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7" r:id="rId4"/>
    <p:sldId id="268" r:id="rId5"/>
    <p:sldId id="270" r:id="rId6"/>
    <p:sldId id="271" r:id="rId7"/>
    <p:sldId id="273" r:id="rId8"/>
    <p:sldId id="274" r:id="rId9"/>
    <p:sldId id="276" r:id="rId10"/>
    <p:sldId id="277" r:id="rId11"/>
    <p:sldId id="278" r:id="rId12"/>
    <p:sldId id="279" r:id="rId13"/>
    <p:sldId id="280" r:id="rId14"/>
    <p:sldId id="281" r:id="rId15"/>
    <p:sldId id="282" r:id="rId16"/>
    <p:sldId id="283" r:id="rId17"/>
    <p:sldId id="284" r:id="rId18"/>
    <p:sldId id="285" r:id="rId19"/>
    <p:sldId id="28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41" autoAdjust="0"/>
    <p:restoredTop sz="99809" autoAdjust="0"/>
  </p:normalViewPr>
  <p:slideViewPr>
    <p:cSldViewPr>
      <p:cViewPr varScale="1">
        <p:scale>
          <a:sx n="122" d="100"/>
          <a:sy n="122" d="100"/>
        </p:scale>
        <p:origin x="14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66D7D-005C-4C90-9802-341E9F587257}" type="datetimeFigureOut">
              <a:rPr lang="en-US" smtClean="0"/>
              <a:t>12/9/2015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7C303-44B4-4F14-B7F8-DAF30C7A7664}" type="slidenum">
              <a:rPr lang="en-US" smtClean="0"/>
              <a:t>‹#›</a:t>
            </a:fld>
            <a:endParaRPr lang="en-US"/>
          </a:p>
        </p:txBody>
      </p:sp>
    </p:spTree>
    <p:extLst>
      <p:ext uri="{BB962C8B-B14F-4D97-AF65-F5344CB8AC3E}">
        <p14:creationId xmlns:p14="http://schemas.microsoft.com/office/powerpoint/2010/main" val="19223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7C303-44B4-4F14-B7F8-DAF30C7A7664}" type="slidenum">
              <a:rPr lang="en-US" smtClean="0"/>
              <a:t>2</a:t>
            </a:fld>
            <a:endParaRPr lang="en-US"/>
          </a:p>
        </p:txBody>
      </p:sp>
    </p:spTree>
    <p:extLst>
      <p:ext uri="{BB962C8B-B14F-4D97-AF65-F5344CB8AC3E}">
        <p14:creationId xmlns:p14="http://schemas.microsoft.com/office/powerpoint/2010/main" val="228948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7C303-44B4-4F14-B7F8-DAF30C7A7664}" type="slidenum">
              <a:rPr lang="en-US" smtClean="0"/>
              <a:t>14</a:t>
            </a:fld>
            <a:endParaRPr lang="en-US"/>
          </a:p>
        </p:txBody>
      </p:sp>
    </p:spTree>
    <p:extLst>
      <p:ext uri="{BB962C8B-B14F-4D97-AF65-F5344CB8AC3E}">
        <p14:creationId xmlns:p14="http://schemas.microsoft.com/office/powerpoint/2010/main" val="165378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23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35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35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432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9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690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32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639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754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421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985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12/9/2015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23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543800" cy="1146048"/>
          </a:xfrm>
        </p:spPr>
        <p:txBody>
          <a:bodyPr/>
          <a:lstStyle/>
          <a:p>
            <a:r>
              <a:rPr lang="en-US" dirty="0" smtClean="0">
                <a:cs typeface="Times New Roman"/>
              </a:rPr>
              <a:t>Image Classifier</a:t>
            </a:r>
            <a:endParaRPr lang="en-US" dirty="0">
              <a:cs typeface="Times New Roman"/>
            </a:endParaRPr>
          </a:p>
        </p:txBody>
      </p:sp>
      <p:sp>
        <p:nvSpPr>
          <p:cNvPr id="3" name="Subtitle 2"/>
          <p:cNvSpPr>
            <a:spLocks noGrp="1"/>
          </p:cNvSpPr>
          <p:nvPr>
            <p:ph type="subTitle" idx="1"/>
          </p:nvPr>
        </p:nvSpPr>
        <p:spPr/>
        <p:txBody>
          <a:bodyPr/>
          <a:lstStyle/>
          <a:p>
            <a:r>
              <a:rPr lang="en-US" b="1" dirty="0" smtClean="0">
                <a:cs typeface="Times New Roman"/>
              </a:rPr>
              <a:t>Pixel Dawgs</a:t>
            </a:r>
          </a:p>
        </p:txBody>
      </p:sp>
      <p:pic>
        <p:nvPicPr>
          <p:cNvPr id="4" name="Picture 3" descr="IMG_0998.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295400"/>
            <a:ext cx="4876800" cy="4876800"/>
          </a:xfrm>
          <a:prstGeom prst="rect">
            <a:avLst/>
          </a:prstGeom>
          <a:ln w="38100" cmpd="sng">
            <a:solidFill>
              <a:schemeClr val="tx1"/>
            </a:solidFill>
          </a:ln>
        </p:spPr>
      </p:pic>
      <p:sp>
        <p:nvSpPr>
          <p:cNvPr id="6" name="TextBox 5"/>
          <p:cNvSpPr txBox="1"/>
          <p:nvPr/>
        </p:nvSpPr>
        <p:spPr>
          <a:xfrm>
            <a:off x="762000" y="4876800"/>
            <a:ext cx="1965410" cy="1399742"/>
          </a:xfrm>
          <a:prstGeom prst="rect">
            <a:avLst/>
          </a:prstGeom>
          <a:noFill/>
        </p:spPr>
        <p:txBody>
          <a:bodyPr wrap="none" rtlCol="0">
            <a:spAutoFit/>
          </a:bodyPr>
          <a:lstStyle/>
          <a:p>
            <a:pPr marL="285750" indent="-285750">
              <a:lnSpc>
                <a:spcPct val="120000"/>
              </a:lnSpc>
              <a:buFont typeface="Arial"/>
              <a:buChar char="•"/>
            </a:pPr>
            <a:r>
              <a:rPr lang="en-US" b="1" dirty="0" smtClean="0">
                <a:solidFill>
                  <a:schemeClr val="accent6">
                    <a:lumMod val="75000"/>
                  </a:schemeClr>
                </a:solidFill>
                <a:latin typeface="+mj-lt"/>
                <a:cs typeface="Times New Roman"/>
              </a:rPr>
              <a:t>NICK ROSETTI </a:t>
            </a:r>
          </a:p>
          <a:p>
            <a:pPr marL="285750" indent="-285750">
              <a:lnSpc>
                <a:spcPct val="120000"/>
              </a:lnSpc>
              <a:buFont typeface="Arial"/>
              <a:buChar char="•"/>
            </a:pPr>
            <a:r>
              <a:rPr lang="en-US" b="1" dirty="0" smtClean="0">
                <a:solidFill>
                  <a:schemeClr val="accent6">
                    <a:lumMod val="75000"/>
                  </a:schemeClr>
                </a:solidFill>
                <a:latin typeface="+mj-lt"/>
                <a:cs typeface="Times New Roman"/>
              </a:rPr>
              <a:t>VEERA KARRI</a:t>
            </a:r>
          </a:p>
          <a:p>
            <a:pPr marL="285750" indent="-285750">
              <a:lnSpc>
                <a:spcPct val="120000"/>
              </a:lnSpc>
              <a:buFont typeface="Arial"/>
              <a:buChar char="•"/>
            </a:pPr>
            <a:r>
              <a:rPr lang="en-US" b="1" dirty="0" smtClean="0">
                <a:solidFill>
                  <a:schemeClr val="accent6">
                    <a:lumMod val="75000"/>
                  </a:schemeClr>
                </a:solidFill>
                <a:latin typeface="+mj-lt"/>
                <a:cs typeface="Times New Roman"/>
              </a:rPr>
              <a:t>MANISH BORSE </a:t>
            </a:r>
          </a:p>
          <a:p>
            <a:pPr marL="285750" indent="-285750">
              <a:lnSpc>
                <a:spcPct val="120000"/>
              </a:lnSpc>
              <a:buFont typeface="Arial"/>
              <a:buChar char="•"/>
            </a:pPr>
            <a:r>
              <a:rPr lang="en-US" b="1" dirty="0" smtClean="0">
                <a:solidFill>
                  <a:schemeClr val="accent6">
                    <a:lumMod val="75000"/>
                  </a:schemeClr>
                </a:solidFill>
                <a:latin typeface="+mj-lt"/>
                <a:cs typeface="Times New Roman"/>
              </a:rPr>
              <a:t>SHREYA GUPTA</a:t>
            </a:r>
            <a:endParaRPr lang="en-US" b="1" dirty="0">
              <a:solidFill>
                <a:schemeClr val="accent6">
                  <a:lumMod val="75000"/>
                </a:schemeClr>
              </a:solidFill>
              <a:latin typeface="+mj-lt"/>
              <a:cs typeface="Times New Roman"/>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81400"/>
            <a:ext cx="3000375" cy="628650"/>
          </a:xfrm>
          <a:prstGeom prst="rect">
            <a:avLst/>
          </a:prstGeom>
        </p:spPr>
      </p:pic>
    </p:spTree>
    <p:extLst>
      <p:ext uri="{BB962C8B-B14F-4D97-AF65-F5344CB8AC3E}">
        <p14:creationId xmlns:p14="http://schemas.microsoft.com/office/powerpoint/2010/main" val="310339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Tagging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629" y="1846263"/>
            <a:ext cx="6847191" cy="4022725"/>
          </a:xfrm>
        </p:spPr>
      </p:pic>
    </p:spTree>
    <p:extLst>
      <p:ext uri="{BB962C8B-B14F-4D97-AF65-F5344CB8AC3E}">
        <p14:creationId xmlns:p14="http://schemas.microsoft.com/office/powerpoint/2010/main" val="226608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 Training</a:t>
            </a:r>
            <a:endParaRPr lang="en-US" dirty="0"/>
          </a:p>
        </p:txBody>
      </p:sp>
      <p:sp>
        <p:nvSpPr>
          <p:cNvPr id="3" name="Content Placeholder 2"/>
          <p:cNvSpPr>
            <a:spLocks noGrp="1"/>
          </p:cNvSpPr>
          <p:nvPr>
            <p:ph idx="1"/>
          </p:nvPr>
        </p:nvSpPr>
        <p:spPr/>
        <p:txBody>
          <a:bodyPr>
            <a:normAutofit lnSpcReduction="10000"/>
          </a:bodyPr>
          <a:lstStyle/>
          <a:p>
            <a:pPr marL="461963" indent="-461963">
              <a:lnSpc>
                <a:spcPct val="150000"/>
              </a:lnSpc>
              <a:buFont typeface="Wingdings" charset="2"/>
              <a:buChar char="v"/>
            </a:pPr>
            <a:r>
              <a:rPr lang="en-US" sz="2400" dirty="0" smtClean="0"/>
              <a:t>Feature Vector Generation</a:t>
            </a:r>
            <a:endParaRPr lang="en-US" dirty="0"/>
          </a:p>
          <a:p>
            <a:pPr marL="911225" lvl="1" indent="-449263">
              <a:lnSpc>
                <a:spcPct val="150000"/>
              </a:lnSpc>
              <a:buFont typeface="Wingdings" charset="2"/>
              <a:buChar char="Ø"/>
            </a:pPr>
            <a:r>
              <a:rPr lang="en-US" sz="2000" dirty="0" smtClean="0"/>
              <a:t>Every segment is represented by a 6-D vector which contains median and standard deviation values for each color channel</a:t>
            </a:r>
          </a:p>
          <a:p>
            <a:pPr marL="461963" indent="-461963">
              <a:lnSpc>
                <a:spcPct val="150000"/>
              </a:lnSpc>
              <a:buFont typeface="Wingdings" charset="2"/>
              <a:buChar char="v"/>
            </a:pPr>
            <a:r>
              <a:rPr lang="en-US" sz="2400" dirty="0" smtClean="0"/>
              <a:t>Why not PCA or an alternative method?</a:t>
            </a:r>
          </a:p>
          <a:p>
            <a:pPr marL="911225" lvl="1" indent="-449263">
              <a:lnSpc>
                <a:spcPct val="150000"/>
              </a:lnSpc>
              <a:buFont typeface="Wingdings" charset="2"/>
              <a:buChar char="Ø"/>
            </a:pPr>
            <a:r>
              <a:rPr lang="en-US" sz="2000" dirty="0" smtClean="0"/>
              <a:t>Simplicity and poor initial performance</a:t>
            </a:r>
            <a:endParaRPr lang="en-US" dirty="0" smtClean="0"/>
          </a:p>
          <a:p>
            <a:pPr marL="461963" indent="-461963">
              <a:lnSpc>
                <a:spcPct val="150000"/>
              </a:lnSpc>
              <a:buFont typeface="Wingdings" charset="2"/>
              <a:buChar char="v"/>
            </a:pPr>
            <a:r>
              <a:rPr lang="en-US" sz="2200" dirty="0" smtClean="0"/>
              <a:t>All segments associated with all tags have individual feature vectors</a:t>
            </a:r>
            <a:endParaRPr lang="en-US" sz="2200" dirty="0"/>
          </a:p>
          <a:p>
            <a:endParaRPr lang="en-US" dirty="0"/>
          </a:p>
        </p:txBody>
      </p:sp>
    </p:spTree>
    <p:extLst>
      <p:ext uri="{BB962C8B-B14F-4D97-AF65-F5344CB8AC3E}">
        <p14:creationId xmlns:p14="http://schemas.microsoft.com/office/powerpoint/2010/main" val="8208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 Example</a:t>
            </a:r>
            <a:endParaRPr lang="en-US" dirty="0"/>
          </a:p>
        </p:txBody>
      </p:sp>
      <p:sp>
        <p:nvSpPr>
          <p:cNvPr id="3" name="Content Placeholder 2"/>
          <p:cNvSpPr>
            <a:spLocks noGrp="1"/>
          </p:cNvSpPr>
          <p:nvPr>
            <p:ph idx="1"/>
          </p:nvPr>
        </p:nvSpPr>
        <p:spPr/>
        <p:txBody>
          <a:bodyPr>
            <a:normAutofit/>
          </a:bodyPr>
          <a:lstStyle/>
          <a:p>
            <a:pPr marL="461963" indent="-461963">
              <a:lnSpc>
                <a:spcPct val="150000"/>
              </a:lnSpc>
              <a:buFont typeface="Wingdings" charset="2"/>
              <a:buChar char="v"/>
            </a:pPr>
            <a:r>
              <a:rPr lang="en-US" sz="2400" dirty="0"/>
              <a:t>"lights": </a:t>
            </a:r>
            <a:r>
              <a:rPr lang="en-US" sz="2400" dirty="0" smtClean="0"/>
              <a:t>                                                                                                                 </a:t>
            </a:r>
            <a:r>
              <a:rPr lang="en-US" sz="2400" dirty="0" smtClean="0"/>
              <a:t>1: </a:t>
            </a:r>
            <a:r>
              <a:rPr lang="en-US" sz="2300" dirty="0" smtClean="0"/>
              <a:t>[58.0</a:t>
            </a:r>
            <a:r>
              <a:rPr lang="en-US" sz="2300" dirty="0"/>
              <a:t>, 24.0, 3.0, </a:t>
            </a:r>
            <a:r>
              <a:rPr lang="en-US" sz="2300" dirty="0" smtClean="0"/>
              <a:t>35.24, 18.07, 5.45], </a:t>
            </a:r>
          </a:p>
          <a:p>
            <a:pPr marL="0" indent="0">
              <a:lnSpc>
                <a:spcPct val="150000"/>
              </a:lnSpc>
              <a:buNone/>
            </a:pPr>
            <a:r>
              <a:rPr lang="en-US" sz="2300" dirty="0"/>
              <a:t> </a:t>
            </a:r>
            <a:r>
              <a:rPr lang="en-US" sz="2300" dirty="0" smtClean="0"/>
              <a:t>      2: [253.0</a:t>
            </a:r>
            <a:r>
              <a:rPr lang="en-US" sz="2300" dirty="0"/>
              <a:t>, 254.0, 251.0, </a:t>
            </a:r>
            <a:r>
              <a:rPr lang="en-US" sz="2300" dirty="0" smtClean="0"/>
              <a:t>2.86, 3.22, 23.80]…</a:t>
            </a:r>
            <a:endParaRPr lang="en-US" sz="2300" dirty="0"/>
          </a:p>
        </p:txBody>
      </p:sp>
    </p:spTree>
    <p:extLst>
      <p:ext uri="{BB962C8B-B14F-4D97-AF65-F5344CB8AC3E}">
        <p14:creationId xmlns:p14="http://schemas.microsoft.com/office/powerpoint/2010/main" val="364306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Learning – Supervised Learning Using SVM</a:t>
            </a:r>
          </a:p>
        </p:txBody>
      </p:sp>
      <p:sp>
        <p:nvSpPr>
          <p:cNvPr id="3" name="Content Placeholder 2"/>
          <p:cNvSpPr>
            <a:spLocks noGrp="1"/>
          </p:cNvSpPr>
          <p:nvPr>
            <p:ph idx="1"/>
          </p:nvPr>
        </p:nvSpPr>
        <p:spPr>
          <a:xfrm>
            <a:off x="822959" y="1845734"/>
            <a:ext cx="7543801" cy="4478866"/>
          </a:xfrm>
        </p:spPr>
        <p:txBody>
          <a:bodyPr>
            <a:normAutofit/>
          </a:bodyPr>
          <a:lstStyle/>
          <a:p>
            <a:pPr marL="0" indent="0">
              <a:buNone/>
            </a:pPr>
            <a:r>
              <a:rPr lang="en-US" sz="2500" dirty="0" smtClean="0"/>
              <a:t>Background and key terms involved:</a:t>
            </a:r>
          </a:p>
          <a:p>
            <a:pPr>
              <a:buFont typeface="Wingdings" panose="05000000000000000000" pitchFamily="2" charset="2"/>
              <a:buChar char="v"/>
            </a:pPr>
            <a:r>
              <a:rPr lang="en-US" sz="2400" dirty="0" smtClean="0"/>
              <a:t> We used Support </a:t>
            </a:r>
            <a:r>
              <a:rPr lang="en-US" sz="2400" dirty="0"/>
              <a:t>Vector </a:t>
            </a:r>
            <a:r>
              <a:rPr lang="en-US" sz="2400" dirty="0" smtClean="0"/>
              <a:t>Machines (SVMs)</a:t>
            </a:r>
            <a:endParaRPr lang="en-US" sz="2400" dirty="0"/>
          </a:p>
          <a:p>
            <a:pPr>
              <a:buFont typeface="Wingdings" panose="05000000000000000000" pitchFamily="2" charset="2"/>
              <a:buChar char="v"/>
            </a:pPr>
            <a:r>
              <a:rPr lang="en-US" sz="2400" dirty="0" smtClean="0"/>
              <a:t> It is a powerful machine learning technique used for classification</a:t>
            </a:r>
          </a:p>
          <a:p>
            <a:pPr>
              <a:buFont typeface="Wingdings" panose="05000000000000000000" pitchFamily="2" charset="2"/>
              <a:buChar char="v"/>
            </a:pPr>
            <a:r>
              <a:rPr lang="en-US" sz="2400" dirty="0" smtClean="0"/>
              <a:t> Makes use of feature vectors</a:t>
            </a:r>
          </a:p>
          <a:p>
            <a:pPr>
              <a:buFont typeface="Wingdings" panose="05000000000000000000" pitchFamily="2" charset="2"/>
              <a:buChar char="v"/>
            </a:pPr>
            <a:r>
              <a:rPr lang="en-US" sz="2400" dirty="0" smtClean="0"/>
              <a:t> These feature vectors describe the categories of classification. For e.g. the tag “sky” will have a feature vector associated with it, which will numerically represent it</a:t>
            </a:r>
          </a:p>
          <a:p>
            <a:endParaRPr lang="en-US" dirty="0"/>
          </a:p>
        </p:txBody>
      </p:sp>
    </p:spTree>
    <p:extLst>
      <p:ext uri="{BB962C8B-B14F-4D97-AF65-F5344CB8AC3E}">
        <p14:creationId xmlns:p14="http://schemas.microsoft.com/office/powerpoint/2010/main" val="22525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Support Vector Machines Work</a:t>
            </a:r>
            <a:endParaRPr lang="en-US" dirty="0"/>
          </a:p>
        </p:txBody>
      </p:sp>
      <p:sp>
        <p:nvSpPr>
          <p:cNvPr id="3" name="Content Placeholder 2"/>
          <p:cNvSpPr>
            <a:spLocks noGrp="1"/>
          </p:cNvSpPr>
          <p:nvPr>
            <p:ph idx="1"/>
          </p:nvPr>
        </p:nvSpPr>
        <p:spPr/>
        <p:txBody>
          <a:bodyPr/>
          <a:lstStyle/>
          <a:p>
            <a:pPr marL="201168" lvl="1" indent="0">
              <a:buNone/>
            </a:pPr>
            <a:r>
              <a:rPr lang="en-US" dirty="0" smtClean="0"/>
              <a:t>Consider the figure on the right. It represents</a:t>
            </a:r>
          </a:p>
          <a:p>
            <a:pPr marL="201168" lvl="1" indent="0">
              <a:buNone/>
            </a:pPr>
            <a:r>
              <a:rPr lang="en-US" dirty="0" smtClean="0"/>
              <a:t>A set of 2-D feature vectors represented as a plot.</a:t>
            </a:r>
          </a:p>
          <a:p>
            <a:pPr marL="201168" lvl="1" indent="0">
              <a:buNone/>
            </a:pPr>
            <a:r>
              <a:rPr lang="en-US" dirty="0" smtClean="0"/>
              <a:t>In this case, </a:t>
            </a:r>
            <a:r>
              <a:rPr lang="en-US" dirty="0"/>
              <a:t>the SVM tries to find</a:t>
            </a:r>
          </a:p>
          <a:p>
            <a:pPr marL="201168" lvl="1" indent="0">
              <a:buNone/>
            </a:pPr>
            <a:r>
              <a:rPr lang="en-US" dirty="0"/>
              <a:t>a distinguishing line between </a:t>
            </a:r>
            <a:r>
              <a:rPr lang="en-US" dirty="0" smtClean="0"/>
              <a:t>the 2 types of</a:t>
            </a:r>
          </a:p>
          <a:p>
            <a:pPr marL="201168" lvl="1" indent="0">
              <a:buNone/>
            </a:pPr>
            <a:r>
              <a:rPr lang="en-US" dirty="0" smtClean="0"/>
              <a:t>objects to be classified. This line is called a</a:t>
            </a:r>
          </a:p>
          <a:p>
            <a:pPr marL="201168" lvl="1" indent="0">
              <a:buNone/>
            </a:pPr>
            <a:r>
              <a:rPr lang="en-US" dirty="0" smtClean="0"/>
              <a:t>hyperplane.</a:t>
            </a:r>
          </a:p>
          <a:p>
            <a:pPr marL="201168" lvl="1" indent="0">
              <a:buNone/>
            </a:pPr>
            <a:r>
              <a:rPr lang="en-US" dirty="0" smtClean="0"/>
              <a:t>Similarly, for </a:t>
            </a:r>
            <a:r>
              <a:rPr lang="en-US" dirty="0"/>
              <a:t>N dimension feature </a:t>
            </a:r>
            <a:r>
              <a:rPr lang="en-US" dirty="0" smtClean="0"/>
              <a:t>vectors,</a:t>
            </a:r>
          </a:p>
          <a:p>
            <a:pPr marL="201168" lvl="1" indent="0">
              <a:buNone/>
            </a:pPr>
            <a:r>
              <a:rPr lang="en-US" dirty="0" smtClean="0"/>
              <a:t>the equivalent of </a:t>
            </a:r>
            <a:r>
              <a:rPr lang="en-US" dirty="0"/>
              <a:t>this “line” is an N-1 </a:t>
            </a:r>
            <a:r>
              <a:rPr lang="en-US" dirty="0" smtClean="0"/>
              <a:t>dimension</a:t>
            </a:r>
          </a:p>
          <a:p>
            <a:pPr marL="201168" lvl="1" indent="0">
              <a:buNone/>
            </a:pPr>
            <a:r>
              <a:rPr lang="en-US" dirty="0" smtClean="0"/>
              <a:t>hyperplane which separates </a:t>
            </a:r>
            <a:r>
              <a:rPr lang="en-US" dirty="0"/>
              <a:t>the data </a:t>
            </a:r>
            <a:r>
              <a:rPr lang="en-US" dirty="0" smtClean="0"/>
              <a:t>points. So </a:t>
            </a:r>
            <a:r>
              <a:rPr lang="en-US" dirty="0"/>
              <a:t>based on which side</a:t>
            </a:r>
          </a:p>
          <a:p>
            <a:pPr marL="201168" lvl="1" indent="0">
              <a:buNone/>
            </a:pPr>
            <a:r>
              <a:rPr lang="en-US" dirty="0"/>
              <a:t>of the hyperplane the new data lies on, the SVM</a:t>
            </a:r>
          </a:p>
          <a:p>
            <a:pPr marL="201168" lvl="1" indent="0">
              <a:buNone/>
            </a:pPr>
            <a:r>
              <a:rPr lang="en-US" dirty="0"/>
              <a:t>predicts which class/category it belongs to.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2890" y="1845734"/>
            <a:ext cx="2733870" cy="2679193"/>
          </a:xfrm>
          <a:prstGeom prst="rect">
            <a:avLst/>
          </a:prstGeom>
        </p:spPr>
      </p:pic>
      <p:sp>
        <p:nvSpPr>
          <p:cNvPr id="5" name="Footer Placeholder 4"/>
          <p:cNvSpPr>
            <a:spLocks noGrp="1"/>
          </p:cNvSpPr>
          <p:nvPr>
            <p:ph type="ftr" sz="quarter" idx="11"/>
          </p:nvPr>
        </p:nvSpPr>
        <p:spPr>
          <a:xfrm>
            <a:off x="-17318" y="6375933"/>
            <a:ext cx="7408718" cy="365125"/>
          </a:xfrm>
        </p:spPr>
        <p:txBody>
          <a:bodyPr/>
          <a:lstStyle/>
          <a:p>
            <a:pPr algn="l"/>
            <a:r>
              <a:rPr lang="en-US" dirty="0" smtClean="0"/>
              <a:t>Picture taken from Http://</a:t>
            </a:r>
            <a:r>
              <a:rPr lang="en-US" sz="1000" dirty="0" smtClean="0"/>
              <a:t>docs.opencv.org/2.4/doc/tutorials/ml/introduction_to_svm/introduction_to_svm.html</a:t>
            </a:r>
            <a:endParaRPr lang="en-US" dirty="0"/>
          </a:p>
        </p:txBody>
      </p:sp>
    </p:spTree>
    <p:extLst>
      <p:ext uri="{BB962C8B-B14F-4D97-AF65-F5344CB8AC3E}">
        <p14:creationId xmlns:p14="http://schemas.microsoft.com/office/powerpoint/2010/main" val="396210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0"/>
            <a:ext cx="7543800" cy="975361"/>
          </a:xfrm>
        </p:spPr>
        <p:txBody>
          <a:bodyPr>
            <a:normAutofit/>
          </a:bodyPr>
          <a:lstStyle/>
          <a:p>
            <a:r>
              <a:rPr lang="en-US" dirty="0" smtClean="0"/>
              <a:t>Machine Learning Process</a:t>
            </a:r>
            <a:endParaRPr lang="en-US" dirty="0"/>
          </a:p>
        </p:txBody>
      </p:sp>
      <p:sp>
        <p:nvSpPr>
          <p:cNvPr id="3" name="Content Placeholder 2"/>
          <p:cNvSpPr>
            <a:spLocks noGrp="1"/>
          </p:cNvSpPr>
          <p:nvPr>
            <p:ph idx="1"/>
          </p:nvPr>
        </p:nvSpPr>
        <p:spPr>
          <a:xfrm>
            <a:off x="822959" y="1845734"/>
            <a:ext cx="7543801" cy="4402666"/>
          </a:xfrm>
        </p:spPr>
        <p:txBody>
          <a:bodyPr>
            <a:noAutofit/>
          </a:bodyPr>
          <a:lstStyle/>
          <a:p>
            <a:pPr marL="251460" indent="-342900">
              <a:buFont typeface="Wingdings" panose="05000000000000000000" pitchFamily="2" charset="2"/>
              <a:buChar char="v"/>
            </a:pPr>
            <a:r>
              <a:rPr lang="en-US" dirty="0" smtClean="0"/>
              <a:t>Classification based on feature vectors generated from image processing</a:t>
            </a:r>
            <a:endParaRPr lang="en-US" dirty="0" smtClean="0"/>
          </a:p>
          <a:p>
            <a:pPr marL="251460" indent="-342900">
              <a:buFont typeface="Wingdings" panose="05000000000000000000" pitchFamily="2" charset="2"/>
              <a:buChar char="v"/>
            </a:pPr>
            <a:r>
              <a:rPr lang="en-US" dirty="0" smtClean="0"/>
              <a:t>6-D feature vectors associated with an </a:t>
            </a:r>
            <a:r>
              <a:rPr lang="en-US" dirty="0" smtClean="0"/>
              <a:t>image </a:t>
            </a:r>
            <a:r>
              <a:rPr lang="en-US" dirty="0"/>
              <a:t>tag, e.g. “sky”</a:t>
            </a:r>
          </a:p>
          <a:p>
            <a:pPr marL="251460" indent="-342900">
              <a:buFont typeface="Wingdings" panose="05000000000000000000" pitchFamily="2" charset="2"/>
              <a:buChar char="v"/>
            </a:pPr>
            <a:r>
              <a:rPr lang="en-US" dirty="0" smtClean="0"/>
              <a:t>Model is fit to the labelled feature vectors (hyperplanes used to create model)</a:t>
            </a:r>
            <a:endParaRPr lang="en-US" dirty="0" smtClean="0"/>
          </a:p>
          <a:p>
            <a:pPr marL="251460" indent="-342900">
              <a:buFont typeface="Wingdings" panose="05000000000000000000" pitchFamily="2" charset="2"/>
              <a:buChar char="v"/>
            </a:pPr>
            <a:r>
              <a:rPr lang="en-US" dirty="0" smtClean="0"/>
              <a:t>Model is then used to classify features in new images</a:t>
            </a:r>
            <a:endParaRPr lang="en-US" dirty="0" smtClean="0"/>
          </a:p>
          <a:p>
            <a:pPr marL="251460" indent="-342900">
              <a:buFont typeface="Wingdings" panose="05000000000000000000" pitchFamily="2" charset="2"/>
              <a:buChar char="v"/>
            </a:pPr>
            <a:r>
              <a:rPr lang="en-US" dirty="0" smtClean="0"/>
              <a:t>The SVM </a:t>
            </a:r>
            <a:r>
              <a:rPr lang="en-US" dirty="0" smtClean="0"/>
              <a:t>provides </a:t>
            </a:r>
            <a:r>
              <a:rPr lang="en-US" dirty="0" smtClean="0"/>
              <a:t>tags and probabilities associated with each tag</a:t>
            </a:r>
          </a:p>
          <a:p>
            <a:pPr marL="251460" indent="-342900">
              <a:buFont typeface="Wingdings" panose="05000000000000000000" pitchFamily="2" charset="2"/>
              <a:buChar char="v"/>
            </a:pPr>
            <a:r>
              <a:rPr lang="en-US" dirty="0" smtClean="0"/>
              <a:t>The SVM library in the </a:t>
            </a:r>
            <a:r>
              <a:rPr lang="en-US" dirty="0" err="1" smtClean="0"/>
              <a:t>scikit</a:t>
            </a:r>
            <a:r>
              <a:rPr lang="en-US" dirty="0" smtClean="0"/>
              <a:t>-learn module was used</a:t>
            </a:r>
            <a:endParaRPr lang="en-US" dirty="0" smtClean="0"/>
          </a:p>
        </p:txBody>
      </p:sp>
    </p:spTree>
    <p:extLst>
      <p:ext uri="{BB962C8B-B14F-4D97-AF65-F5344CB8AC3E}">
        <p14:creationId xmlns:p14="http://schemas.microsoft.com/office/powerpoint/2010/main" val="316020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The image on the right shows the top</a:t>
            </a:r>
          </a:p>
          <a:p>
            <a:r>
              <a:rPr lang="en-US" dirty="0"/>
              <a:t>3</a:t>
            </a:r>
            <a:r>
              <a:rPr lang="en-US" dirty="0" smtClean="0"/>
              <a:t> tags generated by the classifier. It</a:t>
            </a:r>
          </a:p>
          <a:p>
            <a:r>
              <a:rPr lang="en-US" dirty="0" smtClean="0"/>
              <a:t>detected ‘sky’ with a probability of</a:t>
            </a:r>
          </a:p>
          <a:p>
            <a:r>
              <a:rPr lang="en-US" dirty="0" smtClean="0"/>
              <a:t>70.9%, ‘trees’ with a probability of</a:t>
            </a:r>
          </a:p>
          <a:p>
            <a:r>
              <a:rPr lang="en-US" dirty="0" smtClean="0"/>
              <a:t>41.7%, and ‘water’ with a probability</a:t>
            </a:r>
          </a:p>
          <a:p>
            <a:r>
              <a:rPr lang="en-US" dirty="0"/>
              <a:t>o</a:t>
            </a:r>
            <a:r>
              <a:rPr lang="en-US" dirty="0" smtClean="0"/>
              <a:t>f 22.8%. The classifier predicted the</a:t>
            </a:r>
          </a:p>
          <a:p>
            <a:r>
              <a:rPr lang="en-US" dirty="0" smtClean="0"/>
              <a:t>main segments of the image</a:t>
            </a:r>
          </a:p>
          <a:p>
            <a:r>
              <a:rPr lang="en-US" dirty="0" smtClean="0"/>
              <a:t>successfully.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80" y="1845734"/>
            <a:ext cx="3499679" cy="3107266"/>
          </a:xfrm>
          <a:prstGeom prst="rect">
            <a:avLst/>
          </a:prstGeom>
        </p:spPr>
      </p:pic>
    </p:spTree>
    <p:extLst>
      <p:ext uri="{BB962C8B-B14F-4D97-AF65-F5344CB8AC3E}">
        <p14:creationId xmlns:p14="http://schemas.microsoft.com/office/powerpoint/2010/main" val="18547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Classifier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 Very limited in what kinds of things it can detect. Most of our training data consisted of outdoor images, so the classifier detects sky, water, grass, trees, etc. better than other things</a:t>
            </a:r>
          </a:p>
          <a:p>
            <a:pPr>
              <a:buFont typeface="Wingdings" panose="05000000000000000000" pitchFamily="2" charset="2"/>
              <a:buChar char="v"/>
            </a:pPr>
            <a:r>
              <a:rPr lang="en-US" sz="2400" dirty="0" smtClean="0"/>
              <a:t> Since the training set was </a:t>
            </a:r>
            <a:r>
              <a:rPr lang="en-US" sz="2400" dirty="0" smtClean="0"/>
              <a:t>small</a:t>
            </a:r>
            <a:r>
              <a:rPr lang="en-US" sz="2400" dirty="0" smtClean="0"/>
              <a:t>, the classification is </a:t>
            </a:r>
            <a:r>
              <a:rPr lang="en-US" sz="2400" dirty="0" smtClean="0"/>
              <a:t>limited</a:t>
            </a:r>
            <a:r>
              <a:rPr lang="en-US" sz="2400" dirty="0" smtClean="0"/>
              <a:t>, and the accuracy is </a:t>
            </a:r>
            <a:r>
              <a:rPr lang="en-US" sz="2400" dirty="0" smtClean="0"/>
              <a:t>low</a:t>
            </a:r>
            <a:endParaRPr lang="en-US" sz="2400" dirty="0" smtClean="0"/>
          </a:p>
          <a:p>
            <a:pPr>
              <a:buFont typeface="Wingdings" panose="05000000000000000000" pitchFamily="2" charset="2"/>
              <a:buChar char="v"/>
            </a:pPr>
            <a:r>
              <a:rPr lang="en-US" sz="2400" dirty="0" smtClean="0"/>
              <a:t> </a:t>
            </a:r>
            <a:r>
              <a:rPr lang="en-US" sz="2400" dirty="0" smtClean="0"/>
              <a:t>Similarly colored objects can be erroneously tagged because the algorithm is almost purely color based</a:t>
            </a:r>
            <a:endParaRPr lang="en-US" sz="2400" dirty="0" smtClean="0"/>
          </a:p>
        </p:txBody>
      </p:sp>
    </p:spTree>
    <p:extLst>
      <p:ext uri="{BB962C8B-B14F-4D97-AF65-F5344CB8AC3E}">
        <p14:creationId xmlns:p14="http://schemas.microsoft.com/office/powerpoint/2010/main" val="369224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2400" dirty="0" smtClean="0"/>
              <a:t> Biggest conclusion – image classification is very difficult</a:t>
            </a:r>
          </a:p>
          <a:p>
            <a:pPr>
              <a:buFont typeface="Wingdings" panose="05000000000000000000" pitchFamily="2" charset="2"/>
              <a:buChar char="v"/>
            </a:pPr>
            <a:r>
              <a:rPr lang="en-US" sz="2400" dirty="0" smtClean="0"/>
              <a:t> Even with extensive libraries available, a lot of work must be done to create an accurate classifier</a:t>
            </a:r>
          </a:p>
          <a:p>
            <a:pPr>
              <a:buFont typeface="Wingdings" panose="05000000000000000000" pitchFamily="2" charset="2"/>
              <a:buChar char="v"/>
            </a:pPr>
            <a:r>
              <a:rPr lang="en-US" sz="2400" dirty="0"/>
              <a:t> </a:t>
            </a:r>
            <a:r>
              <a:rPr lang="en-US" sz="2400" dirty="0" smtClean="0"/>
              <a:t>Image segmentation needs to be tuned separately for training and classification.</a:t>
            </a:r>
          </a:p>
          <a:p>
            <a:pPr>
              <a:buFont typeface="Wingdings" panose="05000000000000000000" pitchFamily="2" charset="2"/>
              <a:buChar char="v"/>
            </a:pPr>
            <a:r>
              <a:rPr lang="en-US" sz="2400" dirty="0" smtClean="0"/>
              <a:t> Better feature vectors must be formed by using other indicators such a shape, global inference, and feature association.</a:t>
            </a:r>
            <a:endParaRPr lang="en-US" sz="2400" dirty="0" smtClean="0"/>
          </a:p>
          <a:p>
            <a:pPr>
              <a:buFont typeface="Wingdings" panose="05000000000000000000" pitchFamily="2" charset="2"/>
              <a:buChar char="v"/>
            </a:pPr>
            <a:r>
              <a:rPr lang="en-US" sz="2400" dirty="0"/>
              <a:t> </a:t>
            </a:r>
            <a:r>
              <a:rPr lang="en-US" sz="2400" dirty="0" smtClean="0"/>
              <a:t>With better quantification of segments in the image a more accurate classifier can be created.</a:t>
            </a:r>
            <a:endParaRPr lang="en-US" sz="2400" dirty="0"/>
          </a:p>
        </p:txBody>
      </p:sp>
    </p:spTree>
    <p:extLst>
      <p:ext uri="{BB962C8B-B14F-4D97-AF65-F5344CB8AC3E}">
        <p14:creationId xmlns:p14="http://schemas.microsoft.com/office/powerpoint/2010/main" val="79928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Tree>
    <p:extLst>
      <p:ext uri="{BB962C8B-B14F-4D97-AF65-F5344CB8AC3E}">
        <p14:creationId xmlns:p14="http://schemas.microsoft.com/office/powerpoint/2010/main" val="393109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a:rPr>
              <a:t>Overview</a:t>
            </a:r>
            <a:endParaRPr lang="en-US" dirty="0">
              <a:cs typeface="Times New Roman"/>
            </a:endParaRPr>
          </a:p>
        </p:txBody>
      </p:sp>
      <p:sp>
        <p:nvSpPr>
          <p:cNvPr id="3" name="Content Placeholder 2"/>
          <p:cNvSpPr>
            <a:spLocks noGrp="1"/>
          </p:cNvSpPr>
          <p:nvPr>
            <p:ph idx="1"/>
          </p:nvPr>
        </p:nvSpPr>
        <p:spPr>
          <a:xfrm>
            <a:off x="822959" y="1845734"/>
            <a:ext cx="7543801" cy="4402666"/>
          </a:xfrm>
        </p:spPr>
        <p:txBody>
          <a:bodyPr>
            <a:normAutofit fontScale="77500" lnSpcReduction="20000"/>
          </a:bodyPr>
          <a:lstStyle/>
          <a:p>
            <a:pPr>
              <a:buFont typeface="Wingdings" panose="05000000000000000000" pitchFamily="2" charset="2"/>
              <a:buChar char="v"/>
            </a:pPr>
            <a:r>
              <a:rPr lang="en-US" sz="2400" dirty="0" smtClean="0">
                <a:latin typeface="+mj-lt"/>
                <a:cs typeface="Times New Roman"/>
              </a:rPr>
              <a:t> </a:t>
            </a:r>
            <a:r>
              <a:rPr lang="en-US" sz="2600" dirty="0"/>
              <a:t>Introduction</a:t>
            </a:r>
          </a:p>
          <a:p>
            <a:pPr>
              <a:buFont typeface="Wingdings" panose="05000000000000000000" pitchFamily="2" charset="2"/>
              <a:buChar char="v"/>
            </a:pPr>
            <a:r>
              <a:rPr lang="en-US" sz="2400" dirty="0" smtClean="0">
                <a:latin typeface="+mj-lt"/>
                <a:cs typeface="Times New Roman"/>
              </a:rPr>
              <a:t> </a:t>
            </a:r>
            <a:r>
              <a:rPr lang="en-US" sz="2600" dirty="0"/>
              <a:t>Data Acquisition and Data Engineering</a:t>
            </a:r>
          </a:p>
          <a:p>
            <a:pPr>
              <a:buFont typeface="Wingdings" panose="05000000000000000000" pitchFamily="2" charset="2"/>
              <a:buChar char="v"/>
            </a:pPr>
            <a:r>
              <a:rPr lang="en-US" sz="2600" dirty="0"/>
              <a:t> Image Processing</a:t>
            </a:r>
          </a:p>
          <a:p>
            <a:pPr lvl="1">
              <a:buFont typeface="Wingdings" panose="05000000000000000000" pitchFamily="2" charset="2"/>
              <a:buChar char="Ø"/>
            </a:pPr>
            <a:r>
              <a:rPr lang="en-US" sz="2600" dirty="0"/>
              <a:t> SLIC</a:t>
            </a:r>
          </a:p>
          <a:p>
            <a:pPr lvl="1">
              <a:buFont typeface="Wingdings" panose="05000000000000000000" pitchFamily="2" charset="2"/>
              <a:buChar char="Ø"/>
            </a:pPr>
            <a:r>
              <a:rPr lang="en-US" sz="2600" dirty="0"/>
              <a:t> </a:t>
            </a:r>
            <a:r>
              <a:rPr lang="en-US" sz="2600" dirty="0" smtClean="0"/>
              <a:t>DBSCAN</a:t>
            </a:r>
          </a:p>
          <a:p>
            <a:pPr>
              <a:buFont typeface="Wingdings" panose="05000000000000000000" pitchFamily="2" charset="2"/>
              <a:buChar char="v"/>
            </a:pPr>
            <a:r>
              <a:rPr lang="en-US" sz="2600" dirty="0" smtClean="0"/>
              <a:t> Machine Learning</a:t>
            </a:r>
          </a:p>
          <a:p>
            <a:pPr lvl="1">
              <a:buFont typeface="Wingdings" panose="05000000000000000000" pitchFamily="2" charset="2"/>
              <a:buChar char="Ø"/>
            </a:pPr>
            <a:r>
              <a:rPr lang="en-US" sz="2600" dirty="0" smtClean="0"/>
              <a:t> </a:t>
            </a:r>
            <a:r>
              <a:rPr lang="en-US" sz="2600" dirty="0"/>
              <a:t>GUI</a:t>
            </a:r>
          </a:p>
          <a:p>
            <a:pPr lvl="1">
              <a:buFont typeface="Wingdings" panose="05000000000000000000" pitchFamily="2" charset="2"/>
              <a:buChar char="Ø"/>
            </a:pPr>
            <a:r>
              <a:rPr lang="en-US" sz="2600" dirty="0"/>
              <a:t> Supervised learning using SVM</a:t>
            </a:r>
          </a:p>
          <a:p>
            <a:pPr>
              <a:buFont typeface="Wingdings" panose="05000000000000000000" pitchFamily="2" charset="2"/>
              <a:buChar char="v"/>
            </a:pPr>
            <a:r>
              <a:rPr lang="en-US" sz="2600" dirty="0"/>
              <a:t> Results</a:t>
            </a:r>
          </a:p>
          <a:p>
            <a:pPr>
              <a:buFont typeface="Wingdings" panose="05000000000000000000" pitchFamily="2" charset="2"/>
              <a:buChar char="v"/>
            </a:pPr>
            <a:r>
              <a:rPr lang="en-US" sz="2600" dirty="0"/>
              <a:t> Limitations</a:t>
            </a:r>
          </a:p>
          <a:p>
            <a:pPr>
              <a:buFont typeface="Wingdings" panose="05000000000000000000" pitchFamily="2" charset="2"/>
              <a:buChar char="v"/>
            </a:pPr>
            <a:r>
              <a:rPr lang="en-US" sz="2600" dirty="0"/>
              <a:t> Conclusion and Future Work </a:t>
            </a:r>
          </a:p>
          <a:p>
            <a:pPr>
              <a:buFont typeface="Wingdings" panose="05000000000000000000" pitchFamily="2" charset="2"/>
              <a:buChar char="v"/>
            </a:pPr>
            <a:r>
              <a:rPr lang="en-US" sz="2600" dirty="0"/>
              <a:t> Poster</a:t>
            </a:r>
          </a:p>
        </p:txBody>
      </p:sp>
    </p:spTree>
    <p:extLst>
      <p:ext uri="{BB962C8B-B14F-4D97-AF65-F5344CB8AC3E}">
        <p14:creationId xmlns:p14="http://schemas.microsoft.com/office/powerpoint/2010/main" val="134393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461963" indent="-461963">
              <a:lnSpc>
                <a:spcPct val="150000"/>
              </a:lnSpc>
              <a:buFont typeface="Wingdings" charset="2"/>
              <a:buChar char="v"/>
            </a:pPr>
            <a:r>
              <a:rPr lang="en-US" sz="2400" dirty="0" smtClean="0"/>
              <a:t>What is an Image Classifier?</a:t>
            </a:r>
            <a:endParaRPr lang="en-US" sz="2000" dirty="0" smtClean="0"/>
          </a:p>
          <a:p>
            <a:pPr marL="911225" lvl="1" indent="-449263">
              <a:lnSpc>
                <a:spcPct val="150000"/>
              </a:lnSpc>
              <a:buFont typeface="Wingdings" charset="2"/>
              <a:buChar char="Ø"/>
            </a:pPr>
            <a:r>
              <a:rPr lang="en-US" sz="2000" dirty="0" smtClean="0"/>
              <a:t>A tool that will </a:t>
            </a:r>
            <a:r>
              <a:rPr lang="en-US" sz="2000" dirty="0" smtClean="0"/>
              <a:t>identify the content in an image</a:t>
            </a:r>
            <a:endParaRPr lang="en-US" sz="2000" dirty="0" smtClean="0"/>
          </a:p>
          <a:p>
            <a:pPr marL="461963" indent="-461963">
              <a:lnSpc>
                <a:spcPct val="150000"/>
              </a:lnSpc>
              <a:buFont typeface="Wingdings" charset="2"/>
              <a:buChar char="v"/>
            </a:pPr>
            <a:r>
              <a:rPr lang="en-US" sz="2200" dirty="0" smtClean="0"/>
              <a:t>What can we achieve from that?</a:t>
            </a:r>
          </a:p>
          <a:p>
            <a:pPr marL="911225" lvl="1" indent="-450850">
              <a:lnSpc>
                <a:spcPct val="150000"/>
              </a:lnSpc>
              <a:buFont typeface="Wingdings" charset="2"/>
              <a:buChar char="Ø"/>
            </a:pPr>
            <a:r>
              <a:rPr lang="en-US" sz="2000" dirty="0" smtClean="0"/>
              <a:t>Categorization of images</a:t>
            </a:r>
            <a:endParaRPr lang="en-US" sz="2000" dirty="0" smtClean="0"/>
          </a:p>
          <a:p>
            <a:pPr marL="911225" lvl="1" indent="-450850">
              <a:lnSpc>
                <a:spcPct val="150000"/>
              </a:lnSpc>
              <a:buFont typeface="Wingdings" charset="2"/>
              <a:buChar char="Ø"/>
            </a:pPr>
            <a:r>
              <a:rPr lang="en-US" sz="2000" dirty="0" smtClean="0"/>
              <a:t>Simple and f</a:t>
            </a:r>
            <a:r>
              <a:rPr lang="en-US" sz="2000" dirty="0" smtClean="0"/>
              <a:t>ast </a:t>
            </a:r>
            <a:r>
              <a:rPr lang="en-US" sz="2000" dirty="0" smtClean="0"/>
              <a:t>searching </a:t>
            </a:r>
            <a:r>
              <a:rPr lang="en-US" sz="2000" dirty="0" smtClean="0"/>
              <a:t>of specific tags</a:t>
            </a:r>
          </a:p>
          <a:p>
            <a:pPr marL="911225" lvl="1" indent="-450850">
              <a:lnSpc>
                <a:spcPct val="150000"/>
              </a:lnSpc>
              <a:buFont typeface="Wingdings" charset="2"/>
              <a:buChar char="Ø"/>
            </a:pPr>
            <a:r>
              <a:rPr lang="en-US" sz="2000" dirty="0" smtClean="0"/>
              <a:t>Teaching AI to “see”</a:t>
            </a:r>
            <a:endParaRPr lang="en-US" sz="2000" dirty="0" smtClean="0"/>
          </a:p>
        </p:txBody>
      </p:sp>
    </p:spTree>
    <p:extLst>
      <p:ext uri="{BB962C8B-B14F-4D97-AF65-F5344CB8AC3E}">
        <p14:creationId xmlns:p14="http://schemas.microsoft.com/office/powerpoint/2010/main" val="9363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Data Engineering </a:t>
            </a:r>
            <a:endParaRPr lang="en-US" dirty="0"/>
          </a:p>
        </p:txBody>
      </p:sp>
      <p:sp>
        <p:nvSpPr>
          <p:cNvPr id="3" name="Content Placeholder 2"/>
          <p:cNvSpPr>
            <a:spLocks noGrp="1"/>
          </p:cNvSpPr>
          <p:nvPr>
            <p:ph idx="1"/>
          </p:nvPr>
        </p:nvSpPr>
        <p:spPr>
          <a:xfrm>
            <a:off x="822959" y="1845734"/>
            <a:ext cx="7543801" cy="4478866"/>
          </a:xfrm>
        </p:spPr>
        <p:txBody>
          <a:bodyPr>
            <a:normAutofit/>
          </a:bodyPr>
          <a:lstStyle/>
          <a:p>
            <a:pPr marL="461963" indent="-461963">
              <a:lnSpc>
                <a:spcPct val="100000"/>
              </a:lnSpc>
              <a:buFont typeface="Wingdings" charset="2"/>
              <a:buChar char="v"/>
            </a:pPr>
            <a:r>
              <a:rPr lang="en-US" sz="2200" dirty="0"/>
              <a:t>Open source raw data is provided by </a:t>
            </a:r>
            <a:r>
              <a:rPr lang="en-US" sz="2200" dirty="0" smtClean="0"/>
              <a:t>Yahoo-Flickr</a:t>
            </a:r>
            <a:endParaRPr lang="en-US" sz="2000" dirty="0" smtClean="0"/>
          </a:p>
          <a:p>
            <a:pPr marL="754571" lvl="1" indent="-461963">
              <a:lnSpc>
                <a:spcPct val="100000"/>
              </a:lnSpc>
              <a:buFont typeface="Wingdings" charset="2"/>
              <a:buChar char="Ø"/>
            </a:pPr>
            <a:r>
              <a:rPr lang="en-US" sz="2000" dirty="0" smtClean="0"/>
              <a:t>Image URL  (10 files, 5GB each)</a:t>
            </a:r>
          </a:p>
          <a:p>
            <a:pPr marL="937451" lvl="2" indent="-461963">
              <a:lnSpc>
                <a:spcPct val="100000"/>
              </a:lnSpc>
              <a:buFont typeface="Wingdings" charset="2"/>
              <a:buChar char="ü"/>
            </a:pPr>
            <a:r>
              <a:rPr lang="en-US" sz="1900" dirty="0"/>
              <a:t>File contains image ID and the associated url to download the file</a:t>
            </a:r>
          </a:p>
          <a:p>
            <a:pPr marL="911225" lvl="2" indent="-436563">
              <a:lnSpc>
                <a:spcPct val="100000"/>
              </a:lnSpc>
              <a:buFont typeface="Wingdings" charset="2"/>
              <a:buChar char="ü"/>
            </a:pPr>
            <a:r>
              <a:rPr lang="en-US" sz="1900" dirty="0"/>
              <a:t>~300,000 images were downloaded</a:t>
            </a:r>
          </a:p>
          <a:p>
            <a:pPr marL="911225" lvl="2" indent="-436563">
              <a:lnSpc>
                <a:spcPct val="100000"/>
              </a:lnSpc>
              <a:buFont typeface="Wingdings" charset="2"/>
              <a:buChar char="ü"/>
            </a:pPr>
            <a:r>
              <a:rPr lang="en-US" sz="1900" dirty="0"/>
              <a:t>Small subset was used due to computational limitation</a:t>
            </a:r>
          </a:p>
          <a:p>
            <a:pPr marL="475488" lvl="2" indent="0">
              <a:lnSpc>
                <a:spcPct val="100000"/>
              </a:lnSpc>
              <a:buNone/>
            </a:pPr>
            <a:endParaRPr lang="en-US" sz="1600" dirty="0" smtClean="0"/>
          </a:p>
          <a:p>
            <a:pPr marL="754571" lvl="1" indent="-461963">
              <a:lnSpc>
                <a:spcPct val="100000"/>
              </a:lnSpc>
              <a:buFont typeface="Wingdings" charset="2"/>
              <a:buChar char="Ø"/>
            </a:pPr>
            <a:r>
              <a:rPr lang="en-US" sz="2000" dirty="0" smtClean="0"/>
              <a:t>Auto-tags (14GB)</a:t>
            </a:r>
          </a:p>
          <a:p>
            <a:pPr marL="937451" lvl="2" indent="-461963">
              <a:lnSpc>
                <a:spcPct val="100000"/>
              </a:lnSpc>
              <a:buFont typeface="Wingdings" charset="2"/>
              <a:buChar char="ü"/>
            </a:pPr>
            <a:r>
              <a:rPr lang="en-US" sz="1800" dirty="0"/>
              <a:t>File contains image ID and associated auto-tags</a:t>
            </a:r>
          </a:p>
          <a:p>
            <a:pPr marL="937451" lvl="2" indent="-461963">
              <a:lnSpc>
                <a:spcPct val="100000"/>
              </a:lnSpc>
              <a:buFont typeface="Wingdings" charset="2"/>
              <a:buChar char="ü"/>
            </a:pPr>
            <a:r>
              <a:rPr lang="en-US" sz="1800" dirty="0"/>
              <a:t>File </a:t>
            </a:r>
            <a:r>
              <a:rPr lang="en-US" sz="1800" dirty="0" smtClean="0"/>
              <a:t>is divided into two separate files</a:t>
            </a:r>
          </a:p>
          <a:p>
            <a:pPr marL="937451" lvl="2" indent="-461963">
              <a:lnSpc>
                <a:spcPct val="100000"/>
              </a:lnSpc>
              <a:buFont typeface="Wingdings" charset="2"/>
              <a:buChar char="ü"/>
            </a:pPr>
            <a:r>
              <a:rPr lang="en-US" sz="1800" dirty="0" smtClean="0"/>
              <a:t>Tags are then associated with a list of image IDs</a:t>
            </a:r>
            <a:endParaRPr lang="en-US" sz="1800" dirty="0"/>
          </a:p>
          <a:p>
            <a:pPr marL="292608" lvl="1" indent="0">
              <a:lnSpc>
                <a:spcPct val="100000"/>
              </a:lnSpc>
              <a:buNone/>
            </a:pPr>
            <a:endParaRPr lang="en-US" sz="2000" dirty="0" smtClean="0"/>
          </a:p>
        </p:txBody>
      </p:sp>
    </p:spTree>
    <p:extLst>
      <p:ext uri="{BB962C8B-B14F-4D97-AF65-F5344CB8AC3E}">
        <p14:creationId xmlns:p14="http://schemas.microsoft.com/office/powerpoint/2010/main" val="306101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sp>
        <p:nvSpPr>
          <p:cNvPr id="3" name="Content Placeholder 2"/>
          <p:cNvSpPr>
            <a:spLocks noGrp="1"/>
          </p:cNvSpPr>
          <p:nvPr>
            <p:ph idx="1"/>
          </p:nvPr>
        </p:nvSpPr>
        <p:spPr/>
        <p:txBody>
          <a:bodyPr>
            <a:normAutofit fontScale="77500" lnSpcReduction="20000"/>
          </a:bodyPr>
          <a:lstStyle/>
          <a:p>
            <a:pPr marL="461963" indent="-461963">
              <a:lnSpc>
                <a:spcPct val="150000"/>
              </a:lnSpc>
              <a:buFont typeface="Wingdings" charset="2"/>
              <a:buChar char="v"/>
            </a:pPr>
            <a:r>
              <a:rPr lang="en-US" sz="2400" dirty="0" smtClean="0"/>
              <a:t>Must identify “</a:t>
            </a:r>
            <a:r>
              <a:rPr lang="en-US" sz="2400" dirty="0" err="1" smtClean="0"/>
              <a:t>taggable</a:t>
            </a:r>
            <a:r>
              <a:rPr lang="en-US" sz="2400" dirty="0" smtClean="0"/>
              <a:t>” regions in each image</a:t>
            </a:r>
            <a:endParaRPr lang="en-US" dirty="0"/>
          </a:p>
          <a:p>
            <a:pPr marL="911225" lvl="1" indent="-449263">
              <a:lnSpc>
                <a:spcPct val="150000"/>
              </a:lnSpc>
              <a:buFont typeface="Wingdings" charset="2"/>
              <a:buChar char="Ø"/>
            </a:pPr>
            <a:r>
              <a:rPr lang="en-US" sz="2000" dirty="0" smtClean="0"/>
              <a:t>Otherwise incorrect data will be tagged</a:t>
            </a:r>
            <a:endParaRPr lang="en-US" sz="2000" dirty="0"/>
          </a:p>
          <a:p>
            <a:pPr marL="461963" indent="-461963">
              <a:lnSpc>
                <a:spcPct val="150000"/>
              </a:lnSpc>
              <a:buFont typeface="Wingdings" charset="2"/>
              <a:buChar char="v"/>
            </a:pPr>
            <a:r>
              <a:rPr lang="en-US" sz="2200" dirty="0" smtClean="0"/>
              <a:t>Segmentation</a:t>
            </a:r>
            <a:endParaRPr lang="en-US" sz="2200" dirty="0"/>
          </a:p>
          <a:p>
            <a:pPr marL="911225" lvl="1" indent="-450850">
              <a:lnSpc>
                <a:spcPct val="150000"/>
              </a:lnSpc>
              <a:buFont typeface="Wingdings" charset="2"/>
              <a:buChar char="Ø"/>
            </a:pPr>
            <a:r>
              <a:rPr lang="en-US" sz="2000" dirty="0" smtClean="0"/>
              <a:t>Quantify different regions of each image</a:t>
            </a:r>
          </a:p>
          <a:p>
            <a:pPr marL="461963" indent="-461963">
              <a:lnSpc>
                <a:spcPct val="150000"/>
              </a:lnSpc>
              <a:buFont typeface="Wingdings" charset="2"/>
              <a:buChar char="v"/>
            </a:pPr>
            <a:r>
              <a:rPr lang="en-US" sz="2200" dirty="0" smtClean="0"/>
              <a:t>Manual Tagging</a:t>
            </a:r>
            <a:endParaRPr lang="en-US" sz="2200" dirty="0"/>
          </a:p>
          <a:p>
            <a:pPr marL="911225" lvl="1" indent="-450850">
              <a:lnSpc>
                <a:spcPct val="150000"/>
              </a:lnSpc>
              <a:buFont typeface="Wingdings" charset="2"/>
              <a:buChar char="Ø"/>
            </a:pPr>
            <a:r>
              <a:rPr lang="en-US" sz="2000" dirty="0" smtClean="0"/>
              <a:t>Very difficult to algorithmically infer tags for each section of the image based on the training set</a:t>
            </a:r>
            <a:endParaRPr lang="en-US" sz="2200" dirty="0" smtClean="0"/>
          </a:p>
          <a:p>
            <a:pPr marL="461963" indent="-461963">
              <a:lnSpc>
                <a:spcPct val="150000"/>
              </a:lnSpc>
              <a:buFont typeface="Wingdings" charset="2"/>
              <a:buChar char="v"/>
            </a:pPr>
            <a:r>
              <a:rPr lang="en-US" sz="2200" dirty="0" smtClean="0"/>
              <a:t>Feature Vector Generation</a:t>
            </a:r>
            <a:endParaRPr lang="en-US" sz="2200" dirty="0"/>
          </a:p>
          <a:p>
            <a:pPr marL="911225" lvl="1" indent="-450850">
              <a:lnSpc>
                <a:spcPct val="150000"/>
              </a:lnSpc>
              <a:buFont typeface="Wingdings" charset="2"/>
              <a:buChar char="Ø"/>
            </a:pPr>
            <a:r>
              <a:rPr lang="en-US" sz="2000" dirty="0" smtClean="0"/>
              <a:t>Create a feature vector from a tagged cluster for every tagged image</a:t>
            </a:r>
            <a:endParaRPr lang="en-US" dirty="0"/>
          </a:p>
          <a:p>
            <a:pPr marL="167767" indent="0">
              <a:lnSpc>
                <a:spcPct val="150000"/>
              </a:lnSpc>
              <a:buNone/>
            </a:pPr>
            <a:endParaRPr lang="en-US" dirty="0" smtClean="0"/>
          </a:p>
          <a:p>
            <a:pPr marL="911225" lvl="1" indent="-450850">
              <a:lnSpc>
                <a:spcPct val="150000"/>
              </a:lnSpc>
              <a:buFont typeface="Wingdings" charset="2"/>
              <a:buChar char="Ø"/>
            </a:pPr>
            <a:endParaRPr lang="en-US" dirty="0" smtClean="0"/>
          </a:p>
          <a:p>
            <a:pPr marL="754571" lvl="1" indent="-461963">
              <a:lnSpc>
                <a:spcPct val="100000"/>
              </a:lnSpc>
              <a:buFont typeface="Wingdings" charset="2"/>
              <a:buChar char="v"/>
            </a:pPr>
            <a:endParaRPr lang="en-US" dirty="0"/>
          </a:p>
        </p:txBody>
      </p:sp>
    </p:spTree>
    <p:extLst>
      <p:ext uri="{BB962C8B-B14F-4D97-AF65-F5344CB8AC3E}">
        <p14:creationId xmlns:p14="http://schemas.microsoft.com/office/powerpoint/2010/main" val="242674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 SLIC</a:t>
            </a:r>
            <a:endParaRPr lang="en-US" dirty="0"/>
          </a:p>
        </p:txBody>
      </p:sp>
      <p:sp>
        <p:nvSpPr>
          <p:cNvPr id="3" name="Content Placeholder 2"/>
          <p:cNvSpPr>
            <a:spLocks noGrp="1"/>
          </p:cNvSpPr>
          <p:nvPr>
            <p:ph sz="half" idx="2"/>
          </p:nvPr>
        </p:nvSpPr>
        <p:spPr>
          <a:xfrm>
            <a:off x="822960" y="2133600"/>
            <a:ext cx="3703320" cy="3735494"/>
          </a:xfrm>
        </p:spPr>
        <p:txBody>
          <a:bodyPr>
            <a:normAutofit fontScale="62500" lnSpcReduction="20000"/>
          </a:bodyPr>
          <a:lstStyle/>
          <a:p>
            <a:pPr marL="461963" indent="-461963">
              <a:lnSpc>
                <a:spcPct val="150000"/>
              </a:lnSpc>
              <a:buFont typeface="Wingdings" charset="2"/>
              <a:buChar char="v"/>
            </a:pPr>
            <a:r>
              <a:rPr lang="en-US" sz="2400" dirty="0" smtClean="0"/>
              <a:t>Simple Linear Iterative Clustering (SLIC)</a:t>
            </a:r>
            <a:endParaRPr lang="en-US" dirty="0"/>
          </a:p>
          <a:p>
            <a:pPr marL="911225" lvl="1" indent="-449263">
              <a:lnSpc>
                <a:spcPct val="150000"/>
              </a:lnSpc>
              <a:buFont typeface="Wingdings" charset="2"/>
              <a:buChar char="Ø"/>
            </a:pPr>
            <a:r>
              <a:rPr lang="en-US" sz="2000" dirty="0" smtClean="0"/>
              <a:t>Groups pixels in an image into “</a:t>
            </a:r>
            <a:r>
              <a:rPr lang="en-US" sz="2000" dirty="0" err="1" smtClean="0"/>
              <a:t>superpixels</a:t>
            </a:r>
            <a:r>
              <a:rPr lang="en-US" sz="2000" dirty="0" smtClean="0"/>
              <a:t>”</a:t>
            </a:r>
            <a:endParaRPr lang="en-US" sz="2000" dirty="0"/>
          </a:p>
          <a:p>
            <a:pPr marL="461963" indent="-461963">
              <a:lnSpc>
                <a:spcPct val="150000"/>
              </a:lnSpc>
              <a:buFont typeface="Wingdings" charset="2"/>
              <a:buChar char="v"/>
            </a:pPr>
            <a:r>
              <a:rPr lang="en-US" sz="2200" dirty="0" smtClean="0"/>
              <a:t>Helps to easily quantify groups of similar pixels</a:t>
            </a:r>
            <a:endParaRPr lang="en-US" sz="2200" dirty="0"/>
          </a:p>
          <a:p>
            <a:pPr marL="461963" indent="-461963">
              <a:lnSpc>
                <a:spcPct val="150000"/>
              </a:lnSpc>
              <a:buFont typeface="Wingdings" charset="2"/>
              <a:buChar char="v"/>
            </a:pPr>
            <a:r>
              <a:rPr lang="en-US" sz="2200" dirty="0" smtClean="0"/>
              <a:t>4-D vector </a:t>
            </a:r>
            <a:r>
              <a:rPr lang="en-US" sz="2200" dirty="0" err="1" smtClean="0"/>
              <a:t>superpixel</a:t>
            </a:r>
            <a:r>
              <a:rPr lang="en-US" sz="2200" dirty="0" smtClean="0"/>
              <a:t> quantification</a:t>
            </a:r>
            <a:endParaRPr lang="en-US" sz="2200" dirty="0"/>
          </a:p>
          <a:p>
            <a:pPr marL="911225" lvl="1" indent="-450850">
              <a:lnSpc>
                <a:spcPct val="150000"/>
              </a:lnSpc>
              <a:buFont typeface="Wingdings" charset="2"/>
              <a:buChar char="Ø"/>
            </a:pPr>
            <a:r>
              <a:rPr lang="en-US" sz="2000" dirty="0" smtClean="0"/>
              <a:t>Create a 4-D vector for each </a:t>
            </a:r>
            <a:r>
              <a:rPr lang="en-US" sz="2000" dirty="0" err="1" smtClean="0"/>
              <a:t>superpixel</a:t>
            </a:r>
            <a:r>
              <a:rPr lang="en-US" sz="2000" dirty="0" smtClean="0"/>
              <a:t> which contains mean values for each color channel and  mean edge response</a:t>
            </a:r>
            <a:endParaRPr lang="en-US" sz="2200" dirty="0"/>
          </a:p>
          <a:p>
            <a:endParaRPr lang="en-US"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4077407"/>
            <a:ext cx="2979615" cy="197188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399" y="1799797"/>
            <a:ext cx="2979615" cy="2234712"/>
          </a:xfrm>
          <a:prstGeom prst="rect">
            <a:avLst/>
          </a:prstGeom>
        </p:spPr>
      </p:pic>
    </p:spTree>
    <p:extLst>
      <p:ext uri="{BB962C8B-B14F-4D97-AF65-F5344CB8AC3E}">
        <p14:creationId xmlns:p14="http://schemas.microsoft.com/office/powerpoint/2010/main" val="137921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 DBSCAN</a:t>
            </a:r>
            <a:endParaRPr lang="en-US" dirty="0"/>
          </a:p>
        </p:txBody>
      </p:sp>
      <p:sp>
        <p:nvSpPr>
          <p:cNvPr id="3" name="Content Placeholder 2"/>
          <p:cNvSpPr>
            <a:spLocks noGrp="1"/>
          </p:cNvSpPr>
          <p:nvPr>
            <p:ph sz="half" idx="2"/>
          </p:nvPr>
        </p:nvSpPr>
        <p:spPr>
          <a:xfrm>
            <a:off x="822960" y="2133600"/>
            <a:ext cx="3703320" cy="3735494"/>
          </a:xfrm>
        </p:spPr>
        <p:txBody>
          <a:bodyPr>
            <a:normAutofit fontScale="70000" lnSpcReduction="20000"/>
          </a:bodyPr>
          <a:lstStyle/>
          <a:p>
            <a:pPr marL="461963" indent="-461963">
              <a:lnSpc>
                <a:spcPct val="150000"/>
              </a:lnSpc>
              <a:buFont typeface="Wingdings" charset="2"/>
              <a:buChar char="v"/>
            </a:pPr>
            <a:r>
              <a:rPr lang="en-US" sz="2400" dirty="0"/>
              <a:t>Density-based spatial clustering of applications with </a:t>
            </a:r>
            <a:r>
              <a:rPr lang="en-US" sz="2400" dirty="0" smtClean="0"/>
              <a:t>noise (DBSCAN)</a:t>
            </a:r>
            <a:endParaRPr lang="en-US" dirty="0"/>
          </a:p>
          <a:p>
            <a:pPr marL="461962" lvl="1" indent="0">
              <a:lnSpc>
                <a:spcPct val="150000"/>
              </a:lnSpc>
              <a:buNone/>
            </a:pPr>
            <a:r>
              <a:rPr lang="en-US" sz="2000" dirty="0" smtClean="0"/>
              <a:t>	Clusters data points based on density</a:t>
            </a:r>
            <a:endParaRPr lang="en-US" sz="2000" dirty="0"/>
          </a:p>
          <a:p>
            <a:pPr marL="461963" indent="-461963">
              <a:lnSpc>
                <a:spcPct val="150000"/>
              </a:lnSpc>
              <a:buFont typeface="Wingdings" charset="2"/>
              <a:buChar char="v"/>
            </a:pPr>
            <a:r>
              <a:rPr lang="en-US" sz="2200" dirty="0" smtClean="0"/>
              <a:t>Only clusters </a:t>
            </a:r>
            <a:r>
              <a:rPr lang="en-US" sz="2200" dirty="0" err="1" smtClean="0"/>
              <a:t>superpixels</a:t>
            </a:r>
            <a:r>
              <a:rPr lang="en-US" sz="2200" dirty="0" smtClean="0"/>
              <a:t> that are “similar enough” and throws away the others</a:t>
            </a:r>
            <a:endParaRPr lang="en-US" sz="2200" dirty="0"/>
          </a:p>
          <a:p>
            <a:pPr marL="461963" indent="-461963">
              <a:lnSpc>
                <a:spcPct val="150000"/>
              </a:lnSpc>
              <a:buFont typeface="Wingdings" charset="2"/>
              <a:buChar char="v"/>
            </a:pPr>
            <a:r>
              <a:rPr lang="en-US" sz="2200" dirty="0" smtClean="0"/>
              <a:t>Used to generate unique layers in each image</a:t>
            </a:r>
            <a:endParaRPr lang="en-US" sz="2200"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399" y="1799797"/>
            <a:ext cx="2979615" cy="22347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399" y="4091083"/>
            <a:ext cx="2979615" cy="1928717"/>
          </a:xfrm>
          <a:prstGeom prst="rect">
            <a:avLst/>
          </a:prstGeom>
        </p:spPr>
      </p:pic>
    </p:spTree>
    <p:extLst>
      <p:ext uri="{BB962C8B-B14F-4D97-AF65-F5344CB8AC3E}">
        <p14:creationId xmlns:p14="http://schemas.microsoft.com/office/powerpoint/2010/main" val="130148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 DBSCAN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86" y="1781823"/>
            <a:ext cx="5947414" cy="4487925"/>
          </a:xfrm>
          <a:prstGeom prst="rect">
            <a:avLst/>
          </a:prstGeom>
        </p:spPr>
      </p:pic>
      <p:sp>
        <p:nvSpPr>
          <p:cNvPr id="8" name="TextBox 7"/>
          <p:cNvSpPr txBox="1"/>
          <p:nvPr/>
        </p:nvSpPr>
        <p:spPr>
          <a:xfrm>
            <a:off x="2971800" y="1828800"/>
            <a:ext cx="3505200" cy="646331"/>
          </a:xfrm>
          <a:prstGeom prst="rect">
            <a:avLst/>
          </a:prstGeom>
          <a:noFill/>
        </p:spPr>
        <p:txBody>
          <a:bodyPr wrap="square" rtlCol="0">
            <a:spAutoFit/>
          </a:bodyPr>
          <a:lstStyle/>
          <a:p>
            <a:r>
              <a:rPr lang="en-US" dirty="0" smtClean="0"/>
              <a:t>Graph of DBSCAN clustering results using Lab color channels</a:t>
            </a:r>
            <a:endParaRPr lang="en-US" dirty="0"/>
          </a:p>
        </p:txBody>
      </p:sp>
    </p:spTree>
    <p:extLst>
      <p:ext uri="{BB962C8B-B14F-4D97-AF65-F5344CB8AC3E}">
        <p14:creationId xmlns:p14="http://schemas.microsoft.com/office/powerpoint/2010/main" val="96322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Tagging</a:t>
            </a:r>
            <a:endParaRPr lang="en-US" dirty="0"/>
          </a:p>
        </p:txBody>
      </p:sp>
      <p:sp>
        <p:nvSpPr>
          <p:cNvPr id="3" name="Content Placeholder 2"/>
          <p:cNvSpPr>
            <a:spLocks noGrp="1"/>
          </p:cNvSpPr>
          <p:nvPr>
            <p:ph idx="1"/>
          </p:nvPr>
        </p:nvSpPr>
        <p:spPr/>
        <p:txBody>
          <a:bodyPr>
            <a:normAutofit/>
          </a:bodyPr>
          <a:lstStyle/>
          <a:p>
            <a:pPr marL="461963" indent="-461963">
              <a:lnSpc>
                <a:spcPct val="150000"/>
              </a:lnSpc>
              <a:buFont typeface="Wingdings" charset="2"/>
              <a:buChar char="v"/>
            </a:pPr>
            <a:r>
              <a:rPr lang="en-US" sz="2400" dirty="0" smtClean="0"/>
              <a:t>Tagging GUI</a:t>
            </a:r>
            <a:endParaRPr lang="en-US" dirty="0"/>
          </a:p>
          <a:p>
            <a:pPr marL="911225" lvl="1" indent="-449263">
              <a:lnSpc>
                <a:spcPct val="150000"/>
              </a:lnSpc>
              <a:buFont typeface="Wingdings" charset="2"/>
              <a:buChar char="Ø"/>
            </a:pPr>
            <a:r>
              <a:rPr lang="en-US" sz="2000" dirty="0" smtClean="0"/>
              <a:t>Used for manual tagging of ~900 images to build a training set</a:t>
            </a:r>
            <a:endParaRPr lang="en-US" sz="2000" dirty="0"/>
          </a:p>
          <a:p>
            <a:pPr marL="461963" indent="-461963">
              <a:lnSpc>
                <a:spcPct val="150000"/>
              </a:lnSpc>
              <a:buFont typeface="Wingdings" charset="2"/>
              <a:buChar char="v"/>
            </a:pPr>
            <a:r>
              <a:rPr lang="en-US" sz="2200" dirty="0" smtClean="0"/>
              <a:t>Associates a point in an image with a tag</a:t>
            </a:r>
            <a:endParaRPr lang="en-US" sz="2200" dirty="0"/>
          </a:p>
          <a:p>
            <a:pPr marL="461963" indent="-461963">
              <a:lnSpc>
                <a:spcPct val="150000"/>
              </a:lnSpc>
              <a:buFont typeface="Wingdings" charset="2"/>
              <a:buChar char="v"/>
            </a:pPr>
            <a:r>
              <a:rPr lang="en-US" sz="2200" dirty="0" smtClean="0"/>
              <a:t>Code later associates the point with a layer</a:t>
            </a:r>
            <a:endParaRPr lang="en-US" sz="2200" dirty="0"/>
          </a:p>
          <a:p>
            <a:endParaRPr lang="en-US" dirty="0"/>
          </a:p>
        </p:txBody>
      </p:sp>
    </p:spTree>
    <p:extLst>
      <p:ext uri="{BB962C8B-B14F-4D97-AF65-F5344CB8AC3E}">
        <p14:creationId xmlns:p14="http://schemas.microsoft.com/office/powerpoint/2010/main" val="29879842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1620</TotalTime>
  <Words>889</Words>
  <Application>Microsoft Office PowerPoint</Application>
  <PresentationFormat>On-screen Show (4:3)</PresentationFormat>
  <Paragraphs>122</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Image Classifier</vt:lpstr>
      <vt:lpstr>Overview</vt:lpstr>
      <vt:lpstr>Introduction</vt:lpstr>
      <vt:lpstr>Data Acquisition and Data Engineering </vt:lpstr>
      <vt:lpstr>Image Processing</vt:lpstr>
      <vt:lpstr>Segmentation - SLIC</vt:lpstr>
      <vt:lpstr>Segmentation - DBSCAN</vt:lpstr>
      <vt:lpstr>Segmentation - DBSCAN</vt:lpstr>
      <vt:lpstr>Manual Tagging</vt:lpstr>
      <vt:lpstr>Manual Tagging</vt:lpstr>
      <vt:lpstr>Feature Vector Training</vt:lpstr>
      <vt:lpstr>Feature Vector Example</vt:lpstr>
      <vt:lpstr>Machine Learning – Supervised Learning Using SVM</vt:lpstr>
      <vt:lpstr>How Support Vector Machines Work</vt:lpstr>
      <vt:lpstr>Machine Learning Process</vt:lpstr>
      <vt:lpstr>Results</vt:lpstr>
      <vt:lpstr>Limitations of the Classifier</vt:lpstr>
      <vt:lpstr>Conclusion and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Classifier</dc:title>
  <dc:creator>Veera Venkata Satyanarayana Reddy Karri</dc:creator>
  <cp:lastModifiedBy>Rosetti, Nick</cp:lastModifiedBy>
  <cp:revision>54</cp:revision>
  <dcterms:created xsi:type="dcterms:W3CDTF">2006-08-16T00:00:00Z</dcterms:created>
  <dcterms:modified xsi:type="dcterms:W3CDTF">2015-12-09T20:30:11Z</dcterms:modified>
</cp:coreProperties>
</file>