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67" r:id="rId4"/>
    <p:sldId id="268" r:id="rId5"/>
    <p:sldId id="270" r:id="rId6"/>
    <p:sldId id="271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1" autoAdjust="0"/>
    <p:restoredTop sz="99809" autoAdjust="0"/>
  </p:normalViewPr>
  <p:slideViewPr>
    <p:cSldViewPr>
      <p:cViewPr varScale="1">
        <p:scale>
          <a:sx n="92" d="100"/>
          <a:sy n="92" d="100"/>
        </p:scale>
        <p:origin x="14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6D7D-005C-4C90-9802-341E9F587257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7C303-44B4-4F14-B7F8-DAF30C7A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7C303-44B4-4F14-B7F8-DAF30C7A76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8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7C303-44B4-4F14-B7F8-DAF30C7A76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3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6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2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9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4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1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3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543800" cy="1146048"/>
          </a:xfrm>
        </p:spPr>
        <p:txBody>
          <a:bodyPr/>
          <a:lstStyle/>
          <a:p>
            <a:r>
              <a:rPr lang="en-US" dirty="0" smtClean="0">
                <a:cs typeface="Times New Roman"/>
              </a:rPr>
              <a:t>Image Classifier</a:t>
            </a:r>
            <a:endParaRPr lang="en-US" dirty="0"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cs typeface="Times New Roman"/>
              </a:rPr>
              <a:t>Pixel Dawgs</a:t>
            </a:r>
          </a:p>
        </p:txBody>
      </p:sp>
      <p:pic>
        <p:nvPicPr>
          <p:cNvPr id="4" name="Picture 3" descr="IMG_099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95400"/>
            <a:ext cx="4876800" cy="4876800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2000" y="4876800"/>
            <a:ext cx="1965410" cy="1399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/>
              </a:rPr>
              <a:t>NICK ROSETTI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/>
              </a:rPr>
              <a:t>VEERA KARRI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/>
              </a:rPr>
              <a:t>MANISH BORSE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/>
              </a:rPr>
              <a:t>SHREYA GUPTA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+mj-lt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81400"/>
            <a:ext cx="30003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Tagging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29" y="1846263"/>
            <a:ext cx="6847191" cy="4022725"/>
          </a:xfrm>
        </p:spPr>
      </p:pic>
    </p:spTree>
    <p:extLst>
      <p:ext uri="{BB962C8B-B14F-4D97-AF65-F5344CB8AC3E}">
        <p14:creationId xmlns:p14="http://schemas.microsoft.com/office/powerpoint/2010/main" val="226608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Feature Vector Generation</a:t>
            </a:r>
            <a:endParaRPr lang="en-US" dirty="0"/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Every segment is represented by a 6-D vector which contains median and standard deviation values for each color channel</a:t>
            </a:r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Why not PCA or an alternative method?</a:t>
            </a:r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Simplicity and poor initial performance</a:t>
            </a:r>
            <a:endParaRPr lang="en-US" dirty="0" smtClean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All segments associated with all tags have individual feature vectors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0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/>
              <a:t>"lights": </a:t>
            </a:r>
            <a:r>
              <a:rPr lang="en-US" sz="2400" dirty="0" smtClean="0"/>
              <a:t>                                                                                                                 </a:t>
            </a:r>
            <a:r>
              <a:rPr lang="en-US" sz="2300" b="1" dirty="0" smtClean="0"/>
              <a:t>1: </a:t>
            </a:r>
            <a:r>
              <a:rPr lang="en-US" sz="2300" dirty="0" smtClean="0"/>
              <a:t>[[</a:t>
            </a:r>
            <a:r>
              <a:rPr lang="en-US" sz="2300" dirty="0"/>
              <a:t>63.75916230366492, 25.59738219895288, 4.737696335078534, 35.24376752046357, 18.071460634995603, 5.451047541570147], </a:t>
            </a:r>
            <a:r>
              <a:rPr lang="en-US" sz="2300" dirty="0" smtClean="0"/>
              <a:t>             </a:t>
            </a:r>
            <a:r>
              <a:rPr lang="en-US" sz="2300" b="1" dirty="0" smtClean="0"/>
              <a:t>2: </a:t>
            </a:r>
            <a:r>
              <a:rPr lang="en-US" sz="2300" dirty="0" smtClean="0"/>
              <a:t>[63.75916230366492</a:t>
            </a:r>
            <a:r>
              <a:rPr lang="en-US" sz="2300" dirty="0"/>
              <a:t>, 25.59738219895288, 4.737696335078534, 35.24376752046357, 18.071460634995603, 5.451047541570147], </a:t>
            </a:r>
            <a:r>
              <a:rPr lang="en-US" sz="2300" dirty="0" smtClean="0"/>
              <a:t>             </a:t>
            </a:r>
            <a:r>
              <a:rPr lang="en-US" sz="2300" b="1" dirty="0" smtClean="0"/>
              <a:t>3: </a:t>
            </a:r>
            <a:r>
              <a:rPr lang="en-US" sz="2300" dirty="0" smtClean="0"/>
              <a:t>[252.4709480122324</a:t>
            </a:r>
            <a:r>
              <a:rPr lang="en-US" sz="2300" dirty="0"/>
              <a:t>, 252.70489296636086, 243.44724770642202, 2.868405350395589, 3.2287991970079113, 23.802374410824587], </a:t>
            </a:r>
            <a:r>
              <a:rPr lang="en-US" sz="2300" dirty="0" smtClean="0"/>
              <a:t>            </a:t>
            </a:r>
            <a:r>
              <a:rPr lang="en-US" sz="2300" b="1" dirty="0" smtClean="0"/>
              <a:t>4: </a:t>
            </a:r>
            <a:r>
              <a:rPr lang="en-US" sz="2300" dirty="0" smtClean="0"/>
              <a:t>[63.75916230366492</a:t>
            </a:r>
            <a:r>
              <a:rPr lang="en-US" sz="2300" dirty="0"/>
              <a:t>, 25.59738219895288, 4.737696335078534, 35.24376752046357, 18.071460634995603, 5.451047541570147</a:t>
            </a:r>
            <a:r>
              <a:rPr lang="en-US" sz="2300" dirty="0" smtClean="0"/>
              <a:t>]…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64306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– Supervised Learning Using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Background and key terms involved: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We used Support </a:t>
            </a:r>
            <a:r>
              <a:rPr lang="en-US" sz="2400" dirty="0"/>
              <a:t>Vector </a:t>
            </a:r>
            <a:r>
              <a:rPr lang="en-US" sz="2400" dirty="0" smtClean="0"/>
              <a:t>Machines (SVMs)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It is a powerful machine learning technique used for classification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Makes use of feature vectors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These </a:t>
            </a:r>
            <a:r>
              <a:rPr lang="en-US" sz="2400" dirty="0" smtClean="0"/>
              <a:t>feature vectors describe the categories of classification. For e.g. the tag “sky” will have a feature vector associated with it, which will numerically represent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Support Vector Machines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 smtClean="0"/>
              <a:t>Consider the figure on the right. It represents</a:t>
            </a:r>
          </a:p>
          <a:p>
            <a:pPr marL="201168" lvl="1" indent="0">
              <a:buNone/>
            </a:pPr>
            <a:r>
              <a:rPr lang="en-US" dirty="0" smtClean="0"/>
              <a:t>A set of 2-D feature vectors represented as a plot.</a:t>
            </a:r>
          </a:p>
          <a:p>
            <a:pPr marL="201168" lvl="1" indent="0">
              <a:buNone/>
            </a:pPr>
            <a:r>
              <a:rPr lang="en-US" dirty="0" smtClean="0"/>
              <a:t>In this case, </a:t>
            </a:r>
            <a:r>
              <a:rPr lang="en-US" dirty="0"/>
              <a:t>the SVM tries to find</a:t>
            </a:r>
          </a:p>
          <a:p>
            <a:pPr marL="201168" lvl="1" indent="0">
              <a:buNone/>
            </a:pPr>
            <a:r>
              <a:rPr lang="en-US" dirty="0"/>
              <a:t>a distinguishing line between </a:t>
            </a:r>
            <a:r>
              <a:rPr lang="en-US" dirty="0" smtClean="0"/>
              <a:t>the 2 types of</a:t>
            </a:r>
          </a:p>
          <a:p>
            <a:pPr marL="201168" lvl="1" indent="0">
              <a:buNone/>
            </a:pPr>
            <a:r>
              <a:rPr lang="en-US" dirty="0" smtClean="0"/>
              <a:t>objects to be classified. This line is called a</a:t>
            </a:r>
          </a:p>
          <a:p>
            <a:pPr marL="201168" lvl="1" indent="0">
              <a:buNone/>
            </a:pPr>
            <a:r>
              <a:rPr lang="en-US" dirty="0" smtClean="0"/>
              <a:t>hyperplane.</a:t>
            </a:r>
          </a:p>
          <a:p>
            <a:pPr marL="201168" lvl="1" indent="0">
              <a:buNone/>
            </a:pPr>
            <a:r>
              <a:rPr lang="en-US" dirty="0" smtClean="0"/>
              <a:t>Similarly, for </a:t>
            </a:r>
            <a:r>
              <a:rPr lang="en-US" dirty="0"/>
              <a:t>N dimension feature </a:t>
            </a:r>
            <a:r>
              <a:rPr lang="en-US" dirty="0" smtClean="0"/>
              <a:t>vectors,</a:t>
            </a:r>
          </a:p>
          <a:p>
            <a:pPr marL="201168" lvl="1" indent="0">
              <a:buNone/>
            </a:pPr>
            <a:r>
              <a:rPr lang="en-US" dirty="0" smtClean="0"/>
              <a:t>the equivalent of </a:t>
            </a:r>
            <a:r>
              <a:rPr lang="en-US" dirty="0"/>
              <a:t>this “line” is an N-1 </a:t>
            </a:r>
            <a:r>
              <a:rPr lang="en-US" dirty="0" smtClean="0"/>
              <a:t>dimension</a:t>
            </a:r>
          </a:p>
          <a:p>
            <a:pPr marL="201168" lvl="1" indent="0">
              <a:buNone/>
            </a:pPr>
            <a:r>
              <a:rPr lang="en-US" dirty="0" smtClean="0"/>
              <a:t>hyperplane which separates </a:t>
            </a:r>
            <a:r>
              <a:rPr lang="en-US" dirty="0"/>
              <a:t>the data </a:t>
            </a:r>
            <a:r>
              <a:rPr lang="en-US" dirty="0" smtClean="0"/>
              <a:t>points. So </a:t>
            </a:r>
            <a:r>
              <a:rPr lang="en-US" dirty="0"/>
              <a:t>based on which side</a:t>
            </a:r>
          </a:p>
          <a:p>
            <a:pPr marL="201168" lvl="1" indent="0">
              <a:buNone/>
            </a:pPr>
            <a:r>
              <a:rPr lang="en-US" dirty="0"/>
              <a:t>of the hyperplane the new data lies on, the SVM</a:t>
            </a:r>
          </a:p>
          <a:p>
            <a:pPr marL="201168" lvl="1" indent="0">
              <a:buNone/>
            </a:pPr>
            <a:r>
              <a:rPr lang="en-US" dirty="0"/>
              <a:t>predicts which class/category it belongs to.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90" y="1845734"/>
            <a:ext cx="2733870" cy="267919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7318" y="6375933"/>
            <a:ext cx="7408718" cy="365125"/>
          </a:xfrm>
        </p:spPr>
        <p:txBody>
          <a:bodyPr/>
          <a:lstStyle/>
          <a:p>
            <a:pPr algn="l"/>
            <a:r>
              <a:rPr lang="en-US" dirty="0" smtClean="0"/>
              <a:t>Picture taken from Http://</a:t>
            </a:r>
            <a:r>
              <a:rPr lang="en-US" sz="1000" dirty="0" smtClean="0"/>
              <a:t>docs.opencv.org/2.4/doc/tutorials/ml/introduction_to_svm/introduction_to_svm.html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0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62000"/>
            <a:ext cx="7543800" cy="9753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Process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Autofit/>
          </a:bodyPr>
          <a:lstStyle/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This type of classification is based on feature vectors generated by processing  the segments in each image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The feature vector we used is a 6-D vector of numerical values representing a segment of an image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Each vector is associated with an image tag, e.g. “sky”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Using the feature vectors along with the labels for each tag, a machine learning model was created (this is where the hyperplane comes into the picture)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This model was then used to predict what things the new image contains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The SVM provided tags and probabilities associated with each tag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We used the SVM library provided by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316020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image on the right shows the top</a:t>
            </a:r>
          </a:p>
          <a:p>
            <a:r>
              <a:rPr lang="en-US" dirty="0"/>
              <a:t>3</a:t>
            </a:r>
            <a:r>
              <a:rPr lang="en-US" dirty="0" smtClean="0"/>
              <a:t> tags generated by the classifier. It</a:t>
            </a:r>
          </a:p>
          <a:p>
            <a:r>
              <a:rPr lang="en-US" dirty="0" smtClean="0"/>
              <a:t>detected ‘sky’ with a probability of</a:t>
            </a:r>
          </a:p>
          <a:p>
            <a:r>
              <a:rPr lang="en-US" dirty="0" smtClean="0"/>
              <a:t>70.9%, ‘trees’ with a probability of</a:t>
            </a:r>
          </a:p>
          <a:p>
            <a:r>
              <a:rPr lang="en-US" dirty="0" smtClean="0"/>
              <a:t>41.7%, and ‘water’ with a probability</a:t>
            </a:r>
          </a:p>
          <a:p>
            <a:r>
              <a:rPr lang="en-US" dirty="0"/>
              <a:t>o</a:t>
            </a:r>
            <a:r>
              <a:rPr lang="en-US" dirty="0" smtClean="0"/>
              <a:t>f 22.8%. The classifier predicted the</a:t>
            </a:r>
          </a:p>
          <a:p>
            <a:r>
              <a:rPr lang="en-US" dirty="0" smtClean="0"/>
              <a:t>main segments of the image</a:t>
            </a:r>
          </a:p>
          <a:p>
            <a:r>
              <a:rPr lang="en-US" dirty="0" smtClean="0"/>
              <a:t>successfully.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80" y="1845734"/>
            <a:ext cx="3499679" cy="310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7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the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smtClean="0"/>
              <a:t>Very limited </a:t>
            </a:r>
            <a:r>
              <a:rPr lang="en-US" sz="2400" dirty="0" smtClean="0"/>
              <a:t>in what kinds of things it can detect. Most of our training data consisted of outdoor images, so the classifier detects sky, water, grass, trees, etc. better than other </a:t>
            </a:r>
            <a:r>
              <a:rPr lang="en-US" sz="2400" dirty="0" smtClean="0"/>
              <a:t>things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Since the training set was very small, the classification is very limited, and the accuracy is not very high </a:t>
            </a:r>
            <a:r>
              <a:rPr lang="en-US" sz="2400" dirty="0" smtClean="0"/>
              <a:t>either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The classification is color based, and shape is not taken into consideration. This sometimes results in erroneous classification for things that are similar in </a:t>
            </a:r>
            <a:r>
              <a:rPr lang="en-US" sz="2400" dirty="0" smtClean="0"/>
              <a:t>color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92240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Biggest conclusion – image classification is very difficult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Even with lots of tools available, there is still a lot of work that needs to be done to make a good classifier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Future work – generate better </a:t>
            </a:r>
            <a:r>
              <a:rPr lang="en-US" sz="2400" dirty="0"/>
              <a:t>feature vectors by </a:t>
            </a:r>
            <a:r>
              <a:rPr lang="en-US" sz="2400" dirty="0" smtClean="0"/>
              <a:t>investigating </a:t>
            </a:r>
            <a:r>
              <a:rPr lang="en-US" sz="2400" dirty="0"/>
              <a:t>different factors to form the basis for </a:t>
            </a:r>
            <a:r>
              <a:rPr lang="en-US" sz="2400" dirty="0" smtClean="0"/>
              <a:t>them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This would help in classifying </a:t>
            </a:r>
            <a:r>
              <a:rPr lang="en-US" sz="2400" dirty="0"/>
              <a:t>images with higher accuracy and </a:t>
            </a:r>
            <a:r>
              <a:rPr lang="en-US" sz="2400" dirty="0" smtClean="0"/>
              <a:t>drawing </a:t>
            </a:r>
            <a:r>
              <a:rPr lang="en-US" sz="2400" dirty="0"/>
              <a:t>conclusions about relations between various entities within the </a:t>
            </a:r>
            <a:r>
              <a:rPr lang="en-US" sz="2400" dirty="0" smtClean="0"/>
              <a:t>images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928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/>
              </a:rPr>
              <a:t>Overview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+mj-lt"/>
                <a:cs typeface="Times New Roman"/>
              </a:rPr>
              <a:t> </a:t>
            </a:r>
            <a:r>
              <a:rPr lang="en-US" sz="2600" dirty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+mj-lt"/>
                <a:cs typeface="Times New Roman"/>
              </a:rPr>
              <a:t> </a:t>
            </a:r>
            <a:r>
              <a:rPr lang="en-US" sz="2600" dirty="0"/>
              <a:t>Data Acquisition and Data Engineering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Image 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SLIC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DBSCAN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Sobel filtering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Machine Learning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GUI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Supervised learning using SVM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</a:t>
            </a:r>
            <a:r>
              <a:rPr lang="en-US" sz="2600" dirty="0"/>
              <a:t>Results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Limitations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Conclusion and Future Work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Poster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439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What is an Image Classifier?</a:t>
            </a:r>
            <a:endParaRPr lang="en-US" sz="2000" dirty="0" smtClean="0"/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A tool that will show what an image has based on the visual content</a:t>
            </a:r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What can we achieve from that?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Simplification in categorizing the images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 Fast searching through images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It’s really cool!!!</a:t>
            </a:r>
          </a:p>
          <a:p>
            <a:pPr lvl="1">
              <a:lnSpc>
                <a:spcPct val="100000"/>
              </a:lnSpc>
              <a:buFont typeface="Wingdings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63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Data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pPr marL="461963" indent="-461963">
              <a:lnSpc>
                <a:spcPct val="100000"/>
              </a:lnSpc>
              <a:buFont typeface="Wingdings" charset="2"/>
              <a:buChar char="v"/>
            </a:pPr>
            <a:r>
              <a:rPr lang="en-US" sz="2200" dirty="0"/>
              <a:t>Open source raw data is provided by </a:t>
            </a:r>
            <a:r>
              <a:rPr lang="en-US" sz="2200" dirty="0" smtClean="0"/>
              <a:t>Yahoo-Flickr</a:t>
            </a:r>
            <a:endParaRPr lang="en-US" sz="2000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r>
              <a:rPr lang="en-US" sz="2000" dirty="0" smtClean="0"/>
              <a:t>Image URL  (10 files, 5GB each)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900" dirty="0"/>
              <a:t>File contains image ID and the associated url to download the file</a:t>
            </a:r>
          </a:p>
          <a:p>
            <a:pPr marL="911225" lvl="2" indent="-436563">
              <a:lnSpc>
                <a:spcPct val="100000"/>
              </a:lnSpc>
              <a:buFont typeface="Wingdings" charset="2"/>
              <a:buChar char="ü"/>
            </a:pPr>
            <a:r>
              <a:rPr lang="en-US" sz="1900" dirty="0"/>
              <a:t>~300,000 </a:t>
            </a:r>
            <a:r>
              <a:rPr lang="en-US" sz="1900" dirty="0"/>
              <a:t>images were </a:t>
            </a:r>
            <a:r>
              <a:rPr lang="en-US" sz="1900" dirty="0"/>
              <a:t>downloaded</a:t>
            </a:r>
          </a:p>
          <a:p>
            <a:pPr marL="911225" lvl="2" indent="-436563">
              <a:lnSpc>
                <a:spcPct val="100000"/>
              </a:lnSpc>
              <a:buFont typeface="Wingdings" charset="2"/>
              <a:buChar char="ü"/>
            </a:pPr>
            <a:r>
              <a:rPr lang="en-US" sz="1900" dirty="0"/>
              <a:t>Small subset was used due to computational limitation</a:t>
            </a:r>
            <a:endParaRPr lang="en-US" sz="1900" dirty="0"/>
          </a:p>
          <a:p>
            <a:pPr marL="475488" lvl="2" indent="0">
              <a:lnSpc>
                <a:spcPct val="100000"/>
              </a:lnSpc>
              <a:buNone/>
            </a:pPr>
            <a:endParaRPr lang="en-US" sz="1600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r>
              <a:rPr lang="en-US" sz="2000" dirty="0" smtClean="0"/>
              <a:t>Auto-tags (14GB)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800" dirty="0"/>
              <a:t>File contains image ID and associated auto-tags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800" dirty="0"/>
              <a:t>File was divided in two different files, because traditional processing was hard on such a large file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800" dirty="0"/>
              <a:t>Index column was changed to auto-tags, now all the auto-tags are associated with the image ID</a:t>
            </a:r>
          </a:p>
          <a:p>
            <a:pPr marL="292608" lvl="1" indent="0">
              <a:lnSpc>
                <a:spcPct val="10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6101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Must identify “</a:t>
            </a:r>
            <a:r>
              <a:rPr lang="en-US" sz="2400" dirty="0" err="1" smtClean="0"/>
              <a:t>taggable</a:t>
            </a:r>
            <a:r>
              <a:rPr lang="en-US" sz="2400" dirty="0" smtClean="0"/>
              <a:t>” regions in each image</a:t>
            </a:r>
            <a:endParaRPr lang="en-US" dirty="0"/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Otherwise incorrect data will be tagged</a:t>
            </a:r>
            <a:endParaRPr lang="en-US" sz="2000" dirty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Segmentation</a:t>
            </a:r>
            <a:endParaRPr lang="en-US" sz="2200" dirty="0"/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Quantify different regions of each image</a:t>
            </a:r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Manual Tagging</a:t>
            </a:r>
            <a:endParaRPr lang="en-US" sz="2200" dirty="0"/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Very difficult to algorithmically infer tags for each section of the image based on the training set</a:t>
            </a:r>
            <a:endParaRPr lang="en-US" sz="2200" dirty="0" smtClean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Feature Vector Generation</a:t>
            </a:r>
            <a:endParaRPr lang="en-US" sz="2200" dirty="0"/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Create a feature vector from a tagged cluster for every tagged image</a:t>
            </a:r>
            <a:endParaRPr lang="en-US" dirty="0"/>
          </a:p>
          <a:p>
            <a:pPr marL="167767" indent="0">
              <a:lnSpc>
                <a:spcPct val="150000"/>
              </a:lnSpc>
              <a:buNone/>
            </a:pPr>
            <a:endParaRPr lang="en-US" dirty="0" smtClean="0"/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endParaRPr lang="en-US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4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- SLIC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22960" y="2133600"/>
            <a:ext cx="3703320" cy="3735494"/>
          </a:xfrm>
        </p:spPr>
        <p:txBody>
          <a:bodyPr>
            <a:normAutofit fontScale="62500" lnSpcReduction="20000"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Simple Linear Iterative Clustering (SLIC)</a:t>
            </a:r>
            <a:endParaRPr lang="en-US" dirty="0"/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Groups pixels in an image into “</a:t>
            </a:r>
            <a:r>
              <a:rPr lang="en-US" sz="2000" dirty="0" err="1" smtClean="0"/>
              <a:t>superpixels</a:t>
            </a:r>
            <a:r>
              <a:rPr lang="en-US" sz="2000" dirty="0" smtClean="0"/>
              <a:t>”</a:t>
            </a:r>
            <a:endParaRPr lang="en-US" sz="2000" dirty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Helps to easily quantify groups of similar pixels</a:t>
            </a:r>
            <a:endParaRPr lang="en-US" sz="2200" dirty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4-D vector </a:t>
            </a:r>
            <a:r>
              <a:rPr lang="en-US" sz="2200" dirty="0" err="1" smtClean="0"/>
              <a:t>superpixel</a:t>
            </a:r>
            <a:r>
              <a:rPr lang="en-US" sz="2200" dirty="0" smtClean="0"/>
              <a:t> quantification</a:t>
            </a:r>
            <a:endParaRPr lang="en-US" sz="2200" dirty="0"/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Create a 4-D vector for each </a:t>
            </a:r>
            <a:r>
              <a:rPr lang="en-US" sz="2000" dirty="0" err="1" smtClean="0"/>
              <a:t>superpixel</a:t>
            </a:r>
            <a:r>
              <a:rPr lang="en-US" sz="2000" dirty="0" smtClean="0"/>
              <a:t> which contains mean values for each color channel and  mean edge response</a:t>
            </a:r>
            <a:endParaRPr lang="en-US" sz="2200" dirty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077407"/>
            <a:ext cx="2979615" cy="197188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1799797"/>
            <a:ext cx="2979615" cy="22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1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- 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22960" y="2133600"/>
            <a:ext cx="3703320" cy="3735494"/>
          </a:xfrm>
        </p:spPr>
        <p:txBody>
          <a:bodyPr>
            <a:normAutofit fontScale="70000" lnSpcReduction="20000"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/>
              <a:t>Density-based spatial clustering of applications with </a:t>
            </a:r>
            <a:r>
              <a:rPr lang="en-US" sz="2400" dirty="0" smtClean="0"/>
              <a:t>noise (DBSCAN)</a:t>
            </a:r>
            <a:endParaRPr lang="en-US" dirty="0"/>
          </a:p>
          <a:p>
            <a:pPr marL="461962" lvl="1" indent="0">
              <a:lnSpc>
                <a:spcPct val="150000"/>
              </a:lnSpc>
              <a:buNone/>
            </a:pPr>
            <a:r>
              <a:rPr lang="en-US" sz="2000" dirty="0" smtClean="0"/>
              <a:t>	Clusters </a:t>
            </a:r>
            <a:r>
              <a:rPr lang="en-US" sz="2000" dirty="0" smtClean="0"/>
              <a:t>data points based on density</a:t>
            </a:r>
            <a:endParaRPr lang="en-US" sz="2000" dirty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Only clusters </a:t>
            </a:r>
            <a:r>
              <a:rPr lang="en-US" sz="2200" dirty="0" err="1" smtClean="0"/>
              <a:t>superpixels</a:t>
            </a:r>
            <a:r>
              <a:rPr lang="en-US" sz="2200" dirty="0" smtClean="0"/>
              <a:t> that are “similar enough” and throws away the others</a:t>
            </a:r>
            <a:endParaRPr lang="en-US" sz="2200" dirty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Used to generate unique layers in each image</a:t>
            </a:r>
            <a:endParaRPr lang="en-US" sz="2200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1799797"/>
            <a:ext cx="2979615" cy="22347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4091083"/>
            <a:ext cx="2979615" cy="192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8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- DBSCAN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86" y="1781823"/>
            <a:ext cx="5947414" cy="4487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71800" y="1828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of DBSCAN clustering results using Lab color 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2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Tagging GUI</a:t>
            </a:r>
            <a:endParaRPr lang="en-US" dirty="0"/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Used for manual tagging of ~900 images to build a training set</a:t>
            </a:r>
            <a:endParaRPr lang="en-US" sz="2000" dirty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Associates a point in an image with a tag</a:t>
            </a:r>
            <a:endParaRPr lang="en-US" sz="2200" dirty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Code later associates the point with a layer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842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1598</TotalTime>
  <Words>995</Words>
  <Application>Microsoft Office PowerPoint</Application>
  <PresentationFormat>On-screen Show (4:3)</PresentationFormat>
  <Paragraphs>122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Retrospect</vt:lpstr>
      <vt:lpstr>Image Classifier</vt:lpstr>
      <vt:lpstr>Overview</vt:lpstr>
      <vt:lpstr>Introduction</vt:lpstr>
      <vt:lpstr>Data Acquisition and Data Engineering </vt:lpstr>
      <vt:lpstr>Image Processing</vt:lpstr>
      <vt:lpstr>Segmentation - SLIC</vt:lpstr>
      <vt:lpstr>Segmentation - DBSCAN</vt:lpstr>
      <vt:lpstr>Segmentation - DBSCAN</vt:lpstr>
      <vt:lpstr>Manual Tagging</vt:lpstr>
      <vt:lpstr>Manual Tagging</vt:lpstr>
      <vt:lpstr>Feature Vector Training</vt:lpstr>
      <vt:lpstr>Feature Vector Example</vt:lpstr>
      <vt:lpstr>Machine Learning – Supervised Learning Using SVM</vt:lpstr>
      <vt:lpstr>How Support Vector Machines Work</vt:lpstr>
      <vt:lpstr>Overall Process of Machine Learning</vt:lpstr>
      <vt:lpstr>Results</vt:lpstr>
      <vt:lpstr>Limitations of the Classifier</vt:lpstr>
      <vt:lpstr>Conclusion and 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Classifier</dc:title>
  <dc:creator>Veera Venkata Satyanarayana Reddy Karri</dc:creator>
  <cp:lastModifiedBy>Shreya Gupta</cp:lastModifiedBy>
  <cp:revision>49</cp:revision>
  <dcterms:created xsi:type="dcterms:W3CDTF">2006-08-16T00:00:00Z</dcterms:created>
  <dcterms:modified xsi:type="dcterms:W3CDTF">2015-12-09T19:48:24Z</dcterms:modified>
</cp:coreProperties>
</file>