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8404800" cy="32918400"/>
  <p:notesSz cx="6858000" cy="9144000"/>
  <p:defaultTextStyle>
    <a:defPPr>
      <a:defRPr lang="en-US"/>
    </a:defPPr>
    <a:lvl1pPr marL="0" algn="l" defTabSz="4073353" rtl="0" eaLnBrk="1" latinLnBrk="0" hangingPunct="1">
      <a:defRPr sz="8023" kern="1200">
        <a:solidFill>
          <a:schemeClr val="tx1"/>
        </a:solidFill>
        <a:latin typeface="+mn-lt"/>
        <a:ea typeface="+mn-ea"/>
        <a:cs typeface="+mn-cs"/>
      </a:defRPr>
    </a:lvl1pPr>
    <a:lvl2pPr marL="2036672" algn="l" defTabSz="4073353" rtl="0" eaLnBrk="1" latinLnBrk="0" hangingPunct="1">
      <a:defRPr sz="8023" kern="1200">
        <a:solidFill>
          <a:schemeClr val="tx1"/>
        </a:solidFill>
        <a:latin typeface="+mn-lt"/>
        <a:ea typeface="+mn-ea"/>
        <a:cs typeface="+mn-cs"/>
      </a:defRPr>
    </a:lvl2pPr>
    <a:lvl3pPr marL="4073353" algn="l" defTabSz="4073353" rtl="0" eaLnBrk="1" latinLnBrk="0" hangingPunct="1">
      <a:defRPr sz="8023" kern="1200">
        <a:solidFill>
          <a:schemeClr val="tx1"/>
        </a:solidFill>
        <a:latin typeface="+mn-lt"/>
        <a:ea typeface="+mn-ea"/>
        <a:cs typeface="+mn-cs"/>
      </a:defRPr>
    </a:lvl3pPr>
    <a:lvl4pPr marL="6110024" algn="l" defTabSz="4073353" rtl="0" eaLnBrk="1" latinLnBrk="0" hangingPunct="1">
      <a:defRPr sz="8023" kern="1200">
        <a:solidFill>
          <a:schemeClr val="tx1"/>
        </a:solidFill>
        <a:latin typeface="+mn-lt"/>
        <a:ea typeface="+mn-ea"/>
        <a:cs typeface="+mn-cs"/>
      </a:defRPr>
    </a:lvl4pPr>
    <a:lvl5pPr marL="8146705" algn="l" defTabSz="4073353" rtl="0" eaLnBrk="1" latinLnBrk="0" hangingPunct="1">
      <a:defRPr sz="8023" kern="1200">
        <a:solidFill>
          <a:schemeClr val="tx1"/>
        </a:solidFill>
        <a:latin typeface="+mn-lt"/>
        <a:ea typeface="+mn-ea"/>
        <a:cs typeface="+mn-cs"/>
      </a:defRPr>
    </a:lvl5pPr>
    <a:lvl6pPr marL="10183377" algn="l" defTabSz="4073353" rtl="0" eaLnBrk="1" latinLnBrk="0" hangingPunct="1">
      <a:defRPr sz="8023" kern="1200">
        <a:solidFill>
          <a:schemeClr val="tx1"/>
        </a:solidFill>
        <a:latin typeface="+mn-lt"/>
        <a:ea typeface="+mn-ea"/>
        <a:cs typeface="+mn-cs"/>
      </a:defRPr>
    </a:lvl6pPr>
    <a:lvl7pPr marL="12220058" algn="l" defTabSz="4073353" rtl="0" eaLnBrk="1" latinLnBrk="0" hangingPunct="1">
      <a:defRPr sz="8023" kern="1200">
        <a:solidFill>
          <a:schemeClr val="tx1"/>
        </a:solidFill>
        <a:latin typeface="+mn-lt"/>
        <a:ea typeface="+mn-ea"/>
        <a:cs typeface="+mn-cs"/>
      </a:defRPr>
    </a:lvl7pPr>
    <a:lvl8pPr marL="14256730" algn="l" defTabSz="4073353" rtl="0" eaLnBrk="1" latinLnBrk="0" hangingPunct="1">
      <a:defRPr sz="8023" kern="1200">
        <a:solidFill>
          <a:schemeClr val="tx1"/>
        </a:solidFill>
        <a:latin typeface="+mn-lt"/>
        <a:ea typeface="+mn-ea"/>
        <a:cs typeface="+mn-cs"/>
      </a:defRPr>
    </a:lvl8pPr>
    <a:lvl9pPr marL="16293406" algn="l" defTabSz="4073353" rtl="0" eaLnBrk="1" latinLnBrk="0" hangingPunct="1">
      <a:defRPr sz="802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20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0" d="100"/>
          <a:sy n="30" d="100"/>
        </p:scale>
        <p:origin x="456" y="-984"/>
      </p:cViewPr>
      <p:guideLst>
        <p:guide orient="horz" pos="10368"/>
        <p:guide pos="12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dirty="0" smtClean="0"/>
              <a:t>Responses (in percentage) Vs Scenarios</a:t>
            </a:r>
            <a:r>
              <a:rPr lang="en-US" baseline="0" dirty="0" smtClean="0"/>
              <a:t> used in the survey</a:t>
            </a:r>
            <a:endParaRPr lang="en-US" dirty="0"/>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Sheet1!$C$1</c:f>
              <c:strCache>
                <c:ptCount val="1"/>
                <c:pt idx="0">
                  <c:v>Backward</c:v>
                </c:pt>
              </c:strCache>
            </c:strRef>
          </c:tx>
          <c:spPr>
            <a:solidFill>
              <a:schemeClr val="tx2">
                <a:lumMod val="60000"/>
                <a:lumOff val="40000"/>
              </a:schemeClr>
            </a:soli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Sheet1!$B$2:$B$21</c:f>
              <c:strCache>
                <c:ptCount val="20"/>
                <c:pt idx="0">
                  <c:v>1-Forward</c:v>
                </c:pt>
                <c:pt idx="1">
                  <c:v>2-Left</c:v>
                </c:pt>
                <c:pt idx="2">
                  <c:v>3-Right</c:v>
                </c:pt>
                <c:pt idx="3">
                  <c:v>4-Backward</c:v>
                </c:pt>
                <c:pt idx="4">
                  <c:v>5-Left</c:v>
                </c:pt>
                <c:pt idx="5">
                  <c:v>6-Forward</c:v>
                </c:pt>
                <c:pt idx="6">
                  <c:v>7-Right</c:v>
                </c:pt>
                <c:pt idx="7">
                  <c:v>8-Left</c:v>
                </c:pt>
                <c:pt idx="8">
                  <c:v>9-Right</c:v>
                </c:pt>
                <c:pt idx="9">
                  <c:v>10-Right</c:v>
                </c:pt>
                <c:pt idx="10">
                  <c:v>11-Forward</c:v>
                </c:pt>
                <c:pt idx="11">
                  <c:v>12-Left</c:v>
                </c:pt>
                <c:pt idx="12">
                  <c:v>13-Forward</c:v>
                </c:pt>
                <c:pt idx="13">
                  <c:v>14-Backward</c:v>
                </c:pt>
                <c:pt idx="14">
                  <c:v>15-Forward</c:v>
                </c:pt>
                <c:pt idx="15">
                  <c:v>16-Right</c:v>
                </c:pt>
                <c:pt idx="16">
                  <c:v>17-Left</c:v>
                </c:pt>
                <c:pt idx="17">
                  <c:v>18-Left</c:v>
                </c:pt>
                <c:pt idx="18">
                  <c:v>19-Left</c:v>
                </c:pt>
                <c:pt idx="19">
                  <c:v>20-Right</c:v>
                </c:pt>
              </c:strCache>
            </c:strRef>
          </c:cat>
          <c:val>
            <c:numRef>
              <c:f>Sheet1!$C$2:$C$21</c:f>
              <c:numCache>
                <c:formatCode>0</c:formatCode>
                <c:ptCount val="20"/>
                <c:pt idx="0">
                  <c:v>3.7037037037037033</c:v>
                </c:pt>
                <c:pt idx="1">
                  <c:v>2.2222222222222223</c:v>
                </c:pt>
                <c:pt idx="2">
                  <c:v>3.8461538461538463</c:v>
                </c:pt>
                <c:pt idx="3">
                  <c:v>21.59090909090909</c:v>
                </c:pt>
                <c:pt idx="4">
                  <c:v>16.049382716049383</c:v>
                </c:pt>
                <c:pt idx="5">
                  <c:v>3.0927835051546393</c:v>
                </c:pt>
                <c:pt idx="6">
                  <c:v>5.7471264367816088</c:v>
                </c:pt>
                <c:pt idx="7">
                  <c:v>1.25</c:v>
                </c:pt>
                <c:pt idx="8">
                  <c:v>5.4054054054054053</c:v>
                </c:pt>
                <c:pt idx="9">
                  <c:v>2.4691358024691357</c:v>
                </c:pt>
                <c:pt idx="10">
                  <c:v>6.4516129032258061</c:v>
                </c:pt>
                <c:pt idx="11">
                  <c:v>4.7058823529411766</c:v>
                </c:pt>
                <c:pt idx="12">
                  <c:v>6.25</c:v>
                </c:pt>
                <c:pt idx="13">
                  <c:v>9.6385542168674707</c:v>
                </c:pt>
                <c:pt idx="14">
                  <c:v>13.414634146341465</c:v>
                </c:pt>
                <c:pt idx="15">
                  <c:v>3.4482758620689653</c:v>
                </c:pt>
                <c:pt idx="16">
                  <c:v>3.4883720930232558</c:v>
                </c:pt>
                <c:pt idx="17">
                  <c:v>2.4390243902439024</c:v>
                </c:pt>
                <c:pt idx="18">
                  <c:v>2.6315789473684208</c:v>
                </c:pt>
                <c:pt idx="19">
                  <c:v>1.1235955056179776</c:v>
                </c:pt>
              </c:numCache>
            </c:numRef>
          </c:val>
        </c:ser>
        <c:ser>
          <c:idx val="1"/>
          <c:order val="1"/>
          <c:tx>
            <c:strRef>
              <c:f>Sheet1!$D$1</c:f>
              <c:strCache>
                <c:ptCount val="1"/>
                <c:pt idx="0">
                  <c:v>Forward</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Sheet1!$B$2:$B$21</c:f>
              <c:strCache>
                <c:ptCount val="20"/>
                <c:pt idx="0">
                  <c:v>1-Forward</c:v>
                </c:pt>
                <c:pt idx="1">
                  <c:v>2-Left</c:v>
                </c:pt>
                <c:pt idx="2">
                  <c:v>3-Right</c:v>
                </c:pt>
                <c:pt idx="3">
                  <c:v>4-Backward</c:v>
                </c:pt>
                <c:pt idx="4">
                  <c:v>5-Left</c:v>
                </c:pt>
                <c:pt idx="5">
                  <c:v>6-Forward</c:v>
                </c:pt>
                <c:pt idx="6">
                  <c:v>7-Right</c:v>
                </c:pt>
                <c:pt idx="7">
                  <c:v>8-Left</c:v>
                </c:pt>
                <c:pt idx="8">
                  <c:v>9-Right</c:v>
                </c:pt>
                <c:pt idx="9">
                  <c:v>10-Right</c:v>
                </c:pt>
                <c:pt idx="10">
                  <c:v>11-Forward</c:v>
                </c:pt>
                <c:pt idx="11">
                  <c:v>12-Left</c:v>
                </c:pt>
                <c:pt idx="12">
                  <c:v>13-Forward</c:v>
                </c:pt>
                <c:pt idx="13">
                  <c:v>14-Backward</c:v>
                </c:pt>
                <c:pt idx="14">
                  <c:v>15-Forward</c:v>
                </c:pt>
                <c:pt idx="15">
                  <c:v>16-Right</c:v>
                </c:pt>
                <c:pt idx="16">
                  <c:v>17-Left</c:v>
                </c:pt>
                <c:pt idx="17">
                  <c:v>18-Left</c:v>
                </c:pt>
                <c:pt idx="18">
                  <c:v>19-Left</c:v>
                </c:pt>
                <c:pt idx="19">
                  <c:v>20-Right</c:v>
                </c:pt>
              </c:strCache>
            </c:strRef>
          </c:cat>
          <c:val>
            <c:numRef>
              <c:f>Sheet1!$D$2:$D$21</c:f>
              <c:numCache>
                <c:formatCode>0</c:formatCode>
                <c:ptCount val="20"/>
                <c:pt idx="0">
                  <c:v>77.777777777777786</c:v>
                </c:pt>
                <c:pt idx="1">
                  <c:v>41.111111111111107</c:v>
                </c:pt>
                <c:pt idx="2">
                  <c:v>20.512820512820511</c:v>
                </c:pt>
                <c:pt idx="3">
                  <c:v>29.545454545454547</c:v>
                </c:pt>
                <c:pt idx="4">
                  <c:v>43.209876543209873</c:v>
                </c:pt>
                <c:pt idx="5">
                  <c:v>74.226804123711347</c:v>
                </c:pt>
                <c:pt idx="6">
                  <c:v>56.321839080459768</c:v>
                </c:pt>
                <c:pt idx="7">
                  <c:v>30</c:v>
                </c:pt>
                <c:pt idx="8">
                  <c:v>31.081081081081081</c:v>
                </c:pt>
                <c:pt idx="9">
                  <c:v>34.567901234567898</c:v>
                </c:pt>
                <c:pt idx="10">
                  <c:v>68.817204301075279</c:v>
                </c:pt>
                <c:pt idx="11">
                  <c:v>22.352941176470591</c:v>
                </c:pt>
                <c:pt idx="12">
                  <c:v>73.75</c:v>
                </c:pt>
                <c:pt idx="13">
                  <c:v>43.373493975903614</c:v>
                </c:pt>
                <c:pt idx="14">
                  <c:v>43.902439024390247</c:v>
                </c:pt>
                <c:pt idx="15">
                  <c:v>36.781609195402297</c:v>
                </c:pt>
                <c:pt idx="16">
                  <c:v>30.232558139534881</c:v>
                </c:pt>
                <c:pt idx="17">
                  <c:v>39.024390243902438</c:v>
                </c:pt>
                <c:pt idx="18">
                  <c:v>47.368421052631575</c:v>
                </c:pt>
                <c:pt idx="19">
                  <c:v>38.202247191011232</c:v>
                </c:pt>
              </c:numCache>
            </c:numRef>
          </c:val>
        </c:ser>
        <c:ser>
          <c:idx val="2"/>
          <c:order val="2"/>
          <c:tx>
            <c:strRef>
              <c:f>Sheet1!$E$1</c:f>
              <c:strCache>
                <c:ptCount val="1"/>
                <c:pt idx="0">
                  <c:v>Left</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Sheet1!$B$2:$B$21</c:f>
              <c:strCache>
                <c:ptCount val="20"/>
                <c:pt idx="0">
                  <c:v>1-Forward</c:v>
                </c:pt>
                <c:pt idx="1">
                  <c:v>2-Left</c:v>
                </c:pt>
                <c:pt idx="2">
                  <c:v>3-Right</c:v>
                </c:pt>
                <c:pt idx="3">
                  <c:v>4-Backward</c:v>
                </c:pt>
                <c:pt idx="4">
                  <c:v>5-Left</c:v>
                </c:pt>
                <c:pt idx="5">
                  <c:v>6-Forward</c:v>
                </c:pt>
                <c:pt idx="6">
                  <c:v>7-Right</c:v>
                </c:pt>
                <c:pt idx="7">
                  <c:v>8-Left</c:v>
                </c:pt>
                <c:pt idx="8">
                  <c:v>9-Right</c:v>
                </c:pt>
                <c:pt idx="9">
                  <c:v>10-Right</c:v>
                </c:pt>
                <c:pt idx="10">
                  <c:v>11-Forward</c:v>
                </c:pt>
                <c:pt idx="11">
                  <c:v>12-Left</c:v>
                </c:pt>
                <c:pt idx="12">
                  <c:v>13-Forward</c:v>
                </c:pt>
                <c:pt idx="13">
                  <c:v>14-Backward</c:v>
                </c:pt>
                <c:pt idx="14">
                  <c:v>15-Forward</c:v>
                </c:pt>
                <c:pt idx="15">
                  <c:v>16-Right</c:v>
                </c:pt>
                <c:pt idx="16">
                  <c:v>17-Left</c:v>
                </c:pt>
                <c:pt idx="17">
                  <c:v>18-Left</c:v>
                </c:pt>
                <c:pt idx="18">
                  <c:v>19-Left</c:v>
                </c:pt>
                <c:pt idx="19">
                  <c:v>20-Right</c:v>
                </c:pt>
              </c:strCache>
            </c:strRef>
          </c:cat>
          <c:val>
            <c:numRef>
              <c:f>Sheet1!$E$2:$E$21</c:f>
              <c:numCache>
                <c:formatCode>0</c:formatCode>
                <c:ptCount val="20"/>
                <c:pt idx="0">
                  <c:v>18.518518518518519</c:v>
                </c:pt>
                <c:pt idx="1">
                  <c:v>46.666666666666664</c:v>
                </c:pt>
                <c:pt idx="2">
                  <c:v>11.538461538461538</c:v>
                </c:pt>
                <c:pt idx="3">
                  <c:v>29.545454545454547</c:v>
                </c:pt>
                <c:pt idx="4">
                  <c:v>35.802469135802468</c:v>
                </c:pt>
                <c:pt idx="5">
                  <c:v>16.494845360824741</c:v>
                </c:pt>
                <c:pt idx="6">
                  <c:v>5.7471264367816088</c:v>
                </c:pt>
                <c:pt idx="7">
                  <c:v>60</c:v>
                </c:pt>
                <c:pt idx="8">
                  <c:v>4.0540540540540544</c:v>
                </c:pt>
                <c:pt idx="9">
                  <c:v>9.8765432098765427</c:v>
                </c:pt>
                <c:pt idx="10">
                  <c:v>4.3010752688172049</c:v>
                </c:pt>
                <c:pt idx="11">
                  <c:v>57.647058823529406</c:v>
                </c:pt>
                <c:pt idx="12">
                  <c:v>6.25</c:v>
                </c:pt>
                <c:pt idx="13">
                  <c:v>20.481927710843372</c:v>
                </c:pt>
                <c:pt idx="14">
                  <c:v>41.463414634146339</c:v>
                </c:pt>
                <c:pt idx="15">
                  <c:v>9.1954022988505741</c:v>
                </c:pt>
                <c:pt idx="16">
                  <c:v>61.627906976744185</c:v>
                </c:pt>
                <c:pt idx="17">
                  <c:v>54.878048780487809</c:v>
                </c:pt>
                <c:pt idx="18">
                  <c:v>46.05263157894737</c:v>
                </c:pt>
                <c:pt idx="19">
                  <c:v>14.606741573033707</c:v>
                </c:pt>
              </c:numCache>
            </c:numRef>
          </c:val>
        </c:ser>
        <c:ser>
          <c:idx val="3"/>
          <c:order val="3"/>
          <c:tx>
            <c:strRef>
              <c:f>Sheet1!$F$1</c:f>
              <c:strCache>
                <c:ptCount val="1"/>
                <c:pt idx="0">
                  <c:v>Right</c:v>
                </c:pt>
              </c:strCache>
            </c:strRef>
          </c:tx>
          <c:spPr>
            <a:solidFill>
              <a:schemeClr val="accent4">
                <a:lumMod val="50000"/>
              </a:schemeClr>
            </a:soli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Sheet1!$B$2:$B$21</c:f>
              <c:strCache>
                <c:ptCount val="20"/>
                <c:pt idx="0">
                  <c:v>1-Forward</c:v>
                </c:pt>
                <c:pt idx="1">
                  <c:v>2-Left</c:v>
                </c:pt>
                <c:pt idx="2">
                  <c:v>3-Right</c:v>
                </c:pt>
                <c:pt idx="3">
                  <c:v>4-Backward</c:v>
                </c:pt>
                <c:pt idx="4">
                  <c:v>5-Left</c:v>
                </c:pt>
                <c:pt idx="5">
                  <c:v>6-Forward</c:v>
                </c:pt>
                <c:pt idx="6">
                  <c:v>7-Right</c:v>
                </c:pt>
                <c:pt idx="7">
                  <c:v>8-Left</c:v>
                </c:pt>
                <c:pt idx="8">
                  <c:v>9-Right</c:v>
                </c:pt>
                <c:pt idx="9">
                  <c:v>10-Right</c:v>
                </c:pt>
                <c:pt idx="10">
                  <c:v>11-Forward</c:v>
                </c:pt>
                <c:pt idx="11">
                  <c:v>12-Left</c:v>
                </c:pt>
                <c:pt idx="12">
                  <c:v>13-Forward</c:v>
                </c:pt>
                <c:pt idx="13">
                  <c:v>14-Backward</c:v>
                </c:pt>
                <c:pt idx="14">
                  <c:v>15-Forward</c:v>
                </c:pt>
                <c:pt idx="15">
                  <c:v>16-Right</c:v>
                </c:pt>
                <c:pt idx="16">
                  <c:v>17-Left</c:v>
                </c:pt>
                <c:pt idx="17">
                  <c:v>18-Left</c:v>
                </c:pt>
                <c:pt idx="18">
                  <c:v>19-Left</c:v>
                </c:pt>
                <c:pt idx="19">
                  <c:v>20-Right</c:v>
                </c:pt>
              </c:strCache>
            </c:strRef>
          </c:cat>
          <c:val>
            <c:numRef>
              <c:f>Sheet1!$F$2:$F$21</c:f>
              <c:numCache>
                <c:formatCode>0</c:formatCode>
                <c:ptCount val="20"/>
                <c:pt idx="0">
                  <c:v>0</c:v>
                </c:pt>
                <c:pt idx="1">
                  <c:v>10</c:v>
                </c:pt>
                <c:pt idx="2">
                  <c:v>64.102564102564102</c:v>
                </c:pt>
                <c:pt idx="3">
                  <c:v>19.318181818181817</c:v>
                </c:pt>
                <c:pt idx="4">
                  <c:v>4.9382716049382713</c:v>
                </c:pt>
                <c:pt idx="5">
                  <c:v>6.1855670103092786</c:v>
                </c:pt>
                <c:pt idx="6">
                  <c:v>32.183908045977013</c:v>
                </c:pt>
                <c:pt idx="7">
                  <c:v>8.75</c:v>
                </c:pt>
                <c:pt idx="8">
                  <c:v>59.45945945945946</c:v>
                </c:pt>
                <c:pt idx="9">
                  <c:v>53.086419753086425</c:v>
                </c:pt>
                <c:pt idx="10">
                  <c:v>20.43010752688172</c:v>
                </c:pt>
                <c:pt idx="11">
                  <c:v>15.294117647058824</c:v>
                </c:pt>
                <c:pt idx="12">
                  <c:v>13.750000000000002</c:v>
                </c:pt>
                <c:pt idx="13">
                  <c:v>26.506024096385545</c:v>
                </c:pt>
                <c:pt idx="14">
                  <c:v>1.2195121951219512</c:v>
                </c:pt>
                <c:pt idx="15">
                  <c:v>50.574712643678168</c:v>
                </c:pt>
                <c:pt idx="16">
                  <c:v>4.6511627906976747</c:v>
                </c:pt>
                <c:pt idx="17">
                  <c:v>3.6585365853658534</c:v>
                </c:pt>
                <c:pt idx="18">
                  <c:v>3.9473684210526314</c:v>
                </c:pt>
                <c:pt idx="19">
                  <c:v>46.067415730337082</c:v>
                </c:pt>
              </c:numCache>
            </c:numRef>
          </c:val>
        </c:ser>
        <c:dLbls>
          <c:dLblPos val="outEnd"/>
          <c:showLegendKey val="0"/>
          <c:showVal val="1"/>
          <c:showCatName val="0"/>
          <c:showSerName val="0"/>
          <c:showPercent val="0"/>
          <c:showBubbleSize val="0"/>
        </c:dLbls>
        <c:gapWidth val="100"/>
        <c:overlap val="-24"/>
        <c:axId val="332897904"/>
        <c:axId val="332898296"/>
      </c:barChart>
      <c:catAx>
        <c:axId val="332897904"/>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sz="1100" dirty="0" smtClean="0"/>
                  <a:t>Scenarios</a:t>
                </a:r>
                <a:r>
                  <a:rPr lang="en-US" sz="1100" baseline="0" dirty="0" smtClean="0"/>
                  <a:t> in the Survey</a:t>
                </a:r>
                <a:r>
                  <a:rPr lang="en-US" dirty="0" smtClean="0"/>
                  <a:t> </a:t>
                </a:r>
                <a:endParaRPr lang="en-US" dirty="0"/>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332898296"/>
        <c:crosses val="autoZero"/>
        <c:auto val="1"/>
        <c:lblAlgn val="ctr"/>
        <c:lblOffset val="100"/>
        <c:noMultiLvlLbl val="0"/>
      </c:catAx>
      <c:valAx>
        <c:axId val="332898296"/>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sz="1100" dirty="0" smtClean="0"/>
                  <a:t>Responses</a:t>
                </a:r>
                <a:r>
                  <a:rPr lang="en-US" sz="1100" baseline="0" dirty="0" smtClean="0"/>
                  <a:t> (in percentage)</a:t>
                </a:r>
                <a:endParaRPr lang="en-US" sz="1100" dirty="0"/>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3328979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2"/>
            <a:ext cx="3264408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1920278" indent="0" algn="ctr">
              <a:buNone/>
              <a:defRPr>
                <a:solidFill>
                  <a:schemeClr val="tx1">
                    <a:tint val="75000"/>
                  </a:schemeClr>
                </a:solidFill>
              </a:defRPr>
            </a:lvl2pPr>
            <a:lvl3pPr marL="3840556" indent="0" algn="ctr">
              <a:buNone/>
              <a:defRPr>
                <a:solidFill>
                  <a:schemeClr val="tx1">
                    <a:tint val="75000"/>
                  </a:schemeClr>
                </a:solidFill>
              </a:defRPr>
            </a:lvl3pPr>
            <a:lvl4pPr marL="5760833" indent="0" algn="ctr">
              <a:buNone/>
              <a:defRPr>
                <a:solidFill>
                  <a:schemeClr val="tx1">
                    <a:tint val="75000"/>
                  </a:schemeClr>
                </a:solidFill>
              </a:defRPr>
            </a:lvl4pPr>
            <a:lvl5pPr marL="7681115" indent="0" algn="ctr">
              <a:buNone/>
              <a:defRPr>
                <a:solidFill>
                  <a:schemeClr val="tx1">
                    <a:tint val="75000"/>
                  </a:schemeClr>
                </a:solidFill>
              </a:defRPr>
            </a:lvl5pPr>
            <a:lvl6pPr marL="9601393" indent="0" algn="ctr">
              <a:buNone/>
              <a:defRPr>
                <a:solidFill>
                  <a:schemeClr val="tx1">
                    <a:tint val="75000"/>
                  </a:schemeClr>
                </a:solidFill>
              </a:defRPr>
            </a:lvl6pPr>
            <a:lvl7pPr marL="11521671" indent="0" algn="ctr">
              <a:buNone/>
              <a:defRPr>
                <a:solidFill>
                  <a:schemeClr val="tx1">
                    <a:tint val="75000"/>
                  </a:schemeClr>
                </a:solidFill>
              </a:defRPr>
            </a:lvl7pPr>
            <a:lvl8pPr marL="13441949" indent="0" algn="ctr">
              <a:buNone/>
              <a:defRPr>
                <a:solidFill>
                  <a:schemeClr val="tx1">
                    <a:tint val="75000"/>
                  </a:schemeClr>
                </a:solidFill>
              </a:defRPr>
            </a:lvl8pPr>
            <a:lvl9pPr marL="1536222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318274"/>
            <a:ext cx="864108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318274"/>
            <a:ext cx="2528316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1153122"/>
            <a:ext cx="32644080" cy="6537960"/>
          </a:xfrm>
        </p:spPr>
        <p:txBody>
          <a:bodyPr anchor="t"/>
          <a:lstStyle>
            <a:lvl1pPr algn="l">
              <a:defRPr sz="168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3952229"/>
            <a:ext cx="32644080" cy="7200898"/>
          </a:xfrm>
        </p:spPr>
        <p:txBody>
          <a:bodyPr anchor="b"/>
          <a:lstStyle>
            <a:lvl1pPr marL="0" indent="0">
              <a:buNone/>
              <a:defRPr sz="8400">
                <a:solidFill>
                  <a:schemeClr val="tx1">
                    <a:tint val="75000"/>
                  </a:schemeClr>
                </a:solidFill>
              </a:defRPr>
            </a:lvl1pPr>
            <a:lvl2pPr marL="1920278" indent="0">
              <a:buNone/>
              <a:defRPr sz="7560">
                <a:solidFill>
                  <a:schemeClr val="tx1">
                    <a:tint val="75000"/>
                  </a:schemeClr>
                </a:solidFill>
              </a:defRPr>
            </a:lvl2pPr>
            <a:lvl3pPr marL="3840556" indent="0">
              <a:buNone/>
              <a:defRPr sz="6720">
                <a:solidFill>
                  <a:schemeClr val="tx1">
                    <a:tint val="75000"/>
                  </a:schemeClr>
                </a:solidFill>
              </a:defRPr>
            </a:lvl3pPr>
            <a:lvl4pPr marL="5760833" indent="0">
              <a:buNone/>
              <a:defRPr sz="5880">
                <a:solidFill>
                  <a:schemeClr val="tx1">
                    <a:tint val="75000"/>
                  </a:schemeClr>
                </a:solidFill>
              </a:defRPr>
            </a:lvl4pPr>
            <a:lvl5pPr marL="7681115" indent="0">
              <a:buNone/>
              <a:defRPr sz="5880">
                <a:solidFill>
                  <a:schemeClr val="tx1">
                    <a:tint val="75000"/>
                  </a:schemeClr>
                </a:solidFill>
              </a:defRPr>
            </a:lvl5pPr>
            <a:lvl6pPr marL="9601393" indent="0">
              <a:buNone/>
              <a:defRPr sz="5880">
                <a:solidFill>
                  <a:schemeClr val="tx1">
                    <a:tint val="75000"/>
                  </a:schemeClr>
                </a:solidFill>
              </a:defRPr>
            </a:lvl6pPr>
            <a:lvl7pPr marL="11521671" indent="0">
              <a:buNone/>
              <a:defRPr sz="5880">
                <a:solidFill>
                  <a:schemeClr val="tx1">
                    <a:tint val="75000"/>
                  </a:schemeClr>
                </a:solidFill>
              </a:defRPr>
            </a:lvl7pPr>
            <a:lvl8pPr marL="13441949" indent="0">
              <a:buNone/>
              <a:defRPr sz="5880">
                <a:solidFill>
                  <a:schemeClr val="tx1">
                    <a:tint val="75000"/>
                  </a:schemeClr>
                </a:solidFill>
              </a:defRPr>
            </a:lvl8pPr>
            <a:lvl9pPr marL="15362227" indent="0">
              <a:buNone/>
              <a:defRPr sz="58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7680967"/>
            <a:ext cx="16962120" cy="21724622"/>
          </a:xfrm>
        </p:spPr>
        <p:txBody>
          <a:bodyPr/>
          <a:lstStyle>
            <a:lvl1pPr>
              <a:defRPr sz="11760"/>
            </a:lvl1pPr>
            <a:lvl2pPr>
              <a:defRPr sz="10080"/>
            </a:lvl2pPr>
            <a:lvl3pPr>
              <a:defRPr sz="8400"/>
            </a:lvl3pPr>
            <a:lvl4pPr>
              <a:defRPr sz="7560"/>
            </a:lvl4pPr>
            <a:lvl5pPr>
              <a:defRPr sz="7560"/>
            </a:lvl5pPr>
            <a:lvl6pPr>
              <a:defRPr sz="7560"/>
            </a:lvl6pPr>
            <a:lvl7pPr>
              <a:defRPr sz="7560"/>
            </a:lvl7pPr>
            <a:lvl8pPr>
              <a:defRPr sz="7560"/>
            </a:lvl8pPr>
            <a:lvl9pPr>
              <a:defRPr sz="75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7680967"/>
            <a:ext cx="16962120" cy="21724622"/>
          </a:xfrm>
        </p:spPr>
        <p:txBody>
          <a:bodyPr/>
          <a:lstStyle>
            <a:lvl1pPr>
              <a:defRPr sz="11760"/>
            </a:lvl1pPr>
            <a:lvl2pPr>
              <a:defRPr sz="10080"/>
            </a:lvl2pPr>
            <a:lvl3pPr>
              <a:defRPr sz="8400"/>
            </a:lvl3pPr>
            <a:lvl4pPr>
              <a:defRPr sz="7560"/>
            </a:lvl4pPr>
            <a:lvl5pPr>
              <a:defRPr sz="7560"/>
            </a:lvl5pPr>
            <a:lvl6pPr>
              <a:defRPr sz="7560"/>
            </a:lvl6pPr>
            <a:lvl7pPr>
              <a:defRPr sz="7560"/>
            </a:lvl7pPr>
            <a:lvl8pPr>
              <a:defRPr sz="7560"/>
            </a:lvl8pPr>
            <a:lvl9pPr>
              <a:defRPr sz="75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7368542"/>
            <a:ext cx="16968790" cy="3070858"/>
          </a:xfrm>
        </p:spPr>
        <p:txBody>
          <a:bodyPr anchor="b"/>
          <a:lstStyle>
            <a:lvl1pPr marL="0" indent="0">
              <a:buNone/>
              <a:defRPr sz="10080" b="1"/>
            </a:lvl1pPr>
            <a:lvl2pPr marL="1920278" indent="0">
              <a:buNone/>
              <a:defRPr sz="8400" b="1"/>
            </a:lvl2pPr>
            <a:lvl3pPr marL="3840556" indent="0">
              <a:buNone/>
              <a:defRPr sz="7560" b="1"/>
            </a:lvl3pPr>
            <a:lvl4pPr marL="5760833" indent="0">
              <a:buNone/>
              <a:defRPr sz="6720" b="1"/>
            </a:lvl4pPr>
            <a:lvl5pPr marL="7681115" indent="0">
              <a:buNone/>
              <a:defRPr sz="6720" b="1"/>
            </a:lvl5pPr>
            <a:lvl6pPr marL="9601393" indent="0">
              <a:buNone/>
              <a:defRPr sz="6720" b="1"/>
            </a:lvl6pPr>
            <a:lvl7pPr marL="11521671" indent="0">
              <a:buNone/>
              <a:defRPr sz="6720" b="1"/>
            </a:lvl7pPr>
            <a:lvl8pPr marL="13441949" indent="0">
              <a:buNone/>
              <a:defRPr sz="6720" b="1"/>
            </a:lvl8pPr>
            <a:lvl9pPr marL="15362227" indent="0">
              <a:buNone/>
              <a:defRPr sz="6720" b="1"/>
            </a:lvl9pPr>
          </a:lstStyle>
          <a:p>
            <a:pPr lvl="0"/>
            <a:r>
              <a:rPr lang="en-US" smtClean="0"/>
              <a:t>Click to edit Master text styles</a:t>
            </a:r>
          </a:p>
        </p:txBody>
      </p:sp>
      <p:sp>
        <p:nvSpPr>
          <p:cNvPr id="4" name="Content Placeholder 3"/>
          <p:cNvSpPr>
            <a:spLocks noGrp="1"/>
          </p:cNvSpPr>
          <p:nvPr>
            <p:ph sz="half" idx="2"/>
          </p:nvPr>
        </p:nvSpPr>
        <p:spPr>
          <a:xfrm>
            <a:off x="1920240" y="10439400"/>
            <a:ext cx="16968790" cy="18966182"/>
          </a:xfrm>
        </p:spPr>
        <p:txBody>
          <a:bodyPr/>
          <a:lstStyle>
            <a:lvl1pPr>
              <a:defRPr sz="10080"/>
            </a:lvl1pPr>
            <a:lvl2pPr>
              <a:defRPr sz="8400"/>
            </a:lvl2pPr>
            <a:lvl3pPr>
              <a:defRPr sz="7560"/>
            </a:lvl3pPr>
            <a:lvl4pPr>
              <a:defRPr sz="6720"/>
            </a:lvl4pPr>
            <a:lvl5pPr>
              <a:defRPr sz="6720"/>
            </a:lvl5pPr>
            <a:lvl6pPr>
              <a:defRPr sz="6720"/>
            </a:lvl6pPr>
            <a:lvl7pPr>
              <a:defRPr sz="6720"/>
            </a:lvl7pPr>
            <a:lvl8pPr>
              <a:defRPr sz="6720"/>
            </a:lvl8pPr>
            <a:lvl9pPr>
              <a:defRPr sz="67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16" y="7368542"/>
            <a:ext cx="16975455" cy="3070858"/>
          </a:xfrm>
        </p:spPr>
        <p:txBody>
          <a:bodyPr anchor="b"/>
          <a:lstStyle>
            <a:lvl1pPr marL="0" indent="0">
              <a:buNone/>
              <a:defRPr sz="10080" b="1"/>
            </a:lvl1pPr>
            <a:lvl2pPr marL="1920278" indent="0">
              <a:buNone/>
              <a:defRPr sz="8400" b="1"/>
            </a:lvl2pPr>
            <a:lvl3pPr marL="3840556" indent="0">
              <a:buNone/>
              <a:defRPr sz="7560" b="1"/>
            </a:lvl3pPr>
            <a:lvl4pPr marL="5760833" indent="0">
              <a:buNone/>
              <a:defRPr sz="6720" b="1"/>
            </a:lvl4pPr>
            <a:lvl5pPr marL="7681115" indent="0">
              <a:buNone/>
              <a:defRPr sz="6720" b="1"/>
            </a:lvl5pPr>
            <a:lvl6pPr marL="9601393" indent="0">
              <a:buNone/>
              <a:defRPr sz="6720" b="1"/>
            </a:lvl6pPr>
            <a:lvl7pPr marL="11521671" indent="0">
              <a:buNone/>
              <a:defRPr sz="6720" b="1"/>
            </a:lvl7pPr>
            <a:lvl8pPr marL="13441949" indent="0">
              <a:buNone/>
              <a:defRPr sz="6720" b="1"/>
            </a:lvl8pPr>
            <a:lvl9pPr marL="15362227" indent="0">
              <a:buNone/>
              <a:defRPr sz="6720" b="1"/>
            </a:lvl9pPr>
          </a:lstStyle>
          <a:p>
            <a:pPr lvl="0"/>
            <a:r>
              <a:rPr lang="en-US" smtClean="0"/>
              <a:t>Click to edit Master text styles</a:t>
            </a:r>
          </a:p>
        </p:txBody>
      </p:sp>
      <p:sp>
        <p:nvSpPr>
          <p:cNvPr id="6" name="Content Placeholder 5"/>
          <p:cNvSpPr>
            <a:spLocks noGrp="1"/>
          </p:cNvSpPr>
          <p:nvPr>
            <p:ph sz="quarter" idx="4"/>
          </p:nvPr>
        </p:nvSpPr>
        <p:spPr>
          <a:xfrm>
            <a:off x="19509116" y="10439400"/>
            <a:ext cx="16975455" cy="18966182"/>
          </a:xfrm>
        </p:spPr>
        <p:txBody>
          <a:bodyPr/>
          <a:lstStyle>
            <a:lvl1pPr>
              <a:defRPr sz="10080"/>
            </a:lvl1pPr>
            <a:lvl2pPr>
              <a:defRPr sz="8400"/>
            </a:lvl2pPr>
            <a:lvl3pPr>
              <a:defRPr sz="7560"/>
            </a:lvl3pPr>
            <a:lvl4pPr>
              <a:defRPr sz="6720"/>
            </a:lvl4pPr>
            <a:lvl5pPr>
              <a:defRPr sz="6720"/>
            </a:lvl5pPr>
            <a:lvl6pPr>
              <a:defRPr sz="6720"/>
            </a:lvl6pPr>
            <a:lvl7pPr>
              <a:defRPr sz="6720"/>
            </a:lvl7pPr>
            <a:lvl8pPr>
              <a:defRPr sz="6720"/>
            </a:lvl8pPr>
            <a:lvl9pPr>
              <a:defRPr sz="67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50" y="1310640"/>
            <a:ext cx="12634915" cy="5577840"/>
          </a:xfrm>
        </p:spPr>
        <p:txBody>
          <a:bodyPr anchor="b"/>
          <a:lstStyle>
            <a:lvl1pPr algn="l">
              <a:defRPr sz="8400" b="1"/>
            </a:lvl1pPr>
          </a:lstStyle>
          <a:p>
            <a:r>
              <a:rPr lang="en-US" smtClean="0"/>
              <a:t>Click to edit Master title style</a:t>
            </a:r>
            <a:endParaRPr lang="en-US"/>
          </a:p>
        </p:txBody>
      </p:sp>
      <p:sp>
        <p:nvSpPr>
          <p:cNvPr id="3" name="Content Placeholder 2"/>
          <p:cNvSpPr>
            <a:spLocks noGrp="1"/>
          </p:cNvSpPr>
          <p:nvPr>
            <p:ph idx="1"/>
          </p:nvPr>
        </p:nvSpPr>
        <p:spPr>
          <a:xfrm>
            <a:off x="15015210" y="1310647"/>
            <a:ext cx="21469350" cy="28094942"/>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50" y="6888487"/>
            <a:ext cx="12634915" cy="22517102"/>
          </a:xfrm>
        </p:spPr>
        <p:txBody>
          <a:bodyPr/>
          <a:lstStyle>
            <a:lvl1pPr marL="0" indent="0">
              <a:buNone/>
              <a:defRPr sz="5880"/>
            </a:lvl1pPr>
            <a:lvl2pPr marL="1920278" indent="0">
              <a:buNone/>
              <a:defRPr sz="5040"/>
            </a:lvl2pPr>
            <a:lvl3pPr marL="3840556" indent="0">
              <a:buNone/>
              <a:defRPr sz="4200"/>
            </a:lvl3pPr>
            <a:lvl4pPr marL="5760833" indent="0">
              <a:buNone/>
              <a:defRPr sz="3780"/>
            </a:lvl4pPr>
            <a:lvl5pPr marL="7681115" indent="0">
              <a:buNone/>
              <a:defRPr sz="3780"/>
            </a:lvl5pPr>
            <a:lvl6pPr marL="9601393" indent="0">
              <a:buNone/>
              <a:defRPr sz="3780"/>
            </a:lvl6pPr>
            <a:lvl7pPr marL="11521671" indent="0">
              <a:buNone/>
              <a:defRPr sz="3780"/>
            </a:lvl7pPr>
            <a:lvl8pPr marL="13441949" indent="0">
              <a:buNone/>
              <a:defRPr sz="3780"/>
            </a:lvl8pPr>
            <a:lvl9pPr marL="15362227" indent="0">
              <a:buNone/>
              <a:defRPr sz="378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3042880"/>
            <a:ext cx="23042880" cy="2720342"/>
          </a:xfrm>
        </p:spPr>
        <p:txBody>
          <a:bodyPr anchor="b"/>
          <a:lstStyle>
            <a:lvl1pPr algn="l">
              <a:defRPr sz="8400" b="1"/>
            </a:lvl1pPr>
          </a:lstStyle>
          <a:p>
            <a:r>
              <a:rPr lang="en-US" smtClean="0"/>
              <a:t>Click to edit Master title style</a:t>
            </a:r>
            <a:endParaRPr lang="en-US"/>
          </a:p>
        </p:txBody>
      </p:sp>
      <p:sp>
        <p:nvSpPr>
          <p:cNvPr id="3" name="Picture Placeholder 2"/>
          <p:cNvSpPr>
            <a:spLocks noGrp="1"/>
          </p:cNvSpPr>
          <p:nvPr>
            <p:ph type="pic" idx="1"/>
          </p:nvPr>
        </p:nvSpPr>
        <p:spPr>
          <a:xfrm>
            <a:off x="7527610" y="2941320"/>
            <a:ext cx="23042880" cy="19751040"/>
          </a:xfrm>
        </p:spPr>
        <p:txBody>
          <a:bodyPr/>
          <a:lstStyle>
            <a:lvl1pPr marL="0" indent="0">
              <a:buNone/>
              <a:defRPr sz="13440"/>
            </a:lvl1pPr>
            <a:lvl2pPr marL="1920278" indent="0">
              <a:buNone/>
              <a:defRPr sz="11760"/>
            </a:lvl2pPr>
            <a:lvl3pPr marL="3840556" indent="0">
              <a:buNone/>
              <a:defRPr sz="10080"/>
            </a:lvl3pPr>
            <a:lvl4pPr marL="5760833" indent="0">
              <a:buNone/>
              <a:defRPr sz="8400"/>
            </a:lvl4pPr>
            <a:lvl5pPr marL="7681115" indent="0">
              <a:buNone/>
              <a:defRPr sz="8400"/>
            </a:lvl5pPr>
            <a:lvl6pPr marL="9601393" indent="0">
              <a:buNone/>
              <a:defRPr sz="8400"/>
            </a:lvl6pPr>
            <a:lvl7pPr marL="11521671" indent="0">
              <a:buNone/>
              <a:defRPr sz="8400"/>
            </a:lvl7pPr>
            <a:lvl8pPr marL="13441949" indent="0">
              <a:buNone/>
              <a:defRPr sz="8400"/>
            </a:lvl8pPr>
            <a:lvl9pPr marL="15362227" indent="0">
              <a:buNone/>
              <a:defRPr sz="8400"/>
            </a:lvl9pPr>
          </a:lstStyle>
          <a:p>
            <a:endParaRPr lang="en-US"/>
          </a:p>
        </p:txBody>
      </p:sp>
      <p:sp>
        <p:nvSpPr>
          <p:cNvPr id="4" name="Text Placeholder 3"/>
          <p:cNvSpPr>
            <a:spLocks noGrp="1"/>
          </p:cNvSpPr>
          <p:nvPr>
            <p:ph type="body" sz="half" idx="2"/>
          </p:nvPr>
        </p:nvSpPr>
        <p:spPr>
          <a:xfrm>
            <a:off x="7527610" y="25763222"/>
            <a:ext cx="23042880" cy="3863338"/>
          </a:xfrm>
        </p:spPr>
        <p:txBody>
          <a:bodyPr/>
          <a:lstStyle>
            <a:lvl1pPr marL="0" indent="0">
              <a:buNone/>
              <a:defRPr sz="5880"/>
            </a:lvl1pPr>
            <a:lvl2pPr marL="1920278" indent="0">
              <a:buNone/>
              <a:defRPr sz="5040"/>
            </a:lvl2pPr>
            <a:lvl3pPr marL="3840556" indent="0">
              <a:buNone/>
              <a:defRPr sz="4200"/>
            </a:lvl3pPr>
            <a:lvl4pPr marL="5760833" indent="0">
              <a:buNone/>
              <a:defRPr sz="3780"/>
            </a:lvl4pPr>
            <a:lvl5pPr marL="7681115" indent="0">
              <a:buNone/>
              <a:defRPr sz="3780"/>
            </a:lvl5pPr>
            <a:lvl6pPr marL="9601393" indent="0">
              <a:buNone/>
              <a:defRPr sz="3780"/>
            </a:lvl6pPr>
            <a:lvl7pPr marL="11521671" indent="0">
              <a:buNone/>
              <a:defRPr sz="3780"/>
            </a:lvl7pPr>
            <a:lvl8pPr marL="13441949" indent="0">
              <a:buNone/>
              <a:defRPr sz="3780"/>
            </a:lvl8pPr>
            <a:lvl9pPr marL="15362227" indent="0">
              <a:buNone/>
              <a:defRPr sz="378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318262"/>
            <a:ext cx="34564320" cy="54864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7680967"/>
            <a:ext cx="34564320" cy="217246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0510482"/>
            <a:ext cx="8961120" cy="1752600"/>
          </a:xfrm>
          <a:prstGeom prst="rect">
            <a:avLst/>
          </a:prstGeom>
        </p:spPr>
        <p:txBody>
          <a:bodyPr vert="horz" lIns="91440" tIns="45720" rIns="91440" bIns="45720" rtlCol="0" anchor="ctr"/>
          <a:lstStyle>
            <a:lvl1pPr algn="l">
              <a:defRPr sz="5040">
                <a:solidFill>
                  <a:schemeClr val="tx1">
                    <a:tint val="75000"/>
                  </a:schemeClr>
                </a:solidFill>
              </a:defRPr>
            </a:lvl1pPr>
          </a:lstStyle>
          <a:p>
            <a:fld id="{1D8BD707-D9CF-40AE-B4C6-C98DA3205C09}" type="datetimeFigureOut">
              <a:rPr lang="en-US" smtClean="0"/>
              <a:pPr/>
              <a:t>12/9/2015</a:t>
            </a:fld>
            <a:endParaRPr lang="en-US"/>
          </a:p>
        </p:txBody>
      </p:sp>
      <p:sp>
        <p:nvSpPr>
          <p:cNvPr id="5" name="Footer Placeholder 4"/>
          <p:cNvSpPr>
            <a:spLocks noGrp="1"/>
          </p:cNvSpPr>
          <p:nvPr>
            <p:ph type="ftr" sz="quarter" idx="3"/>
          </p:nvPr>
        </p:nvSpPr>
        <p:spPr>
          <a:xfrm>
            <a:off x="13121640" y="30510482"/>
            <a:ext cx="12161520" cy="17526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0510482"/>
            <a:ext cx="8961120" cy="1752600"/>
          </a:xfrm>
          <a:prstGeom prst="rect">
            <a:avLst/>
          </a:prstGeom>
        </p:spPr>
        <p:txBody>
          <a:bodyPr vert="horz" lIns="91440" tIns="45720" rIns="91440" bIns="45720" rtlCol="0" anchor="ctr"/>
          <a:lstStyle>
            <a:lvl1pPr algn="r">
              <a:defRPr sz="504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840556" rtl="0" eaLnBrk="1" latinLnBrk="0" hangingPunct="1">
        <a:spcBef>
          <a:spcPct val="0"/>
        </a:spcBef>
        <a:buNone/>
        <a:defRPr sz="18480" kern="1200">
          <a:solidFill>
            <a:schemeClr val="tx1"/>
          </a:solidFill>
          <a:latin typeface="+mj-lt"/>
          <a:ea typeface="+mj-ea"/>
          <a:cs typeface="+mj-cs"/>
        </a:defRPr>
      </a:lvl1pPr>
    </p:titleStyle>
    <p:bodyStyle>
      <a:lvl1pPr marL="1440209" indent="-1440209" algn="l" defTabSz="3840556" rtl="0" eaLnBrk="1" latinLnBrk="0" hangingPunct="1">
        <a:spcBef>
          <a:spcPct val="20000"/>
        </a:spcBef>
        <a:buFont typeface="Arial" pitchFamily="34" charset="0"/>
        <a:buChar char="•"/>
        <a:defRPr sz="13440" kern="1200">
          <a:solidFill>
            <a:schemeClr val="tx1"/>
          </a:solidFill>
          <a:latin typeface="+mn-lt"/>
          <a:ea typeface="+mn-ea"/>
          <a:cs typeface="+mn-cs"/>
        </a:defRPr>
      </a:lvl1pPr>
      <a:lvl2pPr marL="3120453" indent="-1200175" algn="l" defTabSz="3840556" rtl="0" eaLnBrk="1" latinLnBrk="0" hangingPunct="1">
        <a:spcBef>
          <a:spcPct val="20000"/>
        </a:spcBef>
        <a:buFont typeface="Arial" pitchFamily="34" charset="0"/>
        <a:buChar char="–"/>
        <a:defRPr sz="11760" kern="1200">
          <a:solidFill>
            <a:schemeClr val="tx1"/>
          </a:solidFill>
          <a:latin typeface="+mn-lt"/>
          <a:ea typeface="+mn-ea"/>
          <a:cs typeface="+mn-cs"/>
        </a:defRPr>
      </a:lvl2pPr>
      <a:lvl3pPr marL="4800697" indent="-960141" algn="l" defTabSz="3840556" rtl="0" eaLnBrk="1" latinLnBrk="0" hangingPunct="1">
        <a:spcBef>
          <a:spcPct val="20000"/>
        </a:spcBef>
        <a:buFont typeface="Arial" pitchFamily="34" charset="0"/>
        <a:buChar char="•"/>
        <a:defRPr sz="10080" kern="1200">
          <a:solidFill>
            <a:schemeClr val="tx1"/>
          </a:solidFill>
          <a:latin typeface="+mn-lt"/>
          <a:ea typeface="+mn-ea"/>
          <a:cs typeface="+mn-cs"/>
        </a:defRPr>
      </a:lvl3pPr>
      <a:lvl4pPr marL="6720974" indent="-960141" algn="l" defTabSz="3840556" rtl="0" eaLnBrk="1" latinLnBrk="0" hangingPunct="1">
        <a:spcBef>
          <a:spcPct val="20000"/>
        </a:spcBef>
        <a:buFont typeface="Arial" pitchFamily="34" charset="0"/>
        <a:buChar char="–"/>
        <a:defRPr sz="8400" kern="1200">
          <a:solidFill>
            <a:schemeClr val="tx1"/>
          </a:solidFill>
          <a:latin typeface="+mn-lt"/>
          <a:ea typeface="+mn-ea"/>
          <a:cs typeface="+mn-cs"/>
        </a:defRPr>
      </a:lvl4pPr>
      <a:lvl5pPr marL="8641252" indent="-960141" algn="l" defTabSz="3840556" rtl="0" eaLnBrk="1" latinLnBrk="0" hangingPunct="1">
        <a:spcBef>
          <a:spcPct val="20000"/>
        </a:spcBef>
        <a:buFont typeface="Arial" pitchFamily="34" charset="0"/>
        <a:buChar char="»"/>
        <a:defRPr sz="8400" kern="1200">
          <a:solidFill>
            <a:schemeClr val="tx1"/>
          </a:solidFill>
          <a:latin typeface="+mn-lt"/>
          <a:ea typeface="+mn-ea"/>
          <a:cs typeface="+mn-cs"/>
        </a:defRPr>
      </a:lvl5pPr>
      <a:lvl6pPr marL="10561530" indent="-960141" algn="l" defTabSz="3840556" rtl="0" eaLnBrk="1" latinLnBrk="0" hangingPunct="1">
        <a:spcBef>
          <a:spcPct val="20000"/>
        </a:spcBef>
        <a:buFont typeface="Arial" pitchFamily="34" charset="0"/>
        <a:buChar char="•"/>
        <a:defRPr sz="8400" kern="1200">
          <a:solidFill>
            <a:schemeClr val="tx1"/>
          </a:solidFill>
          <a:latin typeface="+mn-lt"/>
          <a:ea typeface="+mn-ea"/>
          <a:cs typeface="+mn-cs"/>
        </a:defRPr>
      </a:lvl6pPr>
      <a:lvl7pPr marL="12481808" indent="-960141" algn="l" defTabSz="3840556" rtl="0" eaLnBrk="1" latinLnBrk="0" hangingPunct="1">
        <a:spcBef>
          <a:spcPct val="20000"/>
        </a:spcBef>
        <a:buFont typeface="Arial" pitchFamily="34" charset="0"/>
        <a:buChar char="•"/>
        <a:defRPr sz="8400" kern="1200">
          <a:solidFill>
            <a:schemeClr val="tx1"/>
          </a:solidFill>
          <a:latin typeface="+mn-lt"/>
          <a:ea typeface="+mn-ea"/>
          <a:cs typeface="+mn-cs"/>
        </a:defRPr>
      </a:lvl7pPr>
      <a:lvl8pPr marL="14402090" indent="-960141" algn="l" defTabSz="3840556" rtl="0" eaLnBrk="1" latinLnBrk="0" hangingPunct="1">
        <a:spcBef>
          <a:spcPct val="20000"/>
        </a:spcBef>
        <a:buFont typeface="Arial" pitchFamily="34" charset="0"/>
        <a:buChar char="•"/>
        <a:defRPr sz="8400" kern="1200">
          <a:solidFill>
            <a:schemeClr val="tx1"/>
          </a:solidFill>
          <a:latin typeface="+mn-lt"/>
          <a:ea typeface="+mn-ea"/>
          <a:cs typeface="+mn-cs"/>
        </a:defRPr>
      </a:lvl8pPr>
      <a:lvl9pPr marL="16322368" indent="-960141" algn="l" defTabSz="3840556" rtl="0" eaLnBrk="1" latinLnBrk="0" hangingPunct="1">
        <a:spcBef>
          <a:spcPct val="20000"/>
        </a:spcBef>
        <a:buFont typeface="Arial" pitchFamily="34" charset="0"/>
        <a:buChar char="•"/>
        <a:defRPr sz="8400" kern="1200">
          <a:solidFill>
            <a:schemeClr val="tx1"/>
          </a:solidFill>
          <a:latin typeface="+mn-lt"/>
          <a:ea typeface="+mn-ea"/>
          <a:cs typeface="+mn-cs"/>
        </a:defRPr>
      </a:lvl9pPr>
    </p:bodyStyle>
    <p:otherStyle>
      <a:defPPr>
        <a:defRPr lang="en-US"/>
      </a:defPPr>
      <a:lvl1pPr marL="0" algn="l" defTabSz="3840556" rtl="0" eaLnBrk="1" latinLnBrk="0" hangingPunct="1">
        <a:defRPr sz="7560" kern="1200">
          <a:solidFill>
            <a:schemeClr val="tx1"/>
          </a:solidFill>
          <a:latin typeface="+mn-lt"/>
          <a:ea typeface="+mn-ea"/>
          <a:cs typeface="+mn-cs"/>
        </a:defRPr>
      </a:lvl1pPr>
      <a:lvl2pPr marL="1920278" algn="l" defTabSz="3840556" rtl="0" eaLnBrk="1" latinLnBrk="0" hangingPunct="1">
        <a:defRPr sz="7560" kern="1200">
          <a:solidFill>
            <a:schemeClr val="tx1"/>
          </a:solidFill>
          <a:latin typeface="+mn-lt"/>
          <a:ea typeface="+mn-ea"/>
          <a:cs typeface="+mn-cs"/>
        </a:defRPr>
      </a:lvl2pPr>
      <a:lvl3pPr marL="3840556" algn="l" defTabSz="3840556" rtl="0" eaLnBrk="1" latinLnBrk="0" hangingPunct="1">
        <a:defRPr sz="7560" kern="1200">
          <a:solidFill>
            <a:schemeClr val="tx1"/>
          </a:solidFill>
          <a:latin typeface="+mn-lt"/>
          <a:ea typeface="+mn-ea"/>
          <a:cs typeface="+mn-cs"/>
        </a:defRPr>
      </a:lvl3pPr>
      <a:lvl4pPr marL="5760833" algn="l" defTabSz="3840556" rtl="0" eaLnBrk="1" latinLnBrk="0" hangingPunct="1">
        <a:defRPr sz="7560" kern="1200">
          <a:solidFill>
            <a:schemeClr val="tx1"/>
          </a:solidFill>
          <a:latin typeface="+mn-lt"/>
          <a:ea typeface="+mn-ea"/>
          <a:cs typeface="+mn-cs"/>
        </a:defRPr>
      </a:lvl4pPr>
      <a:lvl5pPr marL="7681115" algn="l" defTabSz="3840556" rtl="0" eaLnBrk="1" latinLnBrk="0" hangingPunct="1">
        <a:defRPr sz="7560" kern="1200">
          <a:solidFill>
            <a:schemeClr val="tx1"/>
          </a:solidFill>
          <a:latin typeface="+mn-lt"/>
          <a:ea typeface="+mn-ea"/>
          <a:cs typeface="+mn-cs"/>
        </a:defRPr>
      </a:lvl5pPr>
      <a:lvl6pPr marL="9601393" algn="l" defTabSz="3840556" rtl="0" eaLnBrk="1" latinLnBrk="0" hangingPunct="1">
        <a:defRPr sz="7560" kern="1200">
          <a:solidFill>
            <a:schemeClr val="tx1"/>
          </a:solidFill>
          <a:latin typeface="+mn-lt"/>
          <a:ea typeface="+mn-ea"/>
          <a:cs typeface="+mn-cs"/>
        </a:defRPr>
      </a:lvl6pPr>
      <a:lvl7pPr marL="11521671" algn="l" defTabSz="3840556" rtl="0" eaLnBrk="1" latinLnBrk="0" hangingPunct="1">
        <a:defRPr sz="7560" kern="1200">
          <a:solidFill>
            <a:schemeClr val="tx1"/>
          </a:solidFill>
          <a:latin typeface="+mn-lt"/>
          <a:ea typeface="+mn-ea"/>
          <a:cs typeface="+mn-cs"/>
        </a:defRPr>
      </a:lvl7pPr>
      <a:lvl8pPr marL="13441949" algn="l" defTabSz="3840556" rtl="0" eaLnBrk="1" latinLnBrk="0" hangingPunct="1">
        <a:defRPr sz="7560" kern="1200">
          <a:solidFill>
            <a:schemeClr val="tx1"/>
          </a:solidFill>
          <a:latin typeface="+mn-lt"/>
          <a:ea typeface="+mn-ea"/>
          <a:cs typeface="+mn-cs"/>
        </a:defRPr>
      </a:lvl8pPr>
      <a:lvl9pPr marL="15362227" algn="l" defTabSz="3840556"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5.png"/><Relationship Id="rId2"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600200" y="726497"/>
            <a:ext cx="35524415" cy="4154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4048" tIns="192024" rIns="384048" bIns="192024" numCol="1" spcCol="0" rtlCol="0" fromWordArt="0" anchor="ctr" anchorCtr="0" forceAA="0" compatLnSpc="1">
            <a:prstTxWarp prst="textNoShape">
              <a:avLst/>
            </a:prstTxWarp>
            <a:noAutofit/>
          </a:bodyPr>
          <a:lstStyle/>
          <a:p>
            <a:pPr algn="ctr"/>
            <a:endParaRPr lang="en-US" sz="33697"/>
          </a:p>
        </p:txBody>
      </p:sp>
      <p:sp>
        <p:nvSpPr>
          <p:cNvPr id="5" name="Rounded Rectangle 4"/>
          <p:cNvSpPr/>
          <p:nvPr/>
        </p:nvSpPr>
        <p:spPr>
          <a:xfrm>
            <a:off x="1493519" y="5256433"/>
            <a:ext cx="8952485" cy="2605625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4048" tIns="192024" rIns="384048" bIns="192024" numCol="1" spcCol="0" rtlCol="0" fromWordArt="0" anchor="ctr" anchorCtr="0" forceAA="0" compatLnSpc="1">
            <a:prstTxWarp prst="textNoShape">
              <a:avLst/>
            </a:prstTxWarp>
            <a:noAutofit/>
          </a:bodyPr>
          <a:lstStyle/>
          <a:p>
            <a:pPr algn="ctr"/>
            <a:endParaRPr lang="en-US" sz="33697"/>
          </a:p>
        </p:txBody>
      </p:sp>
      <p:sp>
        <p:nvSpPr>
          <p:cNvPr id="6" name="Rounded Rectangle 5"/>
          <p:cNvSpPr/>
          <p:nvPr/>
        </p:nvSpPr>
        <p:spPr>
          <a:xfrm>
            <a:off x="10676865" y="5136116"/>
            <a:ext cx="17250218" cy="1952196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4048" tIns="192024" rIns="384048" bIns="192024" numCol="1" spcCol="0" rtlCol="0" fromWordArt="0" anchor="ctr" anchorCtr="0" forceAA="0" compatLnSpc="1">
            <a:prstTxWarp prst="textNoShape">
              <a:avLst/>
            </a:prstTxWarp>
            <a:noAutofit/>
          </a:bodyPr>
          <a:lstStyle/>
          <a:p>
            <a:pPr algn="ctr"/>
            <a:endParaRPr lang="en-US" sz="33697"/>
          </a:p>
        </p:txBody>
      </p:sp>
      <p:sp>
        <p:nvSpPr>
          <p:cNvPr id="9" name="Rounded Rectangle 8"/>
          <p:cNvSpPr/>
          <p:nvPr/>
        </p:nvSpPr>
        <p:spPr>
          <a:xfrm>
            <a:off x="10712578" y="24817926"/>
            <a:ext cx="17252822" cy="654159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4048" tIns="192024" rIns="384048" bIns="192024" numCol="1" spcCol="0" rtlCol="0" fromWordArt="0" anchor="ctr" anchorCtr="0" forceAA="0" compatLnSpc="1">
            <a:prstTxWarp prst="textNoShape">
              <a:avLst/>
            </a:prstTxWarp>
            <a:noAutofit/>
          </a:bodyPr>
          <a:lstStyle/>
          <a:p>
            <a:pPr algn="ctr"/>
            <a:endParaRPr lang="en-US" sz="33697"/>
          </a:p>
        </p:txBody>
      </p:sp>
      <p:sp>
        <p:nvSpPr>
          <p:cNvPr id="10" name="Rounded Rectangle 9"/>
          <p:cNvSpPr/>
          <p:nvPr/>
        </p:nvSpPr>
        <p:spPr>
          <a:xfrm>
            <a:off x="28123741" y="5261949"/>
            <a:ext cx="8641076" cy="1751756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4048" tIns="192024" rIns="384048" bIns="192024" numCol="1" spcCol="0" rtlCol="0" fromWordArt="0" anchor="ctr" anchorCtr="0" forceAA="0" compatLnSpc="1">
            <a:prstTxWarp prst="textNoShape">
              <a:avLst/>
            </a:prstTxWarp>
            <a:noAutofit/>
          </a:bodyPr>
          <a:lstStyle/>
          <a:p>
            <a:pPr algn="ctr"/>
            <a:endParaRPr lang="en-US" sz="33697"/>
          </a:p>
        </p:txBody>
      </p:sp>
      <p:sp>
        <p:nvSpPr>
          <p:cNvPr id="11" name="TextBox 10"/>
          <p:cNvSpPr txBox="1"/>
          <p:nvPr/>
        </p:nvSpPr>
        <p:spPr>
          <a:xfrm>
            <a:off x="3040367" y="1106978"/>
            <a:ext cx="32644080" cy="1384995"/>
          </a:xfrm>
          <a:prstGeom prst="rect">
            <a:avLst/>
          </a:prstGeom>
          <a:noFill/>
        </p:spPr>
        <p:txBody>
          <a:bodyPr wrap="square" rtlCol="0">
            <a:spAutoFit/>
          </a:bodyPr>
          <a:lstStyle/>
          <a:p>
            <a:pPr algn="ctr"/>
            <a:r>
              <a:rPr lang="en-US" sz="8400" dirty="0" smtClean="0">
                <a:solidFill>
                  <a:schemeClr val="bg1"/>
                </a:solidFill>
              </a:rPr>
              <a:t>Image Classifier</a:t>
            </a:r>
            <a:endParaRPr lang="en-US" sz="8400" dirty="0">
              <a:solidFill>
                <a:schemeClr val="bg1"/>
              </a:solidFill>
            </a:endParaRPr>
          </a:p>
        </p:txBody>
      </p:sp>
      <p:sp>
        <p:nvSpPr>
          <p:cNvPr id="13" name="TextBox 12"/>
          <p:cNvSpPr txBox="1"/>
          <p:nvPr/>
        </p:nvSpPr>
        <p:spPr>
          <a:xfrm>
            <a:off x="8511761" y="3643399"/>
            <a:ext cx="20962595" cy="830997"/>
          </a:xfrm>
          <a:prstGeom prst="rect">
            <a:avLst/>
          </a:prstGeom>
          <a:noFill/>
        </p:spPr>
        <p:txBody>
          <a:bodyPr wrap="square" rtlCol="0">
            <a:spAutoFit/>
          </a:bodyPr>
          <a:lstStyle/>
          <a:p>
            <a:pPr algn="ctr"/>
            <a:r>
              <a:rPr lang="en-US" sz="4800" dirty="0" smtClean="0">
                <a:solidFill>
                  <a:schemeClr val="bg1"/>
                </a:solidFill>
              </a:rPr>
              <a:t>CSE 4990/6990: Big Data and Data Science, Computer </a:t>
            </a:r>
            <a:r>
              <a:rPr lang="en-US" sz="4800" dirty="0">
                <a:solidFill>
                  <a:schemeClr val="bg1"/>
                </a:solidFill>
              </a:rPr>
              <a:t>Science and Engineering</a:t>
            </a:r>
          </a:p>
        </p:txBody>
      </p:sp>
      <p:sp>
        <p:nvSpPr>
          <p:cNvPr id="14" name="Rounded Rectangle 13"/>
          <p:cNvSpPr/>
          <p:nvPr/>
        </p:nvSpPr>
        <p:spPr>
          <a:xfrm>
            <a:off x="2760345" y="5694039"/>
            <a:ext cx="6320790" cy="96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4048" tIns="192024" rIns="384048" bIns="192024" numCol="1" spcCol="0" rtlCol="0" fromWordArt="0" anchor="ctr" anchorCtr="0" forceAA="0" compatLnSpc="1">
            <a:prstTxWarp prst="textNoShape">
              <a:avLst/>
            </a:prstTxWarp>
            <a:noAutofit/>
          </a:bodyPr>
          <a:lstStyle/>
          <a:p>
            <a:pPr algn="ctr"/>
            <a:r>
              <a:rPr lang="en-US" sz="6600" dirty="0" smtClean="0"/>
              <a:t>Introduction</a:t>
            </a:r>
            <a:endParaRPr lang="en-US" sz="6600" dirty="0"/>
          </a:p>
        </p:txBody>
      </p:sp>
      <p:sp>
        <p:nvSpPr>
          <p:cNvPr id="17" name="Rounded Rectangle 16"/>
          <p:cNvSpPr/>
          <p:nvPr/>
        </p:nvSpPr>
        <p:spPr>
          <a:xfrm>
            <a:off x="29283884" y="5694039"/>
            <a:ext cx="6320790" cy="96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4048" tIns="192024" rIns="384048" bIns="192024" numCol="1" spcCol="0" rtlCol="0" fromWordArt="0" anchor="ctr" anchorCtr="0" forceAA="0" compatLnSpc="1">
            <a:prstTxWarp prst="textNoShape">
              <a:avLst/>
            </a:prstTxWarp>
            <a:noAutofit/>
          </a:bodyPr>
          <a:lstStyle/>
          <a:p>
            <a:pPr algn="ctr"/>
            <a:r>
              <a:rPr lang="en-US" sz="6600" dirty="0" smtClean="0"/>
              <a:t>Conclusions</a:t>
            </a:r>
            <a:endParaRPr lang="en-US" sz="6600" dirty="0"/>
          </a:p>
        </p:txBody>
      </p:sp>
      <p:sp>
        <p:nvSpPr>
          <p:cNvPr id="18" name="Rounded Rectangle 17"/>
          <p:cNvSpPr/>
          <p:nvPr/>
        </p:nvSpPr>
        <p:spPr>
          <a:xfrm>
            <a:off x="15982379" y="24947880"/>
            <a:ext cx="6320790" cy="96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4048" tIns="192024" rIns="384048" bIns="192024" numCol="1" spcCol="0" rtlCol="0" fromWordArt="0" anchor="ctr" anchorCtr="0" forceAA="0" compatLnSpc="1">
            <a:prstTxWarp prst="textNoShape">
              <a:avLst/>
            </a:prstTxWarp>
            <a:noAutofit/>
          </a:bodyPr>
          <a:lstStyle/>
          <a:p>
            <a:pPr algn="ctr"/>
            <a:r>
              <a:rPr lang="en-US" sz="6600" dirty="0" smtClean="0"/>
              <a:t>Results</a:t>
            </a:r>
            <a:endParaRPr lang="en-US" sz="6600" dirty="0"/>
          </a:p>
        </p:txBody>
      </p:sp>
      <p:sp>
        <p:nvSpPr>
          <p:cNvPr id="19" name="Rounded Rectangle 18"/>
          <p:cNvSpPr/>
          <p:nvPr/>
        </p:nvSpPr>
        <p:spPr>
          <a:xfrm>
            <a:off x="15973912" y="5694039"/>
            <a:ext cx="6320790" cy="96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4048" tIns="192024" rIns="384048" bIns="192024" numCol="1" spcCol="0" rtlCol="0" fromWordArt="0" anchor="ctr" anchorCtr="0" forceAA="0" compatLnSpc="1">
            <a:prstTxWarp prst="textNoShape">
              <a:avLst/>
            </a:prstTxWarp>
            <a:noAutofit/>
          </a:bodyPr>
          <a:lstStyle/>
          <a:p>
            <a:pPr algn="ctr"/>
            <a:r>
              <a:rPr lang="en-US" sz="6600" dirty="0" smtClean="0"/>
              <a:t>Methodology</a:t>
            </a:r>
            <a:endParaRPr lang="en-US" sz="6600" dirty="0"/>
          </a:p>
        </p:txBody>
      </p:sp>
      <p:sp>
        <p:nvSpPr>
          <p:cNvPr id="27" name="Rectangle 26"/>
          <p:cNvSpPr/>
          <p:nvPr/>
        </p:nvSpPr>
        <p:spPr>
          <a:xfrm>
            <a:off x="1951209" y="17221200"/>
            <a:ext cx="6035396" cy="6125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4048" tIns="192024" rIns="384048" bIns="192024" numCol="1" spcCol="0" rtlCol="0" fromWordArt="0" anchor="ctr" anchorCtr="0" forceAA="0" compatLnSpc="1">
            <a:prstTxWarp prst="textNoShape">
              <a:avLst/>
            </a:prstTxWarp>
            <a:noAutofit/>
          </a:bodyPr>
          <a:lstStyle/>
          <a:p>
            <a:pPr algn="ctr"/>
            <a:r>
              <a:rPr lang="en-US" sz="4000" b="1" dirty="0" smtClean="0">
                <a:solidFill>
                  <a:schemeClr val="tx1"/>
                </a:solidFill>
              </a:rPr>
              <a:t>Research Question</a:t>
            </a:r>
            <a:endParaRPr lang="en-US" sz="4000" b="1" dirty="0">
              <a:solidFill>
                <a:schemeClr val="tx1"/>
              </a:solidFill>
            </a:endParaRPr>
          </a:p>
        </p:txBody>
      </p:sp>
      <p:sp>
        <p:nvSpPr>
          <p:cNvPr id="29" name="TextBox 28"/>
          <p:cNvSpPr txBox="1"/>
          <p:nvPr/>
        </p:nvSpPr>
        <p:spPr>
          <a:xfrm>
            <a:off x="1752600" y="17907000"/>
            <a:ext cx="8479122" cy="2554545"/>
          </a:xfrm>
          <a:prstGeom prst="rect">
            <a:avLst/>
          </a:prstGeom>
          <a:noFill/>
        </p:spPr>
        <p:txBody>
          <a:bodyPr wrap="square" rtlCol="0">
            <a:spAutoFit/>
          </a:bodyPr>
          <a:lstStyle/>
          <a:p>
            <a:r>
              <a:rPr lang="en-US" sz="4000" dirty="0" smtClean="0"/>
              <a:t>How are images classified and what tools and machine learning algorithms would help make an accurate Image classifier?</a:t>
            </a:r>
            <a:endParaRPr lang="en-US" sz="4000" dirty="0"/>
          </a:p>
        </p:txBody>
      </p:sp>
      <p:sp>
        <p:nvSpPr>
          <p:cNvPr id="34" name="TextBox 33"/>
          <p:cNvSpPr txBox="1"/>
          <p:nvPr/>
        </p:nvSpPr>
        <p:spPr>
          <a:xfrm>
            <a:off x="8912922" y="2359755"/>
            <a:ext cx="20442771" cy="1107996"/>
          </a:xfrm>
          <a:prstGeom prst="rect">
            <a:avLst/>
          </a:prstGeom>
          <a:noFill/>
        </p:spPr>
        <p:txBody>
          <a:bodyPr wrap="square" rtlCol="0">
            <a:spAutoFit/>
          </a:bodyPr>
          <a:lstStyle/>
          <a:p>
            <a:pPr algn="ctr"/>
            <a:r>
              <a:rPr lang="en-US" sz="6600" dirty="0" smtClean="0">
                <a:solidFill>
                  <a:schemeClr val="bg1"/>
                </a:solidFill>
              </a:rPr>
              <a:t>Manish Borse, Shreya Gupta, Veera Karri and Nick Rosetti</a:t>
            </a:r>
            <a:endParaRPr lang="en-US" sz="6600" dirty="0">
              <a:solidFill>
                <a:schemeClr val="bg1"/>
              </a:solidFill>
            </a:endParaRPr>
          </a:p>
        </p:txBody>
      </p:sp>
      <p:sp>
        <p:nvSpPr>
          <p:cNvPr id="39" name="Rounded Rectangle 38"/>
          <p:cNvSpPr/>
          <p:nvPr/>
        </p:nvSpPr>
        <p:spPr>
          <a:xfrm>
            <a:off x="28390809" y="22951867"/>
            <a:ext cx="8641076" cy="824780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4048" tIns="192024" rIns="384048" bIns="192024" numCol="1" spcCol="0" rtlCol="0" fromWordArt="0" anchor="ctr" anchorCtr="0" forceAA="0" compatLnSpc="1">
            <a:prstTxWarp prst="textNoShape">
              <a:avLst/>
            </a:prstTxWarp>
            <a:noAutofit/>
          </a:bodyPr>
          <a:lstStyle/>
          <a:p>
            <a:pPr algn="ctr"/>
            <a:endParaRPr lang="en-US" sz="33697"/>
          </a:p>
        </p:txBody>
      </p:sp>
      <p:sp>
        <p:nvSpPr>
          <p:cNvPr id="40" name="Rounded Rectangle 39"/>
          <p:cNvSpPr/>
          <p:nvPr/>
        </p:nvSpPr>
        <p:spPr>
          <a:xfrm>
            <a:off x="29283884" y="23226880"/>
            <a:ext cx="6320790" cy="96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4048" tIns="192024" rIns="384048" bIns="192024" numCol="1" spcCol="0" rtlCol="0" fromWordArt="0" anchor="ctr" anchorCtr="0" forceAA="0" compatLnSpc="1">
            <a:prstTxWarp prst="textNoShape">
              <a:avLst/>
            </a:prstTxWarp>
            <a:noAutofit/>
          </a:bodyPr>
          <a:lstStyle/>
          <a:p>
            <a:pPr algn="ctr"/>
            <a:r>
              <a:rPr lang="en-US" sz="6600" dirty="0" smtClean="0"/>
              <a:t>References</a:t>
            </a:r>
            <a:endParaRPr lang="en-US" sz="6600" dirty="0"/>
          </a:p>
        </p:txBody>
      </p:sp>
      <p:sp>
        <p:nvSpPr>
          <p:cNvPr id="3" name="TextBox 2"/>
          <p:cNvSpPr txBox="1"/>
          <p:nvPr/>
        </p:nvSpPr>
        <p:spPr>
          <a:xfrm>
            <a:off x="28911119" y="24326155"/>
            <a:ext cx="7821039" cy="6986528"/>
          </a:xfrm>
          <a:prstGeom prst="rect">
            <a:avLst/>
          </a:prstGeom>
          <a:noFill/>
        </p:spPr>
        <p:txBody>
          <a:bodyPr wrap="square" rtlCol="0">
            <a:spAutoFit/>
          </a:bodyPr>
          <a:lstStyle/>
          <a:p>
            <a:r>
              <a:rPr lang="en-US" sz="3200" dirty="0" smtClean="0"/>
              <a:t>[1] E</a:t>
            </a:r>
            <a:r>
              <a:rPr lang="en-US" sz="3200" dirty="0"/>
              <a:t>. Krotkov and J. Blitch, "The Defense Advanced Research Projects Agency (DARPA) Tactical Mobile Robotics Program," The International Journal of Robotics Research, vol. 18, pp. 769-776, July 1999</a:t>
            </a:r>
            <a:r>
              <a:rPr lang="en-US" sz="3200" dirty="0" smtClean="0"/>
              <a:t>.</a:t>
            </a:r>
            <a:endParaRPr lang="en-US" sz="3200" dirty="0"/>
          </a:p>
          <a:p>
            <a:r>
              <a:rPr lang="en-US" sz="3200" dirty="0" smtClean="0"/>
              <a:t>[2] C</a:t>
            </a:r>
            <a:r>
              <a:rPr lang="en-US" sz="3200" dirty="0"/>
              <a:t>. L. Bethel, D. Carruth, and T. Garrison, "Discoveries from Integrating Robots Into SWAT Team Training Exercises," in 10th IEEE International Symposium on Safety, Security, and Rescue Robotics, College Station, TX, 2012, pp. 1-8</a:t>
            </a:r>
            <a:r>
              <a:rPr lang="en-US" sz="3200" dirty="0" smtClean="0"/>
              <a:t>.</a:t>
            </a:r>
            <a:endParaRPr lang="en-US" sz="3200" dirty="0"/>
          </a:p>
          <a:p>
            <a:r>
              <a:rPr lang="en-US" sz="3200" dirty="0" smtClean="0"/>
              <a:t>[3] M</a:t>
            </a:r>
            <a:r>
              <a:rPr lang="en-US" sz="3200" dirty="0"/>
              <a:t>. C. Gazette, "Infantry Squad Tactics," in Military.com, ed: Marine Corps Gazette, 2005.</a:t>
            </a:r>
          </a:p>
          <a:p>
            <a:endParaRPr lang="en-US" sz="32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31744014"/>
            <a:ext cx="5172075" cy="1031425"/>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530875" y="31485035"/>
            <a:ext cx="4581525" cy="1219200"/>
          </a:xfrm>
          <a:prstGeom prst="rect">
            <a:avLst/>
          </a:prstGeom>
        </p:spPr>
      </p:pic>
      <p:sp>
        <p:nvSpPr>
          <p:cNvPr id="21" name="TextBox 20"/>
          <p:cNvSpPr txBox="1"/>
          <p:nvPr/>
        </p:nvSpPr>
        <p:spPr>
          <a:xfrm>
            <a:off x="16713790" y="7127617"/>
            <a:ext cx="10593140" cy="17943374"/>
          </a:xfrm>
          <a:prstGeom prst="rect">
            <a:avLst/>
          </a:prstGeom>
          <a:noFill/>
        </p:spPr>
        <p:txBody>
          <a:bodyPr wrap="square" rtlCol="0">
            <a:spAutoFit/>
          </a:bodyPr>
          <a:lstStyle/>
          <a:p>
            <a:pPr defTabSz="914400">
              <a:defRPr/>
            </a:pPr>
            <a:r>
              <a:rPr lang="en-US" sz="4000" dirty="0"/>
              <a:t>Started off with static number of clusters using K-means algorithm. Thereafter, we are using </a:t>
            </a:r>
            <a:r>
              <a:rPr lang="en-US" sz="4000" dirty="0" smtClean="0"/>
              <a:t>SLIC (</a:t>
            </a:r>
            <a:r>
              <a:rPr lang="en-US" sz="4000" dirty="0"/>
              <a:t>simple linear iterative clustering) to split an image </a:t>
            </a:r>
            <a:r>
              <a:rPr lang="en-US" sz="4000" dirty="0" smtClean="0"/>
              <a:t>into </a:t>
            </a:r>
            <a:r>
              <a:rPr lang="en-US" sz="4000" dirty="0"/>
              <a:t>similarly sized super pixels</a:t>
            </a:r>
            <a:r>
              <a:rPr lang="en-US" sz="4000" dirty="0" smtClean="0"/>
              <a:t>.</a:t>
            </a:r>
          </a:p>
          <a:p>
            <a:pPr defTabSz="914400">
              <a:defRPr/>
            </a:pPr>
            <a:r>
              <a:rPr lang="en-US" sz="4000" dirty="0" smtClean="0"/>
              <a:t> </a:t>
            </a:r>
          </a:p>
          <a:p>
            <a:pPr defTabSz="914400">
              <a:defRPr/>
            </a:pPr>
            <a:r>
              <a:rPr lang="en-US" sz="4000" dirty="0" smtClean="0"/>
              <a:t>A </a:t>
            </a:r>
            <a:r>
              <a:rPr lang="en-US" sz="4000" dirty="0"/>
              <a:t>super pixel is a collection of very similar non contiguous pixels. The super pixels are then quantified by a 4 D vector which is composed of median values of each color channel and the mean edge response</a:t>
            </a:r>
            <a:r>
              <a:rPr lang="en-US" sz="4000" dirty="0" smtClean="0"/>
              <a:t>.</a:t>
            </a:r>
          </a:p>
          <a:p>
            <a:pPr defTabSz="914400">
              <a:defRPr/>
            </a:pPr>
            <a:endParaRPr lang="en-US" sz="4000" dirty="0" smtClean="0"/>
          </a:p>
          <a:p>
            <a:pPr defTabSz="914400">
              <a:defRPr/>
            </a:pPr>
            <a:r>
              <a:rPr lang="en-US" sz="4000" dirty="0" smtClean="0"/>
              <a:t>A </a:t>
            </a:r>
            <a:r>
              <a:rPr lang="en-US" sz="4000" dirty="0"/>
              <a:t>clustering </a:t>
            </a:r>
            <a:r>
              <a:rPr lang="en-US" sz="4000" dirty="0" smtClean="0"/>
              <a:t>algorithm </a:t>
            </a:r>
            <a:r>
              <a:rPr lang="en-US" sz="4000" dirty="0"/>
              <a:t>called </a:t>
            </a:r>
            <a:r>
              <a:rPr lang="en-US" sz="4000" dirty="0" err="1"/>
              <a:t>Dbscan</a:t>
            </a:r>
            <a:r>
              <a:rPr lang="en-US" sz="4000" dirty="0"/>
              <a:t> (Density based spatial clustering of apps with noise) is used to cluster the set of vectors that represents all super pixels</a:t>
            </a:r>
            <a:r>
              <a:rPr lang="en-US" sz="4000" dirty="0" smtClean="0"/>
              <a:t>.</a:t>
            </a:r>
          </a:p>
          <a:p>
            <a:pPr defTabSz="914400">
              <a:defRPr/>
            </a:pPr>
            <a:endParaRPr lang="en-US" sz="4000" dirty="0"/>
          </a:p>
          <a:p>
            <a:pPr defTabSz="914400">
              <a:defRPr/>
            </a:pPr>
            <a:r>
              <a:rPr lang="en-US" sz="4000" dirty="0" smtClean="0"/>
              <a:t>The clustered layer generated by </a:t>
            </a:r>
            <a:r>
              <a:rPr lang="en-US" sz="4000" dirty="0" err="1" smtClean="0"/>
              <a:t>Dbscan</a:t>
            </a:r>
            <a:r>
              <a:rPr lang="en-US" sz="4000" dirty="0" smtClean="0"/>
              <a:t> is then used to generate a set of feature vectors (1-D vector of numerical values that represent the layer).  Following this, the feature vectors ar</a:t>
            </a:r>
            <a:r>
              <a:rPr lang="en-US" sz="4000" dirty="0" smtClean="0"/>
              <a:t>e used to create a machine learning SVM (Support Vector Machine) model. The model is then further used to predict what a given image contains.</a:t>
            </a:r>
          </a:p>
          <a:p>
            <a:pPr defTabSz="914400">
              <a:defRPr/>
            </a:pPr>
            <a:endParaRPr lang="en-US" sz="4000" dirty="0"/>
          </a:p>
          <a:p>
            <a:pPr defTabSz="914400">
              <a:defRPr/>
            </a:pPr>
            <a:r>
              <a:rPr lang="en-US" sz="4000" dirty="0" smtClean="0"/>
              <a:t>The results are in the form of a list of tags and the associated probabilities for each image provided to the model.</a:t>
            </a:r>
            <a:endParaRPr lang="en-US" sz="4000" dirty="0"/>
          </a:p>
          <a:p>
            <a:endParaRPr lang="en-US" sz="4000" dirty="0"/>
          </a:p>
        </p:txBody>
      </p:sp>
      <p:sp>
        <p:nvSpPr>
          <p:cNvPr id="22" name="TextBox 21"/>
          <p:cNvSpPr txBox="1"/>
          <p:nvPr/>
        </p:nvSpPr>
        <p:spPr>
          <a:xfrm>
            <a:off x="-1371600" y="16865310"/>
            <a:ext cx="184731" cy="1326966"/>
          </a:xfrm>
          <a:prstGeom prst="rect">
            <a:avLst/>
          </a:prstGeom>
          <a:noFill/>
        </p:spPr>
        <p:txBody>
          <a:bodyPr wrap="none" rtlCol="0">
            <a:spAutoFit/>
          </a:bodyPr>
          <a:lstStyle/>
          <a:p>
            <a:endParaRPr lang="en-US" dirty="0"/>
          </a:p>
        </p:txBody>
      </p:sp>
      <p:sp>
        <p:nvSpPr>
          <p:cNvPr id="23" name="TextBox 22"/>
          <p:cNvSpPr txBox="1"/>
          <p:nvPr/>
        </p:nvSpPr>
        <p:spPr>
          <a:xfrm>
            <a:off x="18326590" y="14631427"/>
            <a:ext cx="723410" cy="1326966"/>
          </a:xfrm>
          <a:prstGeom prst="rect">
            <a:avLst/>
          </a:prstGeom>
          <a:noFill/>
        </p:spPr>
        <p:txBody>
          <a:bodyPr wrap="square" rtlCol="0">
            <a:spAutoFit/>
          </a:bodyPr>
          <a:lstStyle/>
          <a:p>
            <a:endParaRPr lang="en-US"/>
          </a:p>
        </p:txBody>
      </p:sp>
      <p:sp>
        <p:nvSpPr>
          <p:cNvPr id="42" name="Rectangle 41"/>
          <p:cNvSpPr/>
          <p:nvPr/>
        </p:nvSpPr>
        <p:spPr>
          <a:xfrm>
            <a:off x="1905000" y="20421600"/>
            <a:ext cx="4529828" cy="6797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4048" tIns="192024" rIns="384048" bIns="192024" numCol="1" spcCol="0" rtlCol="0" fromWordArt="0" anchor="ctr" anchorCtr="0" forceAA="0" compatLnSpc="1">
            <a:prstTxWarp prst="textNoShape">
              <a:avLst/>
            </a:prstTxWarp>
            <a:noAutofit/>
          </a:bodyPr>
          <a:lstStyle/>
          <a:p>
            <a:pPr algn="ctr"/>
            <a:r>
              <a:rPr lang="en-US" sz="4000" b="1" dirty="0" smtClean="0">
                <a:solidFill>
                  <a:schemeClr val="tx1"/>
                </a:solidFill>
              </a:rPr>
              <a:t>Data Acquisition</a:t>
            </a:r>
            <a:endParaRPr lang="en-US" sz="4000" b="1" dirty="0">
              <a:solidFill>
                <a:schemeClr val="tx1"/>
              </a:solidFill>
            </a:endParaRPr>
          </a:p>
        </p:txBody>
      </p:sp>
      <p:sp>
        <p:nvSpPr>
          <p:cNvPr id="26" name="TextBox 25"/>
          <p:cNvSpPr txBox="1"/>
          <p:nvPr/>
        </p:nvSpPr>
        <p:spPr>
          <a:xfrm>
            <a:off x="1752600" y="21031200"/>
            <a:ext cx="7926551" cy="9941183"/>
          </a:xfrm>
          <a:prstGeom prst="rect">
            <a:avLst/>
          </a:prstGeom>
          <a:noFill/>
        </p:spPr>
        <p:txBody>
          <a:bodyPr wrap="square" rtlCol="0">
            <a:spAutoFit/>
          </a:bodyPr>
          <a:lstStyle/>
          <a:p>
            <a:r>
              <a:rPr lang="en-US" sz="4000" dirty="0" smtClean="0"/>
              <a:t>Yahoo!’s Webscope has hosted </a:t>
            </a:r>
            <a:r>
              <a:rPr lang="en-US" sz="4000" dirty="0"/>
              <a:t>the Yahoo Flickr Creative Commons 100M (14G). </a:t>
            </a:r>
          </a:p>
          <a:p>
            <a:r>
              <a:rPr lang="en-US" sz="4000" dirty="0"/>
              <a:t>Data set includes two types of </a:t>
            </a:r>
            <a:r>
              <a:rPr lang="en-US" sz="4000" dirty="0" smtClean="0"/>
              <a:t>files</a:t>
            </a:r>
            <a:r>
              <a:rPr lang="en-US" sz="4000" dirty="0"/>
              <a:t>. </a:t>
            </a:r>
          </a:p>
          <a:p>
            <a:pPr marL="742950" indent="-742950">
              <a:buAutoNum type="arabicParenR"/>
            </a:pPr>
            <a:r>
              <a:rPr lang="en-US" sz="4000" i="1" dirty="0" smtClean="0"/>
              <a:t>Image </a:t>
            </a:r>
            <a:r>
              <a:rPr lang="en-US" sz="4000" i="1" dirty="0"/>
              <a:t>URL (10 </a:t>
            </a:r>
            <a:r>
              <a:rPr lang="en-US" sz="4000" i="1" dirty="0" smtClean="0"/>
              <a:t>files)</a:t>
            </a:r>
            <a:r>
              <a:rPr lang="en-US" sz="4000" dirty="0" smtClean="0"/>
              <a:t> </a:t>
            </a:r>
          </a:p>
          <a:p>
            <a:r>
              <a:rPr lang="en-US" sz="4000" dirty="0" smtClean="0"/>
              <a:t>This </a:t>
            </a:r>
            <a:r>
              <a:rPr lang="en-US" sz="4000" dirty="0"/>
              <a:t>set of files </a:t>
            </a:r>
            <a:r>
              <a:rPr lang="en-US" sz="4000" dirty="0" smtClean="0"/>
              <a:t>contains </a:t>
            </a:r>
            <a:r>
              <a:rPr lang="en-US" sz="4000" dirty="0"/>
              <a:t>image </a:t>
            </a:r>
            <a:r>
              <a:rPr lang="en-US" sz="4000" dirty="0" smtClean="0"/>
              <a:t>IDs </a:t>
            </a:r>
            <a:r>
              <a:rPr lang="en-US" sz="4000" dirty="0"/>
              <a:t>and the associated URL to download the image, among other attributes. </a:t>
            </a:r>
          </a:p>
          <a:p>
            <a:r>
              <a:rPr lang="en-US" sz="4000" dirty="0"/>
              <a:t>2) </a:t>
            </a:r>
            <a:r>
              <a:rPr lang="en-US" sz="4000" i="1" dirty="0"/>
              <a:t>Auto-tags file </a:t>
            </a:r>
            <a:endParaRPr lang="en-US" sz="4000" dirty="0"/>
          </a:p>
          <a:p>
            <a:r>
              <a:rPr lang="en-US" sz="4000" dirty="0" smtClean="0"/>
              <a:t>This </a:t>
            </a:r>
            <a:r>
              <a:rPr lang="en-US" sz="4000" dirty="0"/>
              <a:t>file contains all the image IDs and associated (auto-generated) tags, which were </a:t>
            </a:r>
            <a:r>
              <a:rPr lang="en-US" sz="4000" dirty="0" smtClean="0"/>
              <a:t>generated </a:t>
            </a:r>
            <a:r>
              <a:rPr lang="en-US" sz="4000" dirty="0"/>
              <a:t>by Flickr’s image </a:t>
            </a:r>
            <a:r>
              <a:rPr lang="en-US" sz="4000" dirty="0" smtClean="0"/>
              <a:t> classifying tool</a:t>
            </a:r>
            <a:r>
              <a:rPr lang="en-US" sz="4000" dirty="0"/>
              <a:t>.</a:t>
            </a:r>
          </a:p>
          <a:p>
            <a:r>
              <a:rPr lang="en-US" sz="4000" dirty="0" smtClean="0"/>
              <a:t>The dataset can be retrieved at:</a:t>
            </a:r>
          </a:p>
          <a:p>
            <a:r>
              <a:rPr lang="en-US" sz="4000" dirty="0"/>
              <a:t>https://webscope.sandbox.yahoo.com/catalog.php?datatype=i&amp;did=67</a:t>
            </a:r>
          </a:p>
        </p:txBody>
      </p:sp>
      <p:sp>
        <p:nvSpPr>
          <p:cNvPr id="44" name="TextBox 43"/>
          <p:cNvSpPr txBox="1"/>
          <p:nvPr/>
        </p:nvSpPr>
        <p:spPr>
          <a:xfrm>
            <a:off x="1706454" y="6698770"/>
            <a:ext cx="8507010" cy="10556736"/>
          </a:xfrm>
          <a:prstGeom prst="rect">
            <a:avLst/>
          </a:prstGeom>
          <a:noFill/>
        </p:spPr>
        <p:txBody>
          <a:bodyPr wrap="square" rtlCol="0">
            <a:spAutoFit/>
          </a:bodyPr>
          <a:lstStyle/>
          <a:p>
            <a:r>
              <a:rPr lang="en-US" sz="4000" dirty="0" smtClean="0"/>
              <a:t>The process by which the entities in an image can be identified using various image processing algorithms is known as image classification. The output of an image classifier would be the “things” that can be identified in an image. For example, the classifier would identify that there is a cat, park and water fountain in a particular image. An application of classifying images would be to organize all our images. Google Photos, an image hosting website, uses an image classifier on all the images uploaded. To process huge amounts of image data, the algorithm used to classify images should be fast, efficient and accurate.</a:t>
            </a:r>
          </a:p>
        </p:txBody>
      </p:sp>
      <p:sp>
        <p:nvSpPr>
          <p:cNvPr id="45" name="Rectangle 44"/>
          <p:cNvSpPr/>
          <p:nvPr/>
        </p:nvSpPr>
        <p:spPr>
          <a:xfrm>
            <a:off x="28672383" y="6907948"/>
            <a:ext cx="3985256" cy="5266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4048" tIns="192024" rIns="384048" bIns="192024" numCol="1" spcCol="0" rtlCol="0" fromWordArt="0" anchor="ctr" anchorCtr="0" forceAA="0" compatLnSpc="1">
            <a:prstTxWarp prst="textNoShape">
              <a:avLst/>
            </a:prstTxWarp>
            <a:noAutofit/>
          </a:bodyPr>
          <a:lstStyle/>
          <a:p>
            <a:pPr algn="ctr"/>
            <a:r>
              <a:rPr lang="en-US" sz="4000" b="1" dirty="0" smtClean="0">
                <a:solidFill>
                  <a:schemeClr val="tx1"/>
                </a:solidFill>
              </a:rPr>
              <a:t>Summary</a:t>
            </a:r>
            <a:endParaRPr lang="en-US" sz="4000" b="1" dirty="0">
              <a:solidFill>
                <a:schemeClr val="tx1"/>
              </a:solidFill>
            </a:endParaRPr>
          </a:p>
        </p:txBody>
      </p:sp>
      <p:sp>
        <p:nvSpPr>
          <p:cNvPr id="46" name="Rectangle 45"/>
          <p:cNvSpPr/>
          <p:nvPr/>
        </p:nvSpPr>
        <p:spPr>
          <a:xfrm>
            <a:off x="28911119" y="18018806"/>
            <a:ext cx="4558565" cy="5023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4048" tIns="192024" rIns="384048" bIns="192024" numCol="1" spcCol="0" rtlCol="0" fromWordArt="0" anchor="ctr" anchorCtr="0" forceAA="0" compatLnSpc="1">
            <a:prstTxWarp prst="textNoShape">
              <a:avLst/>
            </a:prstTxWarp>
            <a:noAutofit/>
          </a:bodyPr>
          <a:lstStyle/>
          <a:p>
            <a:pPr algn="ctr"/>
            <a:r>
              <a:rPr lang="en-US" sz="4000" b="1" dirty="0" smtClean="0">
                <a:solidFill>
                  <a:schemeClr val="tx1"/>
                </a:solidFill>
              </a:rPr>
              <a:t>Future Research</a:t>
            </a:r>
            <a:endParaRPr lang="en-US" sz="4000" b="1" dirty="0">
              <a:solidFill>
                <a:schemeClr val="tx1"/>
              </a:solidFill>
            </a:endParaRPr>
          </a:p>
        </p:txBody>
      </p:sp>
      <p:sp>
        <p:nvSpPr>
          <p:cNvPr id="47" name="TextBox 46"/>
          <p:cNvSpPr txBox="1"/>
          <p:nvPr/>
        </p:nvSpPr>
        <p:spPr>
          <a:xfrm>
            <a:off x="28903709" y="18693517"/>
            <a:ext cx="7835856" cy="3785652"/>
          </a:xfrm>
          <a:prstGeom prst="rect">
            <a:avLst/>
          </a:prstGeom>
          <a:noFill/>
        </p:spPr>
        <p:txBody>
          <a:bodyPr wrap="square" rtlCol="0">
            <a:spAutoFit/>
          </a:bodyPr>
          <a:lstStyle/>
          <a:p>
            <a:r>
              <a:rPr lang="en-US" sz="4000" dirty="0"/>
              <a:t>Investigations of different factors to form the basis for a feature vector that classifies the images with higher accuracy and draw conclusions about relations between various entities within the images.</a:t>
            </a:r>
          </a:p>
        </p:txBody>
      </p:sp>
      <p:sp>
        <p:nvSpPr>
          <p:cNvPr id="48" name="TextBox 47"/>
          <p:cNvSpPr txBox="1"/>
          <p:nvPr/>
        </p:nvSpPr>
        <p:spPr>
          <a:xfrm>
            <a:off x="28640617" y="7475747"/>
            <a:ext cx="7495752" cy="9941183"/>
          </a:xfrm>
          <a:prstGeom prst="rect">
            <a:avLst/>
          </a:prstGeom>
          <a:noFill/>
        </p:spPr>
        <p:txBody>
          <a:bodyPr wrap="square" rtlCol="0">
            <a:spAutoFit/>
          </a:bodyPr>
          <a:lstStyle/>
          <a:p>
            <a:r>
              <a:rPr lang="en-US" sz="4000" dirty="0" smtClean="0"/>
              <a:t>Descriptive statistical analysis concluded that the entities within images are being predicted by the image classifier with an accuracy of 38%.</a:t>
            </a:r>
          </a:p>
          <a:p>
            <a:endParaRPr lang="en-US" sz="4000" dirty="0"/>
          </a:p>
          <a:p>
            <a:r>
              <a:rPr lang="en-US" sz="4000" dirty="0" smtClean="0"/>
              <a:t>This is attributed to the feature vector. The usage of a different feature vector would yield different accuracy results.</a:t>
            </a:r>
            <a:endParaRPr lang="en-US" sz="4000" dirty="0"/>
          </a:p>
          <a:p>
            <a:endParaRPr lang="en-US" sz="4000" dirty="0" smtClean="0"/>
          </a:p>
          <a:p>
            <a:r>
              <a:rPr lang="en-US" sz="4000" dirty="0" smtClean="0"/>
              <a:t>Another factor is the amount of data used for training. Using more number of images which are also diverse in their content would yield more accurate results.</a:t>
            </a:r>
          </a:p>
        </p:txBody>
      </p:sp>
      <p:graphicFrame>
        <p:nvGraphicFramePr>
          <p:cNvPr id="43" name="Chart 42"/>
          <p:cNvGraphicFramePr>
            <a:graphicFrameLocks/>
          </p:cNvGraphicFramePr>
          <p:nvPr>
            <p:extLst>
              <p:ext uri="{D42A27DB-BD31-4B8C-83A1-F6EECF244321}">
                <p14:modId xmlns:p14="http://schemas.microsoft.com/office/powerpoint/2010/main" val="3728161149"/>
              </p:ext>
            </p:extLst>
          </p:nvPr>
        </p:nvGraphicFramePr>
        <p:xfrm>
          <a:off x="11278025" y="25954239"/>
          <a:ext cx="16462763" cy="5245432"/>
        </p:xfrm>
        <a:graphic>
          <a:graphicData uri="http://schemas.openxmlformats.org/drawingml/2006/chart">
            <c:chart xmlns:c="http://schemas.openxmlformats.org/drawingml/2006/chart" xmlns:r="http://schemas.openxmlformats.org/officeDocument/2006/relationships" r:id="rId4"/>
          </a:graphicData>
        </a:graphic>
      </p:graphicFrame>
      <p:sp>
        <p:nvSpPr>
          <p:cNvPr id="30" name="TextBox 29"/>
          <p:cNvSpPr txBox="1"/>
          <p:nvPr/>
        </p:nvSpPr>
        <p:spPr>
          <a:xfrm>
            <a:off x="11434414" y="26600340"/>
            <a:ext cx="16149986" cy="707886"/>
          </a:xfrm>
          <a:prstGeom prst="rect">
            <a:avLst/>
          </a:prstGeom>
          <a:noFill/>
        </p:spPr>
        <p:txBody>
          <a:bodyPr wrap="square" rtlCol="0">
            <a:spAutoFit/>
          </a:bodyPr>
          <a:lstStyle/>
          <a:p>
            <a:endParaRPr lang="en-US" sz="4000" dirty="0"/>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34414" y="7212082"/>
            <a:ext cx="4762500" cy="3571875"/>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34414" y="11113213"/>
            <a:ext cx="4762500" cy="3571875"/>
          </a:xfrm>
          <a:prstGeom prst="rect">
            <a:avLst/>
          </a:prstGeom>
        </p:spPr>
      </p:pic>
      <p:pic>
        <p:nvPicPr>
          <p:cNvPr id="41" name="Picture 4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34414" y="14939735"/>
            <a:ext cx="4762500" cy="3571875"/>
          </a:xfrm>
          <a:prstGeom prst="rect">
            <a:avLst/>
          </a:prstGeom>
        </p:spPr>
      </p:pic>
    </p:spTree>
    <p:extLst>
      <p:ext uri="{BB962C8B-B14F-4D97-AF65-F5344CB8AC3E}">
        <p14:creationId xmlns:p14="http://schemas.microsoft.com/office/powerpoint/2010/main" val="23274399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1226</TotalTime>
  <Words>695</Words>
  <Application>Microsoft Office PowerPoint</Application>
  <PresentationFormat>Custom</PresentationFormat>
  <Paragraphs>43</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Veera Venkata Satyanarayana Reddy Karri</dc:creator>
  <cp:lastModifiedBy>Shreya Gupta</cp:lastModifiedBy>
  <cp:revision>52</cp:revision>
  <dcterms:created xsi:type="dcterms:W3CDTF">2006-08-16T00:00:00Z</dcterms:created>
  <dcterms:modified xsi:type="dcterms:W3CDTF">2015-12-09T16:20:40Z</dcterms:modified>
</cp:coreProperties>
</file>