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67" r:id="rId4"/>
    <p:sldId id="268" r:id="rId5"/>
    <p:sldId id="270" r:id="rId6"/>
    <p:sldId id="271" r:id="rId7"/>
    <p:sldId id="273" r:id="rId8"/>
    <p:sldId id="274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7" r:id="rId17"/>
    <p:sldId id="283" r:id="rId18"/>
    <p:sldId id="284" r:id="rId19"/>
    <p:sldId id="285" r:id="rId20"/>
    <p:sldId id="28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1" autoAdjust="0"/>
    <p:restoredTop sz="99809" autoAdjust="0"/>
  </p:normalViewPr>
  <p:slideViewPr>
    <p:cSldViewPr>
      <p:cViewPr varScale="1">
        <p:scale>
          <a:sx n="74" d="100"/>
          <a:sy n="74" d="100"/>
        </p:scale>
        <p:origin x="13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66D7D-005C-4C90-9802-341E9F587257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7C303-44B4-4F14-B7F8-DAF30C7A7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7C303-44B4-4F14-B7F8-DAF30C7A76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8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7C303-44B4-4F14-B7F8-DAF30C7A76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8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23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5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6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2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79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0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2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9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4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1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5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23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543800" cy="1146048"/>
          </a:xfrm>
        </p:spPr>
        <p:txBody>
          <a:bodyPr/>
          <a:lstStyle/>
          <a:p>
            <a:r>
              <a:rPr lang="en-US" dirty="0" smtClean="0">
                <a:cs typeface="Times New Roman"/>
              </a:rPr>
              <a:t>Image Classifier</a:t>
            </a:r>
            <a:endParaRPr lang="en-US" dirty="0"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cs typeface="Times New Roman"/>
              </a:rPr>
              <a:t>Pixel Dawgs</a:t>
            </a:r>
          </a:p>
        </p:txBody>
      </p:sp>
      <p:pic>
        <p:nvPicPr>
          <p:cNvPr id="4" name="Picture 3" descr="IMG_099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95400"/>
            <a:ext cx="4876800" cy="4876800"/>
          </a:xfrm>
          <a:prstGeom prst="rect">
            <a:avLst/>
          </a:prstGeom>
          <a:ln w="38100" cmpd="sng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62000" y="4876800"/>
            <a:ext cx="1965410" cy="1399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Times New Roman"/>
              </a:rPr>
              <a:t>NICK ROSETTI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Times New Roman"/>
              </a:rPr>
              <a:t>VEERA KARRI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Times New Roman"/>
              </a:rPr>
              <a:t>MANISH BORSE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Times New Roman"/>
              </a:rPr>
              <a:t>SHREYA GUPTA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+mj-lt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581400"/>
            <a:ext cx="30003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9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Tagging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29" y="1846263"/>
            <a:ext cx="6847191" cy="4022725"/>
          </a:xfrm>
        </p:spPr>
      </p:pic>
    </p:spTree>
    <p:extLst>
      <p:ext uri="{BB962C8B-B14F-4D97-AF65-F5344CB8AC3E}">
        <p14:creationId xmlns:p14="http://schemas.microsoft.com/office/powerpoint/2010/main" val="226608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Vector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400" dirty="0" smtClean="0"/>
              <a:t>Feature Vector Generation</a:t>
            </a:r>
            <a:endParaRPr lang="en-US" dirty="0"/>
          </a:p>
          <a:p>
            <a:pPr marL="911225" lvl="1" indent="-449263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Every segment is represented by a 6-D vector which contains median and standard deviation values for each color channel</a:t>
            </a:r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400" dirty="0" smtClean="0"/>
              <a:t>Why not PCA or an alternative method?</a:t>
            </a:r>
          </a:p>
          <a:p>
            <a:pPr marL="911225" lvl="1" indent="-449263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Simplicity and poor initial performance</a:t>
            </a:r>
            <a:endParaRPr lang="en-US" dirty="0" smtClean="0"/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All segments associated with all tags have individual feature vectors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05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Vector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400" dirty="0"/>
              <a:t>"lights": </a:t>
            </a:r>
            <a:r>
              <a:rPr lang="en-US" sz="2400" dirty="0" smtClean="0"/>
              <a:t>                                                                                                                 1: </a:t>
            </a:r>
            <a:r>
              <a:rPr lang="en-US" sz="2300" dirty="0" smtClean="0"/>
              <a:t>[58.0</a:t>
            </a:r>
            <a:r>
              <a:rPr lang="en-US" sz="2300" dirty="0"/>
              <a:t>, 24.0, 3.0, </a:t>
            </a:r>
            <a:r>
              <a:rPr lang="en-US" sz="2300" dirty="0" smtClean="0"/>
              <a:t>35.24, 18.07, 5.45],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300" dirty="0"/>
              <a:t> </a:t>
            </a:r>
            <a:r>
              <a:rPr lang="en-US" sz="2300" dirty="0" smtClean="0"/>
              <a:t>      2: [253.0</a:t>
            </a:r>
            <a:r>
              <a:rPr lang="en-US" sz="2300" dirty="0"/>
              <a:t>, 254.0, 251.0, </a:t>
            </a:r>
            <a:r>
              <a:rPr lang="en-US" sz="2300" dirty="0" smtClean="0"/>
              <a:t>2.86, 3.22, 23.80]…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643063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 – Supervised Learning Using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/>
              <a:t>Background and key terms involved: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We used Support </a:t>
            </a:r>
            <a:r>
              <a:rPr lang="en-US" sz="2400" dirty="0"/>
              <a:t>Vector </a:t>
            </a:r>
            <a:r>
              <a:rPr lang="en-US" sz="2400" dirty="0" smtClean="0"/>
              <a:t>Machines (SVMs)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It is a powerful machine learning technique used for classification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Makes use of feature vectors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These feature vectors describe the categories of classification. For </a:t>
            </a:r>
            <a:r>
              <a:rPr lang="en-US" sz="2400" dirty="0" smtClean="0"/>
              <a:t>example,</a:t>
            </a:r>
            <a:r>
              <a:rPr lang="en-US" sz="2400" dirty="0" smtClean="0"/>
              <a:t> </a:t>
            </a:r>
            <a:r>
              <a:rPr lang="en-US" sz="2400" dirty="0" smtClean="0"/>
              <a:t>the tag “sky” will have a </a:t>
            </a:r>
            <a:r>
              <a:rPr lang="en-US" sz="2400" dirty="0" smtClean="0"/>
              <a:t>set of feature vectors </a:t>
            </a:r>
            <a:r>
              <a:rPr lang="en-US" sz="2400" dirty="0" smtClean="0"/>
              <a:t>associated with </a:t>
            </a:r>
            <a:r>
              <a:rPr lang="en-US" sz="2400" dirty="0" smtClean="0"/>
              <a:t>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Support Vector Machines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 smtClean="0"/>
              <a:t>Consider the figure on the right. It represents</a:t>
            </a:r>
          </a:p>
          <a:p>
            <a:pPr marL="201168" lvl="1" indent="0">
              <a:buNone/>
            </a:pPr>
            <a:r>
              <a:rPr lang="en-US" dirty="0" smtClean="0"/>
              <a:t>A set of 2-D feature vectors represented as a plot.</a:t>
            </a:r>
          </a:p>
          <a:p>
            <a:pPr marL="201168" lvl="1" indent="0">
              <a:buNone/>
            </a:pPr>
            <a:r>
              <a:rPr lang="en-US" dirty="0" smtClean="0"/>
              <a:t>In this case, </a:t>
            </a:r>
            <a:r>
              <a:rPr lang="en-US" dirty="0"/>
              <a:t>the SVM tries to find</a:t>
            </a:r>
          </a:p>
          <a:p>
            <a:pPr marL="201168" lvl="1" indent="0">
              <a:buNone/>
            </a:pPr>
            <a:r>
              <a:rPr lang="en-US" dirty="0"/>
              <a:t>a distinguishing line between </a:t>
            </a:r>
            <a:r>
              <a:rPr lang="en-US" dirty="0" smtClean="0"/>
              <a:t>the 2 types of</a:t>
            </a:r>
          </a:p>
          <a:p>
            <a:pPr marL="201168" lvl="1" indent="0">
              <a:buNone/>
            </a:pPr>
            <a:r>
              <a:rPr lang="en-US" dirty="0" smtClean="0"/>
              <a:t>objects to be classified. This line is called a</a:t>
            </a:r>
          </a:p>
          <a:p>
            <a:pPr marL="201168" lvl="1" indent="0">
              <a:buNone/>
            </a:pPr>
            <a:r>
              <a:rPr lang="en-US" dirty="0" smtClean="0"/>
              <a:t>hyperplane.</a:t>
            </a:r>
          </a:p>
          <a:p>
            <a:pPr marL="201168" lvl="1" indent="0">
              <a:buNone/>
            </a:pPr>
            <a:r>
              <a:rPr lang="en-US" dirty="0" smtClean="0"/>
              <a:t>Similarly, for </a:t>
            </a:r>
            <a:r>
              <a:rPr lang="en-US" dirty="0"/>
              <a:t>N dimension feature </a:t>
            </a:r>
            <a:r>
              <a:rPr lang="en-US" dirty="0" smtClean="0"/>
              <a:t>vectors,</a:t>
            </a:r>
          </a:p>
          <a:p>
            <a:pPr marL="201168" lvl="1" indent="0">
              <a:buNone/>
            </a:pPr>
            <a:r>
              <a:rPr lang="en-US" dirty="0" smtClean="0"/>
              <a:t>the equivalent of </a:t>
            </a:r>
            <a:r>
              <a:rPr lang="en-US" dirty="0"/>
              <a:t>this “line” is an N-1 </a:t>
            </a:r>
            <a:r>
              <a:rPr lang="en-US" dirty="0" smtClean="0"/>
              <a:t>dimension</a:t>
            </a:r>
          </a:p>
          <a:p>
            <a:pPr marL="201168" lvl="1" indent="0">
              <a:buNone/>
            </a:pPr>
            <a:r>
              <a:rPr lang="en-US" dirty="0" smtClean="0"/>
              <a:t>hyperplane which separates </a:t>
            </a:r>
            <a:r>
              <a:rPr lang="en-US" dirty="0"/>
              <a:t>the data </a:t>
            </a:r>
            <a:r>
              <a:rPr lang="en-US" dirty="0" smtClean="0"/>
              <a:t>points. So </a:t>
            </a:r>
            <a:r>
              <a:rPr lang="en-US" dirty="0"/>
              <a:t>based on which side</a:t>
            </a:r>
          </a:p>
          <a:p>
            <a:pPr marL="201168" lvl="1" indent="0">
              <a:buNone/>
            </a:pPr>
            <a:r>
              <a:rPr lang="en-US" dirty="0"/>
              <a:t>of the hyperplane the new data lies on, the SVM</a:t>
            </a:r>
          </a:p>
          <a:p>
            <a:pPr marL="201168" lvl="1" indent="0">
              <a:buNone/>
            </a:pPr>
            <a:r>
              <a:rPr lang="en-US" dirty="0"/>
              <a:t>predicts which class/category it belongs to.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890" y="1845734"/>
            <a:ext cx="2733870" cy="267919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7318" y="6375933"/>
            <a:ext cx="7408718" cy="365125"/>
          </a:xfrm>
        </p:spPr>
        <p:txBody>
          <a:bodyPr/>
          <a:lstStyle/>
          <a:p>
            <a:pPr algn="l"/>
            <a:r>
              <a:rPr lang="en-US" dirty="0" smtClean="0"/>
              <a:t>Picture taken from Http://</a:t>
            </a:r>
            <a:r>
              <a:rPr lang="en-US" sz="1000" dirty="0" smtClean="0"/>
              <a:t>docs.opencv.org/2.4/doc/tutorials/ml/introduction_to_svm/introduction_to_svm.html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05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62000"/>
            <a:ext cx="7543800" cy="975361"/>
          </a:xfrm>
        </p:spPr>
        <p:txBody>
          <a:bodyPr>
            <a:normAutofit/>
          </a:bodyPr>
          <a:lstStyle/>
          <a:p>
            <a:r>
              <a:rPr lang="en-US" dirty="0" smtClean="0"/>
              <a:t>Machine Learning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Autofit/>
          </a:bodyPr>
          <a:lstStyle/>
          <a:p>
            <a:pPr marL="251460" indent="-342900">
              <a:buFont typeface="Wingdings" panose="05000000000000000000" pitchFamily="2" charset="2"/>
              <a:buChar char="v"/>
            </a:pPr>
            <a:r>
              <a:rPr lang="en-US" dirty="0" smtClean="0"/>
              <a:t>Classification based on feature vectors generated from image processing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US" dirty="0" smtClean="0"/>
              <a:t>6-D feature vectors associated with an image </a:t>
            </a:r>
            <a:r>
              <a:rPr lang="en-US" dirty="0"/>
              <a:t>tag, e.g. “sky”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US" dirty="0" smtClean="0"/>
              <a:t>Model is fit to the labelled feature vectors (hyperplanes used to create model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0203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Tagging New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indent="-457200">
              <a:buFont typeface="+mj-lt"/>
              <a:buAutoNum type="arabicPeriod"/>
            </a:pPr>
            <a:r>
              <a:rPr lang="en-US" dirty="0"/>
              <a:t>A new image is processed by the segmentation </a:t>
            </a:r>
            <a:r>
              <a:rPr lang="en-US" dirty="0" smtClean="0"/>
              <a:t>algorithm with segments as the output</a:t>
            </a:r>
            <a:endParaRPr lang="en-US" dirty="0"/>
          </a:p>
          <a:p>
            <a:pPr marL="365760" indent="-457200">
              <a:buFont typeface="+mj-lt"/>
              <a:buAutoNum type="arabicPeriod"/>
            </a:pPr>
            <a:r>
              <a:rPr lang="en-US" dirty="0" smtClean="0"/>
              <a:t>Every segment is then fit to the model</a:t>
            </a:r>
            <a:endParaRPr lang="en-US" dirty="0"/>
          </a:p>
          <a:p>
            <a:pPr marL="365760" indent="-457200">
              <a:buFont typeface="+mj-lt"/>
              <a:buAutoNum type="arabicPeriod"/>
            </a:pPr>
            <a:r>
              <a:rPr lang="en-US" dirty="0"/>
              <a:t>A tag and probability are output for each segment</a:t>
            </a:r>
          </a:p>
          <a:p>
            <a:pPr marL="365760" indent="-457200">
              <a:buFont typeface="+mj-lt"/>
              <a:buAutoNum type="arabicPeriod"/>
            </a:pPr>
            <a:r>
              <a:rPr lang="en-US" dirty="0"/>
              <a:t>Same tags that pass a threshold of 20% probability are averaged and sorted.</a:t>
            </a:r>
          </a:p>
          <a:p>
            <a:pPr marL="365760" indent="-457200">
              <a:buFont typeface="+mj-lt"/>
              <a:buAutoNum type="arabicPeriod"/>
            </a:pPr>
            <a:r>
              <a:rPr lang="en-US" dirty="0"/>
              <a:t>A maximum of the top 5 tags is output.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19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image on the right shows the top</a:t>
            </a:r>
          </a:p>
          <a:p>
            <a:r>
              <a:rPr lang="en-US" dirty="0"/>
              <a:t>3</a:t>
            </a:r>
            <a:r>
              <a:rPr lang="en-US" dirty="0" smtClean="0"/>
              <a:t> tags generated by the classifier. It</a:t>
            </a:r>
          </a:p>
          <a:p>
            <a:r>
              <a:rPr lang="en-US" dirty="0" smtClean="0"/>
              <a:t>detected ‘sky’ with a probability of</a:t>
            </a:r>
          </a:p>
          <a:p>
            <a:r>
              <a:rPr lang="en-US" dirty="0" smtClean="0"/>
              <a:t>70.9%, ‘trees’ with a probability of</a:t>
            </a:r>
          </a:p>
          <a:p>
            <a:r>
              <a:rPr lang="en-US" dirty="0" smtClean="0"/>
              <a:t>41.7%, and ‘water’ with a probability</a:t>
            </a:r>
          </a:p>
          <a:p>
            <a:r>
              <a:rPr lang="en-US" dirty="0"/>
              <a:t>o</a:t>
            </a:r>
            <a:r>
              <a:rPr lang="en-US" dirty="0" smtClean="0"/>
              <a:t>f 22.8%. The classifier predicted the</a:t>
            </a:r>
          </a:p>
          <a:p>
            <a:r>
              <a:rPr lang="en-US" dirty="0" smtClean="0"/>
              <a:t>main segments of the image</a:t>
            </a:r>
          </a:p>
          <a:p>
            <a:r>
              <a:rPr lang="en-US" dirty="0" smtClean="0"/>
              <a:t>successfully.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80" y="1845734"/>
            <a:ext cx="3499679" cy="310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7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the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Very limited in what kinds of things it can detect. Most of our training data consisted of outdoor images, so the classifier detects </a:t>
            </a:r>
            <a:r>
              <a:rPr lang="en-US" sz="2400" dirty="0" smtClean="0"/>
              <a:t>people, sky</a:t>
            </a:r>
            <a:r>
              <a:rPr lang="en-US" sz="2400" dirty="0" smtClean="0"/>
              <a:t>, water, grass, trees, etc. better than other things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Since the training set was </a:t>
            </a:r>
            <a:r>
              <a:rPr lang="en-US" sz="2400" dirty="0" smtClean="0"/>
              <a:t>small, the </a:t>
            </a:r>
            <a:r>
              <a:rPr lang="en-US" sz="2400" dirty="0" smtClean="0"/>
              <a:t>classification is </a:t>
            </a:r>
            <a:r>
              <a:rPr lang="en-US" sz="2400" dirty="0" smtClean="0"/>
              <a:t>limited,  </a:t>
            </a:r>
            <a:r>
              <a:rPr lang="en-US" sz="2400" dirty="0" smtClean="0"/>
              <a:t>and the accuracy is low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Similarly colored objects can be erroneously tagged because the algorithm is almost purely color based</a:t>
            </a:r>
          </a:p>
        </p:txBody>
      </p:sp>
    </p:spTree>
    <p:extLst>
      <p:ext uri="{BB962C8B-B14F-4D97-AF65-F5344CB8AC3E}">
        <p14:creationId xmlns:p14="http://schemas.microsoft.com/office/powerpoint/2010/main" val="3692240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Biggest conclusion – image classification is very difficult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Even with extensive libraries available, a lot of work must be done to create an accurate classifier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Image segmentation needs to be tuned separately for training and classification.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Better feature vectors must be formed by using other indicators such </a:t>
            </a:r>
            <a:r>
              <a:rPr lang="en-US" sz="2400" dirty="0" smtClean="0"/>
              <a:t>as </a:t>
            </a:r>
            <a:r>
              <a:rPr lang="en-US" sz="2400" dirty="0" smtClean="0"/>
              <a:t>shape, global inference, and feature association.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With better quantification of segments in the image a more accurate classifier can be created.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928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/>
              </a:rPr>
              <a:t>Overview</a:t>
            </a:r>
            <a:endParaRPr lang="en-US" dirty="0"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+mj-lt"/>
                <a:cs typeface="Times New Roman"/>
              </a:rPr>
              <a:t> </a:t>
            </a:r>
            <a:r>
              <a:rPr lang="en-US" sz="2600" dirty="0"/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+mj-lt"/>
                <a:cs typeface="Times New Roman"/>
              </a:rPr>
              <a:t> </a:t>
            </a:r>
            <a:r>
              <a:rPr lang="en-US" sz="2600" dirty="0"/>
              <a:t>Data Acquisition and Data Engineering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Image Processing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SLIC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</a:t>
            </a:r>
            <a:r>
              <a:rPr lang="en-US" sz="2600" dirty="0" smtClean="0"/>
              <a:t>DBSCAN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/>
              <a:t> GUI</a:t>
            </a:r>
            <a:endParaRPr lang="en-US" sz="2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/>
              <a:t> Machine Learning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/>
              <a:t> Supervised </a:t>
            </a:r>
            <a:r>
              <a:rPr lang="en-US" sz="2600" dirty="0"/>
              <a:t>learning using SVM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Results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Limitations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Conclusion and Future Work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Poster</a:t>
            </a:r>
          </a:p>
        </p:txBody>
      </p:sp>
    </p:spTree>
    <p:extLst>
      <p:ext uri="{BB962C8B-B14F-4D97-AF65-F5344CB8AC3E}">
        <p14:creationId xmlns:p14="http://schemas.microsoft.com/office/powerpoint/2010/main" val="134393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93109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400" dirty="0" smtClean="0"/>
              <a:t>What is an Image Classifier?</a:t>
            </a:r>
            <a:endParaRPr lang="en-US" sz="2000" dirty="0" smtClean="0"/>
          </a:p>
          <a:p>
            <a:pPr marL="911225" lvl="1" indent="-449263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A tool that will identify the content in an image</a:t>
            </a:r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What can we achieve from that?</a:t>
            </a:r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Categorization of images</a:t>
            </a:r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Simple and fast searching of specific tags</a:t>
            </a:r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Teaching AI to “see”</a:t>
            </a:r>
          </a:p>
        </p:txBody>
      </p:sp>
    </p:spTree>
    <p:extLst>
      <p:ext uri="{BB962C8B-B14F-4D97-AF65-F5344CB8AC3E}">
        <p14:creationId xmlns:p14="http://schemas.microsoft.com/office/powerpoint/2010/main" val="9363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and Data Engineering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rmAutofit/>
          </a:bodyPr>
          <a:lstStyle/>
          <a:p>
            <a:pPr marL="461963" indent="-461963">
              <a:lnSpc>
                <a:spcPct val="100000"/>
              </a:lnSpc>
              <a:buFont typeface="Wingdings" charset="2"/>
              <a:buChar char="v"/>
            </a:pPr>
            <a:r>
              <a:rPr lang="en-US" sz="2200" dirty="0"/>
              <a:t>Open source raw data is provided by </a:t>
            </a:r>
            <a:r>
              <a:rPr lang="en-US" sz="2200" dirty="0" smtClean="0"/>
              <a:t>Yahoo-Flickr</a:t>
            </a:r>
            <a:endParaRPr lang="en-US" sz="2000" dirty="0" smtClean="0"/>
          </a:p>
          <a:p>
            <a:pPr marL="754571" lvl="1" indent="-461963">
              <a:lnSpc>
                <a:spcPct val="100000"/>
              </a:lnSpc>
              <a:buFont typeface="Wingdings" charset="2"/>
              <a:buChar char="Ø"/>
            </a:pPr>
            <a:r>
              <a:rPr lang="en-US" sz="2000" dirty="0" smtClean="0"/>
              <a:t>Image URL  (10 files, 5GB each)</a:t>
            </a:r>
          </a:p>
          <a:p>
            <a:pPr marL="937451" lvl="2" indent="-461963">
              <a:lnSpc>
                <a:spcPct val="100000"/>
              </a:lnSpc>
              <a:buFont typeface="Wingdings" charset="2"/>
              <a:buChar char="ü"/>
            </a:pPr>
            <a:r>
              <a:rPr lang="en-US" sz="1900" dirty="0"/>
              <a:t>File contains image ID and the associated url to download the file</a:t>
            </a:r>
          </a:p>
          <a:p>
            <a:pPr marL="911225" lvl="2" indent="-436563">
              <a:lnSpc>
                <a:spcPct val="100000"/>
              </a:lnSpc>
              <a:buFont typeface="Wingdings" charset="2"/>
              <a:buChar char="ü"/>
            </a:pPr>
            <a:r>
              <a:rPr lang="en-US" sz="1900" dirty="0"/>
              <a:t>~300,000 images were downloaded</a:t>
            </a:r>
          </a:p>
          <a:p>
            <a:pPr marL="911225" lvl="2" indent="-436563">
              <a:lnSpc>
                <a:spcPct val="100000"/>
              </a:lnSpc>
              <a:buFont typeface="Wingdings" charset="2"/>
              <a:buChar char="ü"/>
            </a:pPr>
            <a:r>
              <a:rPr lang="en-US" sz="1900" dirty="0"/>
              <a:t>Small subset was used due to computational limitation</a:t>
            </a:r>
          </a:p>
          <a:p>
            <a:pPr marL="475488" lvl="2" indent="0">
              <a:lnSpc>
                <a:spcPct val="100000"/>
              </a:lnSpc>
              <a:buNone/>
            </a:pPr>
            <a:endParaRPr lang="en-US" sz="1600" dirty="0" smtClean="0"/>
          </a:p>
          <a:p>
            <a:pPr marL="754571" lvl="1" indent="-461963">
              <a:lnSpc>
                <a:spcPct val="100000"/>
              </a:lnSpc>
              <a:buFont typeface="Wingdings" charset="2"/>
              <a:buChar char="Ø"/>
            </a:pPr>
            <a:r>
              <a:rPr lang="en-US" sz="2000" dirty="0" smtClean="0"/>
              <a:t>Auto-tags (14GB)</a:t>
            </a:r>
          </a:p>
          <a:p>
            <a:pPr marL="937451" lvl="2" indent="-461963">
              <a:lnSpc>
                <a:spcPct val="100000"/>
              </a:lnSpc>
              <a:buFont typeface="Wingdings" charset="2"/>
              <a:buChar char="ü"/>
            </a:pPr>
            <a:r>
              <a:rPr lang="en-US" sz="1800" dirty="0"/>
              <a:t>File contains image ID and associated auto-tags</a:t>
            </a:r>
          </a:p>
          <a:p>
            <a:pPr marL="937451" lvl="2" indent="-461963">
              <a:lnSpc>
                <a:spcPct val="100000"/>
              </a:lnSpc>
              <a:buFont typeface="Wingdings" charset="2"/>
              <a:buChar char="ü"/>
            </a:pPr>
            <a:r>
              <a:rPr lang="en-US" sz="1800" dirty="0"/>
              <a:t>File </a:t>
            </a:r>
            <a:r>
              <a:rPr lang="en-US" sz="1800" dirty="0" smtClean="0"/>
              <a:t>is divided into two separate files</a:t>
            </a:r>
          </a:p>
          <a:p>
            <a:pPr marL="937451" lvl="2" indent="-461963">
              <a:lnSpc>
                <a:spcPct val="100000"/>
              </a:lnSpc>
              <a:buFont typeface="Wingdings" charset="2"/>
              <a:buChar char="ü"/>
            </a:pPr>
            <a:r>
              <a:rPr lang="en-US" sz="1800" dirty="0" smtClean="0"/>
              <a:t>Tags are then associated with a list of image IDs</a:t>
            </a:r>
            <a:endParaRPr lang="en-US" sz="1800" dirty="0"/>
          </a:p>
          <a:p>
            <a:pPr marL="292608" lvl="1" indent="0">
              <a:lnSpc>
                <a:spcPct val="100000"/>
              </a:lnSpc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6101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400" dirty="0" smtClean="0"/>
              <a:t>Must identify “</a:t>
            </a:r>
            <a:r>
              <a:rPr lang="en-US" sz="2400" dirty="0" err="1" smtClean="0"/>
              <a:t>taggable</a:t>
            </a:r>
            <a:r>
              <a:rPr lang="en-US" sz="2400" dirty="0" smtClean="0"/>
              <a:t>” regions in each image</a:t>
            </a:r>
            <a:endParaRPr lang="en-US" dirty="0"/>
          </a:p>
          <a:p>
            <a:pPr marL="911225" lvl="1" indent="-449263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Otherwise incorrect data will be tagged</a:t>
            </a:r>
            <a:endParaRPr lang="en-US" sz="2000" dirty="0"/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Segmentation</a:t>
            </a:r>
            <a:endParaRPr lang="en-US" sz="2200" dirty="0"/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Split the image into quantifiable regions</a:t>
            </a:r>
            <a:endParaRPr lang="en-US" sz="2000" dirty="0" smtClean="0"/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Manual Tagging</a:t>
            </a:r>
            <a:endParaRPr lang="en-US" sz="2200" dirty="0"/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Very difficult to algorithmically infer tags for each section of the image based on the training set</a:t>
            </a:r>
            <a:endParaRPr lang="en-US" sz="2200" dirty="0" smtClean="0"/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Feature Vector Generation</a:t>
            </a:r>
            <a:endParaRPr lang="en-US" sz="2200" dirty="0"/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Create a feature vector from a tagged cluster for every tagged image</a:t>
            </a:r>
            <a:endParaRPr lang="en-US" dirty="0"/>
          </a:p>
          <a:p>
            <a:pPr marL="167767" indent="0">
              <a:lnSpc>
                <a:spcPct val="150000"/>
              </a:lnSpc>
              <a:buNone/>
            </a:pPr>
            <a:endParaRPr lang="en-US" dirty="0" smtClean="0"/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endParaRPr lang="en-US" dirty="0" smtClean="0"/>
          </a:p>
          <a:p>
            <a:pPr marL="754571" lvl="1" indent="-461963">
              <a:lnSpc>
                <a:spcPct val="100000"/>
              </a:lnSpc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4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- SLIC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22960" y="2133600"/>
            <a:ext cx="3703320" cy="3735494"/>
          </a:xfrm>
        </p:spPr>
        <p:txBody>
          <a:bodyPr>
            <a:normAutofit fontScale="62500" lnSpcReduction="20000"/>
          </a:bodyPr>
          <a:lstStyle/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400" dirty="0" smtClean="0"/>
              <a:t>Simple Linear Iterative Clustering (SLIC)</a:t>
            </a:r>
            <a:endParaRPr lang="en-US" dirty="0"/>
          </a:p>
          <a:p>
            <a:pPr marL="911225" lvl="1" indent="-449263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Groups pixels in an image into “</a:t>
            </a:r>
            <a:r>
              <a:rPr lang="en-US" sz="2000" dirty="0" err="1" smtClean="0"/>
              <a:t>superpixels</a:t>
            </a:r>
            <a:r>
              <a:rPr lang="en-US" sz="2000" dirty="0" smtClean="0"/>
              <a:t>”</a:t>
            </a:r>
            <a:endParaRPr lang="en-US" sz="2000" dirty="0"/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Helps to easily quantify groups of similar pixels</a:t>
            </a:r>
            <a:endParaRPr lang="en-US" sz="2200" dirty="0"/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4-D vector </a:t>
            </a:r>
            <a:r>
              <a:rPr lang="en-US" sz="2200" dirty="0" err="1" smtClean="0"/>
              <a:t>superpixel</a:t>
            </a:r>
            <a:r>
              <a:rPr lang="en-US" sz="2200" dirty="0" smtClean="0"/>
              <a:t> quantification</a:t>
            </a:r>
            <a:endParaRPr lang="en-US" sz="2200" dirty="0"/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Create a 4-D vector for each </a:t>
            </a:r>
            <a:r>
              <a:rPr lang="en-US" sz="2000" dirty="0" err="1" smtClean="0"/>
              <a:t>superpixel</a:t>
            </a:r>
            <a:r>
              <a:rPr lang="en-US" sz="2000" dirty="0" smtClean="0"/>
              <a:t> which contains mean values for each color channel and  mean edge response</a:t>
            </a:r>
            <a:endParaRPr lang="en-US" sz="2200" dirty="0"/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077407"/>
            <a:ext cx="2979615" cy="197188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99" y="1799797"/>
            <a:ext cx="2979615" cy="223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1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- DBSCAN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22960" y="2133600"/>
            <a:ext cx="3703320" cy="3735494"/>
          </a:xfrm>
        </p:spPr>
        <p:txBody>
          <a:bodyPr>
            <a:normAutofit fontScale="70000" lnSpcReduction="20000"/>
          </a:bodyPr>
          <a:lstStyle/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400" dirty="0"/>
              <a:t>Density-based spatial clustering of applications with </a:t>
            </a:r>
            <a:r>
              <a:rPr lang="en-US" sz="2400" dirty="0" smtClean="0"/>
              <a:t>noise (DBSCAN)</a:t>
            </a:r>
            <a:endParaRPr lang="en-US" dirty="0"/>
          </a:p>
          <a:p>
            <a:pPr marL="461962" lvl="1" indent="0">
              <a:lnSpc>
                <a:spcPct val="150000"/>
              </a:lnSpc>
              <a:buNone/>
            </a:pPr>
            <a:r>
              <a:rPr lang="en-US" sz="2000" dirty="0" smtClean="0"/>
              <a:t>	Clusters data points based on density</a:t>
            </a:r>
            <a:endParaRPr lang="en-US" sz="2000" dirty="0"/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Only clusters </a:t>
            </a:r>
            <a:r>
              <a:rPr lang="en-US" sz="2200" dirty="0" err="1" smtClean="0"/>
              <a:t>superpixels</a:t>
            </a:r>
            <a:r>
              <a:rPr lang="en-US" sz="2200" dirty="0" smtClean="0"/>
              <a:t> that are “similar enough” and throws away </a:t>
            </a:r>
            <a:r>
              <a:rPr lang="en-US" sz="2200" dirty="0" smtClean="0"/>
              <a:t>others</a:t>
            </a:r>
            <a:endParaRPr lang="en-US" sz="2200" dirty="0"/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Used to generate unique layers in each image</a:t>
            </a:r>
            <a:endParaRPr lang="en-US" sz="2200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99" y="1799797"/>
            <a:ext cx="2979615" cy="22347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99" y="4091083"/>
            <a:ext cx="2979615" cy="192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8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- DBSCAN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86" y="1781823"/>
            <a:ext cx="5947414" cy="4487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71800" y="1828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of DBSCAN clustering results using Lab color channels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22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400" dirty="0" smtClean="0"/>
              <a:t>Tagging GUI</a:t>
            </a:r>
            <a:endParaRPr lang="en-US" dirty="0"/>
          </a:p>
          <a:p>
            <a:pPr marL="911225" lvl="1" indent="-449263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Used for manual tagging of ~900 images to build a training set</a:t>
            </a:r>
            <a:endParaRPr lang="en-US" sz="2000" dirty="0"/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Associates a point in an image with a tag</a:t>
            </a:r>
            <a:endParaRPr lang="en-US" sz="2200" dirty="0"/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Code later associates the point with a layer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842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1641</TotalTime>
  <Words>918</Words>
  <Application>Microsoft Office PowerPoint</Application>
  <PresentationFormat>On-screen Show (4:3)</PresentationFormat>
  <Paragraphs>125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Retrospect</vt:lpstr>
      <vt:lpstr>Image Classifier</vt:lpstr>
      <vt:lpstr>Overview</vt:lpstr>
      <vt:lpstr>Introduction</vt:lpstr>
      <vt:lpstr>Data Acquisition and Data Engineering </vt:lpstr>
      <vt:lpstr>Image Processing</vt:lpstr>
      <vt:lpstr>Segmentation - SLIC</vt:lpstr>
      <vt:lpstr>Segmentation - DBSCAN</vt:lpstr>
      <vt:lpstr>Segmentation - DBSCAN</vt:lpstr>
      <vt:lpstr>Manual Tagging</vt:lpstr>
      <vt:lpstr>Manual Tagging</vt:lpstr>
      <vt:lpstr>Feature Vector Training</vt:lpstr>
      <vt:lpstr>Feature Vector Example</vt:lpstr>
      <vt:lpstr>Machine Learning – Supervised Learning Using SVM</vt:lpstr>
      <vt:lpstr>How Support Vector Machines Work</vt:lpstr>
      <vt:lpstr>Machine Learning Process</vt:lpstr>
      <vt:lpstr>Tagging New Images</vt:lpstr>
      <vt:lpstr>Results</vt:lpstr>
      <vt:lpstr>Limitations of the Classifier</vt:lpstr>
      <vt:lpstr>Conclusion and Future Work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Classifier</dc:title>
  <dc:creator>Veera Venkata Satyanarayana Reddy Karri</dc:creator>
  <cp:lastModifiedBy>Nick Rosetti</cp:lastModifiedBy>
  <cp:revision>58</cp:revision>
  <dcterms:created xsi:type="dcterms:W3CDTF">2006-08-16T00:00:00Z</dcterms:created>
  <dcterms:modified xsi:type="dcterms:W3CDTF">2015-12-09T21:21:13Z</dcterms:modified>
</cp:coreProperties>
</file>