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5" r:id="rId2"/>
    <p:sldId id="286" r:id="rId3"/>
    <p:sldId id="276" r:id="rId4"/>
    <p:sldId id="270" r:id="rId5"/>
    <p:sldId id="278" r:id="rId6"/>
    <p:sldId id="279" r:id="rId7"/>
    <p:sldId id="277" r:id="rId8"/>
    <p:sldId id="283" r:id="rId9"/>
    <p:sldId id="284"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5277" autoAdjust="0"/>
    <p:restoredTop sz="94660"/>
  </p:normalViewPr>
  <p:slideViewPr>
    <p:cSldViewPr>
      <p:cViewPr>
        <p:scale>
          <a:sx n="70" d="100"/>
          <a:sy n="70" d="100"/>
        </p:scale>
        <p:origin x="-1624" y="14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pPr/>
              <a:t>25-09-2022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pPr/>
              <a:t>‹#›</a:t>
            </a:fld>
            <a:endParaRPr lang="en-IN"/>
          </a:p>
        </p:txBody>
      </p:sp>
    </p:spTree>
    <p:extLst>
      <p:ext uri="{BB962C8B-B14F-4D97-AF65-F5344CB8AC3E}">
        <p14:creationId xmlns=""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169247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smtClean="0"/>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smtClean="0"/>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itsourcecode.com/free-projects/python-projects/parking-management-system-project-in-python-with-source-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tutorialspoint.com/mysq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367569"/>
          </a:xfrm>
          <a:solidFill>
            <a:schemeClr val="bg1"/>
          </a:solidFill>
          <a:ln>
            <a:solidFill>
              <a:schemeClr val="tx1"/>
            </a:solidFill>
          </a:ln>
        </p:spPr>
        <p:txBody>
          <a:bodyPr>
            <a:normAutofit fontScale="90000"/>
          </a:bodyPr>
          <a:lstStyle/>
          <a:p>
            <a:pPr fontAlgn="base">
              <a:spcAft>
                <a:spcPct val="0"/>
              </a:spcAft>
            </a:pPr>
            <a:r>
              <a:rPr lang="en-US" sz="2400" b="0" u="sng" dirty="0"/>
              <a:t/>
            </a:r>
            <a:br>
              <a:rPr lang="en-US" sz="2400" b="0" u="sng" dirty="0"/>
            </a:br>
            <a:r>
              <a:rPr lang="en-US" sz="3600" u="sng" dirty="0">
                <a:latin typeface="Arial" pitchFamily="34" charset="0"/>
                <a:cs typeface="Arial" pitchFamily="34" charset="0"/>
                <a:hlinkClick r:id="rId2"/>
              </a:rPr>
              <a:t>Parking Management System</a:t>
            </a:r>
            <a:r>
              <a:rPr lang="en-US" sz="2000" dirty="0" smtClean="0">
                <a:ea typeface="Droid Sans Fallback"/>
                <a:cs typeface="Times New Roman" pitchFamily="18" charset="0"/>
              </a:rPr>
              <a:t/>
            </a:r>
            <a:br>
              <a:rPr lang="en-US" sz="2000" dirty="0" smtClean="0">
                <a:ea typeface="Droid Sans Fallback"/>
                <a:cs typeface="Times New Roman" pitchFamily="18" charset="0"/>
              </a:rPr>
            </a:br>
            <a:r>
              <a:rPr lang="en-US" sz="2400" dirty="0" smtClean="0">
                <a:ea typeface="Droid Sans Fallback"/>
                <a:cs typeface="Times New Roman" pitchFamily="18" charset="0"/>
              </a:rPr>
              <a:t>Project Synopsis </a:t>
            </a:r>
            <a:r>
              <a:rPr lang="en-US" sz="2400" dirty="0">
                <a:ea typeface="Droid Sans Fallback"/>
                <a:cs typeface="Times New Roman" pitchFamily="18" charset="0"/>
              </a:rPr>
              <a:t>Presentation </a:t>
            </a:r>
            <a:br>
              <a:rPr lang="en-US" sz="2400" dirty="0">
                <a:ea typeface="Droid Sans Fallback"/>
                <a:cs typeface="Times New Roman" pitchFamily="18" charset="0"/>
              </a:rPr>
            </a:br>
            <a:r>
              <a:rPr lang="en-US" sz="2400" dirty="0">
                <a:ea typeface="Droid Sans Fallback"/>
                <a:cs typeface="Times New Roman" pitchFamily="18" charset="0"/>
              </a:rPr>
              <a:t> Date : </a:t>
            </a:r>
            <a:r>
              <a:rPr lang="en-US" sz="2400" dirty="0" smtClean="0">
                <a:ea typeface="Droid Sans Fallback"/>
                <a:cs typeface="Times New Roman" pitchFamily="18" charset="0"/>
              </a:rPr>
              <a:t>23/09/2022 </a:t>
            </a:r>
            <a:br>
              <a:rPr lang="en-US" sz="2400" dirty="0" smtClean="0">
                <a:ea typeface="Droid Sans Fallback"/>
                <a:cs typeface="Times New Roman" pitchFamily="18" charset="0"/>
              </a:rPr>
            </a:br>
            <a:endParaRPr lang="en-IN" sz="2000"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smtClean="0">
                <a:latin typeface="Calibri" pitchFamily="34" charset="0"/>
                <a:cs typeface="Calibri" pitchFamily="34" charset="0"/>
              </a:rPr>
              <a:t>COLLEGE OF COMPUTING SCIENCES AND INFORMATION TECHNOLOGY</a:t>
            </a:r>
            <a:endParaRPr lang="en-US" sz="700" dirty="0" smtClean="0">
              <a:latin typeface="Arial" pitchFamily="34" charset="0"/>
              <a:cs typeface="Arial" pitchFamily="34" charset="0"/>
            </a:endParaRPr>
          </a:p>
          <a:p>
            <a:pPr lvl="0" algn="ctr" eaLnBrk="0" fontAlgn="base" hangingPunct="0">
              <a:spcBef>
                <a:spcPct val="0"/>
              </a:spcBef>
              <a:spcAft>
                <a:spcPct val="0"/>
              </a:spcAft>
            </a:pPr>
            <a:r>
              <a:rPr lang="en-US" b="1" dirty="0" smtClean="0">
                <a:latin typeface="Calibri" pitchFamily="34" charset="0"/>
                <a:ea typeface="Droid Sans Fallback"/>
                <a:cs typeface="Calibri" pitchFamily="34" charset="0"/>
              </a:rPr>
              <a:t>TEERTHANKER </a:t>
            </a:r>
            <a:r>
              <a:rPr lang="en-US" b="1" dirty="0">
                <a:latin typeface="Calibri" pitchFamily="34" charset="0"/>
                <a:ea typeface="Droid Sans Fallback"/>
                <a:cs typeface="Calibri" pitchFamily="34" charset="0"/>
              </a:rPr>
              <a:t>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86182" y="4500570"/>
            <a:ext cx="1204101" cy="108577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5500694" y="3429000"/>
            <a:ext cx="4572000" cy="923330"/>
          </a:xfrm>
          <a:prstGeom prst="rect">
            <a:avLst/>
          </a:prstGeom>
        </p:spPr>
        <p:txBody>
          <a:bodyPr>
            <a:spAutoFit/>
          </a:bodyPr>
          <a:lstStyle/>
          <a:p>
            <a:pPr lvl="0" eaLnBrk="0" fontAlgn="base" hangingPunct="0">
              <a:spcBef>
                <a:spcPct val="0"/>
              </a:spcBef>
              <a:spcAft>
                <a:spcPct val="0"/>
              </a:spcAft>
            </a:pPr>
            <a:r>
              <a:rPr lang="en-US" dirty="0" err="1" smtClean="0">
                <a:latin typeface="Calibri" pitchFamily="34" charset="0"/>
                <a:ea typeface="Droid Sans Fallback"/>
                <a:cs typeface="Times New Roman" pitchFamily="18" charset="0"/>
              </a:rPr>
              <a:t>Prashant</a:t>
            </a:r>
            <a:r>
              <a:rPr lang="en-US" dirty="0" smtClean="0">
                <a:latin typeface="Calibri" pitchFamily="34" charset="0"/>
                <a:ea typeface="Droid Sans Fallback"/>
                <a:cs typeface="Times New Roman" pitchFamily="18" charset="0"/>
              </a:rPr>
              <a:t> </a:t>
            </a:r>
            <a:r>
              <a:rPr lang="en-US" dirty="0" err="1" smtClean="0">
                <a:latin typeface="Calibri" pitchFamily="34" charset="0"/>
                <a:ea typeface="Droid Sans Fallback"/>
                <a:cs typeface="Times New Roman" pitchFamily="18" charset="0"/>
              </a:rPr>
              <a:t>Shivach</a:t>
            </a:r>
            <a:r>
              <a:rPr lang="en-US" dirty="0" smtClean="0">
                <a:latin typeface="Calibri" pitchFamily="34" charset="0"/>
                <a:ea typeface="Droid Sans Fallback"/>
                <a:cs typeface="Times New Roman" pitchFamily="18" charset="0"/>
              </a:rPr>
              <a:t> (TCA2163072)</a:t>
            </a:r>
            <a:endParaRPr lang="en-US" dirty="0">
              <a:latin typeface="Arial" pitchFamily="34" charset="0"/>
              <a:cs typeface="Arial" pitchFamily="34" charset="0"/>
            </a:endParaRPr>
          </a:p>
          <a:p>
            <a:pPr lvl="0" eaLnBrk="0" fontAlgn="base" hangingPunct="0">
              <a:spcBef>
                <a:spcPct val="0"/>
              </a:spcBef>
              <a:spcAft>
                <a:spcPct val="0"/>
              </a:spcAft>
            </a:pPr>
            <a:r>
              <a:rPr lang="en-US" dirty="0" smtClean="0">
                <a:latin typeface="Calibri" pitchFamily="34" charset="0"/>
                <a:ea typeface="Droid Sans Fallback"/>
                <a:cs typeface="Times New Roman" pitchFamily="18" charset="0"/>
              </a:rPr>
              <a:t>Prince Kumar </a:t>
            </a:r>
            <a:r>
              <a:rPr lang="en-US" dirty="0" err="1" smtClean="0">
                <a:latin typeface="Calibri" pitchFamily="34" charset="0"/>
                <a:ea typeface="Droid Sans Fallback"/>
                <a:cs typeface="Times New Roman" pitchFamily="18" charset="0"/>
              </a:rPr>
              <a:t>Yadav</a:t>
            </a:r>
            <a:r>
              <a:rPr lang="en-US" dirty="0" smtClean="0">
                <a:latin typeface="Calibri" pitchFamily="34" charset="0"/>
                <a:ea typeface="Droid Sans Fallback"/>
                <a:cs typeface="Times New Roman" pitchFamily="18" charset="0"/>
              </a:rPr>
              <a:t> (TCA2163073)</a:t>
            </a:r>
            <a:endParaRPr lang="en-US" dirty="0">
              <a:latin typeface="Arial" pitchFamily="34" charset="0"/>
              <a:cs typeface="Arial" pitchFamily="34" charset="0"/>
            </a:endParaRPr>
          </a:p>
          <a:p>
            <a:pPr lvl="0" eaLnBrk="0" fontAlgn="base" hangingPunct="0">
              <a:spcBef>
                <a:spcPct val="0"/>
              </a:spcBef>
              <a:spcAft>
                <a:spcPct val="0"/>
              </a:spcAft>
            </a:pPr>
            <a:r>
              <a:rPr lang="en-US" dirty="0" err="1" smtClean="0">
                <a:latin typeface="Calibri" pitchFamily="34" charset="0"/>
                <a:ea typeface="Droid Sans Fallback"/>
                <a:cs typeface="Times New Roman" pitchFamily="18" charset="0"/>
              </a:rPr>
              <a:t>Ritik</a:t>
            </a:r>
            <a:r>
              <a:rPr lang="en-US" dirty="0" smtClean="0">
                <a:latin typeface="Calibri" pitchFamily="34" charset="0"/>
                <a:ea typeface="Droid Sans Fallback"/>
                <a:cs typeface="Times New Roman" pitchFamily="18" charset="0"/>
              </a:rPr>
              <a:t> </a:t>
            </a:r>
            <a:r>
              <a:rPr lang="en-US" dirty="0" err="1" smtClean="0">
                <a:latin typeface="Calibri" pitchFamily="34" charset="0"/>
                <a:ea typeface="Droid Sans Fallback"/>
                <a:cs typeface="Times New Roman" pitchFamily="18" charset="0"/>
              </a:rPr>
              <a:t>Yadav</a:t>
            </a:r>
            <a:r>
              <a:rPr lang="en-US" dirty="0" smtClean="0">
                <a:latin typeface="Calibri" pitchFamily="34" charset="0"/>
                <a:ea typeface="Droid Sans Fallback"/>
                <a:cs typeface="Times New Roman" pitchFamily="18" charset="0"/>
              </a:rPr>
              <a:t> (TCA2163074)</a:t>
            </a:r>
            <a:endParaRPr lang="en-US" dirty="0">
              <a:latin typeface="Arial" pitchFamily="34" charset="0"/>
              <a:cs typeface="Arial" pitchFamily="34" charset="0"/>
            </a:endParaRPr>
          </a:p>
        </p:txBody>
      </p:sp>
      <p:sp>
        <p:nvSpPr>
          <p:cNvPr id="9" name="Rectangle 8"/>
          <p:cNvSpPr/>
          <p:nvPr/>
        </p:nvSpPr>
        <p:spPr>
          <a:xfrm>
            <a:off x="0" y="3429000"/>
            <a:ext cx="3740195" cy="646331"/>
          </a:xfrm>
          <a:prstGeom prst="rect">
            <a:avLst/>
          </a:prstGeom>
        </p:spPr>
        <p:txBody>
          <a:bodyPr wrap="square">
            <a:spAutoFit/>
          </a:bodyPr>
          <a:lstStyle/>
          <a:p>
            <a:pPr lvl="0" algn="ctr" eaLnBrk="0" fontAlgn="base" hangingPunct="0">
              <a:spcBef>
                <a:spcPct val="0"/>
              </a:spcBef>
              <a:spcAft>
                <a:spcPct val="0"/>
              </a:spcAft>
            </a:pPr>
            <a:r>
              <a:rPr lang="en-US" b="1" dirty="0" smtClean="0">
                <a:solidFill>
                  <a:srgbClr val="0033CC"/>
                </a:solidFill>
                <a:latin typeface="Calibri" pitchFamily="34" charset="0"/>
                <a:ea typeface="Droid Sans Fallback"/>
                <a:cs typeface="Times New Roman" pitchFamily="18" charset="0"/>
              </a:rPr>
              <a:t>Project Guide:</a:t>
            </a:r>
          </a:p>
          <a:p>
            <a:pPr lvl="0" algn="ctr" eaLnBrk="0" fontAlgn="base" hangingPunct="0">
              <a:spcBef>
                <a:spcPct val="0"/>
              </a:spcBef>
              <a:spcAft>
                <a:spcPct val="0"/>
              </a:spcAft>
            </a:pPr>
            <a:r>
              <a:rPr lang="en-US" dirty="0" smtClean="0"/>
              <a:t>Mr. </a:t>
            </a:r>
            <a:r>
              <a:rPr lang="en-US" dirty="0" err="1" smtClean="0"/>
              <a:t>Vineet</a:t>
            </a:r>
            <a:r>
              <a:rPr lang="en-US" dirty="0" smtClean="0"/>
              <a:t> </a:t>
            </a:r>
            <a:r>
              <a:rPr lang="en-US" dirty="0" err="1" smtClean="0"/>
              <a:t>Saxena</a:t>
            </a:r>
            <a:endParaRPr lang="en-US" dirty="0">
              <a:solidFill>
                <a:srgbClr val="0033CC"/>
              </a:solidFill>
              <a:latin typeface="Arial" pitchFamily="34" charset="0"/>
              <a:cs typeface="Arial" pitchFamily="34" charset="0"/>
            </a:endParaRPr>
          </a:p>
        </p:txBody>
      </p:sp>
      <p:sp>
        <p:nvSpPr>
          <p:cNvPr id="10" name="Rectangle 9"/>
          <p:cNvSpPr/>
          <p:nvPr/>
        </p:nvSpPr>
        <p:spPr>
          <a:xfrm>
            <a:off x="611559" y="1863247"/>
            <a:ext cx="8041741" cy="1077218"/>
          </a:xfrm>
          <a:prstGeom prst="rect">
            <a:avLst/>
          </a:prstGeom>
        </p:spPr>
        <p:txBody>
          <a:bodyPr wrap="square">
            <a:spAutoFit/>
          </a:bodyPr>
          <a:lstStyle/>
          <a:p>
            <a:pPr lvl="0" algn="ctr" eaLnBrk="0" fontAlgn="base" hangingPunct="0">
              <a:spcBef>
                <a:spcPct val="0"/>
              </a:spcBef>
              <a:spcAft>
                <a:spcPct val="0"/>
              </a:spcAft>
            </a:pPr>
            <a:r>
              <a:rPr lang="en-US" sz="2000" b="1" dirty="0" smtClean="0"/>
              <a:t>Mini Project</a:t>
            </a:r>
            <a:r>
              <a:rPr lang="en-US" sz="2000" b="1" dirty="0" smtClean="0">
                <a:latin typeface="Calibri" pitchFamily="34" charset="0"/>
                <a:ea typeface="Droid Sans Fallback"/>
                <a:cs typeface="Times New Roman" pitchFamily="18" charset="0"/>
              </a:rPr>
              <a:t>(</a:t>
            </a:r>
            <a:r>
              <a:rPr lang="en-US" sz="2000" b="1" dirty="0" smtClean="0"/>
              <a:t>MCA363</a:t>
            </a:r>
            <a:r>
              <a:rPr lang="en-US" sz="2000" b="1" dirty="0" smtClean="0">
                <a:latin typeface="Calibri" pitchFamily="34" charset="0"/>
                <a:ea typeface="Droid Sans Fallback"/>
                <a:cs typeface="Times New Roman" pitchFamily="18" charset="0"/>
              </a:rPr>
              <a:t>)</a:t>
            </a:r>
          </a:p>
          <a:p>
            <a:pPr lvl="0" algn="ctr" eaLnBrk="0" fontAlgn="base" hangingPunct="0">
              <a:spcBef>
                <a:spcPct val="0"/>
              </a:spcBef>
              <a:spcAft>
                <a:spcPct val="0"/>
              </a:spcAft>
            </a:pP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400" b="1" u="sng" dirty="0" smtClean="0"/>
              <a:t>Master of Computer Applications</a:t>
            </a:r>
            <a:endParaRPr lang="en-US" sz="2400" b="1" u="sng" dirty="0" smtClean="0">
              <a:solidFill>
                <a:srgbClr val="FF0000"/>
              </a:solidFill>
              <a:latin typeface="Arial" pitchFamily="34" charset="0"/>
              <a:cs typeface="Arial" pitchFamily="34" charset="0"/>
            </a:endParaRPr>
          </a:p>
        </p:txBody>
      </p:sp>
    </p:spTree>
    <p:extLst>
      <p:ext uri="{BB962C8B-B14F-4D97-AF65-F5344CB8AC3E}">
        <p14:creationId xmlns="" xmlns:p14="http://schemas.microsoft.com/office/powerpoint/2010/main" val="3644287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smtClean="0"/>
              <a:t>THANKS</a:t>
            </a:r>
            <a:endParaRPr lang="en-IN" sz="4000" dirty="0"/>
          </a:p>
        </p:txBody>
      </p:sp>
    </p:spTree>
    <p:extLst>
      <p:ext uri="{BB962C8B-B14F-4D97-AF65-F5344CB8AC3E}">
        <p14:creationId xmlns="" xmlns:p14="http://schemas.microsoft.com/office/powerpoint/2010/main" val="4040718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smtClean="0"/>
              <a:t>Team Details</a:t>
            </a:r>
            <a:endParaRPr lang="en-US" dirty="0"/>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4" name="TextBox 3"/>
          <p:cNvSpPr txBox="1"/>
          <p:nvPr/>
        </p:nvSpPr>
        <p:spPr>
          <a:xfrm>
            <a:off x="1547664" y="6298600"/>
            <a:ext cx="184731" cy="338554"/>
          </a:xfrm>
          <a:prstGeom prst="rect">
            <a:avLst/>
          </a:prstGeom>
          <a:noFill/>
        </p:spPr>
        <p:txBody>
          <a:bodyPr wrap="none" rtlCol="0">
            <a:spAutoFit/>
          </a:bodyPr>
          <a:lstStyle/>
          <a:p>
            <a:endParaRPr lang="en-IN" sz="1600" b="1" i="1" dirty="0">
              <a:solidFill>
                <a:srgbClr val="FFFF00"/>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smtClean="0">
                <a:solidFill>
                  <a:schemeClr val="bg1"/>
                </a:solidFill>
              </a:rPr>
              <a:t>T011A/ Template  Version 5.0</a:t>
            </a:r>
            <a:endParaRPr lang="en-IN" sz="1050" b="1" dirty="0">
              <a:solidFill>
                <a:schemeClr val="bg1"/>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1065488997"/>
              </p:ext>
            </p:extLst>
          </p:nvPr>
        </p:nvGraphicFramePr>
        <p:xfrm>
          <a:off x="386882" y="1372628"/>
          <a:ext cx="8361582" cy="1521929"/>
        </p:xfrm>
        <a:graphic>
          <a:graphicData uri="http://schemas.openxmlformats.org/drawingml/2006/table">
            <a:tbl>
              <a:tblPr firstRow="1" firstCol="1" bandRow="1">
                <a:tableStyleId>{E8B1032C-EA38-4F05-BA0D-38AFFFC7BED3}</a:tableStyleId>
              </a:tblPr>
              <a:tblGrid>
                <a:gridCol w="5877119">
                  <a:extLst>
                    <a:ext uri="{9D8B030D-6E8A-4147-A177-3AD203B41FA5}">
                      <a16:colId xmlns="" xmlns:a16="http://schemas.microsoft.com/office/drawing/2014/main" val="3341467042"/>
                    </a:ext>
                  </a:extLst>
                </a:gridCol>
                <a:gridCol w="2484463">
                  <a:extLst>
                    <a:ext uri="{9D8B030D-6E8A-4147-A177-3AD203B41FA5}">
                      <a16:colId xmlns="" xmlns:a16="http://schemas.microsoft.com/office/drawing/2014/main" val="4186870229"/>
                    </a:ext>
                  </a:extLst>
                </a:gridCol>
              </a:tblGrid>
              <a:tr h="512982">
                <a:tc>
                  <a:txBody>
                    <a:bodyPr/>
                    <a:lstStyle/>
                    <a:p>
                      <a:pPr algn="ctr">
                        <a:lnSpc>
                          <a:spcPct val="106000"/>
                        </a:lnSpc>
                        <a:spcAft>
                          <a:spcPts val="0"/>
                        </a:spcAft>
                      </a:pPr>
                      <a:r>
                        <a:rPr lang="en-US" sz="2000" dirty="0">
                          <a:effectLst/>
                        </a:rPr>
                        <a:t>Student Name</a:t>
                      </a:r>
                      <a:endParaRPr lang="en-IN" sz="1800" dirty="0">
                        <a:effectLst/>
                        <a:latin typeface="Calibri" panose="020F0502020204030204" pitchFamily="34" charset="0"/>
                        <a:ea typeface="Droid Sans Fallback"/>
                      </a:endParaRPr>
                    </a:p>
                  </a:txBody>
                  <a:tcPr marL="68580" marR="68580" marT="0" marB="0"/>
                </a:tc>
                <a:tc>
                  <a:txBody>
                    <a:bodyPr/>
                    <a:lstStyle/>
                    <a:p>
                      <a:pPr algn="ctr">
                        <a:lnSpc>
                          <a:spcPct val="106000"/>
                        </a:lnSpc>
                        <a:spcAft>
                          <a:spcPts val="0"/>
                        </a:spcAft>
                      </a:pPr>
                      <a:r>
                        <a:rPr lang="en-US" sz="2000" dirty="0">
                          <a:effectLst/>
                        </a:rPr>
                        <a:t>Role</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 xmlns:a16="http://schemas.microsoft.com/office/drawing/2014/main" val="1876531479"/>
                  </a:ext>
                </a:extLst>
              </a:tr>
              <a:tr h="427413">
                <a:tc>
                  <a:txBody>
                    <a:bodyPr/>
                    <a:lstStyle/>
                    <a:p>
                      <a:pPr>
                        <a:lnSpc>
                          <a:spcPct val="106000"/>
                        </a:lnSpc>
                        <a:spcAft>
                          <a:spcPts val="800"/>
                        </a:spcAft>
                      </a:pPr>
                      <a:r>
                        <a:rPr lang="en-US" sz="1800" dirty="0">
                          <a:effectLst/>
                        </a:rPr>
                        <a:t> </a:t>
                      </a:r>
                      <a:r>
                        <a:rPr lang="en-US" sz="1800" dirty="0" err="1" smtClean="0">
                          <a:effectLst/>
                        </a:rPr>
                        <a:t>Prashant</a:t>
                      </a:r>
                      <a:r>
                        <a:rPr lang="en-US" sz="1800" dirty="0" smtClean="0">
                          <a:effectLst/>
                        </a:rPr>
                        <a:t> </a:t>
                      </a:r>
                      <a:r>
                        <a:rPr lang="en-US" sz="1800" dirty="0" err="1" smtClean="0">
                          <a:effectLst/>
                        </a:rPr>
                        <a:t>Shivach</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smtClean="0">
                          <a:effectLst/>
                        </a:rPr>
                        <a:t>Testing</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 xmlns:a16="http://schemas.microsoft.com/office/drawing/2014/main" val="3895163912"/>
                  </a:ext>
                </a:extLst>
              </a:tr>
              <a:tr h="250955">
                <a:tc>
                  <a:txBody>
                    <a:bodyPr/>
                    <a:lstStyle/>
                    <a:p>
                      <a:pPr>
                        <a:lnSpc>
                          <a:spcPct val="106000"/>
                        </a:lnSpc>
                        <a:spcAft>
                          <a:spcPts val="800"/>
                        </a:spcAft>
                      </a:pPr>
                      <a:r>
                        <a:rPr lang="en-US" sz="1800" dirty="0">
                          <a:effectLst/>
                        </a:rPr>
                        <a:t> </a:t>
                      </a:r>
                      <a:r>
                        <a:rPr lang="en-US" sz="1800" dirty="0" smtClean="0">
                          <a:effectLst/>
                        </a:rPr>
                        <a:t>Prince </a:t>
                      </a:r>
                      <a:r>
                        <a:rPr lang="en-US" sz="1800" dirty="0" err="1" smtClean="0">
                          <a:effectLst/>
                        </a:rPr>
                        <a:t>kumar</a:t>
                      </a:r>
                      <a:r>
                        <a:rPr lang="en-US" sz="1800" dirty="0" smtClean="0">
                          <a:effectLst/>
                        </a:rPr>
                        <a:t> </a:t>
                      </a:r>
                      <a:r>
                        <a:rPr lang="en-US" sz="1800" dirty="0" err="1" smtClean="0">
                          <a:effectLst/>
                        </a:rPr>
                        <a:t>Yadav</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a:t>
                      </a:r>
                      <a:r>
                        <a:rPr lang="en-US" sz="1800" dirty="0" smtClean="0">
                          <a:effectLst/>
                        </a:rPr>
                        <a:t>Developer</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 xmlns:a16="http://schemas.microsoft.com/office/drawing/2014/main" val="4000564458"/>
                  </a:ext>
                </a:extLst>
              </a:tr>
              <a:tr h="250955">
                <a:tc>
                  <a:txBody>
                    <a:bodyPr/>
                    <a:lstStyle/>
                    <a:p>
                      <a:pPr>
                        <a:lnSpc>
                          <a:spcPct val="106000"/>
                        </a:lnSpc>
                        <a:spcAft>
                          <a:spcPts val="800"/>
                        </a:spcAft>
                      </a:pPr>
                      <a:r>
                        <a:rPr lang="en-US" sz="1800" dirty="0">
                          <a:effectLst/>
                        </a:rPr>
                        <a:t> </a:t>
                      </a:r>
                      <a:r>
                        <a:rPr lang="en-US" sz="1800" dirty="0" err="1" smtClean="0">
                          <a:effectLst/>
                        </a:rPr>
                        <a:t>Ritik</a:t>
                      </a:r>
                      <a:r>
                        <a:rPr lang="en-US" sz="1800" dirty="0" smtClean="0">
                          <a:effectLst/>
                        </a:rPr>
                        <a:t> </a:t>
                      </a:r>
                      <a:r>
                        <a:rPr lang="en-US" sz="1800" dirty="0" err="1" smtClean="0">
                          <a:effectLst/>
                        </a:rPr>
                        <a:t>Yadav</a:t>
                      </a:r>
                      <a:endParaRPr lang="en-IN" sz="1800" dirty="0">
                        <a:effectLst/>
                        <a:latin typeface="Calibri" panose="020F0502020204030204" pitchFamily="34" charset="0"/>
                        <a:ea typeface="Droid Sans Fallback"/>
                      </a:endParaRPr>
                    </a:p>
                  </a:txBody>
                  <a:tcPr marL="68580" marR="68580" marT="0" marB="0"/>
                </a:tc>
                <a:tc>
                  <a:txBody>
                    <a:bodyPr/>
                    <a:lstStyle/>
                    <a:p>
                      <a:pPr>
                        <a:lnSpc>
                          <a:spcPct val="106000"/>
                        </a:lnSpc>
                        <a:spcAft>
                          <a:spcPts val="800"/>
                        </a:spcAft>
                      </a:pPr>
                      <a:r>
                        <a:rPr lang="en-US" sz="1800" dirty="0">
                          <a:effectLst/>
                        </a:rPr>
                        <a:t> </a:t>
                      </a:r>
                      <a:r>
                        <a:rPr lang="en-US" sz="1800" dirty="0" err="1" smtClean="0">
                          <a:effectLst/>
                        </a:rPr>
                        <a:t>desinger</a:t>
                      </a:r>
                      <a:endParaRPr lang="en-IN" sz="1800" dirty="0">
                        <a:effectLst/>
                        <a:latin typeface="Calibri" panose="020F0502020204030204" pitchFamily="34" charset="0"/>
                        <a:ea typeface="Droid Sans Fallback"/>
                      </a:endParaRPr>
                    </a:p>
                  </a:txBody>
                  <a:tcPr marL="68580" marR="68580" marT="0" marB="0"/>
                </a:tc>
                <a:extLst>
                  <a:ext uri="{0D108BD9-81ED-4DB2-BD59-A6C34878D82A}">
                    <a16:rowId xmlns="" xmlns:a16="http://schemas.microsoft.com/office/drawing/2014/main" val="389848289"/>
                  </a:ext>
                </a:extLst>
              </a:tr>
            </a:tbl>
          </a:graphicData>
        </a:graphic>
      </p:graphicFrame>
    </p:spTree>
    <p:extLst>
      <p:ext uri="{BB962C8B-B14F-4D97-AF65-F5344CB8AC3E}">
        <p14:creationId xmlns="" xmlns:p14="http://schemas.microsoft.com/office/powerpoint/2010/main" val="1134713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4" name="TextBox 3"/>
          <p:cNvSpPr txBox="1"/>
          <p:nvPr/>
        </p:nvSpPr>
        <p:spPr>
          <a:xfrm>
            <a:off x="1547664" y="6298600"/>
            <a:ext cx="6188489" cy="338554"/>
          </a:xfrm>
          <a:prstGeom prst="rect">
            <a:avLst/>
          </a:prstGeom>
          <a:noFill/>
        </p:spPr>
        <p:txBody>
          <a:bodyPr wrap="none" rtlCol="0">
            <a:spAutoFit/>
          </a:bodyPr>
          <a:lstStyle/>
          <a:p>
            <a:r>
              <a:rPr lang="en-IN" sz="1600" b="1" i="1" dirty="0" smtClean="0">
                <a:solidFill>
                  <a:srgbClr val="FFFF00"/>
                </a:solidFill>
              </a:rPr>
              <a:t>Guidelines: Mention brief about the project and it’s functions/ modules</a:t>
            </a:r>
            <a:endParaRPr lang="en-IN" sz="1600" b="1" i="1" dirty="0">
              <a:solidFill>
                <a:srgbClr val="FFFF00"/>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smtClean="0">
                <a:solidFill>
                  <a:schemeClr val="bg1"/>
                </a:solidFill>
              </a:rPr>
              <a:t>T011A/ Template  Version 5.0</a:t>
            </a:r>
            <a:endParaRPr lang="en-IN" sz="1050" b="1" dirty="0">
              <a:solidFill>
                <a:schemeClr val="bg1"/>
              </a:solidFill>
            </a:endParaRPr>
          </a:p>
        </p:txBody>
      </p:sp>
      <p:sp>
        <p:nvSpPr>
          <p:cNvPr id="18" name="Rectangle 17"/>
          <p:cNvSpPr/>
          <p:nvPr/>
        </p:nvSpPr>
        <p:spPr>
          <a:xfrm>
            <a:off x="0" y="857232"/>
            <a:ext cx="9144000" cy="2031325"/>
          </a:xfrm>
          <a:prstGeom prst="rect">
            <a:avLst/>
          </a:prstGeom>
        </p:spPr>
        <p:txBody>
          <a:bodyPr wrap="square">
            <a:spAutoFit/>
          </a:bodyPr>
          <a:lstStyle/>
          <a:p>
            <a:r>
              <a:rPr lang="en-GB" dirty="0" smtClean="0"/>
              <a:t>The main objective of the Project on Parking System is to manage the details of</a:t>
            </a:r>
          </a:p>
          <a:p>
            <a:r>
              <a:rPr lang="en-GB" dirty="0" smtClean="0"/>
              <a:t>Parking Slots, Vehicles, Parking Fees, Duration, Types. It manages all the information</a:t>
            </a:r>
          </a:p>
          <a:p>
            <a:r>
              <a:rPr lang="en-GB" dirty="0" smtClean="0"/>
              <a:t>about Parking Slots, Customers, Types, Parking Slots. The project is totally built at</a:t>
            </a:r>
          </a:p>
          <a:p>
            <a:r>
              <a:rPr lang="en-GB" dirty="0" smtClean="0"/>
              <a:t>administrative end and thus only the administrator is guaranteed the access. The</a:t>
            </a:r>
          </a:p>
          <a:p>
            <a:r>
              <a:rPr lang="en-GB" dirty="0" smtClean="0"/>
              <a:t>purpose of the project is to build an application program to reduce the manual work for</a:t>
            </a:r>
          </a:p>
          <a:p>
            <a:r>
              <a:rPr lang="en-GB" dirty="0" smtClean="0"/>
              <a:t>managing the Parking Slots, Vehicles, Customers, Parking Fees. It tracks all the details</a:t>
            </a:r>
          </a:p>
          <a:p>
            <a:r>
              <a:rPr lang="en-GB" dirty="0" smtClean="0"/>
              <a:t>about the Parking Fees, Duration, Types</a:t>
            </a:r>
            <a:endParaRPr lang="en-GB" dirty="0"/>
          </a:p>
        </p:txBody>
      </p:sp>
      <p:sp>
        <p:nvSpPr>
          <p:cNvPr id="15" name="Rectangle 14"/>
          <p:cNvSpPr/>
          <p:nvPr/>
        </p:nvSpPr>
        <p:spPr>
          <a:xfrm>
            <a:off x="0" y="3000372"/>
            <a:ext cx="9144000" cy="1200329"/>
          </a:xfrm>
          <a:prstGeom prst="rect">
            <a:avLst/>
          </a:prstGeom>
        </p:spPr>
        <p:txBody>
          <a:bodyPr wrap="square">
            <a:spAutoFit/>
          </a:bodyPr>
          <a:lstStyle/>
          <a:p>
            <a:r>
              <a:rPr lang="en-US" dirty="0" smtClean="0"/>
              <a:t>The project entitled Automated Car Parking system is to manage the car parking bay. This software help the company to track all the cars, car location, car in and car out details, apart from this it also help in accounting. Using this software we can track total amount collected for each day</a:t>
            </a:r>
            <a:endParaRPr lang="en-US" dirty="0"/>
          </a:p>
        </p:txBody>
      </p:sp>
    </p:spTree>
    <p:extLst>
      <p:ext uri="{BB962C8B-B14F-4D97-AF65-F5344CB8AC3E}">
        <p14:creationId xmlns="" xmlns:p14="http://schemas.microsoft.com/office/powerpoint/2010/main" val="1809597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r>
              <a:rPr lang="en-US" b="1" dirty="0" smtClean="0"/>
              <a:t>Software Platform </a:t>
            </a:r>
          </a:p>
          <a:p>
            <a:pPr lvl="0"/>
            <a:r>
              <a:rPr lang="en-US" b="1" dirty="0" smtClean="0"/>
              <a:t> Front-end:  </a:t>
            </a:r>
            <a:r>
              <a:rPr lang="en-US" dirty="0" smtClean="0"/>
              <a:t>IDLE (Python 3.7 64-bit)</a:t>
            </a:r>
          </a:p>
          <a:p>
            <a:pPr>
              <a:buNone/>
            </a:pPr>
            <a:r>
              <a:rPr lang="en-US" dirty="0" smtClean="0"/>
              <a:t> </a:t>
            </a:r>
          </a:p>
          <a:p>
            <a:pPr lvl="0"/>
            <a:r>
              <a:rPr lang="en-US" b="1" dirty="0" smtClean="0"/>
              <a:t>Back-end:  </a:t>
            </a:r>
            <a:r>
              <a:rPr lang="en-US" dirty="0" err="1" smtClean="0"/>
              <a:t>localhost</a:t>
            </a:r>
            <a:r>
              <a:rPr lang="en-US" dirty="0" smtClean="0"/>
              <a:t>(</a:t>
            </a:r>
            <a:r>
              <a:rPr lang="en-US" dirty="0" err="1" smtClean="0"/>
              <a:t>phpmyadmin</a:t>
            </a:r>
            <a:r>
              <a:rPr lang="en-US" dirty="0" smtClean="0"/>
              <a:t>)</a:t>
            </a:r>
          </a:p>
          <a:p>
            <a:r>
              <a:rPr lang="en-US" b="1" dirty="0" smtClean="0"/>
              <a:t>Hardware Platform</a:t>
            </a:r>
          </a:p>
          <a:p>
            <a:pPr lvl="0">
              <a:buNone/>
            </a:pPr>
            <a:r>
              <a:rPr lang="en-US" dirty="0" smtClean="0"/>
              <a:t>     RAM – 8GB</a:t>
            </a:r>
          </a:p>
          <a:p>
            <a:pPr lvl="0">
              <a:buNone/>
            </a:pPr>
            <a:r>
              <a:rPr lang="en-US" dirty="0" smtClean="0"/>
              <a:t>     Hard Disk – 1TB </a:t>
            </a:r>
          </a:p>
          <a:p>
            <a:pPr lvl="0">
              <a:buNone/>
            </a:pPr>
            <a:r>
              <a:rPr lang="en-US" dirty="0" smtClean="0"/>
              <a:t>     OS – Windows 10 </a:t>
            </a:r>
          </a:p>
          <a:p>
            <a:pPr lvl="0">
              <a:buNone/>
            </a:pPr>
            <a:r>
              <a:rPr lang="en-US" dirty="0" smtClean="0"/>
              <a:t>     Editor – </a:t>
            </a:r>
            <a:r>
              <a:rPr lang="en-US" dirty="0" err="1" smtClean="0"/>
              <a:t>Pycharm</a:t>
            </a:r>
            <a:endParaRPr lang="en-US" dirty="0" smtClean="0"/>
          </a:p>
          <a:p>
            <a:pPr lvl="0">
              <a:buNone/>
            </a:pPr>
            <a:r>
              <a:rPr lang="en-US" dirty="0" smtClean="0"/>
              <a:t>     Browser – Google chrome </a:t>
            </a:r>
          </a:p>
          <a:p>
            <a:r>
              <a:rPr lang="en-IN" b="1" dirty="0" smtClean="0"/>
              <a:t>Tools </a:t>
            </a:r>
            <a:r>
              <a:rPr lang="en-IN" dirty="0" smtClean="0"/>
              <a:t>:- XMAP</a:t>
            </a: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Methodologies/ Technologies/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smtClean="0">
                <a:solidFill>
                  <a:schemeClr val="bg1"/>
                </a:solidFill>
              </a:rPr>
              <a:t>T011A/ Template  Version 5.0</a:t>
            </a:r>
            <a:endParaRPr lang="en-IN" sz="1050" b="1" dirty="0">
              <a:solidFill>
                <a:schemeClr val="bg1"/>
              </a:solidFill>
            </a:endParaRPr>
          </a:p>
        </p:txBody>
      </p:sp>
    </p:spTree>
    <p:extLst>
      <p:ext uri="{BB962C8B-B14F-4D97-AF65-F5344CB8AC3E}">
        <p14:creationId xmlns="" xmlns:p14="http://schemas.microsoft.com/office/powerpoint/2010/main" val="284379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smtClean="0">
                <a:solidFill>
                  <a:schemeClr val="bg1"/>
                </a:solidFill>
                <a:latin typeface="Calibri" pitchFamily="34" charset="0"/>
                <a:ea typeface="ＭＳ Ｐゴシック" pitchFamily="-28" charset="-128"/>
              </a:rPr>
              <a:t>Entity Relationship Diagram (ERD)</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smtClean="0">
                <a:solidFill>
                  <a:schemeClr val="bg1"/>
                </a:solidFill>
              </a:rPr>
              <a:t>T011A/ Template  Version 5.0</a:t>
            </a:r>
            <a:endParaRPr lang="en-IN" sz="1050" b="1" dirty="0">
              <a:solidFill>
                <a:schemeClr val="bg1"/>
              </a:solidFill>
            </a:endParaRPr>
          </a:p>
        </p:txBody>
      </p:sp>
      <p:pic>
        <p:nvPicPr>
          <p:cNvPr id="13" name="Content Placeholder 12" descr="Presentation1.jpg"/>
          <p:cNvPicPr>
            <a:picLocks noGrp="1" noChangeAspect="1"/>
          </p:cNvPicPr>
          <p:nvPr>
            <p:ph idx="1"/>
          </p:nvPr>
        </p:nvPicPr>
        <p:blipFill>
          <a:blip r:embed="rId4"/>
          <a:stretch>
            <a:fillRect/>
          </a:stretch>
        </p:blipFill>
        <p:spPr>
          <a:xfrm>
            <a:off x="571472" y="928670"/>
            <a:ext cx="8072494" cy="5211003"/>
          </a:xfrm>
        </p:spPr>
      </p:pic>
    </p:spTree>
    <p:extLst>
      <p:ext uri="{BB962C8B-B14F-4D97-AF65-F5344CB8AC3E}">
        <p14:creationId xmlns="" xmlns:p14="http://schemas.microsoft.com/office/powerpoint/2010/main" val="3429915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Data Flow Diagram (DFD)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0" name="TextBox 9"/>
          <p:cNvSpPr txBox="1"/>
          <p:nvPr/>
        </p:nvSpPr>
        <p:spPr>
          <a:xfrm>
            <a:off x="1547664" y="6298600"/>
            <a:ext cx="4969758" cy="338554"/>
          </a:xfrm>
          <a:prstGeom prst="rect">
            <a:avLst/>
          </a:prstGeom>
          <a:noFill/>
        </p:spPr>
        <p:txBody>
          <a:bodyPr wrap="none" rtlCol="0">
            <a:spAutoFit/>
          </a:bodyPr>
          <a:lstStyle/>
          <a:p>
            <a:r>
              <a:rPr lang="en-IN" sz="1600" b="1" i="1" dirty="0" smtClean="0">
                <a:solidFill>
                  <a:srgbClr val="FFFF00"/>
                </a:solidFill>
              </a:rPr>
              <a:t>Guidelines: Add more slides, if required to show all DFDs</a:t>
            </a:r>
            <a:endParaRPr lang="en-IN" sz="1600" b="1" i="1" dirty="0">
              <a:solidFill>
                <a:srgbClr val="FFFF00"/>
              </a:solidFill>
            </a:endParaRPr>
          </a:p>
        </p:txBody>
      </p:sp>
      <p:sp>
        <p:nvSpPr>
          <p:cNvPr id="12" name="TextBox 11"/>
          <p:cNvSpPr txBox="1"/>
          <p:nvPr/>
        </p:nvSpPr>
        <p:spPr>
          <a:xfrm>
            <a:off x="7275276" y="6547668"/>
            <a:ext cx="1850186" cy="253916"/>
          </a:xfrm>
          <a:prstGeom prst="rect">
            <a:avLst/>
          </a:prstGeom>
          <a:noFill/>
        </p:spPr>
        <p:txBody>
          <a:bodyPr wrap="none" rtlCol="0">
            <a:spAutoFit/>
          </a:bodyPr>
          <a:lstStyle/>
          <a:p>
            <a:r>
              <a:rPr lang="en-IN" sz="1050" b="1" dirty="0" smtClean="0">
                <a:solidFill>
                  <a:schemeClr val="bg1"/>
                </a:solidFill>
              </a:rPr>
              <a:t>T011A/ Template  Version 5.0</a:t>
            </a:r>
            <a:endParaRPr lang="en-IN" sz="1050" b="1" dirty="0">
              <a:solidFill>
                <a:schemeClr val="bg1"/>
              </a:solidFill>
            </a:endParaRPr>
          </a:p>
        </p:txBody>
      </p:sp>
      <p:pic>
        <p:nvPicPr>
          <p:cNvPr id="16" name="Content Placeholder 15" descr="Presentation 2.jpg"/>
          <p:cNvPicPr>
            <a:picLocks noGrp="1" noChangeAspect="1"/>
          </p:cNvPicPr>
          <p:nvPr>
            <p:ph idx="1"/>
          </p:nvPr>
        </p:nvPicPr>
        <p:blipFill>
          <a:blip r:embed="rId4"/>
          <a:stretch>
            <a:fillRect/>
          </a:stretch>
        </p:blipFill>
        <p:spPr>
          <a:xfrm>
            <a:off x="971550" y="928670"/>
            <a:ext cx="7200900" cy="5237180"/>
          </a:xfrm>
        </p:spPr>
      </p:pic>
    </p:spTree>
    <p:extLst>
      <p:ext uri="{BB962C8B-B14F-4D97-AF65-F5344CB8AC3E}">
        <p14:creationId xmlns="" xmlns:p14="http://schemas.microsoft.com/office/powerpoint/2010/main" val="3429915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smtClean="0">
                <a:solidFill>
                  <a:schemeClr val="bg1"/>
                </a:solidFill>
                <a:latin typeface="Calibri" pitchFamily="34" charset="0"/>
                <a:ea typeface="ＭＳ Ｐゴシック" pitchFamily="-28" charset="-128"/>
              </a:rPr>
              <a:t>USE CASE diagram</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smtClean="0">
                <a:solidFill>
                  <a:schemeClr val="bg1"/>
                </a:solidFill>
              </a:rPr>
              <a:t>T011A/ Template  Version 5.0</a:t>
            </a:r>
            <a:endParaRPr lang="en-IN" sz="1050" b="1" dirty="0">
              <a:solidFill>
                <a:schemeClr val="bg1"/>
              </a:solidFill>
            </a:endParaRPr>
          </a:p>
        </p:txBody>
      </p:sp>
      <p:pic>
        <p:nvPicPr>
          <p:cNvPr id="15" name="Content Placeholder 14" descr="use case.jpg"/>
          <p:cNvPicPr>
            <a:picLocks noGrp="1" noChangeAspect="1"/>
          </p:cNvPicPr>
          <p:nvPr>
            <p:ph idx="1"/>
          </p:nvPr>
        </p:nvPicPr>
        <p:blipFill>
          <a:blip r:embed="rId4"/>
          <a:stretch>
            <a:fillRect/>
          </a:stretch>
        </p:blipFill>
        <p:spPr>
          <a:xfrm>
            <a:off x="857224" y="928670"/>
            <a:ext cx="7715303" cy="5214974"/>
          </a:xfrm>
        </p:spPr>
      </p:pic>
    </p:spTree>
    <p:extLst>
      <p:ext uri="{BB962C8B-B14F-4D97-AF65-F5344CB8AC3E}">
        <p14:creationId xmlns="" xmlns:p14="http://schemas.microsoft.com/office/powerpoint/2010/main" val="3429915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t>
            </a:r>
            <a:endParaRPr lang="en-IN" dirty="0"/>
          </a:p>
        </p:txBody>
      </p:sp>
      <p:sp>
        <p:nvSpPr>
          <p:cNvPr id="5" name="Content Placeholder 4"/>
          <p:cNvSpPr>
            <a:spLocks noGrp="1"/>
          </p:cNvSpPr>
          <p:nvPr>
            <p:ph idx="1"/>
          </p:nvPr>
        </p:nvSpPr>
        <p:spPr>
          <a:xfrm>
            <a:off x="0" y="914400"/>
            <a:ext cx="9144000" cy="5250904"/>
          </a:xfrm>
        </p:spPr>
        <p:txBody>
          <a:bodyPr>
            <a:normAutofit fontScale="70000" lnSpcReduction="20000"/>
          </a:bodyPr>
          <a:lstStyle/>
          <a:p>
            <a:pPr>
              <a:buNone/>
            </a:pPr>
            <a:r>
              <a:rPr lang="en-US" b="1" u="sng" dirty="0" smtClean="0"/>
              <a:t>Advantages of this Project</a:t>
            </a:r>
          </a:p>
          <a:p>
            <a:pPr marL="457200" lvl="0" indent="-457200">
              <a:buFont typeface="+mj-lt"/>
              <a:buAutoNum type="arabicPeriod"/>
            </a:pPr>
            <a:r>
              <a:rPr lang="en-IN" b="1" dirty="0" smtClean="0"/>
              <a:t>Enhanced Parking</a:t>
            </a:r>
            <a:endParaRPr lang="en-US" dirty="0" smtClean="0"/>
          </a:p>
          <a:p>
            <a:pPr>
              <a:buNone/>
            </a:pPr>
            <a:r>
              <a:rPr lang="en-US" dirty="0" smtClean="0"/>
              <a:t>This enables drivers to quickly find the best spot available which will save time, resource and effort.</a:t>
            </a:r>
          </a:p>
          <a:p>
            <a:pPr>
              <a:buNone/>
            </a:pPr>
            <a:r>
              <a:rPr lang="en-IN" b="1" dirty="0" smtClean="0"/>
              <a:t>       2.</a:t>
            </a:r>
            <a:r>
              <a:rPr lang="en-US" b="1" dirty="0" smtClean="0"/>
              <a:t> </a:t>
            </a:r>
            <a:r>
              <a:rPr lang="en-IN" b="1" dirty="0" smtClean="0"/>
              <a:t>Reduced Congestion</a:t>
            </a:r>
            <a:endParaRPr lang="en-US" dirty="0" smtClean="0"/>
          </a:p>
          <a:p>
            <a:pPr>
              <a:buNone/>
            </a:pPr>
            <a:r>
              <a:rPr lang="en-IN" dirty="0" smtClean="0"/>
              <a:t>Traffic flow around the parking lot will increase as overcrowding of vehicles will decrease.</a:t>
            </a:r>
            <a:endParaRPr lang="en-US" dirty="0" smtClean="0"/>
          </a:p>
          <a:p>
            <a:pPr>
              <a:buNone/>
            </a:pPr>
            <a:r>
              <a:rPr lang="en-IN" b="1" dirty="0" smtClean="0"/>
              <a:t>       3. Reduced Pollution</a:t>
            </a:r>
            <a:endParaRPr lang="en-US" dirty="0" smtClean="0"/>
          </a:p>
          <a:p>
            <a:pPr>
              <a:buNone/>
            </a:pPr>
            <a:r>
              <a:rPr lang="en-IN" dirty="0" smtClean="0"/>
              <a:t>It goes along with reduced congestion. Smart parking opens the option of quicker parking which decreases the emissions by car standing idle in parking lot looking for space.</a:t>
            </a:r>
            <a:endParaRPr lang="en-US" dirty="0" smtClean="0"/>
          </a:p>
          <a:p>
            <a:pPr>
              <a:buNone/>
            </a:pPr>
            <a:r>
              <a:rPr lang="en-IN" b="1" dirty="0" smtClean="0"/>
              <a:t>       4. Enhanced User Experience</a:t>
            </a:r>
            <a:endParaRPr lang="en-US" dirty="0" smtClean="0"/>
          </a:p>
          <a:p>
            <a:pPr>
              <a:buNone/>
            </a:pPr>
            <a:r>
              <a:rPr lang="en-IN" dirty="0" smtClean="0"/>
              <a:t>Parking management solution will expand and enhance the experience for a user by giving them a unified procedure. Driver's payment, spot identification, space search and time notification all becomes convenient.</a:t>
            </a:r>
            <a:endParaRPr lang="en-US" dirty="0" smtClean="0"/>
          </a:p>
          <a:p>
            <a:pPr>
              <a:buNone/>
            </a:pPr>
            <a:r>
              <a:rPr lang="en-IN" b="1" dirty="0" smtClean="0"/>
              <a:t>        5. Driver's Experience</a:t>
            </a:r>
            <a:endParaRPr lang="en-US" dirty="0" smtClean="0"/>
          </a:p>
          <a:p>
            <a:pPr>
              <a:buNone/>
            </a:pPr>
            <a:r>
              <a:rPr lang="en-IN" dirty="0" smtClean="0"/>
              <a:t>Parking management solution helps driver find a space quickly and easily with zero frustration level. It enables them to have a seamless experience.</a:t>
            </a:r>
            <a:endParaRPr lang="en-US" dirty="0" smtClean="0"/>
          </a:p>
          <a:p>
            <a:pPr>
              <a:buNone/>
            </a:pPr>
            <a:r>
              <a:rPr lang="en-IN" b="1" dirty="0" smtClean="0"/>
              <a:t>        6. Improved Safety</a:t>
            </a:r>
            <a:endParaRPr lang="en-US" dirty="0" smtClean="0"/>
          </a:p>
          <a:p>
            <a:pPr>
              <a:buNone/>
            </a:pPr>
            <a:r>
              <a:rPr lang="en-IN" dirty="0" smtClean="0"/>
              <a:t>Safety and security can be achieved easily by smart parking. Data can be provided to parking lot employees for better management and lookout for violations and suspicious activities.</a:t>
            </a:r>
            <a:endParaRPr lang="en-US" dirty="0" smtClean="0"/>
          </a:p>
          <a:p>
            <a:pPr>
              <a:buNone/>
            </a:pPr>
            <a:r>
              <a:rPr lang="en-US" dirty="0" smtClean="0"/>
              <a:t> </a:t>
            </a:r>
          </a:p>
          <a:p>
            <a:pPr>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0" name="TextBox 9"/>
          <p:cNvSpPr txBox="1"/>
          <p:nvPr/>
        </p:nvSpPr>
        <p:spPr>
          <a:xfrm>
            <a:off x="683568" y="6262010"/>
            <a:ext cx="8318559" cy="338554"/>
          </a:xfrm>
          <a:prstGeom prst="rect">
            <a:avLst/>
          </a:prstGeom>
          <a:noFill/>
        </p:spPr>
        <p:txBody>
          <a:bodyPr wrap="none" rtlCol="0">
            <a:spAutoFit/>
          </a:bodyPr>
          <a:lstStyle/>
          <a:p>
            <a:r>
              <a:rPr lang="en-IN" sz="1600" b="1" i="1" dirty="0" smtClean="0">
                <a:solidFill>
                  <a:srgbClr val="FFFF00"/>
                </a:solidFill>
              </a:rPr>
              <a:t>Guidelines: </a:t>
            </a:r>
            <a:r>
              <a:rPr lang="en-US" sz="1600" b="1" i="1" dirty="0" smtClean="0">
                <a:solidFill>
                  <a:srgbClr val="FFFF00"/>
                </a:solidFill>
              </a:rPr>
              <a:t> </a:t>
            </a:r>
            <a:r>
              <a:rPr lang="en-US" sz="1600" b="1" i="1" dirty="0">
                <a:solidFill>
                  <a:srgbClr val="FFFF00"/>
                </a:solidFill>
              </a:rPr>
              <a:t>Mention </a:t>
            </a:r>
            <a:r>
              <a:rPr lang="en-US" sz="1600" b="1" i="1" dirty="0" smtClean="0">
                <a:solidFill>
                  <a:srgbClr val="FFFF00"/>
                </a:solidFill>
              </a:rPr>
              <a:t>advantage </a:t>
            </a:r>
            <a:r>
              <a:rPr lang="en-US" sz="1600" b="1" i="1" dirty="0">
                <a:solidFill>
                  <a:srgbClr val="FFFF00"/>
                </a:solidFill>
              </a:rPr>
              <a:t>from this project, the audience/ users who will get </a:t>
            </a:r>
            <a:r>
              <a:rPr lang="en-US" sz="1600" b="1" i="1" dirty="0" smtClean="0">
                <a:solidFill>
                  <a:srgbClr val="FFFF00"/>
                </a:solidFill>
              </a:rPr>
              <a:t>benefitted</a:t>
            </a:r>
            <a:endParaRPr lang="en-IN" sz="1600" b="1" i="1" dirty="0">
              <a:solidFill>
                <a:srgbClr val="FFFF00"/>
              </a:solidFill>
            </a:endParaRPr>
          </a:p>
        </p:txBody>
      </p:sp>
      <p:sp>
        <p:nvSpPr>
          <p:cNvPr id="12" name="TextBox 11"/>
          <p:cNvSpPr txBox="1"/>
          <p:nvPr/>
        </p:nvSpPr>
        <p:spPr>
          <a:xfrm>
            <a:off x="7275276" y="6569440"/>
            <a:ext cx="1850186" cy="253916"/>
          </a:xfrm>
          <a:prstGeom prst="rect">
            <a:avLst/>
          </a:prstGeom>
          <a:noFill/>
        </p:spPr>
        <p:txBody>
          <a:bodyPr wrap="none" rtlCol="0">
            <a:spAutoFit/>
          </a:bodyPr>
          <a:lstStyle/>
          <a:p>
            <a:r>
              <a:rPr lang="en-IN" sz="1050" b="1" dirty="0" smtClean="0">
                <a:solidFill>
                  <a:schemeClr val="bg1"/>
                </a:solidFill>
              </a:rPr>
              <a:t>T011A/ Template  Version 5.0</a:t>
            </a:r>
            <a:endParaRPr lang="en-IN" sz="1050" b="1" dirty="0">
              <a:solidFill>
                <a:schemeClr val="bg1"/>
              </a:solidFill>
            </a:endParaRPr>
          </a:p>
        </p:txBody>
      </p:sp>
    </p:spTree>
    <p:extLst>
      <p:ext uri="{BB962C8B-B14F-4D97-AF65-F5344CB8AC3E}">
        <p14:creationId xmlns="" xmlns:p14="http://schemas.microsoft.com/office/powerpoint/2010/main" val="2585641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lvl="1"/>
            <a:r>
              <a:rPr lang="en-US" dirty="0" smtClean="0"/>
              <a:t>Google for problem solving</a:t>
            </a:r>
            <a:endParaRPr lang="en-US" sz="1800" dirty="0" smtClean="0"/>
          </a:p>
          <a:p>
            <a:pPr lvl="1"/>
            <a:r>
              <a:rPr lang="en-US" dirty="0" smtClean="0">
                <a:hlinkClick r:id="rId3"/>
              </a:rPr>
              <a:t>http://www.tutorialspoint.com/mysql/</a:t>
            </a:r>
            <a:endParaRPr lang="en-US" sz="1800" dirty="0" smtClean="0"/>
          </a:p>
          <a:p>
            <a:pPr lvl="1"/>
            <a:r>
              <a:rPr lang="en-US" dirty="0" smtClean="0"/>
              <a:t>Database Programming with </a:t>
            </a:r>
            <a:r>
              <a:rPr lang="en-US" dirty="0" err="1" smtClean="0"/>
              <a:t>pycharm</a:t>
            </a:r>
            <a:endParaRPr lang="en-US" sz="1800" dirty="0" smtClean="0"/>
          </a:p>
          <a:p>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smtClean="0">
                <a:solidFill>
                  <a:schemeClr val="bg1"/>
                </a:solidFill>
                <a:latin typeface="Calibri" pitchFamily="34" charset="0"/>
                <a:ea typeface="ＭＳ Ｐゴシック" pitchFamily="-28" charset="-128"/>
              </a:rPr>
              <a:t>References, if any</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1" name="TextBox 10"/>
          <p:cNvSpPr txBox="1"/>
          <p:nvPr/>
        </p:nvSpPr>
        <p:spPr>
          <a:xfrm>
            <a:off x="7275276" y="6547668"/>
            <a:ext cx="1850186" cy="253916"/>
          </a:xfrm>
          <a:prstGeom prst="rect">
            <a:avLst/>
          </a:prstGeom>
          <a:noFill/>
        </p:spPr>
        <p:txBody>
          <a:bodyPr wrap="none" rtlCol="0">
            <a:spAutoFit/>
          </a:bodyPr>
          <a:lstStyle/>
          <a:p>
            <a:r>
              <a:rPr lang="en-IN" sz="1050" b="1" dirty="0" smtClean="0">
                <a:solidFill>
                  <a:schemeClr val="bg1"/>
                </a:solidFill>
              </a:rPr>
              <a:t>T011A/ Template  Version 5.0</a:t>
            </a:r>
            <a:endParaRPr lang="en-IN" sz="1050" b="1" dirty="0">
              <a:solidFill>
                <a:schemeClr val="bg1"/>
              </a:solidFill>
            </a:endParaRPr>
          </a:p>
        </p:txBody>
      </p:sp>
    </p:spTree>
    <p:extLst>
      <p:ext uri="{BB962C8B-B14F-4D97-AF65-F5344CB8AC3E}">
        <p14:creationId xmlns="" xmlns:p14="http://schemas.microsoft.com/office/powerpoint/2010/main" val="2585641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2965</TotalTime>
  <Words>398</Words>
  <Application>Microsoft Office PowerPoint</Application>
  <PresentationFormat>On-screen Show (4:3)</PresentationFormat>
  <Paragraphs>100</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Parking Management System Project Synopsis Presentation   Date : 23/09/2022  </vt:lpstr>
      <vt:lpstr>Slide 2</vt:lpstr>
      <vt:lpstr>Slide 3</vt:lpstr>
      <vt:lpstr>Slide 4</vt:lpstr>
      <vt:lpstr>Slide 5</vt:lpstr>
      <vt:lpstr>Slide 6</vt:lpstr>
      <vt:lpstr>Slide 7</vt:lpstr>
      <vt:lpstr>\</vt:lpstr>
      <vt:lpstr>Slide 9</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Lenovo</cp:lastModifiedBy>
  <cp:revision>130</cp:revision>
  <dcterms:created xsi:type="dcterms:W3CDTF">2016-07-30T14:16:51Z</dcterms:created>
  <dcterms:modified xsi:type="dcterms:W3CDTF">2022-09-25T12:39:38Z</dcterms:modified>
</cp:coreProperties>
</file>