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28" y="7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Account%20Sales%20Data%20for%20Analysis%20for%20Task%204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Account%20Sales%20Data%20for%20Analysis%20for%20Task%204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Account%20Sales%20Data%20for%20Analysis%20for%20Task%204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(1).xlsx]Sheet5!PivotTable2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Total</a:t>
            </a:r>
            <a:r>
              <a:rPr lang="en-IN" baseline="0" dirty="0"/>
              <a:t> Unit 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642929933350683"/>
          <c:y val="0.20739018471747636"/>
          <c:w val="0.76690101913581199"/>
          <c:h val="0.725283230685273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Sheet5!$A$4:$A$8</c:f>
              <c:strCache>
                <c:ptCount val="5"/>
                <c:pt idx="0">
                  <c:v>Sales of 2017</c:v>
                </c:pt>
                <c:pt idx="1">
                  <c:v>Sales of 2018</c:v>
                </c:pt>
                <c:pt idx="2">
                  <c:v>Sales of 2019</c:v>
                </c:pt>
                <c:pt idx="3">
                  <c:v>Sales of 2020</c:v>
                </c:pt>
                <c:pt idx="4">
                  <c:v>Sales of 2021</c:v>
                </c:pt>
              </c:strCache>
            </c:strRef>
          </c:cat>
          <c:val>
            <c:numRef>
              <c:f>Sheet5!$B$4:$B$8</c:f>
              <c:numCache>
                <c:formatCode>General</c:formatCode>
                <c:ptCount val="5"/>
                <c:pt idx="0">
                  <c:v>189976</c:v>
                </c:pt>
                <c:pt idx="1">
                  <c:v>242995</c:v>
                </c:pt>
                <c:pt idx="2">
                  <c:v>288449</c:v>
                </c:pt>
                <c:pt idx="3">
                  <c:v>350234</c:v>
                </c:pt>
                <c:pt idx="4">
                  <c:v>409194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7D-4169-9F87-D85DC94BECB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09901888"/>
        <c:axId val="502374448"/>
      </c:barChart>
      <c:catAx>
        <c:axId val="509901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374448"/>
        <c:crosses val="autoZero"/>
        <c:auto val="1"/>
        <c:lblAlgn val="ctr"/>
        <c:lblOffset val="100"/>
        <c:noMultiLvlLbl val="0"/>
      </c:catAx>
      <c:valAx>
        <c:axId val="5023744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0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(1).xlsx]Sheet2!PivotTable1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Sales By account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Medium Business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Sheet2!$A$5:$A$9</c:f>
              <c:strCache>
                <c:ptCount val="5"/>
                <c:pt idx="0">
                  <c:v>Sales in 2017</c:v>
                </c:pt>
                <c:pt idx="1">
                  <c:v>Sales in 2018</c:v>
                </c:pt>
                <c:pt idx="2">
                  <c:v>Sales in  2019</c:v>
                </c:pt>
                <c:pt idx="3">
                  <c:v>Sales in  2020</c:v>
                </c:pt>
                <c:pt idx="4">
                  <c:v>Sales in  2021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5"/>
                <c:pt idx="0">
                  <c:v>46025</c:v>
                </c:pt>
                <c:pt idx="1">
                  <c:v>65032</c:v>
                </c:pt>
                <c:pt idx="2">
                  <c:v>77731</c:v>
                </c:pt>
                <c:pt idx="3">
                  <c:v>89595</c:v>
                </c:pt>
                <c:pt idx="4">
                  <c:v>102185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9-4988-B0C8-80B2A8F8B6CC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Online Retailer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Sheet2!$A$5:$A$9</c:f>
              <c:strCache>
                <c:ptCount val="5"/>
                <c:pt idx="0">
                  <c:v>Sales in 2017</c:v>
                </c:pt>
                <c:pt idx="1">
                  <c:v>Sales in 2018</c:v>
                </c:pt>
                <c:pt idx="2">
                  <c:v>Sales in  2019</c:v>
                </c:pt>
                <c:pt idx="3">
                  <c:v>Sales in  2020</c:v>
                </c:pt>
                <c:pt idx="4">
                  <c:v>Sales in  2021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5"/>
                <c:pt idx="0">
                  <c:v>47259</c:v>
                </c:pt>
                <c:pt idx="1">
                  <c:v>67275</c:v>
                </c:pt>
                <c:pt idx="2">
                  <c:v>79646</c:v>
                </c:pt>
                <c:pt idx="3">
                  <c:v>102065</c:v>
                </c:pt>
                <c:pt idx="4">
                  <c:v>112270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89-4988-B0C8-80B2A8F8B6CC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Small Business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Sheet2!$A$5:$A$9</c:f>
              <c:strCache>
                <c:ptCount val="5"/>
                <c:pt idx="0">
                  <c:v>Sales in 2017</c:v>
                </c:pt>
                <c:pt idx="1">
                  <c:v>Sales in 2018</c:v>
                </c:pt>
                <c:pt idx="2">
                  <c:v>Sales in  2019</c:v>
                </c:pt>
                <c:pt idx="3">
                  <c:v>Sales in  2020</c:v>
                </c:pt>
                <c:pt idx="4">
                  <c:v>Sales in  2021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5"/>
                <c:pt idx="0">
                  <c:v>51804</c:v>
                </c:pt>
                <c:pt idx="1">
                  <c:v>60121</c:v>
                </c:pt>
                <c:pt idx="2">
                  <c:v>60760</c:v>
                </c:pt>
                <c:pt idx="3">
                  <c:v>75991</c:v>
                </c:pt>
                <c:pt idx="4">
                  <c:v>94147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89-4988-B0C8-80B2A8F8B6CC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Wholesale Distributor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Sheet2!$A$5:$A$9</c:f>
              <c:strCache>
                <c:ptCount val="5"/>
                <c:pt idx="0">
                  <c:v>Sales in 2017</c:v>
                </c:pt>
                <c:pt idx="1">
                  <c:v>Sales in 2018</c:v>
                </c:pt>
                <c:pt idx="2">
                  <c:v>Sales in  2019</c:v>
                </c:pt>
                <c:pt idx="3">
                  <c:v>Sales in  2020</c:v>
                </c:pt>
                <c:pt idx="4">
                  <c:v>Sales in  2021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5"/>
                <c:pt idx="0">
                  <c:v>44888</c:v>
                </c:pt>
                <c:pt idx="1">
                  <c:v>50567</c:v>
                </c:pt>
                <c:pt idx="2">
                  <c:v>70312</c:v>
                </c:pt>
                <c:pt idx="3">
                  <c:v>82583</c:v>
                </c:pt>
                <c:pt idx="4">
                  <c:v>100592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89-4988-B0C8-80B2A8F8B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8238640"/>
        <c:axId val="508231080"/>
      </c:barChart>
      <c:catAx>
        <c:axId val="50823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231080"/>
        <c:crosses val="autoZero"/>
        <c:auto val="1"/>
        <c:lblAlgn val="ctr"/>
        <c:lblOffset val="100"/>
        <c:noMultiLvlLbl val="0"/>
      </c:catAx>
      <c:valAx>
        <c:axId val="508231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23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(1).xlsx]Sheet13!PivotTable13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by account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636773320612816"/>
          <c:y val="0.27936898512685915"/>
          <c:w val="0.3492538722235462"/>
          <c:h val="0.65283610382035584"/>
        </c:manualLayout>
      </c:layout>
      <c:pieChart>
        <c:varyColors val="1"/>
        <c:ser>
          <c:idx val="0"/>
          <c:order val="0"/>
          <c:tx>
            <c:strRef>
              <c:f>Sheet13!$B$3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8D-4757-9F87-B919C68DDC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8D-4757-9F87-B919C68DDC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8D-4757-9F87-B919C68DDC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8D-4757-9F87-B919C68DDC3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Sheet13!$A$4:$A$8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Sheet13!$B$4:$B$8</c:f>
              <c:numCache>
                <c:formatCode>0%</c:formatCode>
                <c:ptCount val="4"/>
                <c:pt idx="0">
                  <c:v>0.27528864845123263</c:v>
                </c:pt>
                <c:pt idx="1">
                  <c:v>0.26251651745317978</c:v>
                </c:pt>
                <c:pt idx="2">
                  <c:v>0.21952001364585702</c:v>
                </c:pt>
                <c:pt idx="3">
                  <c:v>0.24267482044973054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8D-4757-9F87-B919C68DDC3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60564304461938"/>
          <c:y val="0.56617927967337411"/>
          <c:w val="0.2667276902887139"/>
          <c:h val="0.3310207057451152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212546"/>
            <a:ext cx="8229600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STRATEGIC ACCOUNT SALES ANALYSIS</a:t>
            </a:r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US" sz="3600" i="0" dirty="0">
                <a:solidFill>
                  <a:schemeClr val="tx1"/>
                </a:solidFill>
                <a:effectLst/>
                <a:latin typeface="Söhne"/>
              </a:rPr>
              <a:t>ENHANCING PERFORMANCE AND OPERATIONAL EXCELLENCE</a:t>
            </a:r>
            <a:endParaRPr lang="en-IN" sz="4000" i="0" dirty="0"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IN" sz="2400" b="1" dirty="0">
              <a:solidFill>
                <a:schemeClr val="tx1"/>
              </a:solidFill>
              <a:latin typeface="Söh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IN" sz="2400" b="1" i="0" dirty="0">
                <a:solidFill>
                  <a:schemeClr val="tx1"/>
                </a:solidFill>
                <a:effectLst/>
                <a:latin typeface="Söhne"/>
              </a:rPr>
              <a:t>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IN" sz="2400" b="1" i="0" dirty="0">
                <a:solidFill>
                  <a:schemeClr val="tx1"/>
                </a:solidFill>
                <a:effectLst/>
                <a:latin typeface="Söhne"/>
              </a:rPr>
              <a:t>SOMYA SHARMA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IN"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57201" y="261469"/>
            <a:ext cx="8056958" cy="5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57200" y="2377440"/>
            <a:ext cx="8056959" cy="398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1" i="1" dirty="0">
                <a:solidFill>
                  <a:schemeClr val="accent1"/>
                </a:solidFill>
              </a:rPr>
              <a:t>Unveiling Opportunities in Account Sales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400" b="1" i="1" dirty="0">
              <a:solidFill>
                <a:schemeClr val="accent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Söhne"/>
              </a:rPr>
              <a:t>Background: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Our analysis dives deep into account sales, revealing crucial insights to guide strategic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Söhne"/>
              </a:rPr>
              <a:t>Objective: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Uncover key performance indicators, identify growth areas, and propose actionable recommendations.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800" b="1" i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 b="1" i="1" dirty="0">
              <a:solidFill>
                <a:schemeClr val="accent1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457200" y="928467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b="0" i="1" dirty="0">
                <a:solidFill>
                  <a:schemeClr val="tx1"/>
                </a:solidFill>
                <a:effectLst/>
                <a:latin typeface="Söhne"/>
              </a:rPr>
              <a:t>In this presentation, we will delve into proven strategies and data-driven insights aimed at optimizing our success in sales. By unleashing the power of our sales performance data, we embark on a journey to enhance efficiency, capitalize on opportunities, and elevate our overall success in the competitive market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400" b="1" dirty="0">
                <a:solidFill>
                  <a:srgbClr val="0070C0"/>
                </a:solidFill>
              </a:rPr>
              <a:t>Sales Performance Overview:</a:t>
            </a:r>
            <a:endParaRPr sz="24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B63E5B-446C-0BF8-3124-D8327129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012874"/>
            <a:ext cx="8229599" cy="5164089"/>
          </a:xfrm>
        </p:spPr>
        <p:txBody>
          <a:bodyPr/>
          <a:lstStyle/>
          <a:p>
            <a:pPr marL="5080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Söhne"/>
                <a:cs typeface="Myanmar Text" panose="020B0502040204020203" pitchFamily="34" charset="0"/>
              </a:rPr>
              <a:t>Insights : </a:t>
            </a:r>
            <a:r>
              <a:rPr lang="en-US" sz="2400" dirty="0">
                <a:solidFill>
                  <a:schemeClr val="tx1"/>
                </a:solidFill>
                <a:latin typeface="Söhne"/>
                <a:cs typeface="Myanmar Text" panose="020B0502040204020203" pitchFamily="34" charset="0"/>
              </a:rPr>
              <a:t>Year-over-Year Growth.</a:t>
            </a:r>
          </a:p>
          <a:p>
            <a:pPr marL="5080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Key Finding: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Sales have consistently risen,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Overall, our unit sales growth has been good, with a 5- year CAGR of </a:t>
            </a:r>
            <a:r>
              <a:rPr lang="en-US" sz="2400" b="1" dirty="0">
                <a:solidFill>
                  <a:schemeClr val="tx1"/>
                </a:solidFill>
                <a:latin typeface="Söhne"/>
              </a:rPr>
              <a:t>21%.</a:t>
            </a:r>
            <a:endParaRPr lang="en-US" sz="24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50800" indent="0">
              <a:buNone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5001DA-FBEF-4A8A-9E8A-35A7C9381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621151"/>
              </p:ext>
            </p:extLst>
          </p:nvPr>
        </p:nvGraphicFramePr>
        <p:xfrm>
          <a:off x="3418449" y="2540172"/>
          <a:ext cx="5099535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4805-70CC-3862-BC97-AE4985C1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48" y="422031"/>
            <a:ext cx="8229600" cy="39147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Account Type Analysis: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2CF1A-7ABF-376D-8995-EA9DF629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48" y="1055077"/>
            <a:ext cx="8229600" cy="5121886"/>
          </a:xfrm>
        </p:spPr>
        <p:txBody>
          <a:bodyPr/>
          <a:lstStyle/>
          <a:p>
            <a:pPr marL="5080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Insights: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Account Type Sales Distribution</a:t>
            </a:r>
          </a:p>
          <a:p>
            <a:pPr marL="5080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Key findings: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Directing our sales resources and adjusting our sales mix towards </a:t>
            </a:r>
            <a:r>
              <a:rPr lang="en-US" sz="2400" b="1" dirty="0">
                <a:solidFill>
                  <a:schemeClr val="tx1"/>
                </a:solidFill>
                <a:latin typeface="Söhne"/>
              </a:rPr>
              <a:t>online retailer accounts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could lead to enhanced sales growth. </a:t>
            </a:r>
            <a:endParaRPr lang="en-IN" sz="2400" b="1" dirty="0">
              <a:solidFill>
                <a:schemeClr val="tx1"/>
              </a:solidFill>
              <a:latin typeface="Söhne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AE7A3D-65ED-419D-B076-62C974572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29289"/>
              </p:ext>
            </p:extLst>
          </p:nvPr>
        </p:nvGraphicFramePr>
        <p:xfrm>
          <a:off x="2446003" y="2799471"/>
          <a:ext cx="6093086" cy="337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435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F65F-F0DF-6183-06EB-3C1E7D72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48" y="379828"/>
            <a:ext cx="8229600" cy="43367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Account Type Analysis: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C4D0-BEF6-2D53-999E-981E5D15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48" y="1041009"/>
            <a:ext cx="8229600" cy="5135954"/>
          </a:xfrm>
        </p:spPr>
        <p:txBody>
          <a:bodyPr/>
          <a:lstStyle/>
          <a:p>
            <a:pPr marL="5080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Insights: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Units sold comparison</a:t>
            </a:r>
          </a:p>
          <a:p>
            <a:pPr marL="5080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Key findings:  </a:t>
            </a:r>
          </a:p>
          <a:p>
            <a:r>
              <a:rPr lang="en-US" sz="2000" dirty="0">
                <a:solidFill>
                  <a:schemeClr val="tx1"/>
                </a:solidFill>
                <a:latin typeface="Söhne"/>
              </a:rPr>
              <a:t>Online Retailer generated the highest sales volume, totaling </a:t>
            </a:r>
            <a:r>
              <a:rPr lang="en-US" sz="2000" b="1" dirty="0">
                <a:solidFill>
                  <a:schemeClr val="tx1"/>
                </a:solidFill>
                <a:latin typeface="Söhne"/>
              </a:rPr>
              <a:t>408,515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units, which accounts for </a:t>
            </a:r>
            <a:r>
              <a:rPr lang="en-US" sz="2000" b="1" dirty="0">
                <a:solidFill>
                  <a:schemeClr val="tx1"/>
                </a:solidFill>
                <a:latin typeface="Söhne"/>
              </a:rPr>
              <a:t>28% 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of the total sales volume. </a:t>
            </a:r>
          </a:p>
          <a:p>
            <a:pPr marL="50800" indent="0">
              <a:buNone/>
            </a:pPr>
            <a:endParaRPr lang="en-IN" sz="2000" b="1" dirty="0">
              <a:solidFill>
                <a:schemeClr val="tx1"/>
              </a:solidFill>
              <a:latin typeface="Söhne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843975-AC10-4C33-E67C-DD3BB88A3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87426"/>
              </p:ext>
            </p:extLst>
          </p:nvPr>
        </p:nvGraphicFramePr>
        <p:xfrm>
          <a:off x="3087858" y="2849331"/>
          <a:ext cx="5127674" cy="246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8481A7-09CA-58E4-E4EB-4AA46FC45ED9}"/>
              </a:ext>
            </a:extLst>
          </p:cNvPr>
          <p:cNvSpPr txBox="1"/>
          <p:nvPr/>
        </p:nvSpPr>
        <p:spPr>
          <a:xfrm rot="10800000" flipV="1">
            <a:off x="477748" y="5393332"/>
            <a:ext cx="792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Medium Business followed closely with a sales volume of </a:t>
            </a:r>
            <a:r>
              <a:rPr lang="en-US" sz="2000" b="1" dirty="0">
                <a:solidFill>
                  <a:schemeClr val="tx1"/>
                </a:solidFill>
                <a:latin typeface="Söhne"/>
              </a:rPr>
              <a:t>380,568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units, making up </a:t>
            </a:r>
            <a:r>
              <a:rPr lang="en-US" sz="2000" b="1" dirty="0">
                <a:solidFill>
                  <a:schemeClr val="tx1"/>
                </a:solidFill>
                <a:latin typeface="Söhne"/>
              </a:rPr>
              <a:t>26%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of the total sales volume</a:t>
            </a:r>
            <a:r>
              <a:rPr lang="en-US" sz="1400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63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299695"/>
            <a:ext cx="8229600" cy="55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400" b="1" dirty="0">
                <a:solidFill>
                  <a:srgbClr val="0070C0"/>
                </a:solidFill>
              </a:rPr>
              <a:t>Summary</a:t>
            </a:r>
            <a:endParaRPr sz="2400" b="1"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457200" y="992138"/>
            <a:ext cx="8229600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Söhne"/>
              </a:rPr>
              <a:t>The analysis reveals consistent positive Year-over-Year Growth, indicating a healthy sales trajectory.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Söhne"/>
              </a:rPr>
              <a:t>There's significant variation in sales performance among different account types, with certain types consistently outperforming others.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Söhne"/>
              </a:rPr>
              <a:t>Variances in the number of units sold across account types highlight opportunities for targeted approaches. 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Söhne"/>
              </a:rPr>
              <a:t>The overall strategic action involves leveraging positive growth trends, aligning strategies with high-performing account types, and maximizing unit sales in key categories to enhance overall sales performance and drive sustained business growth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On-screen Show (4:3)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Söhne</vt:lpstr>
      <vt:lpstr>Office Theme</vt:lpstr>
      <vt:lpstr>PowerPoint Presentation</vt:lpstr>
      <vt:lpstr>INTRODUCTION</vt:lpstr>
      <vt:lpstr>Sales Performance Overview:</vt:lpstr>
      <vt:lpstr>Account Type Analysis:</vt:lpstr>
      <vt:lpstr>Account Type Analysis: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Somya Sharma</cp:lastModifiedBy>
  <cp:revision>1</cp:revision>
  <dcterms:created xsi:type="dcterms:W3CDTF">2020-03-26T22:50:15Z</dcterms:created>
  <dcterms:modified xsi:type="dcterms:W3CDTF">2024-01-16T17:23:01Z</dcterms:modified>
</cp:coreProperties>
</file>