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4" r:id="rId6"/>
    <p:sldId id="270" r:id="rId7"/>
    <p:sldId id="271" r:id="rId8"/>
    <p:sldId id="260" r:id="rId9"/>
    <p:sldId id="268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6C92-61B4-4E18-B1CF-56A00F9B70B9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3BDC-4842-47EB-B5EB-EEF8D1FFE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2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6C92-61B4-4E18-B1CF-56A00F9B70B9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3BDC-4842-47EB-B5EB-EEF8D1FFE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8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6C92-61B4-4E18-B1CF-56A00F9B70B9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3BDC-4842-47EB-B5EB-EEF8D1FFE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7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6C92-61B4-4E18-B1CF-56A00F9B70B9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3BDC-4842-47EB-B5EB-EEF8D1FFEB7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5306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6C92-61B4-4E18-B1CF-56A00F9B70B9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3BDC-4842-47EB-B5EB-EEF8D1FFE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5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6C92-61B4-4E18-B1CF-56A00F9B70B9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3BDC-4842-47EB-B5EB-EEF8D1FFE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79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6C92-61B4-4E18-B1CF-56A00F9B70B9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3BDC-4842-47EB-B5EB-EEF8D1FFE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14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6C92-61B4-4E18-B1CF-56A00F9B70B9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3BDC-4842-47EB-B5EB-EEF8D1FFE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6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6C92-61B4-4E18-B1CF-56A00F9B70B9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3BDC-4842-47EB-B5EB-EEF8D1FFE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3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6C92-61B4-4E18-B1CF-56A00F9B70B9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3BDC-4842-47EB-B5EB-EEF8D1FFE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9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6C92-61B4-4E18-B1CF-56A00F9B70B9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3BDC-4842-47EB-B5EB-EEF8D1FFE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4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6C92-61B4-4E18-B1CF-56A00F9B70B9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3BDC-4842-47EB-B5EB-EEF8D1FFE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6C92-61B4-4E18-B1CF-56A00F9B70B9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3BDC-4842-47EB-B5EB-EEF8D1FFE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4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6C92-61B4-4E18-B1CF-56A00F9B70B9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3BDC-4842-47EB-B5EB-EEF8D1FFE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4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6C92-61B4-4E18-B1CF-56A00F9B70B9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3BDC-4842-47EB-B5EB-EEF8D1FFE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7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6C92-61B4-4E18-B1CF-56A00F9B70B9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3BDC-4842-47EB-B5EB-EEF8D1FFE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1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6C92-61B4-4E18-B1CF-56A00F9B70B9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3BDC-4842-47EB-B5EB-EEF8D1FFE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6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626C92-61B4-4E18-B1CF-56A00F9B70B9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13BDC-4842-47EB-B5EB-EEF8D1FFE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925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791308"/>
            <a:ext cx="10515600" cy="2734407"/>
          </a:xfrm>
        </p:spPr>
        <p:txBody>
          <a:bodyPr>
            <a:noAutofit/>
          </a:bodyPr>
          <a:lstStyle/>
          <a:p>
            <a:r>
              <a:rPr lang="en-US" sz="2800" dirty="0" smtClean="0"/>
              <a:t>CS6350 </a:t>
            </a:r>
            <a:r>
              <a:rPr lang="en-US" sz="2800" dirty="0"/>
              <a:t>Project </a:t>
            </a:r>
            <a:r>
              <a:rPr lang="en-US" sz="2800" dirty="0" smtClean="0"/>
              <a:t>Presentation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Topic - </a:t>
            </a:r>
            <a:r>
              <a:rPr lang="en-US" sz="2800" b="1" dirty="0"/>
              <a:t>AIRLINE PREDICTION AND COMPARATIVE ANALYSIS OF AIRLINE DELAYS USING MACHINE LEARNING TECHNIQUES</a:t>
            </a:r>
            <a:br>
              <a:rPr lang="en-US" sz="2800" b="1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833946" y="3930162"/>
            <a:ext cx="36312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Amit Gupta - </a:t>
            </a:r>
            <a:r>
              <a:rPr lang="en-US" i="1" dirty="0" smtClean="0"/>
              <a:t>axg1629300</a:t>
            </a:r>
            <a:endParaRPr lang="en-US" i="1" dirty="0"/>
          </a:p>
          <a:p>
            <a:r>
              <a:rPr lang="en-US" i="1" dirty="0" err="1"/>
              <a:t>Deepan</a:t>
            </a:r>
            <a:r>
              <a:rPr lang="en-US" i="1" dirty="0"/>
              <a:t> </a:t>
            </a:r>
            <a:r>
              <a:rPr lang="en-US" i="1" dirty="0" err="1"/>
              <a:t>Verma</a:t>
            </a:r>
            <a:r>
              <a:rPr lang="en-US" i="1" dirty="0"/>
              <a:t> - dxv160430</a:t>
            </a:r>
          </a:p>
          <a:p>
            <a:r>
              <a:rPr lang="en-US" i="1" dirty="0"/>
              <a:t>Komal Mukadam - </a:t>
            </a:r>
            <a:r>
              <a:rPr lang="en-US" i="1" dirty="0" smtClean="0"/>
              <a:t>kjm160030</a:t>
            </a:r>
          </a:p>
          <a:p>
            <a:r>
              <a:rPr lang="en-US" i="1" dirty="0" err="1" smtClean="0"/>
              <a:t>Saumya</a:t>
            </a:r>
            <a:r>
              <a:rPr lang="en-US" i="1" dirty="0" smtClean="0"/>
              <a:t> </a:t>
            </a:r>
            <a:r>
              <a:rPr lang="en-US" i="1" dirty="0"/>
              <a:t>Dixit -  </a:t>
            </a:r>
            <a:r>
              <a:rPr lang="en-US" i="1" dirty="0" smtClean="0"/>
              <a:t>sxd160630</a:t>
            </a:r>
            <a:endParaRPr lang="en-US" dirty="0"/>
          </a:p>
          <a:p>
            <a:r>
              <a:rPr lang="en-US" i="1" dirty="0" err="1"/>
              <a:t>Somya</a:t>
            </a:r>
            <a:r>
              <a:rPr lang="en-US" i="1" dirty="0"/>
              <a:t> Singh - sxs161331</a:t>
            </a:r>
            <a:endParaRPr lang="en-US" dirty="0"/>
          </a:p>
          <a:p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60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325" y="1037605"/>
            <a:ext cx="9404723" cy="1400530"/>
          </a:xfrm>
        </p:spPr>
        <p:txBody>
          <a:bodyPr/>
          <a:lstStyle/>
          <a:p>
            <a:r>
              <a:rPr lang="en-US" sz="3600" dirty="0" smtClean="0"/>
              <a:t>Everyday Delay for each carrier</a:t>
            </a:r>
            <a:endParaRPr lang="en-US" sz="36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466614" y="3958298"/>
            <a:ext cx="219932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C:\Users\Komal Mukadam\AppData\Local\Microsoft\Windows\INetCacheContent.Word\EverydayDelaysWith3Carrier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426" y="2011909"/>
            <a:ext cx="8334375" cy="4277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2428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3213" y="1152935"/>
            <a:ext cx="9404723" cy="1400530"/>
          </a:xfrm>
        </p:spPr>
        <p:txBody>
          <a:bodyPr/>
          <a:lstStyle/>
          <a:p>
            <a:r>
              <a:rPr lang="en-US" sz="3600" dirty="0"/>
              <a:t>Arrival Delay Distribution 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13" y="2115802"/>
            <a:ext cx="7727350" cy="4069433"/>
          </a:xfrm>
        </p:spPr>
      </p:pic>
    </p:spTree>
    <p:extLst>
      <p:ext uri="{BB962C8B-B14F-4D97-AF65-F5344CB8AC3E}">
        <p14:creationId xmlns:p14="http://schemas.microsoft.com/office/powerpoint/2010/main" val="1170525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1299" y="1243550"/>
            <a:ext cx="9404723" cy="1400530"/>
          </a:xfrm>
        </p:spPr>
        <p:txBody>
          <a:bodyPr/>
          <a:lstStyle/>
          <a:p>
            <a:r>
              <a:rPr lang="en-US" sz="3600" dirty="0"/>
              <a:t>Departure Delay Distribution 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299" y="2146285"/>
            <a:ext cx="7811177" cy="4008467"/>
          </a:xfrm>
        </p:spPr>
      </p:pic>
    </p:spTree>
    <p:extLst>
      <p:ext uri="{BB962C8B-B14F-4D97-AF65-F5344CB8AC3E}">
        <p14:creationId xmlns:p14="http://schemas.microsoft.com/office/powerpoint/2010/main" val="436052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758" y="1185886"/>
            <a:ext cx="9404723" cy="1400530"/>
          </a:xfrm>
        </p:spPr>
        <p:txBody>
          <a:bodyPr/>
          <a:lstStyle/>
          <a:p>
            <a:r>
              <a:rPr lang="en-US" sz="3200" dirty="0"/>
              <a:t>Average Arrival Delay By Time Of Day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758" y="2052638"/>
            <a:ext cx="7136462" cy="4195762"/>
          </a:xfrm>
        </p:spPr>
      </p:pic>
    </p:spTree>
    <p:extLst>
      <p:ext uri="{BB962C8B-B14F-4D97-AF65-F5344CB8AC3E}">
        <p14:creationId xmlns:p14="http://schemas.microsoft.com/office/powerpoint/2010/main" val="558827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7569" y="1128220"/>
            <a:ext cx="9404723" cy="1400530"/>
          </a:xfrm>
        </p:spPr>
        <p:txBody>
          <a:bodyPr/>
          <a:lstStyle/>
          <a:p>
            <a:r>
              <a:rPr lang="en-US" sz="3200" dirty="0"/>
              <a:t>Average Departure Delay By Time Of Day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69" y="2052638"/>
            <a:ext cx="7334624" cy="4195762"/>
          </a:xfrm>
        </p:spPr>
      </p:pic>
    </p:spTree>
    <p:extLst>
      <p:ext uri="{BB962C8B-B14F-4D97-AF65-F5344CB8AC3E}">
        <p14:creationId xmlns:p14="http://schemas.microsoft.com/office/powerpoint/2010/main" val="3686560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947" y="1352373"/>
            <a:ext cx="9404723" cy="1400530"/>
          </a:xfrm>
        </p:spPr>
        <p:txBody>
          <a:bodyPr/>
          <a:lstStyle/>
          <a:p>
            <a:r>
              <a:rPr lang="en-US" sz="3200" dirty="0"/>
              <a:t>Airports Departure Delay By Carrier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47" y="2052638"/>
            <a:ext cx="6855392" cy="4195762"/>
          </a:xfrm>
        </p:spPr>
      </p:pic>
    </p:spTree>
    <p:extLst>
      <p:ext uri="{BB962C8B-B14F-4D97-AF65-F5344CB8AC3E}">
        <p14:creationId xmlns:p14="http://schemas.microsoft.com/office/powerpoint/2010/main" val="14732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941" y="1210599"/>
            <a:ext cx="9404723" cy="1400530"/>
          </a:xfrm>
        </p:spPr>
        <p:txBody>
          <a:bodyPr/>
          <a:lstStyle/>
          <a:p>
            <a:r>
              <a:rPr lang="en-US" sz="3200" dirty="0"/>
              <a:t>Airports Arrival Delay By Carrier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41" y="2052638"/>
            <a:ext cx="6765561" cy="4195762"/>
          </a:xfrm>
        </p:spPr>
      </p:pic>
    </p:spTree>
    <p:extLst>
      <p:ext uri="{BB962C8B-B14F-4D97-AF65-F5344CB8AC3E}">
        <p14:creationId xmlns:p14="http://schemas.microsoft.com/office/powerpoint/2010/main" val="96324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07524"/>
            <a:ext cx="8946541" cy="4740875"/>
          </a:xfrm>
        </p:spPr>
        <p:txBody>
          <a:bodyPr/>
          <a:lstStyle/>
          <a:p>
            <a:r>
              <a:rPr lang="en-US" dirty="0"/>
              <a:t>With the accuracy and MSE we've got as the result of our </a:t>
            </a:r>
            <a:r>
              <a:rPr lang="en-US" dirty="0" smtClean="0"/>
              <a:t>Regression, we could conclude that the delay is being satisfactorily predicted.</a:t>
            </a:r>
            <a:endParaRPr lang="en-US" dirty="0"/>
          </a:p>
          <a:p>
            <a:r>
              <a:rPr lang="en-US" dirty="0"/>
              <a:t>Various analysis plots included gives a good idea of delay vs contributing factors.</a:t>
            </a:r>
          </a:p>
          <a:p>
            <a:r>
              <a:rPr lang="en-US" dirty="0" smtClean="0"/>
              <a:t>Analysis also represents the majorly affected airports, routes, cities, carriers etc. by flight delays.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53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Work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0432"/>
            <a:ext cx="8946541" cy="4847967"/>
          </a:xfrm>
        </p:spPr>
        <p:txBody>
          <a:bodyPr/>
          <a:lstStyle/>
          <a:p>
            <a:r>
              <a:rPr lang="en-US" dirty="0" smtClean="0"/>
              <a:t>Real-time </a:t>
            </a:r>
            <a:r>
              <a:rPr lang="en-US" dirty="0"/>
              <a:t>interface wherein user </a:t>
            </a:r>
            <a:r>
              <a:rPr lang="en-US" dirty="0" smtClean="0"/>
              <a:t>while searching for flights and during reservation can get delay estimates.</a:t>
            </a:r>
            <a:endParaRPr lang="en-US" dirty="0"/>
          </a:p>
          <a:p>
            <a:r>
              <a:rPr lang="en-US" dirty="0" smtClean="0"/>
              <a:t>The model could be refined to include separate predictions for holidays, time and days during which more people prefer to travel etc.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include more data as the training dataset to improve the predictions further.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92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6112" y="1380392"/>
            <a:ext cx="96672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On-time performance of airlines schedule is a key factor in maintaining current customer satisfaction and attracting new ones. However, flight schedules are often subjected to irregularity. </a:t>
            </a:r>
            <a:r>
              <a:rPr lang="en-US" dirty="0" smtClean="0"/>
              <a:t>This irregularity and delays cause monetary losses to the airlines industry. Accessibility of this information to the user would enable him/her to make a wiser choice and they will not miss any connecting flights.</a:t>
            </a:r>
          </a:p>
          <a:p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 this project, we are predicting flight delays which in turn if known before could be handled to reduce such monetary losses. We are also analyzing major contributors and impacts </a:t>
            </a:r>
            <a:r>
              <a:rPr lang="en-US" dirty="0"/>
              <a:t>of flight </a:t>
            </a:r>
            <a:r>
              <a:rPr lang="en-US" dirty="0" smtClean="0"/>
              <a:t>delays – which airports are majorly affected, which routes, during which time of day majorly delays are happening, which month of year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3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392196"/>
            <a:ext cx="9478353" cy="4856204"/>
          </a:xfrm>
        </p:spPr>
        <p:txBody>
          <a:bodyPr/>
          <a:lstStyle/>
          <a:p>
            <a:r>
              <a:rPr lang="en-US" dirty="0"/>
              <a:t>Prediction of Airline delays will cause monetary benefits to aviation department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will enable users to make wise choices – like saving their time, not missing their connecting flights etc.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following were the major challenges faced:</a:t>
            </a:r>
          </a:p>
          <a:p>
            <a:r>
              <a:rPr lang="en-US" dirty="0"/>
              <a:t>Data handling  and Refining 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Identifying the major factors affecting flight delays.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3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Technical Approach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49860"/>
            <a:ext cx="9403742" cy="4798540"/>
          </a:xfrm>
        </p:spPr>
        <p:txBody>
          <a:bodyPr/>
          <a:lstStyle/>
          <a:p>
            <a:r>
              <a:rPr lang="en-US" dirty="0" smtClean="0"/>
              <a:t>Pre-processing the data </a:t>
            </a:r>
          </a:p>
          <a:p>
            <a:r>
              <a:rPr lang="en-US" dirty="0" smtClean="0"/>
              <a:t>Logistic </a:t>
            </a:r>
            <a:r>
              <a:rPr lang="en-US" dirty="0"/>
              <a:t>Regression – Precision, Recall, Accuracy, F1, Area under ROC </a:t>
            </a:r>
            <a:r>
              <a:rPr lang="en-US" dirty="0" smtClean="0"/>
              <a:t>Curve</a:t>
            </a:r>
            <a:endParaRPr lang="en-US" dirty="0"/>
          </a:p>
          <a:p>
            <a:r>
              <a:rPr lang="en-US" dirty="0"/>
              <a:t>Linear Regression – Delay Prediction, MSE</a:t>
            </a:r>
          </a:p>
          <a:p>
            <a:r>
              <a:rPr lang="en-US" dirty="0"/>
              <a:t>Analysis Plots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6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Arrival </a:t>
            </a:r>
            <a:r>
              <a:rPr lang="en-US" dirty="0"/>
              <a:t>Delay for DFW: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8714"/>
            <a:ext cx="8946541" cy="4699685"/>
          </a:xfrm>
        </p:spPr>
        <p:txBody>
          <a:bodyPr/>
          <a:lstStyle/>
          <a:p>
            <a:r>
              <a:rPr lang="en-US" dirty="0"/>
              <a:t>1. Precision = 0.25</a:t>
            </a:r>
          </a:p>
          <a:p>
            <a:r>
              <a:rPr lang="en-US" dirty="0"/>
              <a:t>2. Recall = 0.59</a:t>
            </a:r>
          </a:p>
          <a:p>
            <a:r>
              <a:rPr lang="en-US" dirty="0"/>
              <a:t>3. F1 = 0.35</a:t>
            </a:r>
          </a:p>
          <a:p>
            <a:r>
              <a:rPr lang="en-US" dirty="0"/>
              <a:t>4. Accuracy = 0.54</a:t>
            </a:r>
          </a:p>
          <a:p>
            <a:r>
              <a:rPr lang="en-US" dirty="0"/>
              <a:t>5. Area under ROC = 0.55877</a:t>
            </a:r>
          </a:p>
          <a:p>
            <a:r>
              <a:rPr lang="en-US" dirty="0"/>
              <a:t>6. Mean Square Error = 0.2351</a:t>
            </a:r>
          </a:p>
          <a:p>
            <a:r>
              <a:rPr lang="en-US" dirty="0"/>
              <a:t>7.Confusion Matrix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876332"/>
              </p:ext>
            </p:extLst>
          </p:nvPr>
        </p:nvGraphicFramePr>
        <p:xfrm>
          <a:off x="6512775" y="2333865"/>
          <a:ext cx="3713480" cy="722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8370"/>
                <a:gridCol w="928370"/>
                <a:gridCol w="928370"/>
                <a:gridCol w="928370"/>
              </a:tblGrid>
              <a:tr h="1797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Predicted Class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True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False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970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Actual Class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True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80241.0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72134.0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03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False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16739.0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24183.0 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2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Departure Delay for DFW: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8714"/>
            <a:ext cx="8946541" cy="4699685"/>
          </a:xfrm>
        </p:spPr>
        <p:txBody>
          <a:bodyPr/>
          <a:lstStyle/>
          <a:p>
            <a:r>
              <a:rPr lang="en-US" dirty="0"/>
              <a:t>1. Precision = 0.24</a:t>
            </a:r>
          </a:p>
          <a:p>
            <a:r>
              <a:rPr lang="en-US" dirty="0"/>
              <a:t>2. Recall = 0.61</a:t>
            </a:r>
          </a:p>
          <a:p>
            <a:r>
              <a:rPr lang="en-US" dirty="0"/>
              <a:t>3. F1 = 0.35</a:t>
            </a:r>
          </a:p>
          <a:p>
            <a:r>
              <a:rPr lang="en-US" dirty="0"/>
              <a:t>4. Accuracy = 0.55</a:t>
            </a:r>
          </a:p>
          <a:p>
            <a:r>
              <a:rPr lang="en-US" dirty="0"/>
              <a:t>5. Area under ROC = 0.5736</a:t>
            </a:r>
          </a:p>
          <a:p>
            <a:r>
              <a:rPr lang="en-US" dirty="0"/>
              <a:t>6. Mean Square Error = 0.2278</a:t>
            </a:r>
          </a:p>
          <a:p>
            <a:r>
              <a:rPr lang="en-US" dirty="0"/>
              <a:t>7.Confusion Matrix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677648"/>
              </p:ext>
            </p:extLst>
          </p:nvPr>
        </p:nvGraphicFramePr>
        <p:xfrm>
          <a:off x="6558795" y="2218139"/>
          <a:ext cx="3713480" cy="750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8370">
                  <a:extLst>
                    <a:ext uri="{9D8B030D-6E8A-4147-A177-3AD203B41FA5}">
                      <a16:colId xmlns:a16="http://schemas.microsoft.com/office/drawing/2014/main" xmlns="" val="1529883997"/>
                    </a:ext>
                  </a:extLst>
                </a:gridCol>
                <a:gridCol w="928370">
                  <a:extLst>
                    <a:ext uri="{9D8B030D-6E8A-4147-A177-3AD203B41FA5}">
                      <a16:colId xmlns:a16="http://schemas.microsoft.com/office/drawing/2014/main" xmlns="" val="2728052994"/>
                    </a:ext>
                  </a:extLst>
                </a:gridCol>
                <a:gridCol w="928370">
                  <a:extLst>
                    <a:ext uri="{9D8B030D-6E8A-4147-A177-3AD203B41FA5}">
                      <a16:colId xmlns:a16="http://schemas.microsoft.com/office/drawing/2014/main" xmlns="" val="2176940925"/>
                    </a:ext>
                  </a:extLst>
                </a:gridCol>
                <a:gridCol w="928370">
                  <a:extLst>
                    <a:ext uri="{9D8B030D-6E8A-4147-A177-3AD203B41FA5}">
                      <a16:colId xmlns:a16="http://schemas.microsoft.com/office/drawing/2014/main" xmlns="" val="3885893287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Predicted Class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1061261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True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False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70609152"/>
                  </a:ext>
                </a:extLst>
              </a:tr>
              <a:tr h="17970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Actual Class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True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83682</a:t>
                      </a:r>
                      <a:r>
                        <a:rPr lang="en-US" sz="1150" dirty="0">
                          <a:effectLst/>
                        </a:rPr>
                        <a:t>.0 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71913</a:t>
                      </a:r>
                      <a:r>
                        <a:rPr lang="en-US" sz="1150">
                          <a:effectLst/>
                        </a:rPr>
                        <a:t>.0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83688664"/>
                  </a:ext>
                </a:extLst>
              </a:tr>
              <a:tr h="1403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False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14901</a:t>
                      </a:r>
                      <a:r>
                        <a:rPr lang="en-US" sz="1150">
                          <a:effectLst/>
                        </a:rPr>
                        <a:t>.0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23264</a:t>
                      </a:r>
                      <a:r>
                        <a:rPr lang="en-US" sz="1150" dirty="0">
                          <a:effectLst/>
                        </a:rPr>
                        <a:t>.0 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27245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07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Departure Delay for Flights from DFW-JFK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Precision = 0.27</a:t>
            </a:r>
          </a:p>
          <a:p>
            <a:r>
              <a:rPr lang="en-US" dirty="0"/>
              <a:t>2. Recall = 0.40</a:t>
            </a:r>
          </a:p>
          <a:p>
            <a:r>
              <a:rPr lang="en-US" dirty="0"/>
              <a:t>3. F1 = 0.33</a:t>
            </a:r>
          </a:p>
          <a:p>
            <a:r>
              <a:rPr lang="en-US" dirty="0"/>
              <a:t>4. Accuracy = 0.59	</a:t>
            </a:r>
          </a:p>
          <a:p>
            <a:r>
              <a:rPr lang="en-US" dirty="0"/>
              <a:t>5. Area under ROC = 0.5250</a:t>
            </a:r>
          </a:p>
          <a:p>
            <a:r>
              <a:rPr lang="en-US" dirty="0"/>
              <a:t>6.Confusion Matrix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54658"/>
              </p:ext>
            </p:extLst>
          </p:nvPr>
        </p:nvGraphicFramePr>
        <p:xfrm>
          <a:off x="6217163" y="2157703"/>
          <a:ext cx="3713480" cy="902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8370">
                  <a:extLst>
                    <a:ext uri="{9D8B030D-6E8A-4147-A177-3AD203B41FA5}">
                      <a16:colId xmlns:a16="http://schemas.microsoft.com/office/drawing/2014/main" xmlns="" val="482043309"/>
                    </a:ext>
                  </a:extLst>
                </a:gridCol>
                <a:gridCol w="928370">
                  <a:extLst>
                    <a:ext uri="{9D8B030D-6E8A-4147-A177-3AD203B41FA5}">
                      <a16:colId xmlns:a16="http://schemas.microsoft.com/office/drawing/2014/main" xmlns="" val="934773950"/>
                    </a:ext>
                  </a:extLst>
                </a:gridCol>
                <a:gridCol w="928370">
                  <a:extLst>
                    <a:ext uri="{9D8B030D-6E8A-4147-A177-3AD203B41FA5}">
                      <a16:colId xmlns:a16="http://schemas.microsoft.com/office/drawing/2014/main" xmlns="" val="2858960730"/>
                    </a:ext>
                  </a:extLst>
                </a:gridCol>
                <a:gridCol w="928370">
                  <a:extLst>
                    <a:ext uri="{9D8B030D-6E8A-4147-A177-3AD203B41FA5}">
                      <a16:colId xmlns:a16="http://schemas.microsoft.com/office/drawing/2014/main" xmlns="" val="864344282"/>
                    </a:ext>
                  </a:extLst>
                </a:gridCol>
              </a:tblGrid>
              <a:tr h="2236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Predicted Class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3814588"/>
                  </a:ext>
                </a:extLst>
              </a:tr>
              <a:tr h="2236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True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False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60349735"/>
                  </a:ext>
                </a:extLst>
              </a:tr>
              <a:tr h="223667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Actual Class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True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236</a:t>
                      </a:r>
                      <a:r>
                        <a:rPr lang="en-US" sz="1150">
                          <a:effectLst/>
                        </a:rPr>
                        <a:t>.0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127</a:t>
                      </a:r>
                      <a:r>
                        <a:rPr lang="en-US" sz="1150">
                          <a:effectLst/>
                        </a:rPr>
                        <a:t>.0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59070841"/>
                  </a:ext>
                </a:extLst>
              </a:tr>
              <a:tr h="2310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False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72.0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48.0 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26660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614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&amp; Results</a:t>
            </a:r>
          </a:p>
        </p:txBody>
      </p:sp>
      <p:pic>
        <p:nvPicPr>
          <p:cNvPr id="4" name="Content Placeholder 3" descr="C:\Users\Komal Mukadam\AppData\Local\Microsoft\Windows\INetCacheContent.Word\AirportsBasedDelays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6" t="22382" r="10339" b="20987"/>
          <a:stretch/>
        </p:blipFill>
        <p:spPr bwMode="auto">
          <a:xfrm>
            <a:off x="1425145" y="2257168"/>
            <a:ext cx="7875373" cy="352579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359244" y="1392195"/>
            <a:ext cx="8410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Airports with in comparative delay proportion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685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1614" y="1029367"/>
            <a:ext cx="9404723" cy="1400530"/>
          </a:xfrm>
        </p:spPr>
        <p:txBody>
          <a:bodyPr/>
          <a:lstStyle/>
          <a:p>
            <a:r>
              <a:rPr lang="en-US" sz="3600" dirty="0" smtClean="0"/>
              <a:t>Delay </a:t>
            </a:r>
            <a:r>
              <a:rPr lang="en-US" sz="3600" dirty="0" smtClean="0"/>
              <a:t>Representation in Flight </a:t>
            </a:r>
            <a:r>
              <a:rPr lang="en-US" sz="3600" dirty="0" smtClean="0"/>
              <a:t>Routes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44" y="2052638"/>
            <a:ext cx="8277888" cy="4195762"/>
          </a:xfrm>
        </p:spPr>
      </p:pic>
    </p:spTree>
    <p:extLst>
      <p:ext uri="{BB962C8B-B14F-4D97-AF65-F5344CB8AC3E}">
        <p14:creationId xmlns:p14="http://schemas.microsoft.com/office/powerpoint/2010/main" val="3111703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</TotalTime>
  <Words>546</Words>
  <Application>Microsoft Office PowerPoint</Application>
  <PresentationFormat>Widescreen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Wingdings 3</vt:lpstr>
      <vt:lpstr>Ion</vt:lpstr>
      <vt:lpstr>CS6350 Project Presentation Topic - AIRLINE PREDICTION AND COMPARATIVE ANALYSIS OF AIRLINE DELAYS USING MACHINE LEARNING TECHNIQUES  </vt:lpstr>
      <vt:lpstr>Problem Statement</vt:lpstr>
      <vt:lpstr>Motivation &amp; Challenges</vt:lpstr>
      <vt:lpstr>Technical Approach  </vt:lpstr>
      <vt:lpstr>Arrival Delay for DFW: </vt:lpstr>
      <vt:lpstr>Departure Delay for DFW:  </vt:lpstr>
      <vt:lpstr>Departure Delay for Flights from DFW-JFK   </vt:lpstr>
      <vt:lpstr>Experiment &amp; Results</vt:lpstr>
      <vt:lpstr>Delay Representation in Flight Routes</vt:lpstr>
      <vt:lpstr>Everyday Delay for each carrier</vt:lpstr>
      <vt:lpstr>Arrival Delay Distribution  </vt:lpstr>
      <vt:lpstr>Departure Delay Distribution  </vt:lpstr>
      <vt:lpstr>Average Arrival Delay By Time Of Day </vt:lpstr>
      <vt:lpstr>Average Departure Delay By Time Of Day</vt:lpstr>
      <vt:lpstr>Airports Departure Delay By Carrier </vt:lpstr>
      <vt:lpstr>Airports Arrival Delay By Carrier </vt:lpstr>
      <vt:lpstr>Conclusion  </vt:lpstr>
      <vt:lpstr>Future Work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CS6363 Project Presentation Topic - AIRLINE PREDICTION AND COMPARATIVE ANALYSIS OF AIRLINE DELAYS USING MACHINE LEARNING TECHNIQUES  </dc:title>
  <dc:creator>Mukadam, Komal Jayeshkumar</dc:creator>
  <cp:lastModifiedBy>Mukadam, Komal Jayeshkumar</cp:lastModifiedBy>
  <cp:revision>10</cp:revision>
  <dcterms:created xsi:type="dcterms:W3CDTF">2017-05-08T05:59:21Z</dcterms:created>
  <dcterms:modified xsi:type="dcterms:W3CDTF">2017-05-08T16:19:25Z</dcterms:modified>
</cp:coreProperties>
</file>