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0" r:id="rId2"/>
    <p:sldMasterId id="2147483706" r:id="rId3"/>
  </p:sldMasterIdLst>
  <p:notesMasterIdLst>
    <p:notesMasterId r:id="rId31"/>
  </p:notesMasterIdLst>
  <p:sldIdLst>
    <p:sldId id="256" r:id="rId4"/>
    <p:sldId id="297" r:id="rId5"/>
    <p:sldId id="264" r:id="rId6"/>
    <p:sldId id="279" r:id="rId7"/>
    <p:sldId id="286" r:id="rId8"/>
    <p:sldId id="290" r:id="rId9"/>
    <p:sldId id="265" r:id="rId10"/>
    <p:sldId id="293" r:id="rId11"/>
    <p:sldId id="287" r:id="rId12"/>
    <p:sldId id="292" r:id="rId13"/>
    <p:sldId id="267" r:id="rId14"/>
    <p:sldId id="294" r:id="rId15"/>
    <p:sldId id="296" r:id="rId16"/>
    <p:sldId id="270" r:id="rId17"/>
    <p:sldId id="269" r:id="rId18"/>
    <p:sldId id="283" r:id="rId19"/>
    <p:sldId id="258" r:id="rId20"/>
    <p:sldId id="271" r:id="rId21"/>
    <p:sldId id="275" r:id="rId22"/>
    <p:sldId id="276" r:id="rId23"/>
    <p:sldId id="277" r:id="rId24"/>
    <p:sldId id="263" r:id="rId25"/>
    <p:sldId id="289" r:id="rId26"/>
    <p:sldId id="284" r:id="rId27"/>
    <p:sldId id="288" r:id="rId28"/>
    <p:sldId id="274"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1" autoAdjust="0"/>
    <p:restoredTop sz="94660"/>
  </p:normalViewPr>
  <p:slideViewPr>
    <p:cSldViewPr>
      <p:cViewPr varScale="1">
        <p:scale>
          <a:sx n="112" d="100"/>
          <a:sy n="112" d="100"/>
        </p:scale>
        <p:origin x="-1716" y="-7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700"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6FEF1-D74E-420B-B147-F53BDB15AA7D}" type="datetimeFigureOut">
              <a:rPr lang="en-IN" smtClean="0"/>
              <a:t>27-08-2021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4DA3E-0DAA-4076-9FA8-43B8ED5442D2}" type="slidenum">
              <a:rPr lang="en-IN" smtClean="0"/>
              <a:t>‹#›</a:t>
            </a:fld>
            <a:endParaRPr lang="en-IN"/>
          </a:p>
        </p:txBody>
      </p:sp>
    </p:spTree>
    <p:extLst>
      <p:ext uri="{BB962C8B-B14F-4D97-AF65-F5344CB8AC3E}">
        <p14:creationId xmlns:p14="http://schemas.microsoft.com/office/powerpoint/2010/main" val="16435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FD4DA3E-0DAA-4076-9FA8-43B8ED5442D2}" type="slidenum">
              <a:rPr lang="en-IN" smtClean="0"/>
              <a:t>1</a:t>
            </a:fld>
            <a:endParaRPr lang="en-IN"/>
          </a:p>
        </p:txBody>
      </p:sp>
    </p:spTree>
    <p:extLst>
      <p:ext uri="{BB962C8B-B14F-4D97-AF65-F5344CB8AC3E}">
        <p14:creationId xmlns:p14="http://schemas.microsoft.com/office/powerpoint/2010/main" val="373428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91440"/>
            <a:ext cx="6537960" cy="777240"/>
          </a:xfrm>
          <a:prstGeom prst="rect">
            <a:avLst/>
          </a:prstGeom>
        </p:spPr>
        <p:txBody>
          <a:bodyPr lIns="0" tIns="0" rIns="0" bIns="0" anchor="ctr">
            <a:noAutofit/>
          </a:bodyPr>
          <a:lstStyle>
            <a:lvl1pPr marL="0" indent="0" algn="l">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smtClean="0"/>
              <a:t>Click to edit Master text styles</a:t>
            </a:r>
          </a:p>
        </p:txBody>
      </p:sp>
      <p:sp>
        <p:nvSpPr>
          <p:cNvPr id="3" name="Content Placeholder 2"/>
          <p:cNvSpPr>
            <a:spLocks noGrp="1"/>
          </p:cNvSpPr>
          <p:nvPr>
            <p:ph idx="1"/>
          </p:nvPr>
        </p:nvSpPr>
        <p:spPr>
          <a:xfrm>
            <a:off x="274320" y="1005840"/>
            <a:ext cx="8503920" cy="54864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680E8D-71D6-4DBF-9C86-5D60BD7CAC41}"/>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A37E6019-5941-4057-8843-017DF357BDD1}"/>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4" name="Footer Placeholder 3">
            <a:extLst>
              <a:ext uri="{FF2B5EF4-FFF2-40B4-BE49-F238E27FC236}">
                <a16:creationId xmlns="" xmlns:a16="http://schemas.microsoft.com/office/drawing/2014/main" id="{8E9E08F1-06EC-4796-9E57-9C92CE654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849554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E372BB-E41C-4D4E-91CE-094A18FF6340}"/>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3" name="Footer Placeholder 2">
            <a:extLst>
              <a:ext uri="{FF2B5EF4-FFF2-40B4-BE49-F238E27FC236}">
                <a16:creationId xmlns="" xmlns:a16="http://schemas.microsoft.com/office/drawing/2014/main" id="{628F2F2B-6057-456D-97F8-3DC05B98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79307304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905D7B-FC66-4DDB-AF2C-2C2712A5C451}"/>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7273E95-532A-4537-818E-21A1AD4E1C4D}"/>
              </a:ext>
            </a:extLst>
          </p:cNvPr>
          <p:cNvSpPr>
            <a:spLocks noGrp="1"/>
          </p:cNvSpPr>
          <p:nvPr>
            <p:ph idx="1"/>
          </p:nvPr>
        </p:nvSpPr>
        <p:spPr>
          <a:xfrm>
            <a:off x="3887391" y="987429"/>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B89866AE-8B7E-4EAD-816E-0EBA34FF119F}"/>
              </a:ext>
            </a:extLst>
          </p:cNvPr>
          <p:cNvSpPr>
            <a:spLocks noGrp="1"/>
          </p:cNvSpPr>
          <p:nvPr>
            <p:ph type="body" sz="half" idx="2"/>
          </p:nvPr>
        </p:nvSpPr>
        <p:spPr>
          <a:xfrm>
            <a:off x="629841" y="2057403"/>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E9AADFC-269E-4420-A949-C29ABD757263}"/>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6" name="Footer Placeholder 5">
            <a:extLst>
              <a:ext uri="{FF2B5EF4-FFF2-40B4-BE49-F238E27FC236}">
                <a16:creationId xmlns="" xmlns:a16="http://schemas.microsoft.com/office/drawing/2014/main" id="{73EE7559-BE9D-4A2A-BE47-FF895733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489149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8F72B-E9A7-49CA-BE4A-3256C8B97576}"/>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A57CDD87-C16E-4679-8B39-934940389D1C}"/>
              </a:ext>
            </a:extLst>
          </p:cNvPr>
          <p:cNvSpPr>
            <a:spLocks noGrp="1"/>
          </p:cNvSpPr>
          <p:nvPr>
            <p:ph type="pic" idx="1"/>
          </p:nvPr>
        </p:nvSpPr>
        <p:spPr>
          <a:xfrm>
            <a:off x="3887391" y="987429"/>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F2F20AA4-D86F-4642-B96F-2E4B4ED86209}"/>
              </a:ext>
            </a:extLst>
          </p:cNvPr>
          <p:cNvSpPr>
            <a:spLocks noGrp="1"/>
          </p:cNvSpPr>
          <p:nvPr>
            <p:ph type="body" sz="half" idx="2"/>
          </p:nvPr>
        </p:nvSpPr>
        <p:spPr>
          <a:xfrm>
            <a:off x="629841" y="2057403"/>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6FC6C4C1-2D83-443B-80DF-C96852E98D62}"/>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6" name="Footer Placeholder 5">
            <a:extLst>
              <a:ext uri="{FF2B5EF4-FFF2-40B4-BE49-F238E27FC236}">
                <a16:creationId xmlns="" xmlns:a16="http://schemas.microsoft.com/office/drawing/2014/main" id="{F5651CED-4C33-452F-970F-0916999E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005303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6919B-08B6-4B12-ADCB-7D8EF857E092}"/>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CC42833C-6F5F-44E6-AD9F-4764E70B9515}"/>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86A7D572-93C0-4109-BF9E-EE714B0FA7EB}"/>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a:extLst>
              <a:ext uri="{FF2B5EF4-FFF2-40B4-BE49-F238E27FC236}">
                <a16:creationId xmlns="" xmlns:a16="http://schemas.microsoft.com/office/drawing/2014/main" id="{831F0FA4-404C-4950-849D-30CF5B9E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29745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22A27DF-60EB-4ACA-93A9-CDECA72272E8}"/>
              </a:ext>
            </a:extLst>
          </p:cNvPr>
          <p:cNvSpPr>
            <a:spLocks noGrp="1"/>
          </p:cNvSpPr>
          <p:nvPr>
            <p:ph type="title" orient="vert"/>
          </p:nvPr>
        </p:nvSpPr>
        <p:spPr>
          <a:xfrm>
            <a:off x="6543676" y="365129"/>
            <a:ext cx="1971675" cy="581183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8153E89F-F3FC-469C-BFD2-ABBAC4CC9338}"/>
              </a:ext>
            </a:extLst>
          </p:cNvPr>
          <p:cNvSpPr>
            <a:spLocks noGrp="1"/>
          </p:cNvSpPr>
          <p:nvPr>
            <p:ph type="body" orient="vert" idx="1"/>
          </p:nvPr>
        </p:nvSpPr>
        <p:spPr>
          <a:xfrm>
            <a:off x="628655" y="365129"/>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17CCCF9-E79E-475C-AB9F-05473C425C42}"/>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a:extLst>
              <a:ext uri="{FF2B5EF4-FFF2-40B4-BE49-F238E27FC236}">
                <a16:creationId xmlns="" xmlns:a16="http://schemas.microsoft.com/office/drawing/2014/main" id="{DCC7FB93-87BF-4573-B387-3D2F0735C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795526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3352804"/>
            <a:ext cx="1627314"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5257810"/>
            <a:ext cx="2209800" cy="786044"/>
            <a:chOff x="246967" y="2209800"/>
            <a:chExt cx="2209800" cy="786042"/>
          </a:xfrm>
          <a:noFill/>
        </p:grpSpPr>
        <p:sp>
          <p:nvSpPr>
            <p:cNvPr id="11" name="TextBox 10"/>
            <p:cNvSpPr txBox="1"/>
            <p:nvPr userDrawn="1"/>
          </p:nvSpPr>
          <p:spPr>
            <a:xfrm>
              <a:off x="246967" y="2209800"/>
              <a:ext cx="2209800" cy="538608"/>
            </a:xfrm>
            <a:prstGeom prst="rect">
              <a:avLst/>
            </a:prstGeom>
            <a:grp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230831"/>
            </a:xfrm>
            <a:prstGeom prst="rect">
              <a:avLst/>
            </a:prstGeom>
            <a:grpFill/>
          </p:spPr>
          <p:txBody>
            <a:bodyPr>
              <a:spAutoFit/>
            </a:bodyPr>
            <a:lstStyle/>
            <a:p>
              <a:pPr algn="ctr" fontAlgn="auto">
                <a:spcBef>
                  <a:spcPts val="0"/>
                </a:spcBef>
                <a:spcAft>
                  <a:spcPts val="0"/>
                </a:spcAft>
                <a:defRPr/>
              </a:pPr>
              <a:r>
                <a:rPr lang="en-US" sz="900" spc="0" dirty="0">
                  <a:solidFill>
                    <a:schemeClr val="bg1"/>
                  </a:solidFill>
                  <a:latin typeface="Arial"/>
                  <a:cs typeface="Arial"/>
                </a:rPr>
                <a:t>Pilani | Dubai | Goa | Hyderabad</a:t>
              </a:r>
            </a:p>
          </p:txBody>
        </p:sp>
      </p:grpSp>
      <p:sp>
        <p:nvSpPr>
          <p:cNvPr id="7" name="Content Placeholder 6"/>
          <p:cNvSpPr>
            <a:spLocks noGrp="1"/>
          </p:cNvSpPr>
          <p:nvPr>
            <p:ph sz="quarter" idx="13" hasCustomPrompt="1"/>
          </p:nvPr>
        </p:nvSpPr>
        <p:spPr>
          <a:xfrm>
            <a:off x="6184561" y="4630083"/>
            <a:ext cx="2875005" cy="913472"/>
          </a:xfrm>
          <a:noFill/>
        </p:spPr>
        <p:txBody>
          <a:bodyPr anchor="b">
            <a:noAutofit/>
          </a:bodyPr>
          <a:lstStyle>
            <a:lvl1pPr marL="0" indent="0" algn="r">
              <a:lnSpc>
                <a:spcPts val="1800"/>
              </a:lnSpc>
              <a:spcBef>
                <a:spcPts val="0"/>
              </a:spcBef>
              <a:buNone/>
              <a:defRPr sz="1800" baseline="0">
                <a:solidFill>
                  <a:schemeClr val="bg1">
                    <a:lumMod val="8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stStyle>
          <a:p>
            <a:pPr lvl="0"/>
            <a:r>
              <a:rPr lang="en-US" dirty="0" smtClean="0"/>
              <a:t>Click to edit Presenter’s Details</a:t>
            </a:r>
          </a:p>
        </p:txBody>
      </p:sp>
      <p:sp>
        <p:nvSpPr>
          <p:cNvPr id="2" name="Title 1"/>
          <p:cNvSpPr>
            <a:spLocks noGrp="1"/>
          </p:cNvSpPr>
          <p:nvPr>
            <p:ph type="title" hasCustomPrompt="1"/>
          </p:nvPr>
        </p:nvSpPr>
        <p:spPr>
          <a:xfrm>
            <a:off x="5554362" y="676809"/>
            <a:ext cx="3474308" cy="3936379"/>
          </a:xfrm>
          <a:prstGeom prst="rect">
            <a:avLst/>
          </a:prstGeom>
          <a:noFill/>
        </p:spPr>
        <p:txBody>
          <a:bodyPr>
            <a:noAutofit/>
          </a:bodyPr>
          <a:lstStyle>
            <a:lvl1pPr algn="r">
              <a:lnSpc>
                <a:spcPts val="4000"/>
              </a:lnSpc>
              <a:defRPr sz="4000" baseline="0">
                <a:ln w="6350">
                  <a:solidFill>
                    <a:schemeClr val="bg1">
                      <a:lumMod val="85000"/>
                    </a:schemeClr>
                  </a:solidFill>
                </a:ln>
                <a:solidFill>
                  <a:schemeClr val="bg1"/>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6784757"/>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6784757"/>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6784757"/>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734074"/>
            <a:ext cx="2209800" cy="732976"/>
            <a:chOff x="76200" y="2209800"/>
            <a:chExt cx="2209800" cy="732978"/>
          </a:xfrm>
        </p:grpSpPr>
        <p:sp>
          <p:nvSpPr>
            <p:cNvPr id="10" name="TextBox 9"/>
            <p:cNvSpPr txBox="1"/>
            <p:nvPr userDrawn="1"/>
          </p:nvSpPr>
          <p:spPr>
            <a:xfrm>
              <a:off x="76200" y="2209800"/>
              <a:ext cx="2209800" cy="553999"/>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5"/>
              <a:ext cx="1905000" cy="230833"/>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36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485873619"/>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730995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6BD4AF8-5BA1-443D-8695-0D79C6F13FFE}" type="datetime1">
              <a:rPr lang="en-IN" smtClean="0"/>
              <a:t>27-08-2021</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Birla Institute of Technology and Science-Pilani</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79809E-386E-4026-B908-D965B0B5EA36}" type="slidenum">
              <a:rPr lang="en-IN" smtClean="0"/>
              <a:t>‹#›</a:t>
            </a:fld>
            <a:endParaRPr lang="en-IN"/>
          </a:p>
        </p:txBody>
      </p:sp>
    </p:spTree>
    <p:extLst>
      <p:ext uri="{BB962C8B-B14F-4D97-AF65-F5344CB8AC3E}">
        <p14:creationId xmlns:p14="http://schemas.microsoft.com/office/powerpoint/2010/main" val="2291368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66411595"/>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7DA69C-A3BC-48FB-828D-5A6E6B919454}"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84263585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7DA69C-A3BC-48FB-828D-5A6E6B919454}"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02185379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7DA69C-A3BC-48FB-828D-5A6E6B919454}"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86855757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A69C-A3BC-48FB-828D-5A6E6B919454}"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556188181"/>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54242377"/>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586425088"/>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874993822"/>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6523448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DD572C4-844E-475D-81B1-9109D828C965}" type="datetime1">
              <a:rPr lang="en-IN" smtClean="0"/>
              <a:t>27-08-2021</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Birla Institute of Technology and Science-Pilani</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79809E-386E-4026-B908-D965B0B5EA36}" type="slidenum">
              <a:rPr lang="en-IN" smtClean="0"/>
              <a:t>‹#›</a:t>
            </a:fld>
            <a:endParaRPr lang="en-IN"/>
          </a:p>
        </p:txBody>
      </p:sp>
    </p:spTree>
    <p:extLst>
      <p:ext uri="{BB962C8B-B14F-4D97-AF65-F5344CB8AC3E}">
        <p14:creationId xmlns:p14="http://schemas.microsoft.com/office/powerpoint/2010/main" val="43156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05D5F3F-19E4-46D1-A368-D7F35C9413B0}" type="datetime1">
              <a:rPr lang="en-IN" smtClean="0"/>
              <a:t>27-08-2021</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Birla Institute of Technology and Science-Pilani</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279809E-386E-4026-B908-D965B0B5EA36}" type="slidenum">
              <a:rPr lang="en-IN" smtClean="0"/>
              <a:t>‹#›</a:t>
            </a:fld>
            <a:endParaRPr lang="en-IN"/>
          </a:p>
        </p:txBody>
      </p:sp>
    </p:spTree>
    <p:extLst>
      <p:ext uri="{BB962C8B-B14F-4D97-AF65-F5344CB8AC3E}">
        <p14:creationId xmlns:p14="http://schemas.microsoft.com/office/powerpoint/2010/main" val="25985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13A674-CED6-484D-8454-75B9D39D0321}"/>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91FBC070-0098-45DE-903E-B3963AD59F22}"/>
              </a:ext>
            </a:extLst>
          </p:cNvPr>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F728DEB1-B9F0-4548-BC60-63625D863F50}"/>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a:extLst>
              <a:ext uri="{FF2B5EF4-FFF2-40B4-BE49-F238E27FC236}">
                <a16:creationId xmlns="" xmlns:a16="http://schemas.microsoft.com/office/drawing/2014/main" id="{98497F0C-4460-4CBF-BD4F-04A1FD00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161509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309018-381A-42BC-BFCD-0704158DBD64}"/>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275A71B5-E12F-4E5B-96FE-ADD8320D40FD}"/>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5687C489-7944-4A6B-B364-6EF5865ECA6E}"/>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a:extLst>
              <a:ext uri="{FF2B5EF4-FFF2-40B4-BE49-F238E27FC236}">
                <a16:creationId xmlns="" xmlns:a16="http://schemas.microsoft.com/office/drawing/2014/main" id="{5543E333-13C5-4984-95A1-88F63DC66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28924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B6E58-3819-4E74-A15B-8EC5361E6E70}"/>
              </a:ext>
            </a:extLst>
          </p:cNvPr>
          <p:cNvSpPr>
            <a:spLocks noGrp="1"/>
          </p:cNvSpPr>
          <p:nvPr>
            <p:ph type="title"/>
          </p:nvPr>
        </p:nvSpPr>
        <p:spPr>
          <a:xfrm>
            <a:off x="623888" y="1709742"/>
            <a:ext cx="7886700" cy="2852737"/>
          </a:xfrm>
        </p:spPr>
        <p:txBody>
          <a:bodyPr anchor="b"/>
          <a:lstStyle>
            <a:lvl1pPr>
              <a:defRPr sz="45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13B3B81-077D-4EA6-B457-7DC8E8A3E2ED}"/>
              </a:ext>
            </a:extLst>
          </p:cNvPr>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947334A3-C29D-47AA-A4C5-5B77834E184D}"/>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5" name="Footer Placeholder 4">
            <a:extLst>
              <a:ext uri="{FF2B5EF4-FFF2-40B4-BE49-F238E27FC236}">
                <a16:creationId xmlns="" xmlns:a16="http://schemas.microsoft.com/office/drawing/2014/main" id="{5B3D7A02-7480-445D-9086-823D3599B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738514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621A18-B853-4C4B-9869-0D6EEC6F29E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AA82BF4-8D66-4D18-BC52-266F669C8163}"/>
              </a:ext>
            </a:extLst>
          </p:cNvPr>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B3063194-38A3-48F9-BF51-20705AE471FA}"/>
              </a:ext>
            </a:extLst>
          </p:cNvPr>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BD02B0F-B056-451A-A08C-ECE3690D9B0A}"/>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6" name="Footer Placeholder 5">
            <a:extLst>
              <a:ext uri="{FF2B5EF4-FFF2-40B4-BE49-F238E27FC236}">
                <a16:creationId xmlns="" xmlns:a16="http://schemas.microsoft.com/office/drawing/2014/main" id="{DEA3CE37-ACBC-4001-9257-8CDAD7D61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4364867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9C3E1-D0C3-4F83-960B-196695A5DB1A}"/>
              </a:ext>
            </a:extLst>
          </p:cNvPr>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C5282791-D744-4FFD-B2C1-DBB1306368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029F8D08-0B51-41BD-9FEB-794FB3261064}"/>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980FD374-F5C3-4395-8EC7-DC023331207F}"/>
              </a:ext>
            </a:extLst>
          </p:cNvPr>
          <p:cNvSpPr>
            <a:spLocks noGrp="1"/>
          </p:cNvSpPr>
          <p:nvPr>
            <p:ph type="body" sz="quarter" idx="3"/>
          </p:nvPr>
        </p:nvSpPr>
        <p:spPr>
          <a:xfrm>
            <a:off x="4629155" y="1681163"/>
            <a:ext cx="3887391"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0778F625-875D-499D-AB17-D59086B827C2}"/>
              </a:ext>
            </a:extLst>
          </p:cNvPr>
          <p:cNvSpPr>
            <a:spLocks noGrp="1"/>
          </p:cNvSpPr>
          <p:nvPr>
            <p:ph sz="quarter" idx="4"/>
          </p:nvPr>
        </p:nvSpPr>
        <p:spPr>
          <a:xfrm>
            <a:off x="4629155"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E0607281-8F29-4F10-9BAC-1D785DBF4B67}"/>
              </a:ext>
            </a:extLst>
          </p:cNvPr>
          <p:cNvSpPr>
            <a:spLocks noGrp="1"/>
          </p:cNvSpPr>
          <p:nvPr>
            <p:ph type="dt" sz="half" idx="10"/>
          </p:nvPr>
        </p:nvSpPr>
        <p:spPr/>
        <p:txBody>
          <a:bodyPr/>
          <a:lstStyle/>
          <a:p>
            <a:fld id="{987DA69C-A3BC-48FB-828D-5A6E6B919454}" type="datetimeFigureOut">
              <a:rPr lang="en-US" smtClean="0"/>
              <a:t>8/27/2021</a:t>
            </a:fld>
            <a:endParaRPr lang="en-US"/>
          </a:p>
        </p:txBody>
      </p:sp>
      <p:sp>
        <p:nvSpPr>
          <p:cNvPr id="8" name="Footer Placeholder 7">
            <a:extLst>
              <a:ext uri="{FF2B5EF4-FFF2-40B4-BE49-F238E27FC236}">
                <a16:creationId xmlns="" xmlns:a16="http://schemas.microsoft.com/office/drawing/2014/main" id="{25E813D3-2765-4743-A990-AD8E47428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8176224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icture 7.png"/>
          <p:cNvPicPr>
            <a:picLocks noChangeAspect="1"/>
          </p:cNvPicPr>
          <p:nvPr/>
        </p:nvPicPr>
        <p:blipFill>
          <a:blip r:embed="rId6" cstate="print"/>
          <a:srcRect l="1923" b="5336"/>
          <a:stretch>
            <a:fillRect/>
          </a:stretch>
        </p:blipFill>
        <p:spPr>
          <a:xfrm>
            <a:off x="7449425" y="2"/>
            <a:ext cx="1601769" cy="692697"/>
          </a:xfrm>
          <a:prstGeom prst="rect">
            <a:avLst/>
          </a:prstGeom>
        </p:spPr>
      </p:pic>
      <p:grpSp>
        <p:nvGrpSpPr>
          <p:cNvPr id="18" name="Group 17"/>
          <p:cNvGrpSpPr/>
          <p:nvPr/>
        </p:nvGrpSpPr>
        <p:grpSpPr>
          <a:xfrm>
            <a:off x="0" y="914402"/>
            <a:ext cx="70104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p:nvGrpSpPr>
        <p:grpSpPr>
          <a:xfrm>
            <a:off x="2011680" y="6553202"/>
            <a:ext cx="70866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5" name="TextBox 24"/>
          <p:cNvSpPr txBox="1"/>
          <p:nvPr/>
        </p:nvSpPr>
        <p:spPr>
          <a:xfrm>
            <a:off x="7739189" y="6620079"/>
            <a:ext cx="1312005"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a:t>
            </a:r>
            <a:r>
              <a:rPr lang="en-US" sz="825" b="1" dirty="0" err="1" smtClean="0">
                <a:solidFill>
                  <a:srgbClr val="3333CC"/>
                </a:solidFill>
                <a:cs typeface="Arial"/>
              </a:rPr>
              <a:t>Pilani</a:t>
            </a:r>
            <a:r>
              <a:rPr lang="en-US" sz="825" b="1" dirty="0" smtClean="0">
                <a:solidFill>
                  <a:srgbClr val="3333CC"/>
                </a:solidFill>
                <a:cs typeface="Arial"/>
              </a:rPr>
              <a:t> WILP</a:t>
            </a:r>
            <a:r>
              <a:rPr lang="en-US" sz="825" b="1" baseline="0" dirty="0" smtClean="0">
                <a:solidFill>
                  <a:srgbClr val="3333CC"/>
                </a:solidFill>
                <a:cs typeface="Arial"/>
              </a:rPr>
              <a:t> division</a:t>
            </a:r>
            <a:r>
              <a:rPr lang="en-US" sz="825" b="1" dirty="0" smtClean="0">
                <a:solidFill>
                  <a:srgbClr val="3333CC"/>
                </a:solidFill>
                <a:cs typeface="Arial"/>
              </a:rPr>
              <a:t> </a:t>
            </a:r>
            <a:endParaRPr lang="en-US" sz="825" b="1" dirty="0">
              <a:solidFill>
                <a:srgbClr val="3333CC"/>
              </a:solidFill>
              <a:cs typeface="Arial"/>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iming>
    <p:tnLst>
      <p:par>
        <p:cTn id="1" dur="indefinite" restart="never" nodeType="tmRoot"/>
      </p:par>
    </p:tnLst>
  </p:timing>
  <p:hf hdr="0" dt="0"/>
  <p:txStyles>
    <p:titleStyle>
      <a:lvl1pPr algn="l" rtl="0" eaLnBrk="1" fontAlgn="base" hangingPunct="1">
        <a:spcBef>
          <a:spcPct val="0"/>
        </a:spcBef>
        <a:spcAft>
          <a:spcPct val="0"/>
        </a:spcAft>
        <a:defRPr sz="2100" baseline="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3141A8F-16B4-42B4-BCD2-9D527AEE52EC}"/>
              </a:ext>
            </a:extLst>
          </p:cNvPr>
          <p:cNvSpPr>
            <a:spLocks noGrp="1"/>
          </p:cNvSpPr>
          <p:nvPr>
            <p:ph type="title"/>
          </p:nvPr>
        </p:nvSpPr>
        <p:spPr>
          <a:xfrm>
            <a:off x="628650" y="365125"/>
            <a:ext cx="7886700" cy="1325563"/>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E5048783-6F45-4CD5-8CBD-3CB1AE64BAE1}"/>
              </a:ext>
            </a:extLst>
          </p:cNvPr>
          <p:cNvSpPr>
            <a:spLocks noGrp="1"/>
          </p:cNvSpPr>
          <p:nvPr>
            <p:ph type="body" idx="1"/>
          </p:nvPr>
        </p:nvSpPr>
        <p:spPr>
          <a:xfrm>
            <a:off x="628650" y="1825625"/>
            <a:ext cx="7886700" cy="4351339"/>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A2955B1-9F51-4C46-AD48-26807E68AC7B}"/>
              </a:ext>
            </a:extLst>
          </p:cNvPr>
          <p:cNvSpPr>
            <a:spLocks noGrp="1"/>
          </p:cNvSpPr>
          <p:nvPr>
            <p:ph type="dt" sz="half" idx="2"/>
          </p:nvPr>
        </p:nvSpPr>
        <p:spPr>
          <a:xfrm>
            <a:off x="628650" y="6356352"/>
            <a:ext cx="2057400" cy="365125"/>
          </a:xfrm>
          <a:prstGeom prst="rect">
            <a:avLst/>
          </a:prstGeom>
        </p:spPr>
        <p:txBody>
          <a:bodyPr vert="horz" lIns="68580" tIns="34290" rIns="68580" bIns="34290" rtlCol="0" anchor="ctr"/>
          <a:lstStyle>
            <a:lvl1pPr algn="l">
              <a:defRPr sz="900">
                <a:solidFill>
                  <a:schemeClr val="tx1">
                    <a:tint val="75000"/>
                  </a:schemeClr>
                </a:solidFill>
              </a:defRPr>
            </a:lvl1pPr>
          </a:lstStyle>
          <a:p>
            <a:fld id="{987DA69C-A3BC-48FB-828D-5A6E6B919454}" type="datetimeFigureOut">
              <a:rPr lang="en-US" smtClean="0"/>
              <a:t>8/27/2021</a:t>
            </a:fld>
            <a:endParaRPr lang="en-US"/>
          </a:p>
        </p:txBody>
      </p:sp>
      <p:sp>
        <p:nvSpPr>
          <p:cNvPr id="5" name="Footer Placeholder 4">
            <a:extLst>
              <a:ext uri="{FF2B5EF4-FFF2-40B4-BE49-F238E27FC236}">
                <a16:creationId xmlns="" xmlns:a16="http://schemas.microsoft.com/office/drawing/2014/main" id="{0BB688D8-FB80-49EF-B593-170DCB4FFFD7}"/>
              </a:ext>
            </a:extLst>
          </p:cNvPr>
          <p:cNvSpPr>
            <a:spLocks noGrp="1"/>
          </p:cNvSpPr>
          <p:nvPr>
            <p:ph type="ftr" sz="quarter" idx="3"/>
          </p:nvPr>
        </p:nvSpPr>
        <p:spPr>
          <a:xfrm>
            <a:off x="3028950" y="6356352"/>
            <a:ext cx="3086100" cy="365125"/>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4269C12-CA27-4FD4-8883-4CDB70D8C2AF}"/>
              </a:ext>
            </a:extLst>
          </p:cNvPr>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90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6BB71-2895-4475-8BEB-5E924452B551}" type="datetimeFigureOut">
              <a:rPr lang="en-IN" smtClean="0"/>
              <a:t>27-08-2021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3A75C-1908-4740-8FB3-BDC62586E164}" type="slidenum">
              <a:rPr lang="en-IN" smtClean="0"/>
              <a:t>‹#›</a:t>
            </a:fld>
            <a:endParaRPr lang="en-IN"/>
          </a:p>
        </p:txBody>
      </p:sp>
    </p:spTree>
    <p:extLst>
      <p:ext uri="{BB962C8B-B14F-4D97-AF65-F5344CB8AC3E}">
        <p14:creationId xmlns:p14="http://schemas.microsoft.com/office/powerpoint/2010/main" val="192198535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jpeg"/><Relationship Id="rId1" Type="http://schemas.openxmlformats.org/officeDocument/2006/relationships/slideLayout" Target="../slideLayouts/slideLayout19.xml"/><Relationship Id="rId4" Type="http://schemas.openxmlformats.org/officeDocument/2006/relationships/hyperlink" Target="https://forums.fast.ai/t/meet-diffgrad-new-optimizer-that-solves-adams-overshoot-issue/60711"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15.png"/><Relationship Id="rId5" Type="http://schemas.microsoft.com/office/2007/relationships/hdphoto" Target="../media/hdphoto4.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5" Type="http://schemas.openxmlformats.org/officeDocument/2006/relationships/image" Target="../media/image20.png"/><Relationship Id="rId4" Type="http://schemas.microsoft.com/office/2007/relationships/hdphoto" Target="../media/hdphoto5.wdp"/></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 Id="rId6" Type="http://schemas.microsoft.com/office/2007/relationships/hdphoto" Target="../media/hdphoto7.wdp"/><Relationship Id="rId5" Type="http://schemas.openxmlformats.org/officeDocument/2006/relationships/image" Target="../media/image23.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microsoft.com/office/2007/relationships/hdphoto" Target="../media/hdphoto9.wdp"/><Relationship Id="rId3" Type="http://schemas.microsoft.com/office/2007/relationships/hdphoto" Target="../media/hdphoto5.wdp"/><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5.png"/><Relationship Id="rId5" Type="http://schemas.microsoft.com/office/2007/relationships/hdphoto" Target="../media/hdphoto8.wdp"/><Relationship Id="rId10" Type="http://schemas.microsoft.com/office/2007/relationships/hdphoto" Target="../media/hdphoto6.wdp"/><Relationship Id="rId4" Type="http://schemas.openxmlformats.org/officeDocument/2006/relationships/image" Target="../media/image24.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omyaup/2-D-steady-state"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Holomorphic_function"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lassifying Events using a Neural Network | by Blak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692696" y="1353931"/>
            <a:ext cx="6673444"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50532" y="1700808"/>
            <a:ext cx="7772400" cy="1470025"/>
          </a:xfrm>
        </p:spPr>
        <p:txBody>
          <a:bodyPr>
            <a:normAutofit fontScale="90000"/>
            <a:scene3d>
              <a:camera prst="perspectiveFront"/>
              <a:lightRig rig="threePt" dir="t"/>
            </a:scene3d>
            <a:sp3d extrusionH="57150">
              <a:bevelT w="38100" h="38100"/>
            </a:sp3d>
          </a:bodyPr>
          <a:lstStyle/>
          <a:p>
            <a:r>
              <a:rPr lang="en-IN" b="1" dirty="0" smtClean="0">
                <a:ln w="6350">
                  <a:solidFill>
                    <a:schemeClr val="bg1"/>
                  </a:solidFill>
                </a:ln>
                <a:solidFill>
                  <a:schemeClr val="bg1"/>
                </a:solidFill>
                <a:effectLst>
                  <a:glow rad="101600">
                    <a:schemeClr val="accent3">
                      <a:satMod val="175000"/>
                      <a:alpha val="40000"/>
                    </a:schemeClr>
                  </a:glow>
                  <a:outerShdw blurRad="38100" dist="38100" dir="2700000" algn="tl">
                    <a:srgbClr val="000000">
                      <a:alpha val="43137"/>
                    </a:srgbClr>
                  </a:outerShdw>
                </a:effectLst>
                <a:latin typeface="+mn-lt"/>
                <a:cs typeface="Times New Roman" pitchFamily="18" charset="0"/>
              </a:rPr>
              <a:t>Using Neural Net</a:t>
            </a:r>
            <a:r>
              <a:rPr lang="en-IN" b="1" dirty="0" smtClean="0">
                <a:ln w="6350">
                  <a:solidFill>
                    <a:schemeClr val="bg1"/>
                  </a:solidFill>
                </a:ln>
                <a:solidFill>
                  <a:srgbClr val="002060"/>
                </a:solidFill>
                <a:effectLst>
                  <a:glow rad="101600">
                    <a:schemeClr val="accent3">
                      <a:satMod val="175000"/>
                      <a:alpha val="40000"/>
                    </a:schemeClr>
                  </a:glow>
                  <a:outerShdw blurRad="38100" dist="38100" dir="2700000" algn="tl">
                    <a:srgbClr val="000000">
                      <a:alpha val="43137"/>
                    </a:srgbClr>
                  </a:outerShdw>
                </a:effectLst>
                <a:latin typeface="+mn-lt"/>
                <a:cs typeface="Times New Roman" pitchFamily="18" charset="0"/>
              </a:rPr>
              <a:t>works in Steady</a:t>
            </a:r>
            <a:br>
              <a:rPr lang="en-IN" b="1" dirty="0" smtClean="0">
                <a:ln w="6350">
                  <a:solidFill>
                    <a:schemeClr val="bg1"/>
                  </a:solidFill>
                </a:ln>
                <a:solidFill>
                  <a:srgbClr val="002060"/>
                </a:solidFill>
                <a:effectLst>
                  <a:glow rad="101600">
                    <a:schemeClr val="accent3">
                      <a:satMod val="175000"/>
                      <a:alpha val="40000"/>
                    </a:schemeClr>
                  </a:glow>
                  <a:outerShdw blurRad="38100" dist="38100" dir="2700000" algn="tl">
                    <a:srgbClr val="000000">
                      <a:alpha val="43137"/>
                    </a:srgbClr>
                  </a:outerShdw>
                </a:effectLst>
                <a:latin typeface="+mn-lt"/>
                <a:cs typeface="Times New Roman" pitchFamily="18" charset="0"/>
              </a:rPr>
            </a:br>
            <a:r>
              <a:rPr lang="en-IN" b="1" dirty="0" smtClean="0">
                <a:ln w="6350">
                  <a:solidFill>
                    <a:schemeClr val="bg1"/>
                  </a:solidFill>
                </a:ln>
                <a:solidFill>
                  <a:schemeClr val="bg1"/>
                </a:solidFill>
                <a:effectLst>
                  <a:glow rad="101600">
                    <a:schemeClr val="accent3">
                      <a:satMod val="175000"/>
                      <a:alpha val="40000"/>
                    </a:schemeClr>
                  </a:glow>
                  <a:outerShdw blurRad="38100" dist="38100" dir="2700000" algn="tl">
                    <a:srgbClr val="000000">
                      <a:alpha val="43137"/>
                    </a:srgbClr>
                  </a:outerShdw>
                </a:effectLst>
                <a:latin typeface="+mn-lt"/>
                <a:cs typeface="Times New Roman" pitchFamily="18" charset="0"/>
              </a:rPr>
              <a:t>State Heat cond</a:t>
            </a:r>
            <a:r>
              <a:rPr lang="en-IN" b="1" dirty="0" smtClean="0">
                <a:ln w="6350">
                  <a:solidFill>
                    <a:schemeClr val="bg1"/>
                  </a:solidFill>
                </a:ln>
                <a:solidFill>
                  <a:srgbClr val="002060"/>
                </a:solidFill>
                <a:effectLst>
                  <a:glow rad="101600">
                    <a:schemeClr val="accent3">
                      <a:satMod val="175000"/>
                      <a:alpha val="40000"/>
                    </a:schemeClr>
                  </a:glow>
                  <a:outerShdw blurRad="38100" dist="38100" dir="2700000" algn="tl">
                    <a:srgbClr val="000000">
                      <a:alpha val="43137"/>
                    </a:srgbClr>
                  </a:outerShdw>
                </a:effectLst>
                <a:latin typeface="+mn-lt"/>
                <a:cs typeface="Times New Roman" pitchFamily="18" charset="0"/>
              </a:rPr>
              <a:t>uction in 2 - D</a:t>
            </a:r>
            <a:endParaRPr lang="en-IN" b="1" dirty="0">
              <a:ln w="6350">
                <a:solidFill>
                  <a:schemeClr val="bg1"/>
                </a:solidFill>
              </a:ln>
              <a:solidFill>
                <a:srgbClr val="002060"/>
              </a:solidFill>
              <a:effectLst>
                <a:glow rad="101600">
                  <a:schemeClr val="accent3">
                    <a:satMod val="175000"/>
                    <a:alpha val="40000"/>
                  </a:schemeClr>
                </a:glow>
                <a:outerShdw blurRad="38100" dist="38100" dir="2700000" algn="tl">
                  <a:srgbClr val="000000">
                    <a:alpha val="43137"/>
                  </a:srgbClr>
                </a:outerShdw>
              </a:effectLst>
              <a:latin typeface="+mn-lt"/>
              <a:cs typeface="Times New Roman" pitchFamily="18" charset="0"/>
            </a:endParaRPr>
          </a:p>
        </p:txBody>
      </p:sp>
      <p:sp>
        <p:nvSpPr>
          <p:cNvPr id="3" name="Subtitle 2"/>
          <p:cNvSpPr>
            <a:spLocks noGrp="1"/>
          </p:cNvSpPr>
          <p:nvPr>
            <p:ph type="subTitle" idx="1"/>
          </p:nvPr>
        </p:nvSpPr>
        <p:spPr>
          <a:xfrm>
            <a:off x="4932040" y="3356992"/>
            <a:ext cx="4032448" cy="2304256"/>
          </a:xfrm>
        </p:spPr>
        <p:txBody>
          <a:bodyPr>
            <a:normAutofit fontScale="62500" lnSpcReduction="20000"/>
            <a:scene3d>
              <a:camera prst="perspectiveFront"/>
              <a:lightRig rig="threePt" dir="t"/>
            </a:scene3d>
          </a:bodyPr>
          <a:lstStyle/>
          <a:p>
            <a:r>
              <a:rPr lang="en-IN" sz="1800" dirty="0" smtClean="0">
                <a:solidFill>
                  <a:schemeClr val="bg1"/>
                </a:solidFill>
                <a:cs typeface="Times New Roman" pitchFamily="18" charset="0"/>
              </a:rPr>
              <a:t>Under Guidance of </a:t>
            </a:r>
          </a:p>
          <a:p>
            <a:r>
              <a:rPr lang="en-IN" sz="1800" b="1" dirty="0" smtClean="0">
                <a:solidFill>
                  <a:schemeClr val="bg1"/>
                </a:solidFill>
                <a:cs typeface="Times New Roman" pitchFamily="18" charset="0"/>
              </a:rPr>
              <a:t>Professor P. Srinivasan</a:t>
            </a:r>
          </a:p>
          <a:p>
            <a:endParaRPr lang="en-IN" sz="2600" i="1" dirty="0" smtClean="0">
              <a:solidFill>
                <a:schemeClr val="accent3">
                  <a:lumMod val="50000"/>
                </a:schemeClr>
              </a:solidFill>
              <a:effectLst>
                <a:outerShdw blurRad="38100" dist="38100" dir="2700000" algn="tl">
                  <a:srgbClr val="000000">
                    <a:alpha val="43137"/>
                  </a:srgbClr>
                </a:outerShdw>
              </a:effectLst>
              <a:cs typeface="Times New Roman" pitchFamily="18" charset="0"/>
            </a:endParaRPr>
          </a:p>
          <a:p>
            <a:r>
              <a:rPr lang="en-IN" sz="2600"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by</a:t>
            </a:r>
          </a:p>
          <a:p>
            <a:r>
              <a:rPr lang="en-IN" sz="2600"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IN" sz="2600" b="1"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Somya </a:t>
            </a:r>
            <a:r>
              <a:rPr lang="en-IN" sz="2600" b="1" i="1" dirty="0">
                <a:solidFill>
                  <a:schemeClr val="accent3">
                    <a:lumMod val="50000"/>
                  </a:schemeClr>
                </a:solidFill>
                <a:effectLst>
                  <a:outerShdw blurRad="38100" dist="38100" dir="2700000" algn="tl">
                    <a:srgbClr val="000000">
                      <a:alpha val="43137"/>
                    </a:srgbClr>
                  </a:outerShdw>
                </a:effectLst>
                <a:cs typeface="Times New Roman" pitchFamily="18" charset="0"/>
              </a:rPr>
              <a:t>U</a:t>
            </a:r>
            <a:r>
              <a:rPr lang="en-IN" sz="2600" b="1"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padhyay </a:t>
            </a:r>
          </a:p>
          <a:p>
            <a:r>
              <a:rPr lang="en-IN" sz="2600" b="1"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(2017B5A40962P)</a:t>
            </a:r>
          </a:p>
          <a:p>
            <a:endParaRPr lang="en-IN" sz="2600" b="1" i="1" dirty="0" smtClean="0">
              <a:solidFill>
                <a:schemeClr val="accent3">
                  <a:lumMod val="50000"/>
                </a:schemeClr>
              </a:solidFill>
              <a:effectLst>
                <a:outerShdw blurRad="38100" dist="38100" dir="2700000" algn="tl">
                  <a:srgbClr val="000000">
                    <a:alpha val="43137"/>
                  </a:srgbClr>
                </a:outerShdw>
              </a:effectLst>
              <a:cs typeface="Times New Roman" pitchFamily="18" charset="0"/>
            </a:endParaRPr>
          </a:p>
          <a:p>
            <a:r>
              <a:rPr lang="en-IN" sz="2600"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Course Type :</a:t>
            </a:r>
          </a:p>
          <a:p>
            <a:r>
              <a:rPr lang="en-IN" sz="2600"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IN" sz="2600" b="1" i="1" dirty="0" smtClean="0">
                <a:solidFill>
                  <a:schemeClr val="accent3">
                    <a:lumMod val="50000"/>
                  </a:schemeClr>
                </a:solidFill>
                <a:effectLst>
                  <a:outerShdw blurRad="38100" dist="38100" dir="2700000" algn="tl">
                    <a:srgbClr val="000000">
                      <a:alpha val="43137"/>
                    </a:srgbClr>
                  </a:outerShdw>
                </a:effectLst>
                <a:cs typeface="Times New Roman" pitchFamily="18" charset="0"/>
              </a:rPr>
              <a:t>Special Project  (ME F 491)</a:t>
            </a:r>
          </a:p>
          <a:p>
            <a:endParaRPr lang="en-IN" b="1" i="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411760" y="6356350"/>
            <a:ext cx="3608040" cy="365125"/>
          </a:xfrm>
        </p:spPr>
        <p:txBody>
          <a:bodyPr>
            <a:scene3d>
              <a:camera prst="perspectiveFront"/>
              <a:lightRig rig="threePt" dir="t"/>
            </a:scene3d>
          </a:bodyPr>
          <a:lstStyle/>
          <a:p>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Birla Institute of Technology and Science-Pilani</a:t>
            </a:r>
            <a:endParaRPr lang="en-IN"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scene3d>
              <a:camera prst="perspectiveFront"/>
              <a:lightRig rig="threePt" dir="t"/>
            </a:scene3d>
          </a:bodyPr>
          <a:lstStyle/>
          <a:p>
            <a:fld id="{9279809E-386E-4026-B908-D965B0B5EA36}" type="slidenum">
              <a:rPr lang="en-IN" smtClean="0">
                <a:effectLst>
                  <a:outerShdw blurRad="38100" dist="38100" dir="2700000" algn="tl">
                    <a:srgbClr val="000000">
                      <a:alpha val="43137"/>
                    </a:srgbClr>
                  </a:outerShdw>
                </a:effectLst>
                <a:latin typeface="Times New Roman" pitchFamily="18" charset="0"/>
                <a:cs typeface="Times New Roman" pitchFamily="18" charset="0"/>
              </a:rPr>
              <a:t>1</a:t>
            </a:fld>
            <a:endParaRPr lang="en-IN">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descr="D:\download data\oasis18 t\1200px-BITS_Pilani-Logo.svg.png"/>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380312" y="476672"/>
            <a:ext cx="895350" cy="895350"/>
          </a:xfrm>
          <a:prstGeom prst="roundRect">
            <a:avLst>
              <a:gd name="adj" fmla="val 8594"/>
            </a:avLst>
          </a:prstGeom>
          <a:noFill/>
          <a:ln>
            <a:noFill/>
          </a:ln>
          <a:effectLst>
            <a:glow>
              <a:schemeClr val="bg1"/>
            </a:glow>
            <a:reflection stA="50000" endPos="37000" dir="5400000" sy="-100000" algn="bl" rotWithShape="0"/>
          </a:effectLst>
          <a:extLst/>
        </p:spPr>
      </p:pic>
    </p:spTree>
    <p:extLst>
      <p:ext uri="{BB962C8B-B14F-4D97-AF65-F5344CB8AC3E}">
        <p14:creationId xmlns:p14="http://schemas.microsoft.com/office/powerpoint/2010/main" val="185131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Types  of Boundary Conditions</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10</a:t>
            </a:fld>
            <a:endParaRPr lang="en-IN"/>
          </a:p>
        </p:txBody>
      </p:sp>
    </p:spTree>
    <p:extLst>
      <p:ext uri="{BB962C8B-B14F-4D97-AF65-F5344CB8AC3E}">
        <p14:creationId xmlns:p14="http://schemas.microsoft.com/office/powerpoint/2010/main" val="3701879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043608" y="774294"/>
            <a:ext cx="4176464" cy="1971794"/>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67544" y="0"/>
            <a:ext cx="8229600" cy="1143000"/>
          </a:xfrm>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2564904"/>
            <a:ext cx="8280920" cy="3888432"/>
          </a:xfrm>
        </p:spPr>
        <p:txBody>
          <a:bodyPr>
            <a:normAutofit/>
          </a:bodyPr>
          <a:lstStyle/>
          <a:p>
            <a:pPr marL="0" indent="0">
              <a:buNone/>
            </a:pPr>
            <a:endParaRPr lang="en-IN" sz="1800" b="1" dirty="0" smtClean="0"/>
          </a:p>
          <a:p>
            <a:pPr marL="0" indent="0">
              <a:buNone/>
            </a:pPr>
            <a:r>
              <a:rPr lang="en-IN" sz="1800" dirty="0" smtClean="0"/>
              <a:t>The </a:t>
            </a:r>
            <a:r>
              <a:rPr lang="en-IN" sz="1800" b="1" dirty="0" smtClean="0"/>
              <a:t>Direchlet boundary </a:t>
            </a:r>
            <a:r>
              <a:rPr lang="en-IN" sz="1800" b="1" dirty="0"/>
              <a:t>condition</a:t>
            </a:r>
            <a:r>
              <a:rPr lang="en-IN" sz="1800" dirty="0"/>
              <a:t> requirement on the temperature function ψ(</a:t>
            </a:r>
            <a:r>
              <a:rPr lang="en-IN" sz="1800" dirty="0" err="1"/>
              <a:t>x,y</a:t>
            </a:r>
            <a:r>
              <a:rPr lang="en-IN" sz="1800" dirty="0" smtClean="0"/>
              <a:t>) is </a:t>
            </a:r>
            <a:r>
              <a:rPr lang="en-IN" sz="1800" dirty="0"/>
              <a:t>given for all </a:t>
            </a:r>
            <a:r>
              <a:rPr lang="en-IN" sz="1800" dirty="0" smtClean="0"/>
              <a:t>four edges. </a:t>
            </a:r>
            <a:r>
              <a:rPr lang="en-IN" sz="1800" dirty="0"/>
              <a:t>The </a:t>
            </a:r>
            <a:r>
              <a:rPr lang="en-IN" sz="1800" dirty="0" smtClean="0"/>
              <a:t>steady values are </a:t>
            </a:r>
            <a:r>
              <a:rPr lang="en-IN" sz="1800" dirty="0"/>
              <a:t>based off </a:t>
            </a:r>
            <a:r>
              <a:rPr lang="en-IN" sz="1800" dirty="0" smtClean="0"/>
              <a:t>realistic imaginary setup considering convection calculations . </a:t>
            </a:r>
            <a:endParaRPr lang="en-IN" sz="1800" dirty="0"/>
          </a:p>
          <a:p>
            <a:pPr lvl="0"/>
            <a:r>
              <a:rPr lang="en-IN" sz="1800" b="1" dirty="0"/>
              <a:t>L:Left wall </a:t>
            </a:r>
            <a:r>
              <a:rPr lang="en-IN" sz="1800" dirty="0"/>
              <a:t>is insulated with constant heat </a:t>
            </a:r>
            <a:r>
              <a:rPr lang="en-IN" sz="1800" dirty="0" smtClean="0"/>
              <a:t>flux </a:t>
            </a:r>
            <a:endParaRPr lang="en-IN" sz="1800" dirty="0"/>
          </a:p>
          <a:p>
            <a:pPr lvl="0"/>
            <a:r>
              <a:rPr lang="en-IN" sz="1800" b="1" dirty="0"/>
              <a:t>R:Right wal</a:t>
            </a:r>
            <a:r>
              <a:rPr lang="en-IN" sz="1800" dirty="0"/>
              <a:t>l has a constant coolant </a:t>
            </a:r>
            <a:r>
              <a:rPr lang="en-IN" sz="1800" dirty="0" smtClean="0"/>
              <a:t>circulation </a:t>
            </a:r>
            <a:endParaRPr lang="en-IN" sz="1800" dirty="0"/>
          </a:p>
          <a:p>
            <a:pPr lvl="0"/>
            <a:r>
              <a:rPr lang="en-IN" sz="1800" b="1" dirty="0"/>
              <a:t>I:Inner wall </a:t>
            </a:r>
            <a:r>
              <a:rPr lang="en-IN" sz="1800" dirty="0"/>
              <a:t>is insulated (because it simulated the inner radial space</a:t>
            </a:r>
          </a:p>
          <a:p>
            <a:pPr lvl="0"/>
            <a:r>
              <a:rPr lang="en-IN" sz="1800" b="1" dirty="0"/>
              <a:t>O:Outer wal</a:t>
            </a:r>
            <a:r>
              <a:rPr lang="en-IN" sz="1800" dirty="0"/>
              <a:t>l is exposed to the environment</a:t>
            </a:r>
            <a:r>
              <a:rPr lang="en-IN" sz="1800" dirty="0" smtClean="0"/>
              <a:t>.</a:t>
            </a:r>
            <a:endParaRPr lang="en-US" sz="1800" dirty="0" smtClean="0"/>
          </a:p>
          <a:p>
            <a:pPr marL="400050" lvl="1" indent="0">
              <a:buNone/>
            </a:pPr>
            <a:r>
              <a:rPr lang="en-IN" sz="1400" b="1" dirty="0" smtClean="0">
                <a:latin typeface="Garamond" pitchFamily="18" charset="0"/>
              </a:rPr>
              <a:t>(left)</a:t>
            </a:r>
            <a:r>
              <a:rPr lang="el-GR" sz="1400" b="1" dirty="0" smtClean="0">
                <a:latin typeface="Garamond" pitchFamily="18" charset="0"/>
              </a:rPr>
              <a:t>Ψ</a:t>
            </a:r>
            <a:r>
              <a:rPr lang="en-US" sz="1400" b="1" dirty="0" smtClean="0">
                <a:latin typeface="Garamond" pitchFamily="18" charset="0"/>
              </a:rPr>
              <a:t>(r)=</a:t>
            </a:r>
            <a:r>
              <a:rPr lang="en-US" sz="1400" b="1" dirty="0">
                <a:latin typeface="Garamond" pitchFamily="18" charset="0"/>
              </a:rPr>
              <a:t>100   at  x= 0</a:t>
            </a:r>
          </a:p>
          <a:p>
            <a:pPr marL="400050" lvl="1" indent="0">
              <a:buNone/>
            </a:pPr>
            <a:r>
              <a:rPr lang="en-IN" sz="1400" b="1" dirty="0" smtClean="0">
                <a:latin typeface="Garamond" pitchFamily="18" charset="0"/>
              </a:rPr>
              <a:t>(right)</a:t>
            </a:r>
            <a:r>
              <a:rPr lang="el-GR" sz="1400" b="1" dirty="0" smtClean="0">
                <a:latin typeface="Garamond" pitchFamily="18" charset="0"/>
              </a:rPr>
              <a:t>Ψ</a:t>
            </a:r>
            <a:r>
              <a:rPr lang="en-US" sz="1400" b="1" dirty="0" smtClean="0">
                <a:latin typeface="Garamond" pitchFamily="18" charset="0"/>
              </a:rPr>
              <a:t>(r)=20   </a:t>
            </a:r>
            <a:r>
              <a:rPr lang="en-US" sz="1400" b="1" dirty="0">
                <a:latin typeface="Garamond" pitchFamily="18" charset="0"/>
              </a:rPr>
              <a:t>at  x= </a:t>
            </a:r>
            <a:r>
              <a:rPr lang="en-US" sz="1400" b="1" dirty="0" smtClean="0">
                <a:latin typeface="Garamond" pitchFamily="18" charset="0"/>
              </a:rPr>
              <a:t>2units(length)</a:t>
            </a:r>
            <a:endParaRPr lang="en-US" sz="1400" b="1" dirty="0">
              <a:latin typeface="Garamond" pitchFamily="18" charset="0"/>
            </a:endParaRPr>
          </a:p>
          <a:p>
            <a:pPr marL="400050" lvl="1" indent="0">
              <a:buNone/>
            </a:pPr>
            <a:r>
              <a:rPr lang="en-IN" sz="1400" b="1" dirty="0" smtClean="0">
                <a:latin typeface="Garamond" pitchFamily="18" charset="0"/>
              </a:rPr>
              <a:t>(bottom)</a:t>
            </a:r>
            <a:r>
              <a:rPr lang="el-GR" sz="1400" b="1" dirty="0" smtClean="0">
                <a:latin typeface="Garamond" pitchFamily="18" charset="0"/>
              </a:rPr>
              <a:t>Ψ</a:t>
            </a:r>
            <a:r>
              <a:rPr lang="en-US" sz="1400" b="1" dirty="0" smtClean="0">
                <a:latin typeface="Garamond" pitchFamily="18" charset="0"/>
              </a:rPr>
              <a:t>(x)=</a:t>
            </a:r>
            <a:r>
              <a:rPr lang="en-US" sz="1400" b="1" dirty="0">
                <a:latin typeface="Garamond" pitchFamily="18" charset="0"/>
              </a:rPr>
              <a:t>100   at  r</a:t>
            </a:r>
            <a:r>
              <a:rPr lang="en-US" sz="1400" b="1" dirty="0" smtClean="0">
                <a:latin typeface="Garamond" pitchFamily="18" charset="0"/>
              </a:rPr>
              <a:t>= 0</a:t>
            </a:r>
          </a:p>
          <a:p>
            <a:pPr marL="400050" lvl="1" indent="0">
              <a:buNone/>
            </a:pPr>
            <a:r>
              <a:rPr lang="en-IN" sz="1400" b="1" dirty="0" smtClean="0">
                <a:latin typeface="Garamond" pitchFamily="18" charset="0"/>
              </a:rPr>
              <a:t>(top)</a:t>
            </a:r>
            <a:r>
              <a:rPr lang="el-GR" sz="1400" b="1" dirty="0" smtClean="0">
                <a:latin typeface="Garamond" pitchFamily="18" charset="0"/>
              </a:rPr>
              <a:t>Ψ</a:t>
            </a:r>
            <a:r>
              <a:rPr lang="en-US" sz="1400" b="1" dirty="0" smtClean="0">
                <a:latin typeface="Garamond" pitchFamily="18" charset="0"/>
              </a:rPr>
              <a:t>(x)=40   </a:t>
            </a:r>
            <a:r>
              <a:rPr lang="en-US" sz="1400" b="1" dirty="0">
                <a:latin typeface="Garamond" pitchFamily="18" charset="0"/>
              </a:rPr>
              <a:t>at  </a:t>
            </a:r>
            <a:r>
              <a:rPr lang="en-US" sz="1400" b="1" dirty="0" smtClean="0">
                <a:latin typeface="Garamond" pitchFamily="18" charset="0"/>
              </a:rPr>
              <a:t>r= 1 unit(radius</a:t>
            </a:r>
            <a:r>
              <a:rPr lang="en-US" sz="1400" dirty="0" smtClean="0">
                <a:latin typeface="Garamond" pitchFamily="18" charset="0"/>
              </a:rPr>
              <a:t>)</a:t>
            </a:r>
          </a:p>
          <a:p>
            <a:pPr marL="0" indent="0">
              <a:buNone/>
            </a:pPr>
            <a:endParaRPr lang="en-IN" sz="1800" dirty="0" smtClean="0"/>
          </a:p>
        </p:txBody>
      </p:sp>
      <p:sp>
        <p:nvSpPr>
          <p:cNvPr id="5" name="Footer Placeholder 4"/>
          <p:cNvSpPr>
            <a:spLocks noGrp="1"/>
          </p:cNvSpPr>
          <p:nvPr>
            <p:ph type="ftr" sz="quarter" idx="11"/>
          </p:nvPr>
        </p:nvSpPr>
        <p:spPr/>
        <p:txBody>
          <a:bodyPr/>
          <a:lstStyle/>
          <a:p>
            <a:r>
              <a:rPr lang="en-US" smtClean="0"/>
              <a:t>Birla Institute of Technology and Science-Pilani</a:t>
            </a:r>
            <a:endParaRPr lang="en-IN"/>
          </a:p>
        </p:txBody>
      </p:sp>
      <p:sp>
        <p:nvSpPr>
          <p:cNvPr id="6" name="Slide Number Placeholder 5"/>
          <p:cNvSpPr>
            <a:spLocks noGrp="1"/>
          </p:cNvSpPr>
          <p:nvPr>
            <p:ph type="sldNum" sz="quarter" idx="12"/>
          </p:nvPr>
        </p:nvSpPr>
        <p:spPr/>
        <p:txBody>
          <a:bodyPr/>
          <a:lstStyle/>
          <a:p>
            <a:fld id="{9279809E-386E-4026-B908-D965B0B5EA36}" type="slidenum">
              <a:rPr lang="en-IN" smtClean="0"/>
              <a:t>11</a:t>
            </a:fld>
            <a:endParaRPr lang="en-IN"/>
          </a:p>
        </p:txBody>
      </p:sp>
      <p:sp>
        <p:nvSpPr>
          <p:cNvPr id="4" name="TextBox 3"/>
          <p:cNvSpPr txBox="1"/>
          <p:nvPr/>
        </p:nvSpPr>
        <p:spPr>
          <a:xfrm>
            <a:off x="5225132" y="1124744"/>
            <a:ext cx="2952328" cy="1477328"/>
          </a:xfrm>
          <a:prstGeom prst="rect">
            <a:avLst/>
          </a:prstGeom>
          <a:noFill/>
        </p:spPr>
        <p:txBody>
          <a:bodyPr wrap="square" rtlCol="0">
            <a:spAutoFit/>
          </a:bodyPr>
          <a:lstStyle/>
          <a:p>
            <a:r>
              <a:rPr lang="en-IN" i="1" dirty="0"/>
              <a:t>Figure 1:Fixed external boundaries temperature</a:t>
            </a:r>
          </a:p>
          <a:p>
            <a:r>
              <a:rPr lang="en-IN" i="1" dirty="0"/>
              <a:t> indicative heat </a:t>
            </a:r>
            <a:r>
              <a:rPr lang="en-IN" i="1" dirty="0" err="1"/>
              <a:t>color</a:t>
            </a:r>
            <a:r>
              <a:rPr lang="en-IN" i="1" dirty="0"/>
              <a:t> map.</a:t>
            </a:r>
            <a:endParaRPr lang="en-IN" dirty="0"/>
          </a:p>
          <a:p>
            <a:pPr algn="ctr"/>
            <a:endParaRPr lang="en-IN" dirty="0"/>
          </a:p>
          <a:p>
            <a:endParaRPr lang="en-IN" dirty="0"/>
          </a:p>
        </p:txBody>
      </p:sp>
    </p:spTree>
    <p:extLst>
      <p:ext uri="{BB962C8B-B14F-4D97-AF65-F5344CB8AC3E}">
        <p14:creationId xmlns:p14="http://schemas.microsoft.com/office/powerpoint/2010/main" val="1083406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Heat Generation term</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1700808"/>
            <a:ext cx="8229600" cy="2692896"/>
          </a:xfrm>
        </p:spPr>
        <p:txBody>
          <a:bodyPr>
            <a:normAutofit fontScale="47500" lnSpcReduction="20000"/>
          </a:bodyPr>
          <a:lstStyle/>
          <a:p>
            <a:pPr marL="0" indent="0">
              <a:buNone/>
            </a:pPr>
            <a:r>
              <a:rPr lang="en-IN" dirty="0"/>
              <a:t>Constant heat generation at source up till 0.1 per cent of </a:t>
            </a:r>
            <a:r>
              <a:rPr lang="en-IN" dirty="0" smtClean="0"/>
              <a:t>distance. </a:t>
            </a:r>
          </a:p>
          <a:p>
            <a:pPr marL="0" indent="0">
              <a:buNone/>
            </a:pPr>
            <a:r>
              <a:rPr lang="en-IN" dirty="0"/>
              <a:t>	</a:t>
            </a:r>
            <a:r>
              <a:rPr lang="lt-LT" dirty="0" smtClean="0"/>
              <a:t>ė</a:t>
            </a:r>
            <a:r>
              <a:rPr lang="en-IN" baseline="-25000" dirty="0" smtClean="0"/>
              <a:t>gen</a:t>
            </a:r>
            <a:r>
              <a:rPr lang="en-IN" dirty="0" smtClean="0"/>
              <a:t>       = 100  x &lt; 0.1 x length</a:t>
            </a:r>
          </a:p>
          <a:p>
            <a:pPr marL="0" indent="0">
              <a:buNone/>
            </a:pPr>
            <a:r>
              <a:rPr lang="en-IN" dirty="0" smtClean="0"/>
              <a:t>	  k          = 0       x </a:t>
            </a:r>
            <a:r>
              <a:rPr lang="en-IN" dirty="0" smtClean="0">
                <a:latin typeface="Garamond"/>
              </a:rPr>
              <a:t>≥</a:t>
            </a:r>
            <a:r>
              <a:rPr lang="en-IN" dirty="0" smtClean="0"/>
              <a:t>0.1 x length</a:t>
            </a:r>
          </a:p>
          <a:p>
            <a:pPr marL="0" indent="0">
              <a:buNone/>
            </a:pPr>
            <a:r>
              <a:rPr lang="en-IN" dirty="0" smtClean="0"/>
              <a:t>Assuming </a:t>
            </a:r>
            <a:r>
              <a:rPr lang="en-IN" dirty="0"/>
              <a:t>cylindrical system that is </a:t>
            </a:r>
            <a:r>
              <a:rPr lang="en-IN" dirty="0" smtClean="0"/>
              <a:t>symmetric about the tangential projection (azimuthal)</a:t>
            </a:r>
          </a:p>
          <a:p>
            <a:pPr marL="0" indent="0">
              <a:buNone/>
            </a:pPr>
            <a:r>
              <a:rPr lang="en-IN" dirty="0" smtClean="0"/>
              <a:t>at a fixed radial distance(r) and fixed length (x)from the constant heat source surface (L).</a:t>
            </a:r>
          </a:p>
          <a:p>
            <a:pPr marL="0" indent="0">
              <a:buNone/>
            </a:pPr>
            <a:r>
              <a:rPr lang="en-IN" dirty="0" smtClean="0"/>
              <a:t>The heat equation solutions are closely  holomorphic (infinitely differentiable everywhere in a given domain</a:t>
            </a:r>
            <a:r>
              <a:rPr lang="en-IN" u="sng" dirty="0" smtClean="0">
                <a:solidFill>
                  <a:srgbClr val="0070C0"/>
                </a:solidFill>
              </a:rPr>
              <a:t>)(</a:t>
            </a:r>
            <a:r>
              <a:rPr lang="en-IN" sz="2900" i="1" u="sng" dirty="0" smtClean="0">
                <a:solidFill>
                  <a:srgbClr val="0070C0"/>
                </a:solidFill>
              </a:rPr>
              <a:t>Numerical </a:t>
            </a:r>
            <a:r>
              <a:rPr lang="en-IN" sz="2900" i="1" u="sng" dirty="0">
                <a:solidFill>
                  <a:srgbClr val="0070C0"/>
                </a:solidFill>
              </a:rPr>
              <a:t>study on uniformity of temperature difference field in a spiral tube heat </a:t>
            </a:r>
            <a:r>
              <a:rPr lang="en-IN" sz="2900" i="1" u="sng" dirty="0" smtClean="0">
                <a:solidFill>
                  <a:srgbClr val="0070C0"/>
                </a:solidFill>
              </a:rPr>
              <a:t>exchanger 2021 ,</a:t>
            </a:r>
            <a:r>
              <a:rPr lang="en-IN" sz="2900" i="1" u="sng" dirty="0" err="1" smtClean="0">
                <a:solidFill>
                  <a:srgbClr val="0070C0"/>
                </a:solidFill>
              </a:rPr>
              <a:t>Hechang</a:t>
            </a:r>
            <a:r>
              <a:rPr lang="en-IN" sz="2900" i="1" u="sng" dirty="0" smtClean="0">
                <a:solidFill>
                  <a:srgbClr val="0070C0"/>
                </a:solidFill>
              </a:rPr>
              <a:t> </a:t>
            </a:r>
            <a:r>
              <a:rPr lang="en-IN" sz="2900" i="1" u="sng" dirty="0">
                <a:solidFill>
                  <a:srgbClr val="0070C0"/>
                </a:solidFill>
              </a:rPr>
              <a:t>Caia,b,1, </a:t>
            </a:r>
            <a:r>
              <a:rPr lang="en-IN" sz="2900" i="1" u="sng" dirty="0" err="1">
                <a:solidFill>
                  <a:srgbClr val="0070C0"/>
                </a:solidFill>
              </a:rPr>
              <a:t>Yuling</a:t>
            </a:r>
            <a:r>
              <a:rPr lang="en-IN" sz="2900" i="1" u="sng" dirty="0">
                <a:solidFill>
                  <a:srgbClr val="0070C0"/>
                </a:solidFill>
              </a:rPr>
              <a:t> Zhaib,c,1, Yao </a:t>
            </a:r>
            <a:r>
              <a:rPr lang="en-IN" sz="2900" i="1" u="sng" dirty="0" err="1">
                <a:solidFill>
                  <a:srgbClr val="0070C0"/>
                </a:solidFill>
              </a:rPr>
              <a:t>Chend</a:t>
            </a:r>
            <a:r>
              <a:rPr lang="en-IN" sz="2900" i="1" u="sng" dirty="0">
                <a:solidFill>
                  <a:srgbClr val="0070C0"/>
                </a:solidFill>
              </a:rPr>
              <a:t>,*, </a:t>
            </a:r>
            <a:r>
              <a:rPr lang="en-IN" sz="2900" i="1" u="sng" dirty="0" err="1">
                <a:solidFill>
                  <a:srgbClr val="0070C0"/>
                </a:solidFill>
              </a:rPr>
              <a:t>Fanhan</a:t>
            </a:r>
            <a:r>
              <a:rPr lang="en-IN" sz="2900" i="1" u="sng" dirty="0">
                <a:solidFill>
                  <a:srgbClr val="0070C0"/>
                </a:solidFill>
              </a:rPr>
              <a:t> </a:t>
            </a:r>
            <a:r>
              <a:rPr lang="en-IN" sz="2900" i="1" u="sng" dirty="0" err="1">
                <a:solidFill>
                  <a:srgbClr val="0070C0"/>
                </a:solidFill>
              </a:rPr>
              <a:t>Liue</a:t>
            </a:r>
            <a:r>
              <a:rPr lang="en-IN" sz="2900" i="1" u="sng" dirty="0">
                <a:solidFill>
                  <a:srgbClr val="0070C0"/>
                </a:solidFill>
              </a:rPr>
              <a:t>,*, </a:t>
            </a:r>
            <a:r>
              <a:rPr lang="en-IN" sz="2900" i="1" u="sng" dirty="0" err="1">
                <a:solidFill>
                  <a:srgbClr val="0070C0"/>
                </a:solidFill>
              </a:rPr>
              <a:t>Hua</a:t>
            </a:r>
            <a:r>
              <a:rPr lang="en-IN" sz="2900" i="1" u="sng" dirty="0">
                <a:solidFill>
                  <a:srgbClr val="0070C0"/>
                </a:solidFill>
              </a:rPr>
              <a:t> </a:t>
            </a:r>
            <a:r>
              <a:rPr lang="en-IN" sz="2900" i="1" u="sng" dirty="0" err="1">
                <a:solidFill>
                  <a:srgbClr val="0070C0"/>
                </a:solidFill>
              </a:rPr>
              <a:t>Wangb,c</a:t>
            </a:r>
            <a:r>
              <a:rPr lang="en-IN" sz="2900" i="1" u="sng" dirty="0">
                <a:solidFill>
                  <a:srgbClr val="0070C0"/>
                </a:solidFill>
              </a:rPr>
              <a:t>, </a:t>
            </a:r>
            <a:r>
              <a:rPr lang="en-IN" sz="2900" i="1" u="sng" dirty="0" err="1">
                <a:solidFill>
                  <a:srgbClr val="0070C0"/>
                </a:solidFill>
              </a:rPr>
              <a:t>Jianxin</a:t>
            </a:r>
            <a:r>
              <a:rPr lang="en-IN" sz="2900" i="1" u="sng" dirty="0">
                <a:solidFill>
                  <a:srgbClr val="0070C0"/>
                </a:solidFill>
              </a:rPr>
              <a:t> </a:t>
            </a:r>
            <a:r>
              <a:rPr lang="en-IN" sz="2900" i="1" u="sng" dirty="0" err="1" smtClean="0">
                <a:solidFill>
                  <a:srgbClr val="0070C0"/>
                </a:solidFill>
              </a:rPr>
              <a:t>Xu</a:t>
            </a:r>
            <a:r>
              <a:rPr lang="en-IN" u="sng" dirty="0" smtClean="0">
                <a:solidFill>
                  <a:srgbClr val="0070C0"/>
                </a:solidFill>
              </a:rPr>
              <a:t>)</a:t>
            </a:r>
            <a:endParaRPr lang="en-IN" u="sng" dirty="0">
              <a:solidFill>
                <a:srgbClr val="0070C0"/>
              </a:solidFill>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12</a:t>
            </a:fld>
            <a:endParaRPr lang="en-IN"/>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835696" y="4005064"/>
            <a:ext cx="4176464" cy="1971794"/>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p:nvPr/>
        </p:nvCxnSpPr>
        <p:spPr>
          <a:xfrm>
            <a:off x="1284635" y="2204864"/>
            <a:ext cx="57606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95216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3568" y="1052736"/>
            <a:ext cx="7772400" cy="4680519"/>
          </a:xfrm>
        </p:spPr>
        <p:txBody>
          <a:bodyPr>
            <a:normAutofit/>
          </a:bodyPr>
          <a:lstStyle/>
          <a:p>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Machine Learning</a:t>
            </a:r>
            <a:b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Model</a:t>
            </a:r>
            <a:endParaRPr lang="en-IN" sz="7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13</a:t>
            </a:fld>
            <a:endParaRPr lang="en-IN"/>
          </a:p>
        </p:txBody>
      </p:sp>
    </p:spTree>
    <p:extLst>
      <p:ext uri="{BB962C8B-B14F-4D97-AF65-F5344CB8AC3E}">
        <p14:creationId xmlns:p14="http://schemas.microsoft.com/office/powerpoint/2010/main" val="269714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Machine Learning Model</a:t>
            </a:r>
          </a:p>
        </p:txBody>
      </p:sp>
      <p:sp>
        <p:nvSpPr>
          <p:cNvPr id="3" name="Content Placeholder 2"/>
          <p:cNvSpPr>
            <a:spLocks noGrp="1"/>
          </p:cNvSpPr>
          <p:nvPr>
            <p:ph idx="1"/>
          </p:nvPr>
        </p:nvSpPr>
        <p:spPr/>
        <p:txBody>
          <a:bodyPr>
            <a:normAutofit/>
          </a:bodyPr>
          <a:lstStyle/>
          <a:p>
            <a:pPr marL="0" indent="0">
              <a:buNone/>
            </a:pPr>
            <a:r>
              <a:rPr lang="en-IN" sz="1800" dirty="0" smtClean="0"/>
              <a:t>One model was made for FEM </a:t>
            </a:r>
          </a:p>
          <a:p>
            <a:pPr marL="0" indent="0">
              <a:buNone/>
            </a:pPr>
            <a:r>
              <a:rPr lang="en-IN" sz="1800" dirty="0" smtClean="0"/>
              <a:t>Two training models were made for ANN </a:t>
            </a:r>
          </a:p>
          <a:p>
            <a:pPr marL="0" indent="0">
              <a:buNone/>
            </a:pPr>
            <a:r>
              <a:rPr lang="en-IN" sz="1800" dirty="0" smtClean="0"/>
              <a:t>a) Model size 1[2:32:32:1]                       b) Model size 2:[2:16:16:1]</a:t>
            </a:r>
          </a:p>
          <a:p>
            <a:r>
              <a:rPr lang="en-IN" sz="1800" b="1" dirty="0"/>
              <a:t>Optimizer Function</a:t>
            </a:r>
            <a:endParaRPr lang="en-IN" sz="1800" dirty="0"/>
          </a:p>
          <a:p>
            <a:pPr marL="0" indent="0">
              <a:buNone/>
            </a:pPr>
            <a:r>
              <a:rPr lang="en-IN" sz="1800" dirty="0"/>
              <a:t>The optimizer used is Adaptive Moment Estimation (Adam) optimiser. Adam uses Momentum and Adaptive Learning Rates to converge faster</a:t>
            </a:r>
            <a:r>
              <a:rPr lang="en-IN" sz="1800" dirty="0" smtClean="0"/>
              <a:t>. The </a:t>
            </a:r>
            <a:r>
              <a:rPr lang="en-IN" sz="1800" dirty="0"/>
              <a:t>intuition for adaptive learning rates, is that we start off with big steps and finish with small steps – like mini-golf. We are then allowed to move faster initially. As the learning rate decays, we take smaller and smaller steps, allowing us to converge faster, since we don't overstep the local minimum with equally large steps.</a:t>
            </a:r>
          </a:p>
          <a:p>
            <a:pPr marL="0" indent="0" algn="ctr">
              <a:buNone/>
            </a:pPr>
            <a:endParaRPr lang="en-IN" sz="1800" dirty="0" smtClean="0"/>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6" name="Slide Number Placeholder 5"/>
          <p:cNvSpPr>
            <a:spLocks noGrp="1"/>
          </p:cNvSpPr>
          <p:nvPr>
            <p:ph type="sldNum" sz="quarter" idx="12"/>
          </p:nvPr>
        </p:nvSpPr>
        <p:spPr/>
        <p:txBody>
          <a:bodyPr/>
          <a:lstStyle/>
          <a:p>
            <a:fld id="{9279809E-386E-4026-B908-D965B0B5EA36}" type="slidenum">
              <a:rPr lang="en-IN" smtClean="0"/>
              <a:t>14</a:t>
            </a:fld>
            <a:endParaRPr lang="en-IN"/>
          </a:p>
        </p:txBody>
      </p:sp>
      <p:pic>
        <p:nvPicPr>
          <p:cNvPr id="2052" name="Picture 4" descr="Meet DiffGrad - new optimizer that solves Adams overshoot ..."/>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4748"/>
          <a:stretch/>
        </p:blipFill>
        <p:spPr bwMode="auto">
          <a:xfrm>
            <a:off x="611560" y="4838700"/>
            <a:ext cx="4896544" cy="14888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17497" y="4725144"/>
            <a:ext cx="3706271" cy="923330"/>
          </a:xfrm>
          <a:prstGeom prst="rect">
            <a:avLst/>
          </a:prstGeom>
          <a:noFill/>
        </p:spPr>
        <p:txBody>
          <a:bodyPr wrap="none" rtlCol="0">
            <a:spAutoFit/>
          </a:bodyPr>
          <a:lstStyle/>
          <a:p>
            <a:r>
              <a:rPr lang="en-IN" i="1" dirty="0" smtClean="0"/>
              <a:t>Figure 3:Intution for Adams optimizer</a:t>
            </a:r>
          </a:p>
          <a:p>
            <a:r>
              <a:rPr lang="en-IN" i="1" dirty="0" smtClean="0"/>
              <a:t>(</a:t>
            </a:r>
            <a:r>
              <a:rPr lang="en-IN" i="1" dirty="0" err="1" smtClean="0">
                <a:hlinkClick r:id="rId4"/>
              </a:rPr>
              <a:t>source:https</a:t>
            </a:r>
            <a:r>
              <a:rPr lang="en-IN" i="1" dirty="0" smtClean="0">
                <a:hlinkClick r:id="rId4"/>
              </a:rPr>
              <a:t>://forums.fast.ai/</a:t>
            </a:r>
            <a:r>
              <a:rPr lang="en-IN" i="1" dirty="0" smtClean="0"/>
              <a:t>)</a:t>
            </a:r>
          </a:p>
          <a:p>
            <a:endParaRPr lang="en-IN" dirty="0"/>
          </a:p>
        </p:txBody>
      </p:sp>
    </p:spTree>
    <p:extLst>
      <p:ext uri="{BB962C8B-B14F-4D97-AF65-F5344CB8AC3E}">
        <p14:creationId xmlns:p14="http://schemas.microsoft.com/office/powerpoint/2010/main" val="3307338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Machine Learning </a:t>
            </a:r>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Model</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1556792"/>
            <a:ext cx="8229600" cy="4525963"/>
          </a:xfrm>
        </p:spPr>
        <p:txBody>
          <a:bodyPr>
            <a:normAutofit lnSpcReduction="10000"/>
          </a:bodyPr>
          <a:lstStyle/>
          <a:p>
            <a:r>
              <a:rPr lang="en-IN" sz="1800" b="1" dirty="0" smtClean="0"/>
              <a:t>Differential equation (r is denoted as y in the model)</a:t>
            </a:r>
            <a:endParaRPr lang="en-IN" sz="1800" dirty="0"/>
          </a:p>
          <a:p>
            <a:pPr marL="0" indent="0">
              <a:buNone/>
            </a:pPr>
            <a:r>
              <a:rPr lang="en-IN" sz="1800" dirty="0"/>
              <a:t>Constant heat generation at source up till 0.1 </a:t>
            </a:r>
            <a:r>
              <a:rPr lang="en-IN" sz="1800" dirty="0" smtClean="0"/>
              <a:t>per cent </a:t>
            </a:r>
            <a:r>
              <a:rPr lang="en-IN" sz="1800" dirty="0"/>
              <a:t>of distance </a:t>
            </a:r>
            <a:r>
              <a:rPr lang="en-IN" sz="1800" dirty="0" smtClean="0"/>
              <a:t>x(energy array).</a:t>
            </a:r>
          </a:p>
          <a:p>
            <a:pPr marL="0" indent="0">
              <a:buNone/>
            </a:pPr>
            <a:r>
              <a:rPr lang="en-IN" sz="1800" dirty="0" smtClean="0"/>
              <a:t>Laplace is sum of arrays </a:t>
            </a:r>
            <a:r>
              <a:rPr lang="en-IN" sz="1800" dirty="0" err="1" smtClean="0"/>
              <a:t>dTdy</a:t>
            </a:r>
            <a:r>
              <a:rPr lang="en-IN" sz="1800" dirty="0" smtClean="0"/>
              <a:t> and </a:t>
            </a:r>
            <a:r>
              <a:rPr lang="en-IN" sz="1800" dirty="0" err="1" smtClean="0"/>
              <a:t>dTdx</a:t>
            </a:r>
            <a:r>
              <a:rPr lang="en-IN" sz="1800" dirty="0" smtClean="0"/>
              <a:t> (double derivatives of T with r and x) .</a:t>
            </a:r>
          </a:p>
          <a:p>
            <a:pPr marL="0" indent="0">
              <a:buNone/>
            </a:pPr>
            <a:endParaRPr lang="en-IN" sz="1800" dirty="0"/>
          </a:p>
          <a:p>
            <a:pPr marL="0" indent="0">
              <a:buNone/>
            </a:pPr>
            <a:endParaRPr lang="en-IN" sz="1800" dirty="0"/>
          </a:p>
          <a:p>
            <a:r>
              <a:rPr lang="en-IN" sz="1800" b="1" dirty="0"/>
              <a:t>Loss </a:t>
            </a:r>
            <a:r>
              <a:rPr lang="en-IN" sz="1800" b="1" dirty="0" smtClean="0"/>
              <a:t>Function</a:t>
            </a:r>
          </a:p>
          <a:p>
            <a:pPr marL="0" indent="0">
              <a:buNone/>
            </a:pPr>
            <a:r>
              <a:rPr lang="en-IN" sz="1800" dirty="0" smtClean="0"/>
              <a:t>The loss is sum of mean(</a:t>
            </a:r>
            <a:r>
              <a:rPr lang="en-IN" sz="1800" dirty="0" err="1" smtClean="0"/>
              <a:t>diffeq</a:t>
            </a:r>
            <a:r>
              <a:rPr lang="en-IN" sz="1800" dirty="0" smtClean="0"/>
              <a:t>) and boundary conditions.</a:t>
            </a:r>
            <a:endParaRPr lang="en-IN" sz="1800" dirty="0"/>
          </a:p>
          <a:p>
            <a:pPr marL="0" indent="0">
              <a:buNone/>
            </a:pPr>
            <a:endParaRPr lang="en-US" sz="1800" dirty="0" smtClean="0"/>
          </a:p>
          <a:p>
            <a:pPr marL="0" indent="0">
              <a:buNone/>
            </a:pPr>
            <a:endParaRPr lang="en-US" sz="1800" dirty="0" smtClean="0"/>
          </a:p>
          <a:p>
            <a:r>
              <a:rPr lang="en-US" sz="1800" dirty="0" smtClean="0"/>
              <a:t> </a:t>
            </a:r>
            <a:r>
              <a:rPr lang="en-IN" sz="1800" b="1" dirty="0"/>
              <a:t>Activation </a:t>
            </a:r>
            <a:r>
              <a:rPr lang="en-IN" sz="1800" b="1" dirty="0" smtClean="0"/>
              <a:t>Function</a:t>
            </a:r>
          </a:p>
          <a:p>
            <a:pPr marL="0" indent="0">
              <a:buNone/>
            </a:pPr>
            <a:r>
              <a:rPr lang="en-IN" sz="1800" dirty="0" smtClean="0"/>
              <a:t>It defines the output of each neuron.</a:t>
            </a:r>
            <a:endParaRPr lang="en-IN" sz="1800" dirty="0"/>
          </a:p>
          <a:p>
            <a:pPr marL="0" indent="0">
              <a:buNone/>
            </a:pPr>
            <a:r>
              <a:rPr lang="en-IN" sz="1800" dirty="0"/>
              <a:t>The activation function used is a </a:t>
            </a:r>
            <a:r>
              <a:rPr lang="en-IN" sz="1800" dirty="0" err="1" smtClean="0"/>
              <a:t>relu</a:t>
            </a:r>
            <a:r>
              <a:rPr lang="en-IN" sz="1800" dirty="0" smtClean="0"/>
              <a:t> function</a:t>
            </a:r>
          </a:p>
          <a:p>
            <a:pPr marL="0" indent="0">
              <a:buNone/>
            </a:pPr>
            <a:r>
              <a:rPr lang="en-IN" sz="1800" dirty="0" smtClean="0"/>
              <a:t> (rectified linear unit ) </a:t>
            </a:r>
            <a:r>
              <a:rPr lang="en-IN" sz="1800" dirty="0"/>
              <a:t>,</a:t>
            </a:r>
            <a:r>
              <a:rPr lang="en-IN" sz="1800" dirty="0" smtClean="0"/>
              <a:t>normalized to</a:t>
            </a:r>
          </a:p>
          <a:p>
            <a:pPr marL="0" indent="0">
              <a:buNone/>
            </a:pPr>
            <a:r>
              <a:rPr lang="en-IN" sz="1800" dirty="0" smtClean="0"/>
              <a:t> </a:t>
            </a:r>
            <a:r>
              <a:rPr lang="en-IN" sz="1800" dirty="0"/>
              <a:t>values between 0 and </a:t>
            </a:r>
            <a:r>
              <a:rPr lang="en-IN" sz="1800" dirty="0" smtClean="0"/>
              <a:t>1 for optimizer.</a:t>
            </a:r>
          </a:p>
          <a:p>
            <a:pPr marL="0" indent="0">
              <a:buNone/>
            </a:pPr>
            <a:endParaRPr lang="en-IN" sz="1800" dirty="0" smtClean="0"/>
          </a:p>
          <a:p>
            <a:pPr marL="0" indent="0">
              <a:buNone/>
            </a:pPr>
            <a:endParaRPr lang="en-IN" sz="1800" dirty="0"/>
          </a:p>
          <a:p>
            <a:endParaRPr lang="en-US" sz="1800" dirty="0" smtClean="0"/>
          </a:p>
          <a:p>
            <a:pPr marL="0" indent="0">
              <a:buNone/>
            </a:pPr>
            <a:endParaRPr lang="en-US" sz="1800" dirty="0" smtClean="0"/>
          </a:p>
        </p:txBody>
      </p:sp>
      <p:sp>
        <p:nvSpPr>
          <p:cNvPr id="6" name="Footer Placeholder 5"/>
          <p:cNvSpPr>
            <a:spLocks noGrp="1"/>
          </p:cNvSpPr>
          <p:nvPr>
            <p:ph type="ftr" sz="quarter" idx="11"/>
          </p:nvPr>
        </p:nvSpPr>
        <p:spPr/>
        <p:txBody>
          <a:bodyPr/>
          <a:lstStyle/>
          <a:p>
            <a:r>
              <a:rPr lang="en-US" smtClean="0"/>
              <a:t>Birla Institute of Technology and Science-Pilani</a:t>
            </a:r>
            <a:endParaRPr lang="en-IN"/>
          </a:p>
        </p:txBody>
      </p:sp>
      <p:sp>
        <p:nvSpPr>
          <p:cNvPr id="7" name="Slide Number Placeholder 6"/>
          <p:cNvSpPr>
            <a:spLocks noGrp="1"/>
          </p:cNvSpPr>
          <p:nvPr>
            <p:ph type="sldNum" sz="quarter" idx="12"/>
          </p:nvPr>
        </p:nvSpPr>
        <p:spPr/>
        <p:txBody>
          <a:bodyPr/>
          <a:lstStyle/>
          <a:p>
            <a:fld id="{9279809E-386E-4026-B908-D965B0B5EA36}" type="slidenum">
              <a:rPr lang="en-IN" smtClean="0"/>
              <a:t>15</a:t>
            </a:fld>
            <a:endParaRPr lang="en-IN"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55576" y="2566482"/>
            <a:ext cx="6912768" cy="43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99592" y="3864645"/>
            <a:ext cx="4956915" cy="31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ReLU — Most popular Activation Function for Deep Neural ..."/>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032" y="4464322"/>
            <a:ext cx="3462139" cy="1660282"/>
          </a:xfrm>
          <a:prstGeom prst="rect">
            <a:avLst/>
          </a:prstGeom>
          <a:noFill/>
          <a:ln>
            <a:noFill/>
          </a:ln>
        </p:spPr>
      </p:pic>
      <p:sp>
        <p:nvSpPr>
          <p:cNvPr id="4" name="TextBox 3"/>
          <p:cNvSpPr txBox="1"/>
          <p:nvPr/>
        </p:nvSpPr>
        <p:spPr>
          <a:xfrm>
            <a:off x="5004048" y="4725144"/>
            <a:ext cx="1296144" cy="1015663"/>
          </a:xfrm>
          <a:prstGeom prst="rect">
            <a:avLst/>
          </a:prstGeom>
          <a:noFill/>
        </p:spPr>
        <p:txBody>
          <a:bodyPr wrap="square" rtlCol="0">
            <a:spAutoFit/>
          </a:bodyPr>
          <a:lstStyle/>
          <a:p>
            <a:r>
              <a:rPr lang="en-IN" sz="1400" i="1" dirty="0"/>
              <a:t>Figure 2</a:t>
            </a:r>
            <a:r>
              <a:rPr lang="en-IN" sz="1400" i="1" dirty="0" smtClean="0"/>
              <a:t>:</a:t>
            </a:r>
          </a:p>
          <a:p>
            <a:r>
              <a:rPr lang="en-IN" sz="1400" i="1" dirty="0" smtClean="0"/>
              <a:t> </a:t>
            </a:r>
            <a:r>
              <a:rPr lang="en-IN" sz="1400" i="1" dirty="0" err="1" smtClean="0"/>
              <a:t>Relu</a:t>
            </a:r>
            <a:r>
              <a:rPr lang="en-IN" sz="1400" i="1" dirty="0" smtClean="0"/>
              <a:t>(rectified</a:t>
            </a:r>
          </a:p>
          <a:p>
            <a:r>
              <a:rPr lang="en-IN" sz="1400" i="1" dirty="0" smtClean="0"/>
              <a:t> </a:t>
            </a:r>
            <a:r>
              <a:rPr lang="en-IN" sz="1400" i="1" dirty="0"/>
              <a:t>linear </a:t>
            </a:r>
            <a:r>
              <a:rPr lang="en-IN" sz="1400" i="1" dirty="0" err="1"/>
              <a:t>fuction</a:t>
            </a:r>
            <a:r>
              <a:rPr lang="en-IN" sz="1400" i="1" dirty="0"/>
              <a:t>)</a:t>
            </a:r>
            <a:r>
              <a:rPr lang="en-IN" sz="1400" dirty="0"/>
              <a:t> </a:t>
            </a:r>
          </a:p>
          <a:p>
            <a:endParaRPr lang="en-IN" dirty="0"/>
          </a:p>
        </p:txBody>
      </p:sp>
    </p:spTree>
    <p:extLst>
      <p:ext uri="{BB962C8B-B14F-4D97-AF65-F5344CB8AC3E}">
        <p14:creationId xmlns:p14="http://schemas.microsoft.com/office/powerpoint/2010/main" val="337853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556792"/>
            <a:ext cx="7990656" cy="2979762"/>
          </a:xfrm>
        </p:spPr>
        <p:txBody>
          <a:bodyPr>
            <a:normAutofit/>
          </a:bodyPr>
          <a:lstStyle/>
          <a:p>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Results</a:t>
            </a:r>
            <a:endParaRPr lang="en-IN" sz="7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16</a:t>
            </a:fld>
            <a:endParaRPr lang="en-IN"/>
          </a:p>
        </p:txBody>
      </p:sp>
    </p:spTree>
    <p:extLst>
      <p:ext uri="{BB962C8B-B14F-4D97-AF65-F5344CB8AC3E}">
        <p14:creationId xmlns:p14="http://schemas.microsoft.com/office/powerpoint/2010/main" val="2417729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FEM</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 Placeholder 3"/>
          <p:cNvSpPr>
            <a:spLocks noGrp="1"/>
          </p:cNvSpPr>
          <p:nvPr>
            <p:ph type="body" idx="1"/>
          </p:nvPr>
        </p:nvSpPr>
        <p:spPr>
          <a:xfrm>
            <a:off x="457200" y="1535113"/>
            <a:ext cx="4040188" cy="885775"/>
          </a:xfrm>
        </p:spPr>
        <p:txBody>
          <a:bodyPr>
            <a:normAutofit fontScale="70000" lnSpcReduction="20000"/>
          </a:bodyPr>
          <a:lstStyle/>
          <a:p>
            <a:r>
              <a:rPr lang="en-US" dirty="0" smtClean="0"/>
              <a:t>Figure 4:</a:t>
            </a:r>
          </a:p>
          <a:p>
            <a:r>
              <a:rPr lang="en-US" dirty="0" smtClean="0"/>
              <a:t>FEM</a:t>
            </a:r>
          </a:p>
          <a:p>
            <a:r>
              <a:rPr lang="en-US" dirty="0" smtClean="0"/>
              <a:t>Mesh </a:t>
            </a:r>
            <a:r>
              <a:rPr lang="en-US" dirty="0"/>
              <a:t>size= </a:t>
            </a:r>
            <a:r>
              <a:rPr lang="en-US" dirty="0" smtClean="0"/>
              <a:t>101x101</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86449" y="1594235"/>
            <a:ext cx="4282703" cy="4282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251520" y="2708920"/>
            <a:ext cx="4304677" cy="276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smtClean="0"/>
              <a:t>Birla Institute of Technology and Science-Pilani</a:t>
            </a:r>
            <a:endParaRPr lang="en-IN"/>
          </a:p>
        </p:txBody>
      </p:sp>
      <p:sp>
        <p:nvSpPr>
          <p:cNvPr id="13" name="Slide Number Placeholder 12"/>
          <p:cNvSpPr>
            <a:spLocks noGrp="1"/>
          </p:cNvSpPr>
          <p:nvPr>
            <p:ph type="sldNum" sz="quarter" idx="12"/>
          </p:nvPr>
        </p:nvSpPr>
        <p:spPr/>
        <p:txBody>
          <a:bodyPr/>
          <a:lstStyle/>
          <a:p>
            <a:fld id="{9279809E-386E-4026-B908-D965B0B5EA36}" type="slidenum">
              <a:rPr lang="en-IN" smtClean="0"/>
              <a:t>17</a:t>
            </a:fld>
            <a:endParaRPr lang="en-IN"/>
          </a:p>
        </p:txBody>
      </p:sp>
      <p:sp>
        <p:nvSpPr>
          <p:cNvPr id="10" name="Title 1"/>
          <p:cNvSpPr txBox="1">
            <a:spLocks/>
          </p:cNvSpPr>
          <p:nvPr/>
        </p:nvSpPr>
        <p:spPr>
          <a:xfrm>
            <a:off x="539552" y="1124744"/>
            <a:ext cx="8229600" cy="445294"/>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Results</a:t>
            </a:r>
            <a:endParaRPr lang="en-IN" b="1" dirty="0"/>
          </a:p>
        </p:txBody>
      </p:sp>
      <p:sp>
        <p:nvSpPr>
          <p:cNvPr id="3" name="Rectangle 2"/>
          <p:cNvSpPr/>
          <p:nvPr/>
        </p:nvSpPr>
        <p:spPr>
          <a:xfrm>
            <a:off x="1331640" y="5157192"/>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70C0"/>
                </a:solidFill>
              </a:rPr>
              <a:t>X</a:t>
            </a:r>
            <a:r>
              <a:rPr lang="en-IN" dirty="0" smtClean="0"/>
              <a:t> </a:t>
            </a:r>
            <a:endParaRPr lang="en-IN" dirty="0"/>
          </a:p>
        </p:txBody>
      </p:sp>
      <p:sp>
        <p:nvSpPr>
          <p:cNvPr id="11" name="Rectangle 10"/>
          <p:cNvSpPr/>
          <p:nvPr/>
        </p:nvSpPr>
        <p:spPr>
          <a:xfrm>
            <a:off x="6156176" y="5877272"/>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70C0"/>
                </a:solidFill>
              </a:rPr>
              <a:t>X</a:t>
            </a:r>
            <a:r>
              <a:rPr lang="en-IN" dirty="0" smtClean="0"/>
              <a:t> </a:t>
            </a:r>
            <a:endParaRPr lang="en-IN" dirty="0"/>
          </a:p>
        </p:txBody>
      </p:sp>
      <p:sp>
        <p:nvSpPr>
          <p:cNvPr id="12" name="Rectangle 11"/>
          <p:cNvSpPr/>
          <p:nvPr/>
        </p:nvSpPr>
        <p:spPr>
          <a:xfrm>
            <a:off x="4290037" y="3645024"/>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70C0"/>
                </a:solidFill>
              </a:rPr>
              <a:t>r</a:t>
            </a:r>
            <a:r>
              <a:rPr lang="en-IN" dirty="0" smtClean="0"/>
              <a:t> </a:t>
            </a:r>
            <a:endParaRPr lang="en-IN" dirty="0"/>
          </a:p>
        </p:txBody>
      </p:sp>
      <p:cxnSp>
        <p:nvCxnSpPr>
          <p:cNvPr id="7" name="Straight Arrow Connector 6"/>
          <p:cNvCxnSpPr/>
          <p:nvPr/>
        </p:nvCxnSpPr>
        <p:spPr>
          <a:xfrm>
            <a:off x="4355976" y="2852936"/>
            <a:ext cx="0" cy="230425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4860032" y="5904160"/>
            <a:ext cx="3456384"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3830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ANN</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443900" y="1347391"/>
            <a:ext cx="4040188" cy="1245815"/>
          </a:xfrm>
        </p:spPr>
        <p:txBody>
          <a:bodyPr>
            <a:noAutofit/>
          </a:bodyPr>
          <a:lstStyle/>
          <a:p>
            <a:r>
              <a:rPr lang="en-IN" sz="1050" i="1" dirty="0"/>
              <a:t>Figure 5:</a:t>
            </a:r>
            <a:endParaRPr lang="en-IN" sz="1050" dirty="0"/>
          </a:p>
          <a:p>
            <a:r>
              <a:rPr lang="en-IN" sz="1050" i="1" dirty="0" smtClean="0"/>
              <a:t>Grid </a:t>
            </a:r>
            <a:r>
              <a:rPr lang="en-IN" sz="1050" i="1" dirty="0"/>
              <a:t>plot using ANN </a:t>
            </a:r>
            <a:endParaRPr lang="en-IN" sz="1050" dirty="0"/>
          </a:p>
          <a:p>
            <a:r>
              <a:rPr lang="en-IN" sz="1050" i="1" dirty="0"/>
              <a:t>model:</a:t>
            </a:r>
            <a:endParaRPr lang="en-IN" sz="1050" dirty="0"/>
          </a:p>
          <a:p>
            <a:r>
              <a:rPr lang="en-IN" sz="1050" i="1" dirty="0"/>
              <a:t>Network size =[2,16,16,1]</a:t>
            </a:r>
            <a:endParaRPr lang="en-IN" sz="1050" dirty="0"/>
          </a:p>
          <a:p>
            <a:r>
              <a:rPr lang="en-IN" sz="1050" i="1" dirty="0"/>
              <a:t>Mesh size= 600x600</a:t>
            </a:r>
            <a:endParaRPr lang="en-IN" sz="1050" dirty="0"/>
          </a:p>
          <a:p>
            <a:r>
              <a:rPr lang="en-IN" sz="1050" i="1" dirty="0"/>
              <a:t>diff. eq. = 35533.50189739626</a:t>
            </a:r>
            <a:endParaRPr lang="en-IN" sz="1050" dirty="0"/>
          </a:p>
          <a:p>
            <a:r>
              <a:rPr lang="en-IN" sz="1050" i="1" dirty="0"/>
              <a:t>loss = 1310828.6695304194</a:t>
            </a:r>
            <a:r>
              <a:rPr lang="en-IN" sz="1050" dirty="0"/>
              <a:t> </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72294" y="2245519"/>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sz="quarter" idx="4"/>
          </p:nvPr>
        </p:nvPicPr>
        <p:blipFill>
          <a:blip r:embed="rId3">
            <a:extLst>
              <a:ext uri="{BEBA8EAE-BF5A-486C-A8C5-ECC9F3942E4B}">
                <a14:imgProps xmlns:a14="http://schemas.microsoft.com/office/drawing/2010/main">
                  <a14:imgLayer r:embed="rId4">
                    <a14:imgEffect>
                      <a14:backgroundRemoval t="7715" b="100000" l="404" r="95354">
                        <a14:foregroundMark x1="89293" y1="21365" x2="89293" y2="21365"/>
                        <a14:foregroundMark x1="88081" y1="55490" x2="88081" y2="55490"/>
                        <a14:foregroundMark x1="65455" y1="85460" x2="65455" y2="85460"/>
                        <a14:foregroundMark x1="65455" y1="85460" x2="87071" y2="57864"/>
                        <a14:foregroundMark x1="88687" y1="57567" x2="89091" y2="21068"/>
                        <a14:foregroundMark x1="67677" y1="88724" x2="19596" y2="72107"/>
                        <a14:foregroundMark x1="23838" y1="34718" x2="44242" y2="14243"/>
                        <a14:foregroundMark x1="44242" y1="14243" x2="22222" y2="29970"/>
                      </a14:backgroundRemoval>
                    </a14:imgEffect>
                  </a14:imgLayer>
                </a14:imgProps>
              </a:ext>
              <a:ext uri="{28A0092B-C50C-407E-A947-70E740481C1C}">
                <a14:useLocalDpi xmlns:a14="http://schemas.microsoft.com/office/drawing/2010/main" val="0"/>
              </a:ext>
            </a:extLst>
          </a:blip>
          <a:srcRect/>
          <a:stretch>
            <a:fillRect/>
          </a:stretch>
        </p:blipFill>
        <p:spPr bwMode="auto">
          <a:xfrm>
            <a:off x="4139952" y="332656"/>
            <a:ext cx="475957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Birla Institute of Technology and Science-Pilani</a:t>
            </a:r>
            <a:endParaRPr lang="en-IN"/>
          </a:p>
        </p:txBody>
      </p:sp>
      <p:sp>
        <p:nvSpPr>
          <p:cNvPr id="9" name="Slide Number Placeholder 8"/>
          <p:cNvSpPr>
            <a:spLocks noGrp="1"/>
          </p:cNvSpPr>
          <p:nvPr>
            <p:ph type="sldNum" sz="quarter" idx="12"/>
          </p:nvPr>
        </p:nvSpPr>
        <p:spPr/>
        <p:txBody>
          <a:bodyPr/>
          <a:lstStyle/>
          <a:p>
            <a:fld id="{9279809E-386E-4026-B908-D965B0B5EA36}" type="slidenum">
              <a:rPr lang="en-IN" smtClean="0"/>
              <a:t>18</a:t>
            </a:fld>
            <a:endParaRPr lang="en-IN"/>
          </a:p>
        </p:txBody>
      </p:sp>
      <p:sp>
        <p:nvSpPr>
          <p:cNvPr id="10" name="Title 1"/>
          <p:cNvSpPr txBox="1">
            <a:spLocks/>
          </p:cNvSpPr>
          <p:nvPr/>
        </p:nvSpPr>
        <p:spPr>
          <a:xfrm>
            <a:off x="395536" y="1124744"/>
            <a:ext cx="8229600" cy="445294"/>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Results</a:t>
            </a:r>
            <a:endParaRPr lang="en-IN" b="1" dirty="0"/>
          </a:p>
        </p:txBody>
      </p:sp>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4841806" y="2852936"/>
            <a:ext cx="3783330" cy="2642870"/>
          </a:xfrm>
          <a:prstGeom prst="rect">
            <a:avLst/>
          </a:prstGeom>
          <a:noFill/>
          <a:ln>
            <a:noFill/>
          </a:ln>
          <a:effectLst/>
          <a:extLst/>
        </p:spPr>
      </p:pic>
      <p:sp>
        <p:nvSpPr>
          <p:cNvPr id="12" name="Text Box 2"/>
          <p:cNvSpPr txBox="1">
            <a:spLocks noChangeArrowheads="1"/>
          </p:cNvSpPr>
          <p:nvPr/>
        </p:nvSpPr>
        <p:spPr bwMode="auto">
          <a:xfrm>
            <a:off x="5148064" y="5495806"/>
            <a:ext cx="3794740" cy="609911"/>
          </a:xfrm>
          <a:prstGeom prst="rect">
            <a:avLst/>
          </a:prstGeom>
          <a:noFill/>
          <a:ln w="9525">
            <a:solidFill>
              <a:srgbClr val="000000"/>
            </a:solidFill>
            <a:miter lim="800000"/>
            <a:headEnd/>
            <a:tailEnd/>
          </a:ln>
        </p:spPr>
        <p:txBody>
          <a:bodyPr rot="0" vert="horz" wrap="square" lIns="91440" tIns="45720" rIns="91440" bIns="45720" anchor="t" anchorCtr="0">
            <a:spAutoFit/>
          </a:bodyPr>
          <a:lstStyle/>
          <a:p>
            <a:pPr>
              <a:lnSpc>
                <a:spcPct val="115000"/>
              </a:lnSpc>
              <a:spcAft>
                <a:spcPts val="1000"/>
              </a:spcAft>
            </a:pPr>
            <a:r>
              <a:rPr lang="en-IN" sz="1100" dirty="0">
                <a:effectLst/>
                <a:latin typeface="Cambria"/>
                <a:ea typeface="Cambria"/>
                <a:cs typeface="Times New Roman"/>
              </a:rPr>
              <a:t>Difference matrix between FEM and ANN[2:16:16:1] : </a:t>
            </a:r>
          </a:p>
          <a:p>
            <a:pPr>
              <a:lnSpc>
                <a:spcPct val="115000"/>
              </a:lnSpc>
              <a:spcAft>
                <a:spcPts val="1000"/>
              </a:spcAft>
            </a:pPr>
            <a:r>
              <a:rPr lang="en-IN" sz="1100" dirty="0">
                <a:effectLst/>
                <a:latin typeface="Cambria"/>
                <a:ea typeface="Cambria"/>
                <a:cs typeface="Times New Roman"/>
              </a:rPr>
              <a:t>mean difference=19.578</a:t>
            </a:r>
          </a:p>
        </p:txBody>
      </p:sp>
      <p:cxnSp>
        <p:nvCxnSpPr>
          <p:cNvPr id="5" name="Straight Arrow Connector 4"/>
          <p:cNvCxnSpPr/>
          <p:nvPr/>
        </p:nvCxnSpPr>
        <p:spPr>
          <a:xfrm flipH="1">
            <a:off x="3779912" y="2204864"/>
            <a:ext cx="1061894" cy="648072"/>
          </a:xfrm>
          <a:prstGeom prst="straightConnector1">
            <a:avLst/>
          </a:prstGeom>
          <a:ln>
            <a:solidFill>
              <a:srgbClr val="92D050"/>
            </a:solidFill>
            <a:tailEnd type="arrow"/>
          </a:ln>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2051720" y="6250632"/>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70C0"/>
                </a:solidFill>
              </a:rPr>
              <a:t>X</a:t>
            </a:r>
            <a:r>
              <a:rPr lang="en-IN" dirty="0" smtClean="0"/>
              <a:t> </a:t>
            </a:r>
            <a:endParaRPr lang="en-IN" dirty="0"/>
          </a:p>
        </p:txBody>
      </p:sp>
      <p:sp>
        <p:nvSpPr>
          <p:cNvPr id="14" name="Rectangle 13"/>
          <p:cNvSpPr/>
          <p:nvPr/>
        </p:nvSpPr>
        <p:spPr>
          <a:xfrm>
            <a:off x="185581" y="4018384"/>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70C0"/>
                </a:solidFill>
              </a:rPr>
              <a:t>r</a:t>
            </a:r>
            <a:r>
              <a:rPr lang="en-IN" dirty="0" smtClean="0"/>
              <a:t> </a:t>
            </a:r>
            <a:endParaRPr lang="en-IN" dirty="0"/>
          </a:p>
        </p:txBody>
      </p:sp>
      <p:cxnSp>
        <p:nvCxnSpPr>
          <p:cNvPr id="15" name="Straight Arrow Connector 14"/>
          <p:cNvCxnSpPr/>
          <p:nvPr/>
        </p:nvCxnSpPr>
        <p:spPr>
          <a:xfrm>
            <a:off x="251520" y="3226296"/>
            <a:ext cx="0" cy="230425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755576" y="6277520"/>
            <a:ext cx="3456384"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774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797552" cy="878668"/>
          </a:xfrm>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ANN (bigger network)</a:t>
            </a:r>
            <a:endParaRPr lang="en-I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457200" y="1535113"/>
            <a:ext cx="3610744" cy="1533848"/>
          </a:xfrm>
        </p:spPr>
        <p:txBody>
          <a:bodyPr>
            <a:normAutofit fontScale="55000" lnSpcReduction="20000"/>
          </a:bodyPr>
          <a:lstStyle/>
          <a:p>
            <a:r>
              <a:rPr lang="en-IN" i="1" dirty="0"/>
              <a:t>Figure 6:</a:t>
            </a:r>
            <a:endParaRPr lang="en-IN" dirty="0"/>
          </a:p>
          <a:p>
            <a:r>
              <a:rPr lang="en-IN" i="1" dirty="0"/>
              <a:t>Grid plot using ANN model:</a:t>
            </a:r>
            <a:endParaRPr lang="en-IN" dirty="0"/>
          </a:p>
          <a:p>
            <a:r>
              <a:rPr lang="en-IN" i="1" dirty="0"/>
              <a:t>Network size = [2,32,32,1]</a:t>
            </a:r>
            <a:endParaRPr lang="en-IN" dirty="0"/>
          </a:p>
          <a:p>
            <a:r>
              <a:rPr lang="en-IN" i="1" dirty="0"/>
              <a:t>Mesh size= 64x64</a:t>
            </a:r>
            <a:endParaRPr lang="en-IN" dirty="0"/>
          </a:p>
          <a:p>
            <a:r>
              <a:rPr lang="en-IN" i="1" dirty="0"/>
              <a:t>diff. eq.= 3533.50189739626</a:t>
            </a:r>
            <a:endParaRPr lang="en-IN" dirty="0"/>
          </a:p>
          <a:p>
            <a:r>
              <a:rPr lang="en-IN" i="1" dirty="0"/>
              <a:t>loss = 310028.65328</a:t>
            </a:r>
            <a:endParaRPr lang="en-IN" dirty="0"/>
          </a:p>
          <a:p>
            <a:r>
              <a:rPr lang="en-IN" i="1" dirty="0"/>
              <a:t>loss = 310028.65328</a:t>
            </a:r>
            <a:endParaRPr lang="en-IN" dirty="0"/>
          </a:p>
        </p:txBody>
      </p:sp>
      <p:sp>
        <p:nvSpPr>
          <p:cNvPr id="7" name="Footer Placeholder 6"/>
          <p:cNvSpPr>
            <a:spLocks noGrp="1"/>
          </p:cNvSpPr>
          <p:nvPr>
            <p:ph type="ftr" sz="quarter" idx="11"/>
          </p:nvPr>
        </p:nvSpPr>
        <p:spPr/>
        <p:txBody>
          <a:bodyPr/>
          <a:lstStyle/>
          <a:p>
            <a:r>
              <a:rPr lang="en-US" smtClean="0"/>
              <a:t>Birla Institute of Technology and Science-Pilani</a:t>
            </a:r>
            <a:endParaRPr lang="en-IN"/>
          </a:p>
        </p:txBody>
      </p:sp>
      <p:sp>
        <p:nvSpPr>
          <p:cNvPr id="8" name="Slide Number Placeholder 7"/>
          <p:cNvSpPr>
            <a:spLocks noGrp="1"/>
          </p:cNvSpPr>
          <p:nvPr>
            <p:ph type="sldNum" sz="quarter" idx="12"/>
          </p:nvPr>
        </p:nvSpPr>
        <p:spPr/>
        <p:txBody>
          <a:bodyPr/>
          <a:lstStyle/>
          <a:p>
            <a:fld id="{9279809E-386E-4026-B908-D965B0B5EA36}" type="slidenum">
              <a:rPr lang="en-IN" smtClean="0"/>
              <a:t>19</a:t>
            </a:fld>
            <a:endParaRPr lang="en-IN"/>
          </a:p>
        </p:txBody>
      </p:sp>
      <p:pic>
        <p:nvPicPr>
          <p:cNvPr id="10" name="Picture 9"/>
          <p:cNvPicPr/>
          <p:nvPr/>
        </p:nvPicPr>
        <p:blipFill rotWithShape="1">
          <a:blip r:embed="rId2">
            <a:extLst>
              <a:ext uri="{28A0092B-C50C-407E-A947-70E740481C1C}">
                <a14:useLocalDpi xmlns:a14="http://schemas.microsoft.com/office/drawing/2010/main" val="0"/>
              </a:ext>
            </a:extLst>
          </a:blip>
          <a:srcRect l="6497"/>
          <a:stretch/>
        </p:blipFill>
        <p:spPr bwMode="auto">
          <a:xfrm>
            <a:off x="179513" y="2780928"/>
            <a:ext cx="4176464" cy="3528392"/>
          </a:xfrm>
          <a:prstGeom prst="rect">
            <a:avLst/>
          </a:prstGeom>
          <a:ln>
            <a:noFill/>
          </a:ln>
          <a:extLst>
            <a:ext uri="{53640926-AAD7-44D8-BBD7-CCE9431645EC}">
              <a14:shadowObscured xmlns:a14="http://schemas.microsoft.com/office/drawing/2010/main"/>
            </a:ext>
          </a:extLst>
        </p:spPr>
      </p:pic>
      <p:pic>
        <p:nvPicPr>
          <p:cNvPr id="11" name="Picture 10"/>
          <p:cNvPicPr/>
          <p:nvPr/>
        </p:nvPicPr>
        <p:blipFill>
          <a:blip r:embed="rId3">
            <a:extLst>
              <a:ext uri="{BEBA8EAE-BF5A-486C-A8C5-ECC9F3942E4B}">
                <a14:imgProps xmlns:a14="http://schemas.microsoft.com/office/drawing/2010/main">
                  <a14:imgLayer r:embed="rId4">
                    <a14:imgEffect>
                      <a14:backgroundRemoval t="10000" b="90000" l="10000" r="90000">
                        <a14:foregroundMark x1="15315" y1="19580" x2="16441" y2="70629"/>
                        <a14:foregroundMark x1="16441" y1="70629" x2="54505" y2="83916"/>
                        <a14:foregroundMark x1="54505" y1="83916" x2="78378" y2="62587"/>
                        <a14:foregroundMark x1="78378" y1="62587" x2="82432" y2="20280"/>
                      </a14:backgroundRemoval>
                    </a14:imgEffect>
                  </a14:imgLayer>
                </a14:imgProps>
              </a:ext>
              <a:ext uri="{28A0092B-C50C-407E-A947-70E740481C1C}">
                <a14:useLocalDpi xmlns:a14="http://schemas.microsoft.com/office/drawing/2010/main" val="0"/>
              </a:ext>
            </a:extLst>
          </a:blip>
          <a:stretch>
            <a:fillRect/>
          </a:stretch>
        </p:blipFill>
        <p:spPr>
          <a:xfrm>
            <a:off x="3779912" y="620688"/>
            <a:ext cx="5119004" cy="2952328"/>
          </a:xfrm>
          <a:prstGeom prst="rect">
            <a:avLst/>
          </a:prstGeom>
        </p:spPr>
      </p:pic>
      <p:pic>
        <p:nvPicPr>
          <p:cNvPr id="13" name="Picture 12"/>
          <p:cNvPicPr/>
          <p:nvPr/>
        </p:nvPicPr>
        <p:blipFill>
          <a:blip r:embed="rId5">
            <a:extLst>
              <a:ext uri="{BEBA8EAE-BF5A-486C-A8C5-ECC9F3942E4B}">
                <a14:imgProps xmlns:a14="http://schemas.microsoft.com/office/drawing/2010/main">
                  <a14:imgLayer r:embed="rId6">
                    <a14:imgEffect>
                      <a14:backgroundRemoval t="755" b="99245" l="5236" r="94503">
                        <a14:foregroundMark x1="31937" y1="14340" x2="8901" y2="30189"/>
                        <a14:foregroundMark x1="8901" y1="30189" x2="7592" y2="82642"/>
                        <a14:foregroundMark x1="7592" y1="82642" x2="49738" y2="95849"/>
                        <a14:foregroundMark x1="49738" y1="95849" x2="85602" y2="71321"/>
                        <a14:foregroundMark x1="85602" y1="71321" x2="88743" y2="23774"/>
                        <a14:foregroundMark x1="88743" y1="23774" x2="35340" y2="11321"/>
                        <a14:foregroundMark x1="11257" y1="58491" x2="51309" y2="89434"/>
                        <a14:foregroundMark x1="78796" y1="46415" x2="18063" y2="84528"/>
                        <a14:foregroundMark x1="11257" y1="79623" x2="43455" y2="90943"/>
                        <a14:foregroundMark x1="54974" y1="83774" x2="75916" y2="51698"/>
                        <a14:foregroundMark x1="59424" y1="94340" x2="85079" y2="72453"/>
                        <a14:foregroundMark x1="87435" y1="70566" x2="89005" y2="44528"/>
                        <a14:foregroundMark x1="32461" y1="93585" x2="35079" y2="98113"/>
                        <a14:foregroundMark x1="10733" y1="82642" x2="15707" y2="82642"/>
                      </a14:backgroundRemoval>
                    </a14:imgEffect>
                  </a14:imgLayer>
                </a14:imgProps>
              </a:ext>
              <a:ext uri="{28A0092B-C50C-407E-A947-70E740481C1C}">
                <a14:useLocalDpi xmlns:a14="http://schemas.microsoft.com/office/drawing/2010/main" val="0"/>
              </a:ext>
            </a:extLst>
          </a:blip>
          <a:stretch>
            <a:fillRect/>
          </a:stretch>
        </p:blipFill>
        <p:spPr>
          <a:xfrm>
            <a:off x="4644008" y="2924944"/>
            <a:ext cx="3928745" cy="2725420"/>
          </a:xfrm>
          <a:prstGeom prst="rect">
            <a:avLst/>
          </a:prstGeom>
        </p:spPr>
      </p:pic>
      <p:sp>
        <p:nvSpPr>
          <p:cNvPr id="14" name="Text Box 2"/>
          <p:cNvSpPr txBox="1">
            <a:spLocks noChangeArrowheads="1"/>
          </p:cNvSpPr>
          <p:nvPr/>
        </p:nvSpPr>
        <p:spPr bwMode="auto">
          <a:xfrm>
            <a:off x="4993035" y="5710455"/>
            <a:ext cx="3593867" cy="60991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15000"/>
              </a:lnSpc>
              <a:spcAft>
                <a:spcPts val="1000"/>
              </a:spcAft>
            </a:pPr>
            <a:r>
              <a:rPr lang="en-IN" sz="1100">
                <a:effectLst/>
                <a:latin typeface="Cambria"/>
                <a:ea typeface="Cambria"/>
                <a:cs typeface="Times New Roman"/>
              </a:rPr>
              <a:t>Difference matrix between FEM and ANN [2:32:32:1]:</a:t>
            </a:r>
          </a:p>
          <a:p>
            <a:pPr>
              <a:lnSpc>
                <a:spcPct val="115000"/>
              </a:lnSpc>
              <a:spcAft>
                <a:spcPts val="1000"/>
              </a:spcAft>
            </a:pPr>
            <a:r>
              <a:rPr lang="en-IN" sz="1100">
                <a:effectLst/>
                <a:latin typeface="Cambria"/>
                <a:ea typeface="Cambria"/>
                <a:cs typeface="Times New Roman"/>
              </a:rPr>
              <a:t> mean difference=12.566</a:t>
            </a:r>
          </a:p>
        </p:txBody>
      </p:sp>
      <p:cxnSp>
        <p:nvCxnSpPr>
          <p:cNvPr id="12" name="Straight Arrow Connector 11"/>
          <p:cNvCxnSpPr/>
          <p:nvPr/>
        </p:nvCxnSpPr>
        <p:spPr>
          <a:xfrm flipH="1">
            <a:off x="3779912" y="2204864"/>
            <a:ext cx="1061894" cy="648072"/>
          </a:xfrm>
          <a:prstGeom prst="straightConnector1">
            <a:avLst/>
          </a:prstGeom>
          <a:ln>
            <a:solidFill>
              <a:srgbClr val="92D050"/>
            </a:solidFill>
            <a:tailEnd type="arrow"/>
          </a:ln>
        </p:spPr>
        <p:style>
          <a:lnRef idx="3">
            <a:schemeClr val="accent6"/>
          </a:lnRef>
          <a:fillRef idx="0">
            <a:schemeClr val="accent6"/>
          </a:fillRef>
          <a:effectRef idx="2">
            <a:schemeClr val="accent6"/>
          </a:effectRef>
          <a:fontRef idx="minor">
            <a:schemeClr val="tx1"/>
          </a:fontRef>
        </p:style>
      </p:cxnSp>
      <p:sp>
        <p:nvSpPr>
          <p:cNvPr id="15" name="Rectangle 14"/>
          <p:cNvSpPr/>
          <p:nvPr/>
        </p:nvSpPr>
        <p:spPr>
          <a:xfrm>
            <a:off x="1928748" y="6254989"/>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70C0"/>
                </a:solidFill>
              </a:rPr>
              <a:t>X</a:t>
            </a:r>
            <a:r>
              <a:rPr lang="en-IN" dirty="0" smtClean="0"/>
              <a:t> </a:t>
            </a:r>
            <a:endParaRPr lang="en-IN" dirty="0"/>
          </a:p>
        </p:txBody>
      </p:sp>
      <p:sp>
        <p:nvSpPr>
          <p:cNvPr id="16" name="Rectangle 15"/>
          <p:cNvSpPr/>
          <p:nvPr/>
        </p:nvSpPr>
        <p:spPr>
          <a:xfrm>
            <a:off x="62609" y="4022741"/>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70C0"/>
                </a:solidFill>
              </a:rPr>
              <a:t>r</a:t>
            </a:r>
            <a:r>
              <a:rPr lang="en-IN" dirty="0" smtClean="0"/>
              <a:t> </a:t>
            </a:r>
            <a:endParaRPr lang="en-IN" dirty="0"/>
          </a:p>
        </p:txBody>
      </p:sp>
      <p:cxnSp>
        <p:nvCxnSpPr>
          <p:cNvPr id="17" name="Straight Arrow Connector 16"/>
          <p:cNvCxnSpPr/>
          <p:nvPr/>
        </p:nvCxnSpPr>
        <p:spPr>
          <a:xfrm>
            <a:off x="128548" y="3230653"/>
            <a:ext cx="0" cy="230425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632604" y="6281877"/>
            <a:ext cx="3456384"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008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348880"/>
            <a:ext cx="7772400" cy="1470025"/>
          </a:xfrm>
        </p:spPr>
        <p:txBody>
          <a:bodyPr>
            <a:normAutofit fontScale="90000"/>
          </a:bodyPr>
          <a:lstStyle/>
          <a:p>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Introduction</a:t>
            </a:r>
            <a:b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and Theory</a:t>
            </a:r>
            <a:endParaRPr lang="en-IN" sz="7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2</a:t>
            </a:fld>
            <a:endParaRPr lang="en-IN"/>
          </a:p>
        </p:txBody>
      </p:sp>
    </p:spTree>
    <p:extLst>
      <p:ext uri="{BB962C8B-B14F-4D97-AF65-F5344CB8AC3E}">
        <p14:creationId xmlns:p14="http://schemas.microsoft.com/office/powerpoint/2010/main" val="423891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82" y="332656"/>
            <a:ext cx="8229600" cy="1143000"/>
          </a:xfrm>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Heat Map</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107504" y="1628800"/>
            <a:ext cx="2736304" cy="3744416"/>
          </a:xfrm>
          <a:solidFill>
            <a:schemeClr val="accent5">
              <a:lumMod val="40000"/>
              <a:lumOff val="60000"/>
            </a:schemeClr>
          </a:solidFill>
        </p:spPr>
        <p:txBody>
          <a:bodyPr anchor="t"/>
          <a:lstStyle/>
          <a:p>
            <a:r>
              <a:rPr lang="en-IN" dirty="0" smtClean="0"/>
              <a:t>FEM</a:t>
            </a:r>
            <a:endParaRPr lang="en-IN" dirty="0"/>
          </a:p>
        </p:txBody>
      </p:sp>
      <p:pic>
        <p:nvPicPr>
          <p:cNvPr id="10" name="Picture 2"/>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10889"/>
          <a:stretch/>
        </p:blipFill>
        <p:spPr bwMode="auto">
          <a:xfrm>
            <a:off x="2746828" y="2268562"/>
            <a:ext cx="2975208" cy="316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3"/>
          </p:nvPr>
        </p:nvSpPr>
        <p:spPr>
          <a:xfrm>
            <a:off x="2909282" y="1484784"/>
            <a:ext cx="2736304" cy="711770"/>
          </a:xfrm>
        </p:spPr>
        <p:txBody>
          <a:bodyPr>
            <a:normAutofit fontScale="70000" lnSpcReduction="20000"/>
          </a:bodyPr>
          <a:lstStyle/>
          <a:p>
            <a:r>
              <a:rPr lang="en-IN" dirty="0" smtClean="0"/>
              <a:t>linear model [2:16:16:1]</a:t>
            </a:r>
          </a:p>
          <a:p>
            <a:r>
              <a:rPr lang="en-US" dirty="0"/>
              <a:t>loss </a:t>
            </a:r>
            <a:r>
              <a:rPr lang="en-US" dirty="0" smtClean="0"/>
              <a:t>=1310828.6695304194</a:t>
            </a:r>
            <a:endParaRPr lang="en-IN" dirty="0"/>
          </a:p>
        </p:txBody>
      </p:sp>
      <p:pic>
        <p:nvPicPr>
          <p:cNvPr id="11" name="Picture 3"/>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r="16368"/>
          <a:stretch/>
        </p:blipFill>
        <p:spPr bwMode="auto">
          <a:xfrm>
            <a:off x="28963" y="2276872"/>
            <a:ext cx="2736303" cy="318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a:xfrm>
            <a:off x="3131840" y="5733256"/>
            <a:ext cx="2895600" cy="365125"/>
          </a:xfrm>
        </p:spPr>
        <p:txBody>
          <a:bodyPr/>
          <a:lstStyle/>
          <a:p>
            <a:r>
              <a:rPr lang="en-US" smtClean="0"/>
              <a:t>Birla Institute of Technology and Science-Pilani</a:t>
            </a:r>
            <a:endParaRPr lang="en-IN"/>
          </a:p>
        </p:txBody>
      </p:sp>
      <p:sp>
        <p:nvSpPr>
          <p:cNvPr id="12" name="Text Placeholder 4"/>
          <p:cNvSpPr txBox="1">
            <a:spLocks/>
          </p:cNvSpPr>
          <p:nvPr/>
        </p:nvSpPr>
        <p:spPr>
          <a:xfrm>
            <a:off x="5933618" y="1628800"/>
            <a:ext cx="2808312" cy="639762"/>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dirty="0" smtClean="0"/>
              <a:t>2D array model[2:32:32:1]</a:t>
            </a:r>
          </a:p>
          <a:p>
            <a:r>
              <a:rPr lang="en-US" dirty="0" smtClean="0"/>
              <a:t>Loss= 47397.776049021086</a:t>
            </a:r>
            <a:endParaRPr lang="en-IN" dirty="0"/>
          </a:p>
        </p:txBody>
      </p:sp>
      <p:pic>
        <p:nvPicPr>
          <p:cNvPr id="13" name="Picture 12"/>
          <p:cNvPicPr/>
          <p:nvPr/>
        </p:nvPicPr>
        <p:blipFill rotWithShape="1">
          <a:blip r:embed="rId4">
            <a:extLst>
              <a:ext uri="{28A0092B-C50C-407E-A947-70E740481C1C}">
                <a14:useLocalDpi xmlns:a14="http://schemas.microsoft.com/office/drawing/2010/main" val="0"/>
              </a:ext>
            </a:extLst>
          </a:blip>
          <a:srcRect l="8718" t="2719" r="4187" b="2486"/>
          <a:stretch/>
        </p:blipFill>
        <p:spPr bwMode="auto">
          <a:xfrm>
            <a:off x="5698154" y="2204864"/>
            <a:ext cx="3445845" cy="3253339"/>
          </a:xfrm>
          <a:prstGeom prst="rect">
            <a:avLst/>
          </a:prstGeom>
          <a:ln>
            <a:noFill/>
          </a:ln>
          <a:extLst>
            <a:ext uri="{53640926-AAD7-44D8-BBD7-CCE9431645EC}">
              <a14:shadowObscured xmlns:a14="http://schemas.microsoft.com/office/drawing/2010/main"/>
            </a:ext>
          </a:extLst>
        </p:spPr>
      </p:pic>
      <p:sp>
        <p:nvSpPr>
          <p:cNvPr id="14" name="Rectangle 13"/>
          <p:cNvSpPr/>
          <p:nvPr/>
        </p:nvSpPr>
        <p:spPr>
          <a:xfrm>
            <a:off x="4576440" y="5393311"/>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70C0"/>
                </a:solidFill>
              </a:rPr>
              <a:t>X</a:t>
            </a:r>
            <a:r>
              <a:rPr lang="en-IN" dirty="0" smtClean="0"/>
              <a:t> </a:t>
            </a:r>
            <a:endParaRPr lang="en-IN" dirty="0"/>
          </a:p>
        </p:txBody>
      </p:sp>
      <p:sp>
        <p:nvSpPr>
          <p:cNvPr id="15" name="Rectangle 14"/>
          <p:cNvSpPr/>
          <p:nvPr/>
        </p:nvSpPr>
        <p:spPr>
          <a:xfrm>
            <a:off x="8640452" y="3671420"/>
            <a:ext cx="3600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r</a:t>
            </a:r>
            <a:r>
              <a:rPr lang="en-IN" dirty="0" smtClean="0">
                <a:solidFill>
                  <a:schemeClr val="bg1"/>
                </a:solidFill>
              </a:rPr>
              <a:t> </a:t>
            </a:r>
            <a:endParaRPr lang="en-IN" dirty="0">
              <a:solidFill>
                <a:schemeClr val="bg1"/>
              </a:solidFill>
            </a:endParaRPr>
          </a:p>
        </p:txBody>
      </p:sp>
      <p:cxnSp>
        <p:nvCxnSpPr>
          <p:cNvPr id="16" name="Straight Arrow Connector 15"/>
          <p:cNvCxnSpPr/>
          <p:nvPr/>
        </p:nvCxnSpPr>
        <p:spPr>
          <a:xfrm>
            <a:off x="8741930" y="2679405"/>
            <a:ext cx="0" cy="2304256"/>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323528" y="5458203"/>
            <a:ext cx="8316924" cy="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971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27" y="-58700"/>
            <a:ext cx="7700455" cy="867885"/>
          </a:xfrm>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Chronology of model</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179512" y="3736700"/>
            <a:ext cx="2808312" cy="522730"/>
          </a:xfrm>
          <a:solidFill>
            <a:schemeClr val="accent5">
              <a:lumMod val="40000"/>
              <a:lumOff val="60000"/>
            </a:schemeClr>
          </a:solidFill>
        </p:spPr>
        <p:txBody>
          <a:bodyPr/>
          <a:lstStyle/>
          <a:p>
            <a:r>
              <a:rPr lang="en-IN" dirty="0" smtClean="0"/>
              <a:t>FEM</a:t>
            </a:r>
            <a:endParaRPr lang="en-IN" dirty="0"/>
          </a:p>
        </p:txBody>
      </p:sp>
      <p:pic>
        <p:nvPicPr>
          <p:cNvPr id="15" name="Picture 2"/>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backgroundRemoval t="7715" b="100000" l="404" r="95354">
                        <a14:foregroundMark x1="89293" y1="21365" x2="89293" y2="21365"/>
                        <a14:foregroundMark x1="88081" y1="55490" x2="88081" y2="55490"/>
                        <a14:foregroundMark x1="65455" y1="85460" x2="65455" y2="85460"/>
                        <a14:foregroundMark x1="65455" y1="85460" x2="87071" y2="57864"/>
                        <a14:foregroundMark x1="88687" y1="57567" x2="89091" y2="21068"/>
                        <a14:foregroundMark x1="67677" y1="88724" x2="19596" y2="72107"/>
                        <a14:foregroundMark x1="23838" y1="34718" x2="44242" y2="14243"/>
                        <a14:foregroundMark x1="44242" y1="14243" x2="22222" y2="29970"/>
                      </a14:backgroundRemoval>
                    </a14:imgEffect>
                  </a14:imgLayer>
                </a14:imgProps>
              </a:ext>
              <a:ext uri="{28A0092B-C50C-407E-A947-70E740481C1C}">
                <a14:useLocalDpi xmlns:a14="http://schemas.microsoft.com/office/drawing/2010/main" val="0"/>
              </a:ext>
            </a:extLst>
          </a:blip>
          <a:srcRect/>
          <a:stretch>
            <a:fillRect/>
          </a:stretch>
        </p:blipFill>
        <p:spPr bwMode="auto">
          <a:xfrm>
            <a:off x="-684584" y="793695"/>
            <a:ext cx="4276993" cy="291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3"/>
          </p:nvPr>
        </p:nvSpPr>
        <p:spPr>
          <a:xfrm>
            <a:off x="897819" y="628675"/>
            <a:ext cx="2736304" cy="711770"/>
          </a:xfrm>
        </p:spPr>
        <p:txBody>
          <a:bodyPr>
            <a:normAutofit fontScale="70000" lnSpcReduction="20000"/>
          </a:bodyPr>
          <a:lstStyle/>
          <a:p>
            <a:r>
              <a:rPr lang="en-IN" dirty="0" smtClean="0"/>
              <a:t>linear model</a:t>
            </a:r>
          </a:p>
          <a:p>
            <a:r>
              <a:rPr lang="en-US" dirty="0"/>
              <a:t>loss </a:t>
            </a:r>
            <a:r>
              <a:rPr lang="en-US" dirty="0" smtClean="0"/>
              <a:t>=1310828.6695304194</a:t>
            </a:r>
            <a:endParaRPr lang="en-IN" dirty="0"/>
          </a:p>
        </p:txBody>
      </p:sp>
      <p:pic>
        <p:nvPicPr>
          <p:cNvPr id="16" name="Picture 2"/>
          <p:cNvPicPr>
            <a:picLocks noGrp="1" noChangeAspect="1" noChangeArrowheads="1"/>
          </p:cNvPicPr>
          <p:nvPr>
            <p:ph sz="quarter" idx="4"/>
          </p:nvPr>
        </p:nvPicPr>
        <p:blipFill rotWithShape="1">
          <a:blip r:embed="rId4">
            <a:extLst>
              <a:ext uri="{BEBA8EAE-BF5A-486C-A8C5-ECC9F3942E4B}">
                <a14:imgProps xmlns:a14="http://schemas.microsoft.com/office/drawing/2010/main">
                  <a14:imgLayer r:embed="rId5">
                    <a14:imgEffect>
                      <a14:backgroundRemoval t="541" b="100000" l="4333" r="92721">
                        <a14:foregroundMark x1="18891" y1="6216" x2="69497" y2="7838"/>
                        <a14:foregroundMark x1="69497" y1="7838" x2="17678" y2="7027"/>
                        <a14:foregroundMark x1="85442" y1="24324" x2="82669" y2="68378"/>
                        <a14:foregroundMark x1="82496" y1="24324" x2="87175" y2="24865"/>
                        <a14:foregroundMark x1="80243" y1="68378" x2="58232" y2="90541"/>
                        <a14:foregroundMark x1="60139" y1="94865" x2="41421" y2="94054"/>
                        <a14:foregroundMark x1="41421" y1="94054" x2="41421" y2="94054"/>
                        <a14:foregroundMark x1="41421" y1="94054" x2="9532" y2="81622"/>
                        <a14:foregroundMark x1="9532" y1="81622" x2="16291" y2="58649"/>
                      </a14:backgroundRemoval>
                    </a14:imgEffect>
                  </a14:imgLayer>
                </a14:imgProps>
              </a:ext>
              <a:ext uri="{28A0092B-C50C-407E-A947-70E740481C1C}">
                <a14:useLocalDpi xmlns:a14="http://schemas.microsoft.com/office/drawing/2010/main" val="0"/>
              </a:ext>
            </a:extLst>
          </a:blip>
          <a:srcRect l="5034" r="9630"/>
          <a:stretch/>
        </p:blipFill>
        <p:spPr bwMode="auto">
          <a:xfrm>
            <a:off x="107504" y="4149243"/>
            <a:ext cx="2952688" cy="229954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Birla Institute of Technology and Science-Pilani</a:t>
            </a:r>
            <a:endParaRPr lang="en-IN"/>
          </a:p>
        </p:txBody>
      </p:sp>
      <p:sp>
        <p:nvSpPr>
          <p:cNvPr id="8" name="Slide Number Placeholder 7"/>
          <p:cNvSpPr>
            <a:spLocks noGrp="1"/>
          </p:cNvSpPr>
          <p:nvPr>
            <p:ph type="sldNum" sz="quarter" idx="12"/>
          </p:nvPr>
        </p:nvSpPr>
        <p:spPr/>
        <p:txBody>
          <a:bodyPr/>
          <a:lstStyle/>
          <a:p>
            <a:fld id="{9279809E-386E-4026-B908-D965B0B5EA36}" type="slidenum">
              <a:rPr lang="en-IN" smtClean="0"/>
              <a:t>21</a:t>
            </a:fld>
            <a:endParaRPr lang="en-IN"/>
          </a:p>
        </p:txBody>
      </p:sp>
      <p:sp>
        <p:nvSpPr>
          <p:cNvPr id="12" name="Text Placeholder 4"/>
          <p:cNvSpPr txBox="1">
            <a:spLocks/>
          </p:cNvSpPr>
          <p:nvPr/>
        </p:nvSpPr>
        <p:spPr>
          <a:xfrm>
            <a:off x="5757969" y="839927"/>
            <a:ext cx="2458113" cy="489778"/>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dirty="0" smtClean="0"/>
              <a:t>2D array model</a:t>
            </a:r>
          </a:p>
          <a:p>
            <a:r>
              <a:rPr lang="en-US" dirty="0" smtClean="0"/>
              <a:t>Loss= 47397.776049021086</a:t>
            </a:r>
            <a:endParaRPr lang="en-IN"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t="7428" r="32555" b="12330"/>
          <a:stretch/>
        </p:blipFill>
        <p:spPr>
          <a:xfrm>
            <a:off x="5595029" y="2500726"/>
            <a:ext cx="3598242" cy="2582653"/>
          </a:xfrm>
          <a:prstGeom prst="rect">
            <a:avLst/>
          </a:prstGeom>
        </p:spPr>
      </p:pic>
      <p:pic>
        <p:nvPicPr>
          <p:cNvPr id="13" name="Picture 5"/>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682" b="95402" l="2308" r="90000">
                        <a14:foregroundMark x1="35897" y1="13027" x2="51538" y2="84291"/>
                        <a14:foregroundMark x1="73846" y1="26054" x2="35128" y2="13793"/>
                        <a14:foregroundMark x1="35128" y1="13793" x2="11538" y2="32567"/>
                        <a14:foregroundMark x1="11538" y1="32567" x2="10256" y2="77778"/>
                        <a14:foregroundMark x1="10256" y1="77778" x2="48718" y2="91954"/>
                        <a14:foregroundMark x1="48718" y1="91954" x2="79487" y2="70498"/>
                        <a14:foregroundMark x1="79487" y1="70498" x2="82564" y2="21839"/>
                        <a14:foregroundMark x1="82564" y1="21839" x2="81795" y2="73180"/>
                        <a14:foregroundMark x1="81795" y1="73180" x2="57179" y2="94253"/>
                        <a14:foregroundMark x1="57179" y1="94253" x2="9231" y2="82375"/>
                        <a14:foregroundMark x1="7949" y1="79310" x2="11538" y2="40996"/>
                        <a14:foregroundMark x1="82821" y1="22989" x2="24872" y2="19157"/>
                        <a14:backgroundMark x1="6154" y1="55939" x2="6154" y2="55939"/>
                        <a14:backgroundMark x1="6154" y1="55939" x2="7949" y2="13410"/>
                      </a14:backgroundRemoval>
                    </a14:imgEffect>
                  </a14:imgLayer>
                </a14:imgProps>
              </a:ext>
              <a:ext uri="{28A0092B-C50C-407E-A947-70E740481C1C}">
                <a14:useLocalDpi xmlns:a14="http://schemas.microsoft.com/office/drawing/2010/main" val="0"/>
              </a:ext>
            </a:extLst>
          </a:blip>
          <a:srcRect/>
          <a:stretch>
            <a:fillRect/>
          </a:stretch>
        </p:blipFill>
        <p:spPr bwMode="auto">
          <a:xfrm>
            <a:off x="3221966" y="888021"/>
            <a:ext cx="3962636" cy="265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Down Arrow 16"/>
          <p:cNvSpPr/>
          <p:nvPr/>
        </p:nvSpPr>
        <p:spPr>
          <a:xfrm rot="17816835">
            <a:off x="3644551" y="639502"/>
            <a:ext cx="256956" cy="792301"/>
          </a:xfrm>
          <a:prstGeom prst="downArrow">
            <a:avLst>
              <a:gd name="adj1" fmla="val 42144"/>
              <a:gd name="adj2" fmla="val 97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rot="19106926">
            <a:off x="6679975" y="2133271"/>
            <a:ext cx="245365" cy="734911"/>
          </a:xfrm>
          <a:prstGeom prst="downArrow">
            <a:avLst>
              <a:gd name="adj1" fmla="val 42144"/>
              <a:gd name="adj2" fmla="val 97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4"/>
          <p:cNvSpPr txBox="1">
            <a:spLocks/>
          </p:cNvSpPr>
          <p:nvPr/>
        </p:nvSpPr>
        <p:spPr>
          <a:xfrm>
            <a:off x="7051875" y="2144362"/>
            <a:ext cx="2088232" cy="501001"/>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dirty="0" smtClean="0"/>
              <a:t>2D array model</a:t>
            </a:r>
          </a:p>
          <a:p>
            <a:r>
              <a:rPr lang="en-US" dirty="0" smtClean="0"/>
              <a:t>Loss= 40000.776049021086</a:t>
            </a:r>
            <a:endParaRPr lang="en-IN" dirty="0"/>
          </a:p>
        </p:txBody>
      </p:sp>
      <p:sp>
        <p:nvSpPr>
          <p:cNvPr id="19" name="Down Arrow 18"/>
          <p:cNvSpPr/>
          <p:nvPr/>
        </p:nvSpPr>
        <p:spPr>
          <a:xfrm rot="3534086">
            <a:off x="5606798" y="4557464"/>
            <a:ext cx="245365" cy="495503"/>
          </a:xfrm>
          <a:prstGeom prst="downArrow">
            <a:avLst>
              <a:gd name="adj1" fmla="val 42144"/>
              <a:gd name="adj2" fmla="val 97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15315" y1="19580" x2="16441" y2="70629"/>
                        <a14:foregroundMark x1="16441" y1="70629" x2="54505" y2="83916"/>
                        <a14:foregroundMark x1="54505" y1="83916" x2="78378" y2="62587"/>
                        <a14:foregroundMark x1="78378" y1="62587" x2="82432" y2="20280"/>
                      </a14:backgroundRemoval>
                    </a14:imgEffect>
                  </a14:imgLayer>
                </a14:imgProps>
              </a:ext>
              <a:ext uri="{28A0092B-C50C-407E-A947-70E740481C1C}">
                <a14:useLocalDpi xmlns:a14="http://schemas.microsoft.com/office/drawing/2010/main" val="0"/>
              </a:ext>
            </a:extLst>
          </a:blip>
          <a:srcRect l="9957" t="11174" b="15760"/>
          <a:stretch/>
        </p:blipFill>
        <p:spPr bwMode="auto">
          <a:xfrm>
            <a:off x="2892578" y="4221088"/>
            <a:ext cx="4245620" cy="2301240"/>
          </a:xfrm>
          <a:prstGeom prst="rect">
            <a:avLst/>
          </a:prstGeom>
          <a:ln>
            <a:noFill/>
          </a:ln>
          <a:extLst>
            <a:ext uri="{53640926-AAD7-44D8-BBD7-CCE9431645EC}">
              <a14:shadowObscured xmlns:a14="http://schemas.microsoft.com/office/drawing/2010/main"/>
            </a:ext>
          </a:extLst>
        </p:spPr>
      </p:pic>
      <p:sp>
        <p:nvSpPr>
          <p:cNvPr id="21" name="Down Arrow 20"/>
          <p:cNvSpPr/>
          <p:nvPr/>
        </p:nvSpPr>
        <p:spPr>
          <a:xfrm rot="2486076">
            <a:off x="6319772" y="4715924"/>
            <a:ext cx="245365" cy="734911"/>
          </a:xfrm>
          <a:prstGeom prst="downArrow">
            <a:avLst>
              <a:gd name="adj1" fmla="val 42144"/>
              <a:gd name="adj2" fmla="val 97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624631" y="5733256"/>
            <a:ext cx="2175157" cy="461665"/>
          </a:xfrm>
          <a:prstGeom prst="rect">
            <a:avLst/>
          </a:prstGeom>
          <a:noFill/>
        </p:spPr>
        <p:txBody>
          <a:bodyPr wrap="square" rtlCol="0">
            <a:spAutoFit/>
          </a:bodyPr>
          <a:lstStyle/>
          <a:p>
            <a:r>
              <a:rPr lang="en-IN" sz="1200" b="1" dirty="0" smtClean="0"/>
              <a:t>2-D array after more training</a:t>
            </a:r>
            <a:endParaRPr lang="en-IN" sz="1200" b="1" dirty="0"/>
          </a:p>
          <a:p>
            <a:r>
              <a:rPr lang="en-IN" sz="1200" b="1" dirty="0"/>
              <a:t>loss = 310028.65328</a:t>
            </a:r>
          </a:p>
        </p:txBody>
      </p:sp>
    </p:spTree>
    <p:extLst>
      <p:ext uri="{BB962C8B-B14F-4D97-AF65-F5344CB8AC3E}">
        <p14:creationId xmlns:p14="http://schemas.microsoft.com/office/powerpoint/2010/main" val="218218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small"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Result Analysis</a:t>
            </a:r>
            <a:endParaRPr lang="en-I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a:xfrm>
            <a:off x="323528" y="1268760"/>
            <a:ext cx="8363272" cy="2287383"/>
          </a:xfrm>
        </p:spPr>
        <p:txBody>
          <a:bodyPr>
            <a:normAutofit fontScale="70000" lnSpcReduction="20000"/>
          </a:bodyPr>
          <a:lstStyle/>
          <a:p>
            <a:pPr marL="0" indent="0">
              <a:buNone/>
            </a:pPr>
            <a:r>
              <a:rPr lang="en-IN" b="1" cap="small" dirty="0"/>
              <a:t>Mathematical Validity</a:t>
            </a:r>
            <a:endParaRPr lang="en-IN" dirty="0"/>
          </a:p>
          <a:p>
            <a:pPr marL="514350" indent="-514350">
              <a:buFont typeface="+mj-lt"/>
              <a:buAutoNum type="alphaUcPeriod"/>
            </a:pPr>
            <a:r>
              <a:rPr lang="en-IN" dirty="0"/>
              <a:t>Based on the Partial Differential equation, at the top left corner the FEM model misses the continuity and appears to be quickly reducing at the source.  Figure 7(a) :</a:t>
            </a:r>
          </a:p>
          <a:p>
            <a:pPr marL="514350" indent="-514350">
              <a:buFont typeface="+mj-lt"/>
              <a:buAutoNum type="alphaUcPeriod"/>
            </a:pPr>
            <a:r>
              <a:rPr lang="en-IN" dirty="0"/>
              <a:t>The ANN overestimates the results at side </a:t>
            </a:r>
            <a:r>
              <a:rPr lang="en-IN" dirty="0" smtClean="0"/>
              <a:t>centres </a:t>
            </a:r>
            <a:r>
              <a:rPr lang="en-IN" dirty="0"/>
              <a:t>on the insulated and source side Figure 7(b</a:t>
            </a:r>
            <a:r>
              <a:rPr lang="en-IN" dirty="0" smtClean="0"/>
              <a:t>) It also causes an irregular noise at the (2,0)point.</a:t>
            </a:r>
            <a:endParaRPr lang="en-IN" dirty="0"/>
          </a:p>
        </p:txBody>
      </p:sp>
      <p:sp>
        <p:nvSpPr>
          <p:cNvPr id="6" name="Footer Placeholder 5"/>
          <p:cNvSpPr>
            <a:spLocks noGrp="1"/>
          </p:cNvSpPr>
          <p:nvPr>
            <p:ph type="ftr" sz="quarter" idx="11"/>
          </p:nvPr>
        </p:nvSpPr>
        <p:spPr/>
        <p:txBody>
          <a:bodyPr/>
          <a:lstStyle/>
          <a:p>
            <a:r>
              <a:rPr lang="en-US" smtClean="0"/>
              <a:t>Birla Institute of Technology and Science-Pilani</a:t>
            </a:r>
            <a:endParaRPr lang="en-IN"/>
          </a:p>
        </p:txBody>
      </p:sp>
      <p:sp>
        <p:nvSpPr>
          <p:cNvPr id="7" name="Slide Number Placeholder 6"/>
          <p:cNvSpPr>
            <a:spLocks noGrp="1"/>
          </p:cNvSpPr>
          <p:nvPr>
            <p:ph type="sldNum" sz="quarter" idx="12"/>
          </p:nvPr>
        </p:nvSpPr>
        <p:spPr/>
        <p:txBody>
          <a:bodyPr/>
          <a:lstStyle/>
          <a:p>
            <a:fld id="{9279809E-386E-4026-B908-D965B0B5EA36}" type="slidenum">
              <a:rPr lang="en-IN" smtClean="0"/>
              <a:t>22</a:t>
            </a:fld>
            <a:endParaRPr lang="en-IN"/>
          </a:p>
        </p:txBody>
      </p:sp>
      <p:pic>
        <p:nvPicPr>
          <p:cNvPr id="8" name="Picture 7"/>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15315" y1="19580" x2="16441" y2="70629"/>
                        <a14:foregroundMark x1="16441" y1="70629" x2="54505" y2="83916"/>
                        <a14:foregroundMark x1="54505" y1="83916" x2="78378" y2="62587"/>
                        <a14:foregroundMark x1="78378" y1="62587" x2="82432" y2="20280"/>
                      </a14:backgroundRemoval>
                    </a14:imgEffect>
                  </a14:imgLayer>
                </a14:imgProps>
              </a:ext>
              <a:ext uri="{28A0092B-C50C-407E-A947-70E740481C1C}">
                <a14:useLocalDpi xmlns:a14="http://schemas.microsoft.com/office/drawing/2010/main" val="0"/>
              </a:ext>
            </a:extLst>
          </a:blip>
          <a:srcRect l="9957" t="11174" b="15760"/>
          <a:stretch/>
        </p:blipFill>
        <p:spPr bwMode="auto">
          <a:xfrm>
            <a:off x="4657088" y="3578643"/>
            <a:ext cx="4245620" cy="2301240"/>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254372" y="3556143"/>
            <a:ext cx="3960440" cy="2415506"/>
          </a:xfrm>
          <a:prstGeom prst="rect">
            <a:avLst/>
          </a:prstGeom>
          <a:noFill/>
          <a:ln>
            <a:noFill/>
          </a:ln>
          <a:effectLst/>
          <a:extLst/>
        </p:spPr>
      </p:pic>
      <p:sp>
        <p:nvSpPr>
          <p:cNvPr id="10" name="Text Box 2"/>
          <p:cNvSpPr txBox="1">
            <a:spLocks noChangeArrowheads="1"/>
          </p:cNvSpPr>
          <p:nvPr/>
        </p:nvSpPr>
        <p:spPr bwMode="auto">
          <a:xfrm>
            <a:off x="1573659" y="5949280"/>
            <a:ext cx="5708650" cy="2635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IN" sz="1100" i="1" dirty="0">
                <a:effectLst/>
                <a:latin typeface="Times New Roman"/>
                <a:ea typeface="Cambria"/>
                <a:cs typeface="Times New Roman"/>
              </a:rPr>
              <a:t>Figure 7:a)FEM inaccuracy </a:t>
            </a:r>
            <a:r>
              <a:rPr lang="en-IN" sz="1100" i="1" dirty="0" smtClean="0">
                <a:effectLst/>
                <a:latin typeface="Times New Roman"/>
                <a:ea typeface="Cambria"/>
                <a:cs typeface="Times New Roman"/>
              </a:rPr>
              <a:t>b)ANN inaccuracy marked </a:t>
            </a:r>
            <a:r>
              <a:rPr lang="en-IN" sz="1100" i="1" dirty="0">
                <a:effectLst/>
                <a:latin typeface="Times New Roman"/>
                <a:ea typeface="Cambria"/>
                <a:cs typeface="Times New Roman"/>
              </a:rPr>
              <a:t>by blue marks</a:t>
            </a:r>
            <a:r>
              <a:rPr lang="en-IN" sz="1100" dirty="0">
                <a:effectLst/>
                <a:latin typeface="Cambria"/>
                <a:ea typeface="Cambria"/>
                <a:cs typeface="Times New Roman"/>
              </a:rPr>
              <a:t>.</a:t>
            </a:r>
          </a:p>
        </p:txBody>
      </p:sp>
      <p:sp>
        <p:nvSpPr>
          <p:cNvPr id="11" name="Freeform 10"/>
          <p:cNvSpPr/>
          <p:nvPr/>
        </p:nvSpPr>
        <p:spPr>
          <a:xfrm>
            <a:off x="1327279" y="3894550"/>
            <a:ext cx="492760" cy="382270"/>
          </a:xfrm>
          <a:custGeom>
            <a:avLst/>
            <a:gdLst>
              <a:gd name="connsiteX0" fmla="*/ 453224 w 492981"/>
              <a:gd name="connsiteY0" fmla="*/ 382514 h 382514"/>
              <a:gd name="connsiteX1" fmla="*/ 453224 w 492981"/>
              <a:gd name="connsiteY1" fmla="*/ 382514 h 382514"/>
              <a:gd name="connsiteX2" fmla="*/ 421419 w 492981"/>
              <a:gd name="connsiteY2" fmla="*/ 310952 h 382514"/>
              <a:gd name="connsiteX3" fmla="*/ 405516 w 492981"/>
              <a:gd name="connsiteY3" fmla="*/ 279147 h 382514"/>
              <a:gd name="connsiteX4" fmla="*/ 381663 w 492981"/>
              <a:gd name="connsiteY4" fmla="*/ 263244 h 382514"/>
              <a:gd name="connsiteX5" fmla="*/ 318052 w 492981"/>
              <a:gd name="connsiteY5" fmla="*/ 223488 h 382514"/>
              <a:gd name="connsiteX6" fmla="*/ 294198 w 492981"/>
              <a:gd name="connsiteY6" fmla="*/ 199634 h 382514"/>
              <a:gd name="connsiteX7" fmla="*/ 262393 w 492981"/>
              <a:gd name="connsiteY7" fmla="*/ 191682 h 382514"/>
              <a:gd name="connsiteX8" fmla="*/ 206734 w 492981"/>
              <a:gd name="connsiteY8" fmla="*/ 175780 h 382514"/>
              <a:gd name="connsiteX9" fmla="*/ 0 w 492981"/>
              <a:gd name="connsiteY9" fmla="*/ 159877 h 382514"/>
              <a:gd name="connsiteX10" fmla="*/ 7951 w 492981"/>
              <a:gd name="connsiteY10" fmla="*/ 136023 h 382514"/>
              <a:gd name="connsiteX11" fmla="*/ 39756 w 492981"/>
              <a:gd name="connsiteY11" fmla="*/ 128072 h 382514"/>
              <a:gd name="connsiteX12" fmla="*/ 119270 w 492981"/>
              <a:gd name="connsiteY12" fmla="*/ 104218 h 382514"/>
              <a:gd name="connsiteX13" fmla="*/ 135172 w 492981"/>
              <a:gd name="connsiteY13" fmla="*/ 80364 h 382514"/>
              <a:gd name="connsiteX14" fmla="*/ 198783 w 492981"/>
              <a:gd name="connsiteY14" fmla="*/ 56510 h 382514"/>
              <a:gd name="connsiteX15" fmla="*/ 222636 w 492981"/>
              <a:gd name="connsiteY15" fmla="*/ 48559 h 382514"/>
              <a:gd name="connsiteX16" fmla="*/ 254442 w 492981"/>
              <a:gd name="connsiteY16" fmla="*/ 40608 h 382514"/>
              <a:gd name="connsiteX17" fmla="*/ 278296 w 492981"/>
              <a:gd name="connsiteY17" fmla="*/ 16754 h 382514"/>
              <a:gd name="connsiteX18" fmla="*/ 445273 w 492981"/>
              <a:gd name="connsiteY18" fmla="*/ 48559 h 382514"/>
              <a:gd name="connsiteX19" fmla="*/ 453224 w 492981"/>
              <a:gd name="connsiteY19" fmla="*/ 183731 h 382514"/>
              <a:gd name="connsiteX20" fmla="*/ 461176 w 492981"/>
              <a:gd name="connsiteY20" fmla="*/ 215536 h 382514"/>
              <a:gd name="connsiteX21" fmla="*/ 477078 w 492981"/>
              <a:gd name="connsiteY21" fmla="*/ 239390 h 382514"/>
              <a:gd name="connsiteX22" fmla="*/ 485030 w 492981"/>
              <a:gd name="connsiteY22" fmla="*/ 279147 h 382514"/>
              <a:gd name="connsiteX23" fmla="*/ 492981 w 492981"/>
              <a:gd name="connsiteY23" fmla="*/ 303001 h 382514"/>
              <a:gd name="connsiteX24" fmla="*/ 453224 w 492981"/>
              <a:gd name="connsiteY24" fmla="*/ 382514 h 38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2981" h="382514">
                <a:moveTo>
                  <a:pt x="453224" y="382514"/>
                </a:moveTo>
                <a:lnTo>
                  <a:pt x="453224" y="382514"/>
                </a:lnTo>
                <a:cubicBezTo>
                  <a:pt x="442622" y="358660"/>
                  <a:pt x="432358" y="334653"/>
                  <a:pt x="421419" y="310952"/>
                </a:cubicBezTo>
                <a:cubicBezTo>
                  <a:pt x="416452" y="300190"/>
                  <a:pt x="413104" y="288253"/>
                  <a:pt x="405516" y="279147"/>
                </a:cubicBezTo>
                <a:cubicBezTo>
                  <a:pt x="399398" y="271806"/>
                  <a:pt x="389614" y="268545"/>
                  <a:pt x="381663" y="263244"/>
                </a:cubicBezTo>
                <a:cubicBezTo>
                  <a:pt x="350751" y="201422"/>
                  <a:pt x="388059" y="254602"/>
                  <a:pt x="318052" y="223488"/>
                </a:cubicBezTo>
                <a:cubicBezTo>
                  <a:pt x="307776" y="218921"/>
                  <a:pt x="303961" y="205213"/>
                  <a:pt x="294198" y="199634"/>
                </a:cubicBezTo>
                <a:cubicBezTo>
                  <a:pt x="284710" y="194212"/>
                  <a:pt x="272901" y="194684"/>
                  <a:pt x="262393" y="191682"/>
                </a:cubicBezTo>
                <a:cubicBezTo>
                  <a:pt x="244139" y="186466"/>
                  <a:pt x="225852" y="177692"/>
                  <a:pt x="206734" y="175780"/>
                </a:cubicBezTo>
                <a:cubicBezTo>
                  <a:pt x="137962" y="168903"/>
                  <a:pt x="68911" y="165178"/>
                  <a:pt x="0" y="159877"/>
                </a:cubicBezTo>
                <a:cubicBezTo>
                  <a:pt x="2650" y="151926"/>
                  <a:pt x="1406" y="141259"/>
                  <a:pt x="7951" y="136023"/>
                </a:cubicBezTo>
                <a:cubicBezTo>
                  <a:pt x="16484" y="129196"/>
                  <a:pt x="29712" y="132377"/>
                  <a:pt x="39756" y="128072"/>
                </a:cubicBezTo>
                <a:cubicBezTo>
                  <a:pt x="112078" y="97077"/>
                  <a:pt x="-10321" y="122730"/>
                  <a:pt x="119270" y="104218"/>
                </a:cubicBezTo>
                <a:cubicBezTo>
                  <a:pt x="124571" y="96267"/>
                  <a:pt x="128415" y="87121"/>
                  <a:pt x="135172" y="80364"/>
                </a:cubicBezTo>
                <a:cubicBezTo>
                  <a:pt x="156987" y="58548"/>
                  <a:pt x="168441" y="64095"/>
                  <a:pt x="198783" y="56510"/>
                </a:cubicBezTo>
                <a:cubicBezTo>
                  <a:pt x="206914" y="54477"/>
                  <a:pt x="214577" y="50861"/>
                  <a:pt x="222636" y="48559"/>
                </a:cubicBezTo>
                <a:cubicBezTo>
                  <a:pt x="233144" y="45557"/>
                  <a:pt x="243840" y="43258"/>
                  <a:pt x="254442" y="40608"/>
                </a:cubicBezTo>
                <a:cubicBezTo>
                  <a:pt x="262393" y="32657"/>
                  <a:pt x="267084" y="17616"/>
                  <a:pt x="278296" y="16754"/>
                </a:cubicBezTo>
                <a:cubicBezTo>
                  <a:pt x="487004" y="699"/>
                  <a:pt x="492473" y="-22240"/>
                  <a:pt x="445273" y="48559"/>
                </a:cubicBezTo>
                <a:cubicBezTo>
                  <a:pt x="447923" y="93616"/>
                  <a:pt x="448945" y="138799"/>
                  <a:pt x="453224" y="183731"/>
                </a:cubicBezTo>
                <a:cubicBezTo>
                  <a:pt x="454260" y="194610"/>
                  <a:pt x="456871" y="205492"/>
                  <a:pt x="461176" y="215536"/>
                </a:cubicBezTo>
                <a:cubicBezTo>
                  <a:pt x="464940" y="224320"/>
                  <a:pt x="471777" y="231439"/>
                  <a:pt x="477078" y="239390"/>
                </a:cubicBezTo>
                <a:cubicBezTo>
                  <a:pt x="479729" y="252642"/>
                  <a:pt x="481752" y="266036"/>
                  <a:pt x="485030" y="279147"/>
                </a:cubicBezTo>
                <a:cubicBezTo>
                  <a:pt x="487063" y="287278"/>
                  <a:pt x="492981" y="294620"/>
                  <a:pt x="492981" y="303001"/>
                </a:cubicBezTo>
                <a:cubicBezTo>
                  <a:pt x="492981" y="353891"/>
                  <a:pt x="459850" y="369262"/>
                  <a:pt x="453224" y="382514"/>
                </a:cubicBezTo>
                <a:close/>
              </a:path>
            </a:pathLst>
          </a:custGeom>
          <a:noFill/>
          <a:ln>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Freeform 11"/>
          <p:cNvSpPr/>
          <p:nvPr/>
        </p:nvSpPr>
        <p:spPr>
          <a:xfrm rot="743957">
            <a:off x="5430520" y="3931393"/>
            <a:ext cx="373380" cy="278130"/>
          </a:xfrm>
          <a:custGeom>
            <a:avLst/>
            <a:gdLst>
              <a:gd name="connsiteX0" fmla="*/ 0 w 373711"/>
              <a:gd name="connsiteY0" fmla="*/ 278295 h 278295"/>
              <a:gd name="connsiteX1" fmla="*/ 0 w 373711"/>
              <a:gd name="connsiteY1" fmla="*/ 278295 h 278295"/>
              <a:gd name="connsiteX2" fmla="*/ 119269 w 373711"/>
              <a:gd name="connsiteY2" fmla="*/ 190831 h 278295"/>
              <a:gd name="connsiteX3" fmla="*/ 143123 w 373711"/>
              <a:gd name="connsiteY3" fmla="*/ 174929 h 278295"/>
              <a:gd name="connsiteX4" fmla="*/ 190831 w 373711"/>
              <a:gd name="connsiteY4" fmla="*/ 159026 h 278295"/>
              <a:gd name="connsiteX5" fmla="*/ 214685 w 373711"/>
              <a:gd name="connsiteY5" fmla="*/ 135172 h 278295"/>
              <a:gd name="connsiteX6" fmla="*/ 278295 w 373711"/>
              <a:gd name="connsiteY6" fmla="*/ 119269 h 278295"/>
              <a:gd name="connsiteX7" fmla="*/ 310101 w 373711"/>
              <a:gd name="connsiteY7" fmla="*/ 103367 h 278295"/>
              <a:gd name="connsiteX8" fmla="*/ 333954 w 373711"/>
              <a:gd name="connsiteY8" fmla="*/ 79513 h 278295"/>
              <a:gd name="connsiteX9" fmla="*/ 373711 w 373711"/>
              <a:gd name="connsiteY9" fmla="*/ 71562 h 278295"/>
              <a:gd name="connsiteX10" fmla="*/ 365760 w 373711"/>
              <a:gd name="connsiteY10" fmla="*/ 15902 h 278295"/>
              <a:gd name="connsiteX11" fmla="*/ 326003 w 373711"/>
              <a:gd name="connsiteY11" fmla="*/ 7951 h 278295"/>
              <a:gd name="connsiteX12" fmla="*/ 302149 w 373711"/>
              <a:gd name="connsiteY12" fmla="*/ 0 h 278295"/>
              <a:gd name="connsiteX13" fmla="*/ 103367 w 373711"/>
              <a:gd name="connsiteY13" fmla="*/ 7951 h 278295"/>
              <a:gd name="connsiteX14" fmla="*/ 95415 w 373711"/>
              <a:gd name="connsiteY14" fmla="*/ 31805 h 278295"/>
              <a:gd name="connsiteX15" fmla="*/ 63610 w 373711"/>
              <a:gd name="connsiteY15" fmla="*/ 79513 h 278295"/>
              <a:gd name="connsiteX16" fmla="*/ 47708 w 373711"/>
              <a:gd name="connsiteY16" fmla="*/ 103367 h 278295"/>
              <a:gd name="connsiteX17" fmla="*/ 23854 w 373711"/>
              <a:gd name="connsiteY17" fmla="*/ 119269 h 278295"/>
              <a:gd name="connsiteX18" fmla="*/ 15902 w 373711"/>
              <a:gd name="connsiteY18" fmla="*/ 214685 h 278295"/>
              <a:gd name="connsiteX19" fmla="*/ 0 w 373711"/>
              <a:gd name="connsiteY19" fmla="*/ 278295 h 27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3711" h="278295">
                <a:moveTo>
                  <a:pt x="0" y="278295"/>
                </a:moveTo>
                <a:lnTo>
                  <a:pt x="0" y="278295"/>
                </a:lnTo>
                <a:cubicBezTo>
                  <a:pt x="86640" y="210908"/>
                  <a:pt x="46421" y="239395"/>
                  <a:pt x="119269" y="190831"/>
                </a:cubicBezTo>
                <a:cubicBezTo>
                  <a:pt x="127220" y="185530"/>
                  <a:pt x="134057" y="177951"/>
                  <a:pt x="143123" y="174929"/>
                </a:cubicBezTo>
                <a:lnTo>
                  <a:pt x="190831" y="159026"/>
                </a:lnTo>
                <a:cubicBezTo>
                  <a:pt x="198782" y="151075"/>
                  <a:pt x="205329" y="141409"/>
                  <a:pt x="214685" y="135172"/>
                </a:cubicBezTo>
                <a:cubicBezTo>
                  <a:pt x="225162" y="128188"/>
                  <a:pt x="272564" y="120415"/>
                  <a:pt x="278295" y="119269"/>
                </a:cubicBezTo>
                <a:cubicBezTo>
                  <a:pt x="288897" y="113968"/>
                  <a:pt x="300456" y="110257"/>
                  <a:pt x="310101" y="103367"/>
                </a:cubicBezTo>
                <a:cubicBezTo>
                  <a:pt x="319251" y="96831"/>
                  <a:pt x="323896" y="84542"/>
                  <a:pt x="333954" y="79513"/>
                </a:cubicBezTo>
                <a:cubicBezTo>
                  <a:pt x="346042" y="73469"/>
                  <a:pt x="360459" y="74212"/>
                  <a:pt x="373711" y="71562"/>
                </a:cubicBezTo>
                <a:cubicBezTo>
                  <a:pt x="371061" y="53009"/>
                  <a:pt x="377005" y="30895"/>
                  <a:pt x="365760" y="15902"/>
                </a:cubicBezTo>
                <a:cubicBezTo>
                  <a:pt x="357651" y="5090"/>
                  <a:pt x="339114" y="11229"/>
                  <a:pt x="326003" y="7951"/>
                </a:cubicBezTo>
                <a:cubicBezTo>
                  <a:pt x="317872" y="5918"/>
                  <a:pt x="310100" y="2650"/>
                  <a:pt x="302149" y="0"/>
                </a:cubicBezTo>
                <a:cubicBezTo>
                  <a:pt x="235888" y="2650"/>
                  <a:pt x="168910" y="-2132"/>
                  <a:pt x="103367" y="7951"/>
                </a:cubicBezTo>
                <a:cubicBezTo>
                  <a:pt x="95083" y="9225"/>
                  <a:pt x="99485" y="24478"/>
                  <a:pt x="95415" y="31805"/>
                </a:cubicBezTo>
                <a:cubicBezTo>
                  <a:pt x="86133" y="48512"/>
                  <a:pt x="74212" y="63610"/>
                  <a:pt x="63610" y="79513"/>
                </a:cubicBezTo>
                <a:cubicBezTo>
                  <a:pt x="58309" y="87464"/>
                  <a:pt x="55659" y="98066"/>
                  <a:pt x="47708" y="103367"/>
                </a:cubicBezTo>
                <a:lnTo>
                  <a:pt x="23854" y="119269"/>
                </a:lnTo>
                <a:cubicBezTo>
                  <a:pt x="21203" y="151074"/>
                  <a:pt x="24444" y="183934"/>
                  <a:pt x="15902" y="214685"/>
                </a:cubicBezTo>
                <a:cubicBezTo>
                  <a:pt x="10787" y="233100"/>
                  <a:pt x="2650" y="267693"/>
                  <a:pt x="0" y="278295"/>
                </a:cubicBezTo>
                <a:close/>
              </a:path>
            </a:pathLst>
          </a:custGeom>
          <a:noFill/>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Freeform 12"/>
          <p:cNvSpPr/>
          <p:nvPr/>
        </p:nvSpPr>
        <p:spPr>
          <a:xfrm>
            <a:off x="5653405" y="4248893"/>
            <a:ext cx="747395" cy="452755"/>
          </a:xfrm>
          <a:custGeom>
            <a:avLst/>
            <a:gdLst>
              <a:gd name="connsiteX0" fmla="*/ 604184 w 604184"/>
              <a:gd name="connsiteY0" fmla="*/ 182880 h 222637"/>
              <a:gd name="connsiteX1" fmla="*/ 604184 w 604184"/>
              <a:gd name="connsiteY1" fmla="*/ 182880 h 222637"/>
              <a:gd name="connsiteX2" fmla="*/ 508769 w 604184"/>
              <a:gd name="connsiteY2" fmla="*/ 174929 h 222637"/>
              <a:gd name="connsiteX3" fmla="*/ 484915 w 604184"/>
              <a:gd name="connsiteY3" fmla="*/ 166978 h 222637"/>
              <a:gd name="connsiteX4" fmla="*/ 437207 w 604184"/>
              <a:gd name="connsiteY4" fmla="*/ 159026 h 222637"/>
              <a:gd name="connsiteX5" fmla="*/ 413353 w 604184"/>
              <a:gd name="connsiteY5" fmla="*/ 151075 h 222637"/>
              <a:gd name="connsiteX6" fmla="*/ 381548 w 604184"/>
              <a:gd name="connsiteY6" fmla="*/ 143124 h 222637"/>
              <a:gd name="connsiteX7" fmla="*/ 357694 w 604184"/>
              <a:gd name="connsiteY7" fmla="*/ 135173 h 222637"/>
              <a:gd name="connsiteX8" fmla="*/ 294083 w 604184"/>
              <a:gd name="connsiteY8" fmla="*/ 127221 h 222637"/>
              <a:gd name="connsiteX9" fmla="*/ 262278 w 604184"/>
              <a:gd name="connsiteY9" fmla="*/ 103367 h 222637"/>
              <a:gd name="connsiteX10" fmla="*/ 222522 w 604184"/>
              <a:gd name="connsiteY10" fmla="*/ 95416 h 222637"/>
              <a:gd name="connsiteX11" fmla="*/ 71447 w 604184"/>
              <a:gd name="connsiteY11" fmla="*/ 87465 h 222637"/>
              <a:gd name="connsiteX12" fmla="*/ 15788 w 604184"/>
              <a:gd name="connsiteY12" fmla="*/ 79513 h 222637"/>
              <a:gd name="connsiteX13" fmla="*/ 47593 w 604184"/>
              <a:gd name="connsiteY13" fmla="*/ 0 h 222637"/>
              <a:gd name="connsiteX14" fmla="*/ 286132 w 604184"/>
              <a:gd name="connsiteY14" fmla="*/ 7952 h 222637"/>
              <a:gd name="connsiteX15" fmla="*/ 309986 w 604184"/>
              <a:gd name="connsiteY15" fmla="*/ 15903 h 222637"/>
              <a:gd name="connsiteX16" fmla="*/ 349743 w 604184"/>
              <a:gd name="connsiteY16" fmla="*/ 47708 h 222637"/>
              <a:gd name="connsiteX17" fmla="*/ 373597 w 604184"/>
              <a:gd name="connsiteY17" fmla="*/ 63611 h 222637"/>
              <a:gd name="connsiteX18" fmla="*/ 492866 w 604184"/>
              <a:gd name="connsiteY18" fmla="*/ 79513 h 222637"/>
              <a:gd name="connsiteX19" fmla="*/ 532623 w 604184"/>
              <a:gd name="connsiteY19" fmla="*/ 111319 h 222637"/>
              <a:gd name="connsiteX20" fmla="*/ 548525 w 604184"/>
              <a:gd name="connsiteY20" fmla="*/ 159026 h 222637"/>
              <a:gd name="connsiteX21" fmla="*/ 556477 w 604184"/>
              <a:gd name="connsiteY21" fmla="*/ 222637 h 22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84" h="222637">
                <a:moveTo>
                  <a:pt x="604184" y="182880"/>
                </a:moveTo>
                <a:lnTo>
                  <a:pt x="604184" y="182880"/>
                </a:lnTo>
                <a:cubicBezTo>
                  <a:pt x="572379" y="180230"/>
                  <a:pt x="540404" y="179147"/>
                  <a:pt x="508769" y="174929"/>
                </a:cubicBezTo>
                <a:cubicBezTo>
                  <a:pt x="500461" y="173821"/>
                  <a:pt x="493097" y="168796"/>
                  <a:pt x="484915" y="166978"/>
                </a:cubicBezTo>
                <a:cubicBezTo>
                  <a:pt x="469177" y="163481"/>
                  <a:pt x="452945" y="162523"/>
                  <a:pt x="437207" y="159026"/>
                </a:cubicBezTo>
                <a:cubicBezTo>
                  <a:pt x="429025" y="157208"/>
                  <a:pt x="421412" y="153377"/>
                  <a:pt x="413353" y="151075"/>
                </a:cubicBezTo>
                <a:cubicBezTo>
                  <a:pt x="402846" y="148073"/>
                  <a:pt x="392055" y="146126"/>
                  <a:pt x="381548" y="143124"/>
                </a:cubicBezTo>
                <a:cubicBezTo>
                  <a:pt x="373489" y="140822"/>
                  <a:pt x="365940" y="136672"/>
                  <a:pt x="357694" y="135173"/>
                </a:cubicBezTo>
                <a:cubicBezTo>
                  <a:pt x="336670" y="131350"/>
                  <a:pt x="315287" y="129872"/>
                  <a:pt x="294083" y="127221"/>
                </a:cubicBezTo>
                <a:cubicBezTo>
                  <a:pt x="283481" y="119270"/>
                  <a:pt x="274388" y="108749"/>
                  <a:pt x="262278" y="103367"/>
                </a:cubicBezTo>
                <a:cubicBezTo>
                  <a:pt x="249928" y="97878"/>
                  <a:pt x="235990" y="96538"/>
                  <a:pt x="222522" y="95416"/>
                </a:cubicBezTo>
                <a:cubicBezTo>
                  <a:pt x="172268" y="91228"/>
                  <a:pt x="121805" y="90115"/>
                  <a:pt x="71447" y="87465"/>
                </a:cubicBezTo>
                <a:cubicBezTo>
                  <a:pt x="52894" y="84814"/>
                  <a:pt x="25430" y="95584"/>
                  <a:pt x="15788" y="79513"/>
                </a:cubicBezTo>
                <a:cubicBezTo>
                  <a:pt x="-22678" y="15404"/>
                  <a:pt x="17503" y="10031"/>
                  <a:pt x="47593" y="0"/>
                </a:cubicBezTo>
                <a:cubicBezTo>
                  <a:pt x="127106" y="2651"/>
                  <a:pt x="206721" y="3139"/>
                  <a:pt x="286132" y="7952"/>
                </a:cubicBezTo>
                <a:cubicBezTo>
                  <a:pt x="294498" y="8459"/>
                  <a:pt x="303441" y="10667"/>
                  <a:pt x="309986" y="15903"/>
                </a:cubicBezTo>
                <a:cubicBezTo>
                  <a:pt x="361366" y="57006"/>
                  <a:pt x="289786" y="27723"/>
                  <a:pt x="349743" y="47708"/>
                </a:cubicBezTo>
                <a:cubicBezTo>
                  <a:pt x="357694" y="53009"/>
                  <a:pt x="365050" y="59337"/>
                  <a:pt x="373597" y="63611"/>
                </a:cubicBezTo>
                <a:cubicBezTo>
                  <a:pt x="406075" y="79850"/>
                  <a:pt x="471553" y="77737"/>
                  <a:pt x="492866" y="79513"/>
                </a:cubicBezTo>
                <a:cubicBezTo>
                  <a:pt x="518732" y="88136"/>
                  <a:pt x="520113" y="83172"/>
                  <a:pt x="532623" y="111319"/>
                </a:cubicBezTo>
                <a:cubicBezTo>
                  <a:pt x="539431" y="126637"/>
                  <a:pt x="548525" y="159026"/>
                  <a:pt x="548525" y="159026"/>
                </a:cubicBezTo>
                <a:lnTo>
                  <a:pt x="556477" y="222637"/>
                </a:lnTo>
              </a:path>
            </a:pathLst>
          </a:custGeom>
          <a:ln>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Freeform 14"/>
          <p:cNvSpPr/>
          <p:nvPr/>
        </p:nvSpPr>
        <p:spPr>
          <a:xfrm rot="10187885">
            <a:off x="6690189" y="5053792"/>
            <a:ext cx="492760" cy="382270"/>
          </a:xfrm>
          <a:custGeom>
            <a:avLst/>
            <a:gdLst>
              <a:gd name="connsiteX0" fmla="*/ 453224 w 492981"/>
              <a:gd name="connsiteY0" fmla="*/ 382514 h 382514"/>
              <a:gd name="connsiteX1" fmla="*/ 453224 w 492981"/>
              <a:gd name="connsiteY1" fmla="*/ 382514 h 382514"/>
              <a:gd name="connsiteX2" fmla="*/ 421419 w 492981"/>
              <a:gd name="connsiteY2" fmla="*/ 310952 h 382514"/>
              <a:gd name="connsiteX3" fmla="*/ 405516 w 492981"/>
              <a:gd name="connsiteY3" fmla="*/ 279147 h 382514"/>
              <a:gd name="connsiteX4" fmla="*/ 381663 w 492981"/>
              <a:gd name="connsiteY4" fmla="*/ 263244 h 382514"/>
              <a:gd name="connsiteX5" fmla="*/ 318052 w 492981"/>
              <a:gd name="connsiteY5" fmla="*/ 223488 h 382514"/>
              <a:gd name="connsiteX6" fmla="*/ 294198 w 492981"/>
              <a:gd name="connsiteY6" fmla="*/ 199634 h 382514"/>
              <a:gd name="connsiteX7" fmla="*/ 262393 w 492981"/>
              <a:gd name="connsiteY7" fmla="*/ 191682 h 382514"/>
              <a:gd name="connsiteX8" fmla="*/ 206734 w 492981"/>
              <a:gd name="connsiteY8" fmla="*/ 175780 h 382514"/>
              <a:gd name="connsiteX9" fmla="*/ 0 w 492981"/>
              <a:gd name="connsiteY9" fmla="*/ 159877 h 382514"/>
              <a:gd name="connsiteX10" fmla="*/ 7951 w 492981"/>
              <a:gd name="connsiteY10" fmla="*/ 136023 h 382514"/>
              <a:gd name="connsiteX11" fmla="*/ 39756 w 492981"/>
              <a:gd name="connsiteY11" fmla="*/ 128072 h 382514"/>
              <a:gd name="connsiteX12" fmla="*/ 119270 w 492981"/>
              <a:gd name="connsiteY12" fmla="*/ 104218 h 382514"/>
              <a:gd name="connsiteX13" fmla="*/ 135172 w 492981"/>
              <a:gd name="connsiteY13" fmla="*/ 80364 h 382514"/>
              <a:gd name="connsiteX14" fmla="*/ 198783 w 492981"/>
              <a:gd name="connsiteY14" fmla="*/ 56510 h 382514"/>
              <a:gd name="connsiteX15" fmla="*/ 222636 w 492981"/>
              <a:gd name="connsiteY15" fmla="*/ 48559 h 382514"/>
              <a:gd name="connsiteX16" fmla="*/ 254442 w 492981"/>
              <a:gd name="connsiteY16" fmla="*/ 40608 h 382514"/>
              <a:gd name="connsiteX17" fmla="*/ 278296 w 492981"/>
              <a:gd name="connsiteY17" fmla="*/ 16754 h 382514"/>
              <a:gd name="connsiteX18" fmla="*/ 445273 w 492981"/>
              <a:gd name="connsiteY18" fmla="*/ 48559 h 382514"/>
              <a:gd name="connsiteX19" fmla="*/ 453224 w 492981"/>
              <a:gd name="connsiteY19" fmla="*/ 183731 h 382514"/>
              <a:gd name="connsiteX20" fmla="*/ 461176 w 492981"/>
              <a:gd name="connsiteY20" fmla="*/ 215536 h 382514"/>
              <a:gd name="connsiteX21" fmla="*/ 477078 w 492981"/>
              <a:gd name="connsiteY21" fmla="*/ 239390 h 382514"/>
              <a:gd name="connsiteX22" fmla="*/ 485030 w 492981"/>
              <a:gd name="connsiteY22" fmla="*/ 279147 h 382514"/>
              <a:gd name="connsiteX23" fmla="*/ 492981 w 492981"/>
              <a:gd name="connsiteY23" fmla="*/ 303001 h 382514"/>
              <a:gd name="connsiteX24" fmla="*/ 453224 w 492981"/>
              <a:gd name="connsiteY24" fmla="*/ 382514 h 38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2981" h="382514">
                <a:moveTo>
                  <a:pt x="453224" y="382514"/>
                </a:moveTo>
                <a:lnTo>
                  <a:pt x="453224" y="382514"/>
                </a:lnTo>
                <a:cubicBezTo>
                  <a:pt x="442622" y="358660"/>
                  <a:pt x="432358" y="334653"/>
                  <a:pt x="421419" y="310952"/>
                </a:cubicBezTo>
                <a:cubicBezTo>
                  <a:pt x="416452" y="300190"/>
                  <a:pt x="413104" y="288253"/>
                  <a:pt x="405516" y="279147"/>
                </a:cubicBezTo>
                <a:cubicBezTo>
                  <a:pt x="399398" y="271806"/>
                  <a:pt x="389614" y="268545"/>
                  <a:pt x="381663" y="263244"/>
                </a:cubicBezTo>
                <a:cubicBezTo>
                  <a:pt x="350751" y="201422"/>
                  <a:pt x="388059" y="254602"/>
                  <a:pt x="318052" y="223488"/>
                </a:cubicBezTo>
                <a:cubicBezTo>
                  <a:pt x="307776" y="218921"/>
                  <a:pt x="303961" y="205213"/>
                  <a:pt x="294198" y="199634"/>
                </a:cubicBezTo>
                <a:cubicBezTo>
                  <a:pt x="284710" y="194212"/>
                  <a:pt x="272901" y="194684"/>
                  <a:pt x="262393" y="191682"/>
                </a:cubicBezTo>
                <a:cubicBezTo>
                  <a:pt x="244139" y="186466"/>
                  <a:pt x="225852" y="177692"/>
                  <a:pt x="206734" y="175780"/>
                </a:cubicBezTo>
                <a:cubicBezTo>
                  <a:pt x="137962" y="168903"/>
                  <a:pt x="68911" y="165178"/>
                  <a:pt x="0" y="159877"/>
                </a:cubicBezTo>
                <a:cubicBezTo>
                  <a:pt x="2650" y="151926"/>
                  <a:pt x="1406" y="141259"/>
                  <a:pt x="7951" y="136023"/>
                </a:cubicBezTo>
                <a:cubicBezTo>
                  <a:pt x="16484" y="129196"/>
                  <a:pt x="29712" y="132377"/>
                  <a:pt x="39756" y="128072"/>
                </a:cubicBezTo>
                <a:cubicBezTo>
                  <a:pt x="112078" y="97077"/>
                  <a:pt x="-10321" y="122730"/>
                  <a:pt x="119270" y="104218"/>
                </a:cubicBezTo>
                <a:cubicBezTo>
                  <a:pt x="124571" y="96267"/>
                  <a:pt x="128415" y="87121"/>
                  <a:pt x="135172" y="80364"/>
                </a:cubicBezTo>
                <a:cubicBezTo>
                  <a:pt x="156987" y="58548"/>
                  <a:pt x="168441" y="64095"/>
                  <a:pt x="198783" y="56510"/>
                </a:cubicBezTo>
                <a:cubicBezTo>
                  <a:pt x="206914" y="54477"/>
                  <a:pt x="214577" y="50861"/>
                  <a:pt x="222636" y="48559"/>
                </a:cubicBezTo>
                <a:cubicBezTo>
                  <a:pt x="233144" y="45557"/>
                  <a:pt x="243840" y="43258"/>
                  <a:pt x="254442" y="40608"/>
                </a:cubicBezTo>
                <a:cubicBezTo>
                  <a:pt x="262393" y="32657"/>
                  <a:pt x="267084" y="17616"/>
                  <a:pt x="278296" y="16754"/>
                </a:cubicBezTo>
                <a:cubicBezTo>
                  <a:pt x="487004" y="699"/>
                  <a:pt x="492473" y="-22240"/>
                  <a:pt x="445273" y="48559"/>
                </a:cubicBezTo>
                <a:cubicBezTo>
                  <a:pt x="447923" y="93616"/>
                  <a:pt x="448945" y="138799"/>
                  <a:pt x="453224" y="183731"/>
                </a:cubicBezTo>
                <a:cubicBezTo>
                  <a:pt x="454260" y="194610"/>
                  <a:pt x="456871" y="205492"/>
                  <a:pt x="461176" y="215536"/>
                </a:cubicBezTo>
                <a:cubicBezTo>
                  <a:pt x="464940" y="224320"/>
                  <a:pt x="471777" y="231439"/>
                  <a:pt x="477078" y="239390"/>
                </a:cubicBezTo>
                <a:cubicBezTo>
                  <a:pt x="479729" y="252642"/>
                  <a:pt x="481752" y="266036"/>
                  <a:pt x="485030" y="279147"/>
                </a:cubicBezTo>
                <a:cubicBezTo>
                  <a:pt x="487063" y="287278"/>
                  <a:pt x="492981" y="294620"/>
                  <a:pt x="492981" y="303001"/>
                </a:cubicBezTo>
                <a:cubicBezTo>
                  <a:pt x="492981" y="353891"/>
                  <a:pt x="459850" y="369262"/>
                  <a:pt x="453224" y="382514"/>
                </a:cubicBezTo>
                <a:close/>
              </a:path>
            </a:pathLst>
          </a:custGeom>
          <a:noFill/>
          <a:ln>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87042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895506"/>
            <a:ext cx="8784976" cy="418058"/>
          </a:xfrm>
        </p:spPr>
        <p:txBody>
          <a:bodyPr>
            <a:noAutofit/>
          </a:bodyPr>
          <a:lstStyle/>
          <a:p>
            <a:r>
              <a:rPr lang="en-IN" sz="1600" dirty="0" smtClean="0"/>
              <a:t>*Note the grainy nature in ANN occurs because the mesh size is  64*64 compared to 601*601 for FEM.</a:t>
            </a:r>
            <a:endParaRPr lang="en-IN" sz="1600" dirty="0"/>
          </a:p>
        </p:txBody>
      </p:sp>
      <p:pic>
        <p:nvPicPr>
          <p:cNvPr id="6"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6368"/>
          <a:stretch/>
        </p:blipFill>
        <p:spPr bwMode="auto">
          <a:xfrm>
            <a:off x="256557" y="1052736"/>
            <a:ext cx="4248472" cy="450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3129237" y="6179726"/>
            <a:ext cx="2895600" cy="365125"/>
          </a:xfrm>
        </p:spPr>
        <p:txBody>
          <a:bodyPr/>
          <a:lstStyle/>
          <a:p>
            <a:r>
              <a:rPr lang="en-US" dirty="0" smtClean="0"/>
              <a:t>Birla Institute of Technology and Science-Pilani</a:t>
            </a:r>
            <a:endParaRPr lang="en-IN" dirty="0"/>
          </a:p>
        </p:txBody>
      </p:sp>
      <p:sp>
        <p:nvSpPr>
          <p:cNvPr id="5" name="Slide Number Placeholder 4"/>
          <p:cNvSpPr>
            <a:spLocks noGrp="1"/>
          </p:cNvSpPr>
          <p:nvPr>
            <p:ph type="sldNum" sz="quarter" idx="12"/>
          </p:nvPr>
        </p:nvSpPr>
        <p:spPr>
          <a:xfrm>
            <a:off x="6558237" y="6179726"/>
            <a:ext cx="2133600" cy="365125"/>
          </a:xfrm>
        </p:spPr>
        <p:txBody>
          <a:bodyPr/>
          <a:lstStyle/>
          <a:p>
            <a:fld id="{9279809E-386E-4026-B908-D965B0B5EA36}" type="slidenum">
              <a:rPr lang="en-IN" smtClean="0"/>
              <a:t>23</a:t>
            </a:fld>
            <a:endParaRPr lang="en-IN"/>
          </a:p>
        </p:txBody>
      </p:sp>
      <p:pic>
        <p:nvPicPr>
          <p:cNvPr id="7" name="Picture 6"/>
          <p:cNvPicPr/>
          <p:nvPr/>
        </p:nvPicPr>
        <p:blipFill rotWithShape="1">
          <a:blip r:embed="rId3">
            <a:extLst>
              <a:ext uri="{28A0092B-C50C-407E-A947-70E740481C1C}">
                <a14:useLocalDpi xmlns:a14="http://schemas.microsoft.com/office/drawing/2010/main" val="0"/>
              </a:ext>
            </a:extLst>
          </a:blip>
          <a:srcRect l="8718" t="2719" r="4187" b="2486"/>
          <a:stretch/>
        </p:blipFill>
        <p:spPr bwMode="auto">
          <a:xfrm>
            <a:off x="4595293" y="1092137"/>
            <a:ext cx="4571999" cy="4464496"/>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084648" y="5484624"/>
            <a:ext cx="7200800" cy="410882"/>
          </a:xfrm>
          <a:prstGeom prst="rect">
            <a:avLst/>
          </a:prstGeom>
        </p:spPr>
        <p:txBody>
          <a:bodyPr wrap="square">
            <a:spAutoFit/>
          </a:bodyPr>
          <a:lstStyle/>
          <a:p>
            <a:pPr>
              <a:lnSpc>
                <a:spcPct val="115000"/>
              </a:lnSpc>
              <a:spcAft>
                <a:spcPts val="1000"/>
              </a:spcAft>
            </a:pPr>
            <a:r>
              <a:rPr lang="en-IN" i="1" dirty="0">
                <a:latin typeface="Times New Roman"/>
                <a:ea typeface="Cambria"/>
                <a:cs typeface="Times New Roman"/>
              </a:rPr>
              <a:t>Figure </a:t>
            </a:r>
            <a:r>
              <a:rPr lang="en-IN" i="1" dirty="0" smtClean="0">
                <a:latin typeface="Times New Roman"/>
                <a:ea typeface="Cambria"/>
                <a:cs typeface="Times New Roman"/>
              </a:rPr>
              <a:t>8:a)FEM </a:t>
            </a:r>
            <a:r>
              <a:rPr lang="en-IN" i="1" dirty="0">
                <a:latin typeface="Times New Roman"/>
                <a:ea typeface="Cambria"/>
                <a:cs typeface="Times New Roman"/>
              </a:rPr>
              <a:t>inaccuracy b)ANN inaccuracy marked by blue marks</a:t>
            </a:r>
            <a:r>
              <a:rPr lang="en-IN" dirty="0">
                <a:latin typeface="Cambria"/>
                <a:ea typeface="Cambria"/>
                <a:cs typeface="Times New Roman"/>
              </a:rPr>
              <a:t>.</a:t>
            </a:r>
          </a:p>
        </p:txBody>
      </p:sp>
      <p:sp>
        <p:nvSpPr>
          <p:cNvPr id="9" name="Freeform 8"/>
          <p:cNvSpPr/>
          <p:nvPr/>
        </p:nvSpPr>
        <p:spPr>
          <a:xfrm>
            <a:off x="328564" y="776277"/>
            <a:ext cx="360041" cy="2548107"/>
          </a:xfrm>
          <a:custGeom>
            <a:avLst/>
            <a:gdLst>
              <a:gd name="connsiteX0" fmla="*/ 125128 w 770021"/>
              <a:gd name="connsiteY0" fmla="*/ 298383 h 1477459"/>
              <a:gd name="connsiteX1" fmla="*/ 125128 w 770021"/>
              <a:gd name="connsiteY1" fmla="*/ 298383 h 1477459"/>
              <a:gd name="connsiteX2" fmla="*/ 86627 w 770021"/>
              <a:gd name="connsiteY2" fmla="*/ 423512 h 1477459"/>
              <a:gd name="connsiteX3" fmla="*/ 77002 w 770021"/>
              <a:gd name="connsiteY3" fmla="*/ 500514 h 1477459"/>
              <a:gd name="connsiteX4" fmla="*/ 57751 w 770021"/>
              <a:gd name="connsiteY4" fmla="*/ 577516 h 1477459"/>
              <a:gd name="connsiteX5" fmla="*/ 0 w 770021"/>
              <a:gd name="connsiteY5" fmla="*/ 741145 h 1477459"/>
              <a:gd name="connsiteX6" fmla="*/ 9625 w 770021"/>
              <a:gd name="connsiteY6" fmla="*/ 856648 h 1477459"/>
              <a:gd name="connsiteX7" fmla="*/ 28875 w 770021"/>
              <a:gd name="connsiteY7" fmla="*/ 885524 h 1477459"/>
              <a:gd name="connsiteX8" fmla="*/ 48126 w 770021"/>
              <a:gd name="connsiteY8" fmla="*/ 924025 h 1477459"/>
              <a:gd name="connsiteX9" fmla="*/ 67377 w 770021"/>
              <a:gd name="connsiteY9" fmla="*/ 991402 h 1477459"/>
              <a:gd name="connsiteX10" fmla="*/ 86627 w 770021"/>
              <a:gd name="connsiteY10" fmla="*/ 1020278 h 1477459"/>
              <a:gd name="connsiteX11" fmla="*/ 115503 w 770021"/>
              <a:gd name="connsiteY11" fmla="*/ 1068404 h 1477459"/>
              <a:gd name="connsiteX12" fmla="*/ 134753 w 770021"/>
              <a:gd name="connsiteY12" fmla="*/ 1135781 h 1477459"/>
              <a:gd name="connsiteX13" fmla="*/ 154004 w 770021"/>
              <a:gd name="connsiteY13" fmla="*/ 1174282 h 1477459"/>
              <a:gd name="connsiteX14" fmla="*/ 163629 w 770021"/>
              <a:gd name="connsiteY14" fmla="*/ 1241659 h 1477459"/>
              <a:gd name="connsiteX15" fmla="*/ 202130 w 770021"/>
              <a:gd name="connsiteY15" fmla="*/ 1347537 h 1477459"/>
              <a:gd name="connsiteX16" fmla="*/ 231006 w 770021"/>
              <a:gd name="connsiteY16" fmla="*/ 1443790 h 1477459"/>
              <a:gd name="connsiteX17" fmla="*/ 288758 w 770021"/>
              <a:gd name="connsiteY17" fmla="*/ 1463040 h 1477459"/>
              <a:gd name="connsiteX18" fmla="*/ 317633 w 770021"/>
              <a:gd name="connsiteY18" fmla="*/ 1472665 h 1477459"/>
              <a:gd name="connsiteX19" fmla="*/ 539014 w 770021"/>
              <a:gd name="connsiteY19" fmla="*/ 1443790 h 1477459"/>
              <a:gd name="connsiteX20" fmla="*/ 558265 w 770021"/>
              <a:gd name="connsiteY20" fmla="*/ 1414914 h 1477459"/>
              <a:gd name="connsiteX21" fmla="*/ 606391 w 770021"/>
              <a:gd name="connsiteY21" fmla="*/ 1232034 h 1477459"/>
              <a:gd name="connsiteX22" fmla="*/ 635267 w 770021"/>
              <a:gd name="connsiteY22" fmla="*/ 1087655 h 1477459"/>
              <a:gd name="connsiteX23" fmla="*/ 654518 w 770021"/>
              <a:gd name="connsiteY23" fmla="*/ 981777 h 1477459"/>
              <a:gd name="connsiteX24" fmla="*/ 693019 w 770021"/>
              <a:gd name="connsiteY24" fmla="*/ 875899 h 1477459"/>
              <a:gd name="connsiteX25" fmla="*/ 702644 w 770021"/>
              <a:gd name="connsiteY25" fmla="*/ 827773 h 1477459"/>
              <a:gd name="connsiteX26" fmla="*/ 712269 w 770021"/>
              <a:gd name="connsiteY26" fmla="*/ 798897 h 1477459"/>
              <a:gd name="connsiteX27" fmla="*/ 741145 w 770021"/>
              <a:gd name="connsiteY27" fmla="*/ 587141 h 1477459"/>
              <a:gd name="connsiteX28" fmla="*/ 760395 w 770021"/>
              <a:gd name="connsiteY28" fmla="*/ 394636 h 1477459"/>
              <a:gd name="connsiteX29" fmla="*/ 770021 w 770021"/>
              <a:gd name="connsiteY29" fmla="*/ 317634 h 1477459"/>
              <a:gd name="connsiteX30" fmla="*/ 760395 w 770021"/>
              <a:gd name="connsiteY30" fmla="*/ 202131 h 1477459"/>
              <a:gd name="connsiteX31" fmla="*/ 702644 w 770021"/>
              <a:gd name="connsiteY31" fmla="*/ 125128 h 1477459"/>
              <a:gd name="connsiteX32" fmla="*/ 673768 w 770021"/>
              <a:gd name="connsiteY32" fmla="*/ 77002 h 1477459"/>
              <a:gd name="connsiteX33" fmla="*/ 606391 w 770021"/>
              <a:gd name="connsiteY33" fmla="*/ 38501 h 1477459"/>
              <a:gd name="connsiteX34" fmla="*/ 539014 w 770021"/>
              <a:gd name="connsiteY34" fmla="*/ 0 h 1477459"/>
              <a:gd name="connsiteX35" fmla="*/ 346509 w 770021"/>
              <a:gd name="connsiteY35" fmla="*/ 9625 h 1477459"/>
              <a:gd name="connsiteX36" fmla="*/ 298383 w 770021"/>
              <a:gd name="connsiteY36" fmla="*/ 48126 h 1477459"/>
              <a:gd name="connsiteX37" fmla="*/ 259882 w 770021"/>
              <a:gd name="connsiteY37" fmla="*/ 57752 h 1477459"/>
              <a:gd name="connsiteX38" fmla="*/ 250257 w 770021"/>
              <a:gd name="connsiteY38" fmla="*/ 115503 h 1477459"/>
              <a:gd name="connsiteX39" fmla="*/ 231006 w 770021"/>
              <a:gd name="connsiteY39" fmla="*/ 173255 h 1477459"/>
              <a:gd name="connsiteX40" fmla="*/ 221381 w 770021"/>
              <a:gd name="connsiteY40" fmla="*/ 240632 h 1477459"/>
              <a:gd name="connsiteX41" fmla="*/ 163629 w 770021"/>
              <a:gd name="connsiteY41" fmla="*/ 413886 h 1477459"/>
              <a:gd name="connsiteX42" fmla="*/ 144379 w 770021"/>
              <a:gd name="connsiteY42" fmla="*/ 500514 h 1477459"/>
              <a:gd name="connsiteX43" fmla="*/ 125128 w 770021"/>
              <a:gd name="connsiteY43" fmla="*/ 539015 h 1477459"/>
              <a:gd name="connsiteX44" fmla="*/ 115503 w 770021"/>
              <a:gd name="connsiteY44" fmla="*/ 567891 h 1477459"/>
              <a:gd name="connsiteX45" fmla="*/ 86627 w 770021"/>
              <a:gd name="connsiteY45" fmla="*/ 606392 h 1477459"/>
              <a:gd name="connsiteX46" fmla="*/ 77002 w 770021"/>
              <a:gd name="connsiteY46" fmla="*/ 596766 h 1477459"/>
              <a:gd name="connsiteX47" fmla="*/ 125128 w 770021"/>
              <a:gd name="connsiteY47" fmla="*/ 298383 h 147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70021" h="1477459">
                <a:moveTo>
                  <a:pt x="125128" y="298383"/>
                </a:moveTo>
                <a:lnTo>
                  <a:pt x="125128" y="298383"/>
                </a:lnTo>
                <a:cubicBezTo>
                  <a:pt x="112294" y="340093"/>
                  <a:pt x="96735" y="381059"/>
                  <a:pt x="86627" y="423512"/>
                </a:cubicBezTo>
                <a:cubicBezTo>
                  <a:pt x="80636" y="448676"/>
                  <a:pt x="81769" y="475090"/>
                  <a:pt x="77002" y="500514"/>
                </a:cubicBezTo>
                <a:cubicBezTo>
                  <a:pt x="72126" y="526518"/>
                  <a:pt x="64712" y="551991"/>
                  <a:pt x="57751" y="577516"/>
                </a:cubicBezTo>
                <a:cubicBezTo>
                  <a:pt x="19277" y="718585"/>
                  <a:pt x="44369" y="674591"/>
                  <a:pt x="0" y="741145"/>
                </a:cubicBezTo>
                <a:cubicBezTo>
                  <a:pt x="3208" y="779646"/>
                  <a:pt x="2048" y="818764"/>
                  <a:pt x="9625" y="856648"/>
                </a:cubicBezTo>
                <a:cubicBezTo>
                  <a:pt x="11894" y="867991"/>
                  <a:pt x="23136" y="875480"/>
                  <a:pt x="28875" y="885524"/>
                </a:cubicBezTo>
                <a:cubicBezTo>
                  <a:pt x="35994" y="897982"/>
                  <a:pt x="43222" y="910540"/>
                  <a:pt x="48126" y="924025"/>
                </a:cubicBezTo>
                <a:cubicBezTo>
                  <a:pt x="56109" y="945976"/>
                  <a:pt x="58702" y="969715"/>
                  <a:pt x="67377" y="991402"/>
                </a:cubicBezTo>
                <a:cubicBezTo>
                  <a:pt x="71673" y="1002143"/>
                  <a:pt x="80496" y="1010468"/>
                  <a:pt x="86627" y="1020278"/>
                </a:cubicBezTo>
                <a:cubicBezTo>
                  <a:pt x="96542" y="1036142"/>
                  <a:pt x="105878" y="1052362"/>
                  <a:pt x="115503" y="1068404"/>
                </a:cubicBezTo>
                <a:cubicBezTo>
                  <a:pt x="121920" y="1090863"/>
                  <a:pt x="126771" y="1113830"/>
                  <a:pt x="134753" y="1135781"/>
                </a:cubicBezTo>
                <a:cubicBezTo>
                  <a:pt x="139657" y="1149266"/>
                  <a:pt x="150229" y="1160439"/>
                  <a:pt x="154004" y="1174282"/>
                </a:cubicBezTo>
                <a:cubicBezTo>
                  <a:pt x="159973" y="1196170"/>
                  <a:pt x="158528" y="1219553"/>
                  <a:pt x="163629" y="1241659"/>
                </a:cubicBezTo>
                <a:cubicBezTo>
                  <a:pt x="175425" y="1292775"/>
                  <a:pt x="186344" y="1300176"/>
                  <a:pt x="202130" y="1347537"/>
                </a:cubicBezTo>
                <a:cubicBezTo>
                  <a:pt x="206855" y="1361712"/>
                  <a:pt x="222637" y="1441001"/>
                  <a:pt x="231006" y="1443790"/>
                </a:cubicBezTo>
                <a:lnTo>
                  <a:pt x="288758" y="1463040"/>
                </a:lnTo>
                <a:lnTo>
                  <a:pt x="317633" y="1472665"/>
                </a:lnTo>
                <a:cubicBezTo>
                  <a:pt x="361241" y="1470485"/>
                  <a:pt x="485570" y="1497234"/>
                  <a:pt x="539014" y="1443790"/>
                </a:cubicBezTo>
                <a:cubicBezTo>
                  <a:pt x="547194" y="1435610"/>
                  <a:pt x="551848" y="1424539"/>
                  <a:pt x="558265" y="1414914"/>
                </a:cubicBezTo>
                <a:cubicBezTo>
                  <a:pt x="580592" y="1258618"/>
                  <a:pt x="548260" y="1456253"/>
                  <a:pt x="606391" y="1232034"/>
                </a:cubicBezTo>
                <a:cubicBezTo>
                  <a:pt x="618708" y="1184525"/>
                  <a:pt x="626084" y="1135868"/>
                  <a:pt x="635267" y="1087655"/>
                </a:cubicBezTo>
                <a:cubicBezTo>
                  <a:pt x="639905" y="1063306"/>
                  <a:pt x="647499" y="1007512"/>
                  <a:pt x="654518" y="981777"/>
                </a:cubicBezTo>
                <a:cubicBezTo>
                  <a:pt x="665113" y="942929"/>
                  <a:pt x="678253" y="912813"/>
                  <a:pt x="693019" y="875899"/>
                </a:cubicBezTo>
                <a:cubicBezTo>
                  <a:pt x="696227" y="859857"/>
                  <a:pt x="698676" y="843644"/>
                  <a:pt x="702644" y="827773"/>
                </a:cubicBezTo>
                <a:cubicBezTo>
                  <a:pt x="705105" y="817930"/>
                  <a:pt x="710666" y="808916"/>
                  <a:pt x="712269" y="798897"/>
                </a:cubicBezTo>
                <a:cubicBezTo>
                  <a:pt x="723524" y="728553"/>
                  <a:pt x="732724" y="657880"/>
                  <a:pt x="741145" y="587141"/>
                </a:cubicBezTo>
                <a:cubicBezTo>
                  <a:pt x="748768" y="523105"/>
                  <a:pt x="753525" y="458757"/>
                  <a:pt x="760395" y="394636"/>
                </a:cubicBezTo>
                <a:cubicBezTo>
                  <a:pt x="763151" y="368916"/>
                  <a:pt x="766812" y="343301"/>
                  <a:pt x="770021" y="317634"/>
                </a:cubicBezTo>
                <a:cubicBezTo>
                  <a:pt x="766812" y="279133"/>
                  <a:pt x="773158" y="238596"/>
                  <a:pt x="760395" y="202131"/>
                </a:cubicBezTo>
                <a:cubicBezTo>
                  <a:pt x="749796" y="171848"/>
                  <a:pt x="719151" y="152640"/>
                  <a:pt x="702644" y="125128"/>
                </a:cubicBezTo>
                <a:cubicBezTo>
                  <a:pt x="693019" y="109086"/>
                  <a:pt x="685943" y="91206"/>
                  <a:pt x="673768" y="77002"/>
                </a:cubicBezTo>
                <a:cubicBezTo>
                  <a:pt x="662514" y="63872"/>
                  <a:pt x="618573" y="45462"/>
                  <a:pt x="606391" y="38501"/>
                </a:cubicBezTo>
                <a:cubicBezTo>
                  <a:pt x="511157" y="-15918"/>
                  <a:pt x="655361" y="58175"/>
                  <a:pt x="539014" y="0"/>
                </a:cubicBezTo>
                <a:cubicBezTo>
                  <a:pt x="474846" y="3208"/>
                  <a:pt x="410516" y="4059"/>
                  <a:pt x="346509" y="9625"/>
                </a:cubicBezTo>
                <a:cubicBezTo>
                  <a:pt x="292230" y="14345"/>
                  <a:pt x="339712" y="20573"/>
                  <a:pt x="298383" y="48126"/>
                </a:cubicBezTo>
                <a:cubicBezTo>
                  <a:pt x="287376" y="55464"/>
                  <a:pt x="272716" y="54543"/>
                  <a:pt x="259882" y="57752"/>
                </a:cubicBezTo>
                <a:cubicBezTo>
                  <a:pt x="256674" y="77002"/>
                  <a:pt x="254990" y="96570"/>
                  <a:pt x="250257" y="115503"/>
                </a:cubicBezTo>
                <a:cubicBezTo>
                  <a:pt x="245335" y="135189"/>
                  <a:pt x="231006" y="173255"/>
                  <a:pt x="231006" y="173255"/>
                </a:cubicBezTo>
                <a:cubicBezTo>
                  <a:pt x="227798" y="195714"/>
                  <a:pt x="227498" y="218785"/>
                  <a:pt x="221381" y="240632"/>
                </a:cubicBezTo>
                <a:cubicBezTo>
                  <a:pt x="204967" y="299253"/>
                  <a:pt x="175567" y="354193"/>
                  <a:pt x="163629" y="413886"/>
                </a:cubicBezTo>
                <a:cubicBezTo>
                  <a:pt x="161016" y="426953"/>
                  <a:pt x="150205" y="484979"/>
                  <a:pt x="144379" y="500514"/>
                </a:cubicBezTo>
                <a:cubicBezTo>
                  <a:pt x="139341" y="513949"/>
                  <a:pt x="130780" y="525827"/>
                  <a:pt x="125128" y="539015"/>
                </a:cubicBezTo>
                <a:cubicBezTo>
                  <a:pt x="121131" y="548341"/>
                  <a:pt x="120537" y="559082"/>
                  <a:pt x="115503" y="567891"/>
                </a:cubicBezTo>
                <a:cubicBezTo>
                  <a:pt x="107544" y="581819"/>
                  <a:pt x="96252" y="593558"/>
                  <a:pt x="86627" y="606392"/>
                </a:cubicBezTo>
                <a:cubicBezTo>
                  <a:pt x="72944" y="647442"/>
                  <a:pt x="77002" y="645413"/>
                  <a:pt x="77002" y="596766"/>
                </a:cubicBezTo>
                <a:lnTo>
                  <a:pt x="125128" y="298383"/>
                </a:lnTo>
                <a:close/>
              </a:path>
            </a:pathLst>
          </a:cu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Freeform 9"/>
          <p:cNvSpPr/>
          <p:nvPr/>
        </p:nvSpPr>
        <p:spPr>
          <a:xfrm>
            <a:off x="8285448" y="4332497"/>
            <a:ext cx="360041" cy="1224136"/>
          </a:xfrm>
          <a:custGeom>
            <a:avLst/>
            <a:gdLst>
              <a:gd name="connsiteX0" fmla="*/ 125128 w 770021"/>
              <a:gd name="connsiteY0" fmla="*/ 298383 h 1477459"/>
              <a:gd name="connsiteX1" fmla="*/ 125128 w 770021"/>
              <a:gd name="connsiteY1" fmla="*/ 298383 h 1477459"/>
              <a:gd name="connsiteX2" fmla="*/ 86627 w 770021"/>
              <a:gd name="connsiteY2" fmla="*/ 423512 h 1477459"/>
              <a:gd name="connsiteX3" fmla="*/ 77002 w 770021"/>
              <a:gd name="connsiteY3" fmla="*/ 500514 h 1477459"/>
              <a:gd name="connsiteX4" fmla="*/ 57751 w 770021"/>
              <a:gd name="connsiteY4" fmla="*/ 577516 h 1477459"/>
              <a:gd name="connsiteX5" fmla="*/ 0 w 770021"/>
              <a:gd name="connsiteY5" fmla="*/ 741145 h 1477459"/>
              <a:gd name="connsiteX6" fmla="*/ 9625 w 770021"/>
              <a:gd name="connsiteY6" fmla="*/ 856648 h 1477459"/>
              <a:gd name="connsiteX7" fmla="*/ 28875 w 770021"/>
              <a:gd name="connsiteY7" fmla="*/ 885524 h 1477459"/>
              <a:gd name="connsiteX8" fmla="*/ 48126 w 770021"/>
              <a:gd name="connsiteY8" fmla="*/ 924025 h 1477459"/>
              <a:gd name="connsiteX9" fmla="*/ 67377 w 770021"/>
              <a:gd name="connsiteY9" fmla="*/ 991402 h 1477459"/>
              <a:gd name="connsiteX10" fmla="*/ 86627 w 770021"/>
              <a:gd name="connsiteY10" fmla="*/ 1020278 h 1477459"/>
              <a:gd name="connsiteX11" fmla="*/ 115503 w 770021"/>
              <a:gd name="connsiteY11" fmla="*/ 1068404 h 1477459"/>
              <a:gd name="connsiteX12" fmla="*/ 134753 w 770021"/>
              <a:gd name="connsiteY12" fmla="*/ 1135781 h 1477459"/>
              <a:gd name="connsiteX13" fmla="*/ 154004 w 770021"/>
              <a:gd name="connsiteY13" fmla="*/ 1174282 h 1477459"/>
              <a:gd name="connsiteX14" fmla="*/ 163629 w 770021"/>
              <a:gd name="connsiteY14" fmla="*/ 1241659 h 1477459"/>
              <a:gd name="connsiteX15" fmla="*/ 202130 w 770021"/>
              <a:gd name="connsiteY15" fmla="*/ 1347537 h 1477459"/>
              <a:gd name="connsiteX16" fmla="*/ 231006 w 770021"/>
              <a:gd name="connsiteY16" fmla="*/ 1443790 h 1477459"/>
              <a:gd name="connsiteX17" fmla="*/ 288758 w 770021"/>
              <a:gd name="connsiteY17" fmla="*/ 1463040 h 1477459"/>
              <a:gd name="connsiteX18" fmla="*/ 317633 w 770021"/>
              <a:gd name="connsiteY18" fmla="*/ 1472665 h 1477459"/>
              <a:gd name="connsiteX19" fmla="*/ 539014 w 770021"/>
              <a:gd name="connsiteY19" fmla="*/ 1443790 h 1477459"/>
              <a:gd name="connsiteX20" fmla="*/ 558265 w 770021"/>
              <a:gd name="connsiteY20" fmla="*/ 1414914 h 1477459"/>
              <a:gd name="connsiteX21" fmla="*/ 606391 w 770021"/>
              <a:gd name="connsiteY21" fmla="*/ 1232034 h 1477459"/>
              <a:gd name="connsiteX22" fmla="*/ 635267 w 770021"/>
              <a:gd name="connsiteY22" fmla="*/ 1087655 h 1477459"/>
              <a:gd name="connsiteX23" fmla="*/ 654518 w 770021"/>
              <a:gd name="connsiteY23" fmla="*/ 981777 h 1477459"/>
              <a:gd name="connsiteX24" fmla="*/ 693019 w 770021"/>
              <a:gd name="connsiteY24" fmla="*/ 875899 h 1477459"/>
              <a:gd name="connsiteX25" fmla="*/ 702644 w 770021"/>
              <a:gd name="connsiteY25" fmla="*/ 827773 h 1477459"/>
              <a:gd name="connsiteX26" fmla="*/ 712269 w 770021"/>
              <a:gd name="connsiteY26" fmla="*/ 798897 h 1477459"/>
              <a:gd name="connsiteX27" fmla="*/ 741145 w 770021"/>
              <a:gd name="connsiteY27" fmla="*/ 587141 h 1477459"/>
              <a:gd name="connsiteX28" fmla="*/ 760395 w 770021"/>
              <a:gd name="connsiteY28" fmla="*/ 394636 h 1477459"/>
              <a:gd name="connsiteX29" fmla="*/ 770021 w 770021"/>
              <a:gd name="connsiteY29" fmla="*/ 317634 h 1477459"/>
              <a:gd name="connsiteX30" fmla="*/ 760395 w 770021"/>
              <a:gd name="connsiteY30" fmla="*/ 202131 h 1477459"/>
              <a:gd name="connsiteX31" fmla="*/ 702644 w 770021"/>
              <a:gd name="connsiteY31" fmla="*/ 125128 h 1477459"/>
              <a:gd name="connsiteX32" fmla="*/ 673768 w 770021"/>
              <a:gd name="connsiteY32" fmla="*/ 77002 h 1477459"/>
              <a:gd name="connsiteX33" fmla="*/ 606391 w 770021"/>
              <a:gd name="connsiteY33" fmla="*/ 38501 h 1477459"/>
              <a:gd name="connsiteX34" fmla="*/ 539014 w 770021"/>
              <a:gd name="connsiteY34" fmla="*/ 0 h 1477459"/>
              <a:gd name="connsiteX35" fmla="*/ 346509 w 770021"/>
              <a:gd name="connsiteY35" fmla="*/ 9625 h 1477459"/>
              <a:gd name="connsiteX36" fmla="*/ 298383 w 770021"/>
              <a:gd name="connsiteY36" fmla="*/ 48126 h 1477459"/>
              <a:gd name="connsiteX37" fmla="*/ 259882 w 770021"/>
              <a:gd name="connsiteY37" fmla="*/ 57752 h 1477459"/>
              <a:gd name="connsiteX38" fmla="*/ 250257 w 770021"/>
              <a:gd name="connsiteY38" fmla="*/ 115503 h 1477459"/>
              <a:gd name="connsiteX39" fmla="*/ 231006 w 770021"/>
              <a:gd name="connsiteY39" fmla="*/ 173255 h 1477459"/>
              <a:gd name="connsiteX40" fmla="*/ 221381 w 770021"/>
              <a:gd name="connsiteY40" fmla="*/ 240632 h 1477459"/>
              <a:gd name="connsiteX41" fmla="*/ 163629 w 770021"/>
              <a:gd name="connsiteY41" fmla="*/ 413886 h 1477459"/>
              <a:gd name="connsiteX42" fmla="*/ 144379 w 770021"/>
              <a:gd name="connsiteY42" fmla="*/ 500514 h 1477459"/>
              <a:gd name="connsiteX43" fmla="*/ 125128 w 770021"/>
              <a:gd name="connsiteY43" fmla="*/ 539015 h 1477459"/>
              <a:gd name="connsiteX44" fmla="*/ 115503 w 770021"/>
              <a:gd name="connsiteY44" fmla="*/ 567891 h 1477459"/>
              <a:gd name="connsiteX45" fmla="*/ 86627 w 770021"/>
              <a:gd name="connsiteY45" fmla="*/ 606392 h 1477459"/>
              <a:gd name="connsiteX46" fmla="*/ 77002 w 770021"/>
              <a:gd name="connsiteY46" fmla="*/ 596766 h 1477459"/>
              <a:gd name="connsiteX47" fmla="*/ 125128 w 770021"/>
              <a:gd name="connsiteY47" fmla="*/ 298383 h 147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70021" h="1477459">
                <a:moveTo>
                  <a:pt x="125128" y="298383"/>
                </a:moveTo>
                <a:lnTo>
                  <a:pt x="125128" y="298383"/>
                </a:lnTo>
                <a:cubicBezTo>
                  <a:pt x="112294" y="340093"/>
                  <a:pt x="96735" y="381059"/>
                  <a:pt x="86627" y="423512"/>
                </a:cubicBezTo>
                <a:cubicBezTo>
                  <a:pt x="80636" y="448676"/>
                  <a:pt x="81769" y="475090"/>
                  <a:pt x="77002" y="500514"/>
                </a:cubicBezTo>
                <a:cubicBezTo>
                  <a:pt x="72126" y="526518"/>
                  <a:pt x="64712" y="551991"/>
                  <a:pt x="57751" y="577516"/>
                </a:cubicBezTo>
                <a:cubicBezTo>
                  <a:pt x="19277" y="718585"/>
                  <a:pt x="44369" y="674591"/>
                  <a:pt x="0" y="741145"/>
                </a:cubicBezTo>
                <a:cubicBezTo>
                  <a:pt x="3208" y="779646"/>
                  <a:pt x="2048" y="818764"/>
                  <a:pt x="9625" y="856648"/>
                </a:cubicBezTo>
                <a:cubicBezTo>
                  <a:pt x="11894" y="867991"/>
                  <a:pt x="23136" y="875480"/>
                  <a:pt x="28875" y="885524"/>
                </a:cubicBezTo>
                <a:cubicBezTo>
                  <a:pt x="35994" y="897982"/>
                  <a:pt x="43222" y="910540"/>
                  <a:pt x="48126" y="924025"/>
                </a:cubicBezTo>
                <a:cubicBezTo>
                  <a:pt x="56109" y="945976"/>
                  <a:pt x="58702" y="969715"/>
                  <a:pt x="67377" y="991402"/>
                </a:cubicBezTo>
                <a:cubicBezTo>
                  <a:pt x="71673" y="1002143"/>
                  <a:pt x="80496" y="1010468"/>
                  <a:pt x="86627" y="1020278"/>
                </a:cubicBezTo>
                <a:cubicBezTo>
                  <a:pt x="96542" y="1036142"/>
                  <a:pt x="105878" y="1052362"/>
                  <a:pt x="115503" y="1068404"/>
                </a:cubicBezTo>
                <a:cubicBezTo>
                  <a:pt x="121920" y="1090863"/>
                  <a:pt x="126771" y="1113830"/>
                  <a:pt x="134753" y="1135781"/>
                </a:cubicBezTo>
                <a:cubicBezTo>
                  <a:pt x="139657" y="1149266"/>
                  <a:pt x="150229" y="1160439"/>
                  <a:pt x="154004" y="1174282"/>
                </a:cubicBezTo>
                <a:cubicBezTo>
                  <a:pt x="159973" y="1196170"/>
                  <a:pt x="158528" y="1219553"/>
                  <a:pt x="163629" y="1241659"/>
                </a:cubicBezTo>
                <a:cubicBezTo>
                  <a:pt x="175425" y="1292775"/>
                  <a:pt x="186344" y="1300176"/>
                  <a:pt x="202130" y="1347537"/>
                </a:cubicBezTo>
                <a:cubicBezTo>
                  <a:pt x="206855" y="1361712"/>
                  <a:pt x="222637" y="1441001"/>
                  <a:pt x="231006" y="1443790"/>
                </a:cubicBezTo>
                <a:lnTo>
                  <a:pt x="288758" y="1463040"/>
                </a:lnTo>
                <a:lnTo>
                  <a:pt x="317633" y="1472665"/>
                </a:lnTo>
                <a:cubicBezTo>
                  <a:pt x="361241" y="1470485"/>
                  <a:pt x="485570" y="1497234"/>
                  <a:pt x="539014" y="1443790"/>
                </a:cubicBezTo>
                <a:cubicBezTo>
                  <a:pt x="547194" y="1435610"/>
                  <a:pt x="551848" y="1424539"/>
                  <a:pt x="558265" y="1414914"/>
                </a:cubicBezTo>
                <a:cubicBezTo>
                  <a:pt x="580592" y="1258618"/>
                  <a:pt x="548260" y="1456253"/>
                  <a:pt x="606391" y="1232034"/>
                </a:cubicBezTo>
                <a:cubicBezTo>
                  <a:pt x="618708" y="1184525"/>
                  <a:pt x="626084" y="1135868"/>
                  <a:pt x="635267" y="1087655"/>
                </a:cubicBezTo>
                <a:cubicBezTo>
                  <a:pt x="639905" y="1063306"/>
                  <a:pt x="647499" y="1007512"/>
                  <a:pt x="654518" y="981777"/>
                </a:cubicBezTo>
                <a:cubicBezTo>
                  <a:pt x="665113" y="942929"/>
                  <a:pt x="678253" y="912813"/>
                  <a:pt x="693019" y="875899"/>
                </a:cubicBezTo>
                <a:cubicBezTo>
                  <a:pt x="696227" y="859857"/>
                  <a:pt x="698676" y="843644"/>
                  <a:pt x="702644" y="827773"/>
                </a:cubicBezTo>
                <a:cubicBezTo>
                  <a:pt x="705105" y="817930"/>
                  <a:pt x="710666" y="808916"/>
                  <a:pt x="712269" y="798897"/>
                </a:cubicBezTo>
                <a:cubicBezTo>
                  <a:pt x="723524" y="728553"/>
                  <a:pt x="732724" y="657880"/>
                  <a:pt x="741145" y="587141"/>
                </a:cubicBezTo>
                <a:cubicBezTo>
                  <a:pt x="748768" y="523105"/>
                  <a:pt x="753525" y="458757"/>
                  <a:pt x="760395" y="394636"/>
                </a:cubicBezTo>
                <a:cubicBezTo>
                  <a:pt x="763151" y="368916"/>
                  <a:pt x="766812" y="343301"/>
                  <a:pt x="770021" y="317634"/>
                </a:cubicBezTo>
                <a:cubicBezTo>
                  <a:pt x="766812" y="279133"/>
                  <a:pt x="773158" y="238596"/>
                  <a:pt x="760395" y="202131"/>
                </a:cubicBezTo>
                <a:cubicBezTo>
                  <a:pt x="749796" y="171848"/>
                  <a:pt x="719151" y="152640"/>
                  <a:pt x="702644" y="125128"/>
                </a:cubicBezTo>
                <a:cubicBezTo>
                  <a:pt x="693019" y="109086"/>
                  <a:pt x="685943" y="91206"/>
                  <a:pt x="673768" y="77002"/>
                </a:cubicBezTo>
                <a:cubicBezTo>
                  <a:pt x="662514" y="63872"/>
                  <a:pt x="618573" y="45462"/>
                  <a:pt x="606391" y="38501"/>
                </a:cubicBezTo>
                <a:cubicBezTo>
                  <a:pt x="511157" y="-15918"/>
                  <a:pt x="655361" y="58175"/>
                  <a:pt x="539014" y="0"/>
                </a:cubicBezTo>
                <a:cubicBezTo>
                  <a:pt x="474846" y="3208"/>
                  <a:pt x="410516" y="4059"/>
                  <a:pt x="346509" y="9625"/>
                </a:cubicBezTo>
                <a:cubicBezTo>
                  <a:pt x="292230" y="14345"/>
                  <a:pt x="339712" y="20573"/>
                  <a:pt x="298383" y="48126"/>
                </a:cubicBezTo>
                <a:cubicBezTo>
                  <a:pt x="287376" y="55464"/>
                  <a:pt x="272716" y="54543"/>
                  <a:pt x="259882" y="57752"/>
                </a:cubicBezTo>
                <a:cubicBezTo>
                  <a:pt x="256674" y="77002"/>
                  <a:pt x="254990" y="96570"/>
                  <a:pt x="250257" y="115503"/>
                </a:cubicBezTo>
                <a:cubicBezTo>
                  <a:pt x="245335" y="135189"/>
                  <a:pt x="231006" y="173255"/>
                  <a:pt x="231006" y="173255"/>
                </a:cubicBezTo>
                <a:cubicBezTo>
                  <a:pt x="227798" y="195714"/>
                  <a:pt x="227498" y="218785"/>
                  <a:pt x="221381" y="240632"/>
                </a:cubicBezTo>
                <a:cubicBezTo>
                  <a:pt x="204967" y="299253"/>
                  <a:pt x="175567" y="354193"/>
                  <a:pt x="163629" y="413886"/>
                </a:cubicBezTo>
                <a:cubicBezTo>
                  <a:pt x="161016" y="426953"/>
                  <a:pt x="150205" y="484979"/>
                  <a:pt x="144379" y="500514"/>
                </a:cubicBezTo>
                <a:cubicBezTo>
                  <a:pt x="139341" y="513949"/>
                  <a:pt x="130780" y="525827"/>
                  <a:pt x="125128" y="539015"/>
                </a:cubicBezTo>
                <a:cubicBezTo>
                  <a:pt x="121131" y="548341"/>
                  <a:pt x="120537" y="559082"/>
                  <a:pt x="115503" y="567891"/>
                </a:cubicBezTo>
                <a:cubicBezTo>
                  <a:pt x="107544" y="581819"/>
                  <a:pt x="96252" y="593558"/>
                  <a:pt x="86627" y="606392"/>
                </a:cubicBezTo>
                <a:cubicBezTo>
                  <a:pt x="72944" y="647442"/>
                  <a:pt x="77002" y="645413"/>
                  <a:pt x="77002" y="596766"/>
                </a:cubicBezTo>
                <a:lnTo>
                  <a:pt x="125128" y="298383"/>
                </a:lnTo>
                <a:close/>
              </a:path>
            </a:pathLst>
          </a:cu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Oval 10"/>
          <p:cNvSpPr/>
          <p:nvPr/>
        </p:nvSpPr>
        <p:spPr>
          <a:xfrm>
            <a:off x="6500463" y="5133360"/>
            <a:ext cx="956893" cy="38337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4611037" y="2892336"/>
            <a:ext cx="470056" cy="100811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p:cNvSpPr txBox="1">
            <a:spLocks/>
          </p:cNvSpPr>
          <p:nvPr/>
        </p:nvSpPr>
        <p:spPr>
          <a:xfrm>
            <a:off x="415889" y="-1351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cap="small"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Result Analysis</a:t>
            </a:r>
            <a:endParaRPr lang="en-I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01636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I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1412776"/>
            <a:ext cx="8229600" cy="4525963"/>
          </a:xfrm>
        </p:spPr>
        <p:txBody>
          <a:bodyPr>
            <a:normAutofit fontScale="92500" lnSpcReduction="20000"/>
          </a:bodyPr>
          <a:lstStyle/>
          <a:p>
            <a:pPr marL="0" indent="0">
              <a:buNone/>
            </a:pPr>
            <a:r>
              <a:rPr lang="en-IN" sz="1800" dirty="0" smtClean="0">
                <a:cs typeface="Times New Roman" pitchFamily="18" charset="0"/>
              </a:rPr>
              <a:t>FEM and ANN, both numerical techniques are potential candidates for likely temperature distribution. Analysing error, one can easily visualise the areas of problem. </a:t>
            </a:r>
          </a:p>
          <a:p>
            <a:pPr marL="0" indent="0">
              <a:buNone/>
            </a:pPr>
            <a:r>
              <a:rPr lang="en-IN" sz="1800" dirty="0" smtClean="0">
                <a:cs typeface="Times New Roman" pitchFamily="18" charset="0"/>
              </a:rPr>
              <a:t>The application for both methods is suitable in this heat conduction equation solving with different advantages. The mess-free ness of the trained weights allow s several grid dimensions to be able to adapt to the equation and generate point solutions with minimal error. However the initial processing time for the FEM and flexibility in choosing dimensions (symmetrical along each dimension) make it suitable for lower complexity heat generation function. For more complex heat generation function the ANN model becomes cheaper and give less approximate error according to above study. These conclusions validate and support claims that ANN is an accurate and precise alternative to FEM.</a:t>
            </a:r>
          </a:p>
          <a:p>
            <a:pPr marL="0" indent="0">
              <a:buNone/>
            </a:pPr>
            <a:r>
              <a:rPr lang="en-IN" sz="1800" dirty="0" smtClean="0">
                <a:cs typeface="Times New Roman" pitchFamily="18" charset="0"/>
              </a:rPr>
              <a:t>The error for moderate training indicate for ANN model  strictly follows boundary condition with less approximation error than visible in FEM model. However, local regions of abnormal gradients and non-linearly that are impractical also occur in the central region of  the plot that cannot be justified theoretically.</a:t>
            </a:r>
          </a:p>
          <a:p>
            <a:pPr marL="0" indent="0">
              <a:buNone/>
            </a:pPr>
            <a:r>
              <a:rPr lang="en-IN" sz="1800" dirty="0" smtClean="0">
                <a:cs typeface="Times New Roman" pitchFamily="18" charset="0"/>
              </a:rPr>
              <a:t>While the errors in FEM model are inherent and can be reduced at the cost of memory and time taken t process in each run. The errors have a scope for improvement in ANN with parameter optimisation experimenting with different model sizes and activation functions. For more complex shapes used in solvers like Ansys the intricate shapes can be application for ANN with </a:t>
            </a:r>
            <a:r>
              <a:rPr lang="en-IN" sz="1800" dirty="0"/>
              <a:t>lower </a:t>
            </a:r>
            <a:r>
              <a:rPr lang="en-IN" sz="1800" dirty="0" smtClean="0"/>
              <a:t>long run cost.</a:t>
            </a:r>
            <a:endParaRPr lang="en-IN" sz="1800" dirty="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24</a:t>
            </a:fld>
            <a:endParaRPr lang="en-IN"/>
          </a:p>
        </p:txBody>
      </p:sp>
    </p:spTree>
    <p:extLst>
      <p:ext uri="{BB962C8B-B14F-4D97-AF65-F5344CB8AC3E}">
        <p14:creationId xmlns:p14="http://schemas.microsoft.com/office/powerpoint/2010/main" val="242715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916832"/>
            <a:ext cx="8229600" cy="1143000"/>
          </a:xfrm>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Appendix</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9552" y="3573016"/>
            <a:ext cx="7725544" cy="1252736"/>
          </a:xfrm>
        </p:spPr>
        <p:txBody>
          <a:bodyPr>
            <a:normAutofit/>
          </a:bodyPr>
          <a:lstStyle/>
          <a:p>
            <a:pPr marL="0" indent="0" algn="ctr">
              <a:buNone/>
            </a:pPr>
            <a:r>
              <a:rPr lang="en-IN" sz="2000" i="1" dirty="0"/>
              <a:t>Link to final code </a:t>
            </a:r>
            <a:r>
              <a:rPr lang="en-IN" sz="2000" i="1" dirty="0" smtClean="0"/>
              <a:t>:</a:t>
            </a:r>
          </a:p>
          <a:p>
            <a:pPr marL="0" indent="0" algn="ctr">
              <a:buNone/>
            </a:pPr>
            <a:r>
              <a:rPr lang="en-IN" sz="2000" dirty="0" smtClean="0"/>
              <a:t> </a:t>
            </a:r>
            <a:r>
              <a:rPr lang="en-IN" sz="2000" i="1" dirty="0">
                <a:hlinkClick r:id="rId2"/>
              </a:rPr>
              <a:t>https://</a:t>
            </a:r>
            <a:r>
              <a:rPr lang="en-IN" sz="2000" i="1" dirty="0" smtClean="0">
                <a:hlinkClick r:id="rId2"/>
              </a:rPr>
              <a:t>github.com/somyaup/2-D-steady-state</a:t>
            </a:r>
            <a:endParaRPr lang="en-IN" sz="2000" dirty="0"/>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25</a:t>
            </a:fld>
            <a:endParaRPr lang="en-IN"/>
          </a:p>
        </p:txBody>
      </p:sp>
    </p:spTree>
    <p:extLst>
      <p:ext uri="{BB962C8B-B14F-4D97-AF65-F5344CB8AC3E}">
        <p14:creationId xmlns:p14="http://schemas.microsoft.com/office/powerpoint/2010/main" val="2822357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002060"/>
                </a:solidFill>
              </a:rPr>
              <a:t>References</a:t>
            </a:r>
            <a:endParaRPr lang="en-IN" b="1" dirty="0">
              <a:solidFill>
                <a:srgbClr val="002060"/>
              </a:solidFill>
            </a:endParaRPr>
          </a:p>
        </p:txBody>
      </p:sp>
      <p:sp>
        <p:nvSpPr>
          <p:cNvPr id="3" name="Content Placeholder 2"/>
          <p:cNvSpPr>
            <a:spLocks noGrp="1"/>
          </p:cNvSpPr>
          <p:nvPr>
            <p:ph idx="1"/>
          </p:nvPr>
        </p:nvSpPr>
        <p:spPr>
          <a:xfrm>
            <a:off x="457200" y="1196752"/>
            <a:ext cx="8229600" cy="4929411"/>
          </a:xfrm>
        </p:spPr>
        <p:txBody>
          <a:bodyPr>
            <a:noAutofit/>
          </a:bodyPr>
          <a:lstStyle/>
          <a:p>
            <a:pPr marL="228600" indent="-228600">
              <a:buFont typeface="+mj-lt"/>
              <a:buAutoNum type="arabicPeriod"/>
            </a:pPr>
            <a:r>
              <a:rPr lang="en-IN" sz="1100" i="1" dirty="0" smtClean="0"/>
              <a:t>Solving </a:t>
            </a:r>
            <a:r>
              <a:rPr lang="en-IN" sz="1100" i="1" dirty="0"/>
              <a:t>PDE problems with uncertainty using neural-networks ,</a:t>
            </a:r>
            <a:r>
              <a:rPr lang="en-IN" sz="1100" i="1" dirty="0" err="1"/>
              <a:t>Yuehaw</a:t>
            </a:r>
            <a:r>
              <a:rPr lang="en-IN" sz="1100" i="1" dirty="0"/>
              <a:t> </a:t>
            </a:r>
            <a:r>
              <a:rPr lang="en-IN" sz="1100" i="1" dirty="0" err="1"/>
              <a:t>Kho</a:t>
            </a:r>
            <a:r>
              <a:rPr lang="en-IN" sz="1100" i="1" dirty="0"/>
              <a:t>, </a:t>
            </a:r>
            <a:r>
              <a:rPr lang="en-IN" sz="1100" i="1" dirty="0" err="1"/>
              <a:t>Jianfeng</a:t>
            </a:r>
            <a:r>
              <a:rPr lang="en-IN" sz="1100" i="1" dirty="0"/>
              <a:t> Lu , </a:t>
            </a:r>
            <a:r>
              <a:rPr lang="en-IN" sz="1100" i="1" dirty="0" err="1"/>
              <a:t>Lexing</a:t>
            </a:r>
            <a:r>
              <a:rPr lang="en-IN" sz="1100" i="1" dirty="0"/>
              <a:t> Ying, May 24, 2018</a:t>
            </a:r>
            <a:endParaRPr lang="en-IN" sz="1100" dirty="0"/>
          </a:p>
          <a:p>
            <a:pPr marL="228600" indent="-228600">
              <a:buFont typeface="+mj-lt"/>
              <a:buAutoNum type="arabicPeriod"/>
            </a:pPr>
            <a:r>
              <a:rPr lang="en-IN" sz="1100" i="1" dirty="0"/>
              <a:t>Hermann G </a:t>
            </a:r>
            <a:r>
              <a:rPr lang="en-IN" sz="1100" i="1" dirty="0" err="1"/>
              <a:t>Matthies</a:t>
            </a:r>
            <a:r>
              <a:rPr lang="en-IN" sz="1100" i="1" dirty="0"/>
              <a:t> and Andreas </a:t>
            </a:r>
            <a:r>
              <a:rPr lang="en-IN" sz="1100" i="1" dirty="0" err="1"/>
              <a:t>Keese</a:t>
            </a:r>
            <a:r>
              <a:rPr lang="en-IN" sz="1100" i="1" dirty="0"/>
              <a:t>. Galerkin methods for linear and nonlinear elliptic stochastic partial differential equations. Computer methods in applied mechanics and engineering, 194(12):1295–1331, 2005.</a:t>
            </a:r>
            <a:endParaRPr lang="en-IN" sz="1100" dirty="0"/>
          </a:p>
          <a:p>
            <a:pPr marL="228600" indent="-228600">
              <a:buFont typeface="+mj-lt"/>
              <a:buAutoNum type="arabicPeriod"/>
            </a:pPr>
            <a:r>
              <a:rPr lang="en-IN" sz="1100" i="1" dirty="0"/>
              <a:t>A. G. </a:t>
            </a:r>
            <a:r>
              <a:rPr lang="en-IN" sz="1100" i="1" dirty="0" err="1"/>
              <a:t>Baydin</a:t>
            </a:r>
            <a:r>
              <a:rPr lang="en-IN" sz="1100" i="1" dirty="0"/>
              <a:t>, B. A. </a:t>
            </a:r>
            <a:r>
              <a:rPr lang="en-IN" sz="1100" i="1" dirty="0" err="1"/>
              <a:t>Pearlmutter</a:t>
            </a:r>
            <a:r>
              <a:rPr lang="en-IN" sz="1100" i="1" dirty="0"/>
              <a:t>, A. A. </a:t>
            </a:r>
            <a:r>
              <a:rPr lang="en-IN" sz="1100" i="1" dirty="0" err="1"/>
              <a:t>Radul</a:t>
            </a:r>
            <a:r>
              <a:rPr lang="en-IN" sz="1100" i="1" dirty="0"/>
              <a:t>, and J. M. </a:t>
            </a:r>
            <a:r>
              <a:rPr lang="en-IN" sz="1100" i="1" dirty="0" err="1"/>
              <a:t>Siskind</a:t>
            </a:r>
            <a:r>
              <a:rPr lang="en-IN" sz="1100" i="1" dirty="0"/>
              <a:t>, Automatic differentiation in machine learning: a survey, The Journal of Machine Learning Research, 18 (2017), pp. 5595–5637.</a:t>
            </a:r>
            <a:endParaRPr lang="en-IN" sz="1100" dirty="0"/>
          </a:p>
          <a:p>
            <a:pPr marL="228600" indent="-228600">
              <a:buFont typeface="+mj-lt"/>
              <a:buAutoNum type="arabicPeriod"/>
            </a:pPr>
            <a:r>
              <a:rPr lang="en-IN" sz="1100" i="1" dirty="0"/>
              <a:t>C. C. </a:t>
            </a:r>
            <a:r>
              <a:rPr lang="en-IN" sz="1100" i="1" dirty="0" err="1"/>
              <a:t>Margossian</a:t>
            </a:r>
            <a:r>
              <a:rPr lang="en-IN" sz="1100" i="1" dirty="0"/>
              <a:t>, A review of automatic differentiation and its efficient implementation, Wiley Interdisciplinary Reviews: Data Mining and Knowledge Discovery, 9 (2019), p. e1305</a:t>
            </a:r>
            <a:endParaRPr lang="en-IN" sz="1100" dirty="0"/>
          </a:p>
          <a:p>
            <a:pPr marL="228600" indent="-228600">
              <a:buFont typeface="+mj-lt"/>
              <a:buAutoNum type="arabicPeriod"/>
            </a:pPr>
            <a:r>
              <a:rPr lang="en-IN" sz="1100" i="1" dirty="0"/>
              <a:t>Why does deep and cheap learning work so well?∗ Henry W. Lin, Max </a:t>
            </a:r>
            <a:r>
              <a:rPr lang="en-IN" sz="1100" i="1" dirty="0" err="1"/>
              <a:t>Tegmark</a:t>
            </a:r>
            <a:r>
              <a:rPr lang="en-IN" sz="1100" i="1" dirty="0"/>
              <a:t>, and David </a:t>
            </a:r>
            <a:r>
              <a:rPr lang="en-IN" sz="1100" i="1" dirty="0" err="1"/>
              <a:t>Rolnick</a:t>
            </a:r>
            <a:r>
              <a:rPr lang="en-IN" sz="1100" i="1" dirty="0"/>
              <a:t> 2017</a:t>
            </a:r>
            <a:endParaRPr lang="en-IN" sz="1100" dirty="0"/>
          </a:p>
          <a:p>
            <a:pPr marL="228600" indent="-228600">
              <a:buFont typeface="+mj-lt"/>
              <a:buAutoNum type="arabicPeriod"/>
            </a:pPr>
            <a:r>
              <a:rPr lang="en-US" sz="1100" i="1" dirty="0"/>
              <a:t>Zhang, Qi, Chen, </a:t>
            </a:r>
            <a:r>
              <a:rPr lang="en-US" sz="1100" i="1" dirty="0" err="1"/>
              <a:t>Yilin,Yang</a:t>
            </a:r>
            <a:r>
              <a:rPr lang="en-US" sz="1100" i="1" dirty="0"/>
              <a:t>, </a:t>
            </a:r>
            <a:r>
              <a:rPr lang="en-US" sz="1100" i="1" dirty="0" err="1"/>
              <a:t>Ziyi</a:t>
            </a:r>
            <a:r>
              <a:rPr lang="en-US" sz="1100" i="1" dirty="0"/>
              <a:t>,(2020/06/21), Data-driven solutions and discoveries in mechanics using physics informed neural network</a:t>
            </a:r>
            <a:endParaRPr lang="en-IN" sz="1100" dirty="0"/>
          </a:p>
          <a:p>
            <a:pPr marL="228600" indent="-228600">
              <a:buFont typeface="+mj-lt"/>
              <a:buAutoNum type="arabicPeriod"/>
            </a:pPr>
            <a:r>
              <a:rPr lang="en-IN" sz="1100" i="1" dirty="0"/>
              <a:t>A deep learning library for solving differential equations Lu </a:t>
            </a:r>
            <a:r>
              <a:rPr lang="en-IN" sz="1100" i="1" dirty="0" err="1"/>
              <a:t>Lu</a:t>
            </a:r>
            <a:r>
              <a:rPr lang="en-IN" sz="1100" i="1" dirty="0"/>
              <a:t>, </a:t>
            </a:r>
            <a:r>
              <a:rPr lang="en-IN" sz="1100" i="1" dirty="0" err="1"/>
              <a:t>Xuhui</a:t>
            </a:r>
            <a:r>
              <a:rPr lang="en-IN" sz="1100" i="1" dirty="0"/>
              <a:t> </a:t>
            </a:r>
            <a:r>
              <a:rPr lang="en-IN" sz="1100" i="1" dirty="0" err="1"/>
              <a:t>Meng</a:t>
            </a:r>
            <a:r>
              <a:rPr lang="en-IN" sz="1100" i="1" dirty="0"/>
              <a:t>, </a:t>
            </a:r>
            <a:r>
              <a:rPr lang="en-IN" sz="1100" i="1" dirty="0" err="1"/>
              <a:t>Zhiping</a:t>
            </a:r>
            <a:r>
              <a:rPr lang="en-IN" sz="1100" i="1" dirty="0"/>
              <a:t> Mao, And George </a:t>
            </a:r>
            <a:r>
              <a:rPr lang="en-IN" sz="1100" i="1" dirty="0" err="1"/>
              <a:t>Em</a:t>
            </a:r>
            <a:r>
              <a:rPr lang="en-IN" sz="1100" i="1" dirty="0"/>
              <a:t> </a:t>
            </a:r>
            <a:r>
              <a:rPr lang="en-IN" sz="1100" i="1" dirty="0" err="1"/>
              <a:t>Karniadakis</a:t>
            </a:r>
            <a:endParaRPr lang="en-IN" sz="1100" dirty="0"/>
          </a:p>
          <a:p>
            <a:pPr marL="228600" indent="-228600">
              <a:buFont typeface="+mj-lt"/>
              <a:buAutoNum type="arabicPeriod"/>
            </a:pPr>
            <a:r>
              <a:rPr lang="en-IN" sz="1100" i="1" dirty="0"/>
              <a:t>1608.08225</a:t>
            </a:r>
            <a:endParaRPr lang="en-IN" sz="1100" dirty="0"/>
          </a:p>
          <a:p>
            <a:pPr marL="228600" indent="-228600">
              <a:buFont typeface="+mj-lt"/>
              <a:buAutoNum type="arabicPeriod"/>
            </a:pPr>
            <a:r>
              <a:rPr lang="en-IN" sz="1100" i="1" dirty="0"/>
              <a:t>A. G. </a:t>
            </a:r>
            <a:r>
              <a:rPr lang="en-IN" sz="1100" i="1" dirty="0" err="1"/>
              <a:t>Baydin</a:t>
            </a:r>
            <a:r>
              <a:rPr lang="en-IN" sz="1100" i="1" dirty="0"/>
              <a:t>, B. A. </a:t>
            </a:r>
            <a:r>
              <a:rPr lang="en-IN" sz="1100" i="1" dirty="0" err="1"/>
              <a:t>Pearlmutter</a:t>
            </a:r>
            <a:r>
              <a:rPr lang="en-IN" sz="1100" i="1" dirty="0"/>
              <a:t>, A. A. </a:t>
            </a:r>
            <a:r>
              <a:rPr lang="en-IN" sz="1100" i="1" dirty="0" err="1"/>
              <a:t>Radul</a:t>
            </a:r>
            <a:r>
              <a:rPr lang="en-IN" sz="1100" i="1" dirty="0"/>
              <a:t>, and J. M. </a:t>
            </a:r>
            <a:r>
              <a:rPr lang="en-IN" sz="1100" i="1" dirty="0" err="1"/>
              <a:t>Siskind</a:t>
            </a:r>
            <a:r>
              <a:rPr lang="en-IN" sz="1100" i="1" dirty="0"/>
              <a:t>, Automatic differentiation in machine learning: a survey, The Journal of Machine Learning Research, 18 (2017), pp. 5595–5637.</a:t>
            </a:r>
            <a:endParaRPr lang="en-IN" sz="1100" dirty="0"/>
          </a:p>
          <a:p>
            <a:pPr marL="228600" indent="-228600">
              <a:buFont typeface="+mj-lt"/>
              <a:buAutoNum type="arabicPeriod"/>
            </a:pPr>
            <a:r>
              <a:rPr lang="en-IN" sz="1100" i="1" dirty="0"/>
              <a:t>C. C. </a:t>
            </a:r>
            <a:r>
              <a:rPr lang="en-IN" sz="1100" i="1" dirty="0" err="1"/>
              <a:t>Margossian</a:t>
            </a:r>
            <a:r>
              <a:rPr lang="en-IN" sz="1100" i="1" dirty="0"/>
              <a:t>, A review of automatic differentiation and its efficient implementation, Wiley Interdisciplinary Reviews: Data Mining and Knowledge Discovery, 9 (2019), p. e1305</a:t>
            </a:r>
            <a:r>
              <a:rPr lang="en-IN" sz="1100" i="1" dirty="0" smtClean="0"/>
              <a:t>.</a:t>
            </a:r>
            <a:endParaRPr lang="en-IN" sz="1100" dirty="0"/>
          </a:p>
          <a:p>
            <a:pPr marL="228600" indent="-228600">
              <a:buFont typeface="+mj-lt"/>
              <a:buAutoNum type="arabicPeriod"/>
            </a:pPr>
            <a:r>
              <a:rPr lang="en-IN" sz="1100" i="1" dirty="0"/>
              <a:t>Why does deep and cheap learning work so well?∗ Henry W. Lin, Max </a:t>
            </a:r>
            <a:r>
              <a:rPr lang="en-IN" sz="1100" i="1" dirty="0" err="1"/>
              <a:t>Tegmark</a:t>
            </a:r>
            <a:r>
              <a:rPr lang="en-IN" sz="1100" i="1" dirty="0"/>
              <a:t>, and David </a:t>
            </a:r>
            <a:r>
              <a:rPr lang="en-IN" sz="1100" i="1" dirty="0" err="1"/>
              <a:t>Rolnick</a:t>
            </a:r>
            <a:r>
              <a:rPr lang="en-IN" sz="1100" i="1" dirty="0"/>
              <a:t> </a:t>
            </a:r>
            <a:r>
              <a:rPr lang="en-IN" sz="1100" i="1" dirty="0" smtClean="0"/>
              <a:t>2017</a:t>
            </a:r>
            <a:endParaRPr lang="en-IN" sz="1100" dirty="0"/>
          </a:p>
          <a:p>
            <a:pPr marL="228600" indent="-228600">
              <a:buFont typeface="+mj-lt"/>
              <a:buAutoNum type="arabicPeriod"/>
            </a:pPr>
            <a:r>
              <a:rPr lang="en-IN" sz="1100" i="1" dirty="0"/>
              <a:t>Analysis of Steady State Heat Conduction Problem Using EFGM </a:t>
            </a:r>
            <a:r>
              <a:rPr lang="en-IN" sz="1100" i="1" dirty="0" err="1"/>
              <a:t>Manpreet</a:t>
            </a:r>
            <a:r>
              <a:rPr lang="en-IN" sz="1100" i="1" dirty="0"/>
              <a:t> Singh Brar1, Sunil Kumar2 1M.Tech Student, 2Assistant Professor Department of Mechanical Engineering, International Journal of Engineering and Management Research, Vol.-2, Issue-6, December 2012</a:t>
            </a:r>
            <a:endParaRPr lang="en-IN" sz="1100" dirty="0"/>
          </a:p>
          <a:p>
            <a:pPr marL="228600" indent="-228600">
              <a:buFont typeface="+mj-lt"/>
              <a:buAutoNum type="arabicPeriod"/>
            </a:pPr>
            <a:r>
              <a:rPr lang="en-IN" sz="1100" i="1" dirty="0"/>
              <a:t>Fabio </a:t>
            </a:r>
            <a:r>
              <a:rPr lang="en-IN" sz="1100" i="1" dirty="0" err="1"/>
              <a:t>Tokio</a:t>
            </a:r>
            <a:r>
              <a:rPr lang="en-IN" sz="1100" i="1" dirty="0"/>
              <a:t> Mikki1, Edison Issamoto1, Jefferson I. da Luz1,Pedro Paulo </a:t>
            </a:r>
            <a:r>
              <a:rPr lang="en-IN" sz="1100" i="1" dirty="0" err="1"/>
              <a:t>Balbi</a:t>
            </a:r>
            <a:r>
              <a:rPr lang="en-IN" sz="1100" i="1" dirty="0"/>
              <a:t> de Oliveira1, </a:t>
            </a:r>
            <a:r>
              <a:rPr lang="en-IN" sz="1100" i="1" dirty="0" err="1"/>
              <a:t>Haroldo</a:t>
            </a:r>
            <a:r>
              <a:rPr lang="en-IN" sz="1100" i="1" dirty="0"/>
              <a:t> F. Campos-Velho2,Jose </a:t>
            </a:r>
            <a:r>
              <a:rPr lang="en-IN" sz="1100" i="1" dirty="0" err="1"/>
              <a:t>Demisio</a:t>
            </a:r>
            <a:r>
              <a:rPr lang="en-IN" sz="1100" i="1" dirty="0"/>
              <a:t> </a:t>
            </a:r>
            <a:r>
              <a:rPr lang="en-IN" sz="1100" i="1" dirty="0" err="1"/>
              <a:t>Simoes</a:t>
            </a:r>
            <a:r>
              <a:rPr lang="en-IN" sz="1100" i="1" dirty="0"/>
              <a:t> da </a:t>
            </a:r>
            <a:r>
              <a:rPr lang="en-IN" sz="1100" i="1" dirty="0" err="1"/>
              <a:t>SilvaA</a:t>
            </a:r>
            <a:r>
              <a:rPr lang="en-IN" sz="1100" i="1" dirty="0"/>
              <a:t> NEURAL NETWORK APPROACH IN A BACKWARD HEAT CONDUCTION PROBLEM. Brazilian Conference on Neural Networks - IV </a:t>
            </a:r>
            <a:r>
              <a:rPr lang="en-IN" sz="1100" i="1" dirty="0" err="1"/>
              <a:t>Congresso</a:t>
            </a:r>
            <a:r>
              <a:rPr lang="en-IN" sz="1100" i="1" dirty="0"/>
              <a:t> </a:t>
            </a:r>
            <a:r>
              <a:rPr lang="en-IN" sz="1100" i="1" dirty="0" err="1"/>
              <a:t>Brasileiro</a:t>
            </a:r>
            <a:r>
              <a:rPr lang="en-IN" sz="1100" i="1" dirty="0"/>
              <a:t> de </a:t>
            </a:r>
            <a:r>
              <a:rPr lang="en-IN" sz="1100" i="1" dirty="0" err="1"/>
              <a:t>Redes</a:t>
            </a:r>
            <a:r>
              <a:rPr lang="en-IN" sz="1100" i="1" dirty="0"/>
              <a:t> </a:t>
            </a:r>
            <a:r>
              <a:rPr lang="en-IN" sz="1100" i="1" dirty="0" err="1"/>
              <a:t>Neuraispp</a:t>
            </a:r>
            <a:r>
              <a:rPr lang="en-IN" sz="1100" i="1" dirty="0"/>
              <a:t>. 019-024, July 20-22, 1999 </a:t>
            </a:r>
            <a:endParaRPr lang="en-IN" sz="1100" dirty="0"/>
          </a:p>
          <a:p>
            <a:pPr marL="228600" indent="-228600">
              <a:buFont typeface="+mj-lt"/>
              <a:buAutoNum type="arabicPeriod"/>
            </a:pPr>
            <a:r>
              <a:rPr lang="en-IN" sz="1100" i="1" dirty="0"/>
              <a:t>Wagner Barbosa Muniz a, </a:t>
            </a:r>
            <a:r>
              <a:rPr lang="en-IN" sz="1100" i="1" dirty="0" err="1"/>
              <a:t>Haroldo</a:t>
            </a:r>
            <a:r>
              <a:rPr lang="en-IN" sz="1100" i="1" dirty="0"/>
              <a:t> F. de Campos Velho b, Fernando Manuel Ramos </a:t>
            </a:r>
            <a:r>
              <a:rPr lang="en-IN" sz="1100" i="1" dirty="0" err="1"/>
              <a:t>b,A</a:t>
            </a:r>
            <a:r>
              <a:rPr lang="en-IN" sz="1100" i="1" dirty="0"/>
              <a:t> comparison of some inverse methods for estimating the initial condition of the heat equation</a:t>
            </a:r>
            <a:endParaRPr lang="en-IN" sz="1100" dirty="0"/>
          </a:p>
          <a:p>
            <a:pPr marL="228600" indent="-228600">
              <a:buFont typeface="+mj-lt"/>
              <a:buAutoNum type="arabicPeriod"/>
            </a:pPr>
            <a:r>
              <a:rPr lang="en-IN" sz="1100" i="1" dirty="0"/>
              <a:t>received 29 October 1997; received in revised form 23 December 1997</a:t>
            </a:r>
            <a:endParaRPr lang="en-IN" sz="1100" dirty="0"/>
          </a:p>
          <a:p>
            <a:pPr marL="228600" indent="-228600">
              <a:buFont typeface="+mj-lt"/>
              <a:buAutoNum type="arabicPeriod"/>
            </a:pPr>
            <a:r>
              <a:rPr lang="en-IN" sz="1100" i="1" dirty="0" err="1"/>
              <a:t>Dejan</a:t>
            </a:r>
            <a:r>
              <a:rPr lang="en-IN" sz="1100" i="1" dirty="0"/>
              <a:t> M. </a:t>
            </a:r>
            <a:r>
              <a:rPr lang="en-IN" sz="1100" i="1" dirty="0" err="1"/>
              <a:t>Boˇskovic</a:t>
            </a:r>
            <a:r>
              <a:rPr lang="en-IN" sz="1100" i="1" dirty="0"/>
              <a:t> ́, </a:t>
            </a:r>
            <a:r>
              <a:rPr lang="en-IN" sz="1100" i="1" dirty="0" err="1"/>
              <a:t>Miroslav</a:t>
            </a:r>
            <a:r>
              <a:rPr lang="en-IN" sz="1100" i="1" dirty="0"/>
              <a:t> </a:t>
            </a:r>
            <a:r>
              <a:rPr lang="en-IN" sz="1100" i="1" dirty="0" err="1"/>
              <a:t>Krstic</a:t>
            </a:r>
            <a:r>
              <a:rPr lang="en-IN" sz="1100" i="1" dirty="0"/>
              <a:t> ́, and </a:t>
            </a:r>
            <a:r>
              <a:rPr lang="en-IN" sz="1100" i="1" dirty="0" err="1"/>
              <a:t>Weijiu</a:t>
            </a:r>
            <a:r>
              <a:rPr lang="en-IN" sz="1100" i="1" dirty="0"/>
              <a:t> Liu, Boundary Control of an Unstable Heat Equation </a:t>
            </a:r>
            <a:r>
              <a:rPr lang="en-IN" sz="1100" i="1" dirty="0" err="1"/>
              <a:t>ViaMeasurement</a:t>
            </a:r>
            <a:r>
              <a:rPr lang="en-IN" sz="1100" i="1" dirty="0"/>
              <a:t> of Domain-Averaged </a:t>
            </a:r>
            <a:r>
              <a:rPr lang="en-IN" sz="1100" i="1" dirty="0" err="1" smtClean="0"/>
              <a:t>emperature</a:t>
            </a:r>
            <a:r>
              <a:rPr lang="en-IN" sz="1100" i="1" dirty="0"/>
              <a:t>, IEEE TRANSACTIONS ON AUTOMATIC CONTROL, VOL. 46, NO. 12, DECEMBER </a:t>
            </a:r>
            <a:r>
              <a:rPr lang="en-IN" sz="1100" i="1" dirty="0" smtClean="0"/>
              <a:t>2001</a:t>
            </a:r>
          </a:p>
          <a:p>
            <a:pPr marL="228600" indent="-228600">
              <a:buFont typeface="+mj-lt"/>
              <a:buAutoNum type="arabicPeriod"/>
            </a:pPr>
            <a:r>
              <a:rPr lang="en-IN" sz="1100" i="1" u="sng" dirty="0"/>
              <a:t>Numerical study on uniformity of temperature difference field in a spiral tube heat exchanger 2021 ,</a:t>
            </a:r>
            <a:r>
              <a:rPr lang="en-IN" sz="1100" i="1" u="sng" dirty="0" err="1"/>
              <a:t>Hechang</a:t>
            </a:r>
            <a:r>
              <a:rPr lang="en-IN" sz="1100" i="1" u="sng" dirty="0"/>
              <a:t> Caia,b,1, </a:t>
            </a:r>
            <a:r>
              <a:rPr lang="en-IN" sz="1100" i="1" u="sng" dirty="0" err="1"/>
              <a:t>Yuling</a:t>
            </a:r>
            <a:r>
              <a:rPr lang="en-IN" sz="1100" i="1" u="sng" dirty="0"/>
              <a:t> Zhaib,c,1, Yao </a:t>
            </a:r>
            <a:r>
              <a:rPr lang="en-IN" sz="1100" i="1" u="sng" dirty="0" err="1"/>
              <a:t>Chend</a:t>
            </a:r>
            <a:r>
              <a:rPr lang="en-IN" sz="1100" i="1" u="sng" dirty="0"/>
              <a:t>,*, </a:t>
            </a:r>
            <a:r>
              <a:rPr lang="en-IN" sz="1100" i="1" u="sng" dirty="0" err="1"/>
              <a:t>Fanhan</a:t>
            </a:r>
            <a:r>
              <a:rPr lang="en-IN" sz="1100" i="1" u="sng" dirty="0"/>
              <a:t> </a:t>
            </a:r>
            <a:r>
              <a:rPr lang="en-IN" sz="1100" i="1" u="sng" dirty="0" err="1"/>
              <a:t>Liue</a:t>
            </a:r>
            <a:r>
              <a:rPr lang="en-IN" sz="1100" i="1" u="sng" dirty="0"/>
              <a:t>,*, </a:t>
            </a:r>
            <a:r>
              <a:rPr lang="en-IN" sz="1100" i="1" u="sng" dirty="0" err="1"/>
              <a:t>Hua</a:t>
            </a:r>
            <a:r>
              <a:rPr lang="en-IN" sz="1100" i="1" u="sng" dirty="0"/>
              <a:t> </a:t>
            </a:r>
            <a:r>
              <a:rPr lang="en-IN" sz="1100" i="1" u="sng" dirty="0" err="1"/>
              <a:t>Wangb,c</a:t>
            </a:r>
            <a:r>
              <a:rPr lang="en-IN" sz="1100" i="1" u="sng" dirty="0"/>
              <a:t>, </a:t>
            </a:r>
            <a:r>
              <a:rPr lang="en-IN" sz="1100" i="1" u="sng" dirty="0" err="1"/>
              <a:t>Jianxin</a:t>
            </a:r>
            <a:r>
              <a:rPr lang="en-IN" sz="1100" i="1" u="sng" dirty="0"/>
              <a:t> </a:t>
            </a:r>
            <a:r>
              <a:rPr lang="en-IN" sz="1100" i="1" u="sng" dirty="0" err="1"/>
              <a:t>Xu</a:t>
            </a:r>
            <a:r>
              <a:rPr lang="en-IN" sz="1100" u="sng" dirty="0"/>
              <a:t>)</a:t>
            </a:r>
            <a:endParaRPr lang="en-IN" sz="1100" dirty="0"/>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26</a:t>
            </a:fld>
            <a:endParaRPr lang="en-IN" dirty="0"/>
          </a:p>
        </p:txBody>
      </p:sp>
    </p:spTree>
    <p:extLst>
      <p:ext uri="{BB962C8B-B14F-4D97-AF65-F5344CB8AC3E}">
        <p14:creationId xmlns:p14="http://schemas.microsoft.com/office/powerpoint/2010/main" val="885688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27</a:t>
            </a:fld>
            <a:endParaRPr lang="en-IN"/>
          </a:p>
        </p:txBody>
      </p:sp>
    </p:spTree>
    <p:extLst>
      <p:ext uri="{BB962C8B-B14F-4D97-AF65-F5344CB8AC3E}">
        <p14:creationId xmlns:p14="http://schemas.microsoft.com/office/powerpoint/2010/main" val="34536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small"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Equations :</a:t>
            </a:r>
            <a:r>
              <a:rPr lang="en-IN" b="1" cap="small"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Steady State Equation in 2-D</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35280" cy="4637112"/>
          </a:xfrm>
          <a:prstGeom prst="roundRect">
            <a:avLst/>
          </a:prstGeom>
          <a:noFill/>
          <a:ln w="76200"/>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pPr marL="0" indent="0" algn="ctr">
              <a:buNone/>
            </a:pPr>
            <a:r>
              <a:rPr lang="en-IN" b="1" dirty="0" smtClean="0">
                <a:effectLst>
                  <a:outerShdw blurRad="38100" dist="38100" dir="2700000" algn="tl">
                    <a:srgbClr val="000000">
                      <a:alpha val="43137"/>
                    </a:srgbClr>
                  </a:outerShdw>
                </a:effectLst>
                <a:cs typeface="Times New Roman" pitchFamily="18" charset="0"/>
              </a:rPr>
              <a:t>Theory</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Steady State Equation in </a:t>
            </a:r>
            <a:r>
              <a:rPr lang="en-IN" sz="2000" dirty="0" smtClean="0">
                <a:latin typeface="Times New Roman" pitchFamily="18" charset="0"/>
                <a:cs typeface="Times New Roman" pitchFamily="18" charset="0"/>
              </a:rPr>
              <a:t>2-D</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Heat </a:t>
            </a:r>
            <a:r>
              <a:rPr lang="en-IN" sz="2000" dirty="0">
                <a:latin typeface="Times New Roman" pitchFamily="18" charset="0"/>
                <a:cs typeface="Times New Roman" pitchFamily="18" charset="0"/>
              </a:rPr>
              <a:t>Equation  :                                                                </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 Assuming 2-D: </a:t>
            </a:r>
          </a:p>
          <a:p>
            <a:pPr marL="0" indent="0">
              <a:buNone/>
            </a:pPr>
            <a:r>
              <a:rPr lang="en-IN" sz="2000"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Steady State: </a:t>
            </a:r>
            <a:endParaRPr lang="en-IN"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Steady state implies with no heat generation :</a:t>
            </a:r>
          </a:p>
          <a:p>
            <a:pPr marL="0" indent="0">
              <a:buNone/>
            </a:pPr>
            <a:r>
              <a:rPr lang="en-IN" sz="2000" dirty="0">
                <a:latin typeface="Times New Roman" pitchFamily="18" charset="0"/>
                <a:cs typeface="Times New Roman" pitchFamily="18" charset="0"/>
              </a:rPr>
              <a:t>Therefore, for no heat generation, in 2-D Steady State for which analytical solution is available in 2 dimensions is: </a:t>
            </a: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Birla Institute of Technology and Science-Pilani</a:t>
            </a:r>
            <a:endParaRPr lang="en-IN">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279809E-386E-4026-B908-D965B0B5EA36}" type="slidenum">
              <a:rPr lang="en-IN" smtClean="0">
                <a:latin typeface="Times New Roman" pitchFamily="18" charset="0"/>
                <a:cs typeface="Times New Roman" pitchFamily="18" charset="0"/>
              </a:rPr>
              <a:t>3</a:t>
            </a:fld>
            <a:endParaRPr lang="en-IN">
              <a:latin typeface="Times New Roman" pitchFamily="18" charset="0"/>
              <a:cs typeface="Times New Roman" pitchFamily="18" charset="0"/>
            </a:endParaRPr>
          </a:p>
        </p:txBody>
      </p:sp>
      <p:pic>
        <p:nvPicPr>
          <p:cNvPr id="9" name="Picture 8" descr="https://lh4.googleusercontent.com/MC3CPkL-VbQFl5B5GV-wQ1w2QyPmOQerBncWO7yu6sQ0SkqH7SJgCoCLmZZaiGHim_6KgZRb-0ETKlp2uA6OKsQFi-9YMhPLguP3FpbZj-unA6LwMfYok4giNkWg7nHb3ID7iAUByl0"/>
          <p:cNvPicPr/>
          <p:nvPr/>
        </p:nvPicPr>
        <p:blipFill>
          <a:blip r:embed="rId2">
            <a:extLst>
              <a:ext uri="{28A0092B-C50C-407E-A947-70E740481C1C}">
                <a14:useLocalDpi xmlns:a14="http://schemas.microsoft.com/office/drawing/2010/main" val="0"/>
              </a:ext>
            </a:extLst>
          </a:blip>
          <a:srcRect/>
          <a:stretch>
            <a:fillRect/>
          </a:stretch>
        </p:blipFill>
        <p:spPr bwMode="auto">
          <a:xfrm>
            <a:off x="2117955" y="2584693"/>
            <a:ext cx="2123802" cy="628571"/>
          </a:xfrm>
          <a:prstGeom prst="rect">
            <a:avLst/>
          </a:prstGeom>
          <a:noFill/>
          <a:ln>
            <a:noFill/>
          </a:ln>
        </p:spPr>
      </p:pic>
      <p:pic>
        <p:nvPicPr>
          <p:cNvPr id="10" name="Picture 9" descr="https://lh4.googleusercontent.com/MC3CPkL-VbQFl5B5GV-wQ1w2QyPmOQerBncWO7yu6sQ0SkqH7SJgCoCLmZZaiGHim_6KgZRb-0ETKlp2uA6OKsQFi-9YMhPLguP3FpbZj-unA6LwMfYok4giNkWg7nHb3ID7iAUByl0"/>
          <p:cNvPicPr/>
          <p:nvPr/>
        </p:nvPicPr>
        <p:blipFill>
          <a:blip r:embed="rId2">
            <a:extLst>
              <a:ext uri="{28A0092B-C50C-407E-A947-70E740481C1C}">
                <a14:useLocalDpi xmlns:a14="http://schemas.microsoft.com/office/drawing/2010/main" val="0"/>
              </a:ext>
            </a:extLst>
          </a:blip>
          <a:srcRect/>
          <a:stretch>
            <a:fillRect/>
          </a:stretch>
        </p:blipFill>
        <p:spPr bwMode="auto">
          <a:xfrm>
            <a:off x="2117955" y="3213264"/>
            <a:ext cx="2123802" cy="671195"/>
          </a:xfrm>
          <a:prstGeom prst="rect">
            <a:avLst/>
          </a:prstGeom>
          <a:noFill/>
          <a:ln>
            <a:noFill/>
          </a:ln>
        </p:spPr>
      </p:pic>
      <p:pic>
        <p:nvPicPr>
          <p:cNvPr id="11" name="Picture 10" descr="https://lh4.googleusercontent.com/KV7Z7-HdwUBrqeYIHWDTnDiPq5VCaTQ5PdHT1pkhJg1tNGPXtKLlDFEmgBVhgBKIcHYvE7cbq8CABa_LzCmGTEosfoxkd2uD9hHqowFfUzjkQLhMWdLPabOcSdSFMTzWPvwC7HkpArg"/>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958310"/>
            <a:ext cx="2413000" cy="600710"/>
          </a:xfrm>
          <a:prstGeom prst="rect">
            <a:avLst/>
          </a:prstGeom>
          <a:noFill/>
          <a:ln>
            <a:noFill/>
          </a:ln>
        </p:spPr>
      </p:pic>
      <p:pic>
        <p:nvPicPr>
          <p:cNvPr id="12" name="Picture 11" descr="https://lh5.googleusercontent.com/RJE9blLPomjQjUulDOwTMgLcEEyApQ2-6nmSgCKR8L3XiwaYVDsXl-gSsEPT0GKUvndvVyqAt24xqqi4Vv6xwjSRHJ4RyQ_mY-Phge7VojCh5VpAXwqkjCy-HXKgjF1yzNgbLbJ-MhM"/>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232490"/>
            <a:ext cx="4348480" cy="653415"/>
          </a:xfrm>
          <a:prstGeom prst="rect">
            <a:avLst/>
          </a:prstGeom>
          <a:noFill/>
          <a:ln>
            <a:noFill/>
          </a:ln>
        </p:spPr>
      </p:pic>
      <p:cxnSp>
        <p:nvCxnSpPr>
          <p:cNvPr id="7" name="Straight Arrow Connector 6"/>
          <p:cNvCxnSpPr/>
          <p:nvPr/>
        </p:nvCxnSpPr>
        <p:spPr>
          <a:xfrm flipV="1">
            <a:off x="2987824" y="3213264"/>
            <a:ext cx="360040" cy="671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86212" y="3884459"/>
            <a:ext cx="360040" cy="671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483768" y="5253937"/>
            <a:ext cx="360040" cy="671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658008" y="5292317"/>
            <a:ext cx="360040" cy="671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7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Methods to solve complex partial Differential equations</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1700808"/>
            <a:ext cx="8229600" cy="4525963"/>
          </a:xfrm>
          <a:prstGeom prst="roundRect">
            <a:avLst/>
          </a:prstGeom>
        </p:spPr>
        <p:style>
          <a:lnRef idx="2">
            <a:schemeClr val="accent6"/>
          </a:lnRef>
          <a:fillRef idx="1">
            <a:schemeClr val="lt1"/>
          </a:fillRef>
          <a:effectRef idx="0">
            <a:schemeClr val="accent6"/>
          </a:effectRef>
          <a:fontRef idx="minor">
            <a:schemeClr val="dk1"/>
          </a:fontRef>
        </p:style>
        <p:txBody>
          <a:bodyPr/>
          <a:lstStyle/>
          <a:p>
            <a:pPr marL="0" indent="0" algn="ctr">
              <a:buNone/>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Integration Techniques</a:t>
            </a:r>
          </a:p>
          <a:p>
            <a:pPr lvl="1">
              <a:buFont typeface="Wingdings" pitchFamily="2" charset="2"/>
              <a:buChar char="v"/>
            </a:pPr>
            <a:r>
              <a:rPr lang="en-IN" b="1" dirty="0" smtClean="0"/>
              <a:t>Analytical methods </a:t>
            </a:r>
            <a:r>
              <a:rPr lang="en-IN" dirty="0" smtClean="0"/>
              <a:t>(not possible for functions except very simplified cases that rarely occur in nature)</a:t>
            </a:r>
          </a:p>
          <a:p>
            <a:pPr lvl="1">
              <a:buFont typeface="Wingdings" pitchFamily="2" charset="2"/>
              <a:buChar char="v"/>
            </a:pPr>
            <a:r>
              <a:rPr lang="en-IN" b="1" dirty="0" smtClean="0"/>
              <a:t>Finite element method </a:t>
            </a:r>
            <a:r>
              <a:rPr lang="en-IN" dirty="0" smtClean="0"/>
              <a:t>(FEM)</a:t>
            </a:r>
          </a:p>
          <a:p>
            <a:pPr lvl="1">
              <a:buFont typeface="Wingdings" pitchFamily="2" charset="2"/>
              <a:buChar char="v"/>
            </a:pPr>
            <a:r>
              <a:rPr lang="en-IN" b="1" dirty="0" smtClean="0"/>
              <a:t>Artificial Neural Network method </a:t>
            </a:r>
            <a:r>
              <a:rPr lang="en-IN" dirty="0" smtClean="0"/>
              <a:t>(ANN)</a:t>
            </a:r>
          </a:p>
          <a:p>
            <a:pPr marL="457200" lvl="1" indent="0">
              <a:buNone/>
            </a:pPr>
            <a:r>
              <a:rPr lang="en-IN" dirty="0" smtClean="0"/>
              <a:t>FEM AND ANN techniques were compared to weigh their advantages and disadvantages.</a:t>
            </a:r>
          </a:p>
          <a:p>
            <a:pPr lvl="1"/>
            <a:endParaRPr lang="en-IN" dirty="0" smtClean="0"/>
          </a:p>
          <a:p>
            <a:pPr marL="457200" lvl="1" indent="0">
              <a:buNone/>
            </a:pPr>
            <a:endParaRPr lang="en-IN" dirty="0"/>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4</a:t>
            </a:fld>
            <a:endParaRPr lang="en-IN"/>
          </a:p>
        </p:txBody>
      </p:sp>
    </p:spTree>
    <p:extLst>
      <p:ext uri="{BB962C8B-B14F-4D97-AF65-F5344CB8AC3E}">
        <p14:creationId xmlns:p14="http://schemas.microsoft.com/office/powerpoint/2010/main" val="209805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Comparison</a:t>
            </a:r>
            <a:endParaRPr lang="en-IN" sz="7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5</a:t>
            </a:fld>
            <a:endParaRPr lang="en-IN"/>
          </a:p>
        </p:txBody>
      </p:sp>
    </p:spTree>
    <p:extLst>
      <p:ext uri="{BB962C8B-B14F-4D97-AF65-F5344CB8AC3E}">
        <p14:creationId xmlns:p14="http://schemas.microsoft.com/office/powerpoint/2010/main" val="197127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cap="small"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Comparison of Neural Network and </a:t>
            </a:r>
            <a:r>
              <a:rPr lang="en-IN" sz="3200" b="1" cap="small"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Finite Element method</a:t>
            </a:r>
            <a:endParaRPr lang="en-IN" sz="3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7567278"/>
              </p:ext>
            </p:extLst>
          </p:nvPr>
        </p:nvGraphicFramePr>
        <p:xfrm>
          <a:off x="467544" y="1628800"/>
          <a:ext cx="8229600" cy="4394200"/>
        </p:xfrm>
        <a:graphic>
          <a:graphicData uri="http://schemas.openxmlformats.org/drawingml/2006/table">
            <a:tbl>
              <a:tblPr firstRow="1" bandRow="1">
                <a:tableStyleId>{5C22544A-7EE6-4342-B048-85BDC9FD1C3A}</a:tableStyleId>
              </a:tblPr>
              <a:tblGrid>
                <a:gridCol w="1882552"/>
                <a:gridCol w="3096344"/>
                <a:gridCol w="3250704"/>
              </a:tblGrid>
              <a:tr h="370840">
                <a:tc>
                  <a:txBody>
                    <a:bodyPr/>
                    <a:lstStyle/>
                    <a:p>
                      <a:r>
                        <a:rPr lang="en-IN" dirty="0" smtClean="0">
                          <a:effectLst>
                            <a:outerShdw blurRad="38100" dist="38100" dir="2700000" algn="tl">
                              <a:srgbClr val="000000">
                                <a:alpha val="43137"/>
                              </a:srgbClr>
                            </a:outerShdw>
                          </a:effectLst>
                        </a:rPr>
                        <a:t>Reference</a:t>
                      </a:r>
                      <a:endParaRPr lang="en-IN"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IN" dirty="0" smtClean="0">
                          <a:effectLst>
                            <a:outerShdw blurRad="38100" dist="38100" dir="2700000" algn="tl">
                              <a:srgbClr val="000000">
                                <a:alpha val="43137"/>
                              </a:srgbClr>
                            </a:outerShdw>
                          </a:effectLst>
                        </a:rPr>
                        <a:t>FEM</a:t>
                      </a:r>
                      <a:endParaRPr lang="en-IN"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IN" dirty="0" smtClean="0">
                          <a:effectLst>
                            <a:outerShdw blurRad="38100" dist="38100" dir="2700000" algn="tl">
                              <a:srgbClr val="000000">
                                <a:alpha val="43137"/>
                              </a:srgbClr>
                            </a:outerShdw>
                          </a:effectLst>
                        </a:rPr>
                        <a:t>ANN</a:t>
                      </a:r>
                      <a:endParaRPr lang="en-IN"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IN" sz="1200" i="1" kern="1200" dirty="0" smtClean="0">
                          <a:solidFill>
                            <a:schemeClr val="dk1"/>
                          </a:solidFill>
                          <a:effectLst/>
                          <a:latin typeface="+mn-lt"/>
                          <a:ea typeface="+mn-ea"/>
                          <a:cs typeface="+mn-cs"/>
                        </a:rPr>
                        <a:t>Solving PDE problems with uncertainty using neural-networks </a:t>
                      </a:r>
                      <a:r>
                        <a:rPr lang="en-IN" sz="1200" i="1" kern="1200" dirty="0" err="1" smtClean="0">
                          <a:solidFill>
                            <a:schemeClr val="dk1"/>
                          </a:solidFill>
                          <a:effectLst/>
                          <a:latin typeface="+mn-lt"/>
                          <a:ea typeface="+mn-ea"/>
                          <a:cs typeface="+mn-cs"/>
                        </a:rPr>
                        <a:t>Yuehaw</a:t>
                      </a:r>
                      <a:r>
                        <a:rPr lang="en-IN" sz="1200" i="1" kern="1200" dirty="0" smtClean="0">
                          <a:solidFill>
                            <a:schemeClr val="dk1"/>
                          </a:solidFill>
                          <a:effectLst/>
                          <a:latin typeface="+mn-lt"/>
                          <a:ea typeface="+mn-ea"/>
                          <a:cs typeface="+mn-cs"/>
                        </a:rPr>
                        <a:t> </a:t>
                      </a:r>
                      <a:r>
                        <a:rPr lang="en-IN" sz="1200" i="1" kern="1200" dirty="0" err="1" smtClean="0">
                          <a:solidFill>
                            <a:schemeClr val="dk1"/>
                          </a:solidFill>
                          <a:effectLst/>
                          <a:latin typeface="+mn-lt"/>
                          <a:ea typeface="+mn-ea"/>
                          <a:cs typeface="+mn-cs"/>
                        </a:rPr>
                        <a:t>Khoo</a:t>
                      </a:r>
                      <a:r>
                        <a:rPr lang="en-IN" sz="1200" i="1" kern="1200" dirty="0" smtClean="0">
                          <a:solidFill>
                            <a:schemeClr val="dk1"/>
                          </a:solidFill>
                          <a:effectLst/>
                          <a:latin typeface="+mn-lt"/>
                          <a:ea typeface="+mn-ea"/>
                          <a:cs typeface="+mn-cs"/>
                        </a:rPr>
                        <a:t> , </a:t>
                      </a:r>
                      <a:r>
                        <a:rPr lang="en-IN" sz="1200" i="1" kern="1200" dirty="0" err="1" smtClean="0">
                          <a:solidFill>
                            <a:schemeClr val="dk1"/>
                          </a:solidFill>
                          <a:effectLst/>
                          <a:latin typeface="+mn-lt"/>
                          <a:ea typeface="+mn-ea"/>
                          <a:cs typeface="+mn-cs"/>
                        </a:rPr>
                        <a:t>Jianfeng</a:t>
                      </a:r>
                      <a:r>
                        <a:rPr lang="en-IN" sz="1200" i="1" kern="1200" dirty="0" smtClean="0">
                          <a:solidFill>
                            <a:schemeClr val="dk1"/>
                          </a:solidFill>
                          <a:effectLst/>
                          <a:latin typeface="+mn-lt"/>
                          <a:ea typeface="+mn-ea"/>
                          <a:cs typeface="+mn-cs"/>
                        </a:rPr>
                        <a:t> Lu, </a:t>
                      </a:r>
                      <a:r>
                        <a:rPr lang="en-IN" sz="1200" i="1" kern="1200" dirty="0" err="1" smtClean="0">
                          <a:solidFill>
                            <a:schemeClr val="dk1"/>
                          </a:solidFill>
                          <a:effectLst/>
                          <a:latin typeface="+mn-lt"/>
                          <a:ea typeface="+mn-ea"/>
                          <a:cs typeface="+mn-cs"/>
                        </a:rPr>
                        <a:t>Lexing</a:t>
                      </a:r>
                      <a:r>
                        <a:rPr lang="en-IN" sz="1200" i="1" kern="1200" dirty="0" smtClean="0">
                          <a:solidFill>
                            <a:schemeClr val="dk1"/>
                          </a:solidFill>
                          <a:effectLst/>
                          <a:latin typeface="+mn-lt"/>
                          <a:ea typeface="+mn-ea"/>
                          <a:cs typeface="+mn-cs"/>
                        </a:rPr>
                        <a:t> Ying May 24, 2018</a:t>
                      </a:r>
                      <a:endParaRPr lang="en-IN"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smtClean="0">
                          <a:solidFill>
                            <a:schemeClr val="dk1"/>
                          </a:solidFill>
                          <a:effectLst/>
                          <a:latin typeface="+mn-lt"/>
                          <a:ea typeface="+mn-ea"/>
                          <a:cs typeface="+mn-cs"/>
                        </a:rPr>
                        <a:t>Although being applicable in many situations, the </a:t>
                      </a:r>
                      <a:r>
                        <a:rPr lang="en-IN" sz="1800" b="1" kern="1200" dirty="0" smtClean="0">
                          <a:solidFill>
                            <a:schemeClr val="dk1"/>
                          </a:solidFill>
                          <a:effectLst/>
                          <a:latin typeface="+mn-lt"/>
                          <a:ea typeface="+mn-ea"/>
                          <a:cs typeface="+mn-cs"/>
                        </a:rPr>
                        <a:t>computed quantity is inherently noisy</a:t>
                      </a:r>
                      <a:r>
                        <a:rPr lang="en-IN" sz="1800" kern="1200" baseline="0" dirty="0" smtClean="0">
                          <a:solidFill>
                            <a:schemeClr val="dk1"/>
                          </a:solidFill>
                          <a:effectLst/>
                          <a:latin typeface="+mn-lt"/>
                          <a:ea typeface="+mn-ea"/>
                          <a:cs typeface="+mn-cs"/>
                        </a:rPr>
                        <a:t> due to approximation.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choosing a sufficiently large class of approximation functions without the issue of </a:t>
                      </a:r>
                      <a:r>
                        <a:rPr lang="en-US" b="1" dirty="0" smtClean="0"/>
                        <a:t>over-fitting</a:t>
                      </a:r>
                      <a:r>
                        <a:rPr lang="en-US" dirty="0" smtClean="0"/>
                        <a:t> remains a delicate business,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IN" sz="1200" i="1" dirty="0">
                          <a:solidFill>
                            <a:srgbClr val="000000"/>
                          </a:solidFill>
                          <a:effectLst/>
                          <a:latin typeface="Times New Roman"/>
                          <a:ea typeface="Times New Roman"/>
                          <a:cs typeface="Times New Roman"/>
                        </a:rPr>
                        <a:t>Hermann G </a:t>
                      </a:r>
                      <a:r>
                        <a:rPr lang="en-IN" sz="1200" i="1" dirty="0" err="1">
                          <a:solidFill>
                            <a:srgbClr val="000000"/>
                          </a:solidFill>
                          <a:effectLst/>
                          <a:latin typeface="Times New Roman"/>
                          <a:ea typeface="Times New Roman"/>
                          <a:cs typeface="Times New Roman"/>
                        </a:rPr>
                        <a:t>Matthies</a:t>
                      </a:r>
                      <a:r>
                        <a:rPr lang="en-IN" sz="1200" i="1" dirty="0">
                          <a:solidFill>
                            <a:srgbClr val="000000"/>
                          </a:solidFill>
                          <a:effectLst/>
                          <a:latin typeface="Times New Roman"/>
                          <a:ea typeface="Times New Roman"/>
                          <a:cs typeface="Times New Roman"/>
                        </a:rPr>
                        <a:t> and Andreas </a:t>
                      </a:r>
                      <a:r>
                        <a:rPr lang="en-IN" sz="1200" i="1" dirty="0" err="1">
                          <a:solidFill>
                            <a:srgbClr val="000000"/>
                          </a:solidFill>
                          <a:effectLst/>
                          <a:latin typeface="Times New Roman"/>
                          <a:ea typeface="Times New Roman"/>
                          <a:cs typeface="Times New Roman"/>
                        </a:rPr>
                        <a:t>Keese</a:t>
                      </a:r>
                      <a:r>
                        <a:rPr lang="en-IN" sz="1200" i="1" dirty="0">
                          <a:solidFill>
                            <a:srgbClr val="000000"/>
                          </a:solidFill>
                          <a:effectLst/>
                          <a:latin typeface="Times New Roman"/>
                          <a:ea typeface="Times New Roman"/>
                          <a:cs typeface="Times New Roman"/>
                        </a:rPr>
                        <a:t>. Galerkin methods for linear and nonlinear elliptic stochastic partial differential equations. Computer methods in applied mechanics and </a:t>
                      </a:r>
                      <a:r>
                        <a:rPr lang="en-IN" sz="1200" i="1" dirty="0" smtClean="0">
                          <a:solidFill>
                            <a:srgbClr val="000000"/>
                          </a:solidFill>
                          <a:effectLst/>
                          <a:latin typeface="Times New Roman"/>
                          <a:ea typeface="Times New Roman"/>
                          <a:cs typeface="Times New Roman"/>
                        </a:rPr>
                        <a:t>engineering</a:t>
                      </a:r>
                      <a:endParaRPr lang="en-IN" sz="1100" i="1" dirty="0">
                        <a:effectLst/>
                        <a:latin typeface="Cambria"/>
                        <a:ea typeface="Cambria"/>
                        <a:cs typeface="Times New Roman"/>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Monte-Carlo algorithm (based  on FEM)’</a:t>
                      </a:r>
                      <a:r>
                        <a:rPr lang="en-IN" sz="1800" kern="1200" dirty="0" smtClean="0">
                          <a:solidFill>
                            <a:schemeClr val="dk1"/>
                          </a:solidFill>
                          <a:effectLst/>
                          <a:latin typeface="+mn-lt"/>
                          <a:ea typeface="+mn-ea"/>
                          <a:cs typeface="+mn-cs"/>
                        </a:rPr>
                        <a:t> is on one hand the strength of this </a:t>
                      </a:r>
                      <a:r>
                        <a:rPr lang="en-IN" sz="1800" b="0" kern="1200" dirty="0" smtClean="0">
                          <a:solidFill>
                            <a:schemeClr val="dk1"/>
                          </a:solidFill>
                          <a:effectLst/>
                          <a:latin typeface="+mn-lt"/>
                          <a:ea typeface="+mn-ea"/>
                          <a:cs typeface="+mn-cs"/>
                        </a:rPr>
                        <a:t>approach—its</a:t>
                      </a:r>
                      <a:r>
                        <a:rPr lang="en-IN" sz="1800" b="1" kern="1200" dirty="0" smtClean="0">
                          <a:solidFill>
                            <a:schemeClr val="dk1"/>
                          </a:solidFill>
                          <a:effectLst/>
                          <a:latin typeface="+mn-lt"/>
                          <a:ea typeface="+mn-ea"/>
                          <a:cs typeface="+mn-cs"/>
                        </a:rPr>
                        <a:t> general applicability</a:t>
                      </a:r>
                      <a:r>
                        <a:rPr lang="en-IN" sz="1800" kern="1200" dirty="0" smtClean="0">
                          <a:solidFill>
                            <a:schemeClr val="dk1"/>
                          </a:solidFill>
                          <a:effectLst/>
                          <a:latin typeface="+mn-lt"/>
                          <a:ea typeface="+mn-ea"/>
                          <a:cs typeface="+mn-cs"/>
                        </a:rPr>
                        <a:t>, but on the other hand it does not take into account any special properties of the problem.</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Galerkin</a:t>
                      </a:r>
                      <a:r>
                        <a:rPr lang="en-IN" baseline="0" dirty="0" smtClean="0"/>
                        <a:t> method’</a:t>
                      </a:r>
                      <a:r>
                        <a:rPr lang="en-IN" sz="1800" kern="1200" dirty="0" smtClean="0">
                          <a:solidFill>
                            <a:schemeClr val="dk1"/>
                          </a:solidFill>
                          <a:effectLst/>
                          <a:latin typeface="+mn-lt"/>
                          <a:ea typeface="+mn-ea"/>
                          <a:cs typeface="+mn-cs"/>
                        </a:rPr>
                        <a:t> </a:t>
                      </a:r>
                      <a:r>
                        <a:rPr lang="en-IN" sz="1800" b="1" kern="1200" dirty="0" smtClean="0">
                          <a:solidFill>
                            <a:schemeClr val="dk1"/>
                          </a:solidFill>
                          <a:effectLst/>
                          <a:latin typeface="+mn-lt"/>
                          <a:ea typeface="+mn-ea"/>
                          <a:cs typeface="+mn-cs"/>
                        </a:rPr>
                        <a:t>statistics like the mean, covariance, or probabilities are very cheap.</a:t>
                      </a:r>
                      <a:r>
                        <a:rPr lang="en-IN" sz="1800" kern="1200" dirty="0" smtClean="0">
                          <a:solidFill>
                            <a:schemeClr val="dk1"/>
                          </a:solidFill>
                          <a:effectLst/>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effectLst/>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dirty="0" smtClean="0"/>
              <a:t>Birla Institute of Technology and Science-Pilani</a:t>
            </a:r>
            <a:endParaRPr lang="en-IN" dirty="0"/>
          </a:p>
        </p:txBody>
      </p:sp>
      <p:sp>
        <p:nvSpPr>
          <p:cNvPr id="5" name="Slide Number Placeholder 4"/>
          <p:cNvSpPr>
            <a:spLocks noGrp="1"/>
          </p:cNvSpPr>
          <p:nvPr>
            <p:ph type="sldNum" sz="quarter" idx="12"/>
          </p:nvPr>
        </p:nvSpPr>
        <p:spPr/>
        <p:txBody>
          <a:bodyPr/>
          <a:lstStyle/>
          <a:p>
            <a:fld id="{9279809E-386E-4026-B908-D965B0B5EA36}" type="slidenum">
              <a:rPr lang="en-IN" smtClean="0"/>
              <a:t>6</a:t>
            </a:fld>
            <a:endParaRPr lang="en-IN"/>
          </a:p>
        </p:txBody>
      </p:sp>
    </p:spTree>
    <p:extLst>
      <p:ext uri="{BB962C8B-B14F-4D97-AF65-F5344CB8AC3E}">
        <p14:creationId xmlns:p14="http://schemas.microsoft.com/office/powerpoint/2010/main" val="421397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633741"/>
              </p:ext>
            </p:extLst>
          </p:nvPr>
        </p:nvGraphicFramePr>
        <p:xfrm>
          <a:off x="395536" y="404664"/>
          <a:ext cx="8496944" cy="3601720"/>
        </p:xfrm>
        <a:graphic>
          <a:graphicData uri="http://schemas.openxmlformats.org/drawingml/2006/table">
            <a:tbl>
              <a:tblPr firstRow="1" bandRow="1">
                <a:tableStyleId>{5C22544A-7EE6-4342-B048-85BDC9FD1C3A}</a:tableStyleId>
              </a:tblPr>
              <a:tblGrid>
                <a:gridCol w="2088232"/>
                <a:gridCol w="2736304"/>
                <a:gridCol w="3672408"/>
              </a:tblGrid>
              <a:tr h="370840">
                <a:tc>
                  <a:txBody>
                    <a:bodyPr/>
                    <a:lstStyle/>
                    <a:p>
                      <a:r>
                        <a:rPr lang="en-IN" dirty="0" smtClean="0">
                          <a:effectLst>
                            <a:outerShdw blurRad="38100" dist="38100" dir="2700000" algn="tl">
                              <a:srgbClr val="000000">
                                <a:alpha val="43137"/>
                              </a:srgbClr>
                            </a:outerShdw>
                          </a:effectLst>
                        </a:rPr>
                        <a:t>Reference</a:t>
                      </a:r>
                      <a:endParaRPr lang="en-IN"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IN" dirty="0" smtClean="0">
                          <a:effectLst>
                            <a:outerShdw blurRad="38100" dist="38100" dir="2700000" algn="tl">
                              <a:srgbClr val="000000">
                                <a:alpha val="43137"/>
                              </a:srgbClr>
                            </a:outerShdw>
                          </a:effectLst>
                        </a:rPr>
                        <a:t>FEM</a:t>
                      </a:r>
                      <a:endParaRPr lang="en-IN"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IN" dirty="0" smtClean="0">
                          <a:effectLst>
                            <a:outerShdw blurRad="38100" dist="38100" dir="2700000" algn="tl">
                              <a:srgbClr val="000000">
                                <a:alpha val="43137"/>
                              </a:srgbClr>
                            </a:outerShdw>
                          </a:effectLst>
                        </a:rPr>
                        <a:t>ANN</a:t>
                      </a:r>
                      <a:endParaRPr lang="en-IN"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i="1" dirty="0" smtClean="0">
                          <a:solidFill>
                            <a:srgbClr val="000000"/>
                          </a:solidFill>
                          <a:effectLst/>
                          <a:latin typeface="Times New Roman"/>
                          <a:ea typeface="Times New Roman"/>
                          <a:cs typeface="Times New Roman"/>
                        </a:rPr>
                        <a:t>,</a:t>
                      </a:r>
                      <a:r>
                        <a:rPr lang="en-US" sz="1200" i="1" dirty="0" smtClean="0">
                          <a:latin typeface="Times New Roman" pitchFamily="18" charset="0"/>
                          <a:cs typeface="Times New Roman" pitchFamily="18" charset="0"/>
                        </a:rPr>
                        <a:t>A. G. </a:t>
                      </a:r>
                      <a:r>
                        <a:rPr lang="en-US" sz="1200" i="1" dirty="0" err="1" smtClean="0">
                          <a:latin typeface="Times New Roman" pitchFamily="18" charset="0"/>
                          <a:cs typeface="Times New Roman" pitchFamily="18" charset="0"/>
                        </a:rPr>
                        <a:t>Baydin</a:t>
                      </a:r>
                      <a:r>
                        <a:rPr lang="en-US" sz="1200" i="1" dirty="0" smtClean="0">
                          <a:latin typeface="Times New Roman" pitchFamily="18" charset="0"/>
                          <a:cs typeface="Times New Roman" pitchFamily="18" charset="0"/>
                        </a:rPr>
                        <a:t>, B. A. </a:t>
                      </a:r>
                      <a:r>
                        <a:rPr lang="en-US" sz="1200" i="1" dirty="0" err="1" smtClean="0">
                          <a:latin typeface="Times New Roman" pitchFamily="18" charset="0"/>
                          <a:cs typeface="Times New Roman" pitchFamily="18" charset="0"/>
                        </a:rPr>
                        <a:t>Pearlmutter</a:t>
                      </a:r>
                      <a:r>
                        <a:rPr lang="en-US" sz="1200" i="1" dirty="0" smtClean="0">
                          <a:latin typeface="Times New Roman" pitchFamily="18" charset="0"/>
                          <a:cs typeface="Times New Roman" pitchFamily="18" charset="0"/>
                        </a:rPr>
                        <a:t>, A. A. </a:t>
                      </a:r>
                      <a:r>
                        <a:rPr lang="en-US" sz="1200" i="1" dirty="0" err="1" smtClean="0">
                          <a:latin typeface="Times New Roman" pitchFamily="18" charset="0"/>
                          <a:cs typeface="Times New Roman" pitchFamily="18" charset="0"/>
                        </a:rPr>
                        <a:t>Radul</a:t>
                      </a:r>
                      <a:r>
                        <a:rPr lang="en-US" sz="1200" i="1" dirty="0" smtClean="0">
                          <a:latin typeface="Times New Roman" pitchFamily="18" charset="0"/>
                          <a:cs typeface="Times New Roman" pitchFamily="18" charset="0"/>
                        </a:rPr>
                        <a:t>, and J. M. </a:t>
                      </a:r>
                      <a:r>
                        <a:rPr lang="en-US" sz="1200" i="1" dirty="0" err="1" smtClean="0">
                          <a:latin typeface="Times New Roman" pitchFamily="18" charset="0"/>
                          <a:cs typeface="Times New Roman" pitchFamily="18" charset="0"/>
                        </a:rPr>
                        <a:t>Siskind</a:t>
                      </a:r>
                      <a:r>
                        <a:rPr lang="en-US" sz="1200" i="1" dirty="0" smtClean="0">
                          <a:latin typeface="Times New Roman" pitchFamily="18" charset="0"/>
                          <a:cs typeface="Times New Roman" pitchFamily="18" charset="0"/>
                        </a:rPr>
                        <a:t>, Automatic differentiation in machine learning: a survey, The Journal of Machine Learning</a:t>
                      </a:r>
                    </a:p>
                    <a:p>
                      <a:endParaRPr lang="en-IN"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To mitigate approximation errors in numerical differentiation, use a center difference approximation to correct error. With increasing dimensionality, a </a:t>
                      </a:r>
                      <a:r>
                        <a:rPr lang="en-US" sz="1600" b="1" dirty="0" smtClean="0"/>
                        <a:t>trade-off between accuracy and performance</a:t>
                      </a:r>
                      <a:r>
                        <a:rPr lang="en-US" sz="1600" dirty="0" smtClean="0"/>
                        <a:t> is faced.</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effectLst/>
                        </a:rPr>
                        <a:t>(Automatic differentiation) allows </a:t>
                      </a:r>
                      <a:r>
                        <a:rPr lang="en-US" sz="1600" b="1" dirty="0" smtClean="0">
                          <a:effectLst/>
                        </a:rPr>
                        <a:t>accurate </a:t>
                      </a:r>
                      <a:r>
                        <a:rPr lang="en-US" sz="1600" b="0" dirty="0" smtClean="0">
                          <a:effectLst/>
                        </a:rPr>
                        <a:t>evaluatio</a:t>
                      </a:r>
                      <a:r>
                        <a:rPr lang="en-US" sz="1600" dirty="0" smtClean="0">
                          <a:effectLst/>
                        </a:rPr>
                        <a:t>n of derivatives at machine precision with only a </a:t>
                      </a:r>
                      <a:r>
                        <a:rPr lang="en-US" sz="1600" b="1" dirty="0" smtClean="0">
                          <a:effectLst/>
                        </a:rPr>
                        <a:t>small constant factor of overhead </a:t>
                      </a:r>
                      <a:r>
                        <a:rPr lang="en-US" sz="1600" dirty="0" smtClean="0">
                          <a:effectLst/>
                        </a:rPr>
                        <a:t>and ideal asymptotic efficiency.</a:t>
                      </a:r>
                    </a:p>
                    <a:p>
                      <a:r>
                        <a:rPr lang="en-US" sz="1600" dirty="0" smtClean="0">
                          <a:effectLst/>
                        </a:rPr>
                        <a:t>It</a:t>
                      </a:r>
                      <a:r>
                        <a:rPr lang="en-US" sz="1600" baseline="0" dirty="0" smtClean="0">
                          <a:effectLst/>
                        </a:rPr>
                        <a:t> has a</a:t>
                      </a:r>
                      <a:r>
                        <a:rPr lang="en-US" sz="1600" dirty="0" smtClean="0">
                          <a:effectLst/>
                        </a:rPr>
                        <a:t> two-sided nature that is partly symbolic and partly numerical. (</a:t>
                      </a:r>
                      <a:r>
                        <a:rPr lang="en-US" sz="1600" dirty="0" err="1" smtClean="0">
                          <a:effectLst/>
                        </a:rPr>
                        <a:t>Griewank</a:t>
                      </a:r>
                      <a:r>
                        <a:rPr lang="en-US" sz="1600" dirty="0" smtClean="0">
                          <a:effectLst/>
                        </a:rPr>
                        <a:t>, 2003)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i="1" kern="1200" dirty="0" err="1" smtClean="0">
                          <a:solidFill>
                            <a:schemeClr val="dk1"/>
                          </a:solidFill>
                          <a:effectLst/>
                          <a:latin typeface="Times New Roman" pitchFamily="18" charset="0"/>
                          <a:ea typeface="+mn-ea"/>
                          <a:cs typeface="Times New Roman" pitchFamily="18" charset="0"/>
                        </a:rPr>
                        <a:t>Deepxde</a:t>
                      </a:r>
                      <a:r>
                        <a:rPr lang="en-IN" sz="1200" i="1" kern="1200" dirty="0" smtClean="0">
                          <a:solidFill>
                            <a:schemeClr val="dk1"/>
                          </a:solidFill>
                          <a:effectLst/>
                          <a:latin typeface="Times New Roman" pitchFamily="18" charset="0"/>
                          <a:ea typeface="+mn-ea"/>
                          <a:cs typeface="Times New Roman" pitchFamily="18" charset="0"/>
                        </a:rPr>
                        <a:t>: A Deep Learning Library For Solving Differential Equations Lu </a:t>
                      </a:r>
                      <a:r>
                        <a:rPr lang="en-IN" sz="1200" i="1" kern="1200" dirty="0" err="1" smtClean="0">
                          <a:solidFill>
                            <a:schemeClr val="dk1"/>
                          </a:solidFill>
                          <a:effectLst/>
                          <a:latin typeface="Times New Roman" pitchFamily="18" charset="0"/>
                          <a:ea typeface="+mn-ea"/>
                          <a:cs typeface="Times New Roman" pitchFamily="18" charset="0"/>
                        </a:rPr>
                        <a:t>Lu</a:t>
                      </a:r>
                      <a:r>
                        <a:rPr lang="en-IN" sz="1200" i="1" kern="1200" dirty="0" smtClean="0">
                          <a:solidFill>
                            <a:schemeClr val="dk1"/>
                          </a:solidFill>
                          <a:effectLst/>
                          <a:latin typeface="Times New Roman" pitchFamily="18" charset="0"/>
                          <a:ea typeface="+mn-ea"/>
                          <a:cs typeface="Times New Roman" pitchFamily="18" charset="0"/>
                        </a:rPr>
                        <a:t>, </a:t>
                      </a:r>
                      <a:r>
                        <a:rPr lang="en-IN" sz="1200" i="1" kern="1200" dirty="0" err="1" smtClean="0">
                          <a:solidFill>
                            <a:schemeClr val="dk1"/>
                          </a:solidFill>
                          <a:effectLst/>
                          <a:latin typeface="Times New Roman" pitchFamily="18" charset="0"/>
                          <a:ea typeface="+mn-ea"/>
                          <a:cs typeface="Times New Roman" pitchFamily="18" charset="0"/>
                        </a:rPr>
                        <a:t>Xuhui</a:t>
                      </a:r>
                      <a:r>
                        <a:rPr lang="en-IN" sz="1200" i="1" kern="1200" dirty="0" smtClean="0">
                          <a:solidFill>
                            <a:schemeClr val="dk1"/>
                          </a:solidFill>
                          <a:effectLst/>
                          <a:latin typeface="Times New Roman" pitchFamily="18" charset="0"/>
                          <a:ea typeface="+mn-ea"/>
                          <a:cs typeface="Times New Roman" pitchFamily="18" charset="0"/>
                        </a:rPr>
                        <a:t> </a:t>
                      </a:r>
                      <a:r>
                        <a:rPr lang="en-IN" sz="1200" i="1" kern="1200" dirty="0" err="1" smtClean="0">
                          <a:solidFill>
                            <a:schemeClr val="dk1"/>
                          </a:solidFill>
                          <a:effectLst/>
                          <a:latin typeface="Times New Roman" pitchFamily="18" charset="0"/>
                          <a:ea typeface="+mn-ea"/>
                          <a:cs typeface="Times New Roman" pitchFamily="18" charset="0"/>
                        </a:rPr>
                        <a:t>Meng</a:t>
                      </a:r>
                      <a:r>
                        <a:rPr lang="en-IN" sz="1200" i="1" kern="1200" dirty="0" smtClean="0">
                          <a:solidFill>
                            <a:schemeClr val="dk1"/>
                          </a:solidFill>
                          <a:effectLst/>
                          <a:latin typeface="Times New Roman" pitchFamily="18" charset="0"/>
                          <a:ea typeface="+mn-ea"/>
                          <a:cs typeface="Times New Roman" pitchFamily="18" charset="0"/>
                        </a:rPr>
                        <a:t>, </a:t>
                      </a:r>
                      <a:r>
                        <a:rPr lang="en-IN" sz="1200" i="1" kern="1200" dirty="0" err="1" smtClean="0">
                          <a:solidFill>
                            <a:schemeClr val="dk1"/>
                          </a:solidFill>
                          <a:effectLst/>
                          <a:latin typeface="Times New Roman" pitchFamily="18" charset="0"/>
                          <a:ea typeface="+mn-ea"/>
                          <a:cs typeface="Times New Roman" pitchFamily="18" charset="0"/>
                        </a:rPr>
                        <a:t>Zhiping</a:t>
                      </a:r>
                      <a:r>
                        <a:rPr lang="en-IN" sz="1200" i="1" kern="1200" dirty="0" smtClean="0">
                          <a:solidFill>
                            <a:schemeClr val="dk1"/>
                          </a:solidFill>
                          <a:effectLst/>
                          <a:latin typeface="Times New Roman" pitchFamily="18" charset="0"/>
                          <a:ea typeface="+mn-ea"/>
                          <a:cs typeface="Times New Roman" pitchFamily="18" charset="0"/>
                        </a:rPr>
                        <a:t> Mao, And George </a:t>
                      </a:r>
                      <a:r>
                        <a:rPr lang="en-IN" sz="1200" i="1" kern="1200" dirty="0" err="1" smtClean="0">
                          <a:solidFill>
                            <a:schemeClr val="dk1"/>
                          </a:solidFill>
                          <a:effectLst/>
                          <a:latin typeface="Times New Roman" pitchFamily="18" charset="0"/>
                          <a:ea typeface="+mn-ea"/>
                          <a:cs typeface="Times New Roman" pitchFamily="18" charset="0"/>
                        </a:rPr>
                        <a:t>Em</a:t>
                      </a:r>
                      <a:r>
                        <a:rPr lang="en-IN" sz="1200" i="1" kern="1200" dirty="0" smtClean="0">
                          <a:solidFill>
                            <a:schemeClr val="dk1"/>
                          </a:solidFill>
                          <a:effectLst/>
                          <a:latin typeface="Times New Roman" pitchFamily="18" charset="0"/>
                          <a:ea typeface="+mn-ea"/>
                          <a:cs typeface="Times New Roman" pitchFamily="18" charset="0"/>
                        </a:rPr>
                        <a:t> </a:t>
                      </a:r>
                      <a:r>
                        <a:rPr lang="en-IN" sz="1200" i="1" kern="1200" dirty="0" err="1" smtClean="0">
                          <a:solidFill>
                            <a:schemeClr val="dk1"/>
                          </a:solidFill>
                          <a:effectLst/>
                          <a:latin typeface="Times New Roman" pitchFamily="18" charset="0"/>
                          <a:ea typeface="+mn-ea"/>
                          <a:cs typeface="Times New Roman" pitchFamily="18" charset="0"/>
                        </a:rPr>
                        <a:t>Karniadakis</a:t>
                      </a:r>
                      <a:endParaRPr lang="en-IN" sz="1200" i="1" kern="1200" dirty="0" smtClean="0">
                        <a:solidFill>
                          <a:schemeClr val="dk1"/>
                        </a:solidFill>
                        <a:effectLst/>
                        <a:latin typeface="Times New Roman" pitchFamily="18" charset="0"/>
                        <a:ea typeface="+mn-ea"/>
                        <a:cs typeface="Times New Roman" pitchFamily="18" charset="0"/>
                      </a:endParaRPr>
                    </a:p>
                    <a:p>
                      <a:endParaRPr lang="en-IN"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t>Requires a mesh to compute</a:t>
                      </a:r>
                      <a:r>
                        <a:rPr lang="en-IN" sz="1600" baseline="0" dirty="0" smtClean="0"/>
                        <a:t> with </a:t>
                      </a:r>
                      <a:r>
                        <a:rPr lang="en-IN" sz="1600" b="1" baseline="0" dirty="0" smtClean="0"/>
                        <a:t> dependence on the mesh </a:t>
                      </a:r>
                      <a:r>
                        <a:rPr lang="en-IN" sz="1600" b="0" baseline="0" dirty="0" smtClean="0"/>
                        <a:t>shape for error/nature of result.</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t>
                      </a:r>
                      <a:r>
                        <a:rPr lang="en-IN" sz="1600" kern="1200" dirty="0" smtClean="0">
                          <a:solidFill>
                            <a:schemeClr val="dk1"/>
                          </a:solidFill>
                          <a:effectLst/>
                          <a:latin typeface="+mn-lt"/>
                          <a:ea typeface="+mn-ea"/>
                          <a:cs typeface="+mn-cs"/>
                        </a:rPr>
                        <a:t>deep learning could be a </a:t>
                      </a:r>
                      <a:r>
                        <a:rPr lang="en-IN" sz="1600" b="1" kern="1200" dirty="0" smtClean="0">
                          <a:solidFill>
                            <a:schemeClr val="dk1"/>
                          </a:solidFill>
                          <a:effectLst/>
                          <a:latin typeface="+mn-lt"/>
                          <a:ea typeface="+mn-ea"/>
                          <a:cs typeface="+mn-cs"/>
                        </a:rPr>
                        <a:t>mesh-free approach </a:t>
                      </a:r>
                      <a:r>
                        <a:rPr lang="en-IN" sz="1600" kern="1200" dirty="0" smtClean="0">
                          <a:solidFill>
                            <a:schemeClr val="dk1"/>
                          </a:solidFill>
                          <a:effectLst/>
                          <a:latin typeface="+mn-lt"/>
                          <a:ea typeface="+mn-ea"/>
                          <a:cs typeface="+mn-cs"/>
                        </a:rPr>
                        <a:t>by taking advantage of the automatic differentiation and could break the curse of dimensionality</a:t>
                      </a:r>
                      <a:r>
                        <a:rPr lang="en-IN" sz="1800" kern="1200" dirty="0" smtClean="0">
                          <a:solidFill>
                            <a:schemeClr val="dk1"/>
                          </a:solidFill>
                          <a:effectLst/>
                          <a:latin typeface="+mn-lt"/>
                          <a:ea typeface="+mn-ea"/>
                          <a:cs typeface="+mn-cs"/>
                        </a:rPr>
                        <a:t>.</a:t>
                      </a:r>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dirty="0" smtClean="0"/>
              <a:t>Birla Institute of Technology and Science-Pilani</a:t>
            </a:r>
            <a:endParaRPr lang="en-IN" dirty="0"/>
          </a:p>
        </p:txBody>
      </p:sp>
      <p:sp>
        <p:nvSpPr>
          <p:cNvPr id="5" name="Slide Number Placeholder 4"/>
          <p:cNvSpPr>
            <a:spLocks noGrp="1"/>
          </p:cNvSpPr>
          <p:nvPr>
            <p:ph type="sldNum" sz="quarter" idx="12"/>
          </p:nvPr>
        </p:nvSpPr>
        <p:spPr/>
        <p:txBody>
          <a:bodyPr/>
          <a:lstStyle/>
          <a:p>
            <a:fld id="{9279809E-386E-4026-B908-D965B0B5EA36}" type="slidenum">
              <a:rPr lang="en-IN" smtClean="0"/>
              <a:t>7</a:t>
            </a:fld>
            <a:endParaRPr lang="en-IN"/>
          </a:p>
        </p:txBody>
      </p:sp>
      <p:graphicFrame>
        <p:nvGraphicFramePr>
          <p:cNvPr id="7" name="Content Placeholder 5"/>
          <p:cNvGraphicFramePr>
            <a:graphicFrameLocks/>
          </p:cNvGraphicFramePr>
          <p:nvPr>
            <p:extLst>
              <p:ext uri="{D42A27DB-BD31-4B8C-83A1-F6EECF244321}">
                <p14:modId xmlns:p14="http://schemas.microsoft.com/office/powerpoint/2010/main" val="2749586902"/>
              </p:ext>
            </p:extLst>
          </p:nvPr>
        </p:nvGraphicFramePr>
        <p:xfrm>
          <a:off x="395536" y="4005064"/>
          <a:ext cx="8496944" cy="2164080"/>
        </p:xfrm>
        <a:graphic>
          <a:graphicData uri="http://schemas.openxmlformats.org/drawingml/2006/table">
            <a:tbl>
              <a:tblPr firstRow="1" bandRow="1">
                <a:tableStyleId>{5C22544A-7EE6-4342-B048-85BDC9FD1C3A}</a:tableStyleId>
              </a:tblPr>
              <a:tblGrid>
                <a:gridCol w="4248472"/>
                <a:gridCol w="4248472"/>
              </a:tblGrid>
              <a:tr h="0">
                <a:tc>
                  <a:txBody>
                    <a:bodyPr/>
                    <a:lstStyle/>
                    <a:p>
                      <a:r>
                        <a:rPr lang="en-IN" dirty="0" smtClean="0"/>
                        <a:t>FEM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IN" dirty="0" smtClean="0"/>
                        <a:t>ANN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IN" sz="1600" kern="1200" dirty="0" smtClean="0">
                          <a:solidFill>
                            <a:schemeClr val="dk1"/>
                          </a:solidFill>
                          <a:effectLst/>
                          <a:latin typeface="+mn-lt"/>
                          <a:ea typeface="+mn-ea"/>
                          <a:cs typeface="+mn-cs"/>
                        </a:rPr>
                        <a:t>Numerical approximations of derivatives are inherently ill-conditioned and unstable, with the exception of complex variable methods that are applicable to a </a:t>
                      </a:r>
                      <a:r>
                        <a:rPr lang="en-IN" sz="1600" b="1" kern="1200" dirty="0" smtClean="0">
                          <a:solidFill>
                            <a:schemeClr val="dk1"/>
                          </a:solidFill>
                          <a:effectLst/>
                          <a:latin typeface="+mn-lt"/>
                          <a:ea typeface="+mn-ea"/>
                          <a:cs typeface="+mn-cs"/>
                        </a:rPr>
                        <a:t>limited set of </a:t>
                      </a:r>
                      <a:r>
                        <a:rPr lang="en-IN" sz="1600" b="1" kern="1200" dirty="0" smtClean="0">
                          <a:solidFill>
                            <a:schemeClr val="dk1"/>
                          </a:solidFill>
                          <a:effectLst/>
                          <a:latin typeface="+mn-lt"/>
                          <a:ea typeface="+mn-ea"/>
                          <a:cs typeface="+mn-cs"/>
                          <a:hlinkClick r:id="rId2"/>
                        </a:rPr>
                        <a:t>holomorphic functions</a:t>
                      </a:r>
                      <a:r>
                        <a:rPr lang="en-IN" sz="1600" kern="1200" dirty="0" smtClean="0">
                          <a:solidFill>
                            <a:schemeClr val="dk1"/>
                          </a:solidFill>
                          <a:effectLst/>
                          <a:latin typeface="+mn-lt"/>
                          <a:ea typeface="+mn-ea"/>
                          <a:cs typeface="+mn-cs"/>
                        </a:rPr>
                        <a:t>. </a:t>
                      </a:r>
                      <a:r>
                        <a:rPr lang="en-IN" sz="1600" i="1" kern="1200" dirty="0" smtClean="0">
                          <a:solidFill>
                            <a:schemeClr val="dk1"/>
                          </a:solidFill>
                          <a:effectLst/>
                          <a:latin typeface="+mn-lt"/>
                          <a:ea typeface="+mn-ea"/>
                          <a:cs typeface="+mn-cs"/>
                        </a:rPr>
                        <a:t>(C. C. </a:t>
                      </a:r>
                      <a:r>
                        <a:rPr lang="en-IN" sz="1600" i="1" kern="1200" dirty="0" err="1" smtClean="0">
                          <a:solidFill>
                            <a:schemeClr val="dk1"/>
                          </a:solidFill>
                          <a:effectLst/>
                          <a:latin typeface="+mn-lt"/>
                          <a:ea typeface="+mn-ea"/>
                          <a:cs typeface="+mn-cs"/>
                        </a:rPr>
                        <a:t>Margossian</a:t>
                      </a:r>
                      <a:r>
                        <a:rPr lang="en-IN" sz="1600" i="1" kern="1200" dirty="0" smtClean="0">
                          <a:solidFill>
                            <a:schemeClr val="dk1"/>
                          </a:solidFill>
                          <a:effectLst/>
                          <a:latin typeface="+mn-lt"/>
                          <a:ea typeface="+mn-ea"/>
                          <a:cs typeface="+mn-cs"/>
                        </a:rPr>
                        <a:t>, A review of automatic differentiation and its efficient implementation, (2019),</a:t>
                      </a:r>
                      <a:endParaRPr lang="en-IN" sz="16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kern="1200" dirty="0" smtClean="0">
                          <a:solidFill>
                            <a:schemeClr val="dk1"/>
                          </a:solidFill>
                          <a:effectLst/>
                          <a:latin typeface="+mn-lt"/>
                          <a:ea typeface="+mn-ea"/>
                          <a:cs typeface="+mn-cs"/>
                        </a:rPr>
                        <a:t>It has </a:t>
                      </a:r>
                      <a:r>
                        <a:rPr lang="en-IN" sz="1600" b="1" kern="1200" baseline="0" dirty="0" smtClean="0">
                          <a:solidFill>
                            <a:schemeClr val="dk1"/>
                          </a:solidFill>
                          <a:effectLst/>
                          <a:latin typeface="+mn-lt"/>
                          <a:ea typeface="+mn-ea"/>
                          <a:cs typeface="+mn-cs"/>
                        </a:rPr>
                        <a:t>accurate application in higher order </a:t>
                      </a:r>
                      <a:r>
                        <a:rPr lang="en-IN" sz="1600" kern="1200" baseline="0" dirty="0" smtClean="0">
                          <a:solidFill>
                            <a:schemeClr val="dk1"/>
                          </a:solidFill>
                          <a:effectLst/>
                          <a:latin typeface="+mn-lt"/>
                          <a:ea typeface="+mn-ea"/>
                          <a:cs typeface="+mn-cs"/>
                        </a:rPr>
                        <a:t>PDE</a:t>
                      </a:r>
                      <a:r>
                        <a:rPr lang="en-IN" sz="1600" kern="1200" dirty="0" smtClean="0">
                          <a:solidFill>
                            <a:schemeClr val="dk1"/>
                          </a:solidFill>
                          <a:effectLst/>
                          <a:latin typeface="+mn-lt"/>
                          <a:ea typeface="+mn-ea"/>
                          <a:cs typeface="+mn-cs"/>
                        </a:rPr>
                        <a:t>.</a:t>
                      </a:r>
                    </a:p>
                    <a:p>
                      <a:r>
                        <a:rPr lang="en-IN" sz="1600" kern="1200" dirty="0" smtClean="0">
                          <a:solidFill>
                            <a:schemeClr val="dk1"/>
                          </a:solidFill>
                          <a:effectLst/>
                          <a:latin typeface="+mn-lt"/>
                          <a:ea typeface="+mn-ea"/>
                          <a:cs typeface="+mn-cs"/>
                        </a:rPr>
                        <a:t>In certain cases, AD libraries are implemented as </a:t>
                      </a:r>
                      <a:r>
                        <a:rPr lang="en-IN" sz="1600" b="1" kern="1200" dirty="0" smtClean="0">
                          <a:solidFill>
                            <a:schemeClr val="dk1"/>
                          </a:solidFill>
                          <a:effectLst/>
                          <a:latin typeface="+mn-lt"/>
                          <a:ea typeface="+mn-ea"/>
                          <a:cs typeface="+mn-cs"/>
                        </a:rPr>
                        <a:t>black boxes </a:t>
                      </a:r>
                      <a:r>
                        <a:rPr lang="en-IN" sz="1600" kern="1200" dirty="0" smtClean="0">
                          <a:solidFill>
                            <a:schemeClr val="dk1"/>
                          </a:solidFill>
                          <a:effectLst/>
                          <a:latin typeface="+mn-lt"/>
                          <a:ea typeface="+mn-ea"/>
                          <a:cs typeface="+mn-cs"/>
                        </a:rPr>
                        <a:t>which support statistical and machine learning </a:t>
                      </a:r>
                      <a:r>
                        <a:rPr lang="en-IN" sz="1600" kern="1200" dirty="0" err="1" smtClean="0">
                          <a:solidFill>
                            <a:schemeClr val="dk1"/>
                          </a:solidFill>
                          <a:effectLst/>
                          <a:latin typeface="+mn-lt"/>
                          <a:ea typeface="+mn-ea"/>
                          <a:cs typeface="+mn-cs"/>
                        </a:rPr>
                        <a:t>softwares</a:t>
                      </a:r>
                      <a:r>
                        <a:rPr lang="en-IN" sz="1600" kern="1200" dirty="0" smtClean="0">
                          <a:solidFill>
                            <a:schemeClr val="dk1"/>
                          </a:solidFill>
                          <a:effectLst/>
                          <a:latin typeface="+mn-lt"/>
                          <a:ea typeface="+mn-ea"/>
                          <a:cs typeface="+mn-cs"/>
                        </a:rPr>
                        <a:t>, such as the python package </a:t>
                      </a:r>
                      <a:r>
                        <a:rPr lang="en-IN" sz="1600" kern="1200" dirty="0" err="1" smtClean="0">
                          <a:solidFill>
                            <a:schemeClr val="dk1"/>
                          </a:solidFill>
                          <a:effectLst/>
                          <a:latin typeface="+mn-lt"/>
                          <a:ea typeface="+mn-ea"/>
                          <a:cs typeface="+mn-cs"/>
                        </a:rPr>
                        <a:t>PyTorch</a:t>
                      </a:r>
                      <a:r>
                        <a:rPr lang="en-IN" sz="1600" kern="1200" dirty="0" smtClean="0">
                          <a:solidFill>
                            <a:schemeClr val="dk1"/>
                          </a:solidFill>
                          <a:effectLst/>
                          <a:latin typeface="+mn-lt"/>
                          <a:ea typeface="+mn-ea"/>
                          <a:cs typeface="+mn-cs"/>
                        </a:rPr>
                        <a:t> </a:t>
                      </a:r>
                      <a:r>
                        <a:rPr lang="en-IN" sz="1600" i="1" kern="1200" dirty="0" smtClean="0">
                          <a:solidFill>
                            <a:schemeClr val="dk1"/>
                          </a:solidFill>
                          <a:effectLst/>
                          <a:latin typeface="+mn-lt"/>
                          <a:ea typeface="+mn-ea"/>
                          <a:cs typeface="+mn-cs"/>
                        </a:rPr>
                        <a:t>(</a:t>
                      </a:r>
                      <a:r>
                        <a:rPr lang="en-IN" sz="1600" i="1" kern="1200" dirty="0" err="1" smtClean="0">
                          <a:solidFill>
                            <a:schemeClr val="dk1"/>
                          </a:solidFill>
                          <a:effectLst/>
                          <a:latin typeface="+mn-lt"/>
                          <a:ea typeface="+mn-ea"/>
                          <a:cs typeface="+mn-cs"/>
                        </a:rPr>
                        <a:t>Paszke</a:t>
                      </a:r>
                      <a:r>
                        <a:rPr lang="en-IN" sz="1600" i="1" kern="1200" dirty="0" smtClean="0">
                          <a:solidFill>
                            <a:schemeClr val="dk1"/>
                          </a:solidFill>
                          <a:effectLst/>
                          <a:latin typeface="+mn-lt"/>
                          <a:ea typeface="+mn-ea"/>
                          <a:cs typeface="+mn-cs"/>
                        </a:rPr>
                        <a:t> et al., 2017) or the probabilistic programing language Stan (Carpenter et al., 2017).</a:t>
                      </a:r>
                      <a:endParaRPr lang="en-IN" sz="16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615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Summary</a:t>
            </a:r>
            <a:endParaRPr lang="en-IN"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9062355"/>
              </p:ext>
            </p:extLst>
          </p:nvPr>
        </p:nvGraphicFramePr>
        <p:xfrm>
          <a:off x="251520" y="1628800"/>
          <a:ext cx="8496944" cy="4145280"/>
        </p:xfrm>
        <a:graphic>
          <a:graphicData uri="http://schemas.openxmlformats.org/drawingml/2006/table">
            <a:tbl>
              <a:tblPr firstRow="1" bandRow="1">
                <a:tableStyleId>{5C22544A-7EE6-4342-B048-85BDC9FD1C3A}</a:tableStyleId>
              </a:tblPr>
              <a:tblGrid>
                <a:gridCol w="4248472"/>
                <a:gridCol w="4248472"/>
              </a:tblGrid>
              <a:tr h="0">
                <a:tc>
                  <a:txBody>
                    <a:bodyPr/>
                    <a:lstStyle/>
                    <a:p>
                      <a:r>
                        <a:rPr lang="en-IN" sz="2000" dirty="0" smtClean="0"/>
                        <a:t>FEM</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IN" sz="2000" dirty="0" smtClean="0"/>
                        <a:t>ANN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b="1" kern="1200" dirty="0" smtClean="0">
                          <a:solidFill>
                            <a:schemeClr val="dk1"/>
                          </a:solidFill>
                          <a:effectLst/>
                          <a:latin typeface="+mn-lt"/>
                          <a:ea typeface="+mn-ea"/>
                          <a:cs typeface="+mn-cs"/>
                        </a:rPr>
                        <a:t>General applicability</a:t>
                      </a:r>
                      <a:r>
                        <a:rPr lang="en-IN" sz="2000" kern="1200" dirty="0" smtClean="0">
                          <a:solidFill>
                            <a:schemeClr val="dk1"/>
                          </a:solidFill>
                          <a:effectLst/>
                          <a:latin typeface="+mn-lt"/>
                          <a:ea typeface="+mn-ea"/>
                          <a:cs typeface="+mn-cs"/>
                        </a:rPr>
                        <a: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b="1" kern="1200" dirty="0" smtClean="0">
                          <a:solidFill>
                            <a:schemeClr val="dk1"/>
                          </a:solidFill>
                          <a:effectLst/>
                          <a:latin typeface="+mn-lt"/>
                          <a:ea typeface="+mn-ea"/>
                          <a:cs typeface="+mn-cs"/>
                        </a:rPr>
                        <a:t>Computed quantity is inherently noisy</a:t>
                      </a:r>
                      <a:r>
                        <a:rPr lang="en-IN" sz="2000" kern="1200" baseline="0" dirty="0" smtClean="0">
                          <a:solidFill>
                            <a:schemeClr val="dk1"/>
                          </a:solidFill>
                          <a:effectLst/>
                          <a:latin typeface="+mn-lt"/>
                          <a:ea typeface="+mn-ea"/>
                          <a:cs typeface="+mn-cs"/>
                        </a:rPr>
                        <a:t> </a:t>
                      </a:r>
                      <a:endParaRPr lang="en-IN" sz="2000" kern="1200" dirty="0" smtClean="0">
                        <a:solidFill>
                          <a:schemeClr val="dk1"/>
                        </a:solidFill>
                        <a:effectLst/>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dirty="0" smtClean="0"/>
                        <a:t>Galerkin</a:t>
                      </a:r>
                      <a:r>
                        <a:rPr lang="en-IN" sz="2000" baseline="0" dirty="0" smtClean="0"/>
                        <a:t> method:</a:t>
                      </a:r>
                      <a:r>
                        <a:rPr lang="en-IN" sz="2000" kern="1200" dirty="0" smtClean="0">
                          <a:solidFill>
                            <a:schemeClr val="dk1"/>
                          </a:solidFill>
                          <a:effectLst/>
                          <a:latin typeface="+mn-lt"/>
                          <a:ea typeface="+mn-ea"/>
                          <a:cs typeface="+mn-cs"/>
                        </a:rPr>
                        <a:t> </a:t>
                      </a:r>
                      <a:r>
                        <a:rPr lang="en-IN" sz="2000" b="1" kern="1200" dirty="0" smtClean="0">
                          <a:solidFill>
                            <a:schemeClr val="dk1"/>
                          </a:solidFill>
                          <a:effectLst/>
                          <a:latin typeface="+mn-lt"/>
                          <a:ea typeface="+mn-ea"/>
                          <a:cs typeface="+mn-cs"/>
                        </a:rPr>
                        <a:t>statistics like the mean, covariance, or probabilities are very cheap.</a:t>
                      </a:r>
                      <a:r>
                        <a:rPr lang="en-IN" sz="2000" kern="1200" dirty="0" smtClean="0">
                          <a:solidFill>
                            <a:schemeClr val="dk1"/>
                          </a:solidFill>
                          <a:effectLst/>
                          <a:latin typeface="+mn-lt"/>
                          <a:ea typeface="+mn-ea"/>
                          <a:cs typeface="+mn-cs"/>
                        </a:rPr>
                        <a: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b="1" baseline="0" dirty="0" smtClean="0"/>
                        <a:t>dependence on the mesh </a:t>
                      </a:r>
                      <a:r>
                        <a:rPr lang="en-IN" sz="2000" b="0" baseline="0" dirty="0" smtClean="0"/>
                        <a:t>shape</a:t>
                      </a:r>
                      <a:endParaRPr lang="en-IN" sz="2000" kern="1200" dirty="0" smtClean="0">
                        <a:solidFill>
                          <a:schemeClr val="dk1"/>
                        </a:solidFill>
                        <a:effectLst/>
                        <a:latin typeface="+mn-lt"/>
                        <a:ea typeface="+mn-ea"/>
                        <a:cs typeface="+mn-cs"/>
                      </a:endParaRPr>
                    </a:p>
                    <a:p>
                      <a:pPr marL="285750" indent="-285750">
                        <a:buFont typeface="Arial" pitchFamily="34" charset="0"/>
                        <a:buChar char="•"/>
                      </a:pPr>
                      <a:r>
                        <a:rPr lang="en-IN" sz="2000" kern="1200" dirty="0" smtClean="0">
                          <a:solidFill>
                            <a:schemeClr val="dk1"/>
                          </a:solidFill>
                          <a:effectLst/>
                          <a:latin typeface="+mn-lt"/>
                          <a:ea typeface="+mn-ea"/>
                          <a:cs typeface="+mn-cs"/>
                        </a:rPr>
                        <a:t> Applicable to a </a:t>
                      </a:r>
                      <a:r>
                        <a:rPr lang="en-IN" sz="2000" b="1" kern="1200" dirty="0" smtClean="0">
                          <a:solidFill>
                            <a:schemeClr val="dk1"/>
                          </a:solidFill>
                          <a:effectLst/>
                          <a:latin typeface="+mn-lt"/>
                          <a:ea typeface="+mn-ea"/>
                          <a:cs typeface="+mn-cs"/>
                        </a:rPr>
                        <a:t>limited set of holomorphic functions</a:t>
                      </a:r>
                      <a:r>
                        <a:rPr lang="en-IN" sz="2000" kern="1200" dirty="0" smtClean="0">
                          <a:solidFill>
                            <a:schemeClr val="dk1"/>
                          </a:solidFill>
                          <a:effectLst/>
                          <a:latin typeface="+mn-lt"/>
                          <a:ea typeface="+mn-ea"/>
                          <a:cs typeface="+mn-cs"/>
                        </a:rPr>
                        <a: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kern="1200" dirty="0" smtClean="0">
                          <a:solidFill>
                            <a:schemeClr val="dk1"/>
                          </a:solidFill>
                          <a:effectLst/>
                          <a:latin typeface="+mn-lt"/>
                          <a:ea typeface="+mn-ea"/>
                          <a:cs typeface="+mn-cs"/>
                        </a:rPr>
                        <a:t>During correction,</a:t>
                      </a:r>
                      <a:r>
                        <a:rPr lang="en-US" sz="2000" b="1" dirty="0" smtClean="0"/>
                        <a:t> trade-off between accuracy and performance</a:t>
                      </a:r>
                      <a:r>
                        <a:rPr lang="en-US" sz="2000" b="0" dirty="0" smtClean="0"/>
                        <a:t>.</a:t>
                      </a:r>
                      <a:endParaRPr lang="en-IN" sz="20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itchFamily="34" charset="0"/>
                        <a:buChar char="•"/>
                      </a:pPr>
                      <a:r>
                        <a:rPr lang="en-US" sz="2000" baseline="0" dirty="0" smtClean="0"/>
                        <a:t>Initial </a:t>
                      </a:r>
                      <a:r>
                        <a:rPr lang="en-US" sz="2000" b="1" baseline="0" dirty="0" smtClean="0"/>
                        <a:t>extensive computation </a:t>
                      </a:r>
                      <a:r>
                        <a:rPr lang="en-US" sz="2000" baseline="0" dirty="0" smtClean="0"/>
                        <a:t>process.</a:t>
                      </a:r>
                      <a:endParaRPr lang="en-US" sz="2000" dirty="0" smtClean="0"/>
                    </a:p>
                    <a:p>
                      <a:pPr marL="285750" indent="-285750">
                        <a:buFont typeface="Arial" pitchFamily="34" charset="0"/>
                        <a:buChar char="•"/>
                      </a:pPr>
                      <a:r>
                        <a:rPr lang="en-US" sz="2000" dirty="0" smtClean="0"/>
                        <a:t>issue of </a:t>
                      </a:r>
                      <a:r>
                        <a:rPr lang="en-US" sz="2000" b="1" dirty="0" smtClean="0"/>
                        <a:t>over-fitting</a:t>
                      </a:r>
                      <a:r>
                        <a:rPr lang="en-US" sz="2000" dirty="0" smtClean="0"/>
                        <a:t> </a:t>
                      </a:r>
                      <a:endParaRPr lang="en-IN" sz="2000" kern="1200" dirty="0" smtClean="0">
                        <a:solidFill>
                          <a:schemeClr val="dk1"/>
                        </a:solidFill>
                        <a:effectLst/>
                        <a:latin typeface="+mn-lt"/>
                        <a:ea typeface="+mn-ea"/>
                        <a:cs typeface="+mn-cs"/>
                      </a:endParaRPr>
                    </a:p>
                    <a:p>
                      <a:pPr marL="285750" indent="-285750">
                        <a:buFont typeface="Arial" pitchFamily="34" charset="0"/>
                        <a:buChar char="•"/>
                      </a:pPr>
                      <a:r>
                        <a:rPr lang="en-US" sz="2000" b="1" dirty="0" smtClean="0">
                          <a:effectLst/>
                        </a:rPr>
                        <a:t>Accurate </a:t>
                      </a:r>
                      <a:r>
                        <a:rPr lang="en-US" sz="2000" b="0" dirty="0" smtClean="0">
                          <a:effectLst/>
                        </a:rPr>
                        <a:t>evaluatio</a:t>
                      </a:r>
                      <a:r>
                        <a:rPr lang="en-US" sz="2000" dirty="0" smtClean="0">
                          <a:effectLst/>
                        </a:rPr>
                        <a:t>n of derivatives ,only a </a:t>
                      </a:r>
                      <a:r>
                        <a:rPr lang="en-US" sz="2000" b="1" dirty="0" smtClean="0">
                          <a:effectLst/>
                        </a:rPr>
                        <a:t>small constant factor of overhead </a:t>
                      </a:r>
                    </a:p>
                    <a:p>
                      <a:pPr marL="285750" indent="-285750">
                        <a:buFont typeface="Arial" pitchFamily="34" charset="0"/>
                        <a:buChar char="•"/>
                      </a:pPr>
                      <a:r>
                        <a:rPr lang="en-IN" sz="2000" b="1" kern="1200" dirty="0" smtClean="0">
                          <a:solidFill>
                            <a:schemeClr val="dk1"/>
                          </a:solidFill>
                          <a:effectLst/>
                          <a:latin typeface="+mn-lt"/>
                          <a:ea typeface="+mn-ea"/>
                          <a:cs typeface="+mn-cs"/>
                        </a:rPr>
                        <a:t>mesh-free approach</a:t>
                      </a:r>
                    </a:p>
                    <a:p>
                      <a:pPr marL="285750" indent="-285750">
                        <a:buFont typeface="Arial" pitchFamily="34" charset="0"/>
                        <a:buChar char="•"/>
                      </a:pPr>
                      <a:r>
                        <a:rPr lang="en-IN" sz="2000" b="1" kern="1200" baseline="0" dirty="0" smtClean="0">
                          <a:solidFill>
                            <a:schemeClr val="dk1"/>
                          </a:solidFill>
                          <a:effectLst/>
                          <a:latin typeface="+mn-lt"/>
                          <a:ea typeface="+mn-ea"/>
                          <a:cs typeface="+mn-cs"/>
                        </a:rPr>
                        <a:t>accurate application in higher order </a:t>
                      </a:r>
                      <a:endParaRPr lang="en-IN" sz="2000" kern="1200" dirty="0" smtClean="0">
                        <a:solidFill>
                          <a:schemeClr val="dk1"/>
                        </a:solidFill>
                        <a:effectLst/>
                        <a:latin typeface="+mn-lt"/>
                        <a:ea typeface="+mn-ea"/>
                        <a:cs typeface="+mn-cs"/>
                      </a:endParaRPr>
                    </a:p>
                    <a:p>
                      <a:pPr marL="285750" indent="-285750">
                        <a:buFont typeface="Arial" pitchFamily="34" charset="0"/>
                        <a:buChar char="•"/>
                      </a:pPr>
                      <a:r>
                        <a:rPr lang="en-IN" sz="2000" kern="1200" dirty="0" smtClean="0">
                          <a:solidFill>
                            <a:schemeClr val="dk1"/>
                          </a:solidFill>
                          <a:effectLst/>
                          <a:latin typeface="+mn-lt"/>
                          <a:ea typeface="+mn-ea"/>
                          <a:cs typeface="+mn-cs"/>
                        </a:rPr>
                        <a:t>AD libraries are implemented as </a:t>
                      </a:r>
                      <a:r>
                        <a:rPr lang="en-IN" sz="2000" b="1" kern="1200" dirty="0" smtClean="0">
                          <a:solidFill>
                            <a:schemeClr val="dk1"/>
                          </a:solidFill>
                          <a:effectLst/>
                          <a:latin typeface="+mn-lt"/>
                          <a:ea typeface="+mn-ea"/>
                          <a:cs typeface="+mn-cs"/>
                        </a:rPr>
                        <a:t>black boxes</a:t>
                      </a:r>
                    </a:p>
                    <a:p>
                      <a:pPr marL="285750" indent="-285750">
                        <a:buFont typeface="Arial" pitchFamily="34" charset="0"/>
                        <a:buChar char="•"/>
                      </a:pPr>
                      <a:r>
                        <a:rPr lang="en-IN" sz="2000" b="0" i="0" kern="1200" dirty="0" smtClean="0">
                          <a:solidFill>
                            <a:schemeClr val="dk1"/>
                          </a:solidFill>
                          <a:effectLst/>
                          <a:latin typeface="+mn-lt"/>
                          <a:ea typeface="+mn-ea"/>
                          <a:cs typeface="+mn-cs"/>
                        </a:rPr>
                        <a:t>No</a:t>
                      </a:r>
                      <a:r>
                        <a:rPr lang="en-IN" sz="2000" b="0" i="0" kern="1200" baseline="0" dirty="0" smtClean="0">
                          <a:solidFill>
                            <a:schemeClr val="dk1"/>
                          </a:solidFill>
                          <a:effectLst/>
                          <a:latin typeface="+mn-lt"/>
                          <a:ea typeface="+mn-ea"/>
                          <a:cs typeface="+mn-cs"/>
                        </a:rPr>
                        <a:t> correction terms required(self </a:t>
                      </a:r>
                      <a:r>
                        <a:rPr lang="en-IN" sz="2000" b="1" i="0" kern="1200" baseline="0" dirty="0" smtClean="0">
                          <a:solidFill>
                            <a:schemeClr val="dk1"/>
                          </a:solidFill>
                          <a:effectLst/>
                          <a:latin typeface="+mn-lt"/>
                          <a:ea typeface="+mn-ea"/>
                          <a:cs typeface="+mn-cs"/>
                        </a:rPr>
                        <a:t>correcting algorithm)</a:t>
                      </a:r>
                      <a:endParaRPr lang="en-IN" sz="20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8</a:t>
            </a:fld>
            <a:endParaRPr lang="en-IN" dirty="0"/>
          </a:p>
        </p:txBody>
      </p:sp>
    </p:spTree>
    <p:extLst>
      <p:ext uri="{BB962C8B-B14F-4D97-AF65-F5344CB8AC3E}">
        <p14:creationId xmlns:p14="http://schemas.microsoft.com/office/powerpoint/2010/main" val="399843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3568" y="1052736"/>
            <a:ext cx="7772400" cy="4680519"/>
          </a:xfrm>
        </p:spPr>
        <p:txBody>
          <a:bodyPr>
            <a:normAutofit/>
          </a:bodyPr>
          <a:lstStyle/>
          <a:p>
            <a:r>
              <a:rPr lang="en-IN" sz="7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Problem </a:t>
            </a:r>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r>
            <a:b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r>
              <a:rPr lang="en-IN" sz="72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Statement</a:t>
            </a:r>
            <a:endParaRPr lang="en-IN" sz="7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Birla Institute of Technology and Science-Pilani</a:t>
            </a:r>
            <a:endParaRPr lang="en-IN"/>
          </a:p>
        </p:txBody>
      </p:sp>
      <p:sp>
        <p:nvSpPr>
          <p:cNvPr id="5" name="Slide Number Placeholder 4"/>
          <p:cNvSpPr>
            <a:spLocks noGrp="1"/>
          </p:cNvSpPr>
          <p:nvPr>
            <p:ph type="sldNum" sz="quarter" idx="12"/>
          </p:nvPr>
        </p:nvSpPr>
        <p:spPr/>
        <p:txBody>
          <a:bodyPr/>
          <a:lstStyle/>
          <a:p>
            <a:fld id="{9279809E-386E-4026-B908-D965B0B5EA36}" type="slidenum">
              <a:rPr lang="en-IN" smtClean="0"/>
              <a:t>9</a:t>
            </a:fld>
            <a:endParaRPr lang="en-IN"/>
          </a:p>
        </p:txBody>
      </p:sp>
    </p:spTree>
    <p:extLst>
      <p:ext uri="{BB962C8B-B14F-4D97-AF65-F5344CB8AC3E}">
        <p14:creationId xmlns:p14="http://schemas.microsoft.com/office/powerpoint/2010/main" val="1219757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its themewid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eative Free PowerPoint Template by PowerPoint Schoo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Bits themewide</Template>
  <TotalTime>2393</TotalTime>
  <Words>2246</Words>
  <Application>Microsoft Office PowerPoint</Application>
  <PresentationFormat>On-screen Show (4:3)</PresentationFormat>
  <Paragraphs>270</Paragraphs>
  <Slides>27</Slides>
  <Notes>1</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Bits themewide</vt:lpstr>
      <vt:lpstr>Creative Free PowerPoint Template by PowerPoint School</vt:lpstr>
      <vt:lpstr>Office Theme</vt:lpstr>
      <vt:lpstr>Using Neural Networks in Steady State Heat conduction in 2 - D</vt:lpstr>
      <vt:lpstr>Introduction and Theory</vt:lpstr>
      <vt:lpstr>Equations :Steady State Equation in 2-D</vt:lpstr>
      <vt:lpstr>Methods to solve complex partial Differential equations</vt:lpstr>
      <vt:lpstr>Comparison</vt:lpstr>
      <vt:lpstr>Comparison of Neural Network and Finite Element method</vt:lpstr>
      <vt:lpstr>PowerPoint Presentation</vt:lpstr>
      <vt:lpstr>Summary</vt:lpstr>
      <vt:lpstr>Problem  Statement</vt:lpstr>
      <vt:lpstr>Types  of Boundary Conditions</vt:lpstr>
      <vt:lpstr>Problem statement</vt:lpstr>
      <vt:lpstr>Heat Generation term</vt:lpstr>
      <vt:lpstr>Machine Learning Model</vt:lpstr>
      <vt:lpstr>Machine Learning Model</vt:lpstr>
      <vt:lpstr>Machine Learning Model</vt:lpstr>
      <vt:lpstr>Results</vt:lpstr>
      <vt:lpstr>FEM</vt:lpstr>
      <vt:lpstr>ANN</vt:lpstr>
      <vt:lpstr>ANN (bigger network)</vt:lpstr>
      <vt:lpstr>Heat Map</vt:lpstr>
      <vt:lpstr>Chronology of model</vt:lpstr>
      <vt:lpstr>Result Analysis</vt:lpstr>
      <vt:lpstr>*Note the grainy nature in ANN occurs because the mesh size is  64*64 compared to 601*601 for FEM.</vt:lpstr>
      <vt:lpstr>Conclusion</vt:lpstr>
      <vt:lpstr>Appendix</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Somya</dc:creator>
  <cp:lastModifiedBy>Somya</cp:lastModifiedBy>
  <cp:revision>85</cp:revision>
  <dcterms:created xsi:type="dcterms:W3CDTF">2020-11-25T08:40:07Z</dcterms:created>
  <dcterms:modified xsi:type="dcterms:W3CDTF">2021-08-27T15:00:52Z</dcterms:modified>
</cp:coreProperties>
</file>