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834" autoAdjust="0"/>
  </p:normalViewPr>
  <p:slideViewPr>
    <p:cSldViewPr snapToGrid="0">
      <p:cViewPr varScale="1">
        <p:scale>
          <a:sx n="40" d="100"/>
          <a:sy n="40" d="100"/>
        </p:scale>
        <p:origin x="53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4C260-4C74-4E8A-AECB-6F3E24BAEBCB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4FA1-6BF5-4056-A8A2-98F7CC94E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1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MLlib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기계 학습 알고리즘 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표준화하여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여러 알고리즘을 단일 파이프 라인 또는 워크 플로우에 더 쉽게 결합 할 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있도록합니다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4FA1-6BF5-4056-A8A2-98F7CC94E7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5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r>
              <a:rPr lang="ko-KR" altLang="en-US" dirty="0"/>
              <a:t>는 일반적으로 하나 이상의 열을 추가하여 하나의 </a:t>
            </a:r>
            <a:r>
              <a:rPr lang="en-US" altLang="ko-KR" dirty="0" err="1"/>
              <a:t>DataFrame</a:t>
            </a:r>
            <a:r>
              <a:rPr lang="ko-KR" altLang="en-US" dirty="0"/>
              <a:t>을 다른 </a:t>
            </a:r>
            <a:r>
              <a:rPr lang="en-US" altLang="ko-KR" dirty="0" err="1"/>
              <a:t>DataFrame</a:t>
            </a:r>
            <a:r>
              <a:rPr lang="ko-KR" altLang="en-US" dirty="0"/>
              <a:t>으로 변환하는 </a:t>
            </a:r>
            <a:r>
              <a:rPr lang="en-US" altLang="ko-KR" dirty="0"/>
              <a:t>transform () </a:t>
            </a:r>
            <a:r>
              <a:rPr lang="ko-KR" altLang="en-US" dirty="0"/>
              <a:t>메서드를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 트랜스포머는 </a:t>
            </a:r>
            <a:r>
              <a:rPr lang="en-US" altLang="ko-KR" dirty="0" err="1"/>
              <a:t>DataFrame</a:t>
            </a:r>
            <a:r>
              <a:rPr lang="ko-KR" altLang="en-US" dirty="0"/>
              <a:t>을 가져 와서 열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을 읽고</a:t>
            </a:r>
            <a:r>
              <a:rPr lang="en-US" altLang="ko-KR" dirty="0"/>
              <a:t>, </a:t>
            </a:r>
            <a:r>
              <a:rPr lang="ko-KR" altLang="en-US" dirty="0"/>
              <a:t>새 열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기능 벡터</a:t>
            </a:r>
            <a:r>
              <a:rPr lang="en-US" altLang="ko-KR" dirty="0"/>
              <a:t>)</a:t>
            </a:r>
            <a:r>
              <a:rPr lang="ko-KR" altLang="en-US" dirty="0"/>
              <a:t>에 매핑 한 다음 매핑 된 열을 추가하여 새 </a:t>
            </a:r>
            <a:r>
              <a:rPr lang="en-US" altLang="ko-KR" dirty="0" err="1"/>
              <a:t>DataFrame</a:t>
            </a:r>
            <a:r>
              <a:rPr lang="ko-KR" altLang="en-US" dirty="0"/>
              <a:t>을 출력 할 수 있습니다</a:t>
            </a:r>
          </a:p>
          <a:p>
            <a:endParaRPr lang="ko-KR" altLang="en-US" dirty="0"/>
          </a:p>
          <a:p>
            <a:r>
              <a:rPr lang="ko-KR" altLang="en-US" dirty="0"/>
              <a:t>학습 모델은 </a:t>
            </a:r>
            <a:r>
              <a:rPr lang="en-US" altLang="ko-KR" dirty="0" err="1"/>
              <a:t>DataFrame</a:t>
            </a:r>
            <a:r>
              <a:rPr lang="ko-KR" altLang="en-US" dirty="0"/>
              <a:t>을 가져 와서 특징 벡터가 포함 된 열을 읽고</a:t>
            </a:r>
            <a:r>
              <a:rPr lang="en-US" altLang="ko-KR" dirty="0"/>
              <a:t>, </a:t>
            </a:r>
            <a:r>
              <a:rPr lang="ko-KR" altLang="en-US" dirty="0"/>
              <a:t>각 특징 벡터의 레이블을 예측하고</a:t>
            </a:r>
            <a:r>
              <a:rPr lang="en-US" altLang="ko-KR" dirty="0"/>
              <a:t>, </a:t>
            </a:r>
            <a:r>
              <a:rPr lang="ko-KR" altLang="en-US" dirty="0"/>
              <a:t>예측 레이블이 열로 추가 된 새 </a:t>
            </a:r>
            <a:r>
              <a:rPr lang="en-US" altLang="ko-KR" dirty="0" err="1"/>
              <a:t>DataFrame</a:t>
            </a:r>
            <a:r>
              <a:rPr lang="ko-KR" altLang="en-US" dirty="0"/>
              <a:t>을 출력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4FA1-6BF5-4056-A8A2-98F7CC94E7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학습 알고리즘 또는 데이터에 적합한 알고리즘을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추상화합니다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허용하고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()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메서드를 구현합니다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LogisticRegression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학습 알고리즘은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Estimator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()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호출하면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LogisticRegressionModel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모델링합니다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LogisticRegressionModel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 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dirty="0"/>
              <a:t>이제 </a:t>
            </a:r>
            <a:r>
              <a:rPr lang="ko-KR" altLang="ko-KR" dirty="0" err="1"/>
              <a:t>LogisticRegression은</a:t>
            </a:r>
            <a:r>
              <a:rPr lang="ko-KR" altLang="ko-KR" dirty="0"/>
              <a:t> </a:t>
            </a:r>
            <a:r>
              <a:rPr lang="ko-KR" altLang="ko-KR" dirty="0" err="1"/>
              <a:t>Estimator이므로</a:t>
            </a:r>
            <a:r>
              <a:rPr lang="ko-KR" altLang="ko-KR" dirty="0"/>
              <a:t> Pipeline은 먼저 </a:t>
            </a:r>
            <a:r>
              <a:rPr lang="ko-KR" altLang="ko-KR" dirty="0" err="1"/>
              <a:t>LogisticRegressionModel을</a:t>
            </a:r>
            <a:r>
              <a:rPr lang="ko-KR" altLang="ko-KR" dirty="0"/>
              <a:t> 생성하기 위해 </a:t>
            </a:r>
            <a:r>
              <a:rPr lang="ko-KR" altLang="ko-KR" dirty="0" err="1"/>
              <a:t>LogisticRegression.fit</a:t>
            </a:r>
            <a:r>
              <a:rPr lang="ko-KR" altLang="ko-KR" dirty="0"/>
              <a:t> ()을 호출합니다. 파이프 라인에 더 많은 </a:t>
            </a:r>
            <a:r>
              <a:rPr lang="ko-KR" altLang="ko-KR" dirty="0" err="1"/>
              <a:t>Estimators가</a:t>
            </a:r>
            <a:r>
              <a:rPr lang="ko-KR" altLang="ko-KR" dirty="0"/>
              <a:t> 있으면 </a:t>
            </a:r>
            <a:r>
              <a:rPr lang="ko-KR" altLang="ko-KR" dirty="0" err="1"/>
              <a:t>DataFrame을</a:t>
            </a:r>
            <a:r>
              <a:rPr lang="ko-KR" altLang="ko-KR" dirty="0"/>
              <a:t> 다음 단계로 전달하기 전에 </a:t>
            </a:r>
            <a:r>
              <a:rPr lang="ko-KR" altLang="ko-KR" dirty="0" err="1"/>
              <a:t>DataFrame에서</a:t>
            </a:r>
            <a:r>
              <a:rPr lang="ko-KR" altLang="ko-KR" dirty="0"/>
              <a:t> </a:t>
            </a:r>
            <a:r>
              <a:rPr lang="ko-KR" altLang="ko-KR" dirty="0" err="1"/>
              <a:t>LogisticRegressionModel의</a:t>
            </a:r>
            <a:r>
              <a:rPr lang="ko-KR" altLang="ko-KR" dirty="0"/>
              <a:t> </a:t>
            </a:r>
            <a:r>
              <a:rPr lang="ko-KR" altLang="ko-KR" dirty="0" err="1"/>
              <a:t>transform</a:t>
            </a:r>
            <a:r>
              <a:rPr lang="ko-KR" altLang="ko-KR" dirty="0"/>
              <a:t> () 메서드를 호출합니다.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4FA1-6BF5-4056-A8A2-98F7CC94E7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5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파이프 라인은 일련의 단계로 지정되며 각 단계는 변압기 또는 </a:t>
            </a:r>
            <a:r>
              <a:rPr lang="ko-KR" altLang="en-US" dirty="0" err="1"/>
              <a:t>추정기입니다</a:t>
            </a:r>
            <a:r>
              <a:rPr lang="en-US" altLang="ko-KR" dirty="0"/>
              <a:t>. </a:t>
            </a:r>
            <a:r>
              <a:rPr lang="ko-KR" altLang="en-US" dirty="0"/>
              <a:t>이 스테이지는 순서대로 실행되며 입력 </a:t>
            </a:r>
            <a:r>
              <a:rPr lang="en-US" altLang="ko-KR" dirty="0" err="1"/>
              <a:t>DataFrame</a:t>
            </a:r>
            <a:r>
              <a:rPr lang="ko-KR" altLang="en-US" dirty="0"/>
              <a:t>은 각 스테이지를 통과하면서 변형됩니다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Transformer </a:t>
            </a:r>
            <a:r>
              <a:rPr lang="ko-KR" altLang="en-US" dirty="0"/>
              <a:t>스테이지의 경우 </a:t>
            </a:r>
            <a:r>
              <a:rPr lang="en-US" altLang="ko-KR" dirty="0" err="1"/>
              <a:t>DataFrame</a:t>
            </a:r>
            <a:r>
              <a:rPr lang="ko-KR" altLang="en-US" dirty="0"/>
              <a:t>에서 </a:t>
            </a:r>
            <a:r>
              <a:rPr lang="en-US" altLang="ko-KR" dirty="0"/>
              <a:t>transform () </a:t>
            </a:r>
            <a:r>
              <a:rPr lang="ko-KR" altLang="en-US" dirty="0"/>
              <a:t>메서드가 호출됩니다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Estimator </a:t>
            </a:r>
            <a:r>
              <a:rPr lang="ko-KR" altLang="en-US" dirty="0"/>
              <a:t>단계에서 </a:t>
            </a:r>
            <a:r>
              <a:rPr lang="en-US" altLang="ko-KR" dirty="0"/>
              <a:t>fit () </a:t>
            </a:r>
            <a:r>
              <a:rPr lang="ko-KR" altLang="en-US" dirty="0"/>
              <a:t>메서드가 호출되어 </a:t>
            </a:r>
            <a:r>
              <a:rPr lang="en-US" altLang="ko-KR" dirty="0"/>
              <a:t>Transformer (</a:t>
            </a:r>
            <a:r>
              <a:rPr lang="en-US" altLang="ko-KR" dirty="0" err="1"/>
              <a:t>PipelineModel</a:t>
            </a:r>
            <a:r>
              <a:rPr lang="en-US" altLang="ko-KR" dirty="0"/>
              <a:t> </a:t>
            </a:r>
            <a:r>
              <a:rPr lang="ko-KR" altLang="en-US" dirty="0"/>
              <a:t>또는 맞는 파이프 라인의 일부가 됨</a:t>
            </a:r>
            <a:r>
              <a:rPr lang="en-US" altLang="ko-KR" dirty="0"/>
              <a:t>)</a:t>
            </a:r>
            <a:r>
              <a:rPr lang="ko-KR" altLang="en-US" dirty="0"/>
              <a:t>를 만들고 </a:t>
            </a:r>
            <a:r>
              <a:rPr lang="en-US" altLang="ko-KR" dirty="0"/>
              <a:t>Transformer</a:t>
            </a:r>
            <a:r>
              <a:rPr lang="ko-KR" altLang="en-US" dirty="0"/>
              <a:t>의 </a:t>
            </a:r>
            <a:r>
              <a:rPr lang="en-US" altLang="ko-KR" dirty="0"/>
              <a:t>transform () </a:t>
            </a:r>
            <a:r>
              <a:rPr lang="ko-KR" altLang="en-US" dirty="0"/>
              <a:t>메서드가 </a:t>
            </a:r>
            <a:r>
              <a:rPr lang="en-US" altLang="ko-KR" dirty="0" err="1"/>
              <a:t>DataFrame</a:t>
            </a:r>
            <a:r>
              <a:rPr lang="ko-KR" altLang="en-US" dirty="0"/>
              <a:t>에 호출됩니다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4FA1-6BF5-4056-A8A2-98F7CC94E7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5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상단 행은 세 단계의 파이프 라인을 나타냅니다. 처음 두 개 (</a:t>
            </a:r>
            <a:r>
              <a:rPr lang="ko-KR" altLang="ko-KR" dirty="0" err="1"/>
              <a:t>Tokenizer</a:t>
            </a:r>
            <a:r>
              <a:rPr lang="ko-KR" altLang="ko-KR" dirty="0"/>
              <a:t> 및 </a:t>
            </a:r>
            <a:r>
              <a:rPr lang="ko-KR" altLang="ko-KR" dirty="0" err="1"/>
              <a:t>HashingTF</a:t>
            </a:r>
            <a:r>
              <a:rPr lang="ko-KR" altLang="ko-KR" dirty="0"/>
              <a:t>)는 트랜스포머 (파란색)이고 세 번째 (</a:t>
            </a:r>
            <a:r>
              <a:rPr lang="ko-KR" altLang="ko-KR" dirty="0" err="1"/>
              <a:t>LogisticRegression</a:t>
            </a:r>
            <a:r>
              <a:rPr lang="ko-KR" altLang="ko-KR" dirty="0"/>
              <a:t>)는 </a:t>
            </a:r>
            <a:r>
              <a:rPr lang="ko-KR" altLang="ko-KR" dirty="0" err="1"/>
              <a:t>추정가</a:t>
            </a:r>
            <a:r>
              <a:rPr lang="ko-KR" altLang="ko-KR" dirty="0"/>
              <a:t> (빨간색)입니다. 맨 아래 줄은 파이프 라인을 통해 흐르는 데이터를 나타내며, 실린더는 </a:t>
            </a:r>
            <a:r>
              <a:rPr lang="ko-KR" altLang="ko-KR" dirty="0" err="1"/>
              <a:t>DataFrames를</a:t>
            </a:r>
            <a:r>
              <a:rPr lang="ko-KR" altLang="ko-KR" dirty="0"/>
              <a:t> 나타냅니다.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4FA1-6BF5-4056-A8A2-98F7CC94E7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0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 err="1"/>
              <a:t>Pipeline.fit</a:t>
            </a:r>
            <a:r>
              <a:rPr lang="ko-KR" altLang="ko-KR" dirty="0"/>
              <a:t> () 메서드는 원시 텍스트 문서 및 </a:t>
            </a:r>
            <a:r>
              <a:rPr lang="ko-KR" altLang="ko-KR" dirty="0" err="1"/>
              <a:t>레이블이있는</a:t>
            </a:r>
            <a:r>
              <a:rPr lang="ko-KR" altLang="ko-KR" dirty="0"/>
              <a:t> 원본 </a:t>
            </a:r>
            <a:r>
              <a:rPr lang="ko-KR" altLang="ko-KR" dirty="0" err="1"/>
              <a:t>DataFrame에서</a:t>
            </a:r>
            <a:r>
              <a:rPr lang="ko-KR" altLang="ko-KR" dirty="0"/>
              <a:t> 호출됩니다.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 err="1"/>
              <a:t>Tokenizer.transform</a:t>
            </a:r>
            <a:r>
              <a:rPr lang="ko-KR" altLang="ko-KR" dirty="0"/>
              <a:t> () 메서드는 원시 텍스트 문서를 단어로 분할하여 </a:t>
            </a:r>
            <a:r>
              <a:rPr lang="ko-KR" altLang="ko-KR" dirty="0" err="1"/>
              <a:t>단어가있는</a:t>
            </a:r>
            <a:r>
              <a:rPr lang="ko-KR" altLang="ko-KR" dirty="0"/>
              <a:t> 새 열을 </a:t>
            </a:r>
            <a:r>
              <a:rPr lang="ko-KR" altLang="ko-KR" dirty="0" err="1"/>
              <a:t>DataFrame에</a:t>
            </a:r>
            <a:r>
              <a:rPr lang="ko-KR" altLang="ko-KR" dirty="0"/>
              <a:t> 추가합니다.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 err="1"/>
              <a:t>HashingTF.transform</a:t>
            </a:r>
            <a:r>
              <a:rPr lang="ko-KR" altLang="ko-KR" dirty="0"/>
              <a:t> () 메서드는 단어 열을 </a:t>
            </a:r>
            <a:r>
              <a:rPr lang="ko-KR" altLang="ko-KR" dirty="0" err="1"/>
              <a:t>피쳐</a:t>
            </a:r>
            <a:r>
              <a:rPr lang="ko-KR" altLang="ko-KR" dirty="0"/>
              <a:t> 벡터로 변환하고 해당 </a:t>
            </a:r>
            <a:r>
              <a:rPr lang="ko-KR" altLang="ko-KR" dirty="0" err="1"/>
              <a:t>벡터가있는</a:t>
            </a:r>
            <a:r>
              <a:rPr lang="ko-KR" altLang="ko-KR" dirty="0"/>
              <a:t> 새로운 열을 </a:t>
            </a:r>
            <a:r>
              <a:rPr lang="ko-KR" altLang="ko-KR" dirty="0" err="1"/>
              <a:t>DataFrame에</a:t>
            </a:r>
            <a:r>
              <a:rPr lang="ko-KR" altLang="ko-KR" dirty="0"/>
              <a:t> 추가합니다.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4FA1-6BF5-4056-A8A2-98F7CC94E7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2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파이프 라인은 견적 도구입니다. 따라서, 파이프 라인의 </a:t>
            </a:r>
            <a:r>
              <a:rPr lang="ko-KR" altLang="ko-KR" dirty="0" err="1"/>
              <a:t>fit</a:t>
            </a:r>
            <a:r>
              <a:rPr lang="ko-KR" altLang="ko-KR" dirty="0"/>
              <a:t> () 메소드가 실행 된 후, 트랜스포머 인 </a:t>
            </a:r>
            <a:r>
              <a:rPr lang="ko-KR" altLang="ko-KR" dirty="0" err="1"/>
              <a:t>PipelineModel이</a:t>
            </a:r>
            <a:r>
              <a:rPr lang="ko-KR" altLang="ko-KR" dirty="0"/>
              <a:t> 생성됩니다. 이 </a:t>
            </a:r>
            <a:r>
              <a:rPr lang="ko-KR" altLang="ko-KR" dirty="0" err="1"/>
              <a:t>PipelineModel은</a:t>
            </a:r>
            <a:r>
              <a:rPr lang="ko-KR" altLang="ko-KR" dirty="0"/>
              <a:t> 테스트시 사용됩니다. 아래 그림은이 사용법을 보여줍니다.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 데이터 셋에서 </a:t>
            </a:r>
            <a:r>
              <a:rPr lang="en-US" altLang="ko-KR" dirty="0" err="1"/>
              <a:t>PipelineModel</a:t>
            </a:r>
            <a:r>
              <a:rPr lang="ko-KR" altLang="en-US" dirty="0"/>
              <a:t>의 </a:t>
            </a:r>
            <a:r>
              <a:rPr lang="en-US" altLang="ko-KR" dirty="0"/>
              <a:t>transform () </a:t>
            </a:r>
            <a:r>
              <a:rPr lang="ko-KR" altLang="en-US" dirty="0"/>
              <a:t>메소드가 호출되면</a:t>
            </a:r>
            <a:r>
              <a:rPr lang="en-US" altLang="ko-KR" dirty="0"/>
              <a:t>, </a:t>
            </a:r>
            <a:r>
              <a:rPr lang="ko-KR" altLang="en-US" dirty="0"/>
              <a:t>데이터는 해당 파이프 라인을 순서대로 통과합니다</a:t>
            </a:r>
            <a:r>
              <a:rPr lang="en-US" altLang="ko-KR" dirty="0"/>
              <a:t>. </a:t>
            </a:r>
            <a:r>
              <a:rPr lang="ko-KR" altLang="en-US" dirty="0"/>
              <a:t>각 스테이지의 </a:t>
            </a:r>
            <a:r>
              <a:rPr lang="en-US" altLang="ko-KR" dirty="0"/>
              <a:t>transform () </a:t>
            </a:r>
            <a:r>
              <a:rPr lang="ko-KR" altLang="en-US" dirty="0"/>
              <a:t>메소드는 데이터 세트를 업데이트하고 다음 스테이지로 전달합니다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24FA1-6BF5-4056-A8A2-98F7CC94E7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0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F66F-A0D9-48EF-A4B1-10A3E850C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BD32CF-0833-4BF6-B78D-77C18FA74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7D6F1-632F-4CA3-AFE9-199E2F62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2CF4F-C8DC-4A18-9052-00D1EB80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5D63F-7867-47EA-B491-FD0E2DC1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6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295F2-1259-4FEB-9772-0E367071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44E03-4E1B-4372-8574-29E7A0A9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85E75-9AD8-414A-8266-6A3397BD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FDDCF-7DA6-4A83-BF47-8CFD3C96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1F245-D0E8-4F4E-BD33-E796D674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96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8AFEA0-6CA6-4FD4-90AD-C0AE8DFED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61243-27CC-416E-AAD7-34176017B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EB44-466D-4E2E-86F8-4D48DA03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0034B-6AAE-4ED5-B848-AF3758F1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BA65A-B808-4B50-AE79-38BE7E1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7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60267-6E73-4789-B61E-8F1C863C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F4FEC-9A25-4CA3-AA83-1D83256E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6C4A1-2A55-4EEF-A832-F6C97066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1EEAA-31AA-4F70-BC60-8BF76463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AD576-1C68-4C6B-AD08-5B284CC5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1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0DE9-86DE-4138-A243-F0C491B8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AA415-6C26-4382-9EE1-60807D84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E50AE-826E-4D23-B757-90FFA029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76FDD-9922-453E-9EF3-A5B2959B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7FFCA-9FB3-4F58-BA2F-137FCD43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8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1D018-335E-4BDB-9F2A-448CBFE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763DF-0F41-4F50-A278-BA1F66F98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7A6DDC-1CBE-449D-A33C-249369DC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AC17A-72ED-4680-894F-79EDF17A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077A7-E301-4149-82E3-1E03CF8A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6043E-B459-483C-83FF-28923AEB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5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1D52A-4B6E-4C6A-B603-915EDD44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06A61-BF13-4FA8-8ECA-7500FA23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6C19E-4FBC-4D91-A377-6877F5DE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00FDCD-DCE0-4291-B5C2-071161615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273C71-40FF-4B88-9B87-DACA94280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3AC29-B270-426B-A832-0BDF648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1378F4-2135-420C-934C-3EE969E2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CE21A-AA3F-4F63-9E1D-E0ADBE95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DEF72-B20D-48A7-B178-9B49EC68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56B1C3-7257-4B54-91F8-84CD935D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E2839-253D-47C0-87CE-430256EB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1740B9-0DA4-43E7-9D05-0E5614C3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4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1A1BA5-FFBC-4F10-A25F-C1A1E494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5A2E93-B9BD-4382-9FF6-77C74734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E4B95-E4FE-47B5-9357-19A4825D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11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40B78-AAB7-4860-AA30-E082196F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1D252-C792-47A0-9ED5-7F705716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A1449-3C57-413F-A46D-EEE04832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F8BA7-A1B0-49FB-AC40-19B190F3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2D1C5-CE37-4942-8644-AFE9C47B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B9051-B364-4498-B0CD-8D726318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56EFF-92FE-4195-9ED2-BF93B7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1C4E35-8FB1-4098-BAAE-CC43A962F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FAAB3-2F7D-4916-88CD-7122D1869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B3C4FD-B715-45C4-ADC8-14F6E7D0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B950D-A640-4ACC-9FA6-CF999549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2EF5C-DA1B-4627-9EFC-ACC9A3BC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5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0DB585-D243-4DA6-836A-570CF9F5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2AF7A-9F80-4BAD-9E93-448CFB6E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8C053-AD23-4F7D-B20D-B2EF34ABA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EC05-5170-465F-8902-FC0B4AA2F86C}" type="datetimeFigureOut">
              <a:rPr lang="ko-KR" altLang="en-US" smtClean="0"/>
              <a:t>2019-02-12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18D4E-E135-459C-8B00-539AD9668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03927-71DF-4673-B8B1-81306B13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3D60-41CC-423D-B1DB-794B2E8BA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F4ED2-7EE2-4093-BCB5-2E7C3DE12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9591"/>
            <a:ext cx="9144000" cy="1345261"/>
          </a:xfrm>
        </p:spPr>
        <p:txBody>
          <a:bodyPr/>
          <a:lstStyle/>
          <a:p>
            <a:r>
              <a:rPr lang="en-US" altLang="ko-KR" dirty="0"/>
              <a:t>ML </a:t>
            </a:r>
            <a:r>
              <a:rPr lang="en-US" altLang="ko-KR" dirty="0" err="1"/>
              <a:t>Pipilines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6E74D-9301-43EC-B727-4709ED854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Monash &amp; La Trobe</a:t>
            </a:r>
          </a:p>
          <a:p>
            <a:r>
              <a:rPr lang="en-US" altLang="ko-KR" dirty="0"/>
              <a:t>Spark Team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84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A702C-BB2F-472A-B24F-118F0C03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1195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Main concepts in Pipelines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E3DCB-E626-41FC-BE52-242506BB9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ko-KR" dirty="0" err="1"/>
              <a:t>MLlib</a:t>
            </a:r>
            <a:r>
              <a:rPr lang="en-US" altLang="ko-KR" dirty="0"/>
              <a:t> standardizes APIs for machine learning algorithms to make it easier to combine multiple algorithms into a single pipeline</a:t>
            </a:r>
          </a:p>
          <a:p>
            <a:endParaRPr lang="en-US" altLang="ko-KR" dirty="0"/>
          </a:p>
          <a:p>
            <a:r>
              <a:rPr lang="en-US" altLang="ko-KR" b="1" dirty="0"/>
              <a:t>Requirement</a:t>
            </a:r>
            <a:r>
              <a:rPr lang="en-US" altLang="ko-KR" dirty="0"/>
              <a:t>: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PySpark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Python 3.X</a:t>
            </a:r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Pycharm</a:t>
            </a: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1026" name="Picture 2" descr="https://cdn-images-1.medium.com/max/1600/1*MwZZjt-IlJU0TFaZxfBz1Q.jpeg">
            <a:extLst>
              <a:ext uri="{FF2B5EF4-FFF2-40B4-BE49-F238E27FC236}">
                <a16:creationId xmlns:a16="http://schemas.microsoft.com/office/drawing/2014/main" id="{88D9810F-AC89-4594-95BC-68F98015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661" y="4001294"/>
            <a:ext cx="3248025" cy="183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56E3AEDA-DB1C-4750-9429-0CCAEFA1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40" y="4297706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7447B-3DB4-4288-9D49-4D77171AA0D6}"/>
              </a:ext>
            </a:extLst>
          </p:cNvPr>
          <p:cNvSpPr txBox="1"/>
          <p:nvPr/>
        </p:nvSpPr>
        <p:spPr>
          <a:xfrm>
            <a:off x="292608" y="61014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This ML API uses</a:t>
            </a:r>
            <a:r>
              <a:rPr lang="en-US" altLang="ko-KR" b="1" dirty="0"/>
              <a:t> </a:t>
            </a:r>
            <a:r>
              <a:rPr lang="en-US" altLang="ko-KR" sz="2400" b="1" dirty="0" err="1"/>
              <a:t>DataFrame</a:t>
            </a:r>
            <a:r>
              <a:rPr lang="en-US" altLang="ko-KR" b="1" dirty="0"/>
              <a:t> </a:t>
            </a:r>
            <a:r>
              <a:rPr lang="en-US" altLang="ko-KR" dirty="0"/>
              <a:t>from Spark SQL as an ML dataset, which can hold a variety of data types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03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FDA40-BD4A-4A05-B2FD-C6FF489C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989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Pipeline components - Transformers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4E042-94F7-4BA6-87E7-CF0F2648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 Transformer implements a method transform(), which converts one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 into another, generally by appending one or more columns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Ex)</a:t>
            </a:r>
          </a:p>
          <a:p>
            <a:r>
              <a:rPr lang="en-US" altLang="ko-KR" sz="2000" dirty="0"/>
              <a:t>A feature transformer might take a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, read a column (</a:t>
            </a:r>
            <a:r>
              <a:rPr lang="en-US" altLang="ko-KR" sz="2000" dirty="0" err="1"/>
              <a:t>e.g</a:t>
            </a:r>
            <a:r>
              <a:rPr lang="en-US" altLang="ko-KR" sz="2000" dirty="0"/>
              <a:t> text), map it into a new column (</a:t>
            </a:r>
            <a:r>
              <a:rPr lang="en-US" altLang="ko-KR" sz="2000" dirty="0" err="1"/>
              <a:t>e.g</a:t>
            </a:r>
            <a:r>
              <a:rPr lang="en-US" altLang="ko-KR" sz="2000" dirty="0"/>
              <a:t> feature vectors), and output a new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 with the mapped column appended</a:t>
            </a:r>
          </a:p>
          <a:p>
            <a:endParaRPr lang="en-US" altLang="ko-KR" sz="2000" dirty="0"/>
          </a:p>
          <a:p>
            <a:r>
              <a:rPr lang="en-US" altLang="ko-KR" sz="2000" dirty="0"/>
              <a:t>A learning model might take a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, read the column containing feature vectors, predict the label for each feature vector, and output a new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 with predicted labels appended as a column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0144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FDA40-BD4A-4A05-B2FD-C6FF489C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989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Pipeline components - Estimator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4E042-94F7-4BA6-87E7-CF0F2648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510463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An Estimator abstracts the concept of a learning algorithm or any algorithm that fits or trains on data. Technically, an Estimator implements a method fit(), which accepts a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 and produces a Model, which is a Transformer. </a:t>
            </a:r>
          </a:p>
          <a:p>
            <a:pPr marL="0" indent="0">
              <a:buNone/>
            </a:pPr>
            <a:r>
              <a:rPr lang="en-US" altLang="ko-KR" sz="2400" dirty="0"/>
              <a:t>  Ex) model = </a:t>
            </a:r>
            <a:r>
              <a:rPr lang="en-US" altLang="ko-KR" sz="2400" dirty="0" err="1"/>
              <a:t>pipeline.fit</a:t>
            </a:r>
            <a:r>
              <a:rPr lang="en-US" altLang="ko-KR" sz="2400" dirty="0"/>
              <a:t>(training)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 a learning algorithm such as </a:t>
            </a:r>
            <a:r>
              <a:rPr lang="en-US" altLang="ko-KR" sz="2400" dirty="0" err="1"/>
              <a:t>LogisticRegression</a:t>
            </a:r>
            <a:r>
              <a:rPr lang="en-US" altLang="ko-KR" sz="2400" dirty="0"/>
              <a:t> is an Estimator, and calling fit() trains a </a:t>
            </a:r>
            <a:r>
              <a:rPr lang="en-US" altLang="ko-KR" sz="2400" dirty="0" err="1"/>
              <a:t>LogisticRegressionModel</a:t>
            </a:r>
            <a:r>
              <a:rPr lang="en-US" altLang="ko-KR" sz="2400" dirty="0"/>
              <a:t>, which is a Model and hence a Transformer</a:t>
            </a:r>
          </a:p>
          <a:p>
            <a:endParaRPr lang="en-US" altLang="ko-KR" sz="2400" dirty="0"/>
          </a:p>
          <a:p>
            <a:r>
              <a:rPr lang="en-US" altLang="ko-KR" sz="2400" dirty="0"/>
              <a:t>The Pipeline first calls </a:t>
            </a:r>
            <a:r>
              <a:rPr lang="en-US" altLang="ko-KR" sz="2400" dirty="0" err="1"/>
              <a:t>LogisticRegression.fit</a:t>
            </a:r>
            <a:r>
              <a:rPr lang="en-US" altLang="ko-KR" sz="2400" dirty="0"/>
              <a:t>() to produce a </a:t>
            </a:r>
            <a:r>
              <a:rPr lang="en-US" altLang="ko-KR" sz="2400" dirty="0" err="1"/>
              <a:t>LogisticRegressionModel</a:t>
            </a:r>
            <a:r>
              <a:rPr lang="en-US" altLang="ko-KR" sz="2400" dirty="0"/>
              <a:t>. If the Pipeline had more Estimators, it would call the </a:t>
            </a:r>
            <a:r>
              <a:rPr lang="en-US" altLang="ko-KR" sz="2400" dirty="0" err="1"/>
              <a:t>LogisticRegressionModel’s</a:t>
            </a:r>
            <a:r>
              <a:rPr lang="en-US" altLang="ko-KR" sz="2400" dirty="0"/>
              <a:t> transform() method on the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 before passing the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 to the next stage.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Ex) </a:t>
            </a:r>
            <a:r>
              <a:rPr lang="en-US" altLang="ko-KR" sz="2400" dirty="0" err="1"/>
              <a:t>lr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LogisticRegression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maxlter</a:t>
            </a:r>
            <a:r>
              <a:rPr lang="en-US" altLang="ko-KR" sz="2400" dirty="0"/>
              <a:t>=10, </a:t>
            </a:r>
            <a:r>
              <a:rPr lang="en-US" altLang="ko-KR" sz="2400" dirty="0" err="1"/>
              <a:t>regParam</a:t>
            </a:r>
            <a:r>
              <a:rPr lang="en-US" altLang="ko-KR" sz="2400" dirty="0"/>
              <a:t>=0.01)</a:t>
            </a:r>
            <a:br>
              <a:rPr lang="en-US" altLang="ko-KR" sz="2400" dirty="0"/>
            </a:br>
            <a:r>
              <a:rPr lang="en-US" altLang="ko-KR" sz="2400" dirty="0"/>
              <a:t>     model1 = </a:t>
            </a:r>
            <a:r>
              <a:rPr lang="en-US" altLang="ko-KR" sz="2400" dirty="0" err="1"/>
              <a:t>lr.fit</a:t>
            </a:r>
            <a:r>
              <a:rPr lang="en-US" altLang="ko-KR" sz="2400" dirty="0"/>
              <a:t>(training)</a:t>
            </a:r>
          </a:p>
        </p:txBody>
      </p:sp>
    </p:spTree>
    <p:extLst>
      <p:ext uri="{BB962C8B-B14F-4D97-AF65-F5344CB8AC3E}">
        <p14:creationId xmlns:p14="http://schemas.microsoft.com/office/powerpoint/2010/main" val="379755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FDA40-BD4A-4A05-B2FD-C6FF489C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989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Pipeline – How it works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4E042-94F7-4BA6-87E7-CF0F2648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714"/>
            <a:ext cx="10515600" cy="31957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A Pipeline is specified as a sequence of stages, and each stage is either a Transformer or an Estimator. These stages are run in order, and the input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 is transformed as it passes through each stage. 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For Transformer stages, the transform() method is called on the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 For Estimator stages, the fit() method is called to produce a Transformer (which becomes part of the </a:t>
            </a:r>
            <a:r>
              <a:rPr lang="en-US" altLang="ko-KR" sz="2400" dirty="0" err="1"/>
              <a:t>PipelineModel</a:t>
            </a:r>
            <a:r>
              <a:rPr lang="en-US" altLang="ko-KR" sz="2400" dirty="0"/>
              <a:t>, or fitted Pipeline), and that Transformer’s transform() method is called on the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00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FDA40-BD4A-4A05-B2FD-C6FF489C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989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Pipeline – How it works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4E042-94F7-4BA6-87E7-CF0F2648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9813"/>
            <a:ext cx="10515600" cy="3195736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Top row</a:t>
            </a:r>
            <a:r>
              <a:rPr lang="en-US" altLang="ko-KR" sz="2400" dirty="0"/>
              <a:t>:  represents a Pipeline with three stages. The first two (Tokenizer and </a:t>
            </a:r>
            <a:r>
              <a:rPr lang="en-US" altLang="ko-KR" sz="2400" dirty="0" err="1"/>
              <a:t>HashingTF</a:t>
            </a:r>
            <a:r>
              <a:rPr lang="en-US" altLang="ko-KR" sz="2400" dirty="0"/>
              <a:t>) are Transformers (blue), and the third (</a:t>
            </a:r>
            <a:r>
              <a:rPr lang="en-US" altLang="ko-KR" sz="2400" dirty="0" err="1"/>
              <a:t>LogisticRegression</a:t>
            </a:r>
            <a:r>
              <a:rPr lang="en-US" altLang="ko-KR" sz="2400" dirty="0"/>
              <a:t>) is an Estimator (red)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Bottom row: </a:t>
            </a:r>
            <a:r>
              <a:rPr lang="en-US" altLang="ko-KR" sz="2400" dirty="0"/>
              <a:t>represents data flowing through the pipeline, where cylinders indicate </a:t>
            </a:r>
            <a:r>
              <a:rPr lang="en-US" altLang="ko-KR" sz="2400" dirty="0" err="1"/>
              <a:t>DataFrames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5BCA0-F979-4791-943B-EA3D99455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37" y="1081850"/>
            <a:ext cx="8874726" cy="23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FDA40-BD4A-4A05-B2FD-C6FF489C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989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Pipeline – How it works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4E042-94F7-4BA6-87E7-CF0F2648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58" y="1410303"/>
            <a:ext cx="11353800" cy="5207065"/>
          </a:xfrm>
        </p:spPr>
        <p:txBody>
          <a:bodyPr>
            <a:normAutofit lnSpcReduction="10000"/>
          </a:bodyPr>
          <a:lstStyle/>
          <a:p>
            <a:r>
              <a:rPr lang="en-US" altLang="ko-KR" sz="2400" b="1" dirty="0" err="1"/>
              <a:t>Pipeline.fit</a:t>
            </a:r>
            <a:r>
              <a:rPr lang="en-US" altLang="ko-KR" sz="2400" b="1" dirty="0"/>
              <a:t>():</a:t>
            </a:r>
            <a:r>
              <a:rPr lang="en-US" altLang="ko-KR" sz="2400" dirty="0"/>
              <a:t> call on the original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, which has raw text documents and labels.</a:t>
            </a:r>
          </a:p>
          <a:p>
            <a:pPr marL="0" indent="0">
              <a:buNone/>
            </a:pPr>
            <a:r>
              <a:rPr lang="en-US" altLang="ko-KR" sz="2400" dirty="0"/>
              <a:t>  Ex) model = </a:t>
            </a:r>
            <a:r>
              <a:rPr lang="en-US" altLang="ko-KR" sz="2400" dirty="0" err="1"/>
              <a:t>pipeline.fit</a:t>
            </a:r>
            <a:r>
              <a:rPr lang="en-US" altLang="ko-KR" sz="2400" dirty="0"/>
              <a:t>(training)</a:t>
            </a:r>
          </a:p>
          <a:p>
            <a:endParaRPr lang="en-US" altLang="ko-KR" sz="2400" dirty="0"/>
          </a:p>
          <a:p>
            <a:r>
              <a:rPr lang="en-US" altLang="ko-KR" sz="2400" b="1" dirty="0" err="1"/>
              <a:t>Tokenizer</a:t>
            </a:r>
            <a:r>
              <a:rPr lang="en-US" altLang="ko-KR" sz="2400" dirty="0" err="1"/>
              <a:t>.</a:t>
            </a:r>
            <a:r>
              <a:rPr lang="en-US" altLang="ko-KR" sz="2400" b="1" dirty="0" err="1"/>
              <a:t>transform</a:t>
            </a:r>
            <a:r>
              <a:rPr lang="en-US" altLang="ko-KR" sz="2400" b="1" dirty="0"/>
              <a:t>():</a:t>
            </a:r>
            <a:r>
              <a:rPr lang="en-US" altLang="ko-KR" sz="2400" dirty="0"/>
              <a:t> splits the raw text documents into words, adding a new column with words to the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Ex)</a:t>
            </a:r>
            <a:r>
              <a:rPr lang="ko-KR" altLang="en-US" sz="2400" dirty="0"/>
              <a:t> </a:t>
            </a:r>
            <a:r>
              <a:rPr lang="en-US" altLang="ko-KR" sz="2400" dirty="0"/>
              <a:t>tokenizer = Tokenizer(</a:t>
            </a:r>
            <a:r>
              <a:rPr lang="en-US" altLang="ko-KR" sz="2400" dirty="0" err="1"/>
              <a:t>inputCol</a:t>
            </a:r>
            <a:r>
              <a:rPr lang="en-US" altLang="ko-KR" sz="2400" dirty="0"/>
              <a:t> = “text”, </a:t>
            </a:r>
            <a:r>
              <a:rPr lang="en-US" altLang="ko-KR" sz="2400" dirty="0" err="1"/>
              <a:t>outputCol</a:t>
            </a:r>
            <a:r>
              <a:rPr lang="en-US" altLang="ko-KR" sz="2400" dirty="0"/>
              <a:t>=“words”)</a:t>
            </a:r>
          </a:p>
          <a:p>
            <a:endParaRPr lang="en-US" altLang="ko-KR" sz="2400" dirty="0"/>
          </a:p>
          <a:p>
            <a:r>
              <a:rPr lang="en-US" altLang="ko-KR" sz="2400" b="1" dirty="0" err="1"/>
              <a:t>HashingTF.transform</a:t>
            </a:r>
            <a:r>
              <a:rPr lang="en-US" altLang="ko-KR" sz="2400" b="1" dirty="0"/>
              <a:t>(): </a:t>
            </a:r>
            <a:r>
              <a:rPr lang="en-US" altLang="ko-KR" sz="2400" dirty="0"/>
              <a:t>converts the words column into feature vectors, adding a new column with those vectors to the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Ex) </a:t>
            </a:r>
            <a:r>
              <a:rPr lang="en-US" altLang="ko-KR" sz="2400" dirty="0" err="1"/>
              <a:t>hashingTF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HashingTF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inputCol</a:t>
            </a:r>
            <a:r>
              <a:rPr lang="en-US" altLang="ko-KR" sz="2400" dirty="0"/>
              <a:t>=</a:t>
            </a:r>
            <a:r>
              <a:rPr lang="en-US" altLang="ko-KR" sz="2400" dirty="0" err="1"/>
              <a:t>tokenizer.getOutputCol</a:t>
            </a:r>
            <a:r>
              <a:rPr lang="en-US" altLang="ko-KR" sz="2400" dirty="0"/>
              <a:t>(),</a:t>
            </a:r>
            <a:r>
              <a:rPr lang="en-US" altLang="ko-KR" sz="2400" dirty="0" err="1"/>
              <a:t>outputCol</a:t>
            </a:r>
            <a:r>
              <a:rPr lang="en-US" altLang="ko-KR" sz="2400" dirty="0"/>
              <a:t>=“features”)</a:t>
            </a:r>
          </a:p>
        </p:txBody>
      </p:sp>
    </p:spTree>
    <p:extLst>
      <p:ext uri="{BB962C8B-B14F-4D97-AF65-F5344CB8AC3E}">
        <p14:creationId xmlns:p14="http://schemas.microsoft.com/office/powerpoint/2010/main" val="391505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FDA40-BD4A-4A05-B2FD-C6FF489C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989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Pipeline – How it works</a:t>
            </a:r>
            <a:br>
              <a:rPr lang="en-US" altLang="ko-KR" b="1" dirty="0"/>
            </a:b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4E042-94F7-4BA6-87E7-CF0F2648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58" y="4523874"/>
            <a:ext cx="11353800" cy="279132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When the </a:t>
            </a:r>
            <a:r>
              <a:rPr lang="en-US" altLang="ko-KR" sz="2400" dirty="0" err="1"/>
              <a:t>PipelineModel’s</a:t>
            </a:r>
            <a:r>
              <a:rPr lang="en-US" altLang="ko-KR" sz="2400" dirty="0"/>
              <a:t> transform() method is called on a test dataset, the data are passed through the fitted pipeline in order. Each stage’s transform() method updates the dataset and passes it to the next stage.</a:t>
            </a:r>
          </a:p>
          <a:p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4C72F7-D29E-4389-90A6-344A520F8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53407"/>
            <a:ext cx="9264316" cy="21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5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887</Words>
  <Application>Microsoft Office PowerPoint</Application>
  <PresentationFormat>와이드스크린</PresentationFormat>
  <Paragraphs>76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ML Pipilines</vt:lpstr>
      <vt:lpstr>Main concepts in Pipelines </vt:lpstr>
      <vt:lpstr>Pipeline components - Transformers  </vt:lpstr>
      <vt:lpstr>Pipeline components - Estimator  </vt:lpstr>
      <vt:lpstr>Pipeline – How it works  </vt:lpstr>
      <vt:lpstr>Pipeline – How it works  </vt:lpstr>
      <vt:lpstr>Pipeline – How it works  </vt:lpstr>
      <vt:lpstr>Pipeline – How it works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Pipilines</dc:title>
  <dc:creator>minwook son</dc:creator>
  <cp:lastModifiedBy>minwook son</cp:lastModifiedBy>
  <cp:revision>26</cp:revision>
  <dcterms:created xsi:type="dcterms:W3CDTF">2019-02-11T00:50:41Z</dcterms:created>
  <dcterms:modified xsi:type="dcterms:W3CDTF">2019-02-12T04:28:09Z</dcterms:modified>
</cp:coreProperties>
</file>