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21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20" r:id="rId30"/>
    <p:sldId id="322" r:id="rId31"/>
    <p:sldId id="323" r:id="rId32"/>
    <p:sldId id="319" r:id="rId33"/>
  </p:sldIdLst>
  <p:sldSz cx="9144000" cy="6858000" type="screen4x3"/>
  <p:notesSz cx="9872663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00"/>
    <a:srgbClr val="FF9999"/>
    <a:srgbClr val="CCFF66"/>
    <a:srgbClr val="CCCC00"/>
    <a:srgbClr val="000066"/>
    <a:srgbClr val="993300"/>
    <a:srgbClr val="6600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1220" autoAdjust="0"/>
  </p:normalViewPr>
  <p:slideViewPr>
    <p:cSldViewPr>
      <p:cViewPr>
        <p:scale>
          <a:sx n="75" d="100"/>
          <a:sy n="75" d="100"/>
        </p:scale>
        <p:origin x="-124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182" y="-84"/>
      </p:cViewPr>
      <p:guideLst>
        <p:guide orient="horz" pos="2142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3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763" y="0"/>
            <a:ext cx="42783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2783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763" y="6456363"/>
            <a:ext cx="42783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E18EFB7-7A26-4022-8F60-57001AD8A7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3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763" y="0"/>
            <a:ext cx="42783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9013" y="3228975"/>
            <a:ext cx="7896225" cy="305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2783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763" y="6456363"/>
            <a:ext cx="42783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FFD190E-7CA2-4788-B730-CF1BAC3B6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70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C2962-05A6-41CD-9BFA-E437706C9B8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92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762000"/>
            <a:ext cx="2189162" cy="5364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0"/>
            <a:ext cx="6415088" cy="5364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F0740-FB84-4441-B2C4-4AC28183670D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559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A3361-95CB-4921-ABB2-56B44EF2A8FC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1510E-DDE2-4A47-916C-29CCD4E8520F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499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212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447800"/>
            <a:ext cx="430212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D6F6E-705C-4E4E-A6F7-BAD9EE39633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6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645EA-B38A-4CED-A480-3CA2F7D1AA1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67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0382A-A68A-4403-B71E-768A182AD46D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868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9E816-AE4C-42D1-A5F2-BE97C0D4E188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86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7FB7C-C19B-4175-AE6F-AFA177B5F53F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31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618B9-25B2-45D8-9F1A-B7797CE0DA3F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38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6" name="Rectangle 22"/>
          <p:cNvSpPr>
            <a:spLocks noChangeArrowheads="1"/>
          </p:cNvSpPr>
          <p:nvPr userDrawn="1"/>
        </p:nvSpPr>
        <p:spPr bwMode="gray">
          <a:xfrm>
            <a:off x="0" y="6224588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106" name="Oval 2"/>
          <p:cNvSpPr>
            <a:spLocks noChangeArrowheads="1"/>
          </p:cNvSpPr>
          <p:nvPr userDrawn="1"/>
        </p:nvSpPr>
        <p:spPr bwMode="gray">
          <a:xfrm>
            <a:off x="0" y="0"/>
            <a:ext cx="9144000" cy="6858000"/>
          </a:xfrm>
          <a:prstGeom prst="ellipse">
            <a:avLst/>
          </a:prstGeom>
          <a:solidFill>
            <a:schemeClr val="bg1">
              <a:alpha val="4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gray">
          <a:xfrm>
            <a:off x="0" y="0"/>
            <a:ext cx="9144000" cy="719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47119" name="Picture 15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34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0" name="Line 16"/>
          <p:cNvSpPr>
            <a:spLocks noChangeShapeType="1"/>
          </p:cNvSpPr>
          <p:nvPr userDrawn="1"/>
        </p:nvSpPr>
        <p:spPr bwMode="auto">
          <a:xfrm>
            <a:off x="0" y="747713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22" name="Text Box 18"/>
          <p:cNvSpPr txBox="1">
            <a:spLocks noChangeArrowheads="1"/>
          </p:cNvSpPr>
          <p:nvPr userDrawn="1"/>
        </p:nvSpPr>
        <p:spPr bwMode="auto">
          <a:xfrm>
            <a:off x="1600200" y="46038"/>
            <a:ext cx="640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BÀI GIẢNG MÔN KIẾN TRÚC MÁY TÍNH</a:t>
            </a:r>
          </a:p>
        </p:txBody>
      </p:sp>
      <p:sp>
        <p:nvSpPr>
          <p:cNvPr id="47127" name="Text Box 23"/>
          <p:cNvSpPr txBox="1">
            <a:spLocks noChangeArrowheads="1"/>
          </p:cNvSpPr>
          <p:nvPr userDrawn="1"/>
        </p:nvSpPr>
        <p:spPr bwMode="auto">
          <a:xfrm>
            <a:off x="0" y="6396038"/>
            <a:ext cx="205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www.ptit.edu.vn</a:t>
            </a:r>
          </a:p>
        </p:txBody>
      </p:sp>
      <p:sp>
        <p:nvSpPr>
          <p:cNvPr id="47128" name="Text Box 24"/>
          <p:cNvSpPr txBox="1">
            <a:spLocks noChangeArrowheads="1"/>
          </p:cNvSpPr>
          <p:nvPr userDrawn="1"/>
        </p:nvSpPr>
        <p:spPr bwMode="auto">
          <a:xfrm>
            <a:off x="1447800" y="6310313"/>
            <a:ext cx="640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GIẢNG VIÊN: TS. HOÀNG XUÂN DẬU</a:t>
            </a:r>
          </a:p>
        </p:txBody>
      </p:sp>
      <p:sp>
        <p:nvSpPr>
          <p:cNvPr id="47129" name="Text Box 25"/>
          <p:cNvSpPr txBox="1">
            <a:spLocks noChangeArrowheads="1"/>
          </p:cNvSpPr>
          <p:nvPr userDrawn="1"/>
        </p:nvSpPr>
        <p:spPr bwMode="auto">
          <a:xfrm>
            <a:off x="1462088" y="6538913"/>
            <a:ext cx="640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BỘ MÔN: KHOA HỌC MÁY TÍNH - KHOA CNTT1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 userDrawn="1"/>
        </p:nvSpPr>
        <p:spPr bwMode="auto">
          <a:xfrm>
            <a:off x="8001000" y="6391275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Trang </a:t>
            </a:r>
            <a:fld id="{8026F1B3-8BA4-4BB8-9F17-23FBA43D4C55}" type="slidenum">
              <a:rPr lang="en-US" sz="1400"/>
              <a:pPr>
                <a:spcBef>
                  <a:spcPct val="50000"/>
                </a:spcBef>
              </a:pPr>
              <a:t>‹#›</a:t>
            </a:fld>
            <a:endParaRPr lang="en-US" sz="1400"/>
          </a:p>
        </p:txBody>
      </p:sp>
      <p:sp>
        <p:nvSpPr>
          <p:cNvPr id="47131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0"/>
            <a:ext cx="87566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47132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5665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47133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AU"/>
          </a:p>
        </p:txBody>
      </p:sp>
      <p:sp>
        <p:nvSpPr>
          <p:cNvPr id="47134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AU"/>
          </a:p>
        </p:txBody>
      </p:sp>
      <p:sp>
        <p:nvSpPr>
          <p:cNvPr id="47135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B27892F2-1625-4FDF-A9EB-F030B15E8B26}" type="slidenum">
              <a:rPr lang="en-AU"/>
              <a:pPr/>
              <a:t>‹#›</a:t>
            </a:fld>
            <a:endParaRPr lang="en-AU"/>
          </a:p>
        </p:txBody>
      </p:sp>
      <p:sp>
        <p:nvSpPr>
          <p:cNvPr id="47136" name="Text Box 32"/>
          <p:cNvSpPr txBox="1">
            <a:spLocks noChangeArrowheads="1"/>
          </p:cNvSpPr>
          <p:nvPr userDrawn="1"/>
        </p:nvSpPr>
        <p:spPr bwMode="auto">
          <a:xfrm>
            <a:off x="1295400" y="304800"/>
            <a:ext cx="708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CHƯƠNG 2 – KHỐI XỬ LÝ TRUNG TÂM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6" name="Rectangle 12"/>
          <p:cNvSpPr>
            <a:spLocks noChangeArrowheads="1"/>
          </p:cNvSpPr>
          <p:nvPr/>
        </p:nvSpPr>
        <p:spPr bwMode="ltGray">
          <a:xfrm>
            <a:off x="0" y="1066800"/>
            <a:ext cx="9144000" cy="719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ltGray">
          <a:xfrm>
            <a:off x="0" y="3962400"/>
            <a:ext cx="9144000" cy="719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5223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914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2388" y="1004888"/>
            <a:ext cx="3529012" cy="3671887"/>
            <a:chOff x="612" y="1026"/>
            <a:chExt cx="2223" cy="2313"/>
          </a:xfrm>
        </p:grpSpPr>
        <p:sp>
          <p:nvSpPr>
            <p:cNvPr id="52241" name="Oval 17"/>
            <p:cNvSpPr>
              <a:spLocks noChangeArrowheads="1"/>
            </p:cNvSpPr>
            <p:nvPr/>
          </p:nvSpPr>
          <p:spPr bwMode="gray">
            <a:xfrm>
              <a:off x="612" y="1026"/>
              <a:ext cx="2223" cy="2313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9000"/>
                </a:srgbClr>
              </a:outerShdw>
            </a:effectLst>
          </p:spPr>
          <p:txBody>
            <a:bodyPr wrap="none" anchor="ctr"/>
            <a:lstStyle/>
            <a:p>
              <a:endParaRPr lang="en-AU"/>
            </a:p>
          </p:txBody>
        </p:sp>
        <p:pic>
          <p:nvPicPr>
            <p:cNvPr id="52242" name="Picture 18" descr="HV_toancanh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530"/>
              <a:ext cx="1776" cy="1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2362200" y="422275"/>
            <a:ext cx="632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 HỌC VIỆN CÔNG NGHỆ BƯU CHÍNH VIỄN THÔNG 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3505200" y="1981200"/>
            <a:ext cx="541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BÀI GIẢNG MÔN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3429000" y="2438400"/>
            <a:ext cx="5486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</a:rPr>
              <a:t>KIẾN TRÚC MÁY TÍNH</a:t>
            </a:r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1066800" y="4800600"/>
            <a:ext cx="73152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 err="1">
                <a:solidFill>
                  <a:schemeClr val="tx2"/>
                </a:solidFill>
              </a:rPr>
              <a:t>Giảng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viên</a:t>
            </a:r>
            <a:r>
              <a:rPr lang="en-US" sz="2000" dirty="0">
                <a:solidFill>
                  <a:schemeClr val="tx2"/>
                </a:solidFill>
              </a:rPr>
              <a:t>: 		</a:t>
            </a:r>
            <a:r>
              <a:rPr lang="en-US" sz="2000" dirty="0" err="1" smtClean="0">
                <a:solidFill>
                  <a:schemeClr val="tx2"/>
                </a:solidFill>
              </a:rPr>
              <a:t>Phạm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Văn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Cường</a:t>
            </a:r>
            <a:endParaRPr lang="en-US" sz="2000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 err="1" smtClean="0">
                <a:solidFill>
                  <a:schemeClr val="tx2"/>
                </a:solidFill>
              </a:rPr>
              <a:t>thoại</a:t>
            </a:r>
            <a:r>
              <a:rPr lang="en-US" sz="2000" dirty="0" smtClean="0">
                <a:solidFill>
                  <a:schemeClr val="tx2"/>
                </a:solidFill>
              </a:rPr>
              <a:t>/E-mail</a:t>
            </a:r>
            <a:r>
              <a:rPr lang="en-US" sz="2000" dirty="0">
                <a:solidFill>
                  <a:schemeClr val="tx2"/>
                </a:solidFill>
              </a:rPr>
              <a:t>:	</a:t>
            </a:r>
            <a:r>
              <a:rPr lang="en-US" sz="2000" dirty="0" smtClean="0">
                <a:solidFill>
                  <a:schemeClr val="tx2"/>
                </a:solidFill>
              </a:rPr>
              <a:t>             cuongpham.ptit@gmail.com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 err="1">
                <a:solidFill>
                  <a:schemeClr val="tx2"/>
                </a:solidFill>
              </a:rPr>
              <a:t>Bộ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môn</a:t>
            </a:r>
            <a:r>
              <a:rPr lang="en-US" sz="2000" dirty="0">
                <a:solidFill>
                  <a:schemeClr val="tx2"/>
                </a:solidFill>
              </a:rPr>
              <a:t>: 		</a:t>
            </a:r>
            <a:r>
              <a:rPr lang="en-US" sz="2000" dirty="0" err="1">
                <a:solidFill>
                  <a:schemeClr val="tx2"/>
                </a:solidFill>
              </a:rPr>
              <a:t>Khoa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học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máy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tính</a:t>
            </a:r>
            <a:r>
              <a:rPr lang="en-US" sz="2000" dirty="0">
                <a:solidFill>
                  <a:schemeClr val="tx2"/>
                </a:solidFill>
              </a:rPr>
              <a:t> - </a:t>
            </a:r>
            <a:r>
              <a:rPr lang="en-US" sz="2000" dirty="0" err="1">
                <a:solidFill>
                  <a:schemeClr val="tx2"/>
                </a:solidFill>
              </a:rPr>
              <a:t>Khoa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CNTT1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3803822" y="2977979"/>
            <a:ext cx="50312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CHƯƠNG 2 – </a:t>
            </a:r>
            <a:r>
              <a:rPr lang="en-US" smtClean="0">
                <a:solidFill>
                  <a:schemeClr val="tx2"/>
                </a:solidFill>
              </a:rPr>
              <a:t/>
            </a:r>
            <a:br>
              <a:rPr lang="en-US" smtClean="0">
                <a:solidFill>
                  <a:schemeClr val="tx2"/>
                </a:solidFill>
              </a:rPr>
            </a:br>
            <a:r>
              <a:rPr lang="fr-FR" smtClean="0">
                <a:solidFill>
                  <a:schemeClr val="tx2"/>
                </a:solidFill>
              </a:rPr>
              <a:t>KHỐI </a:t>
            </a:r>
            <a:r>
              <a:rPr lang="fr-FR">
                <a:solidFill>
                  <a:schemeClr val="tx2"/>
                </a:solidFill>
              </a:rPr>
              <a:t>XỬ LÝ TRUNG TÂM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Tm="959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2.3.3 Thanh ghi trạng thái FR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Thanh ghi trạng thái (SR - Status Register) hoặc thanh ghi cờ (FR – Flag Register): mỗi bít của FR lưu trạng thái của kết quả của phép tính ALU thực hiện;</a:t>
            </a:r>
          </a:p>
          <a:p>
            <a:r>
              <a:rPr lang="en-AU"/>
              <a:t>Hai loại bít cờ:</a:t>
            </a:r>
          </a:p>
          <a:p>
            <a:pPr lvl="1"/>
            <a:r>
              <a:rPr lang="en-AU"/>
              <a:t>Cờ trạng thái: </a:t>
            </a:r>
            <a:r>
              <a:rPr lang="en-US"/>
              <a:t>CF, OF, AF, ZF, PF, SF</a:t>
            </a:r>
            <a:endParaRPr lang="en-AU"/>
          </a:p>
          <a:p>
            <a:pPr lvl="1"/>
            <a:r>
              <a:rPr lang="en-AU"/>
              <a:t>Cờ điều khiển: I</a:t>
            </a:r>
            <a:r>
              <a:rPr lang="en-US"/>
              <a:t>F</a:t>
            </a:r>
            <a:r>
              <a:rPr lang="en-AU"/>
              <a:t>, T</a:t>
            </a:r>
            <a:r>
              <a:rPr lang="en-US"/>
              <a:t>F</a:t>
            </a:r>
            <a:r>
              <a:rPr lang="en-AU"/>
              <a:t>, D</a:t>
            </a:r>
            <a:r>
              <a:rPr lang="en-US"/>
              <a:t>F</a:t>
            </a:r>
            <a:endParaRPr lang="en-AU"/>
          </a:p>
          <a:p>
            <a:r>
              <a:rPr lang="en-AU"/>
              <a:t>Các bít cờ thường được sử dụng như là các điều kiện trong các lệnh rẽ nhánh để tạo logic chương trình;</a:t>
            </a:r>
          </a:p>
          <a:p>
            <a:r>
              <a:rPr lang="en-AU"/>
              <a:t>Kích thước của thanh ghi FR phụ thuộc thiết kế CPU.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2.3.3 Thanh ghi trạng thái FR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765425"/>
            <a:ext cx="8756650" cy="3360738"/>
          </a:xfrm>
        </p:spPr>
        <p:txBody>
          <a:bodyPr/>
          <a:lstStyle/>
          <a:p>
            <a:r>
              <a:rPr lang="en-US" sz="2000"/>
              <a:t>ZF: Cờ Zero, ZF=1 nếu kết quả=0 và ZF=0 nếu kết quả&lt;&gt;0.</a:t>
            </a:r>
          </a:p>
          <a:p>
            <a:r>
              <a:rPr lang="en-US" sz="2000"/>
              <a:t>SF: Cờ dấu, SF=1 nếu kết quả âm và SF=0 nếu kết quả dương.</a:t>
            </a:r>
          </a:p>
          <a:p>
            <a:r>
              <a:rPr lang="en-US" sz="2000"/>
              <a:t>CF: Cờ nhớ, CF=1 nếu có nhớ/mượn, CF=0 trong trường hợp khác.</a:t>
            </a:r>
          </a:p>
          <a:p>
            <a:r>
              <a:rPr lang="en-US" sz="2000"/>
              <a:t>AF: Cờ nhớ phụ, AF=1 nếu có nhớ/mượn ở nửa thấp của toán hạng.</a:t>
            </a:r>
          </a:p>
          <a:p>
            <a:r>
              <a:rPr lang="en-US" sz="2000"/>
              <a:t>OF: Cờ tràn, OF=1 nếu xảy ra tràn, OF=0 trong trường hợp khác.</a:t>
            </a:r>
          </a:p>
          <a:p>
            <a:r>
              <a:rPr lang="en-US" sz="2000"/>
              <a:t>PF: Cờ chẵn lẻ, PF=1 nếu tổng số bit 1 trong kết quả là lẻ và PF=0 nếu tổng số bit 1 trong kết quả là chẵn.</a:t>
            </a:r>
          </a:p>
          <a:p>
            <a:r>
              <a:rPr lang="en-US" sz="2000"/>
              <a:t>IF: Cờ ngắt, IF=1: cho phép ngắt, IF=0: cấm ngắt.</a:t>
            </a:r>
            <a:endParaRPr lang="en-AU" sz="2000"/>
          </a:p>
        </p:txBody>
      </p:sp>
      <p:pic>
        <p:nvPicPr>
          <p:cNvPr id="217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1468438"/>
            <a:ext cx="7199312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2.3.3 Thanh ghi trạng thái FR của 8086</a:t>
            </a:r>
          </a:p>
        </p:txBody>
      </p:sp>
      <p:pic>
        <p:nvPicPr>
          <p:cNvPr id="2365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4582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2.3.4 Con trỏ ngăn xếp SP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6705600" cy="4678363"/>
          </a:xfrm>
        </p:spPr>
        <p:txBody>
          <a:bodyPr/>
          <a:lstStyle/>
          <a:p>
            <a:r>
              <a:rPr lang="en-AU"/>
              <a:t>Ngăn xếp là bộ nhớ đặc biệt hoạt động theo nguyên lý vào sau ra trước (LIFO);</a:t>
            </a:r>
          </a:p>
          <a:p>
            <a:r>
              <a:rPr lang="en-AU"/>
              <a:t>Con trỏ ngăn xếp SP (Stack Pointer) là một thanh ghi luôn chứa địa chỉ đỉnh ngăn xếp;</a:t>
            </a:r>
          </a:p>
          <a:p>
            <a:r>
              <a:rPr lang="en-AU"/>
              <a:t>Hai thao tác chính với ngăn xếp:</a:t>
            </a:r>
          </a:p>
          <a:p>
            <a:pPr lvl="1"/>
            <a:r>
              <a:rPr lang="en-US"/>
              <a:t>Push: đẩy dữ liệu vào ngăn xếp</a:t>
            </a:r>
          </a:p>
          <a:p>
            <a:pPr lvl="2">
              <a:buFontTx/>
              <a:buNone/>
            </a:pPr>
            <a:r>
              <a:rPr lang="en-US"/>
              <a:t>SP </a:t>
            </a:r>
            <a:r>
              <a:rPr lang="en-US">
                <a:sym typeface="Wingdings" pitchFamily="2" charset="2"/>
              </a:rPr>
              <a:t> SP + 1</a:t>
            </a:r>
          </a:p>
          <a:p>
            <a:pPr lvl="2">
              <a:buFontTx/>
              <a:buNone/>
            </a:pPr>
            <a:r>
              <a:rPr lang="en-US">
                <a:sym typeface="Wingdings" pitchFamily="2" charset="2"/>
              </a:rPr>
              <a:t>{SP}  Data</a:t>
            </a:r>
            <a:endParaRPr lang="en-US"/>
          </a:p>
          <a:p>
            <a:pPr lvl="1"/>
            <a:r>
              <a:rPr lang="en-US"/>
              <a:t>Pop: lấy dữ liệu ra khỏi ngăn xếp</a:t>
            </a:r>
          </a:p>
          <a:p>
            <a:pPr lvl="2">
              <a:buFontTx/>
              <a:buNone/>
            </a:pPr>
            <a:r>
              <a:rPr lang="en-US"/>
              <a:t>Register </a:t>
            </a:r>
            <a:r>
              <a:rPr lang="en-US">
                <a:sym typeface="Wingdings" pitchFamily="2" charset="2"/>
              </a:rPr>
              <a:t> {SP}</a:t>
            </a:r>
          </a:p>
          <a:p>
            <a:pPr lvl="2">
              <a:buFontTx/>
              <a:buNone/>
            </a:pPr>
            <a:r>
              <a:rPr lang="en-US">
                <a:sym typeface="Wingdings" pitchFamily="2" charset="2"/>
              </a:rPr>
              <a:t>SP  SP - 1</a:t>
            </a:r>
            <a:endParaRPr lang="en-AU">
              <a:sym typeface="Wingdings" pitchFamily="2" charset="2"/>
            </a:endParaRPr>
          </a:p>
        </p:txBody>
      </p:sp>
      <p:grpSp>
        <p:nvGrpSpPr>
          <p:cNvPr id="218116" name="Group 4"/>
          <p:cNvGrpSpPr>
            <a:grpSpLocks/>
          </p:cNvGrpSpPr>
          <p:nvPr/>
        </p:nvGrpSpPr>
        <p:grpSpPr bwMode="auto">
          <a:xfrm>
            <a:off x="6934200" y="2514600"/>
            <a:ext cx="1984375" cy="2159000"/>
            <a:chOff x="3898" y="1711"/>
            <a:chExt cx="1250" cy="1360"/>
          </a:xfrm>
        </p:grpSpPr>
        <p:sp>
          <p:nvSpPr>
            <p:cNvPr id="218117" name="Line 5"/>
            <p:cNvSpPr>
              <a:spLocks noChangeShapeType="1"/>
            </p:cNvSpPr>
            <p:nvPr/>
          </p:nvSpPr>
          <p:spPr bwMode="auto">
            <a:xfrm>
              <a:off x="4377" y="1711"/>
              <a:ext cx="0" cy="10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AU"/>
            </a:p>
          </p:txBody>
        </p:sp>
        <p:sp>
          <p:nvSpPr>
            <p:cNvPr id="218118" name="Line 6"/>
            <p:cNvSpPr>
              <a:spLocks noChangeShapeType="1"/>
            </p:cNvSpPr>
            <p:nvPr/>
          </p:nvSpPr>
          <p:spPr bwMode="auto">
            <a:xfrm>
              <a:off x="4377" y="2750"/>
              <a:ext cx="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AU"/>
            </a:p>
          </p:txBody>
        </p:sp>
        <p:sp>
          <p:nvSpPr>
            <p:cNvPr id="218119" name="Line 7"/>
            <p:cNvSpPr>
              <a:spLocks noChangeShapeType="1"/>
            </p:cNvSpPr>
            <p:nvPr/>
          </p:nvSpPr>
          <p:spPr bwMode="auto">
            <a:xfrm>
              <a:off x="5148" y="1711"/>
              <a:ext cx="0" cy="10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AU"/>
            </a:p>
          </p:txBody>
        </p:sp>
        <p:sp>
          <p:nvSpPr>
            <p:cNvPr id="218120" name="Line 8"/>
            <p:cNvSpPr>
              <a:spLocks noChangeShapeType="1"/>
            </p:cNvSpPr>
            <p:nvPr/>
          </p:nvSpPr>
          <p:spPr bwMode="auto">
            <a:xfrm>
              <a:off x="4377" y="2600"/>
              <a:ext cx="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AU"/>
            </a:p>
          </p:txBody>
        </p:sp>
        <p:sp>
          <p:nvSpPr>
            <p:cNvPr id="218121" name="Line 9"/>
            <p:cNvSpPr>
              <a:spLocks noChangeShapeType="1"/>
            </p:cNvSpPr>
            <p:nvPr/>
          </p:nvSpPr>
          <p:spPr bwMode="auto">
            <a:xfrm>
              <a:off x="4377" y="2421"/>
              <a:ext cx="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AU"/>
            </a:p>
          </p:txBody>
        </p:sp>
        <p:sp>
          <p:nvSpPr>
            <p:cNvPr id="218122" name="Line 10"/>
            <p:cNvSpPr>
              <a:spLocks noChangeShapeType="1"/>
            </p:cNvSpPr>
            <p:nvPr/>
          </p:nvSpPr>
          <p:spPr bwMode="auto">
            <a:xfrm>
              <a:off x="4377" y="2241"/>
              <a:ext cx="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AU"/>
            </a:p>
          </p:txBody>
        </p:sp>
        <p:sp>
          <p:nvSpPr>
            <p:cNvPr id="218123" name="Line 11"/>
            <p:cNvSpPr>
              <a:spLocks noChangeShapeType="1"/>
            </p:cNvSpPr>
            <p:nvPr/>
          </p:nvSpPr>
          <p:spPr bwMode="auto">
            <a:xfrm>
              <a:off x="4377" y="2062"/>
              <a:ext cx="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AU"/>
            </a:p>
          </p:txBody>
        </p:sp>
        <p:sp>
          <p:nvSpPr>
            <p:cNvPr id="218124" name="Line 12"/>
            <p:cNvSpPr>
              <a:spLocks noChangeShapeType="1"/>
            </p:cNvSpPr>
            <p:nvPr/>
          </p:nvSpPr>
          <p:spPr bwMode="auto">
            <a:xfrm>
              <a:off x="4377" y="1860"/>
              <a:ext cx="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AU"/>
            </a:p>
          </p:txBody>
        </p:sp>
        <p:sp>
          <p:nvSpPr>
            <p:cNvPr id="218125" name="Text Box 13"/>
            <p:cNvSpPr txBox="1">
              <a:spLocks noChangeArrowheads="1"/>
            </p:cNvSpPr>
            <p:nvPr/>
          </p:nvSpPr>
          <p:spPr bwMode="auto">
            <a:xfrm>
              <a:off x="3898" y="1752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SP</a:t>
              </a:r>
              <a:endParaRPr lang="en-AU" sz="1800" b="0">
                <a:latin typeface="Verdana" pitchFamily="34" charset="0"/>
              </a:endParaRPr>
            </a:p>
          </p:txBody>
        </p:sp>
        <p:sp>
          <p:nvSpPr>
            <p:cNvPr id="218126" name="Line 14"/>
            <p:cNvSpPr>
              <a:spLocks noChangeShapeType="1"/>
            </p:cNvSpPr>
            <p:nvPr/>
          </p:nvSpPr>
          <p:spPr bwMode="auto">
            <a:xfrm>
              <a:off x="4159" y="1900"/>
              <a:ext cx="20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AU"/>
            </a:p>
          </p:txBody>
        </p:sp>
        <p:sp>
          <p:nvSpPr>
            <p:cNvPr id="218127" name="Text Box 15"/>
            <p:cNvSpPr txBox="1">
              <a:spLocks noChangeArrowheads="1"/>
            </p:cNvSpPr>
            <p:nvPr/>
          </p:nvSpPr>
          <p:spPr bwMode="auto">
            <a:xfrm>
              <a:off x="4513" y="2840"/>
              <a:ext cx="5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Stack</a:t>
              </a:r>
              <a:endParaRPr lang="en-AU" sz="1800" b="0"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2.3.5 Các thanh ghi tổng quát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Các thanh ghi tổng quát (General Purpose Registers) là các thanh ghi đa năng, có thể được sử dụng cho nhiều mục đích:</a:t>
            </a:r>
          </a:p>
          <a:p>
            <a:pPr lvl="1"/>
            <a:r>
              <a:rPr lang="en-AU"/>
              <a:t>Được dùng để chứa toán hạng đầu vào</a:t>
            </a:r>
          </a:p>
          <a:p>
            <a:pPr lvl="1"/>
            <a:r>
              <a:rPr lang="en-AU"/>
              <a:t>Được dùng để chứa kết quả đầu ra</a:t>
            </a:r>
          </a:p>
          <a:p>
            <a:r>
              <a:rPr lang="en-AU"/>
              <a:t>Ví dụ: CPU Intel 8086 có 4 thanh ghi tổng quát:</a:t>
            </a:r>
          </a:p>
          <a:p>
            <a:pPr lvl="1"/>
            <a:r>
              <a:rPr lang="en-AU"/>
              <a:t>AX: Thanh tích luỹ</a:t>
            </a:r>
          </a:p>
          <a:p>
            <a:pPr lvl="1"/>
            <a:r>
              <a:rPr lang="en-AU"/>
              <a:t>BX: Thanh ghi cơ sở</a:t>
            </a:r>
          </a:p>
          <a:p>
            <a:pPr lvl="1"/>
            <a:r>
              <a:rPr lang="en-AU"/>
              <a:t>CX: Thanh đếm</a:t>
            </a:r>
          </a:p>
          <a:p>
            <a:pPr lvl="1"/>
            <a:r>
              <a:rPr lang="en-AU"/>
              <a:t>DX: Thanh ghi dữ liệu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2.3.5 Thanh ghi lệnh IR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756650" cy="2057400"/>
          </a:xfrm>
        </p:spPr>
        <p:txBody>
          <a:bodyPr/>
          <a:lstStyle/>
          <a:p>
            <a:r>
              <a:rPr lang="en-AU"/>
              <a:t>Thanh ghi lệnh IR (Instruction register) lưu lệnh đang thực hiện;</a:t>
            </a:r>
          </a:p>
          <a:p>
            <a:r>
              <a:rPr lang="en-AU"/>
              <a:t>IR nhận lệnh từ MBR và chuyển đến CU giải mã và thực hiện.</a:t>
            </a:r>
          </a:p>
        </p:txBody>
      </p:sp>
      <p:grpSp>
        <p:nvGrpSpPr>
          <p:cNvPr id="220164" name="Group 4"/>
          <p:cNvGrpSpPr>
            <a:grpSpLocks/>
          </p:cNvGrpSpPr>
          <p:nvPr/>
        </p:nvGrpSpPr>
        <p:grpSpPr bwMode="auto">
          <a:xfrm>
            <a:off x="2133600" y="4114800"/>
            <a:ext cx="4905375" cy="376238"/>
            <a:chOff x="1338" y="2523"/>
            <a:chExt cx="3090" cy="237"/>
          </a:xfrm>
        </p:grpSpPr>
        <p:sp>
          <p:nvSpPr>
            <p:cNvPr id="220165" name="Text Box 5"/>
            <p:cNvSpPr txBox="1">
              <a:spLocks noChangeArrowheads="1"/>
            </p:cNvSpPr>
            <p:nvPr/>
          </p:nvSpPr>
          <p:spPr bwMode="auto">
            <a:xfrm>
              <a:off x="1338" y="2523"/>
              <a:ext cx="77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AU" sz="1800" b="0">
                  <a:latin typeface="Verdana" pitchFamily="34" charset="0"/>
                </a:rPr>
                <a:t>MBR</a:t>
              </a:r>
            </a:p>
          </p:txBody>
        </p:sp>
        <p:sp>
          <p:nvSpPr>
            <p:cNvPr id="220166" name="Text Box 6"/>
            <p:cNvSpPr txBox="1">
              <a:spLocks noChangeArrowheads="1"/>
            </p:cNvSpPr>
            <p:nvPr/>
          </p:nvSpPr>
          <p:spPr bwMode="auto">
            <a:xfrm>
              <a:off x="2490" y="2523"/>
              <a:ext cx="77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AU" sz="1800" b="0">
                  <a:latin typeface="Verdana" pitchFamily="34" charset="0"/>
                </a:rPr>
                <a:t>IR</a:t>
              </a:r>
            </a:p>
          </p:txBody>
        </p:sp>
        <p:sp>
          <p:nvSpPr>
            <p:cNvPr id="220167" name="Line 7"/>
            <p:cNvSpPr>
              <a:spLocks noChangeShapeType="1"/>
            </p:cNvSpPr>
            <p:nvPr/>
          </p:nvSpPr>
          <p:spPr bwMode="auto">
            <a:xfrm>
              <a:off x="2110" y="264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AU"/>
            </a:p>
          </p:txBody>
        </p:sp>
        <p:sp>
          <p:nvSpPr>
            <p:cNvPr id="220168" name="Text Box 8"/>
            <p:cNvSpPr txBox="1">
              <a:spLocks noChangeArrowheads="1"/>
            </p:cNvSpPr>
            <p:nvPr/>
          </p:nvSpPr>
          <p:spPr bwMode="auto">
            <a:xfrm>
              <a:off x="3657" y="2523"/>
              <a:ext cx="77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AU" sz="1800" b="0">
                  <a:latin typeface="Verdana" pitchFamily="34" charset="0"/>
                </a:rPr>
                <a:t>CU</a:t>
              </a:r>
            </a:p>
          </p:txBody>
        </p:sp>
        <p:sp>
          <p:nvSpPr>
            <p:cNvPr id="220169" name="Line 9"/>
            <p:cNvSpPr>
              <a:spLocks noChangeShapeType="1"/>
            </p:cNvSpPr>
            <p:nvPr/>
          </p:nvSpPr>
          <p:spPr bwMode="auto">
            <a:xfrm>
              <a:off x="3277" y="264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2.3.6 Các thanh ghi MAR và MBR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MAR – Thanh ghi địa chỉ bộ nhớ (Memory address register):</a:t>
            </a:r>
          </a:p>
          <a:p>
            <a:pPr lvl="1"/>
            <a:r>
              <a:rPr lang="en-AU"/>
              <a:t>Là giao diện giữa CPU và bus A</a:t>
            </a:r>
          </a:p>
          <a:p>
            <a:pPr lvl="1"/>
            <a:r>
              <a:rPr lang="en-AU"/>
              <a:t>Nhận địa chỉ ô nhớ chứa lệnh tiếp theo từ PC và chuyển tiếp ra bus A.</a:t>
            </a:r>
          </a:p>
          <a:p>
            <a:r>
              <a:rPr lang="en-AU"/>
              <a:t>MBR – Thanh ghi đệm dữ liệu (Memory buffer register):</a:t>
            </a:r>
          </a:p>
          <a:p>
            <a:pPr lvl="1"/>
            <a:r>
              <a:rPr lang="en-AU"/>
              <a:t>Là giao diện giữa CPU và bus D</a:t>
            </a:r>
          </a:p>
          <a:p>
            <a:pPr lvl="1"/>
            <a:r>
              <a:rPr lang="en-AU"/>
              <a:t>Nhận lệnh từ bus D và chuyển tiếp đến IR thông qua bus trong CPU.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2.3.7 Các thanh ghi tạm thời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CPU thường sử dụng một số thanh ghi tạm thời để:</a:t>
            </a:r>
          </a:p>
          <a:p>
            <a:pPr lvl="1"/>
            <a:r>
              <a:rPr lang="en-AU"/>
              <a:t>Để chứa toán hạng đầu vào</a:t>
            </a:r>
          </a:p>
          <a:p>
            <a:pPr lvl="1"/>
            <a:r>
              <a:rPr lang="en-AU"/>
              <a:t>Để chứa kết quả đầu ra</a:t>
            </a:r>
          </a:p>
          <a:p>
            <a:pPr lvl="1"/>
            <a:r>
              <a:rPr lang="en-AU"/>
              <a:t>Hỗ trợ xử lý song song (thực hiện nhiều lệnh cùng một thời điểm)</a:t>
            </a:r>
          </a:p>
          <a:p>
            <a:pPr lvl="1"/>
            <a:r>
              <a:rPr lang="en-AU"/>
              <a:t>Hỗ trợ thực hiện lệnh trong cơ chế thực hiện lệnh tiên tiến kiểu không theo trật tự (</a:t>
            </a:r>
            <a:r>
              <a:rPr lang="en-US"/>
              <a:t>OOO – Out Of Order execution</a:t>
            </a:r>
            <a:r>
              <a:rPr lang="en-AU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2.4 Đơn vị điều khiển CU</a:t>
            </a:r>
          </a:p>
        </p:txBody>
      </p:sp>
      <p:grpSp>
        <p:nvGrpSpPr>
          <p:cNvPr id="223236" name="Group 4"/>
          <p:cNvGrpSpPr>
            <a:grpSpLocks/>
          </p:cNvGrpSpPr>
          <p:nvPr/>
        </p:nvGrpSpPr>
        <p:grpSpPr bwMode="auto">
          <a:xfrm>
            <a:off x="1692275" y="1989138"/>
            <a:ext cx="5975350" cy="3395662"/>
            <a:chOff x="1066" y="1042"/>
            <a:chExt cx="3764" cy="2139"/>
          </a:xfrm>
        </p:grpSpPr>
        <p:sp>
          <p:nvSpPr>
            <p:cNvPr id="223237" name="Text Box 5"/>
            <p:cNvSpPr txBox="1">
              <a:spLocks noChangeArrowheads="1"/>
            </p:cNvSpPr>
            <p:nvPr/>
          </p:nvSpPr>
          <p:spPr bwMode="auto">
            <a:xfrm>
              <a:off x="2109" y="1933"/>
              <a:ext cx="1588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54800" rIns="90000" bIns="46800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AU" sz="1800" b="0">
                  <a:latin typeface="Verdana" pitchFamily="34" charset="0"/>
                </a:rPr>
                <a:t>Control Unit</a:t>
              </a:r>
              <a:br>
                <a:rPr lang="en-AU" sz="1800" b="0">
                  <a:latin typeface="Verdana" pitchFamily="34" charset="0"/>
                </a:rPr>
              </a:br>
              <a:r>
                <a:rPr lang="en-AU" sz="1800" b="0">
                  <a:latin typeface="Verdana" pitchFamily="34" charset="0"/>
                </a:rPr>
                <a:t>CU</a:t>
              </a:r>
            </a:p>
          </p:txBody>
        </p:sp>
        <p:sp>
          <p:nvSpPr>
            <p:cNvPr id="223238" name="Text Box 6"/>
            <p:cNvSpPr txBox="1">
              <a:spLocks noChangeArrowheads="1"/>
            </p:cNvSpPr>
            <p:nvPr/>
          </p:nvSpPr>
          <p:spPr bwMode="auto">
            <a:xfrm>
              <a:off x="2390" y="2860"/>
              <a:ext cx="1008" cy="3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82800" rIns="90000" bIns="46800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AU" sz="1800" b="0">
                  <a:latin typeface="Verdana" pitchFamily="34" charset="0"/>
                </a:rPr>
                <a:t>IR</a:t>
              </a:r>
            </a:p>
          </p:txBody>
        </p:sp>
        <p:sp>
          <p:nvSpPr>
            <p:cNvPr id="223239" name="AutoShape 7"/>
            <p:cNvSpPr>
              <a:spLocks noChangeArrowheads="1"/>
            </p:cNvSpPr>
            <p:nvPr/>
          </p:nvSpPr>
          <p:spPr bwMode="auto">
            <a:xfrm>
              <a:off x="2782" y="2526"/>
              <a:ext cx="246" cy="328"/>
            </a:xfrm>
            <a:prstGeom prst="upArrow">
              <a:avLst>
                <a:gd name="adj1" fmla="val 50000"/>
                <a:gd name="adj2" fmla="val 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AU"/>
            </a:p>
          </p:txBody>
        </p:sp>
        <p:sp>
          <p:nvSpPr>
            <p:cNvPr id="223240" name="AutoShape 8"/>
            <p:cNvSpPr>
              <a:spLocks noChangeArrowheads="1"/>
            </p:cNvSpPr>
            <p:nvPr/>
          </p:nvSpPr>
          <p:spPr bwMode="auto">
            <a:xfrm>
              <a:off x="1660" y="2117"/>
              <a:ext cx="427" cy="212"/>
            </a:xfrm>
            <a:prstGeom prst="rightArrow">
              <a:avLst>
                <a:gd name="adj1" fmla="val 50000"/>
                <a:gd name="adj2" fmla="val 5035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AU"/>
            </a:p>
          </p:txBody>
        </p:sp>
        <p:sp>
          <p:nvSpPr>
            <p:cNvPr id="223241" name="Text Box 9"/>
            <p:cNvSpPr txBox="1">
              <a:spLocks noChangeArrowheads="1"/>
            </p:cNvSpPr>
            <p:nvPr/>
          </p:nvSpPr>
          <p:spPr bwMode="auto">
            <a:xfrm>
              <a:off x="1066" y="2115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CLK</a:t>
              </a:r>
              <a:endParaRPr lang="en-AU" sz="1800" b="0">
                <a:latin typeface="Verdana" pitchFamily="34" charset="0"/>
              </a:endParaRPr>
            </a:p>
          </p:txBody>
        </p:sp>
        <p:sp>
          <p:nvSpPr>
            <p:cNvPr id="223242" name="AutoShape 10"/>
            <p:cNvSpPr>
              <a:spLocks noChangeArrowheads="1"/>
            </p:cNvSpPr>
            <p:nvPr/>
          </p:nvSpPr>
          <p:spPr bwMode="auto">
            <a:xfrm>
              <a:off x="3695" y="2107"/>
              <a:ext cx="427" cy="212"/>
            </a:xfrm>
            <a:prstGeom prst="leftArrow">
              <a:avLst>
                <a:gd name="adj1" fmla="val 50000"/>
                <a:gd name="adj2" fmla="val 5035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AU"/>
            </a:p>
          </p:txBody>
        </p:sp>
        <p:sp>
          <p:nvSpPr>
            <p:cNvPr id="223243" name="Text Box 11"/>
            <p:cNvSpPr txBox="1">
              <a:spLocks noChangeArrowheads="1"/>
            </p:cNvSpPr>
            <p:nvPr/>
          </p:nvSpPr>
          <p:spPr bwMode="auto">
            <a:xfrm>
              <a:off x="4195" y="2024"/>
              <a:ext cx="63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ALU Flags</a:t>
              </a:r>
              <a:endParaRPr lang="en-AU" sz="1800" b="0">
                <a:latin typeface="Verdana" pitchFamily="34" charset="0"/>
              </a:endParaRPr>
            </a:p>
          </p:txBody>
        </p:sp>
        <p:sp>
          <p:nvSpPr>
            <p:cNvPr id="223244" name="AutoShape 12"/>
            <p:cNvSpPr>
              <a:spLocks noChangeArrowheads="1"/>
            </p:cNvSpPr>
            <p:nvPr/>
          </p:nvSpPr>
          <p:spPr bwMode="auto">
            <a:xfrm>
              <a:off x="2244" y="1591"/>
              <a:ext cx="246" cy="328"/>
            </a:xfrm>
            <a:prstGeom prst="upArrow">
              <a:avLst>
                <a:gd name="adj1" fmla="val 50000"/>
                <a:gd name="adj2" fmla="val 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AU"/>
            </a:p>
          </p:txBody>
        </p:sp>
        <p:sp>
          <p:nvSpPr>
            <p:cNvPr id="223245" name="AutoShape 13"/>
            <p:cNvSpPr>
              <a:spLocks noChangeArrowheads="1"/>
            </p:cNvSpPr>
            <p:nvPr/>
          </p:nvSpPr>
          <p:spPr bwMode="auto">
            <a:xfrm>
              <a:off x="3277" y="1591"/>
              <a:ext cx="246" cy="328"/>
            </a:xfrm>
            <a:prstGeom prst="upArrow">
              <a:avLst>
                <a:gd name="adj1" fmla="val 50000"/>
                <a:gd name="adj2" fmla="val 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AU"/>
            </a:p>
          </p:txBody>
        </p:sp>
        <p:sp>
          <p:nvSpPr>
            <p:cNvPr id="223246" name="Text Box 14"/>
            <p:cNvSpPr txBox="1">
              <a:spLocks noChangeArrowheads="1"/>
            </p:cNvSpPr>
            <p:nvPr/>
          </p:nvSpPr>
          <p:spPr bwMode="auto">
            <a:xfrm>
              <a:off x="2009" y="1042"/>
              <a:ext cx="68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AU" sz="1600" b="0">
                  <a:latin typeface="Verdana" pitchFamily="34" charset="0"/>
                </a:rPr>
                <a:t>Internal control signal</a:t>
              </a:r>
            </a:p>
          </p:txBody>
        </p:sp>
        <p:sp>
          <p:nvSpPr>
            <p:cNvPr id="223247" name="Text Box 15"/>
            <p:cNvSpPr txBox="1">
              <a:spLocks noChangeArrowheads="1"/>
            </p:cNvSpPr>
            <p:nvPr/>
          </p:nvSpPr>
          <p:spPr bwMode="auto">
            <a:xfrm>
              <a:off x="3034" y="1042"/>
              <a:ext cx="68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AU" sz="1600" b="0">
                  <a:latin typeface="Verdana" pitchFamily="34" charset="0"/>
                </a:rPr>
                <a:t>External control signal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2.4 Đơn vị điều khiển CU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Đơn vị điều khiển CU (Control Unit) điều khiển toàn bộ các hoạt động của CPU theo xung nhịp đồng hồ;</a:t>
            </a:r>
          </a:p>
          <a:p>
            <a:r>
              <a:rPr lang="en-AU"/>
              <a:t>CU nhận 3 tín hiệu đầu vào:</a:t>
            </a:r>
          </a:p>
          <a:p>
            <a:pPr lvl="1"/>
            <a:r>
              <a:rPr lang="en-AU"/>
              <a:t>Lệnh từ IR</a:t>
            </a:r>
          </a:p>
          <a:p>
            <a:pPr lvl="1"/>
            <a:r>
              <a:rPr lang="en-AU"/>
              <a:t>Giá trị các cờ trạng thái</a:t>
            </a:r>
          </a:p>
          <a:p>
            <a:pPr lvl="1"/>
            <a:r>
              <a:rPr lang="en-AU"/>
              <a:t>Xung đồng hồ</a:t>
            </a:r>
          </a:p>
          <a:p>
            <a:r>
              <a:rPr lang="en-AU"/>
              <a:t>CU sinh 2 nhóm tín hiệu đầu ra:</a:t>
            </a:r>
          </a:p>
          <a:p>
            <a:pPr lvl="1"/>
            <a:r>
              <a:rPr lang="en-AU"/>
              <a:t>Nhóm tín hiệu điều khiển các bộ phận bên trong CPU;</a:t>
            </a:r>
          </a:p>
          <a:p>
            <a:pPr lvl="1"/>
            <a:r>
              <a:rPr lang="en-AU"/>
              <a:t>Nhóm tín hiệu điều khiển các bộ phận bên ngoài CPU</a:t>
            </a:r>
          </a:p>
          <a:p>
            <a:r>
              <a:rPr lang="en-AU"/>
              <a:t>CU sử dụng nhịp đồng hồ để đồng bộ các đơn vị chức năng trong CPU và giữa CPU với các bộ phận bên ngoài.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NỘI DUNG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676400"/>
            <a:ext cx="6699250" cy="4449763"/>
          </a:xfrm>
        </p:spPr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AU"/>
              <a:t>Sơ đồ khối tổng quát của CPU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AU"/>
              <a:t>Chu trình xử lý lệnh của CPU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AU"/>
              <a:t>Các thanh ghi của CPU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AU"/>
              <a:t>Bộ điều khiển CU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AU"/>
              <a:t>Bộ tính toán số học &amp; logic ALU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AU"/>
              <a:t>Bus trong CPU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AU"/>
              <a:t>Sơ đồ khối một số CPU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2.5 Đơn vị số học &amp; logic ALU</a:t>
            </a:r>
          </a:p>
        </p:txBody>
      </p:sp>
      <p:grpSp>
        <p:nvGrpSpPr>
          <p:cNvPr id="225284" name="Group 4"/>
          <p:cNvGrpSpPr>
            <a:grpSpLocks/>
          </p:cNvGrpSpPr>
          <p:nvPr/>
        </p:nvGrpSpPr>
        <p:grpSpPr bwMode="auto">
          <a:xfrm>
            <a:off x="2025650" y="1700213"/>
            <a:ext cx="5641975" cy="4471987"/>
            <a:chOff x="1276" y="1071"/>
            <a:chExt cx="3554" cy="2817"/>
          </a:xfrm>
        </p:grpSpPr>
        <p:sp>
          <p:nvSpPr>
            <p:cNvPr id="225285" name="Line 5"/>
            <p:cNvSpPr>
              <a:spLocks noChangeShapeType="1"/>
            </p:cNvSpPr>
            <p:nvPr/>
          </p:nvSpPr>
          <p:spPr bwMode="auto">
            <a:xfrm>
              <a:off x="1965" y="3136"/>
              <a:ext cx="2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AU"/>
            </a:p>
          </p:txBody>
        </p:sp>
        <p:sp>
          <p:nvSpPr>
            <p:cNvPr id="225286" name="Line 6"/>
            <p:cNvSpPr>
              <a:spLocks noChangeShapeType="1"/>
            </p:cNvSpPr>
            <p:nvPr/>
          </p:nvSpPr>
          <p:spPr bwMode="auto">
            <a:xfrm flipV="1">
              <a:off x="4090" y="1841"/>
              <a:ext cx="729" cy="1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AU"/>
            </a:p>
          </p:txBody>
        </p:sp>
        <p:sp>
          <p:nvSpPr>
            <p:cNvPr id="225287" name="Line 7"/>
            <p:cNvSpPr>
              <a:spLocks noChangeShapeType="1"/>
            </p:cNvSpPr>
            <p:nvPr/>
          </p:nvSpPr>
          <p:spPr bwMode="auto">
            <a:xfrm flipH="1" flipV="1">
              <a:off x="1288" y="1857"/>
              <a:ext cx="677" cy="1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AU"/>
            </a:p>
          </p:txBody>
        </p:sp>
        <p:sp>
          <p:nvSpPr>
            <p:cNvPr id="225288" name="Line 8"/>
            <p:cNvSpPr>
              <a:spLocks noChangeShapeType="1"/>
            </p:cNvSpPr>
            <p:nvPr/>
          </p:nvSpPr>
          <p:spPr bwMode="auto">
            <a:xfrm>
              <a:off x="1815" y="2837"/>
              <a:ext cx="2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AU"/>
            </a:p>
          </p:txBody>
        </p:sp>
        <p:sp>
          <p:nvSpPr>
            <p:cNvPr id="225289" name="Line 9"/>
            <p:cNvSpPr>
              <a:spLocks noChangeShapeType="1"/>
            </p:cNvSpPr>
            <p:nvPr/>
          </p:nvSpPr>
          <p:spPr bwMode="auto">
            <a:xfrm>
              <a:off x="1644" y="2545"/>
              <a:ext cx="2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AU"/>
            </a:p>
          </p:txBody>
        </p:sp>
        <p:sp>
          <p:nvSpPr>
            <p:cNvPr id="225290" name="Line 10"/>
            <p:cNvSpPr>
              <a:spLocks noChangeShapeType="1"/>
            </p:cNvSpPr>
            <p:nvPr/>
          </p:nvSpPr>
          <p:spPr bwMode="auto">
            <a:xfrm>
              <a:off x="1486" y="2223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AU"/>
            </a:p>
          </p:txBody>
        </p:sp>
        <p:sp>
          <p:nvSpPr>
            <p:cNvPr id="225291" name="Line 11"/>
            <p:cNvSpPr>
              <a:spLocks noChangeShapeType="1"/>
            </p:cNvSpPr>
            <p:nvPr/>
          </p:nvSpPr>
          <p:spPr bwMode="auto">
            <a:xfrm>
              <a:off x="1276" y="1850"/>
              <a:ext cx="12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AU"/>
            </a:p>
          </p:txBody>
        </p:sp>
        <p:sp>
          <p:nvSpPr>
            <p:cNvPr id="225292" name="Line 12"/>
            <p:cNvSpPr>
              <a:spLocks noChangeShapeType="1"/>
            </p:cNvSpPr>
            <p:nvPr/>
          </p:nvSpPr>
          <p:spPr bwMode="auto">
            <a:xfrm>
              <a:off x="3587" y="1850"/>
              <a:ext cx="1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AU"/>
            </a:p>
          </p:txBody>
        </p:sp>
        <p:sp>
          <p:nvSpPr>
            <p:cNvPr id="225293" name="Line 13"/>
            <p:cNvSpPr>
              <a:spLocks noChangeShapeType="1"/>
            </p:cNvSpPr>
            <p:nvPr/>
          </p:nvSpPr>
          <p:spPr bwMode="auto">
            <a:xfrm flipH="1">
              <a:off x="3342" y="1849"/>
              <a:ext cx="239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AU"/>
            </a:p>
          </p:txBody>
        </p:sp>
        <p:sp>
          <p:nvSpPr>
            <p:cNvPr id="225294" name="Line 14"/>
            <p:cNvSpPr>
              <a:spLocks noChangeShapeType="1"/>
            </p:cNvSpPr>
            <p:nvPr/>
          </p:nvSpPr>
          <p:spPr bwMode="auto">
            <a:xfrm>
              <a:off x="2527" y="1857"/>
              <a:ext cx="239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AU"/>
            </a:p>
          </p:txBody>
        </p:sp>
        <p:sp>
          <p:nvSpPr>
            <p:cNvPr id="225295" name="Line 15"/>
            <p:cNvSpPr>
              <a:spLocks noChangeShapeType="1"/>
            </p:cNvSpPr>
            <p:nvPr/>
          </p:nvSpPr>
          <p:spPr bwMode="auto">
            <a:xfrm>
              <a:off x="1951" y="1857"/>
              <a:ext cx="770" cy="1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AU"/>
            </a:p>
          </p:txBody>
        </p:sp>
        <p:sp>
          <p:nvSpPr>
            <p:cNvPr id="225296" name="Line 16"/>
            <p:cNvSpPr>
              <a:spLocks noChangeShapeType="1"/>
            </p:cNvSpPr>
            <p:nvPr/>
          </p:nvSpPr>
          <p:spPr bwMode="auto">
            <a:xfrm flipH="1">
              <a:off x="3506" y="1849"/>
              <a:ext cx="651" cy="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AU"/>
            </a:p>
          </p:txBody>
        </p:sp>
        <p:sp>
          <p:nvSpPr>
            <p:cNvPr id="225297" name="Line 17"/>
            <p:cNvSpPr>
              <a:spLocks noChangeShapeType="1"/>
            </p:cNvSpPr>
            <p:nvPr/>
          </p:nvSpPr>
          <p:spPr bwMode="auto">
            <a:xfrm>
              <a:off x="3050" y="2216"/>
              <a:ext cx="0" cy="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AU"/>
            </a:p>
          </p:txBody>
        </p:sp>
        <p:sp>
          <p:nvSpPr>
            <p:cNvPr id="225298" name="Text Box 18"/>
            <p:cNvSpPr txBox="1">
              <a:spLocks noChangeArrowheads="1"/>
            </p:cNvSpPr>
            <p:nvPr/>
          </p:nvSpPr>
          <p:spPr bwMode="auto">
            <a:xfrm>
              <a:off x="1449" y="1913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ADD</a:t>
              </a:r>
              <a:endParaRPr lang="en-AU" sz="1800" b="0">
                <a:latin typeface="Verdana" pitchFamily="34" charset="0"/>
              </a:endParaRPr>
            </a:p>
          </p:txBody>
        </p:sp>
        <p:sp>
          <p:nvSpPr>
            <p:cNvPr id="225299" name="Text Box 19"/>
            <p:cNvSpPr txBox="1">
              <a:spLocks noChangeArrowheads="1"/>
            </p:cNvSpPr>
            <p:nvPr/>
          </p:nvSpPr>
          <p:spPr bwMode="auto">
            <a:xfrm>
              <a:off x="2102" y="1921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SUB</a:t>
              </a:r>
              <a:endParaRPr lang="en-AU" sz="1800" b="0">
                <a:latin typeface="Verdana" pitchFamily="34" charset="0"/>
              </a:endParaRPr>
            </a:p>
          </p:txBody>
        </p:sp>
        <p:sp>
          <p:nvSpPr>
            <p:cNvPr id="225300" name="Text Box 20"/>
            <p:cNvSpPr txBox="1">
              <a:spLocks noChangeArrowheads="1"/>
            </p:cNvSpPr>
            <p:nvPr/>
          </p:nvSpPr>
          <p:spPr bwMode="auto">
            <a:xfrm>
              <a:off x="1675" y="2265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MUL</a:t>
              </a:r>
              <a:endParaRPr lang="en-AU" sz="1800" b="0">
                <a:latin typeface="Verdana" pitchFamily="34" charset="0"/>
              </a:endParaRPr>
            </a:p>
          </p:txBody>
        </p:sp>
        <p:sp>
          <p:nvSpPr>
            <p:cNvPr id="225301" name="Text Box 21"/>
            <p:cNvSpPr txBox="1">
              <a:spLocks noChangeArrowheads="1"/>
            </p:cNvSpPr>
            <p:nvPr/>
          </p:nvSpPr>
          <p:spPr bwMode="auto">
            <a:xfrm>
              <a:off x="2400" y="2265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DIV</a:t>
              </a:r>
              <a:endParaRPr lang="en-AU" sz="1800" b="0">
                <a:latin typeface="Verdana" pitchFamily="34" charset="0"/>
              </a:endParaRPr>
            </a:p>
          </p:txBody>
        </p:sp>
        <p:sp>
          <p:nvSpPr>
            <p:cNvPr id="225302" name="Text Box 22"/>
            <p:cNvSpPr txBox="1">
              <a:spLocks noChangeArrowheads="1"/>
            </p:cNvSpPr>
            <p:nvPr/>
          </p:nvSpPr>
          <p:spPr bwMode="auto">
            <a:xfrm>
              <a:off x="3208" y="2265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SHR</a:t>
              </a:r>
              <a:endParaRPr lang="en-AU" sz="1800" b="0">
                <a:latin typeface="Verdana" pitchFamily="34" charset="0"/>
              </a:endParaRPr>
            </a:p>
          </p:txBody>
        </p:sp>
        <p:sp>
          <p:nvSpPr>
            <p:cNvPr id="225303" name="Text Box 23"/>
            <p:cNvSpPr txBox="1">
              <a:spLocks noChangeArrowheads="1"/>
            </p:cNvSpPr>
            <p:nvPr/>
          </p:nvSpPr>
          <p:spPr bwMode="auto">
            <a:xfrm>
              <a:off x="3919" y="2265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ROL</a:t>
              </a:r>
              <a:endParaRPr lang="en-AU" sz="1800" b="0">
                <a:latin typeface="Verdana" pitchFamily="34" charset="0"/>
              </a:endParaRPr>
            </a:p>
          </p:txBody>
        </p:sp>
        <p:sp>
          <p:nvSpPr>
            <p:cNvPr id="225304" name="Text Box 24"/>
            <p:cNvSpPr txBox="1">
              <a:spLocks noChangeArrowheads="1"/>
            </p:cNvSpPr>
            <p:nvPr/>
          </p:nvSpPr>
          <p:spPr bwMode="auto">
            <a:xfrm>
              <a:off x="3747" y="2572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OR</a:t>
              </a:r>
              <a:endParaRPr lang="en-AU" sz="1800" b="0">
                <a:latin typeface="Verdana" pitchFamily="34" charset="0"/>
              </a:endParaRPr>
            </a:p>
          </p:txBody>
        </p:sp>
        <p:sp>
          <p:nvSpPr>
            <p:cNvPr id="225305" name="Text Box 25"/>
            <p:cNvSpPr txBox="1">
              <a:spLocks noChangeArrowheads="1"/>
            </p:cNvSpPr>
            <p:nvPr/>
          </p:nvSpPr>
          <p:spPr bwMode="auto">
            <a:xfrm>
              <a:off x="1885" y="2572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NOT</a:t>
              </a:r>
              <a:endParaRPr lang="en-AU" sz="1800" b="0">
                <a:latin typeface="Verdana" pitchFamily="34" charset="0"/>
              </a:endParaRPr>
            </a:p>
          </p:txBody>
        </p:sp>
        <p:sp>
          <p:nvSpPr>
            <p:cNvPr id="225306" name="Text Box 26"/>
            <p:cNvSpPr txBox="1">
              <a:spLocks noChangeArrowheads="1"/>
            </p:cNvSpPr>
            <p:nvPr/>
          </p:nvSpPr>
          <p:spPr bwMode="auto">
            <a:xfrm>
              <a:off x="2012" y="2878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AND</a:t>
              </a:r>
              <a:endParaRPr lang="en-AU" sz="1800" b="0">
                <a:latin typeface="Verdana" pitchFamily="34" charset="0"/>
              </a:endParaRPr>
            </a:p>
          </p:txBody>
        </p:sp>
        <p:sp>
          <p:nvSpPr>
            <p:cNvPr id="225307" name="Text Box 27"/>
            <p:cNvSpPr txBox="1">
              <a:spLocks noChangeArrowheads="1"/>
            </p:cNvSpPr>
            <p:nvPr/>
          </p:nvSpPr>
          <p:spPr bwMode="auto">
            <a:xfrm>
              <a:off x="3606" y="2886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XOR</a:t>
              </a:r>
              <a:endParaRPr lang="en-AU" sz="1800" b="0">
                <a:latin typeface="Verdana" pitchFamily="34" charset="0"/>
              </a:endParaRPr>
            </a:p>
          </p:txBody>
        </p:sp>
        <p:sp>
          <p:nvSpPr>
            <p:cNvPr id="225308" name="Text Box 28"/>
            <p:cNvSpPr txBox="1">
              <a:spLocks noChangeArrowheads="1"/>
            </p:cNvSpPr>
            <p:nvPr/>
          </p:nvSpPr>
          <p:spPr bwMode="auto">
            <a:xfrm>
              <a:off x="4130" y="1914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SHL</a:t>
              </a:r>
              <a:endParaRPr lang="en-AU" sz="1800" b="0">
                <a:latin typeface="Verdana" pitchFamily="34" charset="0"/>
              </a:endParaRPr>
            </a:p>
          </p:txBody>
        </p:sp>
        <p:sp>
          <p:nvSpPr>
            <p:cNvPr id="225309" name="Text Box 29"/>
            <p:cNvSpPr txBox="1">
              <a:spLocks noChangeArrowheads="1"/>
            </p:cNvSpPr>
            <p:nvPr/>
          </p:nvSpPr>
          <p:spPr bwMode="auto">
            <a:xfrm>
              <a:off x="3517" y="1922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NEG</a:t>
              </a:r>
              <a:endParaRPr lang="en-AU" sz="1800" b="0">
                <a:latin typeface="Verdana" pitchFamily="34" charset="0"/>
              </a:endParaRPr>
            </a:p>
          </p:txBody>
        </p:sp>
        <p:sp>
          <p:nvSpPr>
            <p:cNvPr id="225310" name="Text Box 30"/>
            <p:cNvSpPr txBox="1">
              <a:spLocks noChangeArrowheads="1"/>
            </p:cNvSpPr>
            <p:nvPr/>
          </p:nvSpPr>
          <p:spPr bwMode="auto">
            <a:xfrm>
              <a:off x="2878" y="2874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ROR</a:t>
              </a:r>
              <a:endParaRPr lang="en-AU" sz="1800" b="0">
                <a:latin typeface="Verdana" pitchFamily="34" charset="0"/>
              </a:endParaRPr>
            </a:p>
          </p:txBody>
        </p:sp>
        <p:sp>
          <p:nvSpPr>
            <p:cNvPr id="225311" name="AutoShape 31"/>
            <p:cNvSpPr>
              <a:spLocks noChangeArrowheads="1"/>
            </p:cNvSpPr>
            <p:nvPr/>
          </p:nvSpPr>
          <p:spPr bwMode="auto">
            <a:xfrm>
              <a:off x="2971" y="3158"/>
              <a:ext cx="492" cy="455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AU"/>
            </a:p>
          </p:txBody>
        </p:sp>
        <p:sp>
          <p:nvSpPr>
            <p:cNvPr id="225312" name="AutoShape 32"/>
            <p:cNvSpPr>
              <a:spLocks noChangeArrowheads="1"/>
            </p:cNvSpPr>
            <p:nvPr/>
          </p:nvSpPr>
          <p:spPr bwMode="auto">
            <a:xfrm>
              <a:off x="1610" y="1363"/>
              <a:ext cx="492" cy="455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AU"/>
            </a:p>
          </p:txBody>
        </p:sp>
        <p:sp>
          <p:nvSpPr>
            <p:cNvPr id="225313" name="AutoShape 33"/>
            <p:cNvSpPr>
              <a:spLocks noChangeArrowheads="1"/>
            </p:cNvSpPr>
            <p:nvPr/>
          </p:nvSpPr>
          <p:spPr bwMode="auto">
            <a:xfrm>
              <a:off x="3936" y="1363"/>
              <a:ext cx="492" cy="455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AU"/>
            </a:p>
          </p:txBody>
        </p:sp>
        <p:sp>
          <p:nvSpPr>
            <p:cNvPr id="225314" name="Text Box 34"/>
            <p:cNvSpPr txBox="1">
              <a:spLocks noChangeArrowheads="1"/>
            </p:cNvSpPr>
            <p:nvPr/>
          </p:nvSpPr>
          <p:spPr bwMode="auto">
            <a:xfrm>
              <a:off x="1610" y="1071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IN</a:t>
              </a:r>
              <a:endParaRPr lang="en-AU" sz="1800" b="0">
                <a:latin typeface="Verdana" pitchFamily="34" charset="0"/>
              </a:endParaRPr>
            </a:p>
          </p:txBody>
        </p:sp>
        <p:sp>
          <p:nvSpPr>
            <p:cNvPr id="225315" name="Text Box 35"/>
            <p:cNvSpPr txBox="1">
              <a:spLocks noChangeArrowheads="1"/>
            </p:cNvSpPr>
            <p:nvPr/>
          </p:nvSpPr>
          <p:spPr bwMode="auto">
            <a:xfrm>
              <a:off x="3923" y="1071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IN</a:t>
              </a:r>
              <a:endParaRPr lang="en-AU" sz="1800" b="0">
                <a:latin typeface="Verdana" pitchFamily="34" charset="0"/>
              </a:endParaRPr>
            </a:p>
          </p:txBody>
        </p:sp>
        <p:sp>
          <p:nvSpPr>
            <p:cNvPr id="225316" name="Text Box 36"/>
            <p:cNvSpPr txBox="1">
              <a:spLocks noChangeArrowheads="1"/>
            </p:cNvSpPr>
            <p:nvPr/>
          </p:nvSpPr>
          <p:spPr bwMode="auto">
            <a:xfrm>
              <a:off x="2971" y="3657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OUT</a:t>
              </a:r>
              <a:endParaRPr lang="en-AU" sz="1800" b="0"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2.5 Đơn vị số học &amp; logic ALU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ALU (Arithmetic and Logic Unit) bao gồm một loạt các đơn vị chức năng con để thực hiện các phép toán số học và logic:</a:t>
            </a:r>
          </a:p>
          <a:p>
            <a:pPr lvl="1"/>
            <a:r>
              <a:rPr lang="en-AU"/>
              <a:t>Bộ cộng (ADD), bộ trừ (SUB), bộ nhân (MUL), bộ chia (DIV), ....</a:t>
            </a:r>
          </a:p>
          <a:p>
            <a:pPr lvl="1"/>
            <a:r>
              <a:rPr lang="en-AU"/>
              <a:t>Các bộ dịch (SHIFT) và quay (ROTATE)</a:t>
            </a:r>
          </a:p>
          <a:p>
            <a:pPr lvl="1"/>
            <a:r>
              <a:rPr lang="en-AU"/>
              <a:t>Bộ phủ định (NOT), bộ và (AND), bộ hoặc (OR) và bộ hoặc loại trừ (XOR)</a:t>
            </a:r>
          </a:p>
          <a:p>
            <a:r>
              <a:rPr lang="en-AU"/>
              <a:t>ALU có:</a:t>
            </a:r>
          </a:p>
          <a:p>
            <a:pPr lvl="1"/>
            <a:r>
              <a:rPr lang="en-AU"/>
              <a:t>2 cổng vào IN: nhận toán hạng từ các thanh ghi; và</a:t>
            </a:r>
          </a:p>
          <a:p>
            <a:pPr lvl="1"/>
            <a:r>
              <a:rPr lang="en-AU"/>
              <a:t>1 cổng ra OUT: kết nối với bus trong để chuyển kết quả đến thanh ghi.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2.6 Bus trong CPU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Bus trong CPU (Internal bus) là kênh giao tiếp giữa các bộ phận bên trong CPU (CU – Register – ALU);</a:t>
            </a:r>
          </a:p>
          <a:p>
            <a:r>
              <a:rPr lang="en-AU"/>
              <a:t>Bus trong hỗ trợ kênh giao tiếp song công (full duplex)</a:t>
            </a:r>
          </a:p>
          <a:p>
            <a:r>
              <a:rPr lang="en-AU"/>
              <a:t>Bus trong có giao diện để kết nối với bus ngoài (bus hệ thống);</a:t>
            </a:r>
          </a:p>
          <a:p>
            <a:r>
              <a:rPr lang="en-AU"/>
              <a:t>Bus trong thường có băng thông lớn hơn và có tốc độ nhanh hơn so với bus ngoài (bus hệ thống).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2.7 Sơ đồ khối một số CPU – Intel 8086</a:t>
            </a:r>
          </a:p>
        </p:txBody>
      </p:sp>
      <p:pic>
        <p:nvPicPr>
          <p:cNvPr id="228356" name="Picture 4" descr="8086-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4864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2.7 Sơ đồ khối một số CPU – AMD K62</a:t>
            </a:r>
          </a:p>
        </p:txBody>
      </p:sp>
      <p:pic>
        <p:nvPicPr>
          <p:cNvPr id="229380" name="Picture 4" descr="800px-Amdk62_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1338263"/>
            <a:ext cx="6973888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2.7 Sơ đồ khối một số CPU – AMD K62</a:t>
            </a:r>
          </a:p>
        </p:txBody>
      </p:sp>
      <p:pic>
        <p:nvPicPr>
          <p:cNvPr id="230403" name="Picture 3" descr="800px-Amdk62_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1349375"/>
            <a:ext cx="7527925" cy="532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2.7 Sơ đồ khối một số CPU – Intel Pen III</a:t>
            </a:r>
          </a:p>
        </p:txBody>
      </p:sp>
      <p:pic>
        <p:nvPicPr>
          <p:cNvPr id="231428" name="Picture 4" descr="p3-di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50963"/>
            <a:ext cx="620395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2.7 Sơ đồ khối một số CPU – Intel Pen IV</a:t>
            </a:r>
          </a:p>
        </p:txBody>
      </p:sp>
      <p:pic>
        <p:nvPicPr>
          <p:cNvPr id="232453" name="Picture 5" descr="pentium4-sch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49375"/>
            <a:ext cx="6980238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2.7 Sơ đồ khối một số CPU – AMD Athlon XP</a:t>
            </a:r>
          </a:p>
        </p:txBody>
      </p:sp>
      <p:pic>
        <p:nvPicPr>
          <p:cNvPr id="233476" name="Picture 4" descr="athlon-di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339850"/>
            <a:ext cx="7793038" cy="534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2.7 Sơ đồ khối một số CPU – Intel Core 2 Duo</a:t>
            </a:r>
          </a:p>
        </p:txBody>
      </p:sp>
      <p:pic>
        <p:nvPicPr>
          <p:cNvPr id="235524" name="Picture 4" descr="intel-core2duo-diagram-440x3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39838"/>
            <a:ext cx="5978525" cy="540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2.1 Sơ đồ khối tổng quát của CPU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3973513" cy="46783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chemeClr val="tx1"/>
                </a:solidFill>
              </a:rPr>
              <a:t>CU: Control Unit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chemeClr val="tx1"/>
                </a:solidFill>
              </a:rPr>
              <a:t>IR: Instruction Register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chemeClr val="tx1"/>
                </a:solidFill>
              </a:rPr>
              <a:t>PC: Program Counter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chemeClr val="tx1"/>
                </a:solidFill>
              </a:rPr>
              <a:t>MAR: Memory Address Register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chemeClr val="tx1"/>
                </a:solidFill>
              </a:rPr>
              <a:t>MBR: Memory Buffer Register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chemeClr val="tx1"/>
                </a:solidFill>
              </a:rPr>
              <a:t>A: Accumulator Register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chemeClr val="tx1"/>
                </a:solidFill>
              </a:rPr>
              <a:t>Y, Z: Temporary Register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chemeClr val="tx1"/>
                </a:solidFill>
              </a:rPr>
              <a:t>FR: Flag Register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chemeClr val="tx1"/>
                </a:solidFill>
              </a:rPr>
              <a:t>ALU: Arithmetic and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        Logic Unit</a:t>
            </a:r>
            <a:endParaRPr lang="en-AU" sz="2000">
              <a:solidFill>
                <a:schemeClr val="tx1"/>
              </a:solidFill>
            </a:endParaRPr>
          </a:p>
        </p:txBody>
      </p:sp>
      <p:grpSp>
        <p:nvGrpSpPr>
          <p:cNvPr id="208900" name="Group 4"/>
          <p:cNvGrpSpPr>
            <a:grpSpLocks/>
          </p:cNvGrpSpPr>
          <p:nvPr/>
        </p:nvGrpSpPr>
        <p:grpSpPr bwMode="auto">
          <a:xfrm>
            <a:off x="3571875" y="1758950"/>
            <a:ext cx="5218113" cy="3922713"/>
            <a:chOff x="994" y="1051"/>
            <a:chExt cx="3287" cy="2471"/>
          </a:xfrm>
        </p:grpSpPr>
        <p:sp>
          <p:nvSpPr>
            <p:cNvPr id="208901" name="Text Box 5"/>
            <p:cNvSpPr txBox="1">
              <a:spLocks noChangeArrowheads="1"/>
            </p:cNvSpPr>
            <p:nvPr/>
          </p:nvSpPr>
          <p:spPr bwMode="auto">
            <a:xfrm>
              <a:off x="1791" y="1189"/>
              <a:ext cx="635" cy="2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AU" sz="1800" b="0">
                  <a:latin typeface="Verdana" pitchFamily="34" charset="0"/>
                </a:rPr>
                <a:t>CU</a:t>
              </a:r>
            </a:p>
          </p:txBody>
        </p:sp>
        <p:sp>
          <p:nvSpPr>
            <p:cNvPr id="208902" name="Text Box 6"/>
            <p:cNvSpPr txBox="1">
              <a:spLocks noChangeArrowheads="1"/>
            </p:cNvSpPr>
            <p:nvPr/>
          </p:nvSpPr>
          <p:spPr bwMode="auto">
            <a:xfrm>
              <a:off x="1791" y="1594"/>
              <a:ext cx="635" cy="2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AU" sz="1800" b="0">
                  <a:latin typeface="Verdana" pitchFamily="34" charset="0"/>
                </a:rPr>
                <a:t>IR</a:t>
              </a:r>
            </a:p>
          </p:txBody>
        </p:sp>
        <p:sp>
          <p:nvSpPr>
            <p:cNvPr id="208903" name="AutoShape 7"/>
            <p:cNvSpPr>
              <a:spLocks noChangeArrowheads="1"/>
            </p:cNvSpPr>
            <p:nvPr/>
          </p:nvSpPr>
          <p:spPr bwMode="auto">
            <a:xfrm>
              <a:off x="2043" y="1423"/>
              <a:ext cx="142" cy="171"/>
            </a:xfrm>
            <a:prstGeom prst="upArrow">
              <a:avLst>
                <a:gd name="adj1" fmla="val 50000"/>
                <a:gd name="adj2" fmla="val 3010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AU"/>
            </a:p>
          </p:txBody>
        </p:sp>
        <p:sp>
          <p:nvSpPr>
            <p:cNvPr id="208904" name="Text Box 8"/>
            <p:cNvSpPr txBox="1">
              <a:spLocks noChangeArrowheads="1"/>
            </p:cNvSpPr>
            <p:nvPr/>
          </p:nvSpPr>
          <p:spPr bwMode="auto">
            <a:xfrm>
              <a:off x="1791" y="2020"/>
              <a:ext cx="635" cy="2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AU" sz="1800" b="0">
                  <a:latin typeface="Verdana" pitchFamily="34" charset="0"/>
                </a:rPr>
                <a:t>PC</a:t>
              </a:r>
            </a:p>
          </p:txBody>
        </p:sp>
        <p:sp>
          <p:nvSpPr>
            <p:cNvPr id="208905" name="Text Box 9"/>
            <p:cNvSpPr txBox="1">
              <a:spLocks noChangeArrowheads="1"/>
            </p:cNvSpPr>
            <p:nvPr/>
          </p:nvSpPr>
          <p:spPr bwMode="auto">
            <a:xfrm>
              <a:off x="1791" y="2510"/>
              <a:ext cx="635" cy="2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AU" sz="1800" b="0">
                  <a:latin typeface="Verdana" pitchFamily="34" charset="0"/>
                </a:rPr>
                <a:t>MAR</a:t>
              </a:r>
            </a:p>
          </p:txBody>
        </p:sp>
        <p:sp>
          <p:nvSpPr>
            <p:cNvPr id="208906" name="Text Box 10"/>
            <p:cNvSpPr txBox="1">
              <a:spLocks noChangeArrowheads="1"/>
            </p:cNvSpPr>
            <p:nvPr/>
          </p:nvSpPr>
          <p:spPr bwMode="auto">
            <a:xfrm>
              <a:off x="1791" y="3022"/>
              <a:ext cx="635" cy="2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AU" sz="1800" b="0">
                  <a:latin typeface="Verdana" pitchFamily="34" charset="0"/>
                </a:rPr>
                <a:t>MBR</a:t>
              </a:r>
            </a:p>
          </p:txBody>
        </p:sp>
        <p:sp>
          <p:nvSpPr>
            <p:cNvPr id="208907" name="Text Box 11"/>
            <p:cNvSpPr txBox="1">
              <a:spLocks noChangeArrowheads="1"/>
            </p:cNvSpPr>
            <p:nvPr/>
          </p:nvSpPr>
          <p:spPr bwMode="auto">
            <a:xfrm>
              <a:off x="2834" y="1051"/>
              <a:ext cx="356" cy="24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46800" rIns="90000" bIns="46800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Internal Bus</a:t>
              </a:r>
              <a:endParaRPr lang="en-AU" sz="1800" b="0">
                <a:latin typeface="Verdana" pitchFamily="34" charset="0"/>
              </a:endParaRPr>
            </a:p>
          </p:txBody>
        </p:sp>
        <p:sp>
          <p:nvSpPr>
            <p:cNvPr id="208908" name="AutoShape 12"/>
            <p:cNvSpPr>
              <a:spLocks noChangeArrowheads="1"/>
            </p:cNvSpPr>
            <p:nvPr/>
          </p:nvSpPr>
          <p:spPr bwMode="auto">
            <a:xfrm>
              <a:off x="2450" y="1246"/>
              <a:ext cx="379" cy="152"/>
            </a:xfrm>
            <a:prstGeom prst="leftRightArrow">
              <a:avLst>
                <a:gd name="adj1" fmla="val 50000"/>
                <a:gd name="adj2" fmla="val 4986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AU"/>
            </a:p>
          </p:txBody>
        </p:sp>
        <p:sp>
          <p:nvSpPr>
            <p:cNvPr id="208909" name="AutoShape 13"/>
            <p:cNvSpPr>
              <a:spLocks noChangeArrowheads="1"/>
            </p:cNvSpPr>
            <p:nvPr/>
          </p:nvSpPr>
          <p:spPr bwMode="auto">
            <a:xfrm>
              <a:off x="2439" y="1621"/>
              <a:ext cx="384" cy="163"/>
            </a:xfrm>
            <a:prstGeom prst="leftArrow">
              <a:avLst>
                <a:gd name="adj1" fmla="val 50000"/>
                <a:gd name="adj2" fmla="val 5889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AU"/>
            </a:p>
          </p:txBody>
        </p:sp>
        <p:sp>
          <p:nvSpPr>
            <p:cNvPr id="208910" name="AutoShape 14"/>
            <p:cNvSpPr>
              <a:spLocks noChangeArrowheads="1"/>
            </p:cNvSpPr>
            <p:nvPr/>
          </p:nvSpPr>
          <p:spPr bwMode="auto">
            <a:xfrm>
              <a:off x="2450" y="2064"/>
              <a:ext cx="379" cy="152"/>
            </a:xfrm>
            <a:prstGeom prst="leftRightArrow">
              <a:avLst>
                <a:gd name="adj1" fmla="val 50000"/>
                <a:gd name="adj2" fmla="val 4986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AU"/>
            </a:p>
          </p:txBody>
        </p:sp>
        <p:sp>
          <p:nvSpPr>
            <p:cNvPr id="208911" name="AutoShape 15"/>
            <p:cNvSpPr>
              <a:spLocks noChangeArrowheads="1"/>
            </p:cNvSpPr>
            <p:nvPr/>
          </p:nvSpPr>
          <p:spPr bwMode="auto">
            <a:xfrm>
              <a:off x="2450" y="3059"/>
              <a:ext cx="379" cy="152"/>
            </a:xfrm>
            <a:prstGeom prst="leftRightArrow">
              <a:avLst>
                <a:gd name="adj1" fmla="val 50000"/>
                <a:gd name="adj2" fmla="val 4986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AU"/>
            </a:p>
          </p:txBody>
        </p:sp>
        <p:sp>
          <p:nvSpPr>
            <p:cNvPr id="208912" name="AutoShape 16"/>
            <p:cNvSpPr>
              <a:spLocks noChangeArrowheads="1"/>
            </p:cNvSpPr>
            <p:nvPr/>
          </p:nvSpPr>
          <p:spPr bwMode="auto">
            <a:xfrm>
              <a:off x="1383" y="3059"/>
              <a:ext cx="379" cy="152"/>
            </a:xfrm>
            <a:prstGeom prst="leftRightArrow">
              <a:avLst>
                <a:gd name="adj1" fmla="val 50000"/>
                <a:gd name="adj2" fmla="val 4986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AU"/>
            </a:p>
          </p:txBody>
        </p:sp>
        <p:sp>
          <p:nvSpPr>
            <p:cNvPr id="208913" name="AutoShape 17"/>
            <p:cNvSpPr>
              <a:spLocks noChangeArrowheads="1"/>
            </p:cNvSpPr>
            <p:nvPr/>
          </p:nvSpPr>
          <p:spPr bwMode="auto">
            <a:xfrm>
              <a:off x="2439" y="2538"/>
              <a:ext cx="384" cy="163"/>
            </a:xfrm>
            <a:prstGeom prst="leftArrow">
              <a:avLst>
                <a:gd name="adj1" fmla="val 50000"/>
                <a:gd name="adj2" fmla="val 5889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AU"/>
            </a:p>
          </p:txBody>
        </p:sp>
        <p:sp>
          <p:nvSpPr>
            <p:cNvPr id="208914" name="AutoShape 18"/>
            <p:cNvSpPr>
              <a:spLocks noChangeArrowheads="1"/>
            </p:cNvSpPr>
            <p:nvPr/>
          </p:nvSpPr>
          <p:spPr bwMode="auto">
            <a:xfrm>
              <a:off x="1383" y="2538"/>
              <a:ext cx="384" cy="163"/>
            </a:xfrm>
            <a:prstGeom prst="leftArrow">
              <a:avLst>
                <a:gd name="adj1" fmla="val 50000"/>
                <a:gd name="adj2" fmla="val 5889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AU"/>
            </a:p>
          </p:txBody>
        </p:sp>
        <p:sp>
          <p:nvSpPr>
            <p:cNvPr id="208915" name="AutoShape 19"/>
            <p:cNvSpPr>
              <a:spLocks noChangeArrowheads="1"/>
            </p:cNvSpPr>
            <p:nvPr/>
          </p:nvSpPr>
          <p:spPr bwMode="auto">
            <a:xfrm>
              <a:off x="3198" y="1246"/>
              <a:ext cx="379" cy="152"/>
            </a:xfrm>
            <a:prstGeom prst="leftRightArrow">
              <a:avLst>
                <a:gd name="adj1" fmla="val 50000"/>
                <a:gd name="adj2" fmla="val 4986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AU"/>
            </a:p>
          </p:txBody>
        </p:sp>
        <p:sp>
          <p:nvSpPr>
            <p:cNvPr id="208916" name="Text Box 20"/>
            <p:cNvSpPr txBox="1">
              <a:spLocks noChangeArrowheads="1"/>
            </p:cNvSpPr>
            <p:nvPr/>
          </p:nvSpPr>
          <p:spPr bwMode="auto">
            <a:xfrm>
              <a:off x="3590" y="1189"/>
              <a:ext cx="635" cy="2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A</a:t>
              </a:r>
              <a:endParaRPr lang="en-AU" sz="1800" b="0">
                <a:latin typeface="Verdana" pitchFamily="34" charset="0"/>
              </a:endParaRPr>
            </a:p>
          </p:txBody>
        </p:sp>
        <p:sp>
          <p:nvSpPr>
            <p:cNvPr id="208917" name="Text Box 21"/>
            <p:cNvSpPr txBox="1">
              <a:spLocks noChangeArrowheads="1"/>
            </p:cNvSpPr>
            <p:nvPr/>
          </p:nvSpPr>
          <p:spPr bwMode="auto">
            <a:xfrm>
              <a:off x="3590" y="1580"/>
              <a:ext cx="635" cy="2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Y</a:t>
              </a:r>
              <a:endParaRPr lang="en-AU" sz="1800" b="0">
                <a:latin typeface="Verdana" pitchFamily="34" charset="0"/>
              </a:endParaRPr>
            </a:p>
          </p:txBody>
        </p:sp>
        <p:sp>
          <p:nvSpPr>
            <p:cNvPr id="208918" name="AutoShape 22"/>
            <p:cNvSpPr>
              <a:spLocks noChangeArrowheads="1"/>
            </p:cNvSpPr>
            <p:nvPr/>
          </p:nvSpPr>
          <p:spPr bwMode="auto">
            <a:xfrm>
              <a:off x="3207" y="1607"/>
              <a:ext cx="363" cy="160"/>
            </a:xfrm>
            <a:prstGeom prst="rightArrow">
              <a:avLst>
                <a:gd name="adj1" fmla="val 50000"/>
                <a:gd name="adj2" fmla="val 5671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AU"/>
            </a:p>
          </p:txBody>
        </p:sp>
        <p:sp>
          <p:nvSpPr>
            <p:cNvPr id="208919" name="AutoShape 23"/>
            <p:cNvSpPr>
              <a:spLocks noChangeArrowheads="1"/>
            </p:cNvSpPr>
            <p:nvPr/>
          </p:nvSpPr>
          <p:spPr bwMode="auto">
            <a:xfrm rot="10681178" flipH="1">
              <a:off x="3201" y="1885"/>
              <a:ext cx="246" cy="232"/>
            </a:xfrm>
            <a:custGeom>
              <a:avLst/>
              <a:gdLst>
                <a:gd name="G0" fmla="+- 9257 0 0"/>
                <a:gd name="G1" fmla="+- 18514 0 0"/>
                <a:gd name="G2" fmla="+- 7200 0 0"/>
                <a:gd name="G3" fmla="*/ 9257 1 2"/>
                <a:gd name="G4" fmla="+- G3 10800 0"/>
                <a:gd name="G5" fmla="+- 21600 9257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7200 h 21600"/>
                <a:gd name="T4" fmla="*/ 0 w 21600"/>
                <a:gd name="T5" fmla="*/ 180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AU"/>
            </a:p>
          </p:txBody>
        </p:sp>
        <p:sp>
          <p:nvSpPr>
            <p:cNvPr id="208920" name="AutoShape 24"/>
            <p:cNvSpPr>
              <a:spLocks noChangeArrowheads="1"/>
            </p:cNvSpPr>
            <p:nvPr/>
          </p:nvSpPr>
          <p:spPr bwMode="auto">
            <a:xfrm>
              <a:off x="4059" y="1842"/>
              <a:ext cx="137" cy="263"/>
            </a:xfrm>
            <a:prstGeom prst="downArrow">
              <a:avLst>
                <a:gd name="adj1" fmla="val 50000"/>
                <a:gd name="adj2" fmla="val 4799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AU"/>
            </a:p>
          </p:txBody>
        </p:sp>
        <p:grpSp>
          <p:nvGrpSpPr>
            <p:cNvPr id="208921" name="Group 25"/>
            <p:cNvGrpSpPr>
              <a:grpSpLocks/>
            </p:cNvGrpSpPr>
            <p:nvPr/>
          </p:nvGrpSpPr>
          <p:grpSpPr bwMode="auto">
            <a:xfrm>
              <a:off x="3250" y="2120"/>
              <a:ext cx="1031" cy="426"/>
              <a:chOff x="3250" y="2120"/>
              <a:chExt cx="1031" cy="426"/>
            </a:xfrm>
          </p:grpSpPr>
          <p:sp>
            <p:nvSpPr>
              <p:cNvPr id="208922" name="Line 26"/>
              <p:cNvSpPr>
                <a:spLocks noChangeShapeType="1"/>
              </p:cNvSpPr>
              <p:nvPr/>
            </p:nvSpPr>
            <p:spPr bwMode="auto">
              <a:xfrm>
                <a:off x="3491" y="2546"/>
                <a:ext cx="5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AU"/>
              </a:p>
            </p:txBody>
          </p:sp>
          <p:sp>
            <p:nvSpPr>
              <p:cNvPr id="208923" name="Line 27"/>
              <p:cNvSpPr>
                <a:spLocks noChangeShapeType="1"/>
              </p:cNvSpPr>
              <p:nvPr/>
            </p:nvSpPr>
            <p:spPr bwMode="auto">
              <a:xfrm flipV="1">
                <a:off x="4082" y="2120"/>
                <a:ext cx="199" cy="4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AU"/>
              </a:p>
            </p:txBody>
          </p:sp>
          <p:sp>
            <p:nvSpPr>
              <p:cNvPr id="208924" name="Line 28"/>
              <p:cNvSpPr>
                <a:spLocks noChangeShapeType="1"/>
              </p:cNvSpPr>
              <p:nvPr/>
            </p:nvSpPr>
            <p:spPr bwMode="auto">
              <a:xfrm flipH="1" flipV="1">
                <a:off x="3250" y="2134"/>
                <a:ext cx="227" cy="4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AU"/>
              </a:p>
            </p:txBody>
          </p:sp>
          <p:sp>
            <p:nvSpPr>
              <p:cNvPr id="208925" name="Line 29"/>
              <p:cNvSpPr>
                <a:spLocks noChangeShapeType="1"/>
              </p:cNvSpPr>
              <p:nvPr/>
            </p:nvSpPr>
            <p:spPr bwMode="auto">
              <a:xfrm>
                <a:off x="3250" y="2127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AU"/>
              </a:p>
            </p:txBody>
          </p:sp>
          <p:sp>
            <p:nvSpPr>
              <p:cNvPr id="208926" name="Line 30"/>
              <p:cNvSpPr>
                <a:spLocks noChangeShapeType="1"/>
              </p:cNvSpPr>
              <p:nvPr/>
            </p:nvSpPr>
            <p:spPr bwMode="auto">
              <a:xfrm>
                <a:off x="3997" y="2127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AU"/>
              </a:p>
            </p:txBody>
          </p:sp>
          <p:sp>
            <p:nvSpPr>
              <p:cNvPr id="208927" name="Line 31"/>
              <p:cNvSpPr>
                <a:spLocks noChangeShapeType="1"/>
              </p:cNvSpPr>
              <p:nvPr/>
            </p:nvSpPr>
            <p:spPr bwMode="auto">
              <a:xfrm>
                <a:off x="3648" y="2268"/>
                <a:ext cx="26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AU"/>
              </a:p>
            </p:txBody>
          </p:sp>
          <p:sp>
            <p:nvSpPr>
              <p:cNvPr id="208928" name="Line 32"/>
              <p:cNvSpPr>
                <a:spLocks noChangeShapeType="1"/>
              </p:cNvSpPr>
              <p:nvPr/>
            </p:nvSpPr>
            <p:spPr bwMode="auto">
              <a:xfrm flipV="1">
                <a:off x="3925" y="2120"/>
                <a:ext cx="84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AU"/>
              </a:p>
            </p:txBody>
          </p:sp>
          <p:sp>
            <p:nvSpPr>
              <p:cNvPr id="208929" name="Line 33"/>
              <p:cNvSpPr>
                <a:spLocks noChangeShapeType="1"/>
              </p:cNvSpPr>
              <p:nvPr/>
            </p:nvSpPr>
            <p:spPr bwMode="auto">
              <a:xfrm flipH="1" flipV="1">
                <a:off x="3520" y="2120"/>
                <a:ext cx="135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n-AU"/>
              </a:p>
            </p:txBody>
          </p:sp>
          <p:sp>
            <p:nvSpPr>
              <p:cNvPr id="208930" name="Text Box 34"/>
              <p:cNvSpPr txBox="1">
                <a:spLocks noChangeArrowheads="1"/>
              </p:cNvSpPr>
              <p:nvPr/>
            </p:nvSpPr>
            <p:spPr bwMode="auto">
              <a:xfrm>
                <a:off x="3601" y="2284"/>
                <a:ext cx="4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800" b="0">
                    <a:latin typeface="Verdana" pitchFamily="34" charset="0"/>
                  </a:rPr>
                  <a:t>ALU</a:t>
                </a:r>
                <a:endParaRPr lang="en-AU" sz="1800" b="0">
                  <a:latin typeface="Verdana" pitchFamily="34" charset="0"/>
                </a:endParaRPr>
              </a:p>
            </p:txBody>
          </p:sp>
        </p:grpSp>
        <p:sp>
          <p:nvSpPr>
            <p:cNvPr id="208931" name="Text Box 35"/>
            <p:cNvSpPr txBox="1">
              <a:spLocks noChangeArrowheads="1"/>
            </p:cNvSpPr>
            <p:nvPr/>
          </p:nvSpPr>
          <p:spPr bwMode="auto">
            <a:xfrm>
              <a:off x="3476" y="2775"/>
              <a:ext cx="635" cy="2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Z</a:t>
              </a:r>
              <a:endParaRPr lang="en-AU" sz="1800" b="0">
                <a:latin typeface="Verdana" pitchFamily="34" charset="0"/>
              </a:endParaRPr>
            </a:p>
          </p:txBody>
        </p:sp>
        <p:sp>
          <p:nvSpPr>
            <p:cNvPr id="208932" name="AutoShape 36"/>
            <p:cNvSpPr>
              <a:spLocks noChangeArrowheads="1"/>
            </p:cNvSpPr>
            <p:nvPr/>
          </p:nvSpPr>
          <p:spPr bwMode="auto">
            <a:xfrm>
              <a:off x="3193" y="2808"/>
              <a:ext cx="270" cy="163"/>
            </a:xfrm>
            <a:prstGeom prst="leftArrow">
              <a:avLst>
                <a:gd name="adj1" fmla="val 50000"/>
                <a:gd name="adj2" fmla="val 4141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AU"/>
            </a:p>
          </p:txBody>
        </p:sp>
        <p:sp>
          <p:nvSpPr>
            <p:cNvPr id="208933" name="AutoShape 37"/>
            <p:cNvSpPr>
              <a:spLocks noChangeArrowheads="1"/>
            </p:cNvSpPr>
            <p:nvPr/>
          </p:nvSpPr>
          <p:spPr bwMode="auto">
            <a:xfrm>
              <a:off x="3710" y="2561"/>
              <a:ext cx="179" cy="211"/>
            </a:xfrm>
            <a:prstGeom prst="downArrow">
              <a:avLst>
                <a:gd name="adj1" fmla="val 50000"/>
                <a:gd name="adj2" fmla="val 294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AU"/>
            </a:p>
          </p:txBody>
        </p:sp>
        <p:sp>
          <p:nvSpPr>
            <p:cNvPr id="208934" name="Text Box 38"/>
            <p:cNvSpPr txBox="1">
              <a:spLocks noChangeArrowheads="1"/>
            </p:cNvSpPr>
            <p:nvPr/>
          </p:nvSpPr>
          <p:spPr bwMode="auto">
            <a:xfrm>
              <a:off x="3476" y="3180"/>
              <a:ext cx="635" cy="2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0">
                  <a:latin typeface="Verdana" pitchFamily="34" charset="0"/>
                </a:rPr>
                <a:t>FR</a:t>
              </a:r>
              <a:endParaRPr lang="en-AU" sz="1800" b="0">
                <a:latin typeface="Verdana" pitchFamily="34" charset="0"/>
              </a:endParaRPr>
            </a:p>
          </p:txBody>
        </p:sp>
        <p:sp>
          <p:nvSpPr>
            <p:cNvPr id="208935" name="AutoShape 39"/>
            <p:cNvSpPr>
              <a:spLocks noChangeArrowheads="1"/>
            </p:cNvSpPr>
            <p:nvPr/>
          </p:nvSpPr>
          <p:spPr bwMode="auto">
            <a:xfrm>
              <a:off x="3207" y="3207"/>
              <a:ext cx="241" cy="160"/>
            </a:xfrm>
            <a:prstGeom prst="rightArrow">
              <a:avLst>
                <a:gd name="adj1" fmla="val 50000"/>
                <a:gd name="adj2" fmla="val 3765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AU"/>
            </a:p>
          </p:txBody>
        </p:sp>
        <p:sp>
          <p:nvSpPr>
            <p:cNvPr id="208936" name="Text Box 40"/>
            <p:cNvSpPr txBox="1">
              <a:spLocks noChangeArrowheads="1"/>
            </p:cNvSpPr>
            <p:nvPr/>
          </p:nvSpPr>
          <p:spPr bwMode="auto">
            <a:xfrm>
              <a:off x="994" y="2383"/>
              <a:ext cx="39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AU" sz="1800" b="0">
                  <a:latin typeface="Verdana" pitchFamily="34" charset="0"/>
                </a:rPr>
                <a:t>A </a:t>
              </a:r>
              <a:br>
                <a:rPr lang="en-AU" sz="1800" b="0">
                  <a:latin typeface="Verdana" pitchFamily="34" charset="0"/>
                </a:rPr>
              </a:br>
              <a:r>
                <a:rPr lang="en-AU" sz="1800" b="0">
                  <a:latin typeface="Verdana" pitchFamily="34" charset="0"/>
                </a:rPr>
                <a:t>Bus</a:t>
              </a:r>
            </a:p>
          </p:txBody>
        </p:sp>
        <p:sp>
          <p:nvSpPr>
            <p:cNvPr id="208937" name="Text Box 41"/>
            <p:cNvSpPr txBox="1">
              <a:spLocks noChangeArrowheads="1"/>
            </p:cNvSpPr>
            <p:nvPr/>
          </p:nvSpPr>
          <p:spPr bwMode="auto">
            <a:xfrm>
              <a:off x="994" y="2895"/>
              <a:ext cx="39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AU" sz="1800" b="0">
                  <a:latin typeface="Verdana" pitchFamily="34" charset="0"/>
                </a:rPr>
                <a:t>D </a:t>
              </a:r>
              <a:br>
                <a:rPr lang="en-AU" sz="1800" b="0">
                  <a:latin typeface="Verdana" pitchFamily="34" charset="0"/>
                </a:rPr>
              </a:br>
              <a:r>
                <a:rPr lang="en-AU" sz="1800" b="0">
                  <a:latin typeface="Verdana" pitchFamily="34" charset="0"/>
                </a:rPr>
                <a:t>Bus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8756650" cy="914400"/>
          </a:xfrm>
        </p:spPr>
        <p:txBody>
          <a:bodyPr/>
          <a:lstStyle/>
          <a:p>
            <a:r>
              <a:rPr lang="en-AU"/>
              <a:t>2.7 </a:t>
            </a:r>
            <a:r>
              <a:rPr lang="en-AU" smtClean="0"/>
              <a:t>Các khối của vi kiến trúc Nehalem dùng trong Intel </a:t>
            </a:r>
            <a:r>
              <a:rPr lang="en-AU"/>
              <a:t>Core </a:t>
            </a:r>
            <a:r>
              <a:rPr lang="en-AU" smtClean="0"/>
              <a:t>i5/i7</a:t>
            </a:r>
            <a:r>
              <a:rPr lang="en-AU"/>
              <a:t> (</a:t>
            </a:r>
            <a:r>
              <a:rPr lang="en-AU" smtClean="0"/>
              <a:t>2008)</a:t>
            </a:r>
            <a:endParaRPr lang="en-AU"/>
          </a:p>
        </p:txBody>
      </p:sp>
      <p:pic>
        <p:nvPicPr>
          <p:cNvPr id="1026" name="Picture 2" descr="http://s3.amazonaws.com/memebox/uploads/3130/Nahel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858000" cy="47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2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8756650" cy="914400"/>
          </a:xfrm>
        </p:spPr>
        <p:txBody>
          <a:bodyPr/>
          <a:lstStyle/>
          <a:p>
            <a:r>
              <a:rPr lang="en-AU"/>
              <a:t>2.7 </a:t>
            </a:r>
            <a:r>
              <a:rPr lang="en-AU" smtClean="0"/>
              <a:t>Các khối của vi kiến trúc Sandy Bridge dùng trong Intel </a:t>
            </a:r>
            <a:r>
              <a:rPr lang="en-AU"/>
              <a:t>Core </a:t>
            </a:r>
            <a:r>
              <a:rPr lang="en-AU" smtClean="0"/>
              <a:t>i5/i7 (2010)</a:t>
            </a:r>
            <a:endParaRPr lang="en-AU"/>
          </a:p>
        </p:txBody>
      </p:sp>
      <p:pic>
        <p:nvPicPr>
          <p:cNvPr id="2050" name="Picture 2" descr="http://zapp5.staticworld.net/news/graphics/215190-sandy-bridge-die-map_606_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65300"/>
            <a:ext cx="874452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0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Câu hỏi ôn tập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678363"/>
          </a:xfrm>
        </p:spPr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AU"/>
              <a:t>Nêu sơ đồ khối điển hình của CPU và chu trình xử lý lệnh.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AU"/>
              <a:t>Các thanh ghi của CPU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AU"/>
              <a:t>Sơ đồ và chức năng của CU và ALU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2.2 Chu trình xử lý lệnh của CPU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AU"/>
              <a:t>Khi một chương trình được thực hiện, hệ điều hành (OS -</a:t>
            </a:r>
            <a:r>
              <a:rPr lang="en-US"/>
              <a:t>Operating System</a:t>
            </a:r>
            <a:r>
              <a:rPr lang="en-AU"/>
              <a:t>) nạp mã chương trình vào bộ nhớ trong;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AU"/>
              <a:t>Địa chỉ của ô nhớ chứa lệnh đầu tiên của chương trình được nạp vào bộ đếm chương trình PC;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AU"/>
              <a:t>Địa chỉ ô nhớ chứa lệnh từ PC được chuyển đến bus A thông qua thanh ghi MAR;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AU"/>
              <a:t>Bus A chuyển địa chỉ ô nhớ đến đơn vị quản lý bộ nhớ (MMU - </a:t>
            </a:r>
            <a:r>
              <a:rPr lang="en-US"/>
              <a:t>Memory Management Unit</a:t>
            </a:r>
            <a:r>
              <a:rPr lang="en-AU"/>
              <a:t>);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AU"/>
              <a:t>MMU chọn ra ô nhớ và thực hiện lệnh đọc nội dung ô nhớ;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AU"/>
              <a:t>Lệnh (chứa trong ô nhớ) được chuyển ra bus D và tiếp theo được chuyển tiếp đến thanh ghi MBR;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2.2 Chu trình xử lý lệnh của CPU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AutoNum type="arabicPeriod" startAt="7"/>
            </a:pPr>
            <a:r>
              <a:rPr lang="en-AU"/>
              <a:t>MBR chuyển lệnh đến thanh ghi lệnh IR; IR chuyển lệnh vào bộ điều khiển CU;</a:t>
            </a:r>
          </a:p>
          <a:p>
            <a:pPr marL="457200" indent="-457200">
              <a:buFont typeface="Wingdings" pitchFamily="2" charset="2"/>
              <a:buAutoNum type="arabicPeriod" startAt="7"/>
            </a:pPr>
            <a:r>
              <a:rPr lang="en-AU"/>
              <a:t>CU giải mã lệnh và sinh các tín hiệu điều khiển cần thiết, yêu cầu các bộ phận chức năng như ALU thực hiện lệnh;</a:t>
            </a:r>
          </a:p>
          <a:p>
            <a:pPr marL="457200" indent="-457200">
              <a:buFont typeface="Wingdings" pitchFamily="2" charset="2"/>
              <a:buAutoNum type="arabicPeriod" startAt="7"/>
            </a:pPr>
            <a:r>
              <a:rPr lang="en-AU"/>
              <a:t>Giá trị địa chỉ trong bộ đếm PC được tăng lên 1 đơn vị và nó trỏ đến địa chỉ của ô nhớ chứa lệnh tiếp theo;</a:t>
            </a:r>
          </a:p>
          <a:p>
            <a:pPr marL="457200" indent="-457200">
              <a:buFont typeface="Wingdings" pitchFamily="2" charset="2"/>
              <a:buAutoNum type="arabicPeriod" startAt="7"/>
            </a:pPr>
            <a:r>
              <a:rPr lang="en-AU"/>
              <a:t>Các bước từ 3-9 được lặp lại với tất cả các lệnh của chương trình.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2.3 Các thanh ghi của CPU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/>
              <a:t>Thanh ghi (registers) là các ô nhớ bên trong CPU:</a:t>
            </a:r>
          </a:p>
          <a:p>
            <a:pPr lvl="1">
              <a:lnSpc>
                <a:spcPct val="90000"/>
              </a:lnSpc>
            </a:pPr>
            <a:r>
              <a:rPr lang="en-AU"/>
              <a:t>Lưu trữ tạm thời lệnh và dữ liệu cho CPU xử lý;</a:t>
            </a:r>
          </a:p>
          <a:p>
            <a:pPr lvl="1">
              <a:lnSpc>
                <a:spcPct val="90000"/>
              </a:lnSpc>
            </a:pPr>
            <a:r>
              <a:rPr lang="en-AU"/>
              <a:t>Kích thước nhỏ;</a:t>
            </a:r>
          </a:p>
          <a:p>
            <a:pPr lvl="1">
              <a:lnSpc>
                <a:spcPct val="90000"/>
              </a:lnSpc>
            </a:pPr>
            <a:r>
              <a:rPr lang="en-AU"/>
              <a:t>Tốc độ rất cao (bằng tốc độ CPU)</a:t>
            </a:r>
          </a:p>
          <a:p>
            <a:pPr>
              <a:lnSpc>
                <a:spcPct val="90000"/>
              </a:lnSpc>
            </a:pPr>
            <a:r>
              <a:rPr lang="en-AU"/>
              <a:t>Các CPU cũ (80x86) có 16-32 thanh ghi; các CPU hiện đại (Pentium 4 và Core Duo) có hàng trăm thanh ghi;</a:t>
            </a:r>
          </a:p>
          <a:p>
            <a:pPr>
              <a:lnSpc>
                <a:spcPct val="90000"/>
              </a:lnSpc>
            </a:pPr>
            <a:r>
              <a:rPr lang="en-AU"/>
              <a:t>Kích thước thanh ghi phụ thuộc vào thiết kế CPU. Các kích thước thông dụng của thanh ghi là </a:t>
            </a:r>
            <a:r>
              <a:rPr lang="en-US"/>
              <a:t>8, 16, 32, 64, 128 và 256 bit:</a:t>
            </a:r>
          </a:p>
          <a:p>
            <a:pPr lvl="1">
              <a:lnSpc>
                <a:spcPct val="90000"/>
              </a:lnSpc>
            </a:pPr>
            <a:r>
              <a:rPr lang="en-AU"/>
              <a:t>8086-80286: 8 và 16 bit</a:t>
            </a:r>
          </a:p>
          <a:p>
            <a:pPr lvl="1">
              <a:lnSpc>
                <a:spcPct val="90000"/>
              </a:lnSpc>
            </a:pPr>
            <a:r>
              <a:rPr lang="en-AU"/>
              <a:t>80386-Pentium II: 16-32 bit</a:t>
            </a:r>
          </a:p>
          <a:p>
            <a:pPr lvl="1">
              <a:lnSpc>
                <a:spcPct val="90000"/>
              </a:lnSpc>
            </a:pPr>
            <a:r>
              <a:rPr lang="en-AU"/>
              <a:t> Pentium 4, Core Duo: 32, 64 và 128 bit.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2.3.1 Thanh tích luỹ A (Accumulator)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Thanh tích luỹ A là một trong các thanh ghi quan trọng nhất của hầu hết các CPU:</a:t>
            </a:r>
          </a:p>
          <a:p>
            <a:pPr lvl="1"/>
            <a:r>
              <a:rPr lang="en-AU"/>
              <a:t>A được dùng để chứa toán hạng đầu vào</a:t>
            </a:r>
          </a:p>
          <a:p>
            <a:pPr lvl="1"/>
            <a:r>
              <a:rPr lang="en-AU"/>
              <a:t>A được dùng để chứa kết quả đầu ra</a:t>
            </a:r>
          </a:p>
          <a:p>
            <a:r>
              <a:rPr lang="en-AU"/>
              <a:t>Kích thước của A bằng kích thước từ xử lý của CPU: 8, 16, 32 và 64 bit.</a:t>
            </a:r>
          </a:p>
          <a:p>
            <a:r>
              <a:rPr lang="en-AU"/>
              <a:t>A cũng được sử dụng để trao đổi dữ liệu với các thiết bị vào 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2.3.1 Thanh tích luỹ A (Accumulator)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Ví dụ: tính </a:t>
            </a:r>
            <a:r>
              <a:rPr lang="en-US"/>
              <a:t>x + y </a:t>
            </a:r>
            <a:r>
              <a:rPr lang="en-US">
                <a:sym typeface="Wingdings" pitchFamily="2" charset="2"/>
              </a:rPr>
              <a:t> s</a:t>
            </a:r>
            <a:endParaRPr lang="en-AU"/>
          </a:p>
          <a:p>
            <a:pPr lvl="1"/>
            <a:r>
              <a:rPr lang="en-AU"/>
              <a:t>Nạp toán hạng x vào thanh ghi A</a:t>
            </a:r>
          </a:p>
          <a:p>
            <a:pPr lvl="1"/>
            <a:r>
              <a:rPr lang="en-AU"/>
              <a:t>Nạp toán hạng y vào thanh ghi Y</a:t>
            </a:r>
          </a:p>
          <a:p>
            <a:pPr lvl="1"/>
            <a:r>
              <a:rPr lang="en-AU"/>
              <a:t>ALU thực hiện phép cộng A + Y và lưu kết quả vào thanh ghi Z</a:t>
            </a:r>
          </a:p>
          <a:p>
            <a:pPr lvl="1"/>
            <a:r>
              <a:rPr lang="en-AU"/>
              <a:t>Kết quả phép tính từ Z được chuyển về thanh ghi 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2.3.2 Bộ đếm chương trình PC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Bộ đếm chương trình PC (Program Counter) hoặc con trỏ lệnh (IP – Instruction Pointer) luôn chứa địa chỉ của ô nhớ chứa lệnh được thực hiện tiếp theo;</a:t>
            </a:r>
          </a:p>
          <a:p>
            <a:r>
              <a:rPr lang="en-AU"/>
              <a:t>PC chứa địa chỉ của ô nhớ chứa lệnh đầu tiên của chương trình khi nó được kích hoạt và được nạp vào bộ nhớ;</a:t>
            </a:r>
          </a:p>
          <a:p>
            <a:r>
              <a:rPr lang="en-AU"/>
              <a:t>Khi CPU thực hiện xong lệnh, địa chỉ của ô nhớ chứa lệnh tiếp theo được nạp vào PC;</a:t>
            </a:r>
          </a:p>
          <a:p>
            <a:r>
              <a:rPr lang="en-AU"/>
              <a:t>Kích thước PC phụ thuộc vào thiết kế CPU. Các kích thước thông dụng là </a:t>
            </a:r>
            <a:r>
              <a:rPr lang="en-US"/>
              <a:t>8, 16, 32 và 64 bit.</a:t>
            </a: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3TGp_natural_light_v2">
  <a:themeElements>
    <a:clrScheme name="213TGp_natural_light_v2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213TGp_natural_light_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213TGp_natural_light_v2</Template>
  <TotalTime>3474</TotalTime>
  <Words>1866</Words>
  <Application>Microsoft Office PowerPoint</Application>
  <PresentationFormat>On-screen Show (4:3)</PresentationFormat>
  <Paragraphs>193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213TGp_natural_light_v2</vt:lpstr>
      <vt:lpstr>PowerPoint Presentation</vt:lpstr>
      <vt:lpstr>NỘI DUNG</vt:lpstr>
      <vt:lpstr>2.1 Sơ đồ khối tổng quát của CPU</vt:lpstr>
      <vt:lpstr>2.2 Chu trình xử lý lệnh của CPU</vt:lpstr>
      <vt:lpstr>2.2 Chu trình xử lý lệnh của CPU</vt:lpstr>
      <vt:lpstr>2.3 Các thanh ghi của CPU</vt:lpstr>
      <vt:lpstr>2.3.1 Thanh tích luỹ A (Accumulator)</vt:lpstr>
      <vt:lpstr>2.3.1 Thanh tích luỹ A (Accumulator)</vt:lpstr>
      <vt:lpstr>2.3.2 Bộ đếm chương trình PC</vt:lpstr>
      <vt:lpstr>2.3.3 Thanh ghi trạng thái FR</vt:lpstr>
      <vt:lpstr>2.3.3 Thanh ghi trạng thái FR</vt:lpstr>
      <vt:lpstr>2.3.3 Thanh ghi trạng thái FR của 8086</vt:lpstr>
      <vt:lpstr>2.3.4 Con trỏ ngăn xếp SP</vt:lpstr>
      <vt:lpstr>2.3.5 Các thanh ghi tổng quát</vt:lpstr>
      <vt:lpstr>2.3.5 Thanh ghi lệnh IR</vt:lpstr>
      <vt:lpstr>2.3.6 Các thanh ghi MAR và MBR</vt:lpstr>
      <vt:lpstr>2.3.7 Các thanh ghi tạm thời</vt:lpstr>
      <vt:lpstr>2.4 Đơn vị điều khiển CU</vt:lpstr>
      <vt:lpstr>2.4 Đơn vị điều khiển CU</vt:lpstr>
      <vt:lpstr>2.5 Đơn vị số học &amp; logic ALU</vt:lpstr>
      <vt:lpstr>2.5 Đơn vị số học &amp; logic ALU</vt:lpstr>
      <vt:lpstr>2.6 Bus trong CPU</vt:lpstr>
      <vt:lpstr>2.7 Sơ đồ khối một số CPU – Intel 8086</vt:lpstr>
      <vt:lpstr>2.7 Sơ đồ khối một số CPU – AMD K62</vt:lpstr>
      <vt:lpstr>2.7 Sơ đồ khối một số CPU – AMD K62</vt:lpstr>
      <vt:lpstr>2.7 Sơ đồ khối một số CPU – Intel Pen III</vt:lpstr>
      <vt:lpstr>2.7 Sơ đồ khối một số CPU – Intel Pen IV</vt:lpstr>
      <vt:lpstr>2.7 Sơ đồ khối một số CPU – AMD Athlon XP</vt:lpstr>
      <vt:lpstr>2.7 Sơ đồ khối một số CPU – Intel Core 2 Duo</vt:lpstr>
      <vt:lpstr>2.7 Các khối của vi kiến trúc Nehalem dùng trong Intel Core i5/i7 (2008)</vt:lpstr>
      <vt:lpstr>2.7 Các khối của vi kiến trúc Sandy Bridge dùng trong Intel Core i5/i7 (2010)</vt:lpstr>
      <vt:lpstr>Câu hỏi ôn tập</vt:lpstr>
    </vt:vector>
  </TitlesOfParts>
  <Company>PTIT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Dau Hoang</dc:creator>
  <cp:lastModifiedBy>cuong</cp:lastModifiedBy>
  <cp:revision>156</cp:revision>
  <dcterms:created xsi:type="dcterms:W3CDTF">2008-09-11T07:24:50Z</dcterms:created>
  <dcterms:modified xsi:type="dcterms:W3CDTF">2016-01-20T08:59:32Z</dcterms:modified>
</cp:coreProperties>
</file>