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3"/>
  </p:notesMasterIdLst>
  <p:handoutMasterIdLst>
    <p:handoutMasterId r:id="rId44"/>
  </p:handoutMasterIdLst>
  <p:sldIdLst>
    <p:sldId id="292" r:id="rId2"/>
    <p:sldId id="293" r:id="rId3"/>
    <p:sldId id="324" r:id="rId4"/>
    <p:sldId id="325" r:id="rId5"/>
    <p:sldId id="361" r:id="rId6"/>
    <p:sldId id="362" r:id="rId7"/>
    <p:sldId id="360" r:id="rId8"/>
    <p:sldId id="357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6" r:id="rId19"/>
    <p:sldId id="335" r:id="rId20"/>
    <p:sldId id="337" r:id="rId21"/>
    <p:sldId id="338" r:id="rId22"/>
    <p:sldId id="339" r:id="rId23"/>
    <p:sldId id="340" r:id="rId24"/>
    <p:sldId id="341" r:id="rId25"/>
    <p:sldId id="342" r:id="rId26"/>
    <p:sldId id="323" r:id="rId27"/>
    <p:sldId id="345" r:id="rId28"/>
    <p:sldId id="346" r:id="rId29"/>
    <p:sldId id="347" r:id="rId30"/>
    <p:sldId id="348" r:id="rId31"/>
    <p:sldId id="349" r:id="rId32"/>
    <p:sldId id="350" r:id="rId33"/>
    <p:sldId id="351" r:id="rId34"/>
    <p:sldId id="352" r:id="rId35"/>
    <p:sldId id="353" r:id="rId36"/>
    <p:sldId id="354" r:id="rId37"/>
    <p:sldId id="358" r:id="rId38"/>
    <p:sldId id="359" r:id="rId39"/>
    <p:sldId id="355" r:id="rId40"/>
    <p:sldId id="356" r:id="rId41"/>
    <p:sldId id="344" r:id="rId42"/>
  </p:sldIdLst>
  <p:sldSz cx="9144000" cy="6858000" type="screen4x3"/>
  <p:notesSz cx="9926638" cy="666908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1">
          <p15:clr>
            <a:srgbClr val="A4A3A4"/>
          </p15:clr>
        </p15:guide>
        <p15:guide id="2" pos="31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6600"/>
    <a:srgbClr val="FF9999"/>
    <a:srgbClr val="CCFF66"/>
    <a:srgbClr val="CCCC00"/>
    <a:srgbClr val="000066"/>
    <a:srgbClr val="993300"/>
    <a:srgbClr val="6600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91220" autoAdjust="0"/>
  </p:normalViewPr>
  <p:slideViewPr>
    <p:cSldViewPr>
      <p:cViewPr varScale="1">
        <p:scale>
          <a:sx n="78" d="100"/>
          <a:sy n="78" d="100"/>
        </p:scale>
        <p:origin x="162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736" y="-90"/>
      </p:cViewPr>
      <p:guideLst>
        <p:guide orient="horz" pos="2101"/>
        <p:guide pos="312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925" y="0"/>
            <a:ext cx="43021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6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334125"/>
            <a:ext cx="43021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6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925" y="6334125"/>
            <a:ext cx="43021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/>
            </a:lvl1pPr>
          </a:lstStyle>
          <a:p>
            <a:pPr>
              <a:defRPr/>
            </a:pPr>
            <a:fld id="{57D7128E-559B-4355-A8AA-06BAD7765E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23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925" y="0"/>
            <a:ext cx="43021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95650" y="500063"/>
            <a:ext cx="3333750" cy="25003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188" y="3167063"/>
            <a:ext cx="7942262" cy="300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334125"/>
            <a:ext cx="43021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334125"/>
            <a:ext cx="43021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/>
            </a:lvl1pPr>
          </a:lstStyle>
          <a:p>
            <a:pPr>
              <a:defRPr/>
            </a:pPr>
            <a:fld id="{C2FD45ED-5EE7-4FDD-BB71-ECAEBB21F3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152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1930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F89095-7E7F-4CFE-AB47-D420BA8EA0E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2968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6088" y="762000"/>
            <a:ext cx="2189162" cy="5364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762000"/>
            <a:ext cx="6415088" cy="5364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9F4D91-443C-4BB3-B886-E21972D6C56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0579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953CCF-F2FE-4AFB-9C21-FD81C1E6CDB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6446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86482E-1CB7-4518-9701-5C2036A9A23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7922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47800"/>
            <a:ext cx="4302125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1447800"/>
            <a:ext cx="4302125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18A11D-0FDC-4204-9D60-2C42E391E38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9619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12321A-8405-4682-A7BE-567A9403D59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70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9B1EE-4B0E-4472-8909-2A30E951983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6287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4FBCBB-6FDF-4CAF-91E6-8F7E3752A3B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4327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5A891-5C57-42BB-8843-83F5355FE17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4253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BF7762-56A4-4D6D-891B-231E9548B50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9277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26" name="Rectangle 22"/>
          <p:cNvSpPr>
            <a:spLocks noChangeArrowheads="1"/>
          </p:cNvSpPr>
          <p:nvPr userDrawn="1"/>
        </p:nvSpPr>
        <p:spPr bwMode="gray">
          <a:xfrm>
            <a:off x="0" y="6224588"/>
            <a:ext cx="9144000" cy="6477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AU"/>
          </a:p>
        </p:txBody>
      </p:sp>
      <p:sp>
        <p:nvSpPr>
          <p:cNvPr id="47106" name="Oval 2"/>
          <p:cNvSpPr>
            <a:spLocks noChangeArrowheads="1"/>
          </p:cNvSpPr>
          <p:nvPr userDrawn="1"/>
        </p:nvSpPr>
        <p:spPr bwMode="gray">
          <a:xfrm>
            <a:off x="0" y="0"/>
            <a:ext cx="9144000" cy="6858000"/>
          </a:xfrm>
          <a:prstGeom prst="ellipse">
            <a:avLst/>
          </a:prstGeom>
          <a:solidFill>
            <a:schemeClr val="bg1">
              <a:alpha val="44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AU"/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gray">
          <a:xfrm>
            <a:off x="0" y="0"/>
            <a:ext cx="9144000" cy="7191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AU"/>
          </a:p>
        </p:txBody>
      </p:sp>
      <p:pic>
        <p:nvPicPr>
          <p:cNvPr id="1029" name="Picture 15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341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20" name="Line 16"/>
          <p:cNvSpPr>
            <a:spLocks noChangeShapeType="1"/>
          </p:cNvSpPr>
          <p:nvPr userDrawn="1"/>
        </p:nvSpPr>
        <p:spPr bwMode="auto">
          <a:xfrm>
            <a:off x="0" y="747713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47122" name="Text Box 18"/>
          <p:cNvSpPr txBox="1">
            <a:spLocks noChangeArrowheads="1"/>
          </p:cNvSpPr>
          <p:nvPr userDrawn="1"/>
        </p:nvSpPr>
        <p:spPr bwMode="auto">
          <a:xfrm>
            <a:off x="1600200" y="46038"/>
            <a:ext cx="6400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/>
              <a:t>BÀI GIẢNG MÔN KIẾN TRÚC MÁY TÍNH</a:t>
            </a:r>
          </a:p>
        </p:txBody>
      </p:sp>
      <p:sp>
        <p:nvSpPr>
          <p:cNvPr id="47127" name="Text Box 23"/>
          <p:cNvSpPr txBox="1">
            <a:spLocks noChangeArrowheads="1"/>
          </p:cNvSpPr>
          <p:nvPr userDrawn="1"/>
        </p:nvSpPr>
        <p:spPr bwMode="auto">
          <a:xfrm>
            <a:off x="0" y="6396038"/>
            <a:ext cx="2057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/>
              <a:t>www.ptit.edu.vn</a:t>
            </a:r>
          </a:p>
        </p:txBody>
      </p:sp>
      <p:sp>
        <p:nvSpPr>
          <p:cNvPr id="47128" name="Text Box 24"/>
          <p:cNvSpPr txBox="1">
            <a:spLocks noChangeArrowheads="1"/>
          </p:cNvSpPr>
          <p:nvPr userDrawn="1"/>
        </p:nvSpPr>
        <p:spPr bwMode="auto">
          <a:xfrm>
            <a:off x="1447800" y="6310313"/>
            <a:ext cx="6400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/>
              <a:t>GIẢNG VIÊN: TS. HOÀNG XUÂN DẬU</a:t>
            </a:r>
          </a:p>
        </p:txBody>
      </p:sp>
      <p:sp>
        <p:nvSpPr>
          <p:cNvPr id="47129" name="Text Box 25"/>
          <p:cNvSpPr txBox="1">
            <a:spLocks noChangeArrowheads="1"/>
          </p:cNvSpPr>
          <p:nvPr userDrawn="1"/>
        </p:nvSpPr>
        <p:spPr bwMode="auto">
          <a:xfrm>
            <a:off x="1462088" y="6538913"/>
            <a:ext cx="6400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/>
              <a:t>BỘ MÔN: KHOA HỌC MÁY TÍNH - KHOA CNTT1</a:t>
            </a:r>
          </a:p>
        </p:txBody>
      </p:sp>
      <p:sp>
        <p:nvSpPr>
          <p:cNvPr id="47130" name="Text Box 26"/>
          <p:cNvSpPr txBox="1">
            <a:spLocks noChangeArrowheads="1"/>
          </p:cNvSpPr>
          <p:nvPr userDrawn="1"/>
        </p:nvSpPr>
        <p:spPr bwMode="auto">
          <a:xfrm>
            <a:off x="8001000" y="6391275"/>
            <a:ext cx="1143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/>
              <a:t>Trang </a:t>
            </a:r>
            <a:fld id="{CC8850A3-EAFD-4ECE-8FBC-3FCE80AD5022}" type="slidenum">
              <a:rPr lang="en-US" sz="1400"/>
              <a:pPr>
                <a:spcBef>
                  <a:spcPct val="50000"/>
                </a:spcBef>
                <a:defRPr/>
              </a:pPr>
              <a:t>‹#›</a:t>
            </a:fld>
            <a:endParaRPr lang="en-US" sz="1400"/>
          </a:p>
        </p:txBody>
      </p:sp>
      <p:sp>
        <p:nvSpPr>
          <p:cNvPr id="1036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762000"/>
            <a:ext cx="87566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sp>
        <p:nvSpPr>
          <p:cNvPr id="1037" name="Rectangle 2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47800"/>
            <a:ext cx="875665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47133" name="Rectangle 2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smtClean="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7134" name="Rectangle 3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smtClean="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7135" name="Rectangle 3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smtClean="0"/>
            </a:lvl1pPr>
          </a:lstStyle>
          <a:p>
            <a:pPr>
              <a:defRPr/>
            </a:pPr>
            <a:fld id="{F7358F12-E368-4A8F-8D6C-BF4D3B062AD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  <p:sp>
        <p:nvSpPr>
          <p:cNvPr id="47136" name="Text Box 32"/>
          <p:cNvSpPr txBox="1">
            <a:spLocks noChangeArrowheads="1"/>
          </p:cNvSpPr>
          <p:nvPr userDrawn="1"/>
        </p:nvSpPr>
        <p:spPr bwMode="auto">
          <a:xfrm>
            <a:off x="1295400" y="304800"/>
            <a:ext cx="7086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  <a:defRPr/>
            </a:pPr>
            <a:r>
              <a:rPr lang="en-US" sz="1600"/>
              <a:t>CHƯƠNG 3a – </a:t>
            </a:r>
            <a:r>
              <a:rPr lang="fr-FR" sz="1600"/>
              <a:t>CPU PIPELINE</a:t>
            </a:r>
            <a:endParaRPr lang="en-US" sz="16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2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2"/>
          <p:cNvSpPr>
            <a:spLocks noChangeArrowheads="1"/>
          </p:cNvSpPr>
          <p:nvPr/>
        </p:nvSpPr>
        <p:spPr bwMode="ltGray">
          <a:xfrm>
            <a:off x="0" y="1066800"/>
            <a:ext cx="9144000" cy="7191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075" name="Rectangle 13"/>
          <p:cNvSpPr>
            <a:spLocks noChangeArrowheads="1"/>
          </p:cNvSpPr>
          <p:nvPr/>
        </p:nvSpPr>
        <p:spPr bwMode="ltGray">
          <a:xfrm>
            <a:off x="0" y="3962400"/>
            <a:ext cx="9144000" cy="7191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076" name="Oval 14"/>
          <p:cNvSpPr>
            <a:spLocks noChangeArrowheads="1"/>
          </p:cNvSpPr>
          <p:nvPr/>
        </p:nvSpPr>
        <p:spPr bwMode="gray">
          <a:xfrm>
            <a:off x="4211638" y="2636838"/>
            <a:ext cx="1223962" cy="1223962"/>
          </a:xfrm>
          <a:prstGeom prst="ellipse">
            <a:avLst/>
          </a:prstGeom>
          <a:solidFill>
            <a:srgbClr val="1BABE5">
              <a:alpha val="1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/>
          </a:p>
        </p:txBody>
      </p:sp>
      <p:pic>
        <p:nvPicPr>
          <p:cNvPr id="3077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914400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78" name="Group 16"/>
          <p:cNvGrpSpPr>
            <a:grpSpLocks/>
          </p:cNvGrpSpPr>
          <p:nvPr/>
        </p:nvGrpSpPr>
        <p:grpSpPr bwMode="auto">
          <a:xfrm>
            <a:off x="52388" y="1004888"/>
            <a:ext cx="3529012" cy="3671887"/>
            <a:chOff x="612" y="1026"/>
            <a:chExt cx="2223" cy="2313"/>
          </a:xfrm>
        </p:grpSpPr>
        <p:sp>
          <p:nvSpPr>
            <p:cNvPr id="52241" name="Oval 17"/>
            <p:cNvSpPr>
              <a:spLocks noChangeArrowheads="1"/>
            </p:cNvSpPr>
            <p:nvPr/>
          </p:nvSpPr>
          <p:spPr bwMode="gray">
            <a:xfrm>
              <a:off x="612" y="1026"/>
              <a:ext cx="2223" cy="2313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  <a:round/>
              <a:headEnd/>
              <a:tailEnd/>
            </a:ln>
            <a:effectLst>
              <a:outerShdw dist="89803" dir="2700000" algn="ctr" rotWithShape="0">
                <a:srgbClr val="000000">
                  <a:alpha val="19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AU"/>
            </a:p>
          </p:txBody>
        </p:sp>
        <p:pic>
          <p:nvPicPr>
            <p:cNvPr id="3085" name="Picture 18" descr="HV_toancanh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" y="1530"/>
              <a:ext cx="1776" cy="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79" name="Text Box 19"/>
          <p:cNvSpPr txBox="1">
            <a:spLocks noChangeArrowheads="1"/>
          </p:cNvSpPr>
          <p:nvPr/>
        </p:nvSpPr>
        <p:spPr bwMode="auto">
          <a:xfrm>
            <a:off x="2362200" y="422275"/>
            <a:ext cx="632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</a:rPr>
              <a:t> HỌC VIỆN CÔNG NGHỆ BƯU CHÍNH VIỄN THÔNG </a:t>
            </a:r>
          </a:p>
        </p:txBody>
      </p:sp>
      <p:sp>
        <p:nvSpPr>
          <p:cNvPr id="3080" name="Text Box 20"/>
          <p:cNvSpPr txBox="1">
            <a:spLocks noChangeArrowheads="1"/>
          </p:cNvSpPr>
          <p:nvPr/>
        </p:nvSpPr>
        <p:spPr bwMode="auto">
          <a:xfrm>
            <a:off x="3810000" y="1905000"/>
            <a:ext cx="495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</a:rPr>
              <a:t>BÀI GIẢNG MÔN</a:t>
            </a:r>
          </a:p>
        </p:txBody>
      </p:sp>
      <p:sp>
        <p:nvSpPr>
          <p:cNvPr id="3081" name="Text Box 21"/>
          <p:cNvSpPr txBox="1">
            <a:spLocks noChangeArrowheads="1"/>
          </p:cNvSpPr>
          <p:nvPr/>
        </p:nvSpPr>
        <p:spPr bwMode="auto">
          <a:xfrm>
            <a:off x="3429000" y="2438400"/>
            <a:ext cx="55626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3200">
                <a:solidFill>
                  <a:schemeClr val="tx2"/>
                </a:solidFill>
              </a:rPr>
              <a:t>KIẾN TRÚC MÁY TÍNH</a:t>
            </a:r>
          </a:p>
        </p:txBody>
      </p:sp>
      <p:sp>
        <p:nvSpPr>
          <p:cNvPr id="3082" name="Text Box 22"/>
          <p:cNvSpPr txBox="1">
            <a:spLocks noChangeArrowheads="1"/>
          </p:cNvSpPr>
          <p:nvPr/>
        </p:nvSpPr>
        <p:spPr bwMode="auto">
          <a:xfrm>
            <a:off x="1066800" y="4800600"/>
            <a:ext cx="7315200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err="1">
                <a:solidFill>
                  <a:schemeClr val="tx2"/>
                </a:solidFill>
              </a:rPr>
              <a:t>Giảng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viên</a:t>
            </a:r>
            <a:r>
              <a:rPr lang="en-US" sz="2000" dirty="0">
                <a:solidFill>
                  <a:schemeClr val="tx2"/>
                </a:solidFill>
              </a:rPr>
              <a:t>: 		 </a:t>
            </a:r>
            <a:r>
              <a:rPr lang="en-US" sz="2000" dirty="0" err="1">
                <a:solidFill>
                  <a:schemeClr val="tx2"/>
                </a:solidFill>
              </a:rPr>
              <a:t>Phạm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Văn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Cường</a:t>
            </a:r>
            <a:endParaRPr lang="en-US" sz="2000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err="1">
                <a:solidFill>
                  <a:schemeClr val="tx2"/>
                </a:solidFill>
              </a:rPr>
              <a:t>Điện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thoại</a:t>
            </a:r>
            <a:r>
              <a:rPr lang="en-US" sz="2000" dirty="0">
                <a:solidFill>
                  <a:schemeClr val="tx2"/>
                </a:solidFill>
              </a:rPr>
              <a:t>/E-mail:	 cuongpham.ptit@gmail.com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err="1">
                <a:solidFill>
                  <a:schemeClr val="tx2"/>
                </a:solidFill>
              </a:rPr>
              <a:t>Bộ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môn</a:t>
            </a:r>
            <a:r>
              <a:rPr lang="en-US" sz="2000" dirty="0">
                <a:solidFill>
                  <a:schemeClr val="tx2"/>
                </a:solidFill>
              </a:rPr>
              <a:t>: 		</a:t>
            </a:r>
            <a:r>
              <a:rPr lang="en-US" sz="2000" dirty="0" err="1">
                <a:solidFill>
                  <a:schemeClr val="tx2"/>
                </a:solidFill>
              </a:rPr>
              <a:t>Khoa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học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máy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tính</a:t>
            </a:r>
            <a:r>
              <a:rPr lang="en-US" sz="2000" dirty="0">
                <a:solidFill>
                  <a:schemeClr val="tx2"/>
                </a:solidFill>
              </a:rPr>
              <a:t> - </a:t>
            </a:r>
            <a:r>
              <a:rPr lang="en-US" sz="2000" dirty="0" err="1">
                <a:solidFill>
                  <a:schemeClr val="tx2"/>
                </a:solidFill>
              </a:rPr>
              <a:t>Khoa</a:t>
            </a:r>
            <a:r>
              <a:rPr lang="en-US" sz="2000" dirty="0">
                <a:solidFill>
                  <a:schemeClr val="tx2"/>
                </a:solidFill>
              </a:rPr>
              <a:t> CNTT1</a:t>
            </a:r>
          </a:p>
        </p:txBody>
      </p:sp>
      <p:sp>
        <p:nvSpPr>
          <p:cNvPr id="3083" name="Text Box 24"/>
          <p:cNvSpPr txBox="1">
            <a:spLocks noChangeArrowheads="1"/>
          </p:cNvSpPr>
          <p:nvPr/>
        </p:nvSpPr>
        <p:spPr bwMode="auto">
          <a:xfrm>
            <a:off x="3597876" y="3200400"/>
            <a:ext cx="5257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</a:rPr>
              <a:t>CHƯƠNG 3a – CPU PIPELINE</a:t>
            </a:r>
          </a:p>
        </p:txBody>
      </p:sp>
    </p:spTree>
  </p:cSld>
  <p:clrMapOvr>
    <a:masterClrMapping/>
  </p:clrMapOvr>
  <p:transition advTm="9594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/>
              <a:t>3a.1 Giới thiệu CPU pipeline – P6 (PIII, M)</a:t>
            </a:r>
          </a:p>
        </p:txBody>
      </p:sp>
      <p:pic>
        <p:nvPicPr>
          <p:cNvPr id="10243" name="Picture 5" descr="image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1628775"/>
            <a:ext cx="3646488" cy="446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/>
              <a:t>3a.1 Giới thiệu CPU pipeline – Số lượng stages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Thời gian thực hiện mỗi giai đoạn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Các stages nên có thời gian thực hiện bằng nhau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Các stages chậm cần được tách nhỏ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Các vấn đề liên quan đến tài nguyên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Điều gì xảy ra khi hai giai đoạn đọc lệnh và đọc toán hạng đều truy nhập bộ nhớ?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Điều gì xảy ra khi hai giai đoạn đọc lệnh và thực hiện lệnh (tính địa chỉ bộ nhớ) đều truy nhập PC?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Pipeline dài bao nhiêu là tốt?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Về nguyên tắc: càng nhiều stages, hiệu quả càng cao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Pipeline dài nếu bị trống rỗng vì một lý do nào đó sẽ tốn nhiều thời gian để điền đầy.</a:t>
            </a:r>
            <a:endParaRPr lang="en-A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/>
              <a:t>3a.2 </a:t>
            </a:r>
            <a:r>
              <a:rPr lang="en-US"/>
              <a:t>Các vấn đề của pipeline – Logic gate hazard</a:t>
            </a:r>
            <a:endParaRPr lang="en-AU"/>
          </a:p>
        </p:txBody>
      </p:sp>
      <p:pic>
        <p:nvPicPr>
          <p:cNvPr id="12291" name="Picture 4" descr="logichaz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741680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Text Box 5"/>
          <p:cNvSpPr txBox="1">
            <a:spLocks noChangeArrowheads="1"/>
          </p:cNvSpPr>
          <p:nvPr/>
        </p:nvSpPr>
        <p:spPr bwMode="auto">
          <a:xfrm>
            <a:off x="5076825" y="2492375"/>
            <a:ext cx="3240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0"/>
              <a:t>Logic Gate Hazard</a:t>
            </a:r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11188" y="4149725"/>
            <a:ext cx="8075612" cy="1641475"/>
          </a:xfrm>
          <a:noFill/>
        </p:spPr>
        <p:txBody>
          <a:bodyPr/>
          <a:lstStyle/>
          <a:p>
            <a:pPr eaLnBrk="1" hangingPunct="1"/>
            <a:r>
              <a:rPr lang="en-AU"/>
              <a:t>Giá trị ra mong đợi (theo thiết kế) luôn là 0 (false)</a:t>
            </a:r>
          </a:p>
          <a:p>
            <a:pPr eaLnBrk="1" hangingPunct="1"/>
            <a:r>
              <a:rPr lang="en-AU"/>
              <a:t>Tuy nhiên, trong một số thời điểm giá trị ra là 1 (true) </a:t>
            </a:r>
            <a:r>
              <a:rPr lang="en-AU">
                <a:sym typeface="Wingdings" pitchFamily="2" charset="2"/>
              </a:rPr>
              <a:t> Hazard (không theo thiết kế).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/>
              <a:t>3a.2 </a:t>
            </a:r>
            <a:r>
              <a:rPr lang="en-US"/>
              <a:t>Các vấn đề của pipeline</a:t>
            </a:r>
            <a:endParaRPr lang="en-AU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756650" cy="4602163"/>
          </a:xfrm>
        </p:spPr>
        <p:txBody>
          <a:bodyPr/>
          <a:lstStyle/>
          <a:p>
            <a:pPr eaLnBrk="1" hangingPunct="1"/>
            <a:r>
              <a:rPr lang="en-US"/>
              <a:t>Vấn đề xung đột tài nguyên (resource conflicts)</a:t>
            </a:r>
          </a:p>
          <a:p>
            <a:pPr lvl="1" eaLnBrk="1" hangingPunct="1"/>
            <a:r>
              <a:rPr lang="en-US"/>
              <a:t>Xung đột truy nhập bộ nhớ</a:t>
            </a:r>
          </a:p>
          <a:p>
            <a:pPr lvl="1" eaLnBrk="1" hangingPunct="1"/>
            <a:r>
              <a:rPr lang="en-US"/>
              <a:t>Xung đột truy nhập các thanh ghi</a:t>
            </a:r>
          </a:p>
          <a:p>
            <a:pPr eaLnBrk="1" hangingPunct="1"/>
            <a:r>
              <a:rPr lang="en-US"/>
              <a:t>Tranh chấp dữ liệu (Data hazards): </a:t>
            </a:r>
          </a:p>
          <a:p>
            <a:pPr lvl="1" eaLnBrk="1" hangingPunct="1"/>
            <a:r>
              <a:rPr lang="en-US"/>
              <a:t>Vấn đề </a:t>
            </a:r>
            <a:r>
              <a:rPr lang="en-US" i="1"/>
              <a:t>read after write hazard</a:t>
            </a:r>
            <a:r>
              <a:rPr lang="en-US"/>
              <a:t> (RAW)</a:t>
            </a:r>
          </a:p>
          <a:p>
            <a:pPr eaLnBrk="1" hangingPunct="1"/>
            <a:r>
              <a:rPr lang="en-US"/>
              <a:t>Các lệnh rẽ nhánh (Branch instructions)</a:t>
            </a:r>
          </a:p>
          <a:p>
            <a:pPr lvl="1" eaLnBrk="1" hangingPunct="1"/>
            <a:r>
              <a:rPr lang="en-AU"/>
              <a:t>Không điều kiện</a:t>
            </a:r>
          </a:p>
          <a:p>
            <a:pPr lvl="1" eaLnBrk="1" hangingPunct="1"/>
            <a:r>
              <a:rPr lang="en-AU"/>
              <a:t>Có điều kiện</a:t>
            </a:r>
          </a:p>
          <a:p>
            <a:pPr lvl="1" eaLnBrk="1" hangingPunct="1"/>
            <a:r>
              <a:rPr lang="en-AU"/>
              <a:t>Gọi thực hiện và trở về từ chương trình con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/>
              <a:t>3a.3 </a:t>
            </a:r>
            <a:r>
              <a:rPr lang="en-US"/>
              <a:t>Xung đột tài nguyên</a:t>
            </a:r>
            <a:endParaRPr lang="en-AU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756650" cy="2286000"/>
          </a:xfrm>
        </p:spPr>
        <p:txBody>
          <a:bodyPr/>
          <a:lstStyle/>
          <a:p>
            <a:pPr eaLnBrk="1" hangingPunct="1"/>
            <a:r>
              <a:rPr lang="en-AU"/>
              <a:t>Không đủ tài nguyên phục vụ CPU;</a:t>
            </a:r>
          </a:p>
          <a:p>
            <a:pPr eaLnBrk="1" hangingPunct="1"/>
            <a:r>
              <a:rPr lang="en-AU"/>
              <a:t>Ví dụ: nếu bộ nhớ chỉ hỗ trợ một truy nhập tại mỗi thời điểm và nếu tại cùng một thời điểm, pipeline yêu cầu hai truy nhập bộ nhớ (đọc lệnh – tại giai đoạn IF và đọc dữ liệu – tại giai đoạn ID) </a:t>
            </a:r>
            <a:r>
              <a:rPr lang="en-AU">
                <a:sym typeface="Wingdings" pitchFamily="2" charset="2"/>
              </a:rPr>
              <a:t> nảy sinh xung đột.</a:t>
            </a:r>
          </a:p>
        </p:txBody>
      </p:sp>
      <p:pic>
        <p:nvPicPr>
          <p:cNvPr id="14340" name="Picture 4" descr="800px-Fivestagespipe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114800"/>
            <a:ext cx="6337300" cy="183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/>
              <a:t>3a.3 </a:t>
            </a:r>
            <a:r>
              <a:rPr lang="en-US"/>
              <a:t>Xung đột tài nguyên</a:t>
            </a:r>
            <a:endParaRPr lang="en-AU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4191000" cy="4572000"/>
          </a:xfrm>
        </p:spPr>
        <p:txBody>
          <a:bodyPr/>
          <a:lstStyle/>
          <a:p>
            <a:pPr eaLnBrk="1" hangingPunct="1"/>
            <a:r>
              <a:rPr lang="en-AU"/>
              <a:t>Giải pháp: Thêm tài nguyên hoặc n</a:t>
            </a:r>
            <a:r>
              <a:rPr lang="en-AU">
                <a:sym typeface="Wingdings" pitchFamily="2" charset="2"/>
              </a:rPr>
              <a:t>âng cao năng lực phục vụ của tài nguyên:</a:t>
            </a:r>
          </a:p>
          <a:p>
            <a:pPr lvl="1" eaLnBrk="1" hangingPunct="1"/>
            <a:r>
              <a:rPr lang="en-US"/>
              <a:t>Memory/Cache: hỗ trợ nhiều truy nhập tại một thời điểm;</a:t>
            </a:r>
          </a:p>
          <a:p>
            <a:pPr lvl="1" eaLnBrk="1" hangingPunct="1"/>
            <a:r>
              <a:rPr lang="en-US"/>
              <a:t>Chia cache thành 2 phần: I-Cache và D-Cache để cải thiện khả năng truy nhập.</a:t>
            </a:r>
            <a:endParaRPr lang="en-AU"/>
          </a:p>
        </p:txBody>
      </p:sp>
      <p:pic>
        <p:nvPicPr>
          <p:cNvPr id="1536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752600"/>
            <a:ext cx="3960813" cy="261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/>
              <a:t>3a.4 </a:t>
            </a:r>
            <a:r>
              <a:rPr lang="en-US"/>
              <a:t>Xung đột dữ liệu RAW</a:t>
            </a:r>
            <a:endParaRPr lang="en-AU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534400" cy="4572000"/>
          </a:xfrm>
        </p:spPr>
        <p:txBody>
          <a:bodyPr/>
          <a:lstStyle/>
          <a:p>
            <a:pPr eaLnBrk="1" hangingPunct="1"/>
            <a:r>
              <a:rPr lang="en-US"/>
              <a:t>Xem xét hai lệnh: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/>
              <a:t>ADD R1, R1, R3 ;R1 </a:t>
            </a:r>
            <a:r>
              <a:rPr lang="en-US">
                <a:sym typeface="Wingdings" pitchFamily="2" charset="2"/>
              </a:rPr>
              <a:t></a:t>
            </a:r>
            <a:r>
              <a:rPr lang="en-US"/>
              <a:t> R1+R3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/>
              <a:t>SUB R4, R1, R2 ;R4 </a:t>
            </a:r>
            <a:r>
              <a:rPr lang="en-US">
                <a:sym typeface="Wingdings" pitchFamily="2" charset="2"/>
              </a:rPr>
              <a:t></a:t>
            </a:r>
            <a:r>
              <a:rPr lang="en-US"/>
              <a:t> R1-R2 </a:t>
            </a:r>
          </a:p>
          <a:p>
            <a:pPr eaLnBrk="1" hangingPunct="1"/>
            <a:r>
              <a:rPr lang="en-US" sz="2800"/>
              <a:t>L</a:t>
            </a:r>
            <a:r>
              <a:rPr lang="en-US"/>
              <a:t>ệnh SUB sử dụng kết quả của ADD – có sự phụ thuộc dữ liệu giữa hai lệnh</a:t>
            </a:r>
          </a:p>
          <a:p>
            <a:pPr eaLnBrk="1" hangingPunct="1"/>
            <a:r>
              <a:rPr lang="en-US"/>
              <a:t>SUB đọc R1 trong giai đoạn 2 (ID), còn ADD ghi kết quả trong giai đoạn 5 (WB)</a:t>
            </a:r>
          </a:p>
          <a:p>
            <a:pPr lvl="1" eaLnBrk="1" hangingPunct="1"/>
            <a:r>
              <a:rPr lang="en-US"/>
              <a:t>SUB đọc giá trị cũ của R1 trước khi ADD lưu giá trị mới của R1.</a:t>
            </a:r>
            <a:endParaRPr lang="en-AU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/>
              <a:t>3a.4 </a:t>
            </a:r>
            <a:r>
              <a:rPr lang="en-US"/>
              <a:t>Xung đột dữ liệu RAW</a:t>
            </a:r>
            <a:endParaRPr lang="en-AU"/>
          </a:p>
        </p:txBody>
      </p:sp>
      <p:pic>
        <p:nvPicPr>
          <p:cNvPr id="17411" name="Picture 5" descr="RAW-hardw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628775"/>
            <a:ext cx="7489825" cy="322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827088" y="5157788"/>
            <a:ext cx="7705725" cy="865187"/>
          </a:xfrm>
          <a:noFill/>
        </p:spPr>
        <p:txBody>
          <a:bodyPr/>
          <a:lstStyle/>
          <a:p>
            <a:pPr lvl="1" eaLnBrk="1" hangingPunct="1"/>
            <a:r>
              <a:rPr lang="en-US"/>
              <a:t>ADD R1, R1, R3 ;R1 </a:t>
            </a:r>
            <a:r>
              <a:rPr lang="en-US">
                <a:sym typeface="Wingdings" pitchFamily="2" charset="2"/>
              </a:rPr>
              <a:t></a:t>
            </a:r>
            <a:r>
              <a:rPr lang="en-US"/>
              <a:t> R1+R3 </a:t>
            </a:r>
          </a:p>
          <a:p>
            <a:pPr lvl="1" eaLnBrk="1" hangingPunct="1"/>
            <a:r>
              <a:rPr lang="en-US"/>
              <a:t>SUB R4, R1, R2 ;R4 </a:t>
            </a:r>
            <a:r>
              <a:rPr lang="en-US">
                <a:sym typeface="Wingdings" pitchFamily="2" charset="2"/>
              </a:rPr>
              <a:t></a:t>
            </a:r>
            <a:r>
              <a:rPr lang="en-US"/>
              <a:t> R1-R2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/>
              <a:t>3a.4 </a:t>
            </a:r>
            <a:r>
              <a:rPr lang="en-US"/>
              <a:t>Xung đột dữ liệu RAW – Hướng khắc phục</a:t>
            </a:r>
            <a:endParaRPr lang="en-AU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Nhận dạng RAW hazard khi nó diễn ra</a:t>
            </a:r>
          </a:p>
          <a:p>
            <a:pPr eaLnBrk="1" hangingPunct="1"/>
            <a:r>
              <a:rPr lang="en-US"/>
              <a:t>Khi RAW hazard xảy ra, tạm dừng (stall) pipeline cho đến khi lệnh phía trước hoàn tất giai đoạn WB.</a:t>
            </a:r>
          </a:p>
          <a:p>
            <a:pPr eaLnBrk="1" hangingPunct="1"/>
            <a:r>
              <a:rPr lang="en-US"/>
              <a:t>Có thể sử dụng compiler để nhận dạng RAW và:</a:t>
            </a:r>
          </a:p>
          <a:p>
            <a:pPr lvl="1" eaLnBrk="1" hangingPunct="1"/>
            <a:r>
              <a:rPr lang="en-US"/>
              <a:t>Chèn thêm các lệnh NO-OP vào giữa các lệnh có thể gây ra RAW;</a:t>
            </a:r>
          </a:p>
          <a:p>
            <a:pPr lvl="1" eaLnBrk="1" hangingPunct="1"/>
            <a:r>
              <a:rPr lang="en-US"/>
              <a:t>Thay đổi trật tự các lệnh trong chương trình và chèn các lệnh độc lập vào giữa các lệnh có thể gây ra RAW;</a:t>
            </a:r>
          </a:p>
          <a:p>
            <a:pPr eaLnBrk="1" hangingPunct="1"/>
            <a:r>
              <a:rPr lang="en-US"/>
              <a:t>Sử dụng phần cứng để nhận dạng RAW và dự đoán trước giá trị dữ liệu phụ thuộc.</a:t>
            </a:r>
            <a:endParaRPr lang="en-A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/>
              <a:t>3a.4 </a:t>
            </a:r>
            <a:r>
              <a:rPr lang="en-US"/>
              <a:t>Xung đột dữ liệu RAW – Hướng khắc phục</a:t>
            </a:r>
            <a:endParaRPr lang="en-AU"/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68313" y="4797425"/>
            <a:ext cx="8229600" cy="1082675"/>
          </a:xfrm>
          <a:noFill/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US"/>
              <a:t>Lùi thời điểm thực hiện SUB bằng cách chèn </a:t>
            </a:r>
            <a:br>
              <a:rPr lang="en-US"/>
            </a:br>
            <a:r>
              <a:rPr lang="en-US"/>
              <a:t>thêm 3 lệnh NO-OP</a:t>
            </a:r>
          </a:p>
        </p:txBody>
      </p:sp>
      <p:pic>
        <p:nvPicPr>
          <p:cNvPr id="19460" name="Picture 5" descr="RAW-hardward-no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628775"/>
            <a:ext cx="8424862" cy="270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NỘI DUNG</a:t>
            </a:r>
            <a:endParaRPr lang="en-AU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752600"/>
            <a:ext cx="6400800" cy="4373563"/>
          </a:xfrm>
        </p:spPr>
        <p:txBody>
          <a:bodyPr/>
          <a:lstStyle/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CPU pipeline</a:t>
            </a:r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pipeline</a:t>
            </a:r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xung</a:t>
            </a:r>
            <a:r>
              <a:rPr lang="en-US" dirty="0"/>
              <a:t> </a:t>
            </a:r>
            <a:r>
              <a:rPr lang="en-US" dirty="0" err="1"/>
              <a:t>đột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endParaRPr lang="en-US" dirty="0"/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xung</a:t>
            </a:r>
            <a:r>
              <a:rPr lang="en-US" dirty="0"/>
              <a:t> </a:t>
            </a:r>
            <a:r>
              <a:rPr lang="en-US" dirty="0" err="1"/>
              <a:t>đột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rẽ</a:t>
            </a:r>
            <a:r>
              <a:rPr lang="en-US" dirty="0"/>
              <a:t> </a:t>
            </a:r>
            <a:r>
              <a:rPr lang="en-US" dirty="0" err="1"/>
              <a:t>nhánh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pipeline</a:t>
            </a:r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pipeline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CPU</a:t>
            </a:r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US" dirty="0" err="1"/>
              <a:t>Siêu</a:t>
            </a:r>
            <a:r>
              <a:rPr lang="en-US" dirty="0"/>
              <a:t> pipeline</a:t>
            </a:r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ôn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A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/>
              <a:t>3a.4 </a:t>
            </a:r>
            <a:r>
              <a:rPr lang="en-US"/>
              <a:t>Xung đột dữ liệu RAW – Hướng khắc phục</a:t>
            </a:r>
            <a:endParaRPr lang="en-AU"/>
          </a:p>
        </p:txBody>
      </p:sp>
      <p:sp>
        <p:nvSpPr>
          <p:cNvPr id="2048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11188" y="5013325"/>
            <a:ext cx="8075612" cy="792163"/>
          </a:xfrm>
          <a:noFill/>
        </p:spPr>
        <p:txBody>
          <a:bodyPr/>
          <a:lstStyle/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/>
              <a:t>Chèn thêm 3 lệnh độc lập dữ liệu vào </a:t>
            </a:r>
            <a:br>
              <a:rPr lang="en-US"/>
            </a:br>
            <a:r>
              <a:rPr lang="en-US"/>
              <a:t>giữa 2 lệnh ADD và SUB có thể sinh ra RAW</a:t>
            </a:r>
          </a:p>
        </p:txBody>
      </p:sp>
      <p:pic>
        <p:nvPicPr>
          <p:cNvPr id="20484" name="Picture 7" descr="RAW-hardward-oth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700213"/>
            <a:ext cx="8569325" cy="268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3a.5 Quản lý rẽ nhánh trong pipeline</a:t>
            </a:r>
            <a:endParaRPr lang="en-AU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Tỷ lệ các lệnh rẽ nhánh trong chương trình khoảng 10-30%. Lệnh rẽ nhánh gây ra: </a:t>
            </a:r>
          </a:p>
          <a:p>
            <a:pPr lvl="1" eaLnBrk="1" hangingPunct="1"/>
            <a:r>
              <a:rPr lang="en-US"/>
              <a:t>Ngắt quãng quá trình thực hiện bình thường của chương trình;</a:t>
            </a:r>
          </a:p>
          <a:p>
            <a:pPr lvl="1" eaLnBrk="1" hangingPunct="1"/>
            <a:r>
              <a:rPr lang="en-US"/>
              <a:t>Làm cho pipeline trống rỗng nếu không có biện pháp phòng ngừa/ngăn chặn.</a:t>
            </a:r>
          </a:p>
          <a:p>
            <a:pPr eaLnBrk="1" hangingPunct="1"/>
            <a:r>
              <a:rPr lang="en-US"/>
              <a:t>Với các VXL có pipeline dài như P4 (31 stages) và nhiều pipeline chạy song song, vấn đề lệnh rẽ nhánh càng trở nên phức tạp:</a:t>
            </a:r>
          </a:p>
          <a:p>
            <a:pPr lvl="1" eaLnBrk="1" hangingPunct="1"/>
            <a:r>
              <a:rPr lang="en-US"/>
              <a:t>Phải đẩy toàn bộ các lệnh đang thực hiện ở các ống khi gặp lệnh rẽ nhánh;</a:t>
            </a:r>
          </a:p>
          <a:p>
            <a:pPr lvl="1" eaLnBrk="1" hangingPunct="1"/>
            <a:r>
              <a:rPr lang="en-US"/>
              <a:t>Nạp mới các lệnh từ địa chỉ rẽ nhánh vào pipeline. Tiêu tốn nhiều thời gian để điền đầy pipeline.</a:t>
            </a:r>
            <a:endParaRPr lang="en-A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3a.5 Quản lý rẽ nhánh trong pipeline</a:t>
            </a:r>
            <a:endParaRPr lang="en-AU"/>
          </a:p>
        </p:txBody>
      </p:sp>
      <p:sp>
        <p:nvSpPr>
          <p:cNvPr id="2253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27088" y="5556250"/>
            <a:ext cx="7632700" cy="647700"/>
          </a:xfrm>
          <a:noFill/>
        </p:spPr>
        <p:txBody>
          <a:bodyPr/>
          <a:lstStyle/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Khi gặp lệnh rẽ nhánh, các lệnh kế tiếp đã nạp bị đẩy ra khỏi pipeline và sau đó các lệnh từ địa chỉ đích được nạp vào</a:t>
            </a:r>
          </a:p>
        </p:txBody>
      </p:sp>
      <p:pic>
        <p:nvPicPr>
          <p:cNvPr id="22532" name="Picture 6" descr="branch-emp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341438"/>
            <a:ext cx="7993062" cy="398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3a.5 Quản lý rẽ nhánh – Các giải pháp</a:t>
            </a:r>
            <a:endParaRPr lang="en-AU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76400"/>
            <a:ext cx="7918450" cy="4449763"/>
          </a:xfrm>
        </p:spPr>
        <p:txBody>
          <a:bodyPr/>
          <a:lstStyle/>
          <a:p>
            <a:pPr marL="457200" indent="-457200" eaLnBrk="1" hangingPunct="1">
              <a:buFontTx/>
              <a:buAutoNum type="arabicPeriod"/>
            </a:pPr>
            <a:r>
              <a:rPr lang="en-US" sz="2800"/>
              <a:t>Branch Targets (đích rẽ nhánh) 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sz="2800"/>
              <a:t>Conditional Branches (rẽ nhánh có điều kiện)</a:t>
            </a:r>
          </a:p>
          <a:p>
            <a:pPr marL="876300" lvl="1" indent="-419100" eaLnBrk="1" hangingPunct="1">
              <a:buFontTx/>
              <a:buChar char="•"/>
            </a:pPr>
            <a:r>
              <a:rPr lang="en-US" sz="2600"/>
              <a:t>Delayed Branching (làm chậm rẽ nhánh)</a:t>
            </a:r>
          </a:p>
          <a:p>
            <a:pPr marL="876300" lvl="1" indent="-419100" eaLnBrk="1" hangingPunct="1">
              <a:buFontTx/>
              <a:buChar char="•"/>
            </a:pPr>
            <a:r>
              <a:rPr lang="en-US" sz="2600"/>
              <a:t>Branch Prediction (dự đoán rẽ nhánh)</a:t>
            </a:r>
            <a:endParaRPr lang="en-AU" sz="2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3a.5 Quản lý rẽ nhánh – PIII Branch Targets</a:t>
            </a:r>
            <a:endParaRPr lang="en-AU"/>
          </a:p>
        </p:txBody>
      </p:sp>
      <p:pic>
        <p:nvPicPr>
          <p:cNvPr id="24579" name="Picture 5" descr="branch-targe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0" y="1474788"/>
            <a:ext cx="6696075" cy="517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3a.5 Quản lý rẽ nhánh – Branch Targets</a:t>
            </a:r>
            <a:endParaRPr lang="en-AU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756650" cy="1600200"/>
          </a:xfrm>
        </p:spPr>
        <p:txBody>
          <a:bodyPr/>
          <a:lstStyle/>
          <a:p>
            <a:pPr eaLnBrk="1" hangingPunct="1"/>
            <a:r>
              <a:rPr lang="en-US"/>
              <a:t>Khi một lệnh rẽ nhánh được thực thi, lệnh tiếp theo được nạp là lệnh ở địa chỉ đích (target), không phải lệnh kế tiếp lệnh nhảy.</a:t>
            </a:r>
            <a:endParaRPr lang="en-AU"/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676400" y="3429000"/>
            <a:ext cx="5400675" cy="17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AU" sz="2400" b="0">
                <a:solidFill>
                  <a:srgbClr val="0000FF"/>
                </a:solidFill>
                <a:latin typeface="Verdana" pitchFamily="34" charset="0"/>
              </a:rPr>
              <a:t>              JUMP  &lt;Address&gt;</a:t>
            </a:r>
            <a:br>
              <a:rPr lang="en-AU" sz="2400" b="0">
                <a:solidFill>
                  <a:srgbClr val="0000FF"/>
                </a:solidFill>
                <a:latin typeface="Verdana" pitchFamily="34" charset="0"/>
              </a:rPr>
            </a:br>
            <a:r>
              <a:rPr lang="en-AU" sz="2400" b="0">
                <a:solidFill>
                  <a:srgbClr val="0000FF"/>
                </a:solidFill>
                <a:latin typeface="Verdana" pitchFamily="34" charset="0"/>
              </a:rPr>
              <a:t>              ADD R1, R2</a:t>
            </a:r>
            <a:br>
              <a:rPr lang="en-AU" sz="2400" b="0">
                <a:solidFill>
                  <a:srgbClr val="0000FF"/>
                </a:solidFill>
                <a:latin typeface="Verdana" pitchFamily="34" charset="0"/>
              </a:rPr>
            </a:br>
            <a:endParaRPr lang="en-AU" sz="2400" b="0">
              <a:solidFill>
                <a:srgbClr val="0000FF"/>
              </a:solidFill>
              <a:latin typeface="Verdana" pitchFamily="34" charset="0"/>
            </a:endParaRPr>
          </a:p>
          <a:p>
            <a:pPr>
              <a:spcBef>
                <a:spcPct val="50000"/>
              </a:spcBef>
            </a:pPr>
            <a:r>
              <a:rPr lang="en-AU" sz="2400" b="0">
                <a:solidFill>
                  <a:srgbClr val="0000FF"/>
                </a:solidFill>
                <a:latin typeface="Verdana" pitchFamily="34" charset="0"/>
              </a:rPr>
              <a:t>Address: SUB R3, R4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3a.5 Quản lý rẽ nhánh – Branch Targets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en-US"/>
              <a:t>Lệnh rẽ nhánh được nhận biết ở giai đoạn ID, vậy có thể biết trước chúng bằng cách giải mã sớm.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/>
              <a:t>Sử dụng  </a:t>
            </a:r>
            <a:r>
              <a:rPr lang="en-US" i="1"/>
              <a:t>Branch Target Buffer</a:t>
            </a:r>
            <a:r>
              <a:rPr lang="en-US"/>
              <a:t> (BTB) để lưu vết của các lệnh rẽ nhánh đã được thực thi:</a:t>
            </a:r>
          </a:p>
          <a:p>
            <a:pPr marL="876300" lvl="1" indent="-419100" eaLnBrk="1" hangingPunct="1">
              <a:lnSpc>
                <a:spcPct val="90000"/>
              </a:lnSpc>
            </a:pPr>
            <a:r>
              <a:rPr lang="en-US"/>
              <a:t>Các địa chỉ đích của các lệnh rẽ nhánh</a:t>
            </a:r>
          </a:p>
          <a:p>
            <a:pPr marL="876300" lvl="1" indent="-419100" eaLnBrk="1" hangingPunct="1">
              <a:lnSpc>
                <a:spcPct val="90000"/>
              </a:lnSpc>
            </a:pPr>
            <a:r>
              <a:rPr lang="en-US"/>
              <a:t>Lệnh đích của các lệnh rẽ nhánh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/>
              <a:t>Nếu các lệnh rẽ nhánh được tái sử dụng (trong vòng lặp):</a:t>
            </a:r>
          </a:p>
          <a:p>
            <a:pPr marL="876300" lvl="1" indent="-419100" eaLnBrk="1" hangingPunct="1">
              <a:lnSpc>
                <a:spcPct val="90000"/>
              </a:lnSpc>
            </a:pPr>
            <a:r>
              <a:rPr lang="en-US"/>
              <a:t>Đ/c đích rẽ nhánh của chúng có thể được sử dụng mà không cần tính toán lại;</a:t>
            </a:r>
          </a:p>
          <a:p>
            <a:pPr marL="876300" lvl="1" indent="-419100" eaLnBrk="1" hangingPunct="1">
              <a:lnSpc>
                <a:spcPct val="90000"/>
              </a:lnSpc>
            </a:pPr>
            <a:r>
              <a:rPr lang="en-US"/>
              <a:t>Các lệnh rẽ nhánh có thể được sử dụng ngay mà không cần phải nạp lại từ bộ nhớ.</a:t>
            </a:r>
          </a:p>
          <a:p>
            <a:pPr marL="876300" lvl="1" indent="-4191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>
                <a:sym typeface="Wingdings" pitchFamily="2" charset="2"/>
              </a:rPr>
              <a:t> </a:t>
            </a:r>
            <a:r>
              <a:rPr lang="en-US"/>
              <a:t>Việc này thực hiện được do địa chỉ và lệnh đích rẽ nhánh thường không thay đổi.</a:t>
            </a:r>
            <a:endParaRPr lang="en-AU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3a.5 Quản lý rẽ nhánh – Rẽ nhánh có điều kiện</a:t>
            </a:r>
            <a:endParaRPr lang="en-AU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Việc quản lý các lệnh rẽ nhánh có điều kiện (conditional branches) phức tạp hơn do:</a:t>
            </a:r>
          </a:p>
          <a:p>
            <a:pPr lvl="1" eaLnBrk="1" hangingPunct="1"/>
            <a:r>
              <a:rPr lang="en-US"/>
              <a:t>Có 2 lệnh rẽ nhánh đích phải lựa chọn;</a:t>
            </a:r>
          </a:p>
          <a:p>
            <a:pPr lvl="1" eaLnBrk="1" hangingPunct="1"/>
            <a:r>
              <a:rPr lang="en-US"/>
              <a:t>Không thể xác định chính xác lệnh đích rẽ nhánh cho đến khi lệnh rẽ nhánh thực hiện.</a:t>
            </a:r>
          </a:p>
          <a:p>
            <a:pPr lvl="1" eaLnBrk="1" hangingPunct="1"/>
            <a:r>
              <a:rPr lang="en-US"/>
              <a:t>Branch Target Buffer cũng không thể hạn chế được trễ do ta vẫn phải chờ cho đến khi biết được đích của lệnh rẽ nhánh.</a:t>
            </a:r>
          </a:p>
          <a:p>
            <a:pPr eaLnBrk="1" hangingPunct="1"/>
            <a:r>
              <a:rPr lang="en-US"/>
              <a:t>Giải pháp:</a:t>
            </a:r>
          </a:p>
          <a:p>
            <a:pPr lvl="1" eaLnBrk="1" hangingPunct="1"/>
            <a:r>
              <a:rPr lang="en-US"/>
              <a:t>Delayed branching: làm chậm rẽ nhánh</a:t>
            </a:r>
          </a:p>
          <a:p>
            <a:pPr lvl="1" eaLnBrk="1" hangingPunct="1"/>
            <a:r>
              <a:rPr lang="en-US"/>
              <a:t>Branch prediction: dự đoán rẽ nhánh</a:t>
            </a:r>
            <a:endParaRPr lang="en-AU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3a.5.1 Rẽ nhánh có điều kiện - Delayed branching</a:t>
            </a:r>
            <a:endParaRPr lang="en-AU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Ý tưởng chính: lệnh rẽ nhánh sẽ không gây ra sự rẽ nhánh tức thì mà được làm “trễ” một số chu kỳ, phụ thuộc vào chiều dài của pipeline.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Đặc điểm của Delayed branching: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Làm việc tốt nhất trên các VXL RISC – các lệnh có thời gian thực hiện ngang nhau;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Pipeline ngắn (thường là 2 stages)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Lệnh ngay sau lệnh rẽ nhánh luôn được thực hiện, không phụ thuộc vào kết quả của lệnh rẽ nhánh.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Cách thực hiện: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Sử dụng compiler để chèn thêm lệnh NO-OP vào sau lệnh rẽ nhánh, hoặc;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Chuyển 1 lệnh độc lập từ trước ra ngay sau lệnh rẽ nhánh.</a:t>
            </a:r>
            <a:endParaRPr lang="en-AU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3a.5.1 Rẽ nhánh có điều kiện - Delayed branching</a:t>
            </a:r>
            <a:endParaRPr lang="en-AU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Cho dãy lệnh:</a:t>
            </a:r>
          </a:p>
          <a:p>
            <a:pPr lvl="2" eaLnBrk="1" hangingPunct="1">
              <a:buFontTx/>
              <a:buNone/>
            </a:pPr>
            <a:r>
              <a:rPr lang="pt-BR" sz="1800"/>
              <a:t>ADD R2, R3, R4</a:t>
            </a:r>
          </a:p>
          <a:p>
            <a:pPr lvl="2" eaLnBrk="1" hangingPunct="1">
              <a:buFontTx/>
              <a:buNone/>
            </a:pPr>
            <a:r>
              <a:rPr lang="pt-BR" sz="1800"/>
              <a:t>CMP R1,0</a:t>
            </a:r>
          </a:p>
          <a:p>
            <a:pPr lvl="2" eaLnBrk="1" hangingPunct="1">
              <a:buFontTx/>
              <a:buNone/>
            </a:pPr>
            <a:r>
              <a:rPr lang="pt-BR" sz="1800"/>
              <a:t>JNE somewhere</a:t>
            </a:r>
            <a:endParaRPr lang="en-US" sz="1800"/>
          </a:p>
          <a:p>
            <a:pPr eaLnBrk="1" hangingPunct="1"/>
            <a:r>
              <a:rPr lang="en-US"/>
              <a:t>Thêm NO-OP sau lệnh rẽ nhánh</a:t>
            </a:r>
          </a:p>
          <a:p>
            <a:pPr lvl="2" eaLnBrk="1" hangingPunct="1">
              <a:buFontTx/>
              <a:buNone/>
            </a:pPr>
            <a:r>
              <a:rPr lang="pt-BR" sz="1800"/>
              <a:t>ADD R2, R3, R4</a:t>
            </a:r>
          </a:p>
          <a:p>
            <a:pPr lvl="2" eaLnBrk="1" hangingPunct="1">
              <a:buFontTx/>
              <a:buNone/>
            </a:pPr>
            <a:r>
              <a:rPr lang="pt-BR" sz="1800"/>
              <a:t>CMP R1,0</a:t>
            </a:r>
          </a:p>
          <a:p>
            <a:pPr lvl="2" eaLnBrk="1" hangingPunct="1">
              <a:buFontTx/>
              <a:buNone/>
            </a:pPr>
            <a:r>
              <a:rPr lang="pt-BR" sz="1800"/>
              <a:t>JNE somewhere</a:t>
            </a:r>
          </a:p>
          <a:p>
            <a:pPr lvl="2" eaLnBrk="1" hangingPunct="1">
              <a:buFontTx/>
              <a:buNone/>
            </a:pPr>
            <a:r>
              <a:rPr lang="pt-BR" sz="1800"/>
              <a:t>NO-OP</a:t>
            </a:r>
            <a:endParaRPr lang="en-US" sz="1800"/>
          </a:p>
          <a:p>
            <a:pPr eaLnBrk="1" hangingPunct="1"/>
            <a:r>
              <a:rPr lang="en-US"/>
              <a:t>Chuyển lệnh độc lập phía trước ra ngay sau lệnh rẽ nhánh:</a:t>
            </a:r>
            <a:endParaRPr lang="pt-BR"/>
          </a:p>
          <a:p>
            <a:pPr lvl="2" eaLnBrk="1" hangingPunct="1">
              <a:buFontTx/>
              <a:buNone/>
            </a:pPr>
            <a:r>
              <a:rPr lang="pt-BR" sz="1800"/>
              <a:t>CMP R1,0</a:t>
            </a:r>
          </a:p>
          <a:p>
            <a:pPr lvl="2" eaLnBrk="1" hangingPunct="1">
              <a:buFontTx/>
              <a:buNone/>
            </a:pPr>
            <a:r>
              <a:rPr lang="pt-BR" sz="1800"/>
              <a:t>JNE somewhere</a:t>
            </a:r>
          </a:p>
          <a:p>
            <a:pPr lvl="2" eaLnBrk="1" hangingPunct="1">
              <a:buFontTx/>
              <a:buNone/>
            </a:pPr>
            <a:r>
              <a:rPr lang="pt-BR" sz="1800"/>
              <a:t>ADD R2, R3, R4</a:t>
            </a:r>
            <a:endParaRPr lang="en-AU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z="2400"/>
              <a:t>3a.1 Giới thiệu CPU pipeline – Dây chuyền lắp ráp ôtô</a:t>
            </a:r>
          </a:p>
        </p:txBody>
      </p:sp>
      <p:pic>
        <p:nvPicPr>
          <p:cNvPr id="5123" name="Picture 4" descr="797px-Hyundai_car_assembly_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675" y="1304925"/>
            <a:ext cx="6408738" cy="488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 Box 6"/>
          <p:cNvSpPr txBox="1">
            <a:spLocks noChangeArrowheads="1"/>
          </p:cNvSpPr>
          <p:nvPr/>
        </p:nvSpPr>
        <p:spPr bwMode="auto">
          <a:xfrm>
            <a:off x="179388" y="1341438"/>
            <a:ext cx="2447925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b="0"/>
              <a:t>  Mỗi dây chuyền lắp ráp được chia thành nhiều công đoạn;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b="0"/>
              <a:t> Nhiều ôtô cùng được lắp ráp trên một dây chuyền;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b="0"/>
              <a:t> Tại mỗi công đoạn, một phần việc được hoàn thành;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b="0"/>
              <a:t> Sau mỗi nhịp thời gian một ôtô hoàn thiện ở cuối dây chuyền và một ôtô bắt đầu hình thành ở đầu dây chuyền.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3a.5.1 Rẽ nhánh có điều kiện - Delayed branching</a:t>
            </a:r>
            <a:endParaRPr lang="en-AU"/>
          </a:p>
        </p:txBody>
      </p:sp>
      <p:pic>
        <p:nvPicPr>
          <p:cNvPr id="30723" name="Picture 5" descr="delay-bran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341438"/>
            <a:ext cx="7058025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3a.5.1 Rẽ nhánh có điều kiện - Delayed branching</a:t>
            </a:r>
            <a:endParaRPr lang="en-AU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Dễ thực hiện thông qua tối ưu trong hoá trình biên dịch, không đòi hỏi phần cứng đặc biệt;</a:t>
            </a:r>
          </a:p>
          <a:p>
            <a:pPr eaLnBrk="1" hangingPunct="1"/>
            <a:r>
              <a:rPr lang="en-US"/>
              <a:t>Giảm hiệu năng khi pipeline dài nếu chỉ chèn thêm NO-OP. Ví dụ nếu pipeline có 5 stages -&gt; đòi hỏi 5 lệnh NO-OP.</a:t>
            </a:r>
          </a:p>
          <a:p>
            <a:pPr eaLnBrk="1" hangingPunct="1"/>
            <a:r>
              <a:rPr lang="en-US"/>
              <a:t>Thay NO-OP bằng lệnh độc lập có thể giảm ~70% NO-OP.</a:t>
            </a:r>
          </a:p>
          <a:p>
            <a:pPr eaLnBrk="1" hangingPunct="1"/>
            <a:r>
              <a:rPr lang="en-US"/>
              <a:t>Tăng độ phức tạp của mã chương trình.</a:t>
            </a:r>
          </a:p>
          <a:p>
            <a:pPr eaLnBrk="1" hangingPunct="1"/>
            <a:r>
              <a:rPr lang="en-US"/>
              <a:t>Đòi hỏi người lập trình và người viết trình biên dịch phải có hiểu biết sâu về kiến trúc pipeline của các VXL -&gt; đây là một hạn chế lớn.</a:t>
            </a:r>
          </a:p>
          <a:p>
            <a:pPr eaLnBrk="1" hangingPunct="1"/>
            <a:r>
              <a:rPr lang="en-US"/>
              <a:t>Giảm tính khả chuyển của mã chương trình, do khi kiến trúc VXL thay đổi -&gt; viết lại hoặc dịch lại.</a:t>
            </a:r>
            <a:endParaRPr lang="en-AU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3a.5.1 Rẽ nhánh có điều kiện - </a:t>
            </a:r>
            <a:r>
              <a:rPr lang="en-US" sz="2500"/>
              <a:t>Branch prediction</a:t>
            </a:r>
            <a:endParaRPr lang="en-AU" sz="250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Ý tưởng: có thể dự đoán lệnh đích của lệnh rẽ nhánh có điều kiện.</a:t>
            </a:r>
          </a:p>
          <a:p>
            <a:pPr lvl="1" eaLnBrk="1" hangingPunct="1"/>
            <a:r>
              <a:rPr lang="en-US"/>
              <a:t>Đoán đúng: giúp tăng hiệu năng</a:t>
            </a:r>
          </a:p>
          <a:p>
            <a:pPr lvl="1" eaLnBrk="1" hangingPunct="1"/>
            <a:r>
              <a:rPr lang="en-US"/>
              <a:t>Đoán sai: đẩy các lệnh đã nạp phía sau lệnh rẽ nhánh, nạp lệnh đích rẽ nhánh.</a:t>
            </a:r>
          </a:p>
          <a:p>
            <a:pPr eaLnBrk="1" hangingPunct="1"/>
            <a:r>
              <a:rPr lang="en-US"/>
              <a:t>Trường hợp xấu nhất: </a:t>
            </a:r>
          </a:p>
          <a:p>
            <a:pPr lvl="1" eaLnBrk="1" hangingPunct="1"/>
            <a:r>
              <a:rPr lang="en-US"/>
              <a:t>50% đoán đúng và 50% đoán sai</a:t>
            </a:r>
          </a:p>
          <a:p>
            <a:pPr lvl="1" eaLnBrk="1" hangingPunct="1"/>
            <a:r>
              <a:rPr lang="en-US"/>
              <a:t>Kết quả không xấu hơn không dự đoán</a:t>
            </a:r>
          </a:p>
          <a:p>
            <a:pPr eaLnBrk="1" hangingPunct="1"/>
            <a:endParaRPr lang="en-AU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3a.5.1 Rẽ nhánh có điều kiện - </a:t>
            </a:r>
            <a:r>
              <a:rPr lang="en-US" sz="2500"/>
              <a:t>Branch prediction</a:t>
            </a:r>
            <a:endParaRPr lang="en-AU" sz="250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Các cơ sở để dự đoán rẽ nhánh:</a:t>
            </a:r>
          </a:p>
          <a:p>
            <a:pPr lvl="1" eaLnBrk="1" hangingPunct="1"/>
            <a:r>
              <a:rPr lang="en-US"/>
              <a:t>Các lệnh nhảy ngược:</a:t>
            </a:r>
          </a:p>
          <a:p>
            <a:pPr lvl="2" eaLnBrk="1" hangingPunct="1"/>
            <a:r>
              <a:rPr lang="en-US" sz="1800"/>
              <a:t>Thường là một phần của một vòng lặp;</a:t>
            </a:r>
          </a:p>
          <a:p>
            <a:pPr lvl="2" eaLnBrk="1" hangingPunct="1"/>
            <a:r>
              <a:rPr lang="en-US" sz="1800"/>
              <a:t>Các vòng lặp thường được thực hiện nhiều lần</a:t>
            </a:r>
          </a:p>
          <a:p>
            <a:pPr lvl="2" eaLnBrk="1" hangingPunct="1"/>
            <a:r>
              <a:rPr lang="en-US" sz="1800"/>
              <a:t>Lần lặp cuối có thể sai</a:t>
            </a:r>
          </a:p>
          <a:p>
            <a:pPr lvl="1" eaLnBrk="1" hangingPunct="1"/>
            <a:r>
              <a:rPr lang="en-US"/>
              <a:t>Các lệnh nhảy xuôi khó dự đoán hơn:</a:t>
            </a:r>
          </a:p>
          <a:p>
            <a:pPr lvl="2" eaLnBrk="1" hangingPunct="1"/>
            <a:r>
              <a:rPr lang="en-US" sz="1800"/>
              <a:t>Có thể là lệnh kết thúc vòng lặp</a:t>
            </a:r>
          </a:p>
          <a:p>
            <a:pPr lvl="2" eaLnBrk="1" hangingPunct="1"/>
            <a:r>
              <a:rPr lang="en-US" sz="1800"/>
              <a:t>Có thể lệnh nhảy dựa trên một điều kiện</a:t>
            </a:r>
          </a:p>
          <a:p>
            <a:pPr eaLnBrk="1" hangingPunct="1"/>
            <a:endParaRPr lang="en-AU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3a.6 AMD K6-2 pipeline</a:t>
            </a:r>
            <a:endParaRPr lang="en-AU" sz="2500"/>
          </a:p>
        </p:txBody>
      </p:sp>
      <p:pic>
        <p:nvPicPr>
          <p:cNvPr id="34819" name="Picture 5" descr="800px-Amdk62_ar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312863"/>
            <a:ext cx="6985000" cy="494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3a.6 Intel P6 (PIII, M) pipeline</a:t>
            </a:r>
            <a:endParaRPr lang="en-AU"/>
          </a:p>
        </p:txBody>
      </p:sp>
      <p:pic>
        <p:nvPicPr>
          <p:cNvPr id="35843" name="Picture 5" descr="image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1628775"/>
            <a:ext cx="3646488" cy="446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3a.6 Intel P4 pipeline</a:t>
            </a:r>
            <a:endParaRPr lang="en-AU"/>
          </a:p>
        </p:txBody>
      </p:sp>
      <p:pic>
        <p:nvPicPr>
          <p:cNvPr id="36867" name="Picture 5" descr="p4fu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1503363"/>
            <a:ext cx="7848600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3a.6 Intel Core 2 Duo pipeline</a:t>
            </a:r>
            <a:endParaRPr lang="en-AU"/>
          </a:p>
        </p:txBody>
      </p:sp>
      <p:pic>
        <p:nvPicPr>
          <p:cNvPr id="3789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0" y="1314450"/>
            <a:ext cx="7604125" cy="487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3a.6 Intel Atom 16-stage pipeline</a:t>
            </a:r>
            <a:endParaRPr lang="en-AU"/>
          </a:p>
        </p:txBody>
      </p:sp>
      <p:pic>
        <p:nvPicPr>
          <p:cNvPr id="38915" name="Picture 4" descr="pipe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5" y="1828800"/>
            <a:ext cx="8404225" cy="361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/>
              <a:t>3a. 7 Siêu pipeline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756650" cy="31257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/>
              <a:t>Siêu pipeline (Superpipelining) là kỹ thuật cho phép:</a:t>
            </a:r>
          </a:p>
          <a:p>
            <a:pPr lvl="1" eaLnBrk="1" hangingPunct="1">
              <a:lnSpc>
                <a:spcPct val="90000"/>
              </a:lnSpc>
            </a:pPr>
            <a:r>
              <a:rPr lang="en-AU"/>
              <a:t>Tăng độ sâu của ống lệnh</a:t>
            </a:r>
          </a:p>
          <a:p>
            <a:pPr lvl="1" eaLnBrk="1" hangingPunct="1">
              <a:lnSpc>
                <a:spcPct val="90000"/>
              </a:lnSpc>
            </a:pPr>
            <a:r>
              <a:rPr lang="en-AU"/>
              <a:t>Tăng tốc độ đồng hồ</a:t>
            </a:r>
          </a:p>
          <a:p>
            <a:pPr lvl="1" eaLnBrk="1" hangingPunct="1">
              <a:lnSpc>
                <a:spcPct val="90000"/>
              </a:lnSpc>
            </a:pPr>
            <a:r>
              <a:rPr lang="en-AU"/>
              <a:t>Giảm thời gian trễ cho từng giai đoạn thực hiện lệnh</a:t>
            </a:r>
          </a:p>
          <a:p>
            <a:pPr eaLnBrk="1" hangingPunct="1">
              <a:lnSpc>
                <a:spcPct val="90000"/>
              </a:lnSpc>
            </a:pPr>
            <a:r>
              <a:rPr lang="en-AU"/>
              <a:t>VD: nếu giai đoạn thực hiện lệnh bởi ALU kéo dài </a:t>
            </a:r>
            <a:r>
              <a:rPr lang="en-AU">
                <a:sym typeface="Wingdings" pitchFamily="2" charset="2"/>
              </a:rPr>
              <a:t> chia thành một số giai đoạn nhỏ  giảm thời gian chờ cho các giai đoạn ngắn.</a:t>
            </a:r>
          </a:p>
          <a:p>
            <a:pPr eaLnBrk="1" hangingPunct="1">
              <a:lnSpc>
                <a:spcPct val="90000"/>
              </a:lnSpc>
            </a:pPr>
            <a:r>
              <a:rPr lang="en-AU">
                <a:sym typeface="Wingdings" pitchFamily="2" charset="2"/>
              </a:rPr>
              <a:t>Pentium 4 siêu ống với 20 giai đoạn:</a:t>
            </a:r>
            <a:endParaRPr lang="en-AU"/>
          </a:p>
        </p:txBody>
      </p:sp>
      <p:pic>
        <p:nvPicPr>
          <p:cNvPr id="39940" name="Picture 5" descr="600px-Pentium4superpipe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724400"/>
            <a:ext cx="7870825" cy="115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/>
              <a:t>3a.1 Giới thiệu CPU pipeline – Nguyên lý</a:t>
            </a:r>
          </a:p>
        </p:txBody>
      </p:sp>
      <p:pic>
        <p:nvPicPr>
          <p:cNvPr id="6147" name="Picture 5" descr="800px-Fivestagespipe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549650"/>
            <a:ext cx="6577013" cy="190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7" descr="500px-Nopipe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263" y="1600200"/>
            <a:ext cx="67405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Text Box 8"/>
          <p:cNvSpPr txBox="1">
            <a:spLocks noChangeArrowheads="1"/>
          </p:cNvSpPr>
          <p:nvPr/>
        </p:nvSpPr>
        <p:spPr bwMode="auto">
          <a:xfrm>
            <a:off x="3276600" y="2611438"/>
            <a:ext cx="20367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AU" sz="2000" b="0">
                <a:solidFill>
                  <a:schemeClr val="tx2"/>
                </a:solidFill>
              </a:rPr>
              <a:t>Không pipeline</a:t>
            </a:r>
          </a:p>
        </p:txBody>
      </p:sp>
      <p:sp>
        <p:nvSpPr>
          <p:cNvPr id="6150" name="Text Box 9"/>
          <p:cNvSpPr txBox="1">
            <a:spLocks noChangeArrowheads="1"/>
          </p:cNvSpPr>
          <p:nvPr/>
        </p:nvSpPr>
        <p:spPr bwMode="auto">
          <a:xfrm>
            <a:off x="3276600" y="5614988"/>
            <a:ext cx="20367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AU" sz="2000" b="0">
                <a:solidFill>
                  <a:schemeClr val="tx2"/>
                </a:solidFill>
              </a:rPr>
              <a:t>Có pipeline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AU"/>
              <a:t>3a. 7 Siêu pipeline</a:t>
            </a:r>
          </a:p>
        </p:txBody>
      </p:sp>
      <p:pic>
        <p:nvPicPr>
          <p:cNvPr id="40963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793750"/>
            <a:ext cx="4422775" cy="589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4" name="Text Box 9"/>
          <p:cNvSpPr txBox="1">
            <a:spLocks noChangeArrowheads="1"/>
          </p:cNvSpPr>
          <p:nvPr/>
        </p:nvSpPr>
        <p:spPr bwMode="auto">
          <a:xfrm>
            <a:off x="1219200" y="2438400"/>
            <a:ext cx="13716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AU" sz="2000" b="0">
                <a:solidFill>
                  <a:schemeClr val="tx2"/>
                </a:solidFill>
                <a:sym typeface="Wingdings" pitchFamily="2" charset="2"/>
              </a:rPr>
              <a:t>Pentium 4 siêu ống với 20 giai đoạn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3a.8 Câu hỏi ôn tập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528050" cy="4678363"/>
          </a:xfrm>
        </p:spPr>
        <p:txBody>
          <a:bodyPr/>
          <a:lstStyle/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AU"/>
              <a:t>CPU pipeline là gì và các đặc điểm?</a:t>
            </a:r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AU"/>
              <a:t>Các vấn đề của pipeline</a:t>
            </a:r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AU"/>
              <a:t>Vấn đề xung đột dữ liệu trong pipeline và giải pháp khắc phục</a:t>
            </a:r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AU"/>
              <a:t>Vấn đề rẽ nhánh trong pipeline và giải pháp khắc phục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CAC30-6A9C-4660-9E7A-E014C68E1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417ED-F4CF-41A7-83CD-EDAB204FC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X=1;</a:t>
            </a:r>
          </a:p>
          <a:p>
            <a:pPr marL="0" indent="0">
              <a:buNone/>
            </a:pPr>
            <a:r>
              <a:rPr lang="en-US" dirty="0"/>
              <a:t>Y= 2;</a:t>
            </a:r>
          </a:p>
          <a:p>
            <a:pPr marL="0" indent="0">
              <a:buNone/>
            </a:pPr>
            <a:r>
              <a:rPr lang="en-US" dirty="0"/>
              <a:t>No-op</a:t>
            </a:r>
          </a:p>
          <a:p>
            <a:pPr marL="0" indent="0">
              <a:buNone/>
            </a:pPr>
            <a:r>
              <a:rPr lang="en-US" dirty="0"/>
              <a:t>No-op</a:t>
            </a:r>
          </a:p>
          <a:p>
            <a:pPr marL="0" indent="0">
              <a:buNone/>
            </a:pPr>
            <a:r>
              <a:rPr lang="en-US" dirty="0"/>
              <a:t>X=X+Y;</a:t>
            </a:r>
          </a:p>
          <a:p>
            <a:pPr marL="0" indent="0">
              <a:buNone/>
            </a:pPr>
            <a:r>
              <a:rPr lang="en-US" dirty="0"/>
              <a:t>No-op</a:t>
            </a:r>
          </a:p>
          <a:p>
            <a:pPr marL="0" indent="0">
              <a:buNone/>
            </a:pPr>
            <a:r>
              <a:rPr lang="en-US" dirty="0"/>
              <a:t>No-op</a:t>
            </a:r>
          </a:p>
          <a:p>
            <a:pPr marL="0" indent="0">
              <a:buNone/>
            </a:pPr>
            <a:r>
              <a:rPr lang="en-US" dirty="0"/>
              <a:t>Z=X+1;</a:t>
            </a:r>
          </a:p>
          <a:p>
            <a:pPr marL="0" indent="0">
              <a:buNone/>
            </a:pPr>
            <a:r>
              <a:rPr lang="en-US" dirty="0"/>
              <a:t>TH1: Data hazards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4A46A7-F115-46F1-808E-7E95A5B80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5" y="1460090"/>
            <a:ext cx="7324725" cy="273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6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7E027-D88F-477F-B388-44B63DB0E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68280-8565-48B7-947F-1EF0075D7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(a&gt;b)</a:t>
            </a:r>
          </a:p>
          <a:p>
            <a:pPr marL="457200" lvl="1" indent="0">
              <a:buNone/>
            </a:pPr>
            <a:r>
              <a:rPr lang="en-US" dirty="0"/>
              <a:t>a=a-b;</a:t>
            </a:r>
          </a:p>
          <a:p>
            <a:pPr marL="457200" lvl="1" indent="0">
              <a:buNone/>
            </a:pPr>
            <a:r>
              <a:rPr lang="en-US" dirty="0"/>
              <a:t>else</a:t>
            </a:r>
          </a:p>
          <a:p>
            <a:pPr marL="457200" lvl="1" indent="0">
              <a:buNone/>
            </a:pPr>
            <a:r>
              <a:rPr lang="en-US" dirty="0"/>
              <a:t>a=b-a; </a:t>
            </a:r>
          </a:p>
          <a:p>
            <a:pPr marL="457200" lvl="1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22128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/>
              <a:t>3a.1 Giới thiệu CPU pipeline – Nguyên lý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1524000"/>
            <a:ext cx="8607425" cy="4572000"/>
          </a:xfrm>
          <a:noFill/>
        </p:spPr>
        <p:txBody>
          <a:bodyPr/>
          <a:lstStyle/>
          <a:p>
            <a:pPr eaLnBrk="1" hangingPunct="1"/>
            <a:r>
              <a:rPr lang="en-US"/>
              <a:t>Việc thực hiện lệnh được chia nhỏ thành các giai đoạn</a:t>
            </a:r>
          </a:p>
          <a:p>
            <a:pPr eaLnBrk="1" hangingPunct="1"/>
            <a:r>
              <a:rPr lang="en-US"/>
              <a:t>5 giai đoạn của một hệ thống load-store đơn giản:</a:t>
            </a:r>
          </a:p>
          <a:p>
            <a:pPr lvl="1" eaLnBrk="1" hangingPunct="1"/>
            <a:r>
              <a:rPr lang="en-US" sz="2000"/>
              <a:t>Instruction Fetch - IF: Đọc lệnh từ bộ nhớ (hoặc cache)</a:t>
            </a:r>
          </a:p>
          <a:p>
            <a:pPr lvl="1" eaLnBrk="1" hangingPunct="1"/>
            <a:r>
              <a:rPr lang="en-US" sz="2000"/>
              <a:t>Instruction Decode - ID: giải mã lệnh và đọc các toán hạng</a:t>
            </a:r>
          </a:p>
          <a:p>
            <a:pPr lvl="1" eaLnBrk="1" hangingPunct="1"/>
            <a:r>
              <a:rPr lang="en-US" sz="2000"/>
              <a:t>Execute - EX: thực hiện lệnh; nếu là lệnh truy nhập bộ nhớ: tính toán địa chỉ bộ nhớ</a:t>
            </a:r>
          </a:p>
          <a:p>
            <a:pPr lvl="1" eaLnBrk="1" hangingPunct="1"/>
            <a:r>
              <a:rPr lang="en-US" sz="2000"/>
              <a:t>Memory Access - MEM: Đọc/ghi bộ nhớ; no-op nếu không </a:t>
            </a:r>
            <a:br>
              <a:rPr lang="en-US" sz="2000"/>
            </a:br>
            <a:r>
              <a:rPr lang="en-US" sz="2000"/>
              <a:t>truy nhập bộ nhớ</a:t>
            </a:r>
          </a:p>
          <a:p>
            <a:pPr lvl="1" eaLnBrk="1" hangingPunct="1"/>
            <a:r>
              <a:rPr lang="en-US" sz="2000"/>
              <a:t>Write Back - WB: Ghi kết quả vào các thanh ghi.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/>
              <a:t>3a.1 Giới thiệu CPU pipeline – Nguyên lý</a:t>
            </a:r>
          </a:p>
        </p:txBody>
      </p:sp>
      <p:pic>
        <p:nvPicPr>
          <p:cNvPr id="8195" name="Picture 6" descr="500px-Pipeline-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413" y="1293813"/>
            <a:ext cx="4373562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7" descr="500px-Pipeline_MI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514600"/>
            <a:ext cx="5975350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/>
              <a:t>3a.1 Giới thiệu CPU pipeline – Đặc điểm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2738" y="1487488"/>
            <a:ext cx="8555037" cy="46386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Là dạng xử lý song song ở mức lệnh (instruction level parallelism (ILP));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Một pipeline là đầy đủ (</a:t>
            </a:r>
            <a:r>
              <a:rPr lang="en-US" i="1"/>
              <a:t>fully pipelined</a:t>
            </a:r>
            <a:r>
              <a:rPr lang="en-US"/>
              <a:t>) khi nó luôn tiếp nhận một lệnh mới tại mỗi chu kỳ đồng hồ;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Ngược lại, một pipeline là không đầy đủ khi có một số chu kỳ trễ trong tiến trình thực hiện;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Số lượng các giai đoạn (stages) trong pipeline phụ thuộc vào thiết kế vi xử lý: 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2,3, 5 giai đoạn (pipeline đơn giản)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14 giai đoạn (PII, PIII)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20-31 giai đoạn (P4)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12-15 giai đoạn (Core)</a:t>
            </a:r>
            <a:endParaRPr lang="en-A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13TGp_natural_light_v2">
  <a:themeElements>
    <a:clrScheme name="213TGp_natural_light_v2 2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A"/>
      </a:accent5>
      <a:accent6>
        <a:srgbClr val="85AE49"/>
      </a:accent6>
      <a:hlink>
        <a:srgbClr val="FF9933"/>
      </a:hlink>
      <a:folHlink>
        <a:srgbClr val="855ADA"/>
      </a:folHlink>
    </a:clrScheme>
    <a:fontScheme name="213TGp_natural_light_v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13TGp_natural_light_v2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3TGp_natural_light_v2 2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3TGp_natural_light_v2 3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98C13D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CADDAF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213TGp_natural_light_v2</Template>
  <TotalTime>3913</TotalTime>
  <Words>2367</Words>
  <Application>Microsoft Office PowerPoint</Application>
  <PresentationFormat>On-screen Show (4:3)</PresentationFormat>
  <Paragraphs>213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Verdana</vt:lpstr>
      <vt:lpstr>Wingdings</vt:lpstr>
      <vt:lpstr>213TGp_natural_light_v2</vt:lpstr>
      <vt:lpstr>PowerPoint Presentation</vt:lpstr>
      <vt:lpstr>NỘI DUNG</vt:lpstr>
      <vt:lpstr>3a.1 Giới thiệu CPU pipeline – Dây chuyền lắp ráp ôtô</vt:lpstr>
      <vt:lpstr>3a.1 Giới thiệu CPU pipeline – Nguyên lý</vt:lpstr>
      <vt:lpstr>PowerPoint Presentation</vt:lpstr>
      <vt:lpstr>PowerPoint Presentation</vt:lpstr>
      <vt:lpstr>3a.1 Giới thiệu CPU pipeline – Nguyên lý</vt:lpstr>
      <vt:lpstr>3a.1 Giới thiệu CPU pipeline – Nguyên lý</vt:lpstr>
      <vt:lpstr>3a.1 Giới thiệu CPU pipeline – Đặc điểm</vt:lpstr>
      <vt:lpstr>3a.1 Giới thiệu CPU pipeline – P6 (PIII, M)</vt:lpstr>
      <vt:lpstr>3a.1 Giới thiệu CPU pipeline – Số lượng stages</vt:lpstr>
      <vt:lpstr>3a.2 Các vấn đề của pipeline – Logic gate hazard</vt:lpstr>
      <vt:lpstr>3a.2 Các vấn đề của pipeline</vt:lpstr>
      <vt:lpstr>3a.3 Xung đột tài nguyên</vt:lpstr>
      <vt:lpstr>3a.3 Xung đột tài nguyên</vt:lpstr>
      <vt:lpstr>3a.4 Xung đột dữ liệu RAW</vt:lpstr>
      <vt:lpstr>3a.4 Xung đột dữ liệu RAW</vt:lpstr>
      <vt:lpstr>3a.4 Xung đột dữ liệu RAW – Hướng khắc phục</vt:lpstr>
      <vt:lpstr>3a.4 Xung đột dữ liệu RAW – Hướng khắc phục</vt:lpstr>
      <vt:lpstr>3a.4 Xung đột dữ liệu RAW – Hướng khắc phục</vt:lpstr>
      <vt:lpstr>3a.5 Quản lý rẽ nhánh trong pipeline</vt:lpstr>
      <vt:lpstr>3a.5 Quản lý rẽ nhánh trong pipeline</vt:lpstr>
      <vt:lpstr>3a.5 Quản lý rẽ nhánh – Các giải pháp</vt:lpstr>
      <vt:lpstr>3a.5 Quản lý rẽ nhánh – PIII Branch Targets</vt:lpstr>
      <vt:lpstr>3a.5 Quản lý rẽ nhánh – Branch Targets</vt:lpstr>
      <vt:lpstr>3a.5 Quản lý rẽ nhánh – Branch Targets</vt:lpstr>
      <vt:lpstr>3a.5 Quản lý rẽ nhánh – Rẽ nhánh có điều kiện</vt:lpstr>
      <vt:lpstr>3a.5.1 Rẽ nhánh có điều kiện - Delayed branching</vt:lpstr>
      <vt:lpstr>3a.5.1 Rẽ nhánh có điều kiện - Delayed branching</vt:lpstr>
      <vt:lpstr>3a.5.1 Rẽ nhánh có điều kiện - Delayed branching</vt:lpstr>
      <vt:lpstr>3a.5.1 Rẽ nhánh có điều kiện - Delayed branching</vt:lpstr>
      <vt:lpstr>3a.5.1 Rẽ nhánh có điều kiện - Branch prediction</vt:lpstr>
      <vt:lpstr>3a.5.1 Rẽ nhánh có điều kiện - Branch prediction</vt:lpstr>
      <vt:lpstr>3a.6 AMD K6-2 pipeline</vt:lpstr>
      <vt:lpstr>3a.6 Intel P6 (PIII, M) pipeline</vt:lpstr>
      <vt:lpstr>3a.6 Intel P4 pipeline</vt:lpstr>
      <vt:lpstr>3a.6 Intel Core 2 Duo pipeline</vt:lpstr>
      <vt:lpstr>3a.6 Intel Atom 16-stage pipeline</vt:lpstr>
      <vt:lpstr>3a. 7 Siêu pipeline</vt:lpstr>
      <vt:lpstr>3a. 7 Siêu pipeline</vt:lpstr>
      <vt:lpstr>3a.8 Câu hỏi ôn tập</vt:lpstr>
    </vt:vector>
  </TitlesOfParts>
  <Company>PTIT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Dau Hoang</dc:creator>
  <cp:lastModifiedBy>Phạm Văn Cường (VinAI-NC-TGMT)</cp:lastModifiedBy>
  <cp:revision>192</cp:revision>
  <dcterms:created xsi:type="dcterms:W3CDTF">2008-09-11T07:24:50Z</dcterms:created>
  <dcterms:modified xsi:type="dcterms:W3CDTF">2022-02-22T08:43:44Z</dcterms:modified>
</cp:coreProperties>
</file>