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292" r:id="rId2"/>
    <p:sldId id="29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23" r:id="rId70"/>
  </p:sldIdLst>
  <p:sldSz cx="9144000" cy="6858000" type="screen4x3"/>
  <p:notesSz cx="9926638" cy="6669088"/>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992" autoAdjust="0"/>
    <p:restoredTop sz="96926" autoAdjust="0"/>
  </p:normalViewPr>
  <p:slideViewPr>
    <p:cSldViewPr>
      <p:cViewPr varScale="1">
        <p:scale>
          <a:sx n="86" d="100"/>
          <a:sy n="86" d="100"/>
        </p:scale>
        <p:origin x="181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90"/>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622925" y="0"/>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334125"/>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622925" y="6334125"/>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5B31C61-B8F1-41F9-AA36-7745343A1546}" type="slidenum">
              <a:rPr lang="en-US"/>
              <a:pPr/>
              <a:t>‹#›</a:t>
            </a:fld>
            <a:endParaRPr lang="en-US"/>
          </a:p>
        </p:txBody>
      </p:sp>
    </p:spTree>
    <p:extLst>
      <p:ext uri="{BB962C8B-B14F-4D97-AF65-F5344CB8AC3E}">
        <p14:creationId xmlns:p14="http://schemas.microsoft.com/office/powerpoint/2010/main" val="425812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622925" y="0"/>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3295650" y="500063"/>
            <a:ext cx="3333750" cy="25003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92188" y="3167063"/>
            <a:ext cx="7942262" cy="300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30" name="Rectangle 6"/>
          <p:cNvSpPr>
            <a:spLocks noGrp="1" noChangeArrowheads="1"/>
          </p:cNvSpPr>
          <p:nvPr>
            <p:ph type="ftr" sz="quarter" idx="4"/>
          </p:nvPr>
        </p:nvSpPr>
        <p:spPr bwMode="auto">
          <a:xfrm>
            <a:off x="0" y="6334125"/>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622925" y="6334125"/>
            <a:ext cx="4302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4B3FD02-B906-4D84-AA10-2D9CD71563BD}" type="slidenum">
              <a:rPr lang="en-US"/>
              <a:pPr/>
              <a:t>‹#›</a:t>
            </a:fld>
            <a:endParaRPr lang="en-US"/>
          </a:p>
        </p:txBody>
      </p:sp>
    </p:spTree>
    <p:extLst>
      <p:ext uri="{BB962C8B-B14F-4D97-AF65-F5344CB8AC3E}">
        <p14:creationId xmlns:p14="http://schemas.microsoft.com/office/powerpoint/2010/main" val="5741844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BB5DA-A8AE-4F17-B2D7-B77278CDA9A7}" type="slidenum">
              <a:rPr lang="en-US"/>
              <a:pPr/>
              <a:t>16</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a:t>f</a:t>
            </a:r>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51B0-640E-40EB-8C59-F6499B2A846D}" type="slidenum">
              <a:rPr lang="en-US"/>
              <a:pPr/>
              <a:t>32</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AU"/>
              <a:t>D08CN5 4.3, D08CN4 9.3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9D5F5-E08C-46FE-AB17-304B54229C07}" type="slidenum">
              <a:rPr lang="en-US"/>
              <a:pPr/>
              <a:t>33</a:t>
            </a:fld>
            <a:endParaRPr 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en-AU"/>
              <a:t>D08CN6 4.3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DB188-D740-407D-A2C7-A89014E3E9C4}" type="slidenum">
              <a:rPr lang="en-US"/>
              <a:pPr/>
              <a:t>60</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AU"/>
              <a:t>D08CN4 16.3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7DE48-9E28-40DD-AAE1-F084E98E00EC}" type="slidenum">
              <a:rPr lang="en-US"/>
              <a:pPr/>
              <a:t>61</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r>
              <a:rPr lang="en-AU"/>
              <a:t>D08CN6 11.3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911CD3-5064-4FAB-9517-BD71DEF6EE9B}" type="slidenum">
              <a:rPr lang="en-US"/>
              <a:pPr/>
              <a:t>62</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r>
              <a:rPr lang="en-AU"/>
              <a:t>D08CN5 11.3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97901-57C6-4735-A3CE-67CB7E083FCB}" type="slidenum">
              <a:rPr lang="en-US"/>
              <a:pPr/>
              <a:t>69</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AU"/>
              <a:t>D08CN4: Minh Ha-2.5, Hoang Minh-2.5;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59ACD662-C0CE-4D0B-8E2E-A0FF279608B8}" type="slidenum">
              <a:rPr lang="en-AU"/>
              <a:pPr/>
              <a:t>‹#›</a:t>
            </a:fld>
            <a:endParaRPr lang="en-AU"/>
          </a:p>
        </p:txBody>
      </p:sp>
    </p:spTree>
    <p:extLst>
      <p:ext uri="{BB962C8B-B14F-4D97-AF65-F5344CB8AC3E}">
        <p14:creationId xmlns:p14="http://schemas.microsoft.com/office/powerpoint/2010/main" val="44384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53EBCDF4-2844-4C70-B108-8F324D1B1267}" type="slidenum">
              <a:rPr lang="en-AU"/>
              <a:pPr/>
              <a:t>‹#›</a:t>
            </a:fld>
            <a:endParaRPr lang="en-AU"/>
          </a:p>
        </p:txBody>
      </p:sp>
    </p:spTree>
    <p:extLst>
      <p:ext uri="{BB962C8B-B14F-4D97-AF65-F5344CB8AC3E}">
        <p14:creationId xmlns:p14="http://schemas.microsoft.com/office/powerpoint/2010/main" val="362401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B32337FE-8286-4B90-94F0-345234810C18}" type="slidenum">
              <a:rPr lang="en-AU"/>
              <a:pPr/>
              <a:t>‹#›</a:t>
            </a:fld>
            <a:endParaRPr lang="en-AU"/>
          </a:p>
        </p:txBody>
      </p:sp>
    </p:spTree>
    <p:extLst>
      <p:ext uri="{BB962C8B-B14F-4D97-AF65-F5344CB8AC3E}">
        <p14:creationId xmlns:p14="http://schemas.microsoft.com/office/powerpoint/2010/main" val="219686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B58525A7-D644-4AE7-8018-C87B33F63D58}" type="slidenum">
              <a:rPr lang="en-AU"/>
              <a:pPr/>
              <a:t>‹#›</a:t>
            </a:fld>
            <a:endParaRPr lang="en-AU"/>
          </a:p>
        </p:txBody>
      </p:sp>
    </p:spTree>
    <p:extLst>
      <p:ext uri="{BB962C8B-B14F-4D97-AF65-F5344CB8AC3E}">
        <p14:creationId xmlns:p14="http://schemas.microsoft.com/office/powerpoint/2010/main" val="117289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DF65A306-788D-4FE2-BAE7-6178E1CEAC57}" type="slidenum">
              <a:rPr lang="en-AU"/>
              <a:pPr/>
              <a:t>‹#›</a:t>
            </a:fld>
            <a:endParaRPr lang="en-AU"/>
          </a:p>
        </p:txBody>
      </p:sp>
    </p:spTree>
    <p:extLst>
      <p:ext uri="{BB962C8B-B14F-4D97-AF65-F5344CB8AC3E}">
        <p14:creationId xmlns:p14="http://schemas.microsoft.com/office/powerpoint/2010/main" val="386504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DEB5095F-57A8-4DB1-BECF-BC05B7B091CA}" type="slidenum">
              <a:rPr lang="en-AU"/>
              <a:pPr/>
              <a:t>‹#›</a:t>
            </a:fld>
            <a:endParaRPr lang="en-AU"/>
          </a:p>
        </p:txBody>
      </p:sp>
    </p:spTree>
    <p:extLst>
      <p:ext uri="{BB962C8B-B14F-4D97-AF65-F5344CB8AC3E}">
        <p14:creationId xmlns:p14="http://schemas.microsoft.com/office/powerpoint/2010/main" val="179566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69437191-DD23-448A-9EC1-61BDA0777EB8}" type="slidenum">
              <a:rPr lang="en-AU"/>
              <a:pPr/>
              <a:t>‹#›</a:t>
            </a:fld>
            <a:endParaRPr lang="en-AU"/>
          </a:p>
        </p:txBody>
      </p:sp>
    </p:spTree>
    <p:extLst>
      <p:ext uri="{BB962C8B-B14F-4D97-AF65-F5344CB8AC3E}">
        <p14:creationId xmlns:p14="http://schemas.microsoft.com/office/powerpoint/2010/main" val="233326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9E9B68D7-5308-4BA9-A6A4-2B4E24F1F68B}" type="slidenum">
              <a:rPr lang="en-AU"/>
              <a:pPr/>
              <a:t>‹#›</a:t>
            </a:fld>
            <a:endParaRPr lang="en-AU"/>
          </a:p>
        </p:txBody>
      </p:sp>
    </p:spTree>
    <p:extLst>
      <p:ext uri="{BB962C8B-B14F-4D97-AF65-F5344CB8AC3E}">
        <p14:creationId xmlns:p14="http://schemas.microsoft.com/office/powerpoint/2010/main" val="114282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B5914477-FC09-4633-BA42-B2B37B9C2B91}" type="slidenum">
              <a:rPr lang="en-AU"/>
              <a:pPr/>
              <a:t>‹#›</a:t>
            </a:fld>
            <a:endParaRPr lang="en-AU"/>
          </a:p>
        </p:txBody>
      </p:sp>
    </p:spTree>
    <p:extLst>
      <p:ext uri="{BB962C8B-B14F-4D97-AF65-F5344CB8AC3E}">
        <p14:creationId xmlns:p14="http://schemas.microsoft.com/office/powerpoint/2010/main" val="391809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696A2E3-9168-4B65-868C-89F3856B0E5D}" type="slidenum">
              <a:rPr lang="en-AU"/>
              <a:pPr/>
              <a:t>‹#›</a:t>
            </a:fld>
            <a:endParaRPr lang="en-AU"/>
          </a:p>
        </p:txBody>
      </p:sp>
    </p:spTree>
    <p:extLst>
      <p:ext uri="{BB962C8B-B14F-4D97-AF65-F5344CB8AC3E}">
        <p14:creationId xmlns:p14="http://schemas.microsoft.com/office/powerpoint/2010/main" val="209446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KIẾN TRÚC MÁY TÍNH</a:t>
            </a:r>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KHOA HỌC MÁY TÍNH -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B138B0EE-1F86-4DA5-B94F-999973A048A8}"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FAA4830-1303-428E-B84A-D1A16BD733E2}" type="slidenum">
              <a:rPr lang="en-AU"/>
              <a:pPr/>
              <a:t>‹#›</a:t>
            </a:fld>
            <a:endParaRPr lang="en-AU"/>
          </a:p>
        </p:txBody>
      </p:sp>
      <p:sp>
        <p:nvSpPr>
          <p:cNvPr id="47136" name="Text Box 32"/>
          <p:cNvSpPr txBox="1">
            <a:spLocks noChangeArrowheads="1"/>
          </p:cNvSpPr>
          <p:nvPr userDrawn="1"/>
        </p:nvSpPr>
        <p:spPr bwMode="auto">
          <a:xfrm>
            <a:off x="1295400" y="304800"/>
            <a:ext cx="708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gn="ctr">
              <a:spcBef>
                <a:spcPct val="50000"/>
              </a:spcBef>
            </a:pPr>
            <a:r>
              <a:rPr lang="en-US" sz="1600"/>
              <a:t>CHƯƠNG 4 – </a:t>
            </a:r>
            <a:r>
              <a:rPr lang="fr-FR" sz="1600"/>
              <a:t>BỘ NHỚ TRONG</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28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1143000" indent="-228600" algn="l" rtl="0" fontAlgn="base">
        <a:spcBef>
          <a:spcPct val="20000"/>
        </a:spcBef>
        <a:spcAft>
          <a:spcPct val="0"/>
        </a:spcAft>
        <a:buClr>
          <a:schemeClr val="accent2"/>
        </a:buClr>
        <a:buChar char="•"/>
        <a:defRPr>
          <a:solidFill>
            <a:schemeClr val="tx2"/>
          </a:solidFill>
          <a:latin typeface="+mn-lt"/>
        </a:defRPr>
      </a:lvl3pPr>
      <a:lvl4pPr marL="1600200" indent="-228600" algn="l" rtl="0" fontAlgn="base">
        <a:spcBef>
          <a:spcPct val="20000"/>
        </a:spcBef>
        <a:spcAft>
          <a:spcPct val="0"/>
        </a:spcAft>
        <a:buChar char="–"/>
        <a:defRPr sz="1600">
          <a:solidFill>
            <a:schemeClr val="tx2"/>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upload.wikimedia.org/wikipedia/commons/3/3d/ROM_BIOS.jpg"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pload.wikimedia.org/wikipedia/commons/3/31/SRAM_Cell_(6_Transistors).sv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upload.wikimedia.org/wikipedia/commons/3/3d/Square_array_of_mosfet_cells_read.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810000" y="19050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29000" y="2482850"/>
            <a:ext cx="5562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3200" dirty="0">
                <a:solidFill>
                  <a:schemeClr val="tx2"/>
                </a:solidFill>
              </a:rPr>
              <a:t>KIẾN TRÚC MÁY TÍNH</a:t>
            </a:r>
          </a:p>
        </p:txBody>
      </p:sp>
      <p:sp>
        <p:nvSpPr>
          <p:cNvPr id="52246" name="Text Box 22"/>
          <p:cNvSpPr txBox="1">
            <a:spLocks noChangeArrowheads="1"/>
          </p:cNvSpPr>
          <p:nvPr/>
        </p:nvSpPr>
        <p:spPr bwMode="auto">
          <a:xfrm>
            <a:off x="1066800" y="4800600"/>
            <a:ext cx="7315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sz="2000" dirty="0" err="1">
                <a:solidFill>
                  <a:schemeClr val="tx2"/>
                </a:solidFill>
              </a:rPr>
              <a:t>Giảng</a:t>
            </a:r>
            <a:r>
              <a:rPr lang="en-US" sz="2000" dirty="0">
                <a:solidFill>
                  <a:schemeClr val="tx2"/>
                </a:solidFill>
              </a:rPr>
              <a:t> </a:t>
            </a:r>
            <a:r>
              <a:rPr lang="en-US" sz="2000" dirty="0" err="1">
                <a:solidFill>
                  <a:schemeClr val="tx2"/>
                </a:solidFill>
              </a:rPr>
              <a:t>viên</a:t>
            </a:r>
            <a:r>
              <a:rPr lang="en-US" sz="2000" dirty="0">
                <a:solidFill>
                  <a:schemeClr val="tx2"/>
                </a:solidFill>
              </a:rPr>
              <a:t>: 		</a:t>
            </a:r>
            <a:r>
              <a:rPr lang="en-US" sz="2000" dirty="0" err="1">
                <a:solidFill>
                  <a:schemeClr val="tx2"/>
                </a:solidFill>
              </a:rPr>
              <a:t>Phạm</a:t>
            </a:r>
            <a:r>
              <a:rPr lang="en-US" sz="2000" dirty="0">
                <a:solidFill>
                  <a:schemeClr val="tx2"/>
                </a:solidFill>
              </a:rPr>
              <a:t> </a:t>
            </a:r>
            <a:r>
              <a:rPr lang="en-US" sz="2000" dirty="0" err="1">
                <a:solidFill>
                  <a:schemeClr val="tx2"/>
                </a:solidFill>
              </a:rPr>
              <a:t>Văn</a:t>
            </a:r>
            <a:r>
              <a:rPr lang="en-US" sz="2000" dirty="0">
                <a:solidFill>
                  <a:schemeClr val="tx2"/>
                </a:solidFill>
              </a:rPr>
              <a:t> </a:t>
            </a:r>
            <a:r>
              <a:rPr lang="en-US" sz="2000" dirty="0" err="1">
                <a:solidFill>
                  <a:schemeClr val="tx2"/>
                </a:solidFill>
              </a:rPr>
              <a:t>Cường</a:t>
            </a:r>
            <a:endParaRPr lang="en-US" sz="2000" dirty="0">
              <a:solidFill>
                <a:schemeClr val="tx2"/>
              </a:solidFill>
            </a:endParaRPr>
          </a:p>
          <a:p>
            <a:pPr>
              <a:lnSpc>
                <a:spcPct val="90000"/>
              </a:lnSpc>
              <a:spcBef>
                <a:spcPct val="50000"/>
              </a:spcBef>
            </a:pPr>
            <a:r>
              <a:rPr lang="en-US" sz="2000" dirty="0">
                <a:solidFill>
                  <a:schemeClr val="tx2"/>
                </a:solidFill>
              </a:rPr>
              <a:t>E-mail:	                          cuongpham.ptit@gmail.com</a:t>
            </a:r>
            <a:endParaRPr lang="en-US" sz="2400" dirty="0">
              <a:solidFill>
                <a:schemeClr val="tx2"/>
              </a:solidFill>
            </a:endParaRPr>
          </a:p>
          <a:p>
            <a:pPr>
              <a:lnSpc>
                <a:spcPct val="90000"/>
              </a:lnSpc>
              <a:spcBef>
                <a:spcPct val="50000"/>
              </a:spcBef>
            </a:pPr>
            <a:r>
              <a:rPr lang="en-US" sz="2000" dirty="0" err="1">
                <a:solidFill>
                  <a:schemeClr val="tx2"/>
                </a:solidFill>
              </a:rPr>
              <a:t>Bộ</a:t>
            </a:r>
            <a:r>
              <a:rPr lang="en-US" sz="2000" dirty="0">
                <a:solidFill>
                  <a:schemeClr val="tx2"/>
                </a:solidFill>
              </a:rPr>
              <a:t> </a:t>
            </a:r>
            <a:r>
              <a:rPr lang="en-US" sz="2000" dirty="0" err="1">
                <a:solidFill>
                  <a:schemeClr val="tx2"/>
                </a:solidFill>
              </a:rPr>
              <a:t>môn</a:t>
            </a:r>
            <a:r>
              <a:rPr lang="en-US" sz="2000" dirty="0">
                <a:solidFill>
                  <a:schemeClr val="tx2"/>
                </a:solidFill>
              </a:rPr>
              <a:t>: 		</a:t>
            </a:r>
            <a:r>
              <a:rPr lang="en-US" sz="2000" dirty="0" err="1">
                <a:solidFill>
                  <a:schemeClr val="tx2"/>
                </a:solidFill>
              </a:rPr>
              <a:t>Khoa</a:t>
            </a:r>
            <a:r>
              <a:rPr lang="en-US" sz="2000" dirty="0">
                <a:solidFill>
                  <a:schemeClr val="tx2"/>
                </a:solidFill>
              </a:rPr>
              <a:t> </a:t>
            </a:r>
            <a:r>
              <a:rPr lang="en-US" sz="2000" dirty="0" err="1">
                <a:solidFill>
                  <a:schemeClr val="tx2"/>
                </a:solidFill>
              </a:rPr>
              <a:t>học</a:t>
            </a:r>
            <a:r>
              <a:rPr lang="en-US" sz="2000" dirty="0">
                <a:solidFill>
                  <a:schemeClr val="tx2"/>
                </a:solidFill>
              </a:rPr>
              <a:t> </a:t>
            </a:r>
            <a:r>
              <a:rPr lang="en-US" sz="2000" dirty="0" err="1">
                <a:solidFill>
                  <a:schemeClr val="tx2"/>
                </a:solidFill>
              </a:rPr>
              <a:t>máy</a:t>
            </a:r>
            <a:r>
              <a:rPr lang="en-US" sz="2000" dirty="0">
                <a:solidFill>
                  <a:schemeClr val="tx2"/>
                </a:solidFill>
              </a:rPr>
              <a:t> </a:t>
            </a:r>
            <a:r>
              <a:rPr lang="en-US" sz="2000" dirty="0" err="1">
                <a:solidFill>
                  <a:schemeClr val="tx2"/>
                </a:solidFill>
              </a:rPr>
              <a:t>tính</a:t>
            </a:r>
            <a:r>
              <a:rPr lang="en-US" sz="2000" dirty="0">
                <a:solidFill>
                  <a:schemeClr val="tx2"/>
                </a:solidFill>
              </a:rPr>
              <a:t> - </a:t>
            </a:r>
            <a:r>
              <a:rPr lang="en-US" sz="2000" dirty="0" err="1">
                <a:solidFill>
                  <a:schemeClr val="tx2"/>
                </a:solidFill>
              </a:rPr>
              <a:t>Khoa</a:t>
            </a:r>
            <a:r>
              <a:rPr lang="en-US" sz="2000" dirty="0">
                <a:solidFill>
                  <a:schemeClr val="tx2"/>
                </a:solidFill>
              </a:rPr>
              <a:t> CNTT1</a:t>
            </a:r>
          </a:p>
        </p:txBody>
      </p:sp>
      <p:sp>
        <p:nvSpPr>
          <p:cNvPr id="52248" name="Text Box 24"/>
          <p:cNvSpPr txBox="1">
            <a:spLocks noChangeArrowheads="1"/>
          </p:cNvSpPr>
          <p:nvPr/>
        </p:nvSpPr>
        <p:spPr bwMode="auto">
          <a:xfrm>
            <a:off x="3733800" y="3200400"/>
            <a:ext cx="525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solidFill>
                  <a:schemeClr val="tx2"/>
                </a:solidFill>
              </a:rPr>
              <a:t>CHƯƠNG 4 – HỆ THỐNG </a:t>
            </a:r>
            <a:r>
              <a:rPr lang="en-US" sz="2400">
                <a:solidFill>
                  <a:schemeClr val="tx2"/>
                </a:solidFill>
              </a:rPr>
              <a:t>BỘ NHỚ</a:t>
            </a:r>
            <a:endParaRPr lang="en-US" sz="2400" dirty="0">
              <a:solidFill>
                <a:schemeClr val="tx2"/>
              </a:solidFill>
            </a:endParaRPr>
          </a:p>
        </p:txBody>
      </p:sp>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AU"/>
              <a:t>4.2 Tổ chức mạch nhớ</a:t>
            </a:r>
          </a:p>
        </p:txBody>
      </p:sp>
      <p:sp>
        <p:nvSpPr>
          <p:cNvPr id="231427" name="Rectangle 3"/>
          <p:cNvSpPr>
            <a:spLocks noGrp="1" noChangeArrowheads="1"/>
          </p:cNvSpPr>
          <p:nvPr>
            <p:ph type="body" idx="1"/>
          </p:nvPr>
        </p:nvSpPr>
        <p:spPr/>
        <p:txBody>
          <a:bodyPr/>
          <a:lstStyle/>
          <a:p>
            <a:r>
              <a:rPr lang="en-AU"/>
              <a:t>Address lines: </a:t>
            </a:r>
          </a:p>
          <a:p>
            <a:pPr lvl="1"/>
            <a:r>
              <a:rPr lang="en-AU"/>
              <a:t>Các đường địa chỉ kết nối với bus A; </a:t>
            </a:r>
          </a:p>
          <a:p>
            <a:pPr lvl="1"/>
            <a:r>
              <a:rPr lang="en-AU"/>
              <a:t>Chuyển tín hiệu địa chỉ từ CPU đến mạch nhớ</a:t>
            </a:r>
          </a:p>
          <a:p>
            <a:r>
              <a:rPr lang="en-AU"/>
              <a:t>Address decoder: </a:t>
            </a:r>
          </a:p>
          <a:p>
            <a:pPr lvl="1"/>
            <a:r>
              <a:rPr lang="en-AU"/>
              <a:t>Bộ giải mã địa chỉ</a:t>
            </a:r>
          </a:p>
          <a:p>
            <a:pPr lvl="1"/>
            <a:r>
              <a:rPr lang="en-AU"/>
              <a:t>Sử dụng tín hiệu địa chỉ để chọn ra và kích hoạt ô nhớ/dòng nhớ cần truy nhập.</a:t>
            </a:r>
          </a:p>
          <a:p>
            <a:r>
              <a:rPr lang="en-AU"/>
              <a:t>Data lines: </a:t>
            </a:r>
          </a:p>
          <a:p>
            <a:pPr lvl="1"/>
            <a:r>
              <a:rPr lang="en-AU"/>
              <a:t>Các đường dữ liệu kết nối với bus D; </a:t>
            </a:r>
          </a:p>
          <a:p>
            <a:pPr lvl="1"/>
            <a:r>
              <a:rPr lang="en-AU"/>
              <a:t>Truyễn dữ liệu từ bộ nhớ về CPU và ngược lại.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AU"/>
              <a:t>4.2 Tổ chức mạch nhớ</a:t>
            </a:r>
          </a:p>
        </p:txBody>
      </p:sp>
      <p:sp>
        <p:nvSpPr>
          <p:cNvPr id="232451" name="Rectangle 3"/>
          <p:cNvSpPr>
            <a:spLocks noGrp="1" noChangeArrowheads="1"/>
          </p:cNvSpPr>
          <p:nvPr>
            <p:ph type="body" idx="1"/>
          </p:nvPr>
        </p:nvSpPr>
        <p:spPr/>
        <p:txBody>
          <a:bodyPr/>
          <a:lstStyle/>
          <a:p>
            <a:r>
              <a:rPr lang="en-AU"/>
              <a:t>Chip select (CS): </a:t>
            </a:r>
          </a:p>
          <a:p>
            <a:pPr lvl="1"/>
            <a:r>
              <a:rPr lang="en-AU"/>
              <a:t>Chân tín hiệu chọn chip;</a:t>
            </a:r>
          </a:p>
          <a:p>
            <a:pPr lvl="1"/>
            <a:r>
              <a:rPr lang="en-AU"/>
              <a:t>Chip nhớ được kích hoạt khi CS = 0; Thông thường, CPU chỉ có thể làm việc với một chip nhớ tại một thời điểm.</a:t>
            </a:r>
          </a:p>
          <a:p>
            <a:r>
              <a:rPr lang="en-AU"/>
              <a:t>Write enable (WE): </a:t>
            </a:r>
          </a:p>
          <a:p>
            <a:pPr lvl="1"/>
            <a:r>
              <a:rPr lang="en-AU"/>
              <a:t>Chân tín hiệu cho phép ghi;</a:t>
            </a:r>
          </a:p>
          <a:p>
            <a:pPr lvl="1"/>
            <a:r>
              <a:rPr lang="en-AU"/>
              <a:t>Cho phép ghi vào dòng nhớ khi WE = 0.</a:t>
            </a:r>
          </a:p>
          <a:p>
            <a:r>
              <a:rPr lang="en-AU"/>
              <a:t>Read enable (RE): </a:t>
            </a:r>
          </a:p>
          <a:p>
            <a:pPr lvl="1"/>
            <a:r>
              <a:rPr lang="en-AU"/>
              <a:t>Chân tín hiệu cho phép đọc;</a:t>
            </a:r>
          </a:p>
          <a:p>
            <a:pPr lvl="1"/>
            <a:r>
              <a:rPr lang="en-AU"/>
              <a:t>Cho phép đọc dữ liệu từ dòng nhớ khi RE = 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AU"/>
              <a:t>4.3 Bộ nhớ ROM – Giới thiệu</a:t>
            </a:r>
          </a:p>
        </p:txBody>
      </p:sp>
      <p:sp>
        <p:nvSpPr>
          <p:cNvPr id="233475" name="Rectangle 3"/>
          <p:cNvSpPr>
            <a:spLocks noGrp="1" noChangeArrowheads="1"/>
          </p:cNvSpPr>
          <p:nvPr>
            <p:ph type="body" idx="1"/>
          </p:nvPr>
        </p:nvSpPr>
        <p:spPr/>
        <p:txBody>
          <a:bodyPr/>
          <a:lstStyle/>
          <a:p>
            <a:r>
              <a:rPr lang="en-AU"/>
              <a:t>ROM là bộ nhớ chỉ đọc (Read Only Memory)</a:t>
            </a:r>
          </a:p>
          <a:p>
            <a:pPr lvl="1"/>
            <a:r>
              <a:rPr lang="en-US"/>
              <a:t>Việc ghi thông tin vào ROM chỉ có thể được thực hiện bằng các thiết bị hoặc phương pháp đặc biệt;</a:t>
            </a:r>
          </a:p>
          <a:p>
            <a:r>
              <a:rPr lang="en-US"/>
              <a:t>ROM là bộ nhớ ổn định</a:t>
            </a:r>
          </a:p>
          <a:p>
            <a:pPr lvl="1"/>
            <a:r>
              <a:rPr lang="en-US"/>
              <a:t>Thông tin trong ROM vẫn được duy trì khi mất nguồn nuôi</a:t>
            </a:r>
          </a:p>
          <a:p>
            <a:r>
              <a:rPr lang="en-US"/>
              <a:t>ROM là bộ nhớ bán dẫn: mỗi ô nhớ của ROM là một cổng bán dẫn</a:t>
            </a:r>
          </a:p>
          <a:p>
            <a:r>
              <a:rPr lang="en-US"/>
              <a:t>ROM thường được sử dụng để lưu các thông tin của hệ thống:</a:t>
            </a:r>
          </a:p>
          <a:p>
            <a:pPr lvl="1"/>
            <a:r>
              <a:rPr lang="en-US"/>
              <a:t>Các thông tin về phần cứng hệ thống và BIOS (Basic Input Output System – hệ thống vào ra cơ sở).</a:t>
            </a:r>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AU"/>
              <a:t>4.3 Bộ nhớ ROM – Ví dụ</a:t>
            </a:r>
          </a:p>
        </p:txBody>
      </p:sp>
      <p:pic>
        <p:nvPicPr>
          <p:cNvPr id="234501" name="Picture 5" descr="ROM_BIO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87030"/>
            <a:ext cx="4104958" cy="2032569"/>
          </a:xfrm>
          <a:prstGeom prst="rect">
            <a:avLst/>
          </a:prstGeom>
          <a:noFill/>
          <a:extLst>
            <a:ext uri="{909E8E84-426E-40DD-AFC4-6F175D3DCCD1}">
              <a14:hiddenFill xmlns:a14="http://schemas.microsoft.com/office/drawing/2010/main">
                <a:solidFill>
                  <a:srgbClr val="FFFFFF"/>
                </a:solidFill>
              </a14:hiddenFill>
            </a:ext>
          </a:extLst>
        </p:spPr>
      </p:pic>
      <p:pic>
        <p:nvPicPr>
          <p:cNvPr id="234502" name="Picture 6" descr="attach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160301"/>
            <a:ext cx="3808457" cy="30212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AU"/>
              <a:t>4.3 Bộ nhớ ROM – Các loại ROM</a:t>
            </a:r>
          </a:p>
        </p:txBody>
      </p:sp>
      <p:sp>
        <p:nvSpPr>
          <p:cNvPr id="235523" name="Rectangle 3"/>
          <p:cNvSpPr>
            <a:spLocks noGrp="1" noChangeArrowheads="1"/>
          </p:cNvSpPr>
          <p:nvPr>
            <p:ph type="body" idx="1"/>
          </p:nvPr>
        </p:nvSpPr>
        <p:spPr/>
        <p:txBody>
          <a:bodyPr/>
          <a:lstStyle/>
          <a:p>
            <a:r>
              <a:rPr lang="en-US"/>
              <a:t>ROM nguyên thuỷ (Ordinary ROM): </a:t>
            </a:r>
          </a:p>
          <a:p>
            <a:pPr lvl="1"/>
            <a:r>
              <a:rPr lang="en-US"/>
              <a:t>ROM các thế hệ đầu tiên; </a:t>
            </a:r>
          </a:p>
          <a:p>
            <a:pPr lvl="1"/>
            <a:r>
              <a:rPr lang="en-US"/>
              <a:t>Sử dụng tia cực tím để ghi thông tin vào ROM</a:t>
            </a:r>
          </a:p>
          <a:p>
            <a:r>
              <a:rPr lang="en-US"/>
              <a:t>PROM (Programmable ROM):</a:t>
            </a:r>
          </a:p>
          <a:p>
            <a:pPr lvl="1"/>
            <a:r>
              <a:rPr lang="en-US"/>
              <a:t>ROM có thể lập trình được;</a:t>
            </a:r>
          </a:p>
          <a:p>
            <a:pPr lvl="1"/>
            <a:r>
              <a:rPr lang="en-US"/>
              <a:t>Thông tin có thể được ghi vào PROM nhờ một thiết bị đặc biệt gọi là bộ lập trình PROM.</a:t>
            </a:r>
          </a:p>
          <a:p>
            <a:r>
              <a:rPr lang="en-AU"/>
              <a:t>EPROM (</a:t>
            </a:r>
            <a:r>
              <a:rPr lang="en-US"/>
              <a:t>Erasable programmable read-only memory):</a:t>
            </a:r>
          </a:p>
          <a:p>
            <a:pPr lvl="1"/>
            <a:r>
              <a:rPr lang="en-US"/>
              <a:t>Là ROM có thể lập trình và xoá được;</a:t>
            </a:r>
          </a:p>
          <a:p>
            <a:pPr lvl="1"/>
            <a:r>
              <a:rPr lang="en-US"/>
              <a:t>Thông tin trong EPROM có thể xoá được sử dụng tia cực tím có cường độ cao.</a:t>
            </a:r>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AU"/>
              <a:t>4.3 Bộ nhớ ROM – Các loại ROM</a:t>
            </a:r>
          </a:p>
        </p:txBody>
      </p:sp>
      <p:sp>
        <p:nvSpPr>
          <p:cNvPr id="236547" name="Rectangle 3"/>
          <p:cNvSpPr>
            <a:spLocks noGrp="1" noChangeArrowheads="1"/>
          </p:cNvSpPr>
          <p:nvPr>
            <p:ph type="body" idx="1"/>
          </p:nvPr>
        </p:nvSpPr>
        <p:spPr>
          <a:xfrm>
            <a:off x="228600" y="1676400"/>
            <a:ext cx="8756650" cy="4449763"/>
          </a:xfrm>
        </p:spPr>
        <p:txBody>
          <a:bodyPr/>
          <a:lstStyle/>
          <a:p>
            <a:r>
              <a:rPr lang="en-US"/>
              <a:t>EEPROM: (Electrically Erasable PROM):</a:t>
            </a:r>
          </a:p>
          <a:p>
            <a:pPr lvl="1"/>
            <a:r>
              <a:rPr lang="en-US"/>
              <a:t>Là PROM có thể xoá được thông tin bằng điện</a:t>
            </a:r>
          </a:p>
          <a:p>
            <a:pPr lvl="1"/>
            <a:r>
              <a:rPr lang="en-US"/>
              <a:t>Có thể ghi được thông tin sử dụng phần mềm chuyên dụng.</a:t>
            </a:r>
          </a:p>
          <a:p>
            <a:r>
              <a:rPr lang="en-US"/>
              <a:t>Flash memory: </a:t>
            </a:r>
          </a:p>
          <a:p>
            <a:pPr lvl="1"/>
            <a:r>
              <a:rPr lang="en-US"/>
              <a:t>Là một dạng EEPROM nhưng có tốc độ ghi và đọc thông tin nhanh hơn.</a:t>
            </a:r>
          </a:p>
          <a:p>
            <a:pPr lvl="1"/>
            <a:r>
              <a:rPr lang="en-US"/>
              <a:t>Bộ nhớ flash chỉ có thể đọc/ghi theo khối.</a:t>
            </a:r>
            <a:endParaRPr lang="en-A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4.4 Bộ nhớ RAM – Giới thiệu</a:t>
            </a:r>
            <a:endParaRPr lang="en-AU"/>
          </a:p>
        </p:txBody>
      </p:sp>
      <p:sp>
        <p:nvSpPr>
          <p:cNvPr id="237571" name="Rectangle 3"/>
          <p:cNvSpPr>
            <a:spLocks noGrp="1" noChangeArrowheads="1"/>
          </p:cNvSpPr>
          <p:nvPr>
            <p:ph type="body" idx="1"/>
          </p:nvPr>
        </p:nvSpPr>
        <p:spPr/>
        <p:txBody>
          <a:bodyPr/>
          <a:lstStyle/>
          <a:p>
            <a:r>
              <a:rPr lang="en-AU" sz="2200"/>
              <a:t>RAM (Random Access Memory) là bộ nhớ truy nhập ngẫu nhiên</a:t>
            </a:r>
          </a:p>
          <a:p>
            <a:pPr lvl="1"/>
            <a:r>
              <a:rPr lang="en-US"/>
              <a:t>Mỗi ô nhớ của RAM có thể được truy nhập một cách ngẫu nhiên không theo trật tự nào;</a:t>
            </a:r>
          </a:p>
          <a:p>
            <a:pPr lvl="1"/>
            <a:r>
              <a:rPr lang="en-US"/>
              <a:t>Tốc độ truy nhập các ô nhớ là tương đương.</a:t>
            </a:r>
          </a:p>
          <a:p>
            <a:r>
              <a:rPr lang="en-US" sz="2200"/>
              <a:t>RAM là bộ nhớ không ổn định:</a:t>
            </a:r>
          </a:p>
          <a:p>
            <a:pPr lvl="1"/>
            <a:r>
              <a:rPr lang="en-US"/>
              <a:t>Tất cả thông tin trong RAM sẽ bị mất khi mất nguồn nuôi</a:t>
            </a:r>
          </a:p>
          <a:p>
            <a:r>
              <a:rPr lang="en-US" sz="2200"/>
              <a:t>RAM là bộ nhớ bán dẫn: mỗi ô nhớ của RAM là một cổng bán dẫn</a:t>
            </a:r>
          </a:p>
          <a:p>
            <a:r>
              <a:rPr lang="en-US" sz="2200"/>
              <a:t>RAM được sử dụng để lưu các thông tin của hệ thống và của người dùng:</a:t>
            </a:r>
          </a:p>
          <a:p>
            <a:pPr lvl="1"/>
            <a:r>
              <a:rPr lang="en-US"/>
              <a:t>Thông tin của hệ thống: thông tin phần cứng và hệ điều hành</a:t>
            </a:r>
          </a:p>
          <a:p>
            <a:pPr lvl="1"/>
            <a:r>
              <a:rPr lang="en-US"/>
              <a:t>Thông tin của người dùng: các chương trình ứng dụng và dữ liệu.</a:t>
            </a:r>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4.4 RAM – Các loại RAM</a:t>
            </a:r>
            <a:endParaRPr lang="en-AU"/>
          </a:p>
        </p:txBody>
      </p:sp>
      <p:sp>
        <p:nvSpPr>
          <p:cNvPr id="239619" name="Rectangle 3"/>
          <p:cNvSpPr>
            <a:spLocks noGrp="1" noChangeArrowheads="1"/>
          </p:cNvSpPr>
          <p:nvPr>
            <p:ph type="body" idx="1"/>
          </p:nvPr>
        </p:nvSpPr>
        <p:spPr>
          <a:xfrm>
            <a:off x="228600" y="1447800"/>
            <a:ext cx="8458200" cy="4678363"/>
          </a:xfrm>
        </p:spPr>
        <p:txBody>
          <a:bodyPr/>
          <a:lstStyle/>
          <a:p>
            <a:r>
              <a:rPr lang="en-US" sz="2800"/>
              <a:t>Hai loại RAM cơ bản:</a:t>
            </a:r>
          </a:p>
          <a:p>
            <a:pPr lvl="1"/>
            <a:r>
              <a:rPr lang="en-US" sz="2200"/>
              <a:t>RAM tĩnh (Static RAM – SRAM):</a:t>
            </a:r>
          </a:p>
          <a:p>
            <a:pPr lvl="2"/>
            <a:r>
              <a:rPr lang="en-US" sz="2000"/>
              <a:t>Mỗi bít SRAM dựa trên một mạch lật (flip-flop)</a:t>
            </a:r>
          </a:p>
          <a:p>
            <a:pPr lvl="2"/>
            <a:r>
              <a:rPr lang="en-US" sz="2000"/>
              <a:t>Thông tin lưu trong các bit SRAM luôn ổn định và không phải “làm tươi” định kỳ</a:t>
            </a:r>
          </a:p>
          <a:p>
            <a:pPr lvl="2"/>
            <a:r>
              <a:rPr lang="en-US" sz="2000"/>
              <a:t>SRAM nhanh hơn nhưng đắt hơn DRAM.</a:t>
            </a:r>
          </a:p>
          <a:p>
            <a:pPr lvl="1"/>
            <a:r>
              <a:rPr lang="en-US" sz="2200"/>
              <a:t>RAM động (Dynamic RAM – DRAM):</a:t>
            </a:r>
          </a:p>
          <a:p>
            <a:pPr lvl="2"/>
            <a:r>
              <a:rPr lang="en-US" sz="2000"/>
              <a:t>Mỗi bít DRAM dựa trên một tụ điện</a:t>
            </a:r>
          </a:p>
          <a:p>
            <a:pPr lvl="2"/>
            <a:r>
              <a:rPr lang="en-US" sz="2000"/>
              <a:t>Thông tin lưu trong các bit DRAM không ổn định và phải được “làm tươi” định kỳ</a:t>
            </a:r>
          </a:p>
          <a:p>
            <a:pPr lvl="2"/>
            <a:r>
              <a:rPr lang="en-US" sz="2000"/>
              <a:t>DRAM chậm hơn nhưng rẻ hơn SRAM.</a:t>
            </a:r>
            <a:endParaRPr lang="en-AU"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4.4.1 SRAM – Cấu tạo</a:t>
            </a:r>
            <a:endParaRPr lang="en-AU"/>
          </a:p>
        </p:txBody>
      </p:sp>
      <p:pic>
        <p:nvPicPr>
          <p:cNvPr id="240644" name="Picture 4" descr="File:SRAM Cell (6 Transistors).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916113"/>
            <a:ext cx="4248150" cy="3186112"/>
          </a:xfrm>
          <a:prstGeom prst="rect">
            <a:avLst/>
          </a:prstGeom>
          <a:noFill/>
          <a:extLst>
            <a:ext uri="{909E8E84-426E-40DD-AFC4-6F175D3DCCD1}">
              <a14:hiddenFill xmlns:a14="http://schemas.microsoft.com/office/drawing/2010/main">
                <a:solidFill>
                  <a:srgbClr val="FFFFFF"/>
                </a:solidFill>
              </a14:hiddenFill>
            </a:ext>
          </a:extLst>
        </p:spPr>
      </p:pic>
      <p:sp>
        <p:nvSpPr>
          <p:cNvPr id="240645" name="Text Box 5"/>
          <p:cNvSpPr txBox="1">
            <a:spLocks noChangeArrowheads="1"/>
          </p:cNvSpPr>
          <p:nvPr/>
        </p:nvSpPr>
        <p:spPr bwMode="auto">
          <a:xfrm>
            <a:off x="5060950" y="5373688"/>
            <a:ext cx="304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Một ô nhớ SRAM loại 6T</a:t>
            </a:r>
          </a:p>
        </p:txBody>
      </p:sp>
      <p:grpSp>
        <p:nvGrpSpPr>
          <p:cNvPr id="240646" name="Group 6"/>
          <p:cNvGrpSpPr>
            <a:grpSpLocks/>
          </p:cNvGrpSpPr>
          <p:nvPr/>
        </p:nvGrpSpPr>
        <p:grpSpPr bwMode="auto">
          <a:xfrm>
            <a:off x="1116013" y="2420938"/>
            <a:ext cx="2447925" cy="1906587"/>
            <a:chOff x="340" y="1500"/>
            <a:chExt cx="1542" cy="1201"/>
          </a:xfrm>
        </p:grpSpPr>
        <p:sp>
          <p:nvSpPr>
            <p:cNvPr id="240647" name="Line 7"/>
            <p:cNvSpPr>
              <a:spLocks noChangeShapeType="1"/>
            </p:cNvSpPr>
            <p:nvPr/>
          </p:nvSpPr>
          <p:spPr bwMode="auto">
            <a:xfrm>
              <a:off x="789" y="1842"/>
              <a:ext cx="0" cy="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48" name="Line 8"/>
            <p:cNvSpPr>
              <a:spLocks noChangeShapeType="1"/>
            </p:cNvSpPr>
            <p:nvPr/>
          </p:nvSpPr>
          <p:spPr bwMode="auto">
            <a:xfrm>
              <a:off x="1493" y="1842"/>
              <a:ext cx="0" cy="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49" name="Line 9"/>
            <p:cNvSpPr>
              <a:spLocks noChangeShapeType="1"/>
            </p:cNvSpPr>
            <p:nvPr/>
          </p:nvSpPr>
          <p:spPr bwMode="auto">
            <a:xfrm>
              <a:off x="839" y="1878"/>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0" name="Line 10"/>
            <p:cNvSpPr>
              <a:spLocks noChangeShapeType="1"/>
            </p:cNvSpPr>
            <p:nvPr/>
          </p:nvSpPr>
          <p:spPr bwMode="auto">
            <a:xfrm>
              <a:off x="1437" y="1878"/>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1" name="Line 11"/>
            <p:cNvSpPr>
              <a:spLocks noChangeShapeType="1"/>
            </p:cNvSpPr>
            <p:nvPr/>
          </p:nvSpPr>
          <p:spPr bwMode="auto">
            <a:xfrm>
              <a:off x="839" y="1984"/>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2" name="Line 12"/>
            <p:cNvSpPr>
              <a:spLocks noChangeShapeType="1"/>
            </p:cNvSpPr>
            <p:nvPr/>
          </p:nvSpPr>
          <p:spPr bwMode="auto">
            <a:xfrm>
              <a:off x="1251" y="1984"/>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3" name="Line 13"/>
            <p:cNvSpPr>
              <a:spLocks noChangeShapeType="1"/>
            </p:cNvSpPr>
            <p:nvPr/>
          </p:nvSpPr>
          <p:spPr bwMode="auto">
            <a:xfrm>
              <a:off x="1493" y="1899"/>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4" name="Line 14"/>
            <p:cNvSpPr>
              <a:spLocks noChangeShapeType="1"/>
            </p:cNvSpPr>
            <p:nvPr/>
          </p:nvSpPr>
          <p:spPr bwMode="auto">
            <a:xfrm>
              <a:off x="1493" y="2084"/>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5" name="Line 15"/>
            <p:cNvSpPr>
              <a:spLocks noChangeShapeType="1"/>
            </p:cNvSpPr>
            <p:nvPr/>
          </p:nvSpPr>
          <p:spPr bwMode="auto">
            <a:xfrm>
              <a:off x="604" y="2084"/>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6" name="Line 16"/>
            <p:cNvSpPr>
              <a:spLocks noChangeShapeType="1"/>
            </p:cNvSpPr>
            <p:nvPr/>
          </p:nvSpPr>
          <p:spPr bwMode="auto">
            <a:xfrm>
              <a:off x="597" y="1899"/>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7" name="Line 17"/>
            <p:cNvSpPr>
              <a:spLocks noChangeShapeType="1"/>
            </p:cNvSpPr>
            <p:nvPr/>
          </p:nvSpPr>
          <p:spPr bwMode="auto">
            <a:xfrm>
              <a:off x="1671" y="2084"/>
              <a:ext cx="0" cy="3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8" name="Line 18"/>
            <p:cNvSpPr>
              <a:spLocks noChangeShapeType="1"/>
            </p:cNvSpPr>
            <p:nvPr/>
          </p:nvSpPr>
          <p:spPr bwMode="auto">
            <a:xfrm>
              <a:off x="597" y="2084"/>
              <a:ext cx="0" cy="3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59" name="Line 19"/>
            <p:cNvSpPr>
              <a:spLocks noChangeShapeType="1"/>
            </p:cNvSpPr>
            <p:nvPr/>
          </p:nvSpPr>
          <p:spPr bwMode="auto">
            <a:xfrm>
              <a:off x="590" y="2475"/>
              <a:ext cx="107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0" name="Line 20"/>
            <p:cNvSpPr>
              <a:spLocks noChangeShapeType="1"/>
            </p:cNvSpPr>
            <p:nvPr/>
          </p:nvSpPr>
          <p:spPr bwMode="auto">
            <a:xfrm>
              <a:off x="1124" y="2482"/>
              <a:ext cx="0"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1" name="Line 21"/>
            <p:cNvSpPr>
              <a:spLocks noChangeShapeType="1"/>
            </p:cNvSpPr>
            <p:nvPr/>
          </p:nvSpPr>
          <p:spPr bwMode="auto">
            <a:xfrm>
              <a:off x="1010" y="2638"/>
              <a:ext cx="24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2" name="Line 22"/>
            <p:cNvSpPr>
              <a:spLocks noChangeShapeType="1"/>
            </p:cNvSpPr>
            <p:nvPr/>
          </p:nvSpPr>
          <p:spPr bwMode="auto">
            <a:xfrm>
              <a:off x="1045" y="2667"/>
              <a:ext cx="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3" name="Line 23"/>
            <p:cNvSpPr>
              <a:spLocks noChangeShapeType="1"/>
            </p:cNvSpPr>
            <p:nvPr/>
          </p:nvSpPr>
          <p:spPr bwMode="auto">
            <a:xfrm>
              <a:off x="1089" y="2701"/>
              <a:ext cx="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4" name="Line 24"/>
            <p:cNvSpPr>
              <a:spLocks noChangeShapeType="1"/>
            </p:cNvSpPr>
            <p:nvPr/>
          </p:nvSpPr>
          <p:spPr bwMode="auto">
            <a:xfrm>
              <a:off x="1671" y="1500"/>
              <a:ext cx="0" cy="3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5" name="Line 25"/>
            <p:cNvSpPr>
              <a:spLocks noChangeShapeType="1"/>
            </p:cNvSpPr>
            <p:nvPr/>
          </p:nvSpPr>
          <p:spPr bwMode="auto">
            <a:xfrm>
              <a:off x="590" y="1500"/>
              <a:ext cx="0" cy="3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6" name="Line 26"/>
            <p:cNvSpPr>
              <a:spLocks noChangeShapeType="1"/>
            </p:cNvSpPr>
            <p:nvPr/>
          </p:nvSpPr>
          <p:spPr bwMode="auto">
            <a:xfrm>
              <a:off x="597" y="1572"/>
              <a:ext cx="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7" name="Line 27"/>
            <p:cNvSpPr>
              <a:spLocks noChangeShapeType="1"/>
            </p:cNvSpPr>
            <p:nvPr/>
          </p:nvSpPr>
          <p:spPr bwMode="auto">
            <a:xfrm>
              <a:off x="1323" y="1572"/>
              <a:ext cx="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8" name="Line 28"/>
            <p:cNvSpPr>
              <a:spLocks noChangeShapeType="1"/>
            </p:cNvSpPr>
            <p:nvPr/>
          </p:nvSpPr>
          <p:spPr bwMode="auto">
            <a:xfrm>
              <a:off x="925" y="1572"/>
              <a:ext cx="334" cy="4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69" name="Line 29"/>
            <p:cNvSpPr>
              <a:spLocks noChangeShapeType="1"/>
            </p:cNvSpPr>
            <p:nvPr/>
          </p:nvSpPr>
          <p:spPr bwMode="auto">
            <a:xfrm flipV="1">
              <a:off x="1017" y="1572"/>
              <a:ext cx="299"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0670" name="Text Box 30"/>
            <p:cNvSpPr txBox="1">
              <a:spLocks noChangeArrowheads="1"/>
            </p:cNvSpPr>
            <p:nvPr/>
          </p:nvSpPr>
          <p:spPr bwMode="auto">
            <a:xfrm>
              <a:off x="1202" y="196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B</a:t>
              </a:r>
            </a:p>
          </p:txBody>
        </p:sp>
        <p:sp>
          <p:nvSpPr>
            <p:cNvPr id="240671" name="Text Box 31"/>
            <p:cNvSpPr txBox="1">
              <a:spLocks noChangeArrowheads="1"/>
            </p:cNvSpPr>
            <p:nvPr/>
          </p:nvSpPr>
          <p:spPr bwMode="auto">
            <a:xfrm>
              <a:off x="1655" y="216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E</a:t>
              </a:r>
            </a:p>
          </p:txBody>
        </p:sp>
        <p:sp>
          <p:nvSpPr>
            <p:cNvPr id="240672" name="Text Box 32"/>
            <p:cNvSpPr txBox="1">
              <a:spLocks noChangeArrowheads="1"/>
            </p:cNvSpPr>
            <p:nvPr/>
          </p:nvSpPr>
          <p:spPr bwMode="auto">
            <a:xfrm>
              <a:off x="340"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C</a:t>
              </a:r>
            </a:p>
          </p:txBody>
        </p:sp>
        <p:sp>
          <p:nvSpPr>
            <p:cNvPr id="240673" name="Text Box 33"/>
            <p:cNvSpPr txBox="1">
              <a:spLocks noChangeArrowheads="1"/>
            </p:cNvSpPr>
            <p:nvPr/>
          </p:nvSpPr>
          <p:spPr bwMode="auto">
            <a:xfrm>
              <a:off x="1655"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C</a:t>
              </a:r>
            </a:p>
          </p:txBody>
        </p:sp>
        <p:sp>
          <p:nvSpPr>
            <p:cNvPr id="240674" name="Text Box 34"/>
            <p:cNvSpPr txBox="1">
              <a:spLocks noChangeArrowheads="1"/>
            </p:cNvSpPr>
            <p:nvPr/>
          </p:nvSpPr>
          <p:spPr bwMode="auto">
            <a:xfrm>
              <a:off x="876" y="1962"/>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B</a:t>
              </a:r>
            </a:p>
          </p:txBody>
        </p:sp>
        <p:sp>
          <p:nvSpPr>
            <p:cNvPr id="240675" name="Text Box 35"/>
            <p:cNvSpPr txBox="1">
              <a:spLocks noChangeArrowheads="1"/>
            </p:cNvSpPr>
            <p:nvPr/>
          </p:nvSpPr>
          <p:spPr bwMode="auto">
            <a:xfrm>
              <a:off x="361" y="2160"/>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E</a:t>
              </a:r>
            </a:p>
          </p:txBody>
        </p:sp>
      </p:grpSp>
      <p:sp>
        <p:nvSpPr>
          <p:cNvPr id="240676" name="Text Box 36"/>
          <p:cNvSpPr txBox="1">
            <a:spLocks noChangeArrowheads="1"/>
          </p:cNvSpPr>
          <p:nvPr/>
        </p:nvSpPr>
        <p:spPr bwMode="auto">
          <a:xfrm>
            <a:off x="827088" y="4652963"/>
            <a:ext cx="3240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spcBef>
                <a:spcPct val="50000"/>
              </a:spcBef>
            </a:pPr>
            <a:r>
              <a:rPr lang="en-AU" b="0">
                <a:latin typeface="Verdana" pitchFamily="34" charset="0"/>
              </a:rPr>
              <a:t>Một mạch lật (flip-flop) đơn giản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AU"/>
              <a:t>4.4.1 SRAM – Đặc điểm</a:t>
            </a:r>
          </a:p>
        </p:txBody>
      </p:sp>
      <p:sp>
        <p:nvSpPr>
          <p:cNvPr id="241667" name="Rectangle 3"/>
          <p:cNvSpPr>
            <a:spLocks noGrp="1" noChangeArrowheads="1"/>
          </p:cNvSpPr>
          <p:nvPr>
            <p:ph type="body" idx="1"/>
          </p:nvPr>
        </p:nvSpPr>
        <p:spPr/>
        <p:txBody>
          <a:bodyPr/>
          <a:lstStyle/>
          <a:p>
            <a:r>
              <a:rPr lang="en-AU"/>
              <a:t>SRAM sử dụng một mạch lật trigơ lưỡng ổn (</a:t>
            </a:r>
            <a:r>
              <a:rPr lang="en-US" i="1"/>
              <a:t>bistable latching circuit</a:t>
            </a:r>
            <a:r>
              <a:rPr lang="en-AU"/>
              <a:t>) để lưu một bit thông tin;</a:t>
            </a:r>
          </a:p>
          <a:p>
            <a:r>
              <a:rPr lang="en-AU"/>
              <a:t>Mỗi mạch lật lưu 1 bit thường sử dụng 6, 8 hoặc 10 transitors (gọi là mạch 6T, 8T hoặc 10T);</a:t>
            </a:r>
          </a:p>
          <a:p>
            <a:r>
              <a:rPr lang="en-AU"/>
              <a:t>SRAM thường có tốc độ truy nhập nhanh do:</a:t>
            </a:r>
          </a:p>
          <a:p>
            <a:pPr lvl="1"/>
            <a:r>
              <a:rPr lang="en-AU"/>
              <a:t>Các bit của SRAM có cấu trúc đối xứng</a:t>
            </a:r>
          </a:p>
          <a:p>
            <a:pPr lvl="1"/>
            <a:r>
              <a:rPr lang="en-AU"/>
              <a:t>Các mạch nhớ SRAM chấp nhận tất cả các chân địa chỉ tại một thời điểm (không dồn kênh).</a:t>
            </a:r>
          </a:p>
          <a:p>
            <a:r>
              <a:rPr lang="en-AU"/>
              <a:t>SRAM thường đắt hơn so với DRAM do:</a:t>
            </a:r>
          </a:p>
          <a:p>
            <a:pPr lvl="1"/>
            <a:r>
              <a:rPr lang="en-AU"/>
              <a:t>Mỗi bít SRAM dùng nhiều transitor hơn so với 1 bit DRAM</a:t>
            </a:r>
          </a:p>
          <a:p>
            <a:pPr lvl="1"/>
            <a:r>
              <a:rPr lang="en-AU"/>
              <a:t>Do cấu trúc bên trong của SRAM bit phức tạp hơn nên mật độ cấy linh kiện trong SRAM thường thấp.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NỘI DUNG</a:t>
            </a:r>
            <a:endParaRPr lang="en-AU"/>
          </a:p>
        </p:txBody>
      </p:sp>
      <p:sp>
        <p:nvSpPr>
          <p:cNvPr id="163843" name="Rectangle 3"/>
          <p:cNvSpPr>
            <a:spLocks noGrp="1" noChangeArrowheads="1"/>
          </p:cNvSpPr>
          <p:nvPr>
            <p:ph type="body" idx="1"/>
          </p:nvPr>
        </p:nvSpPr>
        <p:spPr>
          <a:xfrm>
            <a:off x="1463723" y="1635457"/>
            <a:ext cx="7010400" cy="4343400"/>
          </a:xfrm>
        </p:spPr>
        <p:txBody>
          <a:bodyPr/>
          <a:lstStyle/>
          <a:p>
            <a:pPr marL="457200" indent="-457200">
              <a:buFont typeface="Wingdings" pitchFamily="2" charset="2"/>
              <a:buAutoNum type="arabicPeriod"/>
            </a:pPr>
            <a:r>
              <a:rPr lang="en-US" sz="2800"/>
              <a:t>Giới thiệu về bộ nhớ trong và cấu trúc </a:t>
            </a:r>
            <a:br>
              <a:rPr lang="en-US" sz="2800"/>
            </a:br>
            <a:r>
              <a:rPr lang="en-US" sz="2800"/>
              <a:t>phân cấp của bộ nhớ</a:t>
            </a:r>
          </a:p>
          <a:p>
            <a:pPr marL="457200" indent="-457200">
              <a:buFont typeface="Wingdings" pitchFamily="2" charset="2"/>
              <a:buAutoNum type="arabicPeriod"/>
            </a:pPr>
            <a:r>
              <a:rPr lang="en-US" sz="2800"/>
              <a:t>Phân loại bộ nhớ và tổ chức mạch nhớ</a:t>
            </a:r>
          </a:p>
          <a:p>
            <a:pPr marL="457200" indent="-457200">
              <a:buFont typeface="Wingdings" pitchFamily="2" charset="2"/>
              <a:buAutoNum type="arabicPeriod"/>
            </a:pPr>
            <a:r>
              <a:rPr lang="en-US" sz="2800"/>
              <a:t>ROM </a:t>
            </a:r>
          </a:p>
          <a:p>
            <a:pPr marL="457200" indent="-457200">
              <a:buFont typeface="Wingdings" pitchFamily="2" charset="2"/>
              <a:buAutoNum type="arabicPeriod"/>
            </a:pPr>
            <a:r>
              <a:rPr lang="en-US" sz="2800"/>
              <a:t>RAM</a:t>
            </a:r>
          </a:p>
          <a:p>
            <a:pPr marL="457200" indent="-457200">
              <a:buFont typeface="Wingdings" pitchFamily="2" charset="2"/>
              <a:buAutoNum type="arabicPeriod"/>
            </a:pPr>
            <a:r>
              <a:rPr lang="en-US" sz="2800"/>
              <a:t>Bộ nhớ cache</a:t>
            </a:r>
          </a:p>
          <a:p>
            <a:pPr marL="457200" indent="-457200">
              <a:buFont typeface="Wingdings" pitchFamily="2" charset="2"/>
              <a:buAutoNum type="arabicPeriod"/>
            </a:pPr>
            <a:r>
              <a:rPr lang="en-US" sz="2800"/>
              <a:t>Câu hỏi ôn tập</a:t>
            </a:r>
            <a:endParaRPr lang="en-AU"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AU"/>
              <a:t>4.4.2 DRAM – Cấu tạo</a:t>
            </a:r>
          </a:p>
        </p:txBody>
      </p:sp>
      <p:pic>
        <p:nvPicPr>
          <p:cNvPr id="242692" name="Picture 4" descr="File:Square array of mosfet cells read.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84313"/>
            <a:ext cx="3221038" cy="4751387"/>
          </a:xfrm>
          <a:prstGeom prst="rect">
            <a:avLst/>
          </a:prstGeom>
          <a:noFill/>
          <a:extLst>
            <a:ext uri="{909E8E84-426E-40DD-AFC4-6F175D3DCCD1}">
              <a14:hiddenFill xmlns:a14="http://schemas.microsoft.com/office/drawing/2010/main">
                <a:solidFill>
                  <a:srgbClr val="FFFFFF"/>
                </a:solidFill>
              </a14:hiddenFill>
            </a:ext>
          </a:extLst>
        </p:spPr>
      </p:pic>
      <p:grpSp>
        <p:nvGrpSpPr>
          <p:cNvPr id="242693" name="Group 5"/>
          <p:cNvGrpSpPr>
            <a:grpSpLocks/>
          </p:cNvGrpSpPr>
          <p:nvPr/>
        </p:nvGrpSpPr>
        <p:grpSpPr bwMode="auto">
          <a:xfrm>
            <a:off x="1692275" y="2205038"/>
            <a:ext cx="2592388" cy="3103562"/>
            <a:chOff x="1202" y="1434"/>
            <a:chExt cx="1633" cy="1955"/>
          </a:xfrm>
        </p:grpSpPr>
        <p:grpSp>
          <p:nvGrpSpPr>
            <p:cNvPr id="242694" name="Group 6"/>
            <p:cNvGrpSpPr>
              <a:grpSpLocks/>
            </p:cNvGrpSpPr>
            <p:nvPr/>
          </p:nvGrpSpPr>
          <p:grpSpPr bwMode="auto">
            <a:xfrm>
              <a:off x="1429" y="1434"/>
              <a:ext cx="614" cy="1435"/>
              <a:chOff x="1292" y="1291"/>
              <a:chExt cx="614" cy="1435"/>
            </a:xfrm>
          </p:grpSpPr>
          <p:sp>
            <p:nvSpPr>
              <p:cNvPr id="242695" name="Line 7"/>
              <p:cNvSpPr>
                <a:spLocks noChangeShapeType="1"/>
              </p:cNvSpPr>
              <p:nvPr/>
            </p:nvSpPr>
            <p:spPr bwMode="auto">
              <a:xfrm>
                <a:off x="1671" y="1633"/>
                <a:ext cx="0" cy="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696" name="Line 8"/>
              <p:cNvSpPr>
                <a:spLocks noChangeShapeType="1"/>
              </p:cNvSpPr>
              <p:nvPr/>
            </p:nvSpPr>
            <p:spPr bwMode="auto">
              <a:xfrm>
                <a:off x="1721" y="1669"/>
                <a:ext cx="0" cy="2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697" name="Line 9"/>
              <p:cNvSpPr>
                <a:spLocks noChangeShapeType="1"/>
              </p:cNvSpPr>
              <p:nvPr/>
            </p:nvSpPr>
            <p:spPr bwMode="auto">
              <a:xfrm>
                <a:off x="1721" y="1775"/>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698" name="Line 10"/>
              <p:cNvSpPr>
                <a:spLocks noChangeShapeType="1"/>
              </p:cNvSpPr>
              <p:nvPr/>
            </p:nvSpPr>
            <p:spPr bwMode="auto">
              <a:xfrm>
                <a:off x="1486" y="1875"/>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699" name="Line 11"/>
              <p:cNvSpPr>
                <a:spLocks noChangeShapeType="1"/>
              </p:cNvSpPr>
              <p:nvPr/>
            </p:nvSpPr>
            <p:spPr bwMode="auto">
              <a:xfrm>
                <a:off x="1479" y="1690"/>
                <a:ext cx="1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0" name="Line 12"/>
              <p:cNvSpPr>
                <a:spLocks noChangeShapeType="1"/>
              </p:cNvSpPr>
              <p:nvPr/>
            </p:nvSpPr>
            <p:spPr bwMode="auto">
              <a:xfrm>
                <a:off x="1479" y="1875"/>
                <a:ext cx="0" cy="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1" name="Line 13"/>
              <p:cNvSpPr>
                <a:spLocks noChangeShapeType="1"/>
              </p:cNvSpPr>
              <p:nvPr/>
            </p:nvSpPr>
            <p:spPr bwMode="auto">
              <a:xfrm>
                <a:off x="1487" y="2407"/>
                <a:ext cx="0" cy="2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2" name="Line 14"/>
              <p:cNvSpPr>
                <a:spLocks noChangeShapeType="1"/>
              </p:cNvSpPr>
              <p:nvPr/>
            </p:nvSpPr>
            <p:spPr bwMode="auto">
              <a:xfrm>
                <a:off x="1373" y="2663"/>
                <a:ext cx="24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3" name="Line 15"/>
              <p:cNvSpPr>
                <a:spLocks noChangeShapeType="1"/>
              </p:cNvSpPr>
              <p:nvPr/>
            </p:nvSpPr>
            <p:spPr bwMode="auto">
              <a:xfrm>
                <a:off x="1408" y="2692"/>
                <a:ext cx="1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4" name="Line 16"/>
              <p:cNvSpPr>
                <a:spLocks noChangeShapeType="1"/>
              </p:cNvSpPr>
              <p:nvPr/>
            </p:nvSpPr>
            <p:spPr bwMode="auto">
              <a:xfrm>
                <a:off x="1452" y="2726"/>
                <a:ext cx="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5" name="Line 17"/>
              <p:cNvSpPr>
                <a:spLocks noChangeShapeType="1"/>
              </p:cNvSpPr>
              <p:nvPr/>
            </p:nvSpPr>
            <p:spPr bwMode="auto">
              <a:xfrm>
                <a:off x="1472" y="1291"/>
                <a:ext cx="0" cy="3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6" name="Line 18"/>
              <p:cNvSpPr>
                <a:spLocks noChangeShapeType="1"/>
              </p:cNvSpPr>
              <p:nvPr/>
            </p:nvSpPr>
            <p:spPr bwMode="auto">
              <a:xfrm>
                <a:off x="1292" y="2296"/>
                <a:ext cx="3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42707" name="Line 19"/>
              <p:cNvSpPr>
                <a:spLocks noChangeShapeType="1"/>
              </p:cNvSpPr>
              <p:nvPr/>
            </p:nvSpPr>
            <p:spPr bwMode="auto">
              <a:xfrm>
                <a:off x="1292" y="2389"/>
                <a:ext cx="3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42708" name="Text Box 20"/>
            <p:cNvSpPr txBox="1">
              <a:spLocks noChangeArrowheads="1"/>
            </p:cNvSpPr>
            <p:nvPr/>
          </p:nvSpPr>
          <p:spPr bwMode="auto">
            <a:xfrm>
              <a:off x="1973" y="2387"/>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Capacitor</a:t>
              </a:r>
            </a:p>
          </p:txBody>
        </p:sp>
        <p:sp>
          <p:nvSpPr>
            <p:cNvPr id="242709" name="Text Box 21"/>
            <p:cNvSpPr txBox="1">
              <a:spLocks noChangeArrowheads="1"/>
            </p:cNvSpPr>
            <p:nvPr/>
          </p:nvSpPr>
          <p:spPr bwMode="auto">
            <a:xfrm>
              <a:off x="1746" y="1480"/>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Transistor</a:t>
              </a:r>
            </a:p>
          </p:txBody>
        </p:sp>
        <p:sp>
          <p:nvSpPr>
            <p:cNvPr id="242710" name="Text Box 22"/>
            <p:cNvSpPr txBox="1">
              <a:spLocks noChangeArrowheads="1"/>
            </p:cNvSpPr>
            <p:nvPr/>
          </p:nvSpPr>
          <p:spPr bwMode="auto">
            <a:xfrm>
              <a:off x="1202" y="3158"/>
              <a:ext cx="1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a:latin typeface="Verdana" pitchFamily="34" charset="0"/>
                </a:rPr>
                <a:t>Một bit DRAM</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AU"/>
              <a:t>4.4.2 DRAM – Đặc điểm</a:t>
            </a:r>
          </a:p>
        </p:txBody>
      </p:sp>
      <p:sp>
        <p:nvSpPr>
          <p:cNvPr id="243715" name="Rectangle 3"/>
          <p:cNvSpPr>
            <a:spLocks noGrp="1" noChangeArrowheads="1"/>
          </p:cNvSpPr>
          <p:nvPr>
            <p:ph type="body" idx="1"/>
          </p:nvPr>
        </p:nvSpPr>
        <p:spPr/>
        <p:txBody>
          <a:bodyPr/>
          <a:lstStyle/>
          <a:p>
            <a:r>
              <a:rPr lang="en-AU"/>
              <a:t>Mỗi bit DRAM dựa trên một tụ điện và một transitor:</a:t>
            </a:r>
          </a:p>
          <a:p>
            <a:pPr lvl="1"/>
            <a:r>
              <a:rPr lang="en-AU"/>
              <a:t>Hai mức tích điện của tụ biểu diễn 2 mức logic 0 và 1:</a:t>
            </a:r>
          </a:p>
          <a:p>
            <a:pPr lvl="2"/>
            <a:r>
              <a:rPr lang="en-AU"/>
              <a:t>Không tích điện: mức 0</a:t>
            </a:r>
          </a:p>
          <a:p>
            <a:pPr lvl="2"/>
            <a:r>
              <a:rPr lang="en-AU"/>
              <a:t>Tích đầy điện: mức 1</a:t>
            </a:r>
          </a:p>
          <a:p>
            <a:r>
              <a:rPr lang="en-AU"/>
              <a:t>Do tụ thường tự phóng điện, điện tích trong tụ có xu hướng bị tổn hao theo thời gian.</a:t>
            </a:r>
          </a:p>
          <a:p>
            <a:pPr lvl="1"/>
            <a:r>
              <a:rPr lang="en-AU"/>
              <a:t>Cần nạp lại thông tin trong tụ thường xuyên để tránh mất thông tin.</a:t>
            </a:r>
          </a:p>
          <a:p>
            <a:pPr lvl="1"/>
            <a:r>
              <a:rPr lang="en-AU"/>
              <a:t>Việc nạp lại thông tin cho tụ là quá trình làm tươi (refresh), phải theo định kỳ.</a:t>
            </a:r>
          </a:p>
          <a:p>
            <a:pPr>
              <a:buFont typeface="Wingdings" pitchFamily="2" charset="2"/>
              <a:buNone/>
            </a:pPr>
            <a:endParaRPr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AU"/>
              <a:t>4.4.2 DRAM – Đặc điểm</a:t>
            </a:r>
          </a:p>
        </p:txBody>
      </p:sp>
      <p:sp>
        <p:nvSpPr>
          <p:cNvPr id="244739" name="Rectangle 3"/>
          <p:cNvSpPr>
            <a:spLocks noGrp="1" noChangeArrowheads="1"/>
          </p:cNvSpPr>
          <p:nvPr>
            <p:ph type="body" idx="1"/>
          </p:nvPr>
        </p:nvSpPr>
        <p:spPr/>
        <p:txBody>
          <a:bodyPr/>
          <a:lstStyle/>
          <a:p>
            <a:r>
              <a:rPr lang="en-AU"/>
              <a:t>Các bit nhớ của DRAM thường được sắp xếp thành ma trận:</a:t>
            </a:r>
          </a:p>
          <a:p>
            <a:pPr lvl="1"/>
            <a:r>
              <a:rPr lang="en-AU"/>
              <a:t>Một tụ + một transitor </a:t>
            </a:r>
            <a:r>
              <a:rPr lang="en-AU">
                <a:sym typeface="Wingdings" pitchFamily="2" charset="2"/>
              </a:rPr>
              <a:t> một bit</a:t>
            </a:r>
          </a:p>
          <a:p>
            <a:pPr lvl="1"/>
            <a:r>
              <a:rPr lang="en-AU">
                <a:sym typeface="Wingdings" pitchFamily="2" charset="2"/>
              </a:rPr>
              <a:t>Các bít được tập hợp thành các dòng và cột</a:t>
            </a:r>
          </a:p>
          <a:p>
            <a:r>
              <a:rPr lang="en-AU"/>
              <a:t>DRAM thường chậm hơn SRAM do:</a:t>
            </a:r>
          </a:p>
          <a:p>
            <a:pPr lvl="1"/>
            <a:r>
              <a:rPr lang="en-AU"/>
              <a:t>Cần quá trình làm tươi</a:t>
            </a:r>
          </a:p>
          <a:p>
            <a:pPr lvl="1"/>
            <a:r>
              <a:rPr lang="en-AU"/>
              <a:t>Việc nạp điện cho tụ cũng gây trễ</a:t>
            </a:r>
          </a:p>
          <a:p>
            <a:pPr lvl="1"/>
            <a:r>
              <a:rPr lang="en-AU"/>
              <a:t>Các mạch DRAM thường dùng kỹ thuật dồn kênh (địa chỉ cột/hàng) để tiết kiệm đường địa chỉ.</a:t>
            </a:r>
          </a:p>
          <a:p>
            <a:r>
              <a:rPr lang="en-AU"/>
              <a:t>DRAM thường rẻ hơn SRAM do:</a:t>
            </a:r>
          </a:p>
          <a:p>
            <a:pPr lvl="1"/>
            <a:r>
              <a:rPr lang="en-AU"/>
              <a:t>Cấu trúc đơn giản, dùng ít transitor</a:t>
            </a:r>
          </a:p>
          <a:p>
            <a:pPr lvl="1"/>
            <a:r>
              <a:rPr lang="en-AU"/>
              <a:t>Mật độ cấy linh kiện cao hơn.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AU"/>
              <a:t>4.4.2 DRAM – Các loại DRAM</a:t>
            </a:r>
          </a:p>
        </p:txBody>
      </p:sp>
      <p:sp>
        <p:nvSpPr>
          <p:cNvPr id="245763" name="Rectangle 3"/>
          <p:cNvSpPr>
            <a:spLocks noGrp="1" noChangeArrowheads="1"/>
          </p:cNvSpPr>
          <p:nvPr>
            <p:ph type="body" idx="1"/>
          </p:nvPr>
        </p:nvSpPr>
        <p:spPr/>
        <p:txBody>
          <a:bodyPr/>
          <a:lstStyle/>
          <a:p>
            <a:r>
              <a:rPr lang="en-US"/>
              <a:t>SDRAM(Synchronous DRAM): DRAM đồng bộ (với nhịp đồng hồ của bus)</a:t>
            </a:r>
          </a:p>
          <a:p>
            <a:r>
              <a:rPr lang="en-US"/>
              <a:t>SRD SDRAM (Single Data Rate SDRAM): chấp nhận một thao tác đọc/ghi và chuyển 1 từ dữ liệu trong 1 chu kỳ đồng hồ; tốc độ 100MHz, 133MHz.</a:t>
            </a:r>
          </a:p>
          <a:p>
            <a:r>
              <a:rPr lang="en-US"/>
              <a:t>DDR SDRAM (Double Data Rate SDRAM)</a:t>
            </a:r>
          </a:p>
          <a:p>
            <a:pPr lvl="1"/>
            <a:r>
              <a:rPr lang="en-US"/>
              <a:t>DDR1 SDRAM: DDR 266, 333, 400: có khả năng chuyển 2 từ dữ liệu trong 1 chu kỳ đồng hồ;</a:t>
            </a:r>
          </a:p>
          <a:p>
            <a:pPr lvl="1"/>
            <a:r>
              <a:rPr lang="en-US"/>
              <a:t>DDR2 SDRAM: DDR2 400, 533, 800 : có khả năng chuyển 4 từ dữ liệu trong 1 chu kỳ đồng hồ;</a:t>
            </a:r>
          </a:p>
          <a:p>
            <a:pPr lvl="1"/>
            <a:r>
              <a:rPr lang="en-US"/>
              <a:t>DDR3 SDRAM: DDR3 800, 1066, 1333, 1600 : có khả năng chuyển 8 từ dữ liệu trong 1 chu kỳ đồng hồ;</a:t>
            </a:r>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AU"/>
              <a:t>4.4.2 DRAM – Các loại DRAM</a:t>
            </a:r>
          </a:p>
        </p:txBody>
      </p:sp>
      <p:pic>
        <p:nvPicPr>
          <p:cNvPr id="246789" name="Picture 5" descr="Ram_256MB_SDRAM__48222bbb284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55" y="1600199"/>
            <a:ext cx="3244755" cy="3244755"/>
          </a:xfrm>
          <a:prstGeom prst="rect">
            <a:avLst/>
          </a:prstGeom>
          <a:noFill/>
          <a:extLst>
            <a:ext uri="{909E8E84-426E-40DD-AFC4-6F175D3DCCD1}">
              <a14:hiddenFill xmlns:a14="http://schemas.microsoft.com/office/drawing/2010/main">
                <a:solidFill>
                  <a:srgbClr val="FFFFFF"/>
                </a:solidFill>
              </a14:hiddenFill>
            </a:ext>
          </a:extLst>
        </p:spPr>
      </p:pic>
      <p:sp>
        <p:nvSpPr>
          <p:cNvPr id="246790" name="Text Box 6"/>
          <p:cNvSpPr txBox="1">
            <a:spLocks noChangeArrowheads="1"/>
          </p:cNvSpPr>
          <p:nvPr/>
        </p:nvSpPr>
        <p:spPr bwMode="auto">
          <a:xfrm>
            <a:off x="1116013" y="5013325"/>
            <a:ext cx="2160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SDRAM PC133</a:t>
            </a:r>
            <a:endParaRPr lang="en-AU" b="0">
              <a:latin typeface="Verdana" pitchFamily="34" charset="0"/>
            </a:endParaRPr>
          </a:p>
        </p:txBody>
      </p:sp>
      <p:pic>
        <p:nvPicPr>
          <p:cNvPr id="246791" name="Picture 7" descr="1348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648" y="1705970"/>
            <a:ext cx="3807725" cy="3285130"/>
          </a:xfrm>
          <a:prstGeom prst="rect">
            <a:avLst/>
          </a:prstGeom>
          <a:noFill/>
          <a:extLst>
            <a:ext uri="{909E8E84-426E-40DD-AFC4-6F175D3DCCD1}">
              <a14:hiddenFill xmlns:a14="http://schemas.microsoft.com/office/drawing/2010/main">
                <a:solidFill>
                  <a:srgbClr val="FFFFFF"/>
                </a:solidFill>
              </a14:hiddenFill>
            </a:ext>
          </a:extLst>
        </p:spPr>
      </p:pic>
      <p:sp>
        <p:nvSpPr>
          <p:cNvPr id="246792" name="Text Box 8"/>
          <p:cNvSpPr txBox="1">
            <a:spLocks noChangeArrowheads="1"/>
          </p:cNvSpPr>
          <p:nvPr/>
        </p:nvSpPr>
        <p:spPr bwMode="auto">
          <a:xfrm>
            <a:off x="5435600" y="5084763"/>
            <a:ext cx="273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DDR3 1066 SDRAM</a:t>
            </a:r>
            <a:endParaRPr lang="en-AU" b="0">
              <a:latin typeface="Verdan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AU"/>
              <a:t>4.5 Bộ nhớ cache</a:t>
            </a:r>
          </a:p>
        </p:txBody>
      </p:sp>
      <p:sp>
        <p:nvSpPr>
          <p:cNvPr id="247811" name="Rectangle 3"/>
          <p:cNvSpPr>
            <a:spLocks noGrp="1" noChangeArrowheads="1"/>
          </p:cNvSpPr>
          <p:nvPr>
            <p:ph type="body" idx="1"/>
          </p:nvPr>
        </p:nvSpPr>
        <p:spPr>
          <a:xfrm>
            <a:off x="1524000" y="1600200"/>
            <a:ext cx="7461250" cy="4525963"/>
          </a:xfrm>
        </p:spPr>
        <p:txBody>
          <a:bodyPr/>
          <a:lstStyle/>
          <a:p>
            <a:pPr marL="457200" indent="-457200">
              <a:buFont typeface="Wingdings" pitchFamily="2" charset="2"/>
              <a:buAutoNum type="arabicPeriod"/>
            </a:pPr>
            <a:r>
              <a:rPr lang="en-AU"/>
              <a:t>Cache là gì?</a:t>
            </a:r>
          </a:p>
          <a:p>
            <a:pPr marL="457200" indent="-457200">
              <a:buFont typeface="Wingdings" pitchFamily="2" charset="2"/>
              <a:buAutoNum type="arabicPeriod"/>
            </a:pPr>
            <a:r>
              <a:rPr lang="en-AU"/>
              <a:t>Vai trò của cache</a:t>
            </a:r>
          </a:p>
          <a:p>
            <a:pPr marL="457200" indent="-457200">
              <a:buFont typeface="Wingdings" pitchFamily="2" charset="2"/>
              <a:buAutoNum type="arabicPeriod"/>
            </a:pPr>
            <a:r>
              <a:rPr lang="en-AU"/>
              <a:t>Các nguyên lý hoạt động cơ bản của cache</a:t>
            </a:r>
          </a:p>
          <a:p>
            <a:pPr marL="457200" indent="-457200">
              <a:buFont typeface="Wingdings" pitchFamily="2" charset="2"/>
              <a:buAutoNum type="arabicPeriod"/>
            </a:pPr>
            <a:r>
              <a:rPr lang="en-US"/>
              <a:t>Trao đổi dữ liệu</a:t>
            </a:r>
          </a:p>
          <a:p>
            <a:pPr marL="457200" indent="-457200">
              <a:buFont typeface="Wingdings" pitchFamily="2" charset="2"/>
              <a:buAutoNum type="arabicPeriod"/>
            </a:pPr>
            <a:r>
              <a:rPr lang="en-US"/>
              <a:t>Các hệ số hit và miss</a:t>
            </a:r>
            <a:endParaRPr lang="en-AU"/>
          </a:p>
          <a:p>
            <a:pPr marL="457200" indent="-457200">
              <a:buFont typeface="Wingdings" pitchFamily="2" charset="2"/>
              <a:buAutoNum type="arabicPeriod"/>
            </a:pPr>
            <a:r>
              <a:rPr lang="en-AU"/>
              <a:t>Các kiến trúc cache</a:t>
            </a:r>
          </a:p>
          <a:p>
            <a:pPr marL="457200" indent="-457200">
              <a:buFont typeface="Wingdings" pitchFamily="2" charset="2"/>
              <a:buAutoNum type="arabicPeriod"/>
            </a:pPr>
            <a:r>
              <a:rPr lang="en-AU"/>
              <a:t>Tổ chức cache</a:t>
            </a:r>
          </a:p>
          <a:p>
            <a:pPr marL="457200" indent="-457200">
              <a:buFont typeface="Wingdings" pitchFamily="2" charset="2"/>
              <a:buAutoNum type="arabicPeriod"/>
            </a:pPr>
            <a:r>
              <a:rPr lang="en-AU"/>
              <a:t>Đọc/ghi thông tin trong cache</a:t>
            </a:r>
          </a:p>
          <a:p>
            <a:pPr marL="457200" indent="-457200">
              <a:buFont typeface="Wingdings" pitchFamily="2" charset="2"/>
              <a:buAutoNum type="arabicPeriod"/>
            </a:pPr>
            <a:r>
              <a:rPr lang="en-AU"/>
              <a:t>Các chính sách thay thế của cache</a:t>
            </a:r>
          </a:p>
          <a:p>
            <a:pPr marL="457200" indent="-457200">
              <a:buFont typeface="Wingdings" pitchFamily="2" charset="2"/>
              <a:buAutoNum type="arabicPeriod"/>
            </a:pPr>
            <a:r>
              <a:rPr lang="en-AU"/>
              <a:t>Các biện pháp cải thiện hiệu năng cache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AU"/>
              <a:t>4.5.1 Cache là gì?</a:t>
            </a:r>
          </a:p>
        </p:txBody>
      </p:sp>
      <p:sp>
        <p:nvSpPr>
          <p:cNvPr id="248835" name="Rectangle 3"/>
          <p:cNvSpPr>
            <a:spLocks noGrp="1" noChangeArrowheads="1"/>
          </p:cNvSpPr>
          <p:nvPr>
            <p:ph type="body" idx="1"/>
          </p:nvPr>
        </p:nvSpPr>
        <p:spPr>
          <a:xfrm>
            <a:off x="228600" y="1447800"/>
            <a:ext cx="8756650" cy="3352800"/>
          </a:xfrm>
        </p:spPr>
        <p:txBody>
          <a:bodyPr/>
          <a:lstStyle/>
          <a:p>
            <a:r>
              <a:rPr lang="en-AU"/>
              <a:t>Cache là một thành phần trong hệ thống nhớ phân cấp của máy tính:</a:t>
            </a:r>
          </a:p>
          <a:p>
            <a:pPr lvl="1"/>
            <a:r>
              <a:rPr lang="en-AU"/>
              <a:t>Cache đóng vai trong trung gian, trung chuyển dữ liệu từ bộ nhớ chính về CPU và ngược lại;</a:t>
            </a:r>
          </a:p>
          <a:p>
            <a:r>
              <a:rPr lang="en-AU"/>
              <a:t>Vị trí của cache:</a:t>
            </a:r>
          </a:p>
          <a:p>
            <a:pPr lvl="1"/>
            <a:r>
              <a:rPr lang="en-AU"/>
              <a:t>Với các hệ thống CPU cũ, cache thường nằm ngoài CPU</a:t>
            </a:r>
          </a:p>
          <a:p>
            <a:pPr lvl="1"/>
            <a:r>
              <a:rPr lang="en-AU"/>
              <a:t>Với các CPU mới, cache thường được tích hợp vào trong CPU.</a:t>
            </a:r>
          </a:p>
        </p:txBody>
      </p:sp>
      <p:grpSp>
        <p:nvGrpSpPr>
          <p:cNvPr id="248841" name="Group 9"/>
          <p:cNvGrpSpPr>
            <a:grpSpLocks/>
          </p:cNvGrpSpPr>
          <p:nvPr/>
        </p:nvGrpSpPr>
        <p:grpSpPr bwMode="auto">
          <a:xfrm>
            <a:off x="1676400" y="4800600"/>
            <a:ext cx="5672138" cy="685800"/>
            <a:chOff x="1440" y="2832"/>
            <a:chExt cx="3573" cy="432"/>
          </a:xfrm>
        </p:grpSpPr>
        <p:sp>
          <p:nvSpPr>
            <p:cNvPr id="248836" name="Text Box 4"/>
            <p:cNvSpPr txBox="1">
              <a:spLocks noChangeArrowheads="1"/>
            </p:cNvSpPr>
            <p:nvPr/>
          </p:nvSpPr>
          <p:spPr bwMode="auto">
            <a:xfrm>
              <a:off x="1440"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50000"/>
                </a:spcBef>
              </a:pPr>
              <a:r>
                <a:rPr lang="en-AU"/>
                <a:t>CPU</a:t>
              </a:r>
            </a:p>
          </p:txBody>
        </p:sp>
        <p:sp>
          <p:nvSpPr>
            <p:cNvPr id="248837" name="Text Box 5"/>
            <p:cNvSpPr txBox="1">
              <a:spLocks noChangeArrowheads="1"/>
            </p:cNvSpPr>
            <p:nvPr/>
          </p:nvSpPr>
          <p:spPr bwMode="auto">
            <a:xfrm>
              <a:off x="2743"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50000"/>
                </a:spcBef>
              </a:pPr>
              <a:r>
                <a:rPr lang="en-AU"/>
                <a:t>Cache</a:t>
              </a:r>
            </a:p>
          </p:txBody>
        </p:sp>
        <p:sp>
          <p:nvSpPr>
            <p:cNvPr id="248838" name="Line 6"/>
            <p:cNvSpPr>
              <a:spLocks noChangeShapeType="1"/>
            </p:cNvSpPr>
            <p:nvPr/>
          </p:nvSpPr>
          <p:spPr bwMode="auto">
            <a:xfrm>
              <a:off x="242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48839" name="Text Box 7"/>
            <p:cNvSpPr txBox="1">
              <a:spLocks noChangeArrowheads="1"/>
            </p:cNvSpPr>
            <p:nvPr/>
          </p:nvSpPr>
          <p:spPr bwMode="auto">
            <a:xfrm>
              <a:off x="4053" y="2832"/>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50000"/>
                </a:spcBef>
              </a:pPr>
              <a:r>
                <a:rPr lang="en-AU"/>
                <a:t>Main memory</a:t>
              </a:r>
            </a:p>
          </p:txBody>
        </p:sp>
        <p:sp>
          <p:nvSpPr>
            <p:cNvPr id="248840" name="Line 8"/>
            <p:cNvSpPr>
              <a:spLocks noChangeShapeType="1"/>
            </p:cNvSpPr>
            <p:nvPr/>
          </p:nvSpPr>
          <p:spPr bwMode="auto">
            <a:xfrm>
              <a:off x="3731" y="3045"/>
              <a:ext cx="31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AU"/>
              <a:t>4.5.1 Cache là gì?</a:t>
            </a:r>
          </a:p>
        </p:txBody>
      </p:sp>
      <p:sp>
        <p:nvSpPr>
          <p:cNvPr id="249859" name="Rectangle 3"/>
          <p:cNvSpPr>
            <a:spLocks noGrp="1" noChangeArrowheads="1"/>
          </p:cNvSpPr>
          <p:nvPr>
            <p:ph type="body" idx="1"/>
          </p:nvPr>
        </p:nvSpPr>
        <p:spPr>
          <a:xfrm>
            <a:off x="228600" y="1447800"/>
            <a:ext cx="8756650" cy="4495800"/>
          </a:xfrm>
        </p:spPr>
        <p:txBody>
          <a:bodyPr/>
          <a:lstStyle/>
          <a:p>
            <a:r>
              <a:rPr lang="en-AU" sz="2200"/>
              <a:t>Dung lượng của cache thường nhỏ:</a:t>
            </a:r>
          </a:p>
          <a:p>
            <a:pPr lvl="1"/>
            <a:r>
              <a:rPr lang="en-AU"/>
              <a:t>Với các hệ thống cũ: 16K, 32K,..., 128K</a:t>
            </a:r>
          </a:p>
          <a:p>
            <a:pPr lvl="1"/>
            <a:r>
              <a:rPr lang="en-AU"/>
              <a:t>Với các hệ thống mới: 256K, 512K, 1MB, 2MB, hoặc lớn hơn</a:t>
            </a:r>
          </a:p>
          <a:p>
            <a:r>
              <a:rPr lang="en-AU"/>
              <a:t>Cache có tốc độ truy nhập nhanh hơn nhiều so với bộ nhớ chính;</a:t>
            </a:r>
          </a:p>
          <a:p>
            <a:r>
              <a:rPr lang="en-AU"/>
              <a:t>Giá thành cache (tính theo bit) thường đắt hơn nhiều so với bộ nhớ chính.</a:t>
            </a:r>
          </a:p>
          <a:p>
            <a:r>
              <a:rPr lang="en-AU"/>
              <a:t>Với các hệ thống CPU mới, cache thường được chia thành nhiều mức (levels):</a:t>
            </a:r>
          </a:p>
          <a:p>
            <a:pPr lvl="1"/>
            <a:r>
              <a:rPr lang="en-AU"/>
              <a:t>Mức 1: 16-32KB có tốc độ rất cao</a:t>
            </a:r>
          </a:p>
          <a:p>
            <a:pPr lvl="1"/>
            <a:r>
              <a:rPr lang="en-AU"/>
              <a:t>Mức 2: 1-16MB có tốc độ khá cao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marL="533400" indent="-533400"/>
            <a:r>
              <a:rPr lang="en-AU"/>
              <a:t>4.5.2 Vai trò của cache</a:t>
            </a:r>
          </a:p>
        </p:txBody>
      </p:sp>
      <p:sp>
        <p:nvSpPr>
          <p:cNvPr id="250883" name="Rectangle 3"/>
          <p:cNvSpPr>
            <a:spLocks noGrp="1" noChangeArrowheads="1"/>
          </p:cNvSpPr>
          <p:nvPr>
            <p:ph type="body" idx="1"/>
          </p:nvPr>
        </p:nvSpPr>
        <p:spPr/>
        <p:txBody>
          <a:bodyPr/>
          <a:lstStyle/>
          <a:p>
            <a:r>
              <a:rPr lang="en-AU"/>
              <a:t>Tăng hiệu năng hệ thống</a:t>
            </a:r>
          </a:p>
          <a:p>
            <a:pPr lvl="1"/>
            <a:r>
              <a:rPr lang="en-AU"/>
              <a:t>Dung hoà được CPU có tốc độ cao và bộ nhớ chính có tốc độ thấp;</a:t>
            </a:r>
          </a:p>
          <a:p>
            <a:pPr lvl="1"/>
            <a:r>
              <a:rPr lang="en-AU"/>
              <a:t>Thời gian trung bình CPU truy nhập dữ liệu từ hệ thống nhớ tiệm cận thời gian truy nhập cache.</a:t>
            </a:r>
          </a:p>
          <a:p>
            <a:r>
              <a:rPr lang="en-AU"/>
              <a:t>Giảm giá thành sản xuất</a:t>
            </a:r>
          </a:p>
          <a:p>
            <a:pPr lvl="1"/>
            <a:r>
              <a:rPr lang="en-AU"/>
              <a:t>Nếu hai hệ thống nhớ có cùng giá thành, hệ thống nhớ có cache có tốc độ truy nhập nhanh hơn;</a:t>
            </a:r>
          </a:p>
          <a:p>
            <a:pPr lvl="1"/>
            <a:r>
              <a:rPr lang="en-AU"/>
              <a:t>Nếu hai hệ thống nhớ có cùng tốc độ, hệ thống nhớ có cache có giá thành rẻ hơn.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AU"/>
              <a:t>4.5.3 Các nguyên lý hoạt động của cache</a:t>
            </a:r>
          </a:p>
        </p:txBody>
      </p:sp>
      <p:sp>
        <p:nvSpPr>
          <p:cNvPr id="251907" name="Rectangle 3"/>
          <p:cNvSpPr>
            <a:spLocks noGrp="1" noChangeArrowheads="1"/>
          </p:cNvSpPr>
          <p:nvPr>
            <p:ph type="body" idx="1"/>
          </p:nvPr>
        </p:nvSpPr>
        <p:spPr/>
        <p:txBody>
          <a:bodyPr/>
          <a:lstStyle/>
          <a:p>
            <a:r>
              <a:rPr lang="en-US"/>
              <a:t>Cache được coi là bộ nhớ thông minh:</a:t>
            </a:r>
          </a:p>
          <a:p>
            <a:pPr lvl="1"/>
            <a:r>
              <a:rPr lang="en-US"/>
              <a:t>Cache có khả năng đoán trước yêu cầu về dữ liệu và lệnh của CPU;</a:t>
            </a:r>
          </a:p>
          <a:p>
            <a:pPr lvl="1"/>
            <a:r>
              <a:rPr lang="en-US"/>
              <a:t>Dữ liệu và lệnh cần thiết được chuyển trước từ bộ nhớ chính về cache </a:t>
            </a:r>
            <a:r>
              <a:rPr lang="en-US">
                <a:sym typeface="Wingdings" pitchFamily="2" charset="2"/>
              </a:rPr>
              <a:t> CPU chỉ truy nhập cache  giảm thời gian truy nhập hệ thống nhớ.</a:t>
            </a:r>
            <a:endParaRPr lang="en-AU"/>
          </a:p>
          <a:p>
            <a:r>
              <a:rPr lang="en-AU"/>
              <a:t>Cache hoạt động dựa trên 2 nguyên lý cơ bản:</a:t>
            </a:r>
          </a:p>
          <a:p>
            <a:pPr lvl="1"/>
            <a:r>
              <a:rPr lang="en-AU"/>
              <a:t>Nguyên lý lân cận về không gian (Spatial locality)</a:t>
            </a:r>
          </a:p>
          <a:p>
            <a:pPr lvl="1"/>
            <a:r>
              <a:rPr lang="en-AU"/>
              <a:t>Nguyên lý lân cận về thời gian (Temporal locality)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AU"/>
              <a:t>4.1 Hệ thống nhớ - mô hình phân cấp</a:t>
            </a:r>
          </a:p>
        </p:txBody>
      </p:sp>
      <p:pic>
        <p:nvPicPr>
          <p:cNvPr id="224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715962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AU"/>
              <a:t>4.5.3 Các nguyên lý hoạt động của cache</a:t>
            </a:r>
          </a:p>
        </p:txBody>
      </p:sp>
      <p:sp>
        <p:nvSpPr>
          <p:cNvPr id="252931" name="Rectangle 3"/>
          <p:cNvSpPr>
            <a:spLocks noGrp="1" noChangeArrowheads="1"/>
          </p:cNvSpPr>
          <p:nvPr>
            <p:ph type="body" idx="1"/>
          </p:nvPr>
        </p:nvSpPr>
        <p:spPr>
          <a:xfrm>
            <a:off x="228600" y="1447800"/>
            <a:ext cx="6705600" cy="4800600"/>
          </a:xfrm>
        </p:spPr>
        <p:txBody>
          <a:bodyPr/>
          <a:lstStyle/>
          <a:p>
            <a:r>
              <a:rPr lang="en-AU"/>
              <a:t>Nguyên lý lân cận về không gian:</a:t>
            </a:r>
          </a:p>
          <a:p>
            <a:pPr lvl="1"/>
            <a:r>
              <a:rPr lang="en-US"/>
              <a:t>Nếu một ô nhớ đang được truy nhập thì xác xuất các ô nhớ liền kề với nó được truy nhập trong tương lai gần là rất cao;</a:t>
            </a:r>
          </a:p>
          <a:p>
            <a:r>
              <a:rPr lang="en-US"/>
              <a:t>Áp dụng:</a:t>
            </a:r>
          </a:p>
          <a:p>
            <a:pPr lvl="1"/>
            <a:r>
              <a:rPr lang="en-US"/>
              <a:t>Lân cận về không gian được áp dụng cho nhóm lệnh/dữ liệu có tính tuần tự cao trong không gian chương trình;</a:t>
            </a:r>
          </a:p>
          <a:p>
            <a:r>
              <a:rPr lang="en-US"/>
              <a:t>Giải thích:</a:t>
            </a:r>
          </a:p>
          <a:p>
            <a:pPr lvl="1"/>
            <a:r>
              <a:rPr lang="en-US"/>
              <a:t>Do các lệnh trong một chương trình thường tuần tự </a:t>
            </a:r>
            <a:r>
              <a:rPr lang="en-US">
                <a:sym typeface="Wingdings" pitchFamily="2" charset="2"/>
              </a:rPr>
              <a:t> cache đọc cả khối lệnh từ bộ nhớ chính  phủ được các ô nhớ lân cận của ô nhớ đang được truy nhập.</a:t>
            </a:r>
            <a:endParaRPr lang="en-AU"/>
          </a:p>
          <a:p>
            <a:pPr lvl="1"/>
            <a:endParaRPr lang="en-AU"/>
          </a:p>
        </p:txBody>
      </p:sp>
      <p:grpSp>
        <p:nvGrpSpPr>
          <p:cNvPr id="252940" name="Group 12"/>
          <p:cNvGrpSpPr>
            <a:grpSpLocks/>
          </p:cNvGrpSpPr>
          <p:nvPr/>
        </p:nvGrpSpPr>
        <p:grpSpPr bwMode="auto">
          <a:xfrm>
            <a:off x="7315200" y="2209800"/>
            <a:ext cx="1295400" cy="2543175"/>
            <a:chOff x="4513" y="1884"/>
            <a:chExt cx="816" cy="1602"/>
          </a:xfrm>
        </p:grpSpPr>
        <p:sp>
          <p:nvSpPr>
            <p:cNvPr id="252941" name="Rectangle 13"/>
            <p:cNvSpPr>
              <a:spLocks noChangeArrowheads="1"/>
            </p:cNvSpPr>
            <p:nvPr/>
          </p:nvSpPr>
          <p:spPr bwMode="auto">
            <a:xfrm>
              <a:off x="4513" y="1884"/>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52942" name="Rectangle 14"/>
            <p:cNvSpPr>
              <a:spLocks noChangeArrowheads="1"/>
            </p:cNvSpPr>
            <p:nvPr/>
          </p:nvSpPr>
          <p:spPr bwMode="auto">
            <a:xfrm>
              <a:off x="4513" y="2206"/>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sz="1400" b="0">
                  <a:latin typeface="Verdana" pitchFamily="34" charset="0"/>
                </a:rPr>
                <a:t>Neighbour</a:t>
              </a:r>
              <a:br>
                <a:rPr lang="en-AU" sz="1400" b="0">
                  <a:latin typeface="Verdana" pitchFamily="34" charset="0"/>
                </a:rPr>
              </a:br>
              <a:r>
                <a:rPr lang="en-AU" sz="1400" b="0">
                  <a:latin typeface="Verdana" pitchFamily="34" charset="0"/>
                </a:rPr>
                <a:t>cell</a:t>
              </a:r>
            </a:p>
          </p:txBody>
        </p:sp>
        <p:sp>
          <p:nvSpPr>
            <p:cNvPr id="252943" name="Rectangle 15"/>
            <p:cNvSpPr>
              <a:spLocks noChangeArrowheads="1"/>
            </p:cNvSpPr>
            <p:nvPr/>
          </p:nvSpPr>
          <p:spPr bwMode="auto">
            <a:xfrm>
              <a:off x="4513" y="2523"/>
              <a:ext cx="816" cy="318"/>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sz="1400" b="0">
                  <a:latin typeface="Verdana" pitchFamily="34" charset="0"/>
                </a:rPr>
                <a:t>Current </a:t>
              </a:r>
              <a:br>
                <a:rPr lang="en-AU" sz="1400" b="0">
                  <a:latin typeface="Verdana" pitchFamily="34" charset="0"/>
                </a:rPr>
              </a:br>
              <a:r>
                <a:rPr lang="en-AU" sz="1400" b="0">
                  <a:latin typeface="Verdana" pitchFamily="34" charset="0"/>
                </a:rPr>
                <a:t>cell</a:t>
              </a:r>
            </a:p>
          </p:txBody>
        </p:sp>
        <p:sp>
          <p:nvSpPr>
            <p:cNvPr id="252944" name="Rectangle 16"/>
            <p:cNvSpPr>
              <a:spLocks noChangeArrowheads="1"/>
            </p:cNvSpPr>
            <p:nvPr/>
          </p:nvSpPr>
          <p:spPr bwMode="auto">
            <a:xfrm>
              <a:off x="4513" y="2840"/>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sz="1400" b="0">
                  <a:latin typeface="Verdana" pitchFamily="34" charset="0"/>
                </a:rPr>
                <a:t>Neighbour</a:t>
              </a:r>
              <a:br>
                <a:rPr lang="en-AU" sz="1400" b="0">
                  <a:latin typeface="Verdana" pitchFamily="34" charset="0"/>
                </a:rPr>
              </a:br>
              <a:r>
                <a:rPr lang="en-AU" sz="1400" b="0">
                  <a:latin typeface="Verdana" pitchFamily="34" charset="0"/>
                </a:rPr>
                <a:t>cell</a:t>
              </a:r>
            </a:p>
          </p:txBody>
        </p:sp>
        <p:sp>
          <p:nvSpPr>
            <p:cNvPr id="252945" name="Rectangle 17"/>
            <p:cNvSpPr>
              <a:spLocks noChangeArrowheads="1"/>
            </p:cNvSpPr>
            <p:nvPr/>
          </p:nvSpPr>
          <p:spPr bwMode="auto">
            <a:xfrm>
              <a:off x="4513" y="3168"/>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40"/>
                                        </p:tgtEl>
                                        <p:attrNameLst>
                                          <p:attrName>style.visibility</p:attrName>
                                        </p:attrNameLst>
                                      </p:cBhvr>
                                      <p:to>
                                        <p:strVal val="visible"/>
                                      </p:to>
                                    </p:set>
                                    <p:animEffect transition="in" filter="blinds(horizontal)">
                                      <p:cBhvr>
                                        <p:cTn id="7" dur="500"/>
                                        <p:tgtEl>
                                          <p:spTgt spid="25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AU"/>
              <a:t>4.5.3 Các nguyên lý hoạt động của cache</a:t>
            </a:r>
          </a:p>
        </p:txBody>
      </p:sp>
      <p:sp>
        <p:nvSpPr>
          <p:cNvPr id="253955" name="Rectangle 3"/>
          <p:cNvSpPr>
            <a:spLocks noGrp="1" noChangeArrowheads="1"/>
          </p:cNvSpPr>
          <p:nvPr>
            <p:ph type="body" idx="1"/>
          </p:nvPr>
        </p:nvSpPr>
        <p:spPr>
          <a:xfrm>
            <a:off x="228600" y="1447800"/>
            <a:ext cx="6172200" cy="4678363"/>
          </a:xfrm>
        </p:spPr>
        <p:txBody>
          <a:bodyPr/>
          <a:lstStyle/>
          <a:p>
            <a:r>
              <a:rPr lang="en-AU"/>
              <a:t>Nguyên lý lân cận về thời gian:</a:t>
            </a:r>
          </a:p>
          <a:p>
            <a:pPr lvl="1"/>
            <a:r>
              <a:rPr lang="en-US"/>
              <a:t>Nếu một ô nhớ đang được truy nhập thì xác xuất nó được truy nhập lại trong tương lai gần là rất cao;</a:t>
            </a:r>
          </a:p>
          <a:p>
            <a:r>
              <a:rPr lang="en-US"/>
              <a:t>Áp dụng:</a:t>
            </a:r>
          </a:p>
          <a:p>
            <a:pPr lvl="1"/>
            <a:r>
              <a:rPr lang="en-US"/>
              <a:t>Lân cận về thời gian được áp dụng cho dữ liệu và nhóm lệnh trong vòng lặp;</a:t>
            </a:r>
          </a:p>
          <a:p>
            <a:r>
              <a:rPr lang="en-US"/>
              <a:t>Giải thích:</a:t>
            </a:r>
          </a:p>
          <a:p>
            <a:pPr lvl="1"/>
            <a:r>
              <a:rPr lang="en-US"/>
              <a:t>Các phần tử dữ liệu thường được cập nhật, sửa đổi thường xuyên;</a:t>
            </a:r>
          </a:p>
          <a:p>
            <a:pPr lvl="1"/>
            <a:r>
              <a:rPr lang="en-US"/>
              <a:t>C</a:t>
            </a:r>
            <a:r>
              <a:rPr lang="en-US">
                <a:sym typeface="Wingdings" pitchFamily="2" charset="2"/>
              </a:rPr>
              <a:t>ache đọc cả khối lệnh từ bộ nhớ chính  phủ được cả khối lệnh của vòng lặp.</a:t>
            </a:r>
            <a:endParaRPr lang="en-AU">
              <a:sym typeface="Wingdings" pitchFamily="2" charset="2"/>
            </a:endParaRPr>
          </a:p>
        </p:txBody>
      </p:sp>
      <p:grpSp>
        <p:nvGrpSpPr>
          <p:cNvPr id="253956" name="Group 4"/>
          <p:cNvGrpSpPr>
            <a:grpSpLocks/>
          </p:cNvGrpSpPr>
          <p:nvPr/>
        </p:nvGrpSpPr>
        <p:grpSpPr bwMode="auto">
          <a:xfrm>
            <a:off x="6732588" y="2327275"/>
            <a:ext cx="2159000" cy="2555875"/>
            <a:chOff x="4241" y="1466"/>
            <a:chExt cx="1360" cy="1610"/>
          </a:xfrm>
        </p:grpSpPr>
        <p:sp>
          <p:nvSpPr>
            <p:cNvPr id="253957" name="Rectangle 5"/>
            <p:cNvSpPr>
              <a:spLocks noChangeArrowheads="1"/>
            </p:cNvSpPr>
            <p:nvPr/>
          </p:nvSpPr>
          <p:spPr bwMode="auto">
            <a:xfrm>
              <a:off x="4785" y="1466"/>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sz="1400" b="0">
                  <a:latin typeface="Verdana" pitchFamily="34" charset="0"/>
                </a:rPr>
                <a:t>Instruction 1</a:t>
              </a:r>
              <a:endParaRPr lang="en-AU" sz="1400" b="0">
                <a:latin typeface="Verdana" pitchFamily="34" charset="0"/>
              </a:endParaRPr>
            </a:p>
          </p:txBody>
        </p:sp>
        <p:sp>
          <p:nvSpPr>
            <p:cNvPr id="253958" name="Rectangle 6"/>
            <p:cNvSpPr>
              <a:spLocks noChangeArrowheads="1"/>
            </p:cNvSpPr>
            <p:nvPr/>
          </p:nvSpPr>
          <p:spPr bwMode="auto">
            <a:xfrm>
              <a:off x="4785" y="1788"/>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sz="1400" b="0">
                  <a:latin typeface="Verdana" pitchFamily="34" charset="0"/>
                </a:rPr>
                <a:t>Instruction 2</a:t>
              </a:r>
              <a:endParaRPr lang="en-AU" sz="1400" b="0">
                <a:latin typeface="Verdana" pitchFamily="34" charset="0"/>
              </a:endParaRPr>
            </a:p>
          </p:txBody>
        </p:sp>
        <p:sp>
          <p:nvSpPr>
            <p:cNvPr id="253959" name="Rectangle 7"/>
            <p:cNvSpPr>
              <a:spLocks noChangeArrowheads="1"/>
            </p:cNvSpPr>
            <p:nvPr/>
          </p:nvSpPr>
          <p:spPr bwMode="auto">
            <a:xfrm>
              <a:off x="4785" y="2105"/>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sz="1400" b="0">
                  <a:latin typeface="Verdana" pitchFamily="34" charset="0"/>
                </a:rPr>
                <a:t>Instruction 3</a:t>
              </a:r>
              <a:endParaRPr lang="en-AU" sz="1400" b="0">
                <a:latin typeface="Verdana" pitchFamily="34" charset="0"/>
              </a:endParaRPr>
            </a:p>
          </p:txBody>
        </p:sp>
        <p:sp>
          <p:nvSpPr>
            <p:cNvPr id="253960" name="Rectangle 8"/>
            <p:cNvSpPr>
              <a:spLocks noChangeArrowheads="1"/>
            </p:cNvSpPr>
            <p:nvPr/>
          </p:nvSpPr>
          <p:spPr bwMode="auto">
            <a:xfrm>
              <a:off x="4785" y="2422"/>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sz="1400" b="0">
                  <a:latin typeface="Verdana" pitchFamily="34" charset="0"/>
                </a:rPr>
                <a:t>Instruction 4</a:t>
              </a:r>
              <a:endParaRPr lang="en-AU" sz="1400" b="0">
                <a:latin typeface="Verdana" pitchFamily="34" charset="0"/>
              </a:endParaRPr>
            </a:p>
          </p:txBody>
        </p:sp>
        <p:sp>
          <p:nvSpPr>
            <p:cNvPr id="253961" name="Rectangle 9"/>
            <p:cNvSpPr>
              <a:spLocks noChangeArrowheads="1"/>
            </p:cNvSpPr>
            <p:nvPr/>
          </p:nvSpPr>
          <p:spPr bwMode="auto">
            <a:xfrm>
              <a:off x="4785" y="2750"/>
              <a:ext cx="816"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sz="1400" b="0">
                  <a:latin typeface="Verdana" pitchFamily="34" charset="0"/>
                </a:rPr>
                <a:t>Instruction 5</a:t>
              </a:r>
              <a:endParaRPr lang="en-AU" sz="1400" b="0">
                <a:latin typeface="Verdana" pitchFamily="34" charset="0"/>
              </a:endParaRPr>
            </a:p>
          </p:txBody>
        </p:sp>
        <p:sp>
          <p:nvSpPr>
            <p:cNvPr id="253962" name="Text Box 10"/>
            <p:cNvSpPr txBox="1">
              <a:spLocks noChangeArrowheads="1"/>
            </p:cNvSpPr>
            <p:nvPr/>
          </p:nvSpPr>
          <p:spPr bwMode="auto">
            <a:xfrm>
              <a:off x="4241" y="2750"/>
              <a:ext cx="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End of loop</a:t>
              </a:r>
              <a:endParaRPr lang="en-AU" sz="1400" b="0">
                <a:latin typeface="Verdana" pitchFamily="34" charset="0"/>
              </a:endParaRPr>
            </a:p>
          </p:txBody>
        </p:sp>
        <p:sp>
          <p:nvSpPr>
            <p:cNvPr id="253963" name="Text Box 11"/>
            <p:cNvSpPr txBox="1">
              <a:spLocks noChangeArrowheads="1"/>
            </p:cNvSpPr>
            <p:nvPr/>
          </p:nvSpPr>
          <p:spPr bwMode="auto">
            <a:xfrm>
              <a:off x="4241" y="1480"/>
              <a:ext cx="5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Start of loop</a:t>
              </a:r>
              <a:endParaRPr lang="en-AU" sz="1400" b="0">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blinds(horizontal)">
                                      <p:cBhvr>
                                        <p:cTn id="7"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4.5.4 Trao đổi dữ liệu giữa CPU-Cache-Mem</a:t>
            </a:r>
            <a:endParaRPr lang="en-AU"/>
          </a:p>
        </p:txBody>
      </p:sp>
      <p:sp>
        <p:nvSpPr>
          <p:cNvPr id="254979" name="Rectangle 3"/>
          <p:cNvSpPr>
            <a:spLocks noGrp="1" noChangeArrowheads="1"/>
          </p:cNvSpPr>
          <p:nvPr>
            <p:ph type="body" idx="1"/>
          </p:nvPr>
        </p:nvSpPr>
        <p:spPr>
          <a:xfrm>
            <a:off x="228600" y="1524000"/>
            <a:ext cx="8756650" cy="2438400"/>
          </a:xfrm>
        </p:spPr>
        <p:txBody>
          <a:bodyPr/>
          <a:lstStyle/>
          <a:p>
            <a:r>
              <a:rPr lang="en-US"/>
              <a:t>CPU đọc/ghi các phần tử dữ liệu đơn lẻ với cache</a:t>
            </a:r>
          </a:p>
          <a:p>
            <a:pPr lvl="1"/>
            <a:r>
              <a:rPr lang="en-US"/>
              <a:t>Tại sao?</a:t>
            </a:r>
          </a:p>
          <a:p>
            <a:r>
              <a:rPr lang="en-US"/>
              <a:t>Cache đọc/ghi các khố dữ liệu lớn với bộ nhớ chính</a:t>
            </a:r>
          </a:p>
          <a:p>
            <a:pPr lvl="1"/>
            <a:r>
              <a:rPr lang="en-US"/>
              <a:t>Tại sao?</a:t>
            </a:r>
            <a:endParaRPr lang="en-AU"/>
          </a:p>
        </p:txBody>
      </p:sp>
      <p:grpSp>
        <p:nvGrpSpPr>
          <p:cNvPr id="254980" name="Group 4"/>
          <p:cNvGrpSpPr>
            <a:grpSpLocks/>
          </p:cNvGrpSpPr>
          <p:nvPr/>
        </p:nvGrpSpPr>
        <p:grpSpPr bwMode="auto">
          <a:xfrm>
            <a:off x="1600200" y="4038600"/>
            <a:ext cx="5903913" cy="1377950"/>
            <a:chOff x="1096" y="3067"/>
            <a:chExt cx="3719" cy="868"/>
          </a:xfrm>
        </p:grpSpPr>
        <p:sp>
          <p:nvSpPr>
            <p:cNvPr id="254981" name="Text Box 5"/>
            <p:cNvSpPr txBox="1">
              <a:spLocks noChangeArrowheads="1"/>
            </p:cNvSpPr>
            <p:nvPr/>
          </p:nvSpPr>
          <p:spPr bwMode="auto">
            <a:xfrm>
              <a:off x="1096"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lnSpc>
                  <a:spcPct val="150000"/>
                </a:lnSpc>
                <a:spcBef>
                  <a:spcPct val="50000"/>
                </a:spcBef>
              </a:pPr>
              <a:r>
                <a:rPr lang="en-US" b="0">
                  <a:latin typeface="Verdana" pitchFamily="34" charset="0"/>
                </a:rPr>
                <a:t>CPU</a:t>
              </a:r>
              <a:endParaRPr lang="en-AU" b="0">
                <a:latin typeface="Verdana" pitchFamily="34" charset="0"/>
              </a:endParaRPr>
            </a:p>
          </p:txBody>
        </p:sp>
        <p:sp>
          <p:nvSpPr>
            <p:cNvPr id="254982" name="Text Box 6"/>
            <p:cNvSpPr txBox="1">
              <a:spLocks noChangeArrowheads="1"/>
            </p:cNvSpPr>
            <p:nvPr/>
          </p:nvSpPr>
          <p:spPr bwMode="auto">
            <a:xfrm>
              <a:off x="2472"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lnSpc>
                  <a:spcPct val="150000"/>
                </a:lnSpc>
                <a:spcBef>
                  <a:spcPct val="50000"/>
                </a:spcBef>
              </a:pPr>
              <a:r>
                <a:rPr lang="en-US" b="0">
                  <a:latin typeface="Verdana" pitchFamily="34" charset="0"/>
                </a:rPr>
                <a:t>Cache</a:t>
              </a:r>
              <a:endParaRPr lang="en-AU" b="0">
                <a:latin typeface="Verdana" pitchFamily="34" charset="0"/>
              </a:endParaRPr>
            </a:p>
          </p:txBody>
        </p:sp>
        <p:sp>
          <p:nvSpPr>
            <p:cNvPr id="254983" name="Line 7"/>
            <p:cNvSpPr>
              <a:spLocks noChangeShapeType="1"/>
            </p:cNvSpPr>
            <p:nvPr/>
          </p:nvSpPr>
          <p:spPr bwMode="auto">
            <a:xfrm>
              <a:off x="2061" y="3173"/>
              <a:ext cx="3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54984" name="Line 8"/>
            <p:cNvSpPr>
              <a:spLocks noChangeShapeType="1"/>
            </p:cNvSpPr>
            <p:nvPr/>
          </p:nvSpPr>
          <p:spPr bwMode="auto">
            <a:xfrm>
              <a:off x="2061" y="3382"/>
              <a:ext cx="39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54985" name="Text Box 9"/>
            <p:cNvSpPr txBox="1">
              <a:spLocks noChangeArrowheads="1"/>
            </p:cNvSpPr>
            <p:nvPr/>
          </p:nvSpPr>
          <p:spPr bwMode="auto">
            <a:xfrm>
              <a:off x="3863" y="3067"/>
              <a:ext cx="952"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lnSpc>
                  <a:spcPct val="150000"/>
                </a:lnSpc>
                <a:spcBef>
                  <a:spcPct val="50000"/>
                </a:spcBef>
              </a:pPr>
              <a:r>
                <a:rPr lang="en-US" b="0">
                  <a:latin typeface="Verdana" pitchFamily="34" charset="0"/>
                </a:rPr>
                <a:t>Memory</a:t>
              </a:r>
              <a:endParaRPr lang="en-AU" b="0">
                <a:latin typeface="Verdana" pitchFamily="34" charset="0"/>
              </a:endParaRPr>
            </a:p>
          </p:txBody>
        </p:sp>
        <p:sp>
          <p:nvSpPr>
            <p:cNvPr id="254986" name="Line 10"/>
            <p:cNvSpPr>
              <a:spLocks noChangeShapeType="1"/>
            </p:cNvSpPr>
            <p:nvPr/>
          </p:nvSpPr>
          <p:spPr bwMode="auto">
            <a:xfrm>
              <a:off x="3452" y="3173"/>
              <a:ext cx="3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54987" name="Line 11"/>
            <p:cNvSpPr>
              <a:spLocks noChangeShapeType="1"/>
            </p:cNvSpPr>
            <p:nvPr/>
          </p:nvSpPr>
          <p:spPr bwMode="auto">
            <a:xfrm>
              <a:off x="3452" y="3382"/>
              <a:ext cx="39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54988" name="Text Box 12"/>
            <p:cNvSpPr txBox="1">
              <a:spLocks noChangeArrowheads="1"/>
            </p:cNvSpPr>
            <p:nvPr/>
          </p:nvSpPr>
          <p:spPr bwMode="auto">
            <a:xfrm>
              <a:off x="1927" y="3469"/>
              <a:ext cx="77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sz="1400" b="0">
                  <a:latin typeface="Verdana" pitchFamily="34" charset="0"/>
                </a:rPr>
                <a:t>Individual </a:t>
              </a:r>
              <a:br>
                <a:rPr lang="en-AU" sz="1400" b="0">
                  <a:latin typeface="Verdana" pitchFamily="34" charset="0"/>
                </a:rPr>
              </a:br>
              <a:r>
                <a:rPr lang="en-AU" sz="1400" b="0">
                  <a:latin typeface="Verdana" pitchFamily="34" charset="0"/>
                </a:rPr>
                <a:t>data items:</a:t>
              </a:r>
              <a:br>
                <a:rPr lang="en-AU" sz="1400" b="0">
                  <a:latin typeface="Verdana" pitchFamily="34" charset="0"/>
                </a:rPr>
              </a:br>
              <a:r>
                <a:rPr lang="en-AU" sz="1400" b="0">
                  <a:latin typeface="Verdana" pitchFamily="34" charset="0"/>
                </a:rPr>
                <a:t>byte, word</a:t>
              </a:r>
            </a:p>
          </p:txBody>
        </p:sp>
        <p:sp>
          <p:nvSpPr>
            <p:cNvPr id="254989" name="Text Box 13"/>
            <p:cNvSpPr txBox="1">
              <a:spLocks noChangeArrowheads="1"/>
            </p:cNvSpPr>
            <p:nvPr/>
          </p:nvSpPr>
          <p:spPr bwMode="auto">
            <a:xfrm>
              <a:off x="3334" y="3475"/>
              <a:ext cx="84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sz="1400" b="0">
                  <a:latin typeface="Verdana" pitchFamily="34" charset="0"/>
                </a:rPr>
                <a:t>Block of </a:t>
              </a:r>
              <a:br>
                <a:rPr lang="en-AU" sz="1400" b="0">
                  <a:latin typeface="Verdana" pitchFamily="34" charset="0"/>
                </a:rPr>
              </a:br>
              <a:r>
                <a:rPr lang="en-AU" sz="1400" b="0">
                  <a:latin typeface="Verdana" pitchFamily="34" charset="0"/>
                </a:rPr>
                <a:t>data: 16, 32, 64 bytes</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4.5.5 Hệ số hit và miss</a:t>
            </a:r>
            <a:endParaRPr lang="en-AU"/>
          </a:p>
        </p:txBody>
      </p:sp>
      <p:sp>
        <p:nvSpPr>
          <p:cNvPr id="256003" name="Rectangle 3"/>
          <p:cNvSpPr>
            <a:spLocks noGrp="1" noChangeArrowheads="1"/>
          </p:cNvSpPr>
          <p:nvPr>
            <p:ph type="body" idx="1"/>
          </p:nvPr>
        </p:nvSpPr>
        <p:spPr/>
        <p:txBody>
          <a:bodyPr/>
          <a:lstStyle/>
          <a:p>
            <a:r>
              <a:rPr lang="en-AU" i="1"/>
              <a:t>Hit</a:t>
            </a:r>
            <a:r>
              <a:rPr lang="en-AU"/>
              <a:t> (đoán trúng) là một sự kiện mà CPU truy nhập một mục tin có ở trong cache:</a:t>
            </a:r>
          </a:p>
          <a:p>
            <a:pPr lvl="1"/>
            <a:r>
              <a:rPr lang="en-AU"/>
              <a:t>Xác suất để có một hit gọi là hệ số hit, hoặc </a:t>
            </a:r>
            <a:r>
              <a:rPr lang="en-AU" i="1"/>
              <a:t>H</a:t>
            </a:r>
            <a:r>
              <a:rPr lang="en-AU"/>
              <a:t>.</a:t>
            </a:r>
          </a:p>
          <a:p>
            <a:pPr lvl="1"/>
            <a:r>
              <a:rPr lang="en-AU"/>
              <a:t>0 &lt;= H &lt;= 1</a:t>
            </a:r>
          </a:p>
          <a:p>
            <a:pPr lvl="1"/>
            <a:r>
              <a:rPr lang="en-AU"/>
              <a:t>Hệ số hit càng cao thì hiệu quả của cache càng cao.</a:t>
            </a:r>
          </a:p>
          <a:p>
            <a:r>
              <a:rPr lang="en-AU" i="1"/>
              <a:t>Miss</a:t>
            </a:r>
            <a:r>
              <a:rPr lang="en-AU"/>
              <a:t> (đoán trượt) là một sự kiện mà CPU truy nhập một mục tin không có ở trong cache:</a:t>
            </a:r>
          </a:p>
          <a:p>
            <a:pPr lvl="1"/>
            <a:r>
              <a:rPr lang="en-AU"/>
              <a:t>Xác suất của một miss gọi là hệ số miss, hoặc 1-</a:t>
            </a:r>
            <a:r>
              <a:rPr lang="en-AU" i="1"/>
              <a:t>H</a:t>
            </a:r>
            <a:r>
              <a:rPr lang="en-AU"/>
              <a:t>.</a:t>
            </a:r>
          </a:p>
          <a:p>
            <a:pPr lvl="1"/>
            <a:r>
              <a:rPr lang="en-AU"/>
              <a:t>0 &lt;= (1 – H) &lt;= 1</a:t>
            </a:r>
          </a:p>
          <a:p>
            <a:pPr lvl="1"/>
            <a:r>
              <a:rPr lang="en-US"/>
              <a:t>Hệ số miss thấp </a:t>
            </a:r>
            <a:r>
              <a:rPr lang="en-AU"/>
              <a:t>thì hiệu quả của cache càng cao.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4.5.6 Kiến trúc cache – Look aside</a:t>
            </a:r>
            <a:endParaRPr lang="en-AU"/>
          </a:p>
        </p:txBody>
      </p:sp>
      <p:grpSp>
        <p:nvGrpSpPr>
          <p:cNvPr id="257028" name="Group 4"/>
          <p:cNvGrpSpPr>
            <a:grpSpLocks/>
          </p:cNvGrpSpPr>
          <p:nvPr/>
        </p:nvGrpSpPr>
        <p:grpSpPr bwMode="auto">
          <a:xfrm>
            <a:off x="6162675" y="2141538"/>
            <a:ext cx="2867025" cy="3559175"/>
            <a:chOff x="3152" y="1415"/>
            <a:chExt cx="1806" cy="2242"/>
          </a:xfrm>
        </p:grpSpPr>
        <p:sp>
          <p:nvSpPr>
            <p:cNvPr id="257029" name="Rectangle 5"/>
            <p:cNvSpPr>
              <a:spLocks noChangeArrowheads="1"/>
            </p:cNvSpPr>
            <p:nvPr/>
          </p:nvSpPr>
          <p:spPr bwMode="auto">
            <a:xfrm>
              <a:off x="4005" y="1960"/>
              <a:ext cx="862"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Cache</a:t>
              </a:r>
              <a:br>
                <a:rPr lang="en-AU" b="0">
                  <a:latin typeface="Verdana" pitchFamily="34" charset="0"/>
                </a:rPr>
              </a:br>
              <a:r>
                <a:rPr lang="en-AU" b="0">
                  <a:latin typeface="Verdana" pitchFamily="34" charset="0"/>
                </a:rPr>
                <a:t>controller</a:t>
              </a:r>
            </a:p>
          </p:txBody>
        </p:sp>
        <p:sp>
          <p:nvSpPr>
            <p:cNvPr id="257030" name="Rectangle 6"/>
            <p:cNvSpPr>
              <a:spLocks noChangeArrowheads="1"/>
            </p:cNvSpPr>
            <p:nvPr/>
          </p:nvSpPr>
          <p:spPr bwMode="auto">
            <a:xfrm>
              <a:off x="4005" y="2558"/>
              <a:ext cx="86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Tag RAM</a:t>
              </a:r>
            </a:p>
          </p:txBody>
        </p:sp>
        <p:sp>
          <p:nvSpPr>
            <p:cNvPr id="257031" name="Rectangle 7"/>
            <p:cNvSpPr>
              <a:spLocks noChangeArrowheads="1"/>
            </p:cNvSpPr>
            <p:nvPr/>
          </p:nvSpPr>
          <p:spPr bwMode="auto">
            <a:xfrm>
              <a:off x="4005" y="1481"/>
              <a:ext cx="86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SRAM</a:t>
              </a:r>
            </a:p>
          </p:txBody>
        </p:sp>
        <p:sp>
          <p:nvSpPr>
            <p:cNvPr id="257032" name="AutoShape 8"/>
            <p:cNvSpPr>
              <a:spLocks noChangeArrowheads="1"/>
            </p:cNvSpPr>
            <p:nvPr/>
          </p:nvSpPr>
          <p:spPr bwMode="auto">
            <a:xfrm>
              <a:off x="4382" y="1814"/>
              <a:ext cx="120" cy="136"/>
            </a:xfrm>
            <a:prstGeom prst="upDownArrow">
              <a:avLst>
                <a:gd name="adj1" fmla="val 50000"/>
                <a:gd name="adj2" fmla="val 22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7033" name="AutoShape 9"/>
            <p:cNvSpPr>
              <a:spLocks noChangeArrowheads="1"/>
            </p:cNvSpPr>
            <p:nvPr/>
          </p:nvSpPr>
          <p:spPr bwMode="auto">
            <a:xfrm>
              <a:off x="4382" y="2419"/>
              <a:ext cx="120" cy="136"/>
            </a:xfrm>
            <a:prstGeom prst="upDownArrow">
              <a:avLst>
                <a:gd name="adj1" fmla="val 50000"/>
                <a:gd name="adj2" fmla="val 22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7034" name="Rectangle 10"/>
            <p:cNvSpPr>
              <a:spLocks noChangeArrowheads="1"/>
            </p:cNvSpPr>
            <p:nvPr/>
          </p:nvSpPr>
          <p:spPr bwMode="auto">
            <a:xfrm>
              <a:off x="3914" y="1415"/>
              <a:ext cx="1044" cy="15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7035" name="Rectangle 11"/>
            <p:cNvSpPr>
              <a:spLocks noChangeArrowheads="1"/>
            </p:cNvSpPr>
            <p:nvPr/>
          </p:nvSpPr>
          <p:spPr bwMode="auto">
            <a:xfrm>
              <a:off x="3923" y="3067"/>
              <a:ext cx="1027"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Main</a:t>
              </a:r>
              <a:br>
                <a:rPr lang="en-AU" b="0">
                  <a:latin typeface="Verdana" pitchFamily="34" charset="0"/>
                </a:rPr>
              </a:br>
              <a:r>
                <a:rPr lang="en-AU" b="0">
                  <a:latin typeface="Verdana" pitchFamily="34" charset="0"/>
                </a:rPr>
                <a:t>Memory</a:t>
              </a:r>
            </a:p>
          </p:txBody>
        </p:sp>
        <p:sp>
          <p:nvSpPr>
            <p:cNvPr id="257036" name="Rectangle 12"/>
            <p:cNvSpPr>
              <a:spLocks noChangeArrowheads="1"/>
            </p:cNvSpPr>
            <p:nvPr/>
          </p:nvSpPr>
          <p:spPr bwMode="auto">
            <a:xfrm>
              <a:off x="3152" y="1500"/>
              <a:ext cx="635"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CPU</a:t>
              </a:r>
            </a:p>
          </p:txBody>
        </p:sp>
        <p:sp>
          <p:nvSpPr>
            <p:cNvPr id="257037" name="AutoShape 13"/>
            <p:cNvSpPr>
              <a:spLocks noChangeArrowheads="1"/>
            </p:cNvSpPr>
            <p:nvPr/>
          </p:nvSpPr>
          <p:spPr bwMode="auto">
            <a:xfrm>
              <a:off x="3334" y="1842"/>
              <a:ext cx="305" cy="1815"/>
            </a:xfrm>
            <a:prstGeom prst="upDownArrow">
              <a:avLst>
                <a:gd name="adj1" fmla="val 50000"/>
                <a:gd name="adj2" fmla="val 11901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eaLnBrk="0" hangingPunct="0"/>
              <a:r>
                <a:rPr lang="en-US" sz="1400" b="0">
                  <a:latin typeface="Verdana" pitchFamily="34" charset="0"/>
                </a:rPr>
                <a:t>System bus</a:t>
              </a:r>
              <a:endParaRPr lang="en-AU" sz="1400" b="0">
                <a:latin typeface="Verdana" pitchFamily="34" charset="0"/>
              </a:endParaRPr>
            </a:p>
          </p:txBody>
        </p:sp>
        <p:sp>
          <p:nvSpPr>
            <p:cNvPr id="257038" name="AutoShape 14"/>
            <p:cNvSpPr>
              <a:spLocks noChangeArrowheads="1"/>
            </p:cNvSpPr>
            <p:nvPr/>
          </p:nvSpPr>
          <p:spPr bwMode="auto">
            <a:xfrm>
              <a:off x="3560" y="3158"/>
              <a:ext cx="363" cy="181"/>
            </a:xfrm>
            <a:prstGeom prst="leftRightArrow">
              <a:avLst>
                <a:gd name="adj1" fmla="val 50000"/>
                <a:gd name="adj2" fmla="val 401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7039" name="AutoShape 15"/>
            <p:cNvSpPr>
              <a:spLocks noChangeArrowheads="1"/>
            </p:cNvSpPr>
            <p:nvPr/>
          </p:nvSpPr>
          <p:spPr bwMode="auto">
            <a:xfrm>
              <a:off x="3560" y="2103"/>
              <a:ext cx="363" cy="181"/>
            </a:xfrm>
            <a:prstGeom prst="leftRightArrow">
              <a:avLst>
                <a:gd name="adj1" fmla="val 50000"/>
                <a:gd name="adj2" fmla="val 401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grpSp>
      <p:sp>
        <p:nvSpPr>
          <p:cNvPr id="257040" name="Rectangle 16"/>
          <p:cNvSpPr>
            <a:spLocks noGrp="1" noChangeArrowheads="1"/>
          </p:cNvSpPr>
          <p:nvPr>
            <p:ph type="body" idx="1"/>
          </p:nvPr>
        </p:nvSpPr>
        <p:spPr>
          <a:xfrm>
            <a:off x="692150" y="1781175"/>
            <a:ext cx="4968875" cy="4349750"/>
          </a:xfrm>
          <a:noFill/>
          <a:ln/>
        </p:spPr>
        <p:txBody>
          <a:bodyPr/>
          <a:lstStyle/>
          <a:p>
            <a:r>
              <a:rPr lang="en-US"/>
              <a:t>Cache và bộ nhớ chính cùng kết nối với bus hệ thống;</a:t>
            </a:r>
          </a:p>
          <a:p>
            <a:r>
              <a:rPr lang="en-US"/>
              <a:t>Cache và bộ nhớ chính “thấy”  chu kỳ bus của CPU tại cùng một thời điểm;</a:t>
            </a:r>
          </a:p>
          <a:p>
            <a:r>
              <a:rPr lang="en-US"/>
              <a:t>Ưu:</a:t>
            </a:r>
          </a:p>
          <a:p>
            <a:pPr lvl="1"/>
            <a:r>
              <a:rPr lang="en-US"/>
              <a:t>Thiết kế đơn giản</a:t>
            </a:r>
          </a:p>
          <a:p>
            <a:pPr lvl="1"/>
            <a:r>
              <a:rPr lang="en-US"/>
              <a:t>Miss nhanh (tại sao?)</a:t>
            </a:r>
          </a:p>
          <a:p>
            <a:r>
              <a:rPr lang="en-US"/>
              <a:t>Nhược:</a:t>
            </a:r>
          </a:p>
          <a:p>
            <a:pPr lvl="1"/>
            <a:r>
              <a:rPr lang="en-US"/>
              <a:t>Hit chậm (tại sao?)</a:t>
            </a:r>
            <a:endParaRPr lang="en-AU"/>
          </a:p>
        </p:txBody>
      </p:sp>
      <p:sp>
        <p:nvSpPr>
          <p:cNvPr id="257041" name="Text Box 17"/>
          <p:cNvSpPr txBox="1">
            <a:spLocks noChangeArrowheads="1"/>
          </p:cNvSpPr>
          <p:nvPr/>
        </p:nvSpPr>
        <p:spPr bwMode="auto">
          <a:xfrm>
            <a:off x="4003675" y="3941763"/>
            <a:ext cx="21605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AU" b="0" i="1">
                <a:latin typeface="Verdana" pitchFamily="34" charset="0"/>
              </a:rPr>
              <a:t>SRAM</a:t>
            </a:r>
            <a:r>
              <a:rPr lang="en-AU" b="0">
                <a:latin typeface="Verdana" pitchFamily="34" charset="0"/>
              </a:rPr>
              <a:t>: RAM lưu dữ liệu cache</a:t>
            </a:r>
            <a:br>
              <a:rPr lang="en-AU" b="0">
                <a:latin typeface="Verdana" pitchFamily="34" charset="0"/>
              </a:rPr>
            </a:br>
            <a:br>
              <a:rPr lang="en-AU" b="0">
                <a:latin typeface="Verdana" pitchFamily="34" charset="0"/>
              </a:rPr>
            </a:br>
            <a:r>
              <a:rPr lang="en-AU" b="0" i="1">
                <a:latin typeface="Verdana" pitchFamily="34" charset="0"/>
              </a:rPr>
              <a:t>Tag RAM</a:t>
            </a:r>
            <a:r>
              <a:rPr lang="en-AU" b="0">
                <a:latin typeface="Verdana" pitchFamily="34" charset="0"/>
              </a:rPr>
              <a:t>: RAM lưu địa chỉ bộ nhớ</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4.5.6 Kiến trúc cache – Look through</a:t>
            </a:r>
            <a:endParaRPr lang="en-AU"/>
          </a:p>
        </p:txBody>
      </p:sp>
      <p:sp>
        <p:nvSpPr>
          <p:cNvPr id="258063" name="Rectangle 15"/>
          <p:cNvSpPr>
            <a:spLocks noGrp="1" noChangeArrowheads="1"/>
          </p:cNvSpPr>
          <p:nvPr>
            <p:ph type="body" idx="1"/>
          </p:nvPr>
        </p:nvSpPr>
        <p:spPr>
          <a:xfrm>
            <a:off x="692150" y="1781175"/>
            <a:ext cx="4641850" cy="4349750"/>
          </a:xfrm>
          <a:noFill/>
          <a:ln/>
        </p:spPr>
        <p:txBody>
          <a:bodyPr/>
          <a:lstStyle/>
          <a:p>
            <a:r>
              <a:rPr lang="en-US"/>
              <a:t>Cache nằm giữa CPU và bộ nhớ chính;</a:t>
            </a:r>
          </a:p>
          <a:p>
            <a:r>
              <a:rPr lang="en-US"/>
              <a:t>Cache “thấy” chu kỳ bus của CPU trước, sau đó nó chuyển chu kỳ bus cho bộ nhớ chính;</a:t>
            </a:r>
          </a:p>
          <a:p>
            <a:r>
              <a:rPr lang="en-US"/>
              <a:t>Ưu:</a:t>
            </a:r>
          </a:p>
          <a:p>
            <a:pPr lvl="1"/>
            <a:r>
              <a:rPr lang="en-US"/>
              <a:t>Hit nhanh (tại sao?)</a:t>
            </a:r>
          </a:p>
          <a:p>
            <a:r>
              <a:rPr lang="en-US"/>
              <a:t>Nhược:</a:t>
            </a:r>
          </a:p>
          <a:p>
            <a:pPr lvl="1"/>
            <a:r>
              <a:rPr lang="en-US"/>
              <a:t>Thiết kế phức tạp</a:t>
            </a:r>
          </a:p>
          <a:p>
            <a:pPr lvl="1"/>
            <a:r>
              <a:rPr lang="en-US"/>
              <a:t>Đắt tiền</a:t>
            </a:r>
          </a:p>
          <a:p>
            <a:pPr lvl="1"/>
            <a:r>
              <a:rPr lang="en-US"/>
              <a:t>Miss chậm (tại sao?)</a:t>
            </a:r>
            <a:endParaRPr lang="en-AU"/>
          </a:p>
        </p:txBody>
      </p:sp>
      <p:grpSp>
        <p:nvGrpSpPr>
          <p:cNvPr id="258065" name="Group 17"/>
          <p:cNvGrpSpPr>
            <a:grpSpLocks/>
          </p:cNvGrpSpPr>
          <p:nvPr/>
        </p:nvGrpSpPr>
        <p:grpSpPr bwMode="auto">
          <a:xfrm>
            <a:off x="5440363" y="1876425"/>
            <a:ext cx="3529012" cy="3068638"/>
            <a:chOff x="3061" y="1690"/>
            <a:chExt cx="2223" cy="1933"/>
          </a:xfrm>
        </p:grpSpPr>
        <p:sp>
          <p:nvSpPr>
            <p:cNvPr id="258066" name="Rectangle 18"/>
            <p:cNvSpPr>
              <a:spLocks noChangeArrowheads="1"/>
            </p:cNvSpPr>
            <p:nvPr/>
          </p:nvSpPr>
          <p:spPr bwMode="auto">
            <a:xfrm>
              <a:off x="4723" y="2387"/>
              <a:ext cx="48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Tag </a:t>
              </a:r>
              <a:br>
                <a:rPr lang="en-AU" b="0">
                  <a:latin typeface="Verdana" pitchFamily="34" charset="0"/>
                </a:rPr>
              </a:br>
              <a:r>
                <a:rPr lang="en-AU" b="0">
                  <a:latin typeface="Verdana" pitchFamily="34" charset="0"/>
                </a:rPr>
                <a:t>RAM</a:t>
              </a:r>
            </a:p>
          </p:txBody>
        </p:sp>
        <p:sp>
          <p:nvSpPr>
            <p:cNvPr id="258067" name="Rectangle 19"/>
            <p:cNvSpPr>
              <a:spLocks noChangeArrowheads="1"/>
            </p:cNvSpPr>
            <p:nvPr/>
          </p:nvSpPr>
          <p:spPr bwMode="auto">
            <a:xfrm>
              <a:off x="3061" y="2251"/>
              <a:ext cx="2223" cy="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8068" name="Rectangle 20"/>
            <p:cNvSpPr>
              <a:spLocks noChangeArrowheads="1"/>
            </p:cNvSpPr>
            <p:nvPr/>
          </p:nvSpPr>
          <p:spPr bwMode="auto">
            <a:xfrm>
              <a:off x="3694" y="3170"/>
              <a:ext cx="1027"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Main</a:t>
              </a:r>
              <a:br>
                <a:rPr lang="en-AU" b="0">
                  <a:latin typeface="Verdana" pitchFamily="34" charset="0"/>
                </a:rPr>
              </a:br>
              <a:r>
                <a:rPr lang="en-AU" b="0">
                  <a:latin typeface="Verdana" pitchFamily="34" charset="0"/>
                </a:rPr>
                <a:t>Memory</a:t>
              </a:r>
            </a:p>
          </p:txBody>
        </p:sp>
        <p:sp>
          <p:nvSpPr>
            <p:cNvPr id="258069" name="Rectangle 21"/>
            <p:cNvSpPr>
              <a:spLocks noChangeArrowheads="1"/>
            </p:cNvSpPr>
            <p:nvPr/>
          </p:nvSpPr>
          <p:spPr bwMode="auto">
            <a:xfrm>
              <a:off x="3860" y="1690"/>
              <a:ext cx="635"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CPU</a:t>
              </a:r>
            </a:p>
          </p:txBody>
        </p:sp>
        <p:sp>
          <p:nvSpPr>
            <p:cNvPr id="258070" name="Rectangle 22"/>
            <p:cNvSpPr>
              <a:spLocks noChangeArrowheads="1"/>
            </p:cNvSpPr>
            <p:nvPr/>
          </p:nvSpPr>
          <p:spPr bwMode="auto">
            <a:xfrm>
              <a:off x="3789" y="2387"/>
              <a:ext cx="780"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Cache</a:t>
              </a:r>
              <a:br>
                <a:rPr lang="en-AU" b="0">
                  <a:latin typeface="Verdana" pitchFamily="34" charset="0"/>
                </a:rPr>
              </a:br>
              <a:r>
                <a:rPr lang="en-AU" b="0">
                  <a:latin typeface="Verdana" pitchFamily="34" charset="0"/>
                </a:rPr>
                <a:t>controller</a:t>
              </a:r>
            </a:p>
          </p:txBody>
        </p:sp>
        <p:sp>
          <p:nvSpPr>
            <p:cNvPr id="258071" name="Rectangle 23"/>
            <p:cNvSpPr>
              <a:spLocks noChangeArrowheads="1"/>
            </p:cNvSpPr>
            <p:nvPr/>
          </p:nvSpPr>
          <p:spPr bwMode="auto">
            <a:xfrm>
              <a:off x="3145" y="2387"/>
              <a:ext cx="481" cy="4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SRAM</a:t>
              </a:r>
            </a:p>
          </p:txBody>
        </p:sp>
        <p:sp>
          <p:nvSpPr>
            <p:cNvPr id="258072" name="AutoShape 24"/>
            <p:cNvSpPr>
              <a:spLocks noChangeArrowheads="1"/>
            </p:cNvSpPr>
            <p:nvPr/>
          </p:nvSpPr>
          <p:spPr bwMode="auto">
            <a:xfrm>
              <a:off x="3637" y="2523"/>
              <a:ext cx="137" cy="181"/>
            </a:xfrm>
            <a:prstGeom prst="leftRightArrow">
              <a:avLst>
                <a:gd name="adj1" fmla="val 50000"/>
                <a:gd name="adj2" fmla="val 2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8073" name="AutoShape 25"/>
            <p:cNvSpPr>
              <a:spLocks noChangeArrowheads="1"/>
            </p:cNvSpPr>
            <p:nvPr/>
          </p:nvSpPr>
          <p:spPr bwMode="auto">
            <a:xfrm>
              <a:off x="4579" y="2523"/>
              <a:ext cx="137" cy="181"/>
            </a:xfrm>
            <a:prstGeom prst="leftRightArrow">
              <a:avLst>
                <a:gd name="adj1" fmla="val 50000"/>
                <a:gd name="adj2" fmla="val 2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8074" name="AutoShape 26"/>
            <p:cNvSpPr>
              <a:spLocks noChangeArrowheads="1"/>
            </p:cNvSpPr>
            <p:nvPr/>
          </p:nvSpPr>
          <p:spPr bwMode="auto">
            <a:xfrm>
              <a:off x="4114" y="2027"/>
              <a:ext cx="172" cy="210"/>
            </a:xfrm>
            <a:prstGeom prst="upDownArrow">
              <a:avLst>
                <a:gd name="adj1" fmla="val 50000"/>
                <a:gd name="adj2" fmla="val 244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sp>
          <p:nvSpPr>
            <p:cNvPr id="258075" name="AutoShape 27"/>
            <p:cNvSpPr>
              <a:spLocks noChangeArrowheads="1"/>
            </p:cNvSpPr>
            <p:nvPr/>
          </p:nvSpPr>
          <p:spPr bwMode="auto">
            <a:xfrm>
              <a:off x="4114" y="2947"/>
              <a:ext cx="172" cy="210"/>
            </a:xfrm>
            <a:prstGeom prst="upDownArrow">
              <a:avLst>
                <a:gd name="adj1" fmla="val 50000"/>
                <a:gd name="adj2" fmla="val 244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AU"/>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4.5.7 Tổ chức cache</a:t>
            </a:r>
            <a:endParaRPr lang="en-AU"/>
          </a:p>
        </p:txBody>
      </p:sp>
      <p:sp>
        <p:nvSpPr>
          <p:cNvPr id="259076" name="Rectangle 4"/>
          <p:cNvSpPr>
            <a:spLocks noGrp="1" noChangeArrowheads="1"/>
          </p:cNvSpPr>
          <p:nvPr>
            <p:ph type="body" idx="1"/>
          </p:nvPr>
        </p:nvSpPr>
        <p:spPr>
          <a:xfrm>
            <a:off x="457200" y="1436688"/>
            <a:ext cx="8229600" cy="820737"/>
          </a:xfrm>
          <a:noFill/>
          <a:ln/>
        </p:spPr>
        <p:txBody>
          <a:bodyPr/>
          <a:lstStyle/>
          <a:p>
            <a:pPr>
              <a:lnSpc>
                <a:spcPct val="90000"/>
              </a:lnSpc>
            </a:pPr>
            <a:r>
              <a:rPr lang="en-US"/>
              <a:t>Tổ chức cache giải quyết vấn đề cache và bộ nhớ chính phối hợp làm việc như thế nào?</a:t>
            </a:r>
            <a:endParaRPr lang="en-AU"/>
          </a:p>
        </p:txBody>
      </p:sp>
      <p:pic>
        <p:nvPicPr>
          <p:cNvPr id="259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2384425"/>
            <a:ext cx="702945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4.5.7 Tổ chức cache - Các phương pháp</a:t>
            </a:r>
            <a:endParaRPr lang="en-AU"/>
          </a:p>
        </p:txBody>
      </p:sp>
      <p:sp>
        <p:nvSpPr>
          <p:cNvPr id="260099" name="Rectangle 3"/>
          <p:cNvSpPr>
            <a:spLocks noGrp="1" noChangeArrowheads="1"/>
          </p:cNvSpPr>
          <p:nvPr>
            <p:ph type="body" idx="1"/>
          </p:nvPr>
        </p:nvSpPr>
        <p:spPr>
          <a:xfrm>
            <a:off x="914400" y="1447800"/>
            <a:ext cx="8070850" cy="4678363"/>
          </a:xfrm>
        </p:spPr>
        <p:txBody>
          <a:bodyPr/>
          <a:lstStyle/>
          <a:p>
            <a:r>
              <a:rPr lang="en-US"/>
              <a:t>Ánh xạ trực tiếp (Direct mapping)</a:t>
            </a:r>
          </a:p>
          <a:p>
            <a:pPr lvl="1"/>
            <a:r>
              <a:rPr lang="en-US"/>
              <a:t>Đơn giản và nhanh</a:t>
            </a:r>
          </a:p>
          <a:p>
            <a:pPr lvl="1"/>
            <a:r>
              <a:rPr lang="en-US"/>
              <a:t>Ánh xạ cứng dễ gây xung đột</a:t>
            </a:r>
          </a:p>
          <a:p>
            <a:pPr lvl="1"/>
            <a:endParaRPr lang="en-US"/>
          </a:p>
          <a:p>
            <a:r>
              <a:rPr lang="en-US"/>
              <a:t>Ánh xạ kết hợp đầy đủ (Fully associative mapping)</a:t>
            </a:r>
          </a:p>
          <a:p>
            <a:pPr lvl="1"/>
            <a:r>
              <a:rPr lang="en-US"/>
              <a:t>Phức tạp và chậm</a:t>
            </a:r>
          </a:p>
          <a:p>
            <a:pPr lvl="1"/>
            <a:r>
              <a:rPr lang="en-US"/>
              <a:t>Ánh xạ mềm, ít xung đột</a:t>
            </a:r>
          </a:p>
          <a:p>
            <a:pPr lvl="1"/>
            <a:endParaRPr lang="en-US"/>
          </a:p>
          <a:p>
            <a:r>
              <a:rPr lang="en-US"/>
              <a:t>Ánh xạ tập kết hợp (Set associative mapping)</a:t>
            </a:r>
          </a:p>
          <a:p>
            <a:pPr lvl="1"/>
            <a:r>
              <a:rPr lang="en-US"/>
              <a:t>Phức tạp và nhanh</a:t>
            </a:r>
          </a:p>
          <a:p>
            <a:pPr lvl="1"/>
            <a:r>
              <a:rPr lang="en-US"/>
              <a:t>Ánh xạ mềm, ít xung đột</a:t>
            </a:r>
            <a:endParaRPr lang="en-A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4.5.7 Tổ chức cache – Ánh xạ trực tiếp</a:t>
            </a:r>
            <a:endParaRPr lang="en-AU"/>
          </a:p>
        </p:txBody>
      </p:sp>
      <p:grpSp>
        <p:nvGrpSpPr>
          <p:cNvPr id="261124" name="Group 4"/>
          <p:cNvGrpSpPr>
            <a:grpSpLocks/>
          </p:cNvGrpSpPr>
          <p:nvPr/>
        </p:nvGrpSpPr>
        <p:grpSpPr bwMode="auto">
          <a:xfrm>
            <a:off x="1619250" y="1628775"/>
            <a:ext cx="6265863" cy="4327525"/>
            <a:chOff x="1297" y="1071"/>
            <a:chExt cx="3947" cy="2726"/>
          </a:xfrm>
        </p:grpSpPr>
        <p:sp>
          <p:nvSpPr>
            <p:cNvPr id="261125" name="Rectangle 5"/>
            <p:cNvSpPr>
              <a:spLocks noChangeArrowheads="1"/>
            </p:cNvSpPr>
            <p:nvPr/>
          </p:nvSpPr>
          <p:spPr bwMode="auto">
            <a:xfrm>
              <a:off x="2699" y="1298"/>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1126" name="Rectangle 6"/>
            <p:cNvSpPr>
              <a:spLocks noChangeArrowheads="1"/>
            </p:cNvSpPr>
            <p:nvPr/>
          </p:nvSpPr>
          <p:spPr bwMode="auto">
            <a:xfrm>
              <a:off x="2265" y="1560"/>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1127" name="Rectangle 7"/>
            <p:cNvSpPr>
              <a:spLocks noChangeArrowheads="1"/>
            </p:cNvSpPr>
            <p:nvPr/>
          </p:nvSpPr>
          <p:spPr bwMode="auto">
            <a:xfrm>
              <a:off x="1823" y="1860"/>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grpSp>
          <p:nvGrpSpPr>
            <p:cNvPr id="261128" name="Group 8"/>
            <p:cNvGrpSpPr>
              <a:grpSpLocks/>
            </p:cNvGrpSpPr>
            <p:nvPr/>
          </p:nvGrpSpPr>
          <p:grpSpPr bwMode="auto">
            <a:xfrm>
              <a:off x="4189" y="1979"/>
              <a:ext cx="1055" cy="1361"/>
              <a:chOff x="4189" y="1979"/>
              <a:chExt cx="1055" cy="1361"/>
            </a:xfrm>
          </p:grpSpPr>
          <p:grpSp>
            <p:nvGrpSpPr>
              <p:cNvPr id="261129" name="Group 9"/>
              <p:cNvGrpSpPr>
                <a:grpSpLocks/>
              </p:cNvGrpSpPr>
              <p:nvPr/>
            </p:nvGrpSpPr>
            <p:grpSpPr bwMode="auto">
              <a:xfrm>
                <a:off x="4189" y="1979"/>
                <a:ext cx="1055" cy="1361"/>
                <a:chOff x="4189" y="1979"/>
                <a:chExt cx="1055" cy="1361"/>
              </a:xfrm>
            </p:grpSpPr>
            <p:sp>
              <p:nvSpPr>
                <p:cNvPr id="261130" name="Rectangle 10"/>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1131" name="Line 11"/>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32" name="Line 12"/>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33" name="Line 13"/>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61134" name="Text Box 14"/>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61135" name="Text Box 15"/>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61136" name="Text Box 16"/>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61137" name="Text Box 17"/>
            <p:cNvSpPr txBox="1">
              <a:spLocks noChangeArrowheads="1"/>
            </p:cNvSpPr>
            <p:nvPr/>
          </p:nvSpPr>
          <p:spPr bwMode="auto">
            <a:xfrm>
              <a:off x="4377" y="3521"/>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Cache</a:t>
              </a:r>
              <a:endParaRPr lang="en-AU" b="0">
                <a:latin typeface="Verdana" pitchFamily="34" charset="0"/>
              </a:endParaRPr>
            </a:p>
          </p:txBody>
        </p:sp>
        <p:sp>
          <p:nvSpPr>
            <p:cNvPr id="261138" name="Text Box 18"/>
            <p:cNvSpPr txBox="1">
              <a:spLocks noChangeArrowheads="1"/>
            </p:cNvSpPr>
            <p:nvPr/>
          </p:nvSpPr>
          <p:spPr bwMode="auto">
            <a:xfrm>
              <a:off x="2109" y="3566"/>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Memory</a:t>
              </a:r>
              <a:endParaRPr lang="en-AU" b="0">
                <a:latin typeface="Verdana" pitchFamily="34" charset="0"/>
              </a:endParaRPr>
            </a:p>
          </p:txBody>
        </p:sp>
        <p:grpSp>
          <p:nvGrpSpPr>
            <p:cNvPr id="261139" name="Group 19"/>
            <p:cNvGrpSpPr>
              <a:grpSpLocks/>
            </p:cNvGrpSpPr>
            <p:nvPr/>
          </p:nvGrpSpPr>
          <p:grpSpPr bwMode="auto">
            <a:xfrm>
              <a:off x="1338" y="2069"/>
              <a:ext cx="1055" cy="1361"/>
              <a:chOff x="4189" y="1979"/>
              <a:chExt cx="1055" cy="1361"/>
            </a:xfrm>
          </p:grpSpPr>
          <p:grpSp>
            <p:nvGrpSpPr>
              <p:cNvPr id="261140" name="Group 20"/>
              <p:cNvGrpSpPr>
                <a:grpSpLocks/>
              </p:cNvGrpSpPr>
              <p:nvPr/>
            </p:nvGrpSpPr>
            <p:grpSpPr bwMode="auto">
              <a:xfrm>
                <a:off x="4189" y="1979"/>
                <a:ext cx="1055" cy="1361"/>
                <a:chOff x="4189" y="1979"/>
                <a:chExt cx="1055" cy="1361"/>
              </a:xfrm>
            </p:grpSpPr>
            <p:sp>
              <p:nvSpPr>
                <p:cNvPr id="261141" name="Rectangle 21"/>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1142" name="Line 22"/>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43" name="Line 23"/>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44" name="Line 24"/>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61145" name="Text Box 25"/>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61146" name="Text Box 26"/>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61147" name="Text Box 27"/>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61148" name="Text Box 28"/>
            <p:cNvSpPr txBox="1">
              <a:spLocks noChangeArrowheads="1"/>
            </p:cNvSpPr>
            <p:nvPr/>
          </p:nvSpPr>
          <p:spPr bwMode="auto">
            <a:xfrm>
              <a:off x="1297" y="1868"/>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0</a:t>
              </a:r>
              <a:endParaRPr lang="en-AU" sz="1400" b="0">
                <a:latin typeface="Verdana" pitchFamily="34" charset="0"/>
              </a:endParaRPr>
            </a:p>
          </p:txBody>
        </p:sp>
        <p:sp>
          <p:nvSpPr>
            <p:cNvPr id="261149" name="Text Box 29"/>
            <p:cNvSpPr txBox="1">
              <a:spLocks noChangeArrowheads="1"/>
            </p:cNvSpPr>
            <p:nvPr/>
          </p:nvSpPr>
          <p:spPr bwMode="auto">
            <a:xfrm>
              <a:off x="1791" y="1661"/>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1</a:t>
              </a:r>
              <a:endParaRPr lang="en-AU" sz="1400" b="0">
                <a:latin typeface="Verdana" pitchFamily="34" charset="0"/>
              </a:endParaRPr>
            </a:p>
          </p:txBody>
        </p:sp>
        <p:sp>
          <p:nvSpPr>
            <p:cNvPr id="261150" name="Text Box 30"/>
            <p:cNvSpPr txBox="1">
              <a:spLocks noChangeArrowheads="1"/>
            </p:cNvSpPr>
            <p:nvPr/>
          </p:nvSpPr>
          <p:spPr bwMode="auto">
            <a:xfrm>
              <a:off x="2699" y="1071"/>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m-1</a:t>
              </a:r>
              <a:endParaRPr lang="en-AU" sz="1400" b="0">
                <a:latin typeface="Verdana" pitchFamily="34" charset="0"/>
              </a:endParaRPr>
            </a:p>
          </p:txBody>
        </p:sp>
        <p:sp>
          <p:nvSpPr>
            <p:cNvPr id="261151" name="Line 31"/>
            <p:cNvSpPr>
              <a:spLocks noChangeShapeType="1"/>
            </p:cNvSpPr>
            <p:nvPr/>
          </p:nvSpPr>
          <p:spPr bwMode="auto">
            <a:xfrm flipV="1">
              <a:off x="2356" y="3254"/>
              <a:ext cx="1870" cy="9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2" name="Line 32"/>
            <p:cNvSpPr>
              <a:spLocks noChangeShapeType="1"/>
            </p:cNvSpPr>
            <p:nvPr/>
          </p:nvSpPr>
          <p:spPr bwMode="auto">
            <a:xfrm flipV="1">
              <a:off x="2341" y="3037"/>
              <a:ext cx="1923" cy="6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3" name="Line 33"/>
            <p:cNvSpPr>
              <a:spLocks noChangeShapeType="1"/>
            </p:cNvSpPr>
            <p:nvPr/>
          </p:nvSpPr>
          <p:spPr bwMode="auto">
            <a:xfrm flipV="1">
              <a:off x="2290" y="2069"/>
              <a:ext cx="1996"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4" name="Line 34"/>
            <p:cNvSpPr>
              <a:spLocks noChangeShapeType="1"/>
            </p:cNvSpPr>
            <p:nvPr/>
          </p:nvSpPr>
          <p:spPr bwMode="auto">
            <a:xfrm>
              <a:off x="3696" y="1344"/>
              <a:ext cx="636"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5" name="Line 35"/>
            <p:cNvSpPr>
              <a:spLocks noChangeShapeType="1"/>
            </p:cNvSpPr>
            <p:nvPr/>
          </p:nvSpPr>
          <p:spPr bwMode="auto">
            <a:xfrm>
              <a:off x="3243" y="1616"/>
              <a:ext cx="1043" cy="40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6" name="Line 36"/>
            <p:cNvSpPr>
              <a:spLocks noChangeShapeType="1"/>
            </p:cNvSpPr>
            <p:nvPr/>
          </p:nvSpPr>
          <p:spPr bwMode="auto">
            <a:xfrm>
              <a:off x="3696" y="2568"/>
              <a:ext cx="499" cy="6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1157" name="Line 37"/>
            <p:cNvSpPr>
              <a:spLocks noChangeShapeType="1"/>
            </p:cNvSpPr>
            <p:nvPr/>
          </p:nvSpPr>
          <p:spPr bwMode="auto">
            <a:xfrm>
              <a:off x="3288" y="2886"/>
              <a:ext cx="953" cy="3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4.5.7 Tổ chức cache – Ánh xạ trực tiếp</a:t>
            </a:r>
            <a:endParaRPr lang="en-AU"/>
          </a:p>
        </p:txBody>
      </p:sp>
      <p:sp>
        <p:nvSpPr>
          <p:cNvPr id="262147" name="Rectangle 3"/>
          <p:cNvSpPr>
            <a:spLocks noGrp="1" noChangeArrowheads="1"/>
          </p:cNvSpPr>
          <p:nvPr>
            <p:ph type="body" idx="1"/>
          </p:nvPr>
        </p:nvSpPr>
        <p:spPr/>
        <p:txBody>
          <a:bodyPr/>
          <a:lstStyle/>
          <a:p>
            <a:r>
              <a:rPr lang="en-US"/>
              <a:t>Cache:</a:t>
            </a:r>
          </a:p>
          <a:p>
            <a:pPr lvl="1"/>
            <a:r>
              <a:rPr lang="en-US"/>
              <a:t>Chia thành </a:t>
            </a:r>
            <a:r>
              <a:rPr lang="en-US" i="1"/>
              <a:t>n</a:t>
            </a:r>
            <a:r>
              <a:rPr lang="en-US"/>
              <a:t> khối hoặc dòng, từ Line</a:t>
            </a:r>
            <a:r>
              <a:rPr lang="en-US" baseline="-25000"/>
              <a:t>0</a:t>
            </a:r>
            <a:r>
              <a:rPr lang="en-US"/>
              <a:t> đến Line</a:t>
            </a:r>
            <a:r>
              <a:rPr lang="en-US" baseline="-25000"/>
              <a:t>n-1</a:t>
            </a:r>
          </a:p>
          <a:p>
            <a:r>
              <a:rPr lang="en-US"/>
              <a:t>Bộ nhớ chính:</a:t>
            </a:r>
          </a:p>
          <a:p>
            <a:pPr lvl="1"/>
            <a:r>
              <a:rPr lang="en-US"/>
              <a:t>Chia thành </a:t>
            </a:r>
            <a:r>
              <a:rPr lang="en-US" i="1"/>
              <a:t>m</a:t>
            </a:r>
            <a:r>
              <a:rPr lang="en-US"/>
              <a:t> trang, từ page</a:t>
            </a:r>
            <a:r>
              <a:rPr lang="en-US" baseline="-25000"/>
              <a:t>0</a:t>
            </a:r>
            <a:r>
              <a:rPr lang="en-US"/>
              <a:t> đến page</a:t>
            </a:r>
            <a:r>
              <a:rPr lang="en-US" baseline="-25000"/>
              <a:t>m-1</a:t>
            </a:r>
            <a:r>
              <a:rPr lang="en-US"/>
              <a:t>.</a:t>
            </a:r>
          </a:p>
          <a:p>
            <a:pPr lvl="1"/>
            <a:r>
              <a:rPr lang="en-US"/>
              <a:t>Một trang bộ nhớ có kích thước bằng cache</a:t>
            </a:r>
          </a:p>
          <a:p>
            <a:pPr lvl="1"/>
            <a:r>
              <a:rPr lang="en-US"/>
              <a:t>Mỗi trang có </a:t>
            </a:r>
            <a:r>
              <a:rPr lang="en-US" i="1"/>
              <a:t>n</a:t>
            </a:r>
            <a:r>
              <a:rPr lang="en-US"/>
              <a:t> dòng, từ Line</a:t>
            </a:r>
            <a:r>
              <a:rPr lang="en-US" baseline="-25000"/>
              <a:t>0</a:t>
            </a:r>
            <a:r>
              <a:rPr lang="en-US"/>
              <a:t> đến Line</a:t>
            </a:r>
            <a:r>
              <a:rPr lang="en-US" baseline="-25000"/>
              <a:t>n-1</a:t>
            </a:r>
          </a:p>
          <a:p>
            <a:r>
              <a:rPr lang="en-US"/>
              <a:t>Ánh xạ:</a:t>
            </a:r>
          </a:p>
          <a:p>
            <a:pPr lvl="1"/>
            <a:r>
              <a:rPr lang="en-US"/>
              <a:t>Line</a:t>
            </a:r>
            <a:r>
              <a:rPr lang="en-US" baseline="-25000"/>
              <a:t>0</a:t>
            </a:r>
            <a:r>
              <a:rPr lang="en-US"/>
              <a:t> của (page</a:t>
            </a:r>
            <a:r>
              <a:rPr lang="en-US" baseline="-25000"/>
              <a:t>0</a:t>
            </a:r>
            <a:r>
              <a:rPr lang="en-US"/>
              <a:t> đến page</a:t>
            </a:r>
            <a:r>
              <a:rPr lang="en-US" baseline="-25000"/>
              <a:t>m-1</a:t>
            </a:r>
            <a:r>
              <a:rPr lang="en-US"/>
              <a:t>) ánh xạ đến Line</a:t>
            </a:r>
            <a:r>
              <a:rPr lang="en-US" baseline="-25000"/>
              <a:t>0</a:t>
            </a:r>
            <a:r>
              <a:rPr lang="en-US"/>
              <a:t> của cache;</a:t>
            </a:r>
          </a:p>
          <a:p>
            <a:pPr lvl="1"/>
            <a:r>
              <a:rPr lang="en-US"/>
              <a:t>Line</a:t>
            </a:r>
            <a:r>
              <a:rPr lang="en-US" baseline="-25000"/>
              <a:t>1</a:t>
            </a:r>
            <a:r>
              <a:rPr lang="en-US"/>
              <a:t> của (page</a:t>
            </a:r>
            <a:r>
              <a:rPr lang="en-US" baseline="-25000"/>
              <a:t>0</a:t>
            </a:r>
            <a:r>
              <a:rPr lang="en-US"/>
              <a:t> đến page</a:t>
            </a:r>
            <a:r>
              <a:rPr lang="en-US" baseline="-25000"/>
              <a:t>m-1</a:t>
            </a:r>
            <a:r>
              <a:rPr lang="en-US"/>
              <a:t>) ánh xạ đến Line</a:t>
            </a:r>
            <a:r>
              <a:rPr lang="en-US" baseline="-25000"/>
              <a:t>1</a:t>
            </a:r>
            <a:r>
              <a:rPr lang="en-US"/>
              <a:t> của cache;</a:t>
            </a:r>
          </a:p>
          <a:p>
            <a:pPr lvl="1"/>
            <a:r>
              <a:rPr lang="en-US"/>
              <a:t>....</a:t>
            </a:r>
          </a:p>
          <a:p>
            <a:pPr lvl="1"/>
            <a:r>
              <a:rPr lang="en-US"/>
              <a:t>Line</a:t>
            </a:r>
            <a:r>
              <a:rPr lang="en-US" baseline="-25000"/>
              <a:t>n-1</a:t>
            </a:r>
            <a:r>
              <a:rPr lang="en-US"/>
              <a:t> của (page</a:t>
            </a:r>
            <a:r>
              <a:rPr lang="en-US" baseline="-25000"/>
              <a:t>0</a:t>
            </a:r>
            <a:r>
              <a:rPr lang="en-US"/>
              <a:t> đến page</a:t>
            </a:r>
            <a:r>
              <a:rPr lang="en-US" baseline="-25000"/>
              <a:t>m-1</a:t>
            </a:r>
            <a:r>
              <a:rPr lang="en-US"/>
              <a:t>) ánh xạ đến Line</a:t>
            </a:r>
            <a:r>
              <a:rPr lang="en-US" baseline="-25000"/>
              <a:t>n-1</a:t>
            </a:r>
            <a:r>
              <a:rPr lang="en-US"/>
              <a:t> của cache;</a:t>
            </a:r>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AU"/>
              <a:t>4.1 Hệ thống nhớ - tham số</a:t>
            </a:r>
          </a:p>
        </p:txBody>
      </p:sp>
      <p:pic>
        <p:nvPicPr>
          <p:cNvPr id="225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6296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4.5.7 Tổ chức cache – Địa chỉ ánh xạ trực tiếp</a:t>
            </a:r>
            <a:endParaRPr lang="en-AU"/>
          </a:p>
        </p:txBody>
      </p:sp>
      <p:sp>
        <p:nvSpPr>
          <p:cNvPr id="263173" name="Rectangle 5"/>
          <p:cNvSpPr>
            <a:spLocks noGrp="1" noChangeArrowheads="1"/>
          </p:cNvSpPr>
          <p:nvPr>
            <p:ph type="body" idx="1"/>
          </p:nvPr>
        </p:nvSpPr>
        <p:spPr>
          <a:xfrm>
            <a:off x="1981200" y="2924175"/>
            <a:ext cx="6705600" cy="2449513"/>
          </a:xfrm>
          <a:noFill/>
          <a:ln/>
        </p:spPr>
        <p:txBody>
          <a:bodyPr/>
          <a:lstStyle/>
          <a:p>
            <a:r>
              <a:rPr lang="en-US" i="1"/>
              <a:t>Tag</a:t>
            </a:r>
            <a:r>
              <a:rPr lang="en-US"/>
              <a:t> (bit): địa chỉ trang trong bộ nhớ</a:t>
            </a:r>
          </a:p>
          <a:p>
            <a:r>
              <a:rPr lang="en-US" i="1"/>
              <a:t>Line</a:t>
            </a:r>
            <a:r>
              <a:rPr lang="en-US"/>
              <a:t> (bit): địa chỉ dòng trong cache</a:t>
            </a:r>
          </a:p>
          <a:p>
            <a:r>
              <a:rPr lang="en-US" i="1"/>
              <a:t>Word</a:t>
            </a:r>
            <a:r>
              <a:rPr lang="en-US"/>
              <a:t> (bit): địa chỉ của từ trong dòng</a:t>
            </a:r>
          </a:p>
        </p:txBody>
      </p:sp>
      <p:grpSp>
        <p:nvGrpSpPr>
          <p:cNvPr id="263174" name="Group 6"/>
          <p:cNvGrpSpPr>
            <a:grpSpLocks/>
          </p:cNvGrpSpPr>
          <p:nvPr/>
        </p:nvGrpSpPr>
        <p:grpSpPr bwMode="auto">
          <a:xfrm>
            <a:off x="2195513" y="1844675"/>
            <a:ext cx="4824412" cy="654050"/>
            <a:chOff x="1383" y="1023"/>
            <a:chExt cx="3039" cy="412"/>
          </a:xfrm>
        </p:grpSpPr>
        <p:sp>
          <p:nvSpPr>
            <p:cNvPr id="263175" name="Rectangle 7"/>
            <p:cNvSpPr>
              <a:spLocks noChangeArrowheads="1"/>
            </p:cNvSpPr>
            <p:nvPr/>
          </p:nvSpPr>
          <p:spPr bwMode="auto">
            <a:xfrm>
              <a:off x="1383" y="1026"/>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Tag              Line             Word</a:t>
              </a:r>
            </a:p>
          </p:txBody>
        </p:sp>
        <p:sp>
          <p:nvSpPr>
            <p:cNvPr id="263176" name="Line 8"/>
            <p:cNvSpPr>
              <a:spLocks noChangeShapeType="1"/>
            </p:cNvSpPr>
            <p:nvPr/>
          </p:nvSpPr>
          <p:spPr bwMode="auto">
            <a:xfrm>
              <a:off x="2282"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3177" name="Line 9"/>
            <p:cNvSpPr>
              <a:spLocks noChangeShapeType="1"/>
            </p:cNvSpPr>
            <p:nvPr/>
          </p:nvSpPr>
          <p:spPr bwMode="auto">
            <a:xfrm>
              <a:off x="3336"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4.5.7 Tổ chức cache – Địa chỉ ánh xạ trực tiếp</a:t>
            </a:r>
            <a:endParaRPr lang="en-AU"/>
          </a:p>
        </p:txBody>
      </p:sp>
      <p:sp>
        <p:nvSpPr>
          <p:cNvPr id="264201" name="Rectangle 9"/>
          <p:cNvSpPr>
            <a:spLocks noGrp="1" noChangeArrowheads="1"/>
          </p:cNvSpPr>
          <p:nvPr>
            <p:ph type="body" idx="1"/>
          </p:nvPr>
        </p:nvSpPr>
        <p:spPr>
          <a:xfrm>
            <a:off x="381000" y="1628775"/>
            <a:ext cx="8534400" cy="4502150"/>
          </a:xfrm>
          <a:noFill/>
          <a:ln/>
        </p:spPr>
        <p:txBody>
          <a:bodyPr/>
          <a:lstStyle/>
          <a:p>
            <a:r>
              <a:rPr lang="en-US" dirty="0" err="1"/>
              <a:t>Ví</a:t>
            </a:r>
            <a:r>
              <a:rPr lang="en-US" dirty="0"/>
              <a:t> </a:t>
            </a:r>
            <a:r>
              <a:rPr lang="en-US" dirty="0" err="1"/>
              <a:t>dụ</a:t>
            </a:r>
            <a:r>
              <a:rPr lang="en-US" dirty="0"/>
              <a:t>: </a:t>
            </a:r>
          </a:p>
          <a:p>
            <a:pPr lvl="1"/>
            <a:r>
              <a:rPr lang="en-US" dirty="0" err="1"/>
              <a:t>Vào</a:t>
            </a:r>
            <a:r>
              <a:rPr lang="en-US" dirty="0"/>
              <a:t>:</a:t>
            </a:r>
          </a:p>
          <a:p>
            <a:pPr lvl="2"/>
            <a:r>
              <a:rPr lang="en-US" dirty="0"/>
              <a:t>Dung </a:t>
            </a:r>
            <a:r>
              <a:rPr lang="en-US" dirty="0" err="1"/>
              <a:t>lượng</a:t>
            </a:r>
            <a:r>
              <a:rPr lang="en-US" dirty="0"/>
              <a:t> </a:t>
            </a:r>
            <a:r>
              <a:rPr lang="en-US" dirty="0" err="1"/>
              <a:t>bộ</a:t>
            </a:r>
            <a:r>
              <a:rPr lang="en-US" dirty="0"/>
              <a:t> </a:t>
            </a:r>
            <a:r>
              <a:rPr lang="en-US" dirty="0" err="1"/>
              <a:t>nhớ</a:t>
            </a:r>
            <a:r>
              <a:rPr lang="en-US" dirty="0"/>
              <a:t> = 4GB</a:t>
            </a:r>
          </a:p>
          <a:p>
            <a:pPr lvl="2"/>
            <a:r>
              <a:rPr lang="en-US" dirty="0"/>
              <a:t>Dung </a:t>
            </a:r>
            <a:r>
              <a:rPr lang="en-US" dirty="0" err="1"/>
              <a:t>lượng</a:t>
            </a:r>
            <a:r>
              <a:rPr lang="en-US" dirty="0"/>
              <a:t> cache = 1MB</a:t>
            </a:r>
          </a:p>
          <a:p>
            <a:pPr lvl="2"/>
            <a:r>
              <a:rPr lang="en-US" dirty="0" err="1"/>
              <a:t>Kích</a:t>
            </a:r>
            <a:r>
              <a:rPr lang="en-US" dirty="0"/>
              <a:t> </a:t>
            </a:r>
            <a:r>
              <a:rPr lang="en-US" dirty="0" err="1"/>
              <a:t>thước</a:t>
            </a:r>
            <a:r>
              <a:rPr lang="en-US" dirty="0"/>
              <a:t> </a:t>
            </a:r>
            <a:r>
              <a:rPr lang="en-US" dirty="0" err="1"/>
              <a:t>dòng</a:t>
            </a:r>
            <a:r>
              <a:rPr lang="en-US" dirty="0"/>
              <a:t> = 32 byte</a:t>
            </a:r>
          </a:p>
          <a:p>
            <a:pPr lvl="1"/>
            <a:r>
              <a:rPr lang="en-US" dirty="0"/>
              <a:t>Ra:</a:t>
            </a:r>
          </a:p>
          <a:p>
            <a:pPr lvl="2"/>
            <a:r>
              <a:rPr lang="en-US" dirty="0" err="1"/>
              <a:t>Kích</a:t>
            </a:r>
            <a:r>
              <a:rPr lang="en-US" dirty="0"/>
              <a:t> </a:t>
            </a:r>
            <a:r>
              <a:rPr lang="en-US" dirty="0" err="1"/>
              <a:t>thước</a:t>
            </a:r>
            <a:r>
              <a:rPr lang="en-US" dirty="0"/>
              <a:t> </a:t>
            </a:r>
            <a:r>
              <a:rPr lang="en-US" dirty="0" err="1"/>
              <a:t>dòng</a:t>
            </a:r>
            <a:r>
              <a:rPr lang="en-US" dirty="0"/>
              <a:t> Line = 32 byte = 2</a:t>
            </a:r>
            <a:r>
              <a:rPr lang="en-US" baseline="30000" dirty="0"/>
              <a:t>5</a:t>
            </a:r>
            <a:r>
              <a:rPr lang="en-US" dirty="0"/>
              <a:t> </a:t>
            </a:r>
            <a:r>
              <a:rPr lang="en-US" dirty="0">
                <a:sym typeface="Wingdings" pitchFamily="2" charset="2"/>
              </a:rPr>
              <a:t> </a:t>
            </a:r>
            <a:r>
              <a:rPr lang="en-US" dirty="0"/>
              <a:t>Word = 5 bit</a:t>
            </a:r>
          </a:p>
          <a:p>
            <a:pPr lvl="2"/>
            <a:r>
              <a:rPr lang="en-US" dirty="0"/>
              <a:t>Dung </a:t>
            </a:r>
            <a:r>
              <a:rPr lang="en-US" dirty="0" err="1"/>
              <a:t>lượng</a:t>
            </a:r>
            <a:r>
              <a:rPr lang="en-US" dirty="0"/>
              <a:t> Cache = 1MB = 2</a:t>
            </a:r>
            <a:r>
              <a:rPr lang="en-US" baseline="30000" dirty="0"/>
              <a:t>20</a:t>
            </a:r>
            <a:r>
              <a:rPr lang="en-US" dirty="0"/>
              <a:t> </a:t>
            </a:r>
            <a:r>
              <a:rPr lang="en-US" dirty="0">
                <a:sym typeface="Wingdings" pitchFamily="2" charset="2"/>
              </a:rPr>
              <a:t> </a:t>
            </a:r>
            <a:r>
              <a:rPr lang="en-US" dirty="0" err="1">
                <a:sym typeface="Wingdings" pitchFamily="2" charset="2"/>
              </a:rPr>
              <a:t>có</a:t>
            </a:r>
            <a:r>
              <a:rPr lang="en-US" dirty="0">
                <a:sym typeface="Wingdings" pitchFamily="2" charset="2"/>
              </a:rPr>
              <a:t> 2</a:t>
            </a:r>
            <a:r>
              <a:rPr lang="en-US" baseline="30000" dirty="0">
                <a:sym typeface="Wingdings" pitchFamily="2" charset="2"/>
              </a:rPr>
              <a:t>20</a:t>
            </a:r>
            <a:r>
              <a:rPr lang="en-US" dirty="0">
                <a:sym typeface="Wingdings" pitchFamily="2" charset="2"/>
              </a:rPr>
              <a:t> / 2</a:t>
            </a:r>
            <a:r>
              <a:rPr lang="en-US" baseline="30000" dirty="0">
                <a:sym typeface="Wingdings" pitchFamily="2" charset="2"/>
              </a:rPr>
              <a:t>5</a:t>
            </a:r>
            <a:r>
              <a:rPr lang="en-US" dirty="0">
                <a:sym typeface="Wingdings" pitchFamily="2" charset="2"/>
              </a:rPr>
              <a:t> = 2</a:t>
            </a:r>
            <a:r>
              <a:rPr lang="en-US" baseline="30000" dirty="0">
                <a:sym typeface="Wingdings" pitchFamily="2" charset="2"/>
              </a:rPr>
              <a:t>15</a:t>
            </a:r>
            <a:r>
              <a:rPr lang="en-US" dirty="0">
                <a:sym typeface="Wingdings" pitchFamily="2" charset="2"/>
              </a:rPr>
              <a:t> </a:t>
            </a:r>
            <a:r>
              <a:rPr lang="en-US" dirty="0" err="1">
                <a:sym typeface="Wingdings" pitchFamily="2" charset="2"/>
              </a:rPr>
              <a:t>dòng</a:t>
            </a:r>
            <a:r>
              <a:rPr lang="en-US" dirty="0">
                <a:sym typeface="Wingdings" pitchFamily="2" charset="2"/>
              </a:rPr>
              <a:t>  </a:t>
            </a:r>
            <a:r>
              <a:rPr lang="en-US" dirty="0"/>
              <a:t>Line = 15 bit</a:t>
            </a:r>
          </a:p>
          <a:p>
            <a:pPr lvl="2"/>
            <a:r>
              <a:rPr lang="en-US" dirty="0"/>
              <a:t>Đ/c </a:t>
            </a:r>
            <a:r>
              <a:rPr lang="en-US" dirty="0" err="1"/>
              <a:t>trang</a:t>
            </a:r>
            <a:r>
              <a:rPr lang="en-US" dirty="0"/>
              <a:t> Tag: 4GB = 2</a:t>
            </a:r>
            <a:r>
              <a:rPr lang="en-US" baseline="30000" dirty="0"/>
              <a:t>32</a:t>
            </a:r>
            <a:r>
              <a:rPr lang="en-US" dirty="0"/>
              <a:t> </a:t>
            </a:r>
            <a:r>
              <a:rPr lang="en-US" dirty="0">
                <a:sym typeface="Wingdings" pitchFamily="2" charset="2"/>
              </a:rPr>
              <a:t> </a:t>
            </a:r>
            <a:r>
              <a:rPr lang="en-US" dirty="0" err="1">
                <a:sym typeface="Wingdings" pitchFamily="2" charset="2"/>
              </a:rPr>
              <a:t>cần</a:t>
            </a:r>
            <a:r>
              <a:rPr lang="en-US" dirty="0">
                <a:sym typeface="Wingdings" pitchFamily="2" charset="2"/>
              </a:rPr>
              <a:t> 32 </a:t>
            </a:r>
            <a:r>
              <a:rPr lang="en-US" dirty="0" err="1">
                <a:sym typeface="Wingdings" pitchFamily="2" charset="2"/>
              </a:rPr>
              <a:t>bít</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a:t>
            </a:r>
            <a:r>
              <a:rPr lang="en-US" dirty="0" err="1">
                <a:sym typeface="Wingdings" pitchFamily="2" charset="2"/>
              </a:rPr>
              <a:t>để</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hoá</a:t>
            </a:r>
            <a:r>
              <a:rPr lang="en-US" dirty="0">
                <a:sym typeface="Wingdings" pitchFamily="2" charset="2"/>
              </a:rPr>
              <a:t> </a:t>
            </a:r>
            <a:r>
              <a:rPr lang="en-US" dirty="0" err="1">
                <a:sym typeface="Wingdings" pitchFamily="2" charset="2"/>
              </a:rPr>
              <a:t>các</a:t>
            </a:r>
            <a:r>
              <a:rPr lang="en-US" dirty="0">
                <a:sym typeface="Wingdings" pitchFamily="2" charset="2"/>
              </a:rPr>
              <a:t> ô </a:t>
            </a:r>
            <a:r>
              <a:rPr lang="en-US" dirty="0" err="1">
                <a:sym typeface="Wingdings" pitchFamily="2" charset="2"/>
              </a:rPr>
              <a:t>nhớ</a:t>
            </a:r>
            <a:r>
              <a:rPr lang="en-US" dirty="0">
                <a:sym typeface="Wingdings" pitchFamily="2" charset="2"/>
              </a:rPr>
              <a:t>:</a:t>
            </a:r>
            <a:endParaRPr lang="en-US" baseline="30000" dirty="0"/>
          </a:p>
          <a:p>
            <a:pPr lvl="2">
              <a:buFontTx/>
              <a:buNone/>
            </a:pPr>
            <a:r>
              <a:rPr lang="en-US" dirty="0"/>
              <a:t>		Tag = 32bit </a:t>
            </a:r>
            <a:r>
              <a:rPr lang="en-US" dirty="0" err="1"/>
              <a:t>địa</a:t>
            </a:r>
            <a:r>
              <a:rPr lang="en-US" dirty="0"/>
              <a:t> </a:t>
            </a:r>
            <a:r>
              <a:rPr lang="en-US" dirty="0" err="1"/>
              <a:t>chỉ</a:t>
            </a:r>
            <a:r>
              <a:rPr lang="en-US" dirty="0"/>
              <a:t> – Line – Word = 32 – 5 – 15 = 12 bit.</a:t>
            </a:r>
            <a:endParaRPr lang="en-A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4.5.7 Tổ chức cache – Ánh xạ trực tiếp</a:t>
            </a:r>
            <a:endParaRPr lang="en-AU"/>
          </a:p>
        </p:txBody>
      </p:sp>
      <p:sp>
        <p:nvSpPr>
          <p:cNvPr id="266245" name="Rectangle 5"/>
          <p:cNvSpPr>
            <a:spLocks noGrp="1" noChangeArrowheads="1"/>
          </p:cNvSpPr>
          <p:nvPr>
            <p:ph type="body" idx="1"/>
          </p:nvPr>
        </p:nvSpPr>
        <p:spPr>
          <a:xfrm>
            <a:off x="457200" y="1600200"/>
            <a:ext cx="8229600" cy="4530725"/>
          </a:xfrm>
          <a:noFill/>
          <a:ln/>
        </p:spPr>
        <p:txBody>
          <a:bodyPr/>
          <a:lstStyle/>
          <a:p>
            <a:r>
              <a:rPr lang="en-AU"/>
              <a:t>Ưu:</a:t>
            </a:r>
          </a:p>
          <a:p>
            <a:pPr lvl="1"/>
            <a:r>
              <a:rPr lang="en-AU"/>
              <a:t>Thiết kế đơn giản</a:t>
            </a:r>
          </a:p>
          <a:p>
            <a:pPr lvl="1"/>
            <a:r>
              <a:rPr lang="en-AU"/>
              <a:t>Nhanh do ánh xạ là cố định: khi biết đị chỉ ô nhớ có thể tìm được vị trí của nó trong cache rất nhanh chóng.</a:t>
            </a:r>
          </a:p>
          <a:p>
            <a:r>
              <a:rPr lang="en-AU"/>
              <a:t>Nhược:</a:t>
            </a:r>
          </a:p>
          <a:p>
            <a:pPr lvl="1"/>
            <a:r>
              <a:rPr lang="en-AU"/>
              <a:t>Do ánh xạ cố định nên dễ gây xung đột (tại sao?)</a:t>
            </a:r>
          </a:p>
          <a:p>
            <a:pPr lvl="1"/>
            <a:r>
              <a:rPr lang="en-AU"/>
              <a:t>Hệ số hit không cao.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4.5.7 T.chức cache – Ánh xạ kết hợp đầy đủ</a:t>
            </a:r>
            <a:endParaRPr lang="en-AU"/>
          </a:p>
        </p:txBody>
      </p:sp>
      <p:grpSp>
        <p:nvGrpSpPr>
          <p:cNvPr id="269316" name="Group 4"/>
          <p:cNvGrpSpPr>
            <a:grpSpLocks/>
          </p:cNvGrpSpPr>
          <p:nvPr/>
        </p:nvGrpSpPr>
        <p:grpSpPr bwMode="auto">
          <a:xfrm>
            <a:off x="1979613" y="1700213"/>
            <a:ext cx="5562600" cy="4400550"/>
            <a:chOff x="1247" y="1071"/>
            <a:chExt cx="3504" cy="2772"/>
          </a:xfrm>
        </p:grpSpPr>
        <p:grpSp>
          <p:nvGrpSpPr>
            <p:cNvPr id="269317" name="Group 5"/>
            <p:cNvGrpSpPr>
              <a:grpSpLocks/>
            </p:cNvGrpSpPr>
            <p:nvPr/>
          </p:nvGrpSpPr>
          <p:grpSpPr bwMode="auto">
            <a:xfrm>
              <a:off x="3696" y="1570"/>
              <a:ext cx="1055" cy="1361"/>
              <a:chOff x="4189" y="1979"/>
              <a:chExt cx="1055" cy="1361"/>
            </a:xfrm>
          </p:grpSpPr>
          <p:grpSp>
            <p:nvGrpSpPr>
              <p:cNvPr id="269318" name="Group 6"/>
              <p:cNvGrpSpPr>
                <a:grpSpLocks/>
              </p:cNvGrpSpPr>
              <p:nvPr/>
            </p:nvGrpSpPr>
            <p:grpSpPr bwMode="auto">
              <a:xfrm>
                <a:off x="4189" y="1979"/>
                <a:ext cx="1055" cy="1361"/>
                <a:chOff x="4189" y="1979"/>
                <a:chExt cx="1055" cy="1361"/>
              </a:xfrm>
            </p:grpSpPr>
            <p:sp>
              <p:nvSpPr>
                <p:cNvPr id="269319" name="Rectangle 7"/>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9320" name="Line 8"/>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21" name="Line 9"/>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22" name="Line 10"/>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69323" name="Text Box 11"/>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69324" name="Text Box 12"/>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69325" name="Text Box 13"/>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69326" name="Text Box 14"/>
            <p:cNvSpPr txBox="1">
              <a:spLocks noChangeArrowheads="1"/>
            </p:cNvSpPr>
            <p:nvPr/>
          </p:nvSpPr>
          <p:spPr bwMode="auto">
            <a:xfrm>
              <a:off x="3923" y="3022"/>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Cache</a:t>
              </a:r>
              <a:endParaRPr lang="en-AU" b="0">
                <a:latin typeface="Verdana" pitchFamily="34" charset="0"/>
              </a:endParaRPr>
            </a:p>
          </p:txBody>
        </p:sp>
        <p:sp>
          <p:nvSpPr>
            <p:cNvPr id="269327" name="Text Box 15"/>
            <p:cNvSpPr txBox="1">
              <a:spLocks noChangeArrowheads="1"/>
            </p:cNvSpPr>
            <p:nvPr/>
          </p:nvSpPr>
          <p:spPr bwMode="auto">
            <a:xfrm>
              <a:off x="1338" y="3612"/>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Memory</a:t>
              </a:r>
              <a:endParaRPr lang="en-AU" b="0">
                <a:latin typeface="Verdana" pitchFamily="34" charset="0"/>
              </a:endParaRPr>
            </a:p>
          </p:txBody>
        </p:sp>
        <p:sp>
          <p:nvSpPr>
            <p:cNvPr id="269328" name="Rectangle 16"/>
            <p:cNvSpPr>
              <a:spLocks noChangeArrowheads="1"/>
            </p:cNvSpPr>
            <p:nvPr/>
          </p:nvSpPr>
          <p:spPr bwMode="auto">
            <a:xfrm>
              <a:off x="1253" y="1071"/>
              <a:ext cx="1043" cy="249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69329" name="Line 17"/>
            <p:cNvSpPr>
              <a:spLocks noChangeShapeType="1"/>
            </p:cNvSpPr>
            <p:nvPr/>
          </p:nvSpPr>
          <p:spPr bwMode="auto">
            <a:xfrm>
              <a:off x="1247" y="1297"/>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0" name="Line 18"/>
            <p:cNvSpPr>
              <a:spLocks noChangeShapeType="1"/>
            </p:cNvSpPr>
            <p:nvPr/>
          </p:nvSpPr>
          <p:spPr bwMode="auto">
            <a:xfrm>
              <a:off x="1247" y="3361"/>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1" name="Line 19"/>
            <p:cNvSpPr>
              <a:spLocks noChangeShapeType="1"/>
            </p:cNvSpPr>
            <p:nvPr/>
          </p:nvSpPr>
          <p:spPr bwMode="auto">
            <a:xfrm>
              <a:off x="1247" y="3156"/>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2" name="Text Box 20"/>
            <p:cNvSpPr txBox="1">
              <a:spLocks noChangeArrowheads="1"/>
            </p:cNvSpPr>
            <p:nvPr/>
          </p:nvSpPr>
          <p:spPr bwMode="auto">
            <a:xfrm>
              <a:off x="1430" y="10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m-1</a:t>
              </a:r>
              <a:endParaRPr lang="en-AU" sz="1400" b="0">
                <a:latin typeface="Verdana" pitchFamily="34" charset="0"/>
              </a:endParaRPr>
            </a:p>
          </p:txBody>
        </p:sp>
        <p:sp>
          <p:nvSpPr>
            <p:cNvPr id="269333" name="Text Box 21"/>
            <p:cNvSpPr txBox="1">
              <a:spLocks noChangeArrowheads="1"/>
            </p:cNvSpPr>
            <p:nvPr/>
          </p:nvSpPr>
          <p:spPr bwMode="auto">
            <a:xfrm>
              <a:off x="1430" y="3143"/>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69334" name="Text Box 22"/>
            <p:cNvSpPr txBox="1">
              <a:spLocks noChangeArrowheads="1"/>
            </p:cNvSpPr>
            <p:nvPr/>
          </p:nvSpPr>
          <p:spPr bwMode="auto">
            <a:xfrm>
              <a:off x="1430" y="3361"/>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sp>
          <p:nvSpPr>
            <p:cNvPr id="269335" name="Line 23"/>
            <p:cNvSpPr>
              <a:spLocks noChangeShapeType="1"/>
            </p:cNvSpPr>
            <p:nvPr/>
          </p:nvSpPr>
          <p:spPr bwMode="auto">
            <a:xfrm flipV="1">
              <a:off x="2245" y="2614"/>
              <a:ext cx="1497" cy="8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6" name="Line 24"/>
            <p:cNvSpPr>
              <a:spLocks noChangeShapeType="1"/>
            </p:cNvSpPr>
            <p:nvPr/>
          </p:nvSpPr>
          <p:spPr bwMode="auto">
            <a:xfrm flipV="1">
              <a:off x="2245" y="1661"/>
              <a:ext cx="1588" cy="15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7" name="Line 25"/>
            <p:cNvSpPr>
              <a:spLocks noChangeShapeType="1"/>
            </p:cNvSpPr>
            <p:nvPr/>
          </p:nvSpPr>
          <p:spPr bwMode="auto">
            <a:xfrm>
              <a:off x="2154" y="1162"/>
              <a:ext cx="1633" cy="17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69338" name="Line 26"/>
            <p:cNvSpPr>
              <a:spLocks noChangeShapeType="1"/>
            </p:cNvSpPr>
            <p:nvPr/>
          </p:nvSpPr>
          <p:spPr bwMode="auto">
            <a:xfrm flipV="1">
              <a:off x="2200" y="2160"/>
              <a:ext cx="1587" cy="2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4.5.7 T.chức cache – Ánh xạ kết hợp đầy đủ</a:t>
            </a:r>
            <a:endParaRPr lang="en-AU"/>
          </a:p>
        </p:txBody>
      </p:sp>
      <p:sp>
        <p:nvSpPr>
          <p:cNvPr id="270339" name="Rectangle 3"/>
          <p:cNvSpPr>
            <a:spLocks noGrp="1" noChangeArrowheads="1"/>
          </p:cNvSpPr>
          <p:nvPr>
            <p:ph type="body" idx="1"/>
          </p:nvPr>
        </p:nvSpPr>
        <p:spPr/>
        <p:txBody>
          <a:bodyPr/>
          <a:lstStyle/>
          <a:p>
            <a:r>
              <a:rPr lang="en-US"/>
              <a:t>Cache:</a:t>
            </a:r>
          </a:p>
          <a:p>
            <a:pPr lvl="1"/>
            <a:r>
              <a:rPr lang="en-US"/>
              <a:t>Được chia thành </a:t>
            </a:r>
            <a:r>
              <a:rPr lang="en-US" i="1"/>
              <a:t>n</a:t>
            </a:r>
            <a:r>
              <a:rPr lang="en-US"/>
              <a:t> khối hoặc dòng, từ Line</a:t>
            </a:r>
            <a:r>
              <a:rPr lang="en-US" baseline="-25000"/>
              <a:t>0</a:t>
            </a:r>
            <a:r>
              <a:rPr lang="en-US"/>
              <a:t> đến Line</a:t>
            </a:r>
            <a:r>
              <a:rPr lang="en-US" baseline="-25000"/>
              <a:t>n-1</a:t>
            </a:r>
          </a:p>
          <a:p>
            <a:r>
              <a:rPr lang="en-US"/>
              <a:t>Bộ nhớ:</a:t>
            </a:r>
          </a:p>
          <a:p>
            <a:pPr lvl="1"/>
            <a:r>
              <a:rPr lang="en-US"/>
              <a:t>Được chia thành </a:t>
            </a:r>
            <a:r>
              <a:rPr lang="en-US" i="1"/>
              <a:t>m</a:t>
            </a:r>
            <a:r>
              <a:rPr lang="en-US"/>
              <a:t> khối hoặc dòng, từ Line</a:t>
            </a:r>
            <a:r>
              <a:rPr lang="en-US" baseline="-25000"/>
              <a:t>0</a:t>
            </a:r>
            <a:r>
              <a:rPr lang="en-US"/>
              <a:t> đến Line</a:t>
            </a:r>
            <a:r>
              <a:rPr lang="en-US" baseline="-25000"/>
              <a:t>m-1</a:t>
            </a:r>
            <a:r>
              <a:rPr lang="en-US"/>
              <a:t>.</a:t>
            </a:r>
          </a:p>
          <a:p>
            <a:pPr lvl="1"/>
            <a:r>
              <a:rPr lang="en-US"/>
              <a:t>Kích thước mỗi dòng cache bằng kích thước một dòng bộ nhớ</a:t>
            </a:r>
          </a:p>
          <a:p>
            <a:pPr lvl="1"/>
            <a:r>
              <a:rPr lang="en-US"/>
              <a:t>Số dòng trong bộ nhớ rất lớn so với số dòng của cache (m &gt;&gt; n).</a:t>
            </a:r>
            <a:endParaRPr lang="en-US" baseline="-25000"/>
          </a:p>
          <a:p>
            <a:r>
              <a:rPr lang="en-US"/>
              <a:t>Ánh xạ:</a:t>
            </a:r>
          </a:p>
          <a:p>
            <a:pPr lvl="1"/>
            <a:r>
              <a:rPr lang="en-US"/>
              <a:t>Một dòng trong bộ nhớ có thể được ánh xạ vào một dòng bất kỳ trong cache;</a:t>
            </a:r>
          </a:p>
          <a:p>
            <a:pPr lvl="1"/>
            <a:r>
              <a:rPr lang="en-US"/>
              <a:t>Line</a:t>
            </a:r>
            <a:r>
              <a:rPr lang="en-US" baseline="-25000"/>
              <a:t>i</a:t>
            </a:r>
            <a:r>
              <a:rPr lang="en-US"/>
              <a:t> trong bộ nhớ có thể được ánh xạ vào Line</a:t>
            </a:r>
            <a:r>
              <a:rPr lang="en-US" baseline="-25000"/>
              <a:t>j</a:t>
            </a:r>
            <a:r>
              <a:rPr lang="en-US"/>
              <a:t> của cache;</a:t>
            </a:r>
            <a:endParaRPr lang="en-A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4.5.7 T.chức cache – Ánh xạ kết hợp đầy đủ</a:t>
            </a:r>
            <a:endParaRPr lang="en-AU"/>
          </a:p>
        </p:txBody>
      </p:sp>
      <p:sp>
        <p:nvSpPr>
          <p:cNvPr id="271363" name="Rectangle 3"/>
          <p:cNvSpPr>
            <a:spLocks noGrp="1" noChangeArrowheads="1"/>
          </p:cNvSpPr>
          <p:nvPr>
            <p:ph type="body" idx="1"/>
          </p:nvPr>
        </p:nvSpPr>
        <p:spPr>
          <a:xfrm>
            <a:off x="990600" y="2743200"/>
            <a:ext cx="7994650" cy="3382963"/>
          </a:xfrm>
        </p:spPr>
        <p:txBody>
          <a:bodyPr/>
          <a:lstStyle/>
          <a:p>
            <a:r>
              <a:rPr lang="en-US" i="1"/>
              <a:t>Tag</a:t>
            </a:r>
            <a:r>
              <a:rPr lang="en-US"/>
              <a:t> (bit) là địa chỉ của dòng trong bộ nhớ (page =1)</a:t>
            </a:r>
          </a:p>
          <a:p>
            <a:r>
              <a:rPr lang="en-US" i="1"/>
              <a:t>Word</a:t>
            </a:r>
            <a:r>
              <a:rPr lang="en-US"/>
              <a:t> (bit) là địa chỉ của từ trong dòng.</a:t>
            </a:r>
            <a:endParaRPr lang="en-AU"/>
          </a:p>
        </p:txBody>
      </p:sp>
      <p:grpSp>
        <p:nvGrpSpPr>
          <p:cNvPr id="271364" name="Group 4"/>
          <p:cNvGrpSpPr>
            <a:grpSpLocks/>
          </p:cNvGrpSpPr>
          <p:nvPr/>
        </p:nvGrpSpPr>
        <p:grpSpPr bwMode="auto">
          <a:xfrm>
            <a:off x="2195513" y="1844675"/>
            <a:ext cx="4824412" cy="654050"/>
            <a:chOff x="1383" y="1162"/>
            <a:chExt cx="3039" cy="412"/>
          </a:xfrm>
        </p:grpSpPr>
        <p:sp>
          <p:nvSpPr>
            <p:cNvPr id="271365" name="Rectangle 5"/>
            <p:cNvSpPr>
              <a:spLocks noChangeArrowheads="1"/>
            </p:cNvSpPr>
            <p:nvPr/>
          </p:nvSpPr>
          <p:spPr bwMode="auto">
            <a:xfrm>
              <a:off x="1383" y="1165"/>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Tag                           Word</a:t>
              </a:r>
            </a:p>
          </p:txBody>
        </p:sp>
        <p:sp>
          <p:nvSpPr>
            <p:cNvPr id="271366" name="Line 6"/>
            <p:cNvSpPr>
              <a:spLocks noChangeShapeType="1"/>
            </p:cNvSpPr>
            <p:nvPr/>
          </p:nvSpPr>
          <p:spPr bwMode="auto">
            <a:xfrm>
              <a:off x="3336" y="1162"/>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4.5.7 T.chức cache – Ánh xạ kết hợp đầy đủ</a:t>
            </a:r>
            <a:endParaRPr lang="en-AU"/>
          </a:p>
        </p:txBody>
      </p:sp>
      <p:sp>
        <p:nvSpPr>
          <p:cNvPr id="272387" name="Rectangle 3"/>
          <p:cNvSpPr>
            <a:spLocks noGrp="1" noChangeArrowheads="1"/>
          </p:cNvSpPr>
          <p:nvPr>
            <p:ph type="body" idx="1"/>
          </p:nvPr>
        </p:nvSpPr>
        <p:spPr/>
        <p:txBody>
          <a:bodyPr/>
          <a:lstStyle/>
          <a:p>
            <a:r>
              <a:rPr lang="en-US"/>
              <a:t>Ví dụ về địa chỉ cache: </a:t>
            </a:r>
          </a:p>
          <a:p>
            <a:pPr lvl="1"/>
            <a:r>
              <a:rPr lang="en-US"/>
              <a:t>Vào:</a:t>
            </a:r>
          </a:p>
          <a:p>
            <a:pPr lvl="2"/>
            <a:r>
              <a:rPr lang="en-US"/>
              <a:t>Dung lượng bộ nhớ = 4GB</a:t>
            </a:r>
          </a:p>
          <a:p>
            <a:pPr lvl="2"/>
            <a:r>
              <a:rPr lang="en-US"/>
              <a:t>Dung lượng cache = 1MB</a:t>
            </a:r>
          </a:p>
          <a:p>
            <a:pPr lvl="2"/>
            <a:r>
              <a:rPr lang="en-US"/>
              <a:t>Kích thước dòng = 32 byte</a:t>
            </a:r>
          </a:p>
          <a:p>
            <a:pPr lvl="1"/>
            <a:r>
              <a:rPr lang="en-US"/>
              <a:t>Ra:</a:t>
            </a:r>
          </a:p>
          <a:p>
            <a:pPr lvl="2"/>
            <a:r>
              <a:rPr lang="en-US"/>
              <a:t>Kích thước dòng =32 byte = 2</a:t>
            </a:r>
            <a:r>
              <a:rPr lang="en-US" baseline="30000"/>
              <a:t>5</a:t>
            </a:r>
            <a:r>
              <a:rPr lang="en-US"/>
              <a:t> </a:t>
            </a:r>
            <a:r>
              <a:rPr lang="en-US">
                <a:sym typeface="Wingdings" pitchFamily="2" charset="2"/>
              </a:rPr>
              <a:t> </a:t>
            </a:r>
            <a:r>
              <a:rPr lang="en-US"/>
              <a:t>Word = 5 bit</a:t>
            </a:r>
          </a:p>
          <a:p>
            <a:pPr lvl="2"/>
            <a:r>
              <a:rPr lang="en-US"/>
              <a:t>Tag: 4GB = 2</a:t>
            </a:r>
            <a:r>
              <a:rPr lang="en-US" baseline="30000"/>
              <a:t>32</a:t>
            </a:r>
            <a:r>
              <a:rPr lang="en-US"/>
              <a:t> </a:t>
            </a:r>
            <a:r>
              <a:rPr lang="en-US">
                <a:sym typeface="Wingdings" pitchFamily="2" charset="2"/>
              </a:rPr>
              <a:t> cần 32 bít địa chỉ tổng cộng để địa chỉ hoá các ô nhớ:</a:t>
            </a:r>
            <a:endParaRPr lang="en-US" baseline="30000"/>
          </a:p>
          <a:p>
            <a:pPr lvl="2">
              <a:buFontTx/>
              <a:buNone/>
            </a:pPr>
            <a:r>
              <a:rPr lang="en-US"/>
              <a:t>		Tag = 32bit địa chỉ – Word = 32 – 5 = 27 bit.</a:t>
            </a:r>
            <a:endParaRPr lang="en-A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4.5.7 T.chức cache – Ánh xạ kết hợp đầy đủ</a:t>
            </a:r>
            <a:endParaRPr lang="en-AU"/>
          </a:p>
        </p:txBody>
      </p:sp>
      <p:sp>
        <p:nvSpPr>
          <p:cNvPr id="273411" name="Rectangle 3"/>
          <p:cNvSpPr>
            <a:spLocks noGrp="1" noChangeArrowheads="1"/>
          </p:cNvSpPr>
          <p:nvPr>
            <p:ph type="body" idx="1"/>
          </p:nvPr>
        </p:nvSpPr>
        <p:spPr>
          <a:xfrm>
            <a:off x="228600" y="1676400"/>
            <a:ext cx="8756650" cy="4449763"/>
          </a:xfrm>
        </p:spPr>
        <p:txBody>
          <a:bodyPr/>
          <a:lstStyle/>
          <a:p>
            <a:r>
              <a:rPr lang="en-AU"/>
              <a:t>Ưu:</a:t>
            </a:r>
          </a:p>
          <a:p>
            <a:pPr lvl="1"/>
            <a:r>
              <a:rPr lang="en-AU"/>
              <a:t>Giảm được xung đột do ánh xạ là không cố định</a:t>
            </a:r>
          </a:p>
          <a:p>
            <a:pPr lvl="1"/>
            <a:r>
              <a:rPr lang="en-AU"/>
              <a:t>Hệ số Hit cao hơn ánh xạ trực tiếp. </a:t>
            </a:r>
          </a:p>
          <a:p>
            <a:r>
              <a:rPr lang="en-AU"/>
              <a:t>Nhược:</a:t>
            </a:r>
          </a:p>
          <a:p>
            <a:pPr lvl="1"/>
            <a:r>
              <a:rPr lang="en-AU"/>
              <a:t>Chậm do cần phải tìm địa chỉ ô nhớ trong cache</a:t>
            </a:r>
          </a:p>
          <a:p>
            <a:pPr lvl="1"/>
            <a:r>
              <a:rPr lang="en-AU"/>
              <a:t>Phức tạp do cần có n bộ so sánh địa chỉ bộ nhớ trong cache.</a:t>
            </a:r>
          </a:p>
          <a:p>
            <a:r>
              <a:rPr lang="en-AU"/>
              <a:t>Thường được sử dụng với cache có dung lượng nhỏ.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4.5.7 T.chức cache – Ánh xạ tập kết hợp</a:t>
            </a:r>
            <a:endParaRPr lang="en-AU"/>
          </a:p>
        </p:txBody>
      </p:sp>
      <p:grpSp>
        <p:nvGrpSpPr>
          <p:cNvPr id="274438" name="Group 6"/>
          <p:cNvGrpSpPr>
            <a:grpSpLocks/>
          </p:cNvGrpSpPr>
          <p:nvPr/>
        </p:nvGrpSpPr>
        <p:grpSpPr bwMode="auto">
          <a:xfrm>
            <a:off x="906463" y="1628775"/>
            <a:ext cx="7845425" cy="4327525"/>
            <a:chOff x="571" y="1026"/>
            <a:chExt cx="4942" cy="2726"/>
          </a:xfrm>
        </p:grpSpPr>
        <p:sp>
          <p:nvSpPr>
            <p:cNvPr id="274439" name="Rectangle 7"/>
            <p:cNvSpPr>
              <a:spLocks noChangeArrowheads="1"/>
            </p:cNvSpPr>
            <p:nvPr/>
          </p:nvSpPr>
          <p:spPr bwMode="auto">
            <a:xfrm>
              <a:off x="1973" y="1253"/>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74440" name="Rectangle 8"/>
            <p:cNvSpPr>
              <a:spLocks noChangeArrowheads="1"/>
            </p:cNvSpPr>
            <p:nvPr/>
          </p:nvSpPr>
          <p:spPr bwMode="auto">
            <a:xfrm>
              <a:off x="1539" y="1515"/>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74441" name="Rectangle 9"/>
            <p:cNvSpPr>
              <a:spLocks noChangeArrowheads="1"/>
            </p:cNvSpPr>
            <p:nvPr/>
          </p:nvSpPr>
          <p:spPr bwMode="auto">
            <a:xfrm>
              <a:off x="1097" y="1815"/>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grpSp>
          <p:nvGrpSpPr>
            <p:cNvPr id="274442" name="Group 10"/>
            <p:cNvGrpSpPr>
              <a:grpSpLocks/>
            </p:cNvGrpSpPr>
            <p:nvPr/>
          </p:nvGrpSpPr>
          <p:grpSpPr bwMode="auto">
            <a:xfrm>
              <a:off x="3321" y="1934"/>
              <a:ext cx="1055" cy="1361"/>
              <a:chOff x="4189" y="1979"/>
              <a:chExt cx="1055" cy="1361"/>
            </a:xfrm>
          </p:grpSpPr>
          <p:grpSp>
            <p:nvGrpSpPr>
              <p:cNvPr id="274443" name="Group 11"/>
              <p:cNvGrpSpPr>
                <a:grpSpLocks/>
              </p:cNvGrpSpPr>
              <p:nvPr/>
            </p:nvGrpSpPr>
            <p:grpSpPr bwMode="auto">
              <a:xfrm>
                <a:off x="4189" y="1979"/>
                <a:ext cx="1055" cy="1361"/>
                <a:chOff x="4189" y="1979"/>
                <a:chExt cx="1055" cy="1361"/>
              </a:xfrm>
            </p:grpSpPr>
            <p:sp>
              <p:nvSpPr>
                <p:cNvPr id="274444" name="Rectangle 12"/>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74445" name="Line 13"/>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46" name="Line 14"/>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47" name="Line 15"/>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74448" name="Text Box 16"/>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74449" name="Text Box 17"/>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74450" name="Text Box 18"/>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74451" name="Text Box 19"/>
            <p:cNvSpPr txBox="1">
              <a:spLocks noChangeArrowheads="1"/>
            </p:cNvSpPr>
            <p:nvPr/>
          </p:nvSpPr>
          <p:spPr bwMode="auto">
            <a:xfrm>
              <a:off x="4100" y="3476"/>
              <a:ext cx="5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Cache</a:t>
              </a:r>
              <a:endParaRPr lang="en-AU" b="0">
                <a:latin typeface="Verdana" pitchFamily="34" charset="0"/>
              </a:endParaRPr>
            </a:p>
          </p:txBody>
        </p:sp>
        <p:sp>
          <p:nvSpPr>
            <p:cNvPr id="274452" name="Text Box 20"/>
            <p:cNvSpPr txBox="1">
              <a:spLocks noChangeArrowheads="1"/>
            </p:cNvSpPr>
            <p:nvPr/>
          </p:nvSpPr>
          <p:spPr bwMode="auto">
            <a:xfrm>
              <a:off x="1383" y="3521"/>
              <a:ext cx="7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b="0">
                  <a:latin typeface="Verdana" pitchFamily="34" charset="0"/>
                </a:rPr>
                <a:t>Bộ nhớ</a:t>
              </a:r>
              <a:endParaRPr lang="en-AU" b="0">
                <a:latin typeface="Verdana" pitchFamily="34" charset="0"/>
              </a:endParaRPr>
            </a:p>
          </p:txBody>
        </p:sp>
        <p:grpSp>
          <p:nvGrpSpPr>
            <p:cNvPr id="274453" name="Group 21"/>
            <p:cNvGrpSpPr>
              <a:grpSpLocks/>
            </p:cNvGrpSpPr>
            <p:nvPr/>
          </p:nvGrpSpPr>
          <p:grpSpPr bwMode="auto">
            <a:xfrm>
              <a:off x="612" y="2024"/>
              <a:ext cx="1055" cy="1361"/>
              <a:chOff x="4189" y="1979"/>
              <a:chExt cx="1055" cy="1361"/>
            </a:xfrm>
          </p:grpSpPr>
          <p:grpSp>
            <p:nvGrpSpPr>
              <p:cNvPr id="274454" name="Group 22"/>
              <p:cNvGrpSpPr>
                <a:grpSpLocks/>
              </p:cNvGrpSpPr>
              <p:nvPr/>
            </p:nvGrpSpPr>
            <p:grpSpPr bwMode="auto">
              <a:xfrm>
                <a:off x="4189" y="1979"/>
                <a:ext cx="1055" cy="1361"/>
                <a:chOff x="4189" y="1979"/>
                <a:chExt cx="1055" cy="1361"/>
              </a:xfrm>
            </p:grpSpPr>
            <p:sp>
              <p:nvSpPr>
                <p:cNvPr id="274455" name="Rectangle 23"/>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74456" name="Line 24"/>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57" name="Line 25"/>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58" name="Line 26"/>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74459" name="Text Box 27"/>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74460" name="Text Box 28"/>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74461" name="Text Box 29"/>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74462" name="Text Box 30"/>
            <p:cNvSpPr txBox="1">
              <a:spLocks noChangeArrowheads="1"/>
            </p:cNvSpPr>
            <p:nvPr/>
          </p:nvSpPr>
          <p:spPr bwMode="auto">
            <a:xfrm>
              <a:off x="571" y="1823"/>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0</a:t>
              </a:r>
              <a:endParaRPr lang="en-AU" sz="1400" b="0">
                <a:latin typeface="Verdana" pitchFamily="34" charset="0"/>
              </a:endParaRPr>
            </a:p>
          </p:txBody>
        </p:sp>
        <p:sp>
          <p:nvSpPr>
            <p:cNvPr id="274463" name="Text Box 31"/>
            <p:cNvSpPr txBox="1">
              <a:spLocks noChangeArrowheads="1"/>
            </p:cNvSpPr>
            <p:nvPr/>
          </p:nvSpPr>
          <p:spPr bwMode="auto">
            <a:xfrm>
              <a:off x="1065" y="1616"/>
              <a:ext cx="4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1</a:t>
              </a:r>
              <a:endParaRPr lang="en-AU" sz="1400" b="0">
                <a:latin typeface="Verdana" pitchFamily="34" charset="0"/>
              </a:endParaRPr>
            </a:p>
          </p:txBody>
        </p:sp>
        <p:sp>
          <p:nvSpPr>
            <p:cNvPr id="274464" name="Text Box 32"/>
            <p:cNvSpPr txBox="1">
              <a:spLocks noChangeArrowheads="1"/>
            </p:cNvSpPr>
            <p:nvPr/>
          </p:nvSpPr>
          <p:spPr bwMode="auto">
            <a:xfrm>
              <a:off x="1973" y="102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Page m-1</a:t>
              </a:r>
              <a:endParaRPr lang="en-AU" sz="1400" b="0">
                <a:latin typeface="Verdana" pitchFamily="34" charset="0"/>
              </a:endParaRPr>
            </a:p>
          </p:txBody>
        </p:sp>
        <p:grpSp>
          <p:nvGrpSpPr>
            <p:cNvPr id="274465" name="Group 33"/>
            <p:cNvGrpSpPr>
              <a:grpSpLocks/>
            </p:cNvGrpSpPr>
            <p:nvPr/>
          </p:nvGrpSpPr>
          <p:grpSpPr bwMode="auto">
            <a:xfrm>
              <a:off x="4458" y="1934"/>
              <a:ext cx="1055" cy="1361"/>
              <a:chOff x="4189" y="1979"/>
              <a:chExt cx="1055" cy="1361"/>
            </a:xfrm>
          </p:grpSpPr>
          <p:grpSp>
            <p:nvGrpSpPr>
              <p:cNvPr id="274466" name="Group 34"/>
              <p:cNvGrpSpPr>
                <a:grpSpLocks/>
              </p:cNvGrpSpPr>
              <p:nvPr/>
            </p:nvGrpSpPr>
            <p:grpSpPr bwMode="auto">
              <a:xfrm>
                <a:off x="4189" y="1979"/>
                <a:ext cx="1055" cy="1361"/>
                <a:chOff x="4189" y="1979"/>
                <a:chExt cx="1055" cy="1361"/>
              </a:xfrm>
            </p:grpSpPr>
            <p:sp>
              <p:nvSpPr>
                <p:cNvPr id="274467" name="Rectangle 35"/>
                <p:cNvSpPr>
                  <a:spLocks noChangeArrowheads="1"/>
                </p:cNvSpPr>
                <p:nvPr/>
              </p:nvSpPr>
              <p:spPr bwMode="auto">
                <a:xfrm>
                  <a:off x="4195" y="1979"/>
                  <a:ext cx="1043" cy="13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en-AU" b="0">
                    <a:latin typeface="Verdana" pitchFamily="34" charset="0"/>
                  </a:endParaRPr>
                </a:p>
              </p:txBody>
            </p:sp>
            <p:sp>
              <p:nvSpPr>
                <p:cNvPr id="274468" name="Line 36"/>
                <p:cNvSpPr>
                  <a:spLocks noChangeShapeType="1"/>
                </p:cNvSpPr>
                <p:nvPr/>
              </p:nvSpPr>
              <p:spPr bwMode="auto">
                <a:xfrm>
                  <a:off x="4189" y="2192"/>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69" name="Line 37"/>
                <p:cNvSpPr>
                  <a:spLocks noChangeShapeType="1"/>
                </p:cNvSpPr>
                <p:nvPr/>
              </p:nvSpPr>
              <p:spPr bwMode="auto">
                <a:xfrm>
                  <a:off x="4189" y="3150"/>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70" name="Line 38"/>
                <p:cNvSpPr>
                  <a:spLocks noChangeShapeType="1"/>
                </p:cNvSpPr>
                <p:nvPr/>
              </p:nvSpPr>
              <p:spPr bwMode="auto">
                <a:xfrm>
                  <a:off x="4189" y="2933"/>
                  <a:ext cx="10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
            <p:nvSpPr>
              <p:cNvPr id="274471" name="Text Box 39"/>
              <p:cNvSpPr txBox="1">
                <a:spLocks noChangeArrowheads="1"/>
              </p:cNvSpPr>
              <p:nvPr/>
            </p:nvSpPr>
            <p:spPr bwMode="auto">
              <a:xfrm>
                <a:off x="4372" y="198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n-1</a:t>
                </a:r>
                <a:endParaRPr lang="en-AU" sz="1400" b="0">
                  <a:latin typeface="Verdana" pitchFamily="34" charset="0"/>
                </a:endParaRPr>
              </a:p>
            </p:txBody>
          </p:sp>
          <p:sp>
            <p:nvSpPr>
              <p:cNvPr id="274472" name="Text Box 40"/>
              <p:cNvSpPr txBox="1">
                <a:spLocks noChangeArrowheads="1"/>
              </p:cNvSpPr>
              <p:nvPr/>
            </p:nvSpPr>
            <p:spPr bwMode="auto">
              <a:xfrm>
                <a:off x="4372" y="2944"/>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1</a:t>
                </a:r>
                <a:endParaRPr lang="en-AU" sz="1400" b="0">
                  <a:latin typeface="Verdana" pitchFamily="34" charset="0"/>
                </a:endParaRPr>
              </a:p>
            </p:txBody>
          </p:sp>
          <p:sp>
            <p:nvSpPr>
              <p:cNvPr id="274473" name="Text Box 41"/>
              <p:cNvSpPr txBox="1">
                <a:spLocks noChangeArrowheads="1"/>
              </p:cNvSpPr>
              <p:nvPr/>
            </p:nvSpPr>
            <p:spPr bwMode="auto">
              <a:xfrm>
                <a:off x="4372" y="3146"/>
                <a:ext cx="7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Line 0</a:t>
                </a:r>
                <a:endParaRPr lang="en-AU" sz="1400" b="0">
                  <a:latin typeface="Verdana" pitchFamily="34" charset="0"/>
                </a:endParaRPr>
              </a:p>
            </p:txBody>
          </p:sp>
        </p:grpSp>
        <p:sp>
          <p:nvSpPr>
            <p:cNvPr id="274474" name="Text Box 42"/>
            <p:cNvSpPr txBox="1">
              <a:spLocks noChangeArrowheads="1"/>
            </p:cNvSpPr>
            <p:nvPr/>
          </p:nvSpPr>
          <p:spPr bwMode="auto">
            <a:xfrm>
              <a:off x="3515" y="170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Way 0</a:t>
              </a:r>
              <a:endParaRPr lang="en-AU" sz="1400" b="0">
                <a:latin typeface="Verdana" pitchFamily="34" charset="0"/>
              </a:endParaRPr>
            </a:p>
          </p:txBody>
        </p:sp>
        <p:sp>
          <p:nvSpPr>
            <p:cNvPr id="274475" name="Text Box 43"/>
            <p:cNvSpPr txBox="1">
              <a:spLocks noChangeArrowheads="1"/>
            </p:cNvSpPr>
            <p:nvPr/>
          </p:nvSpPr>
          <p:spPr bwMode="auto">
            <a:xfrm>
              <a:off x="4600" y="1706"/>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sz="1400" b="0">
                  <a:latin typeface="Verdana" pitchFamily="34" charset="0"/>
                </a:rPr>
                <a:t>Way 1</a:t>
              </a:r>
              <a:endParaRPr lang="en-AU" sz="1400" b="0">
                <a:latin typeface="Verdana" pitchFamily="34" charset="0"/>
              </a:endParaRPr>
            </a:p>
          </p:txBody>
        </p:sp>
        <p:sp>
          <p:nvSpPr>
            <p:cNvPr id="274476" name="Line 44"/>
            <p:cNvSpPr>
              <a:spLocks noChangeShapeType="1"/>
            </p:cNvSpPr>
            <p:nvPr/>
          </p:nvSpPr>
          <p:spPr bwMode="auto">
            <a:xfrm flipV="1">
              <a:off x="1565" y="3203"/>
              <a:ext cx="1814"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77" name="Line 45"/>
            <p:cNvSpPr>
              <a:spLocks noChangeShapeType="1"/>
            </p:cNvSpPr>
            <p:nvPr/>
          </p:nvSpPr>
          <p:spPr bwMode="auto">
            <a:xfrm flipV="1">
              <a:off x="1565" y="3022"/>
              <a:ext cx="1814" cy="4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78" name="Line 46"/>
            <p:cNvSpPr>
              <a:spLocks noChangeShapeType="1"/>
            </p:cNvSpPr>
            <p:nvPr/>
          </p:nvSpPr>
          <p:spPr bwMode="auto">
            <a:xfrm flipV="1">
              <a:off x="1519" y="2024"/>
              <a:ext cx="1905" cy="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79" name="Line 47"/>
            <p:cNvSpPr>
              <a:spLocks noChangeShapeType="1"/>
            </p:cNvSpPr>
            <p:nvPr/>
          </p:nvSpPr>
          <p:spPr bwMode="auto">
            <a:xfrm>
              <a:off x="2880" y="1298"/>
              <a:ext cx="1769" cy="6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80" name="Line 48"/>
            <p:cNvSpPr>
              <a:spLocks noChangeShapeType="1"/>
            </p:cNvSpPr>
            <p:nvPr/>
          </p:nvSpPr>
          <p:spPr bwMode="auto">
            <a:xfrm>
              <a:off x="2880" y="2523"/>
              <a:ext cx="1678"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4481" name="Line 49"/>
            <p:cNvSpPr>
              <a:spLocks noChangeShapeType="1"/>
            </p:cNvSpPr>
            <p:nvPr/>
          </p:nvSpPr>
          <p:spPr bwMode="auto">
            <a:xfrm>
              <a:off x="2925" y="2296"/>
              <a:ext cx="1633" cy="6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4.5.7 T.chức cache – Ánh xạ tập kết hợp</a:t>
            </a:r>
            <a:endParaRPr lang="en-AU"/>
          </a:p>
        </p:txBody>
      </p:sp>
      <p:sp>
        <p:nvSpPr>
          <p:cNvPr id="275459" name="Rectangle 3"/>
          <p:cNvSpPr>
            <a:spLocks noGrp="1" noChangeArrowheads="1"/>
          </p:cNvSpPr>
          <p:nvPr>
            <p:ph type="body" idx="1"/>
          </p:nvPr>
        </p:nvSpPr>
        <p:spPr/>
        <p:txBody>
          <a:bodyPr/>
          <a:lstStyle/>
          <a:p>
            <a:pPr>
              <a:lnSpc>
                <a:spcPct val="90000"/>
              </a:lnSpc>
            </a:pPr>
            <a:r>
              <a:rPr lang="en-US" sz="2000"/>
              <a:t>Cache:</a:t>
            </a:r>
          </a:p>
          <a:p>
            <a:pPr lvl="1">
              <a:lnSpc>
                <a:spcPct val="90000"/>
              </a:lnSpc>
            </a:pPr>
            <a:r>
              <a:rPr lang="en-US" sz="1800"/>
              <a:t>Được chia thành k đường (way) với kích thước bằng nhau;</a:t>
            </a:r>
          </a:p>
          <a:p>
            <a:pPr lvl="1">
              <a:lnSpc>
                <a:spcPct val="90000"/>
              </a:lnSpc>
            </a:pPr>
            <a:r>
              <a:rPr lang="en-US" sz="1800"/>
              <a:t>Mỗi đường được chia thành </a:t>
            </a:r>
            <a:r>
              <a:rPr lang="en-US" sz="1800" i="1"/>
              <a:t>n</a:t>
            </a:r>
            <a:r>
              <a:rPr lang="en-US" sz="1800"/>
              <a:t> dòng, từ Line</a:t>
            </a:r>
            <a:r>
              <a:rPr lang="en-US" sz="1800" baseline="-25000"/>
              <a:t>0</a:t>
            </a:r>
            <a:r>
              <a:rPr lang="en-US" sz="1800"/>
              <a:t> đến Line</a:t>
            </a:r>
            <a:r>
              <a:rPr lang="en-US" sz="1800" baseline="-25000"/>
              <a:t>n-1</a:t>
            </a:r>
          </a:p>
          <a:p>
            <a:pPr>
              <a:lnSpc>
                <a:spcPct val="90000"/>
              </a:lnSpc>
            </a:pPr>
            <a:r>
              <a:rPr lang="en-US" sz="2000"/>
              <a:t>Bộ nhớ:</a:t>
            </a:r>
          </a:p>
          <a:p>
            <a:pPr lvl="1">
              <a:lnSpc>
                <a:spcPct val="90000"/>
              </a:lnSpc>
            </a:pPr>
            <a:r>
              <a:rPr lang="en-US" sz="1800"/>
              <a:t>Được chia thành </a:t>
            </a:r>
            <a:r>
              <a:rPr lang="en-US" sz="1800" i="1"/>
              <a:t>m</a:t>
            </a:r>
            <a:r>
              <a:rPr lang="en-US" sz="1800"/>
              <a:t> trang, từ page</a:t>
            </a:r>
            <a:r>
              <a:rPr lang="en-US" sz="1800" baseline="-25000"/>
              <a:t>0</a:t>
            </a:r>
            <a:r>
              <a:rPr lang="en-US" sz="1800"/>
              <a:t> đến page</a:t>
            </a:r>
            <a:r>
              <a:rPr lang="en-US" sz="1800" baseline="-25000"/>
              <a:t>m-1</a:t>
            </a:r>
            <a:r>
              <a:rPr lang="en-US" sz="1800"/>
              <a:t>.</a:t>
            </a:r>
          </a:p>
          <a:p>
            <a:pPr lvl="1">
              <a:lnSpc>
                <a:spcPct val="90000"/>
              </a:lnSpc>
            </a:pPr>
            <a:r>
              <a:rPr lang="en-US" sz="1800"/>
              <a:t>Kích thước một trang bộ nhớ bằng kích thước một đường cache</a:t>
            </a:r>
          </a:p>
          <a:p>
            <a:pPr lvl="1">
              <a:lnSpc>
                <a:spcPct val="90000"/>
              </a:lnSpc>
            </a:pPr>
            <a:r>
              <a:rPr lang="en-US" sz="1800"/>
              <a:t>Mỗi trang có </a:t>
            </a:r>
            <a:r>
              <a:rPr lang="en-US" sz="1800" i="1"/>
              <a:t>n</a:t>
            </a:r>
            <a:r>
              <a:rPr lang="en-US" sz="1800"/>
              <a:t> dòng, từ Line</a:t>
            </a:r>
            <a:r>
              <a:rPr lang="en-US" sz="1800" baseline="-25000"/>
              <a:t>0</a:t>
            </a:r>
            <a:r>
              <a:rPr lang="en-US" sz="1800"/>
              <a:t> đến Line</a:t>
            </a:r>
            <a:r>
              <a:rPr lang="en-US" sz="1800" baseline="-25000"/>
              <a:t>n-1</a:t>
            </a:r>
          </a:p>
          <a:p>
            <a:pPr>
              <a:lnSpc>
                <a:spcPct val="90000"/>
              </a:lnSpc>
            </a:pPr>
            <a:r>
              <a:rPr lang="en-US" sz="2000"/>
              <a:t>Ánh xạ:</a:t>
            </a:r>
          </a:p>
          <a:p>
            <a:pPr lvl="1">
              <a:lnSpc>
                <a:spcPct val="90000"/>
              </a:lnSpc>
            </a:pPr>
            <a:r>
              <a:rPr lang="en-US" sz="1800"/>
              <a:t>Ánh xạ trang đến đường (ánh xạ mềm dẻo): </a:t>
            </a:r>
          </a:p>
          <a:p>
            <a:pPr lvl="2">
              <a:lnSpc>
                <a:spcPct val="90000"/>
              </a:lnSpc>
            </a:pPr>
            <a:r>
              <a:rPr lang="en-US" sz="1600"/>
              <a:t>Một trang của bộ nhớ có thể ánh xạ đến một đường bất kỳ của cache. </a:t>
            </a:r>
          </a:p>
          <a:p>
            <a:pPr lvl="1">
              <a:lnSpc>
                <a:spcPct val="90000"/>
              </a:lnSpc>
            </a:pPr>
            <a:r>
              <a:rPr lang="en-US" sz="1800"/>
              <a:t>Ánh xạ dòng của trang đến dòng của đường (ánh xạ cố định):</a:t>
            </a:r>
          </a:p>
          <a:p>
            <a:pPr lvl="2">
              <a:lnSpc>
                <a:spcPct val="90000"/>
              </a:lnSpc>
            </a:pPr>
            <a:r>
              <a:rPr lang="en-US" sz="1600"/>
              <a:t>Line</a:t>
            </a:r>
            <a:r>
              <a:rPr lang="en-US" sz="1600" baseline="-25000"/>
              <a:t>0</a:t>
            </a:r>
            <a:r>
              <a:rPr lang="en-US" sz="1600"/>
              <a:t> của page</a:t>
            </a:r>
            <a:r>
              <a:rPr lang="en-US" sz="1600" baseline="-25000"/>
              <a:t>i</a:t>
            </a:r>
            <a:r>
              <a:rPr lang="en-US" sz="1600"/>
              <a:t> ánh xạ đến Line</a:t>
            </a:r>
            <a:r>
              <a:rPr lang="en-US" sz="1600" baseline="-25000"/>
              <a:t>0</a:t>
            </a:r>
            <a:r>
              <a:rPr lang="en-US" sz="1600"/>
              <a:t> của way</a:t>
            </a:r>
            <a:r>
              <a:rPr lang="en-US" sz="1600" baseline="-25000"/>
              <a:t>j</a:t>
            </a:r>
            <a:r>
              <a:rPr lang="en-US" sz="1600"/>
              <a:t>;</a:t>
            </a:r>
          </a:p>
          <a:p>
            <a:pPr lvl="2">
              <a:lnSpc>
                <a:spcPct val="90000"/>
              </a:lnSpc>
            </a:pPr>
            <a:r>
              <a:rPr lang="en-US" sz="1600"/>
              <a:t>Line</a:t>
            </a:r>
            <a:r>
              <a:rPr lang="en-US" sz="1600" baseline="-25000"/>
              <a:t>1</a:t>
            </a:r>
            <a:r>
              <a:rPr lang="en-US" sz="1600"/>
              <a:t> của page</a:t>
            </a:r>
            <a:r>
              <a:rPr lang="en-US" sz="1600" baseline="-25000"/>
              <a:t>i</a:t>
            </a:r>
            <a:r>
              <a:rPr lang="en-US" sz="1600"/>
              <a:t> ánh xạ đến Line</a:t>
            </a:r>
            <a:r>
              <a:rPr lang="en-US" sz="1600" baseline="-25000"/>
              <a:t>1</a:t>
            </a:r>
            <a:r>
              <a:rPr lang="en-US" sz="1600"/>
              <a:t> của way</a:t>
            </a:r>
            <a:r>
              <a:rPr lang="en-US" sz="1600" baseline="-25000"/>
              <a:t>j</a:t>
            </a:r>
            <a:r>
              <a:rPr lang="en-US" sz="1600"/>
              <a:t>;</a:t>
            </a:r>
          </a:p>
          <a:p>
            <a:pPr lvl="2">
              <a:lnSpc>
                <a:spcPct val="90000"/>
              </a:lnSpc>
            </a:pPr>
            <a:r>
              <a:rPr lang="en-US" sz="1600"/>
              <a:t>....</a:t>
            </a:r>
          </a:p>
          <a:p>
            <a:pPr lvl="2">
              <a:lnSpc>
                <a:spcPct val="90000"/>
              </a:lnSpc>
            </a:pPr>
            <a:r>
              <a:rPr lang="en-US" sz="1600"/>
              <a:t>Line</a:t>
            </a:r>
            <a:r>
              <a:rPr lang="en-US" sz="1600" baseline="-25000"/>
              <a:t>n-1</a:t>
            </a:r>
            <a:r>
              <a:rPr lang="en-US" sz="1600"/>
              <a:t> của page</a:t>
            </a:r>
            <a:r>
              <a:rPr lang="en-US" sz="1600" baseline="-25000"/>
              <a:t>i</a:t>
            </a:r>
            <a:r>
              <a:rPr lang="en-US" sz="1600"/>
              <a:t> ánh xạ đến Line</a:t>
            </a:r>
            <a:r>
              <a:rPr lang="en-US" sz="1600" baseline="-25000"/>
              <a:t>n-1</a:t>
            </a:r>
            <a:r>
              <a:rPr lang="en-US" sz="1600"/>
              <a:t> của way</a:t>
            </a:r>
            <a:r>
              <a:rPr lang="en-US" sz="1600" baseline="-25000"/>
              <a:t>j</a:t>
            </a:r>
            <a:r>
              <a:rPr lang="en-US" sz="1600"/>
              <a:t>;</a:t>
            </a:r>
            <a:endParaRPr lang="en-AU"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AU"/>
              <a:t>4.1 Hệ thống nhớ - Các thành phần</a:t>
            </a:r>
          </a:p>
        </p:txBody>
      </p:sp>
      <p:sp>
        <p:nvSpPr>
          <p:cNvPr id="226307" name="Rectangle 3"/>
          <p:cNvSpPr>
            <a:spLocks noGrp="1" noChangeArrowheads="1"/>
          </p:cNvSpPr>
          <p:nvPr>
            <p:ph type="body" idx="1"/>
          </p:nvPr>
        </p:nvSpPr>
        <p:spPr>
          <a:xfrm>
            <a:off x="228600" y="1447800"/>
            <a:ext cx="8610600" cy="4678363"/>
          </a:xfrm>
        </p:spPr>
        <p:txBody>
          <a:bodyPr/>
          <a:lstStyle/>
          <a:p>
            <a:r>
              <a:rPr lang="en-AU"/>
              <a:t>CPU registers (các thanh ghi của CPU):</a:t>
            </a:r>
          </a:p>
          <a:p>
            <a:pPr lvl="1"/>
            <a:r>
              <a:rPr lang="en-AU"/>
              <a:t>Dung lượng rất nhỏ, khoảng từ vài chục bytes đến vài KB</a:t>
            </a:r>
          </a:p>
          <a:p>
            <a:pPr lvl="1"/>
            <a:r>
              <a:rPr lang="en-AU"/>
              <a:t>Tốc độ truy nhập rất cao (các thanh ghi hoạt động với tốc độ của CPU); thời gian truy nhập khoảng 0,25ns</a:t>
            </a:r>
          </a:p>
          <a:p>
            <a:pPr lvl="1"/>
            <a:r>
              <a:rPr lang="en-AU"/>
              <a:t>Giá thành đắt</a:t>
            </a:r>
          </a:p>
          <a:p>
            <a:pPr lvl="1"/>
            <a:r>
              <a:rPr lang="en-AU"/>
              <a:t>Sử dụng để lưu toán hạng đầu vào và kết quả của các lệnh.</a:t>
            </a:r>
          </a:p>
          <a:p>
            <a:r>
              <a:rPr lang="en-AU"/>
              <a:t>Cache (bộ nhớ cache):</a:t>
            </a:r>
          </a:p>
          <a:p>
            <a:pPr lvl="1"/>
            <a:r>
              <a:rPr lang="en-AU"/>
              <a:t>Dung lượng tương đối nhỏ (khoảng 64KB đến 32MB)</a:t>
            </a:r>
          </a:p>
          <a:p>
            <a:pPr lvl="1"/>
            <a:r>
              <a:rPr lang="en-AU"/>
              <a:t>Tốc độ truy nhập cao; thời gian truy nhập khoảng 1-5ns</a:t>
            </a:r>
          </a:p>
          <a:p>
            <a:pPr lvl="1"/>
            <a:r>
              <a:rPr lang="en-AU"/>
              <a:t>Giá thành đắt</a:t>
            </a:r>
          </a:p>
          <a:p>
            <a:pPr lvl="1"/>
            <a:r>
              <a:rPr lang="en-AU"/>
              <a:t>Còn được gọi là “bộ nhớ thông minh” (smart memory)</a:t>
            </a:r>
          </a:p>
          <a:p>
            <a:pPr lvl="1"/>
            <a:r>
              <a:rPr lang="en-AU"/>
              <a:t>Sử dụng để lưu lệnh và dữ liệu cho CPU xử lý.</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4.5.7 T.chức cache – Ánh xạ tập kết hợp</a:t>
            </a:r>
            <a:endParaRPr lang="en-AU"/>
          </a:p>
        </p:txBody>
      </p:sp>
      <p:sp>
        <p:nvSpPr>
          <p:cNvPr id="276483" name="Rectangle 3"/>
          <p:cNvSpPr>
            <a:spLocks noGrp="1" noChangeArrowheads="1"/>
          </p:cNvSpPr>
          <p:nvPr>
            <p:ph type="body" idx="1"/>
          </p:nvPr>
        </p:nvSpPr>
        <p:spPr>
          <a:xfrm>
            <a:off x="609600" y="2743200"/>
            <a:ext cx="8375650" cy="3382963"/>
          </a:xfrm>
        </p:spPr>
        <p:txBody>
          <a:bodyPr/>
          <a:lstStyle/>
          <a:p>
            <a:r>
              <a:rPr lang="en-US"/>
              <a:t>Địa chỉ cache:</a:t>
            </a:r>
          </a:p>
          <a:p>
            <a:pPr lvl="1"/>
            <a:r>
              <a:rPr lang="en-US" i="1"/>
              <a:t>Tag</a:t>
            </a:r>
            <a:r>
              <a:rPr lang="en-US"/>
              <a:t> (bit) là địa chỉ của trang trong bộ nhớ</a:t>
            </a:r>
          </a:p>
          <a:p>
            <a:pPr lvl="1"/>
            <a:r>
              <a:rPr lang="en-US" i="1"/>
              <a:t>Set</a:t>
            </a:r>
            <a:r>
              <a:rPr lang="en-US"/>
              <a:t> (bit) là địa chỉ của dòng trong đường cache</a:t>
            </a:r>
          </a:p>
          <a:p>
            <a:pPr lvl="1"/>
            <a:r>
              <a:rPr lang="en-US" i="1"/>
              <a:t>Word</a:t>
            </a:r>
            <a:r>
              <a:rPr lang="en-US"/>
              <a:t> (bit) là địa chỉ của từ trong dòng</a:t>
            </a:r>
            <a:endParaRPr lang="en-AU"/>
          </a:p>
        </p:txBody>
      </p:sp>
      <p:grpSp>
        <p:nvGrpSpPr>
          <p:cNvPr id="276484" name="Group 4"/>
          <p:cNvGrpSpPr>
            <a:grpSpLocks/>
          </p:cNvGrpSpPr>
          <p:nvPr/>
        </p:nvGrpSpPr>
        <p:grpSpPr bwMode="auto">
          <a:xfrm>
            <a:off x="2195513" y="1844675"/>
            <a:ext cx="4824412" cy="654050"/>
            <a:chOff x="1383" y="1023"/>
            <a:chExt cx="3039" cy="412"/>
          </a:xfrm>
        </p:grpSpPr>
        <p:sp>
          <p:nvSpPr>
            <p:cNvPr id="276485" name="Rectangle 5"/>
            <p:cNvSpPr>
              <a:spLocks noChangeArrowheads="1"/>
            </p:cNvSpPr>
            <p:nvPr/>
          </p:nvSpPr>
          <p:spPr bwMode="auto">
            <a:xfrm>
              <a:off x="1383" y="1026"/>
              <a:ext cx="3039" cy="4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AU" b="0">
                  <a:latin typeface="Verdana" pitchFamily="34" charset="0"/>
                </a:rPr>
                <a:t>Tag               Set              Word</a:t>
              </a:r>
            </a:p>
          </p:txBody>
        </p:sp>
        <p:sp>
          <p:nvSpPr>
            <p:cNvPr id="276486" name="Line 6"/>
            <p:cNvSpPr>
              <a:spLocks noChangeShapeType="1"/>
            </p:cNvSpPr>
            <p:nvPr/>
          </p:nvSpPr>
          <p:spPr bwMode="auto">
            <a:xfrm>
              <a:off x="2282"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sp>
          <p:nvSpPr>
            <p:cNvPr id="276487" name="Line 7"/>
            <p:cNvSpPr>
              <a:spLocks noChangeShapeType="1"/>
            </p:cNvSpPr>
            <p:nvPr/>
          </p:nvSpPr>
          <p:spPr bwMode="auto">
            <a:xfrm>
              <a:off x="3336" y="1023"/>
              <a:ext cx="0" cy="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AU"/>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4.5.7 T.chức cache – Ánh xạ tập kết hợp</a:t>
            </a:r>
            <a:endParaRPr lang="en-AU"/>
          </a:p>
        </p:txBody>
      </p:sp>
      <p:sp>
        <p:nvSpPr>
          <p:cNvPr id="277507"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a:t>
            </a:r>
          </a:p>
          <a:p>
            <a:pPr lvl="1"/>
            <a:r>
              <a:rPr lang="en-US" dirty="0" err="1"/>
              <a:t>Vào</a:t>
            </a:r>
            <a:r>
              <a:rPr lang="en-US" dirty="0"/>
              <a:t>:</a:t>
            </a:r>
          </a:p>
          <a:p>
            <a:pPr lvl="2"/>
            <a:r>
              <a:rPr lang="en-US" dirty="0"/>
              <a:t>Dung </a:t>
            </a:r>
            <a:r>
              <a:rPr lang="en-US" dirty="0" err="1"/>
              <a:t>lượng</a:t>
            </a:r>
            <a:r>
              <a:rPr lang="en-US" dirty="0"/>
              <a:t> </a:t>
            </a:r>
            <a:r>
              <a:rPr lang="en-US" dirty="0" err="1"/>
              <a:t>bộ</a:t>
            </a:r>
            <a:r>
              <a:rPr lang="en-US" dirty="0"/>
              <a:t> </a:t>
            </a:r>
            <a:r>
              <a:rPr lang="en-US" dirty="0" err="1"/>
              <a:t>nhớ</a:t>
            </a:r>
            <a:r>
              <a:rPr lang="en-US" dirty="0"/>
              <a:t> = 4GB</a:t>
            </a:r>
          </a:p>
          <a:p>
            <a:pPr lvl="2"/>
            <a:r>
              <a:rPr lang="en-US" dirty="0"/>
              <a:t>Dung </a:t>
            </a:r>
            <a:r>
              <a:rPr lang="en-US" dirty="0" err="1"/>
              <a:t>lượng</a:t>
            </a:r>
            <a:r>
              <a:rPr lang="en-US" dirty="0"/>
              <a:t> cache = 1MB, 2 </a:t>
            </a:r>
            <a:r>
              <a:rPr lang="en-US" dirty="0" err="1"/>
              <a:t>đường</a:t>
            </a:r>
            <a:endParaRPr lang="en-US" dirty="0"/>
          </a:p>
          <a:p>
            <a:pPr lvl="2"/>
            <a:r>
              <a:rPr lang="en-US" dirty="0" err="1"/>
              <a:t>Kích</a:t>
            </a:r>
            <a:r>
              <a:rPr lang="en-US" dirty="0"/>
              <a:t> </a:t>
            </a:r>
            <a:r>
              <a:rPr lang="en-US" dirty="0" err="1"/>
              <a:t>thước</a:t>
            </a:r>
            <a:r>
              <a:rPr lang="en-US" dirty="0"/>
              <a:t> </a:t>
            </a:r>
            <a:r>
              <a:rPr lang="en-US" dirty="0" err="1"/>
              <a:t>dòng</a:t>
            </a:r>
            <a:r>
              <a:rPr lang="en-US" dirty="0"/>
              <a:t> = 32 byte</a:t>
            </a:r>
          </a:p>
          <a:p>
            <a:pPr lvl="1"/>
            <a:r>
              <a:rPr lang="en-US" dirty="0"/>
              <a:t>Ra:</a:t>
            </a:r>
          </a:p>
          <a:p>
            <a:pPr lvl="2"/>
            <a:r>
              <a:rPr lang="en-US" dirty="0" err="1"/>
              <a:t>Kích</a:t>
            </a:r>
            <a:r>
              <a:rPr lang="en-US" dirty="0"/>
              <a:t> </a:t>
            </a:r>
            <a:r>
              <a:rPr lang="en-US" dirty="0" err="1"/>
              <a:t>thước</a:t>
            </a:r>
            <a:r>
              <a:rPr lang="en-US" dirty="0"/>
              <a:t> </a:t>
            </a:r>
            <a:r>
              <a:rPr lang="en-US" dirty="0" err="1"/>
              <a:t>dòng</a:t>
            </a:r>
            <a:r>
              <a:rPr lang="en-US" dirty="0"/>
              <a:t> Line = 32 byte = 2</a:t>
            </a:r>
            <a:r>
              <a:rPr lang="en-US" baseline="30000" dirty="0"/>
              <a:t>5</a:t>
            </a:r>
            <a:r>
              <a:rPr lang="en-US" dirty="0"/>
              <a:t> </a:t>
            </a:r>
            <a:r>
              <a:rPr lang="en-US" dirty="0">
                <a:sym typeface="Wingdings" pitchFamily="2" charset="2"/>
              </a:rPr>
              <a:t> </a:t>
            </a:r>
            <a:r>
              <a:rPr lang="en-US" dirty="0"/>
              <a:t>Word = 5 bit</a:t>
            </a:r>
          </a:p>
          <a:p>
            <a:pPr lvl="2"/>
            <a:r>
              <a:rPr lang="en-US" dirty="0"/>
              <a:t>Dung </a:t>
            </a:r>
            <a:r>
              <a:rPr lang="en-US" dirty="0" err="1"/>
              <a:t>lượng</a:t>
            </a:r>
            <a:r>
              <a:rPr lang="en-US" dirty="0"/>
              <a:t> Cache = 1MB = 2</a:t>
            </a:r>
            <a:r>
              <a:rPr lang="en-US" baseline="30000" dirty="0"/>
              <a:t>20</a:t>
            </a:r>
            <a:r>
              <a:rPr lang="en-US" dirty="0"/>
              <a:t> </a:t>
            </a:r>
            <a:r>
              <a:rPr lang="en-US" dirty="0">
                <a:sym typeface="Wingdings" pitchFamily="2" charset="2"/>
              </a:rPr>
              <a:t> </a:t>
            </a:r>
            <a:r>
              <a:rPr lang="en-US" dirty="0" err="1">
                <a:sym typeface="Wingdings" pitchFamily="2" charset="2"/>
              </a:rPr>
              <a:t>có</a:t>
            </a:r>
            <a:r>
              <a:rPr lang="en-US" dirty="0">
                <a:sym typeface="Wingdings" pitchFamily="2" charset="2"/>
              </a:rPr>
              <a:t> 2</a:t>
            </a:r>
            <a:r>
              <a:rPr lang="en-US" baseline="30000" dirty="0">
                <a:sym typeface="Wingdings" pitchFamily="2" charset="2"/>
              </a:rPr>
              <a:t>20</a:t>
            </a:r>
            <a:r>
              <a:rPr lang="en-US" dirty="0">
                <a:sym typeface="Wingdings" pitchFamily="2" charset="2"/>
              </a:rPr>
              <a:t> / 2 </a:t>
            </a:r>
            <a:r>
              <a:rPr lang="en-US" dirty="0" err="1">
                <a:sym typeface="Wingdings" pitchFamily="2" charset="2"/>
              </a:rPr>
              <a:t>đường</a:t>
            </a:r>
            <a:r>
              <a:rPr lang="en-US" dirty="0">
                <a:sym typeface="Wingdings" pitchFamily="2" charset="2"/>
              </a:rPr>
              <a:t> / 2</a:t>
            </a:r>
            <a:r>
              <a:rPr lang="en-US" baseline="30000" dirty="0">
                <a:sym typeface="Wingdings" pitchFamily="2" charset="2"/>
              </a:rPr>
              <a:t>5</a:t>
            </a:r>
            <a:r>
              <a:rPr lang="en-US" dirty="0">
                <a:sym typeface="Wingdings" pitchFamily="2" charset="2"/>
              </a:rPr>
              <a:t> = 2</a:t>
            </a:r>
            <a:r>
              <a:rPr lang="en-US" baseline="30000" dirty="0">
                <a:sym typeface="Wingdings" pitchFamily="2" charset="2"/>
              </a:rPr>
              <a:t>14</a:t>
            </a:r>
            <a:r>
              <a:rPr lang="en-US" dirty="0">
                <a:sym typeface="Wingdings" pitchFamily="2" charset="2"/>
              </a:rPr>
              <a:t> </a:t>
            </a:r>
            <a:r>
              <a:rPr lang="en-US" dirty="0" err="1">
                <a:sym typeface="Wingdings" pitchFamily="2" charset="2"/>
              </a:rPr>
              <a:t>dòng</a:t>
            </a:r>
            <a:r>
              <a:rPr lang="en-US" dirty="0">
                <a:sym typeface="Wingdings" pitchFamily="2" charset="2"/>
              </a:rPr>
              <a:t>/</a:t>
            </a:r>
            <a:r>
              <a:rPr lang="en-US" dirty="0" err="1">
                <a:sym typeface="Wingdings" pitchFamily="2" charset="2"/>
              </a:rPr>
              <a:t>đường</a:t>
            </a:r>
            <a:r>
              <a:rPr lang="en-US" dirty="0">
                <a:sym typeface="Wingdings" pitchFamily="2" charset="2"/>
              </a:rPr>
              <a:t>  </a:t>
            </a:r>
            <a:r>
              <a:rPr lang="en-US" dirty="0"/>
              <a:t>Set = 14 bit</a:t>
            </a:r>
          </a:p>
          <a:p>
            <a:pPr lvl="2"/>
            <a:r>
              <a:rPr lang="en-US" dirty="0"/>
              <a:t>Đ/c </a:t>
            </a:r>
            <a:r>
              <a:rPr lang="en-US" dirty="0" err="1"/>
              <a:t>trang</a:t>
            </a:r>
            <a:r>
              <a:rPr lang="en-US" dirty="0"/>
              <a:t> Tag: 4GB = 2</a:t>
            </a:r>
            <a:r>
              <a:rPr lang="en-US" baseline="30000" dirty="0"/>
              <a:t>32</a:t>
            </a:r>
            <a:r>
              <a:rPr lang="en-US" dirty="0"/>
              <a:t> </a:t>
            </a:r>
            <a:r>
              <a:rPr lang="en-US" dirty="0">
                <a:sym typeface="Wingdings" pitchFamily="2" charset="2"/>
              </a:rPr>
              <a:t> </a:t>
            </a:r>
            <a:r>
              <a:rPr lang="en-US" dirty="0" err="1">
                <a:sym typeface="Wingdings" pitchFamily="2" charset="2"/>
              </a:rPr>
              <a:t>cần</a:t>
            </a:r>
            <a:r>
              <a:rPr lang="en-US" dirty="0">
                <a:sym typeface="Wingdings" pitchFamily="2" charset="2"/>
              </a:rPr>
              <a:t> 32 </a:t>
            </a:r>
            <a:r>
              <a:rPr lang="en-US" dirty="0" err="1">
                <a:sym typeface="Wingdings" pitchFamily="2" charset="2"/>
              </a:rPr>
              <a:t>bít</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a:t>
            </a:r>
            <a:r>
              <a:rPr lang="en-US" dirty="0" err="1">
                <a:sym typeface="Wingdings" pitchFamily="2" charset="2"/>
              </a:rPr>
              <a:t>để</a:t>
            </a:r>
            <a:r>
              <a:rPr lang="en-US" dirty="0">
                <a:sym typeface="Wingdings" pitchFamily="2" charset="2"/>
              </a:rPr>
              <a:t> </a:t>
            </a:r>
            <a:r>
              <a:rPr lang="en-US" dirty="0" err="1">
                <a:sym typeface="Wingdings" pitchFamily="2" charset="2"/>
              </a:rPr>
              <a:t>địa</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hoá</a:t>
            </a:r>
            <a:r>
              <a:rPr lang="en-US" dirty="0">
                <a:sym typeface="Wingdings" pitchFamily="2" charset="2"/>
              </a:rPr>
              <a:t> </a:t>
            </a:r>
            <a:r>
              <a:rPr lang="en-US" dirty="0" err="1">
                <a:sym typeface="Wingdings" pitchFamily="2" charset="2"/>
              </a:rPr>
              <a:t>các</a:t>
            </a:r>
            <a:r>
              <a:rPr lang="en-US" dirty="0">
                <a:sym typeface="Wingdings" pitchFamily="2" charset="2"/>
              </a:rPr>
              <a:t> ô </a:t>
            </a:r>
            <a:r>
              <a:rPr lang="en-US" dirty="0" err="1">
                <a:sym typeface="Wingdings" pitchFamily="2" charset="2"/>
              </a:rPr>
              <a:t>nhớ</a:t>
            </a:r>
            <a:r>
              <a:rPr lang="en-US" dirty="0">
                <a:sym typeface="Wingdings" pitchFamily="2" charset="2"/>
              </a:rPr>
              <a:t>:</a:t>
            </a:r>
            <a:endParaRPr lang="en-US" baseline="30000" dirty="0"/>
          </a:p>
          <a:p>
            <a:pPr lvl="2">
              <a:buFontTx/>
              <a:buNone/>
            </a:pPr>
            <a:r>
              <a:rPr lang="en-US" dirty="0"/>
              <a:t>		Tag = 32bit </a:t>
            </a:r>
            <a:r>
              <a:rPr lang="en-US" dirty="0" err="1"/>
              <a:t>địa</a:t>
            </a:r>
            <a:r>
              <a:rPr lang="en-US" dirty="0"/>
              <a:t> </a:t>
            </a:r>
            <a:r>
              <a:rPr lang="en-US" dirty="0" err="1"/>
              <a:t>chỉ</a:t>
            </a:r>
            <a:r>
              <a:rPr lang="en-US" dirty="0"/>
              <a:t> – Set – Word = 32 – 14 – 5 = 13 bit.</a:t>
            </a:r>
            <a:endParaRPr lang="en-A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4.5.7 T.chức cache – Ánh xạ tập kết hợp</a:t>
            </a:r>
            <a:endParaRPr lang="en-AU"/>
          </a:p>
        </p:txBody>
      </p:sp>
      <p:sp>
        <p:nvSpPr>
          <p:cNvPr id="278531" name="Rectangle 3"/>
          <p:cNvSpPr>
            <a:spLocks noGrp="1" noChangeArrowheads="1"/>
          </p:cNvSpPr>
          <p:nvPr>
            <p:ph type="body" idx="1"/>
          </p:nvPr>
        </p:nvSpPr>
        <p:spPr/>
        <p:txBody>
          <a:bodyPr/>
          <a:lstStyle/>
          <a:p>
            <a:r>
              <a:rPr lang="en-AU"/>
              <a:t>Ưu:</a:t>
            </a:r>
          </a:p>
          <a:p>
            <a:pPr lvl="1"/>
            <a:r>
              <a:rPr lang="en-AU"/>
              <a:t>Nhanh do ánh xạ trực tiếp được sử dụng cho ánh xạ dòng (chiếm số lớn ánh xạ);</a:t>
            </a:r>
          </a:p>
          <a:p>
            <a:pPr lvl="1"/>
            <a:r>
              <a:rPr lang="en-AU"/>
              <a:t>Giảm xung đột do ánh xạ từ các trang bộ nhớ đến các đường cache là mềm dẻo.</a:t>
            </a:r>
          </a:p>
          <a:p>
            <a:pPr lvl="1"/>
            <a:r>
              <a:rPr lang="en-AU"/>
              <a:t>Hệ số Hit cao hơn.</a:t>
            </a:r>
          </a:p>
          <a:p>
            <a:r>
              <a:rPr lang="en-AU"/>
              <a:t>Nhược:</a:t>
            </a:r>
          </a:p>
          <a:p>
            <a:pPr lvl="1"/>
            <a:r>
              <a:rPr lang="en-AU"/>
              <a:t>Phức tạp trong thiết kế và điều khiển vì cache được chia thành một số đường.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AU"/>
              <a:t>4.5.8 Đọc/ghi thông tin trong cache</a:t>
            </a:r>
          </a:p>
        </p:txBody>
      </p:sp>
      <p:sp>
        <p:nvSpPr>
          <p:cNvPr id="279555" name="Rectangle 3"/>
          <p:cNvSpPr>
            <a:spLocks noGrp="1" noChangeArrowheads="1"/>
          </p:cNvSpPr>
          <p:nvPr>
            <p:ph type="body" idx="1"/>
          </p:nvPr>
        </p:nvSpPr>
        <p:spPr/>
        <p:txBody>
          <a:bodyPr/>
          <a:lstStyle/>
          <a:p>
            <a:r>
              <a:rPr lang="en-AU"/>
              <a:t>Đọc thông tin:</a:t>
            </a:r>
          </a:p>
          <a:p>
            <a:pPr lvl="1"/>
            <a:r>
              <a:rPr lang="en-AU"/>
              <a:t>Trường hợp hit (mẩu tin cần đọc có trong cache)</a:t>
            </a:r>
          </a:p>
          <a:p>
            <a:pPr lvl="2"/>
            <a:r>
              <a:rPr lang="en-AU"/>
              <a:t>Mẩu tin được đọc từ cache vào CPU;</a:t>
            </a:r>
          </a:p>
          <a:p>
            <a:pPr lvl="2"/>
            <a:r>
              <a:rPr lang="en-AU"/>
              <a:t>Bộ nhớ chính không tham gia.</a:t>
            </a:r>
          </a:p>
          <a:p>
            <a:pPr lvl="1"/>
            <a:r>
              <a:rPr lang="en-AU"/>
              <a:t>Trường hợp miss (mẩu tin cần đọc không có trong cache)</a:t>
            </a:r>
          </a:p>
          <a:p>
            <a:pPr lvl="2"/>
            <a:r>
              <a:rPr lang="en-AU"/>
              <a:t>Mẩu tin trước hết được đọc từ bộ nhớ chính vào cache;</a:t>
            </a:r>
          </a:p>
          <a:p>
            <a:pPr lvl="2"/>
            <a:r>
              <a:rPr lang="en-AU"/>
              <a:t>Sau đó nó được chuyển từ cache vào CPU.</a:t>
            </a:r>
          </a:p>
          <a:p>
            <a:pPr lvl="2">
              <a:buFontTx/>
              <a:buNone/>
            </a:pPr>
            <a:r>
              <a:rPr lang="en-AU">
                <a:sym typeface="Wingdings" pitchFamily="2" charset="2"/>
              </a:rPr>
              <a:t> đây là trường hợp miss penalty: thời gian truy nhập mẩu tin bằng tổng thời gian truy nhập cache và bộ nhớ chính.</a:t>
            </a:r>
            <a:endParaRPr lang="en-A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AU"/>
              <a:t>4.5.8 Đọc/ghi thông tin trong cache</a:t>
            </a:r>
          </a:p>
        </p:txBody>
      </p:sp>
      <p:sp>
        <p:nvSpPr>
          <p:cNvPr id="280579" name="Rectangle 3"/>
          <p:cNvSpPr>
            <a:spLocks noGrp="1" noChangeArrowheads="1"/>
          </p:cNvSpPr>
          <p:nvPr>
            <p:ph type="body" idx="1"/>
          </p:nvPr>
        </p:nvSpPr>
        <p:spPr/>
        <p:txBody>
          <a:bodyPr/>
          <a:lstStyle/>
          <a:p>
            <a:r>
              <a:rPr lang="en-AU"/>
              <a:t>Ghi thông tin:</a:t>
            </a:r>
          </a:p>
          <a:p>
            <a:pPr lvl="1"/>
            <a:r>
              <a:rPr lang="en-AU"/>
              <a:t>Trường hợp hit (mẩu tin cần ghi có trong cache)</a:t>
            </a:r>
          </a:p>
          <a:p>
            <a:pPr lvl="2"/>
            <a:r>
              <a:rPr lang="en-AU"/>
              <a:t>Ghi thẳng (write through): mẩu tin được ghi đồng thời ra cache và bộ nhớ chính;</a:t>
            </a:r>
          </a:p>
          <a:p>
            <a:pPr lvl="2"/>
            <a:r>
              <a:rPr lang="en-AU"/>
              <a:t>Ghi trễ (write back): mẩu tin trước hết được ghi ra cache và dòng chứa mẩu tin được ghi ra bộ nhớ chính khi dòng đó bị thay thế.</a:t>
            </a:r>
          </a:p>
          <a:p>
            <a:pPr lvl="1"/>
            <a:r>
              <a:rPr lang="en-AU"/>
              <a:t>Trường hợp miss (mẩu tin cần ghi không có trong cache)</a:t>
            </a:r>
          </a:p>
          <a:p>
            <a:pPr lvl="2"/>
            <a:r>
              <a:rPr lang="en-AU">
                <a:sym typeface="Wingdings" pitchFamily="2" charset="2"/>
              </a:rPr>
              <a:t>Ghi có đọc lại (write allocate / fetch on write): mẩu tin trước hết được ghi ra bộ nhớ chính và sau đó dòng chứa mẩu tin được đọc vào cache;</a:t>
            </a:r>
          </a:p>
          <a:p>
            <a:pPr lvl="2"/>
            <a:r>
              <a:rPr lang="en-AU">
                <a:sym typeface="Wingdings" pitchFamily="2" charset="2"/>
              </a:rPr>
              <a:t>Ghi không đọc lại (write non-allocate): mẩu tin chỉ được ghi ra bộ nhớ chính (dòng chứa mẩu tin không được đọc vào cache).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AU"/>
              <a:t>4.5.9 Các chính sách thay thế dòng cache</a:t>
            </a:r>
          </a:p>
        </p:txBody>
      </p:sp>
      <p:sp>
        <p:nvSpPr>
          <p:cNvPr id="281603" name="Rectangle 3"/>
          <p:cNvSpPr>
            <a:spLocks noGrp="1" noChangeArrowheads="1"/>
          </p:cNvSpPr>
          <p:nvPr>
            <p:ph type="body" idx="1"/>
          </p:nvPr>
        </p:nvSpPr>
        <p:spPr/>
        <p:txBody>
          <a:bodyPr/>
          <a:lstStyle/>
          <a:p>
            <a:pPr>
              <a:lnSpc>
                <a:spcPct val="90000"/>
              </a:lnSpc>
            </a:pPr>
            <a:r>
              <a:rPr lang="en-AU"/>
              <a:t>Vì sao phải thay thế dòng cache?</a:t>
            </a:r>
          </a:p>
          <a:p>
            <a:pPr lvl="1">
              <a:lnSpc>
                <a:spcPct val="90000"/>
              </a:lnSpc>
            </a:pPr>
            <a:r>
              <a:rPr lang="en-AU"/>
              <a:t>Ánh xạ dòng (bộ nhớ) </a:t>
            </a:r>
            <a:r>
              <a:rPr lang="en-AU">
                <a:sym typeface="Wingdings" pitchFamily="2" charset="2"/>
              </a:rPr>
              <a:t> dòng (cache) thường là ánh xạ nhiều  một;</a:t>
            </a:r>
          </a:p>
          <a:p>
            <a:pPr lvl="1">
              <a:lnSpc>
                <a:spcPct val="90000"/>
              </a:lnSpc>
            </a:pPr>
            <a:r>
              <a:rPr lang="en-AU">
                <a:sym typeface="Wingdings" pitchFamily="2" charset="2"/>
              </a:rPr>
              <a:t>Nhiều dòng bộ nhớ chia sẻ một dòng cache  các dòng bộ nhớ được nạp vào cache sử dụng một thời gian và được thay thế bởi dòng khác theo yêu cầu thông tin phục vụ CPU.</a:t>
            </a:r>
          </a:p>
          <a:p>
            <a:pPr>
              <a:lnSpc>
                <a:spcPct val="90000"/>
              </a:lnSpc>
            </a:pPr>
            <a:r>
              <a:rPr lang="en-AU">
                <a:sym typeface="Wingdings" pitchFamily="2" charset="2"/>
              </a:rPr>
              <a:t>Chính sách thay thế (replacement policies) xác định các dòng cache nào được chọn để thay thế bởi các dòng khác từ bộ nhớ.</a:t>
            </a:r>
          </a:p>
          <a:p>
            <a:pPr>
              <a:lnSpc>
                <a:spcPct val="90000"/>
              </a:lnSpc>
            </a:pPr>
            <a:r>
              <a:rPr lang="en-AU">
                <a:sym typeface="Wingdings" pitchFamily="2" charset="2"/>
              </a:rPr>
              <a:t>Các chính sách thay thế:</a:t>
            </a:r>
          </a:p>
          <a:p>
            <a:pPr lvl="1">
              <a:lnSpc>
                <a:spcPct val="90000"/>
              </a:lnSpc>
            </a:pPr>
            <a:r>
              <a:rPr lang="en-AU">
                <a:sym typeface="Wingdings" pitchFamily="2" charset="2"/>
              </a:rPr>
              <a:t>Ngẫu nhiên (Random)</a:t>
            </a:r>
          </a:p>
          <a:p>
            <a:pPr lvl="1">
              <a:lnSpc>
                <a:spcPct val="90000"/>
              </a:lnSpc>
            </a:pPr>
            <a:r>
              <a:rPr lang="en-AU">
                <a:sym typeface="Wingdings" pitchFamily="2" charset="2"/>
              </a:rPr>
              <a:t>Vào trước ra trước (FIFO)</a:t>
            </a:r>
          </a:p>
          <a:p>
            <a:pPr lvl="1">
              <a:lnSpc>
                <a:spcPct val="90000"/>
              </a:lnSpc>
            </a:pPr>
            <a:r>
              <a:rPr lang="en-AU"/>
              <a:t>Thay thế các dòng ít được sử dụng gần đây nhất (LRU).</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AU"/>
              <a:t>4.5.9 Các chính sách thay thế dòng cache</a:t>
            </a:r>
          </a:p>
        </p:txBody>
      </p:sp>
      <p:sp>
        <p:nvSpPr>
          <p:cNvPr id="282627" name="Rectangle 3"/>
          <p:cNvSpPr>
            <a:spLocks noGrp="1" noChangeArrowheads="1"/>
          </p:cNvSpPr>
          <p:nvPr>
            <p:ph type="body" idx="1"/>
          </p:nvPr>
        </p:nvSpPr>
        <p:spPr/>
        <p:txBody>
          <a:bodyPr/>
          <a:lstStyle/>
          <a:p>
            <a:r>
              <a:rPr lang="en-AU"/>
              <a:t>Thay thế ngẫu nhiên (Radom Replacement):</a:t>
            </a:r>
          </a:p>
          <a:p>
            <a:pPr lvl="1"/>
            <a:r>
              <a:rPr lang="en-AU"/>
              <a:t>Các dòng cache được chọn ngẫu nhiên để thay thế</a:t>
            </a:r>
          </a:p>
          <a:p>
            <a:pPr lvl="1"/>
            <a:r>
              <a:rPr lang="en-AU"/>
              <a:t>Ưu:</a:t>
            </a:r>
          </a:p>
          <a:p>
            <a:pPr lvl="2"/>
            <a:r>
              <a:rPr lang="en-AU"/>
              <a:t>Cài đặt đơn giản</a:t>
            </a:r>
          </a:p>
          <a:p>
            <a:pPr lvl="1"/>
            <a:r>
              <a:rPr lang="en-AU"/>
              <a:t>Nhược:</a:t>
            </a:r>
          </a:p>
          <a:p>
            <a:pPr lvl="2"/>
            <a:r>
              <a:rPr lang="en-AU"/>
              <a:t>Hệ số miss cao:</a:t>
            </a:r>
          </a:p>
          <a:p>
            <a:pPr lvl="3"/>
            <a:r>
              <a:rPr lang="en-AU"/>
              <a:t>Thay thế ngẫu nhiên không xem xét đến các dòng cache đang thực sự được sử dụng</a:t>
            </a:r>
          </a:p>
          <a:p>
            <a:pPr lvl="3"/>
            <a:r>
              <a:rPr lang="en-AU"/>
              <a:t>Nếu một dòng cache đang được sử dụng và bị thay thế </a:t>
            </a:r>
            <a:r>
              <a:rPr lang="en-AU">
                <a:sym typeface="Wingdings" pitchFamily="2" charset="2"/>
              </a:rPr>
              <a:t> xảy ra miss và nó lại cần được đọc từ bộ nhớ chính vào cache.</a:t>
            </a:r>
            <a:endParaRPr lang="en-AU"/>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blinds(horizontal)">
                                      <p:cBhvr>
                                        <p:cTn id="7" dur="500"/>
                                        <p:tgtEl>
                                          <p:spTgt spid="282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blinds(horizontal)">
                                      <p:cBhvr>
                                        <p:cTn id="10" dur="500"/>
                                        <p:tgtEl>
                                          <p:spTgt spid="2826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animEffect transition="in" filter="blinds(horizontal)">
                                      <p:cBhvr>
                                        <p:cTn id="15" dur="500"/>
                                        <p:tgtEl>
                                          <p:spTgt spid="2826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2627">
                                            <p:txEl>
                                              <p:pRg st="3" end="3"/>
                                            </p:txEl>
                                          </p:spTgt>
                                        </p:tgtEl>
                                        <p:attrNameLst>
                                          <p:attrName>style.visibility</p:attrName>
                                        </p:attrNameLst>
                                      </p:cBhvr>
                                      <p:to>
                                        <p:strVal val="visible"/>
                                      </p:to>
                                    </p:set>
                                    <p:animEffect transition="in" filter="blinds(horizontal)">
                                      <p:cBhvr>
                                        <p:cTn id="18" dur="500"/>
                                        <p:tgtEl>
                                          <p:spTgt spid="2826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82627">
                                            <p:txEl>
                                              <p:pRg st="4" end="4"/>
                                            </p:txEl>
                                          </p:spTgt>
                                        </p:tgtEl>
                                        <p:attrNameLst>
                                          <p:attrName>style.visibility</p:attrName>
                                        </p:attrNameLst>
                                      </p:cBhvr>
                                      <p:to>
                                        <p:strVal val="visible"/>
                                      </p:to>
                                    </p:set>
                                    <p:animEffect transition="in" filter="blinds(horizontal)">
                                      <p:cBhvr>
                                        <p:cTn id="23" dur="500"/>
                                        <p:tgtEl>
                                          <p:spTgt spid="28262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2627">
                                            <p:txEl>
                                              <p:pRg st="5" end="5"/>
                                            </p:txEl>
                                          </p:spTgt>
                                        </p:tgtEl>
                                        <p:attrNameLst>
                                          <p:attrName>style.visibility</p:attrName>
                                        </p:attrNameLst>
                                      </p:cBhvr>
                                      <p:to>
                                        <p:strVal val="visible"/>
                                      </p:to>
                                    </p:set>
                                    <p:animEffect transition="in" filter="blinds(horizontal)">
                                      <p:cBhvr>
                                        <p:cTn id="26" dur="500"/>
                                        <p:tgtEl>
                                          <p:spTgt spid="28262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2627">
                                            <p:txEl>
                                              <p:pRg st="6" end="6"/>
                                            </p:txEl>
                                          </p:spTgt>
                                        </p:tgtEl>
                                        <p:attrNameLst>
                                          <p:attrName>style.visibility</p:attrName>
                                        </p:attrNameLst>
                                      </p:cBhvr>
                                      <p:to>
                                        <p:strVal val="visible"/>
                                      </p:to>
                                    </p:set>
                                    <p:animEffect transition="in" filter="blinds(horizontal)">
                                      <p:cBhvr>
                                        <p:cTn id="31" dur="500"/>
                                        <p:tgtEl>
                                          <p:spTgt spid="282627">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82627">
                                            <p:txEl>
                                              <p:pRg st="7" end="7"/>
                                            </p:txEl>
                                          </p:spTgt>
                                        </p:tgtEl>
                                        <p:attrNameLst>
                                          <p:attrName>style.visibility</p:attrName>
                                        </p:attrNameLst>
                                      </p:cBhvr>
                                      <p:to>
                                        <p:strVal val="visible"/>
                                      </p:to>
                                    </p:set>
                                    <p:animEffect transition="in" filter="blinds(horizontal)">
                                      <p:cBhvr>
                                        <p:cTn id="34" dur="500"/>
                                        <p:tgtEl>
                                          <p:spTgt spid="28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AU"/>
              <a:t>4.5.9 Các chính sách thay thế dòng cache</a:t>
            </a:r>
          </a:p>
        </p:txBody>
      </p:sp>
      <p:sp>
        <p:nvSpPr>
          <p:cNvPr id="284675" name="Rectangle 3"/>
          <p:cNvSpPr>
            <a:spLocks noGrp="1" noChangeArrowheads="1"/>
          </p:cNvSpPr>
          <p:nvPr>
            <p:ph type="body" idx="1"/>
          </p:nvPr>
        </p:nvSpPr>
        <p:spPr/>
        <p:txBody>
          <a:bodyPr/>
          <a:lstStyle/>
          <a:p>
            <a:r>
              <a:rPr lang="en-AU"/>
              <a:t>Thay thế kiểu vào trước ra trước (FIFO-First In First Out):</a:t>
            </a:r>
          </a:p>
          <a:p>
            <a:pPr lvl="1"/>
            <a:r>
              <a:rPr lang="en-AU"/>
              <a:t>Các dòng nhớ được đọc vào cache trước sẽ bị thay thế trước</a:t>
            </a:r>
          </a:p>
          <a:p>
            <a:pPr lvl="1"/>
            <a:r>
              <a:rPr lang="en-AU"/>
              <a:t>Ưu:</a:t>
            </a:r>
          </a:p>
          <a:p>
            <a:pPr lvl="2"/>
            <a:r>
              <a:rPr lang="en-AU"/>
              <a:t>Có hệ số miss thấp hơn so với thay thế ngẫu nhiên (tại sao?)</a:t>
            </a:r>
          </a:p>
          <a:p>
            <a:pPr lvl="1"/>
            <a:r>
              <a:rPr lang="en-AU"/>
              <a:t>Nhược:</a:t>
            </a:r>
          </a:p>
          <a:p>
            <a:pPr lvl="2"/>
            <a:r>
              <a:rPr lang="en-AU"/>
              <a:t>Hệ số miss vẫn còn cao</a:t>
            </a:r>
          </a:p>
          <a:p>
            <a:pPr lvl="3"/>
            <a:r>
              <a:rPr lang="en-AU"/>
              <a:t>Vẫn chưa thực sự xem xét đến các dòng cache đang được sử dụng. Một dòng cache “già” vẫn có thể đang được sử dụng.</a:t>
            </a:r>
          </a:p>
          <a:p>
            <a:pPr lvl="2"/>
            <a:r>
              <a:rPr lang="en-AU"/>
              <a:t>Cài đặt phức tạp do cần có mạch điện tử để theo dõi trật tự nạp các dòng bộ nhớ vào cache.</a:t>
            </a:r>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blinds(horizontal)">
                                      <p:cBhvr>
                                        <p:cTn id="7" dur="500"/>
                                        <p:tgtEl>
                                          <p:spTgt spid="284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10" dur="500"/>
                                        <p:tgtEl>
                                          <p:spTgt spid="284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animEffect transition="in" filter="blinds(horizontal)">
                                      <p:cBhvr>
                                        <p:cTn id="15" dur="500"/>
                                        <p:tgtEl>
                                          <p:spTgt spid="2846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4675">
                                            <p:txEl>
                                              <p:pRg st="3" end="3"/>
                                            </p:txEl>
                                          </p:spTgt>
                                        </p:tgtEl>
                                        <p:attrNameLst>
                                          <p:attrName>style.visibility</p:attrName>
                                        </p:attrNameLst>
                                      </p:cBhvr>
                                      <p:to>
                                        <p:strVal val="visible"/>
                                      </p:to>
                                    </p:set>
                                    <p:animEffect transition="in" filter="blinds(horizontal)">
                                      <p:cBhvr>
                                        <p:cTn id="18" dur="500"/>
                                        <p:tgtEl>
                                          <p:spTgt spid="2846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23" dur="500"/>
                                        <p:tgtEl>
                                          <p:spTgt spid="28467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4675">
                                            <p:txEl>
                                              <p:pRg st="5" end="5"/>
                                            </p:txEl>
                                          </p:spTgt>
                                        </p:tgtEl>
                                        <p:attrNameLst>
                                          <p:attrName>style.visibility</p:attrName>
                                        </p:attrNameLst>
                                      </p:cBhvr>
                                      <p:to>
                                        <p:strVal val="visible"/>
                                      </p:to>
                                    </p:set>
                                    <p:animEffect transition="in" filter="blinds(horizontal)">
                                      <p:cBhvr>
                                        <p:cTn id="26" dur="500"/>
                                        <p:tgtEl>
                                          <p:spTgt spid="2846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4675">
                                            <p:txEl>
                                              <p:pRg st="6" end="6"/>
                                            </p:txEl>
                                          </p:spTgt>
                                        </p:tgtEl>
                                        <p:attrNameLst>
                                          <p:attrName>style.visibility</p:attrName>
                                        </p:attrNameLst>
                                      </p:cBhvr>
                                      <p:to>
                                        <p:strVal val="visible"/>
                                      </p:to>
                                    </p:set>
                                    <p:animEffect transition="in" filter="blinds(horizontal)">
                                      <p:cBhvr>
                                        <p:cTn id="31" dur="500"/>
                                        <p:tgtEl>
                                          <p:spTgt spid="28467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84675">
                                            <p:txEl>
                                              <p:pRg st="7" end="7"/>
                                            </p:txEl>
                                          </p:spTgt>
                                        </p:tgtEl>
                                        <p:attrNameLst>
                                          <p:attrName>style.visibility</p:attrName>
                                        </p:attrNameLst>
                                      </p:cBhvr>
                                      <p:to>
                                        <p:strVal val="visible"/>
                                      </p:to>
                                    </p:set>
                                    <p:animEffect transition="in" filter="blinds(horizontal)">
                                      <p:cBhvr>
                                        <p:cTn id="36" dur="500"/>
                                        <p:tgtEl>
                                          <p:spTgt spid="284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AU"/>
              <a:t>4.5.9 Các chính sách thay thế dòng cache</a:t>
            </a:r>
          </a:p>
        </p:txBody>
      </p:sp>
      <p:sp>
        <p:nvSpPr>
          <p:cNvPr id="285699" name="Rectangle 3"/>
          <p:cNvSpPr>
            <a:spLocks noGrp="1" noChangeArrowheads="1"/>
          </p:cNvSpPr>
          <p:nvPr>
            <p:ph type="body" idx="1"/>
          </p:nvPr>
        </p:nvSpPr>
        <p:spPr/>
        <p:txBody>
          <a:bodyPr/>
          <a:lstStyle/>
          <a:p>
            <a:r>
              <a:rPr lang="en-AU"/>
              <a:t>Thay thế các dòng ít được sử dụng gần đây nhất (LRU-Least Recently Used):</a:t>
            </a:r>
          </a:p>
          <a:p>
            <a:pPr lvl="1"/>
            <a:r>
              <a:rPr lang="en-AU"/>
              <a:t>Các dòng cache ít được sử dụng gần đây nhất được lựa chọn để tha thế.</a:t>
            </a:r>
          </a:p>
          <a:p>
            <a:pPr lvl="1"/>
            <a:r>
              <a:rPr lang="en-AU"/>
              <a:t>Ưu:</a:t>
            </a:r>
          </a:p>
          <a:p>
            <a:pPr lvl="2"/>
            <a:r>
              <a:rPr lang="en-AU"/>
              <a:t>Có hệ số miss thấp nhất so với thay thế ngẫu nhiên và thay thế FIFO</a:t>
            </a:r>
          </a:p>
          <a:p>
            <a:pPr lvl="2"/>
            <a:r>
              <a:rPr lang="en-AU"/>
              <a:t>Do thay thế LRU có xem xét đến các dòng đang được sử dụng</a:t>
            </a:r>
          </a:p>
          <a:p>
            <a:pPr lvl="1"/>
            <a:r>
              <a:rPr lang="en-AU"/>
              <a:t>Nhược:</a:t>
            </a:r>
          </a:p>
          <a:p>
            <a:pPr lvl="2"/>
            <a:r>
              <a:rPr lang="en-AU"/>
              <a:t>Cài đặt phức tạp do cần có mạch điện tử để theo dõi tần suất sử dụng các dòng cache.</a:t>
            </a:r>
          </a:p>
          <a:p>
            <a:pPr lvl="3"/>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blinds(horizontal)">
                                      <p:cBhvr>
                                        <p:cTn id="7" dur="500"/>
                                        <p:tgtEl>
                                          <p:spTgt spid="285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5699">
                                            <p:txEl>
                                              <p:pRg st="1" end="1"/>
                                            </p:txEl>
                                          </p:spTgt>
                                        </p:tgtEl>
                                        <p:attrNameLst>
                                          <p:attrName>style.visibility</p:attrName>
                                        </p:attrNameLst>
                                      </p:cBhvr>
                                      <p:to>
                                        <p:strVal val="visible"/>
                                      </p:to>
                                    </p:set>
                                    <p:animEffect transition="in" filter="blinds(horizontal)">
                                      <p:cBhvr>
                                        <p:cTn id="10" dur="500"/>
                                        <p:tgtEl>
                                          <p:spTgt spid="285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blinds(horizontal)">
                                      <p:cBhvr>
                                        <p:cTn id="15" dur="500"/>
                                        <p:tgtEl>
                                          <p:spTgt spid="285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85699">
                                            <p:txEl>
                                              <p:pRg st="3" end="3"/>
                                            </p:txEl>
                                          </p:spTgt>
                                        </p:tgtEl>
                                        <p:attrNameLst>
                                          <p:attrName>style.visibility</p:attrName>
                                        </p:attrNameLst>
                                      </p:cBhvr>
                                      <p:to>
                                        <p:strVal val="visible"/>
                                      </p:to>
                                    </p:set>
                                    <p:animEffect transition="in" filter="blinds(horizontal)">
                                      <p:cBhvr>
                                        <p:cTn id="18" dur="500"/>
                                        <p:tgtEl>
                                          <p:spTgt spid="28569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5699">
                                            <p:txEl>
                                              <p:pRg st="4" end="4"/>
                                            </p:txEl>
                                          </p:spTgt>
                                        </p:tgtEl>
                                        <p:attrNameLst>
                                          <p:attrName>style.visibility</p:attrName>
                                        </p:attrNameLst>
                                      </p:cBhvr>
                                      <p:to>
                                        <p:strVal val="visible"/>
                                      </p:to>
                                    </p:set>
                                    <p:animEffect transition="in" filter="blinds(horizontal)">
                                      <p:cBhvr>
                                        <p:cTn id="21" dur="500"/>
                                        <p:tgtEl>
                                          <p:spTgt spid="2856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85699">
                                            <p:txEl>
                                              <p:pRg st="5" end="5"/>
                                            </p:txEl>
                                          </p:spTgt>
                                        </p:tgtEl>
                                        <p:attrNameLst>
                                          <p:attrName>style.visibility</p:attrName>
                                        </p:attrNameLst>
                                      </p:cBhvr>
                                      <p:to>
                                        <p:strVal val="visible"/>
                                      </p:to>
                                    </p:set>
                                    <p:animEffect transition="in" filter="blinds(horizontal)">
                                      <p:cBhvr>
                                        <p:cTn id="26" dur="500"/>
                                        <p:tgtEl>
                                          <p:spTgt spid="285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85699">
                                            <p:txEl>
                                              <p:pRg st="6" end="6"/>
                                            </p:txEl>
                                          </p:spTgt>
                                        </p:tgtEl>
                                        <p:attrNameLst>
                                          <p:attrName>style.visibility</p:attrName>
                                        </p:attrNameLst>
                                      </p:cBhvr>
                                      <p:to>
                                        <p:strVal val="visible"/>
                                      </p:to>
                                    </p:set>
                                    <p:animEffect transition="in" filter="blinds(horizontal)">
                                      <p:cBhvr>
                                        <p:cTn id="31"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AU"/>
              <a:t>4.5.10 Hiệu năng cache</a:t>
            </a:r>
          </a:p>
        </p:txBody>
      </p:sp>
      <p:sp>
        <p:nvSpPr>
          <p:cNvPr id="286723" name="Rectangle 3"/>
          <p:cNvSpPr>
            <a:spLocks noGrp="1" noChangeArrowheads="1"/>
          </p:cNvSpPr>
          <p:nvPr>
            <p:ph type="body" idx="1"/>
          </p:nvPr>
        </p:nvSpPr>
        <p:spPr>
          <a:xfrm>
            <a:off x="228600" y="1447800"/>
            <a:ext cx="8756650" cy="4648200"/>
          </a:xfrm>
        </p:spPr>
        <p:txBody>
          <a:bodyPr/>
          <a:lstStyle/>
          <a:p>
            <a:r>
              <a:rPr lang="en-AU"/>
              <a:t>Thời gian truy nhập trung bình (t</a:t>
            </a:r>
            <a:r>
              <a:rPr lang="en-AU" baseline="-25000"/>
              <a:t>access</a:t>
            </a:r>
            <a:r>
              <a:rPr lang="en-AU"/>
              <a:t>) của một hệ thống nhớ có cache:</a:t>
            </a:r>
          </a:p>
          <a:p>
            <a:pPr marL="522288" lvl="1" indent="-65088">
              <a:buFont typeface="Wingdings" pitchFamily="2" charset="2"/>
              <a:buNone/>
            </a:pPr>
            <a:r>
              <a:rPr lang="en-AU"/>
              <a:t>t</a:t>
            </a:r>
            <a:r>
              <a:rPr lang="en-AU" baseline="-25000"/>
              <a:t>access</a:t>
            </a:r>
            <a:r>
              <a:rPr lang="en-AU"/>
              <a:t> = (Hit cost) + (miss rate) * (miss penalty)</a:t>
            </a:r>
          </a:p>
          <a:p>
            <a:pPr marL="522288" lvl="1" indent="-65088">
              <a:buFont typeface="Wingdings" pitchFamily="2" charset="2"/>
              <a:buNone/>
            </a:pPr>
            <a:r>
              <a:rPr lang="en-AU"/>
              <a:t>t</a:t>
            </a:r>
            <a:r>
              <a:rPr lang="en-AU" baseline="-25000"/>
              <a:t>access</a:t>
            </a:r>
            <a:r>
              <a:rPr lang="en-AU"/>
              <a:t> = t</a:t>
            </a:r>
            <a:r>
              <a:rPr lang="en-AU" baseline="-25000"/>
              <a:t>cache</a:t>
            </a:r>
            <a:r>
              <a:rPr lang="en-AU"/>
              <a:t> + (1 - H) * (t</a:t>
            </a:r>
            <a:r>
              <a:rPr lang="en-AU" baseline="-25000"/>
              <a:t>memory</a:t>
            </a:r>
            <a:r>
              <a:rPr lang="en-AU"/>
              <a:t>)</a:t>
            </a:r>
          </a:p>
          <a:p>
            <a:pPr marL="522288" lvl="1" indent="-65088">
              <a:spcBef>
                <a:spcPct val="50000"/>
              </a:spcBef>
              <a:buFont typeface="Wingdings" pitchFamily="2" charset="2"/>
              <a:buNone/>
            </a:pPr>
            <a:r>
              <a:rPr lang="en-AU"/>
              <a:t>trong đó H là hệ số hit, t</a:t>
            </a:r>
            <a:r>
              <a:rPr lang="en-AU" baseline="-25000"/>
              <a:t>cache</a:t>
            </a:r>
            <a:r>
              <a:rPr lang="en-AU"/>
              <a:t> là thời gian truy nhập cache, </a:t>
            </a:r>
            <a:br>
              <a:rPr lang="en-AU"/>
            </a:br>
            <a:r>
              <a:rPr lang="en-AU"/>
              <a:t>t</a:t>
            </a:r>
            <a:r>
              <a:rPr lang="en-AU" baseline="-25000"/>
              <a:t>memory</a:t>
            </a:r>
            <a:r>
              <a:rPr lang="en-AU"/>
              <a:t> là thời gian truy nhập bộ nhớ chính.</a:t>
            </a:r>
          </a:p>
          <a:p>
            <a:pPr marL="522288" lvl="1" indent="-65088">
              <a:buFont typeface="Wingdings" pitchFamily="2" charset="2"/>
              <a:buNone/>
            </a:pPr>
            <a:endParaRPr lang="en-AU" sz="1200"/>
          </a:p>
          <a:p>
            <a:pPr marL="522288" lvl="1" indent="-65088">
              <a:buFont typeface="Wingdings" pitchFamily="2" charset="2"/>
              <a:buNone/>
            </a:pPr>
            <a:r>
              <a:rPr lang="en-AU" sz="1800"/>
              <a:t>If t</a:t>
            </a:r>
            <a:r>
              <a:rPr lang="en-AU" sz="1800" baseline="-25000"/>
              <a:t>cache</a:t>
            </a:r>
            <a:r>
              <a:rPr lang="en-AU" sz="1800"/>
              <a:t> = 5ns, t</a:t>
            </a:r>
            <a:r>
              <a:rPr lang="en-AU" sz="1800" baseline="-25000"/>
              <a:t>memory</a:t>
            </a:r>
            <a:r>
              <a:rPr lang="en-AU" sz="1800"/>
              <a:t> = 60ns và H=80%, ta có:</a:t>
            </a:r>
          </a:p>
          <a:p>
            <a:pPr marL="522288" lvl="1" indent="-65088">
              <a:buFont typeface="Wingdings" pitchFamily="2" charset="2"/>
              <a:buNone/>
            </a:pPr>
            <a:r>
              <a:rPr lang="en-AU"/>
              <a:t>t</a:t>
            </a:r>
            <a:r>
              <a:rPr lang="en-AU" baseline="-25000"/>
              <a:t>access</a:t>
            </a:r>
            <a:r>
              <a:rPr lang="en-AU"/>
              <a:t> = 5 + (1 – 0.8) * (60) = 5+12 = 17ns</a:t>
            </a:r>
          </a:p>
          <a:p>
            <a:pPr marL="522288" lvl="1" indent="-65088">
              <a:buFont typeface="Wingdings" pitchFamily="2" charset="2"/>
              <a:buNone/>
            </a:pPr>
            <a:endParaRPr lang="en-AU" sz="1200"/>
          </a:p>
          <a:p>
            <a:pPr marL="522288" lvl="1" indent="-65088">
              <a:buFont typeface="Wingdings" pitchFamily="2" charset="2"/>
              <a:buNone/>
            </a:pPr>
            <a:r>
              <a:rPr lang="en-AU" sz="1800"/>
              <a:t>If t</a:t>
            </a:r>
            <a:r>
              <a:rPr lang="en-AU" sz="1800" baseline="-25000"/>
              <a:t>cache</a:t>
            </a:r>
            <a:r>
              <a:rPr lang="en-AU" sz="1800"/>
              <a:t> = 5ns, t</a:t>
            </a:r>
            <a:r>
              <a:rPr lang="en-AU" sz="1800" baseline="-25000"/>
              <a:t>memory</a:t>
            </a:r>
            <a:r>
              <a:rPr lang="en-AU" sz="1800"/>
              <a:t> = 60ns và H=95%, ta có:</a:t>
            </a:r>
          </a:p>
          <a:p>
            <a:pPr marL="522288" lvl="1" indent="-65088">
              <a:buFont typeface="Wingdings" pitchFamily="2" charset="2"/>
              <a:buNone/>
            </a:pPr>
            <a:r>
              <a:rPr lang="en-AU"/>
              <a:t>t</a:t>
            </a:r>
            <a:r>
              <a:rPr lang="en-AU" baseline="-25000"/>
              <a:t>access</a:t>
            </a:r>
            <a:r>
              <a:rPr lang="en-AU"/>
              <a:t> = 5 + (1 – 0.95) * (60) = 5+3 = 8ns</a:t>
            </a:r>
          </a:p>
          <a:p>
            <a:pPr marL="522288" lvl="1" indent="-65088">
              <a:buFont typeface="Wingdings" pitchFamily="2" charset="2"/>
              <a:buNone/>
            </a:pPr>
            <a:r>
              <a:rPr lang="en-AU">
                <a:sym typeface="Wingdings" pitchFamily="2" charset="2"/>
              </a:rPr>
              <a:t> </a:t>
            </a:r>
            <a:r>
              <a:rPr lang="en-AU"/>
              <a:t>Thời gian truy nhập trung bình tiệm cận thời gian truy nhập cache.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AU"/>
              <a:t>4.1 Hệ thống nhớ - Các thành phần</a:t>
            </a:r>
          </a:p>
        </p:txBody>
      </p:sp>
      <p:sp>
        <p:nvSpPr>
          <p:cNvPr id="227331" name="Rectangle 3"/>
          <p:cNvSpPr>
            <a:spLocks noGrp="1" noChangeArrowheads="1"/>
          </p:cNvSpPr>
          <p:nvPr>
            <p:ph type="body" idx="1"/>
          </p:nvPr>
        </p:nvSpPr>
        <p:spPr>
          <a:xfrm>
            <a:off x="228600" y="1447800"/>
            <a:ext cx="8610600" cy="4678363"/>
          </a:xfrm>
        </p:spPr>
        <p:txBody>
          <a:bodyPr/>
          <a:lstStyle/>
          <a:p>
            <a:r>
              <a:rPr lang="en-AU"/>
              <a:t>Main memory (bộ nhớ chính):</a:t>
            </a:r>
          </a:p>
          <a:p>
            <a:pPr lvl="1"/>
            <a:r>
              <a:rPr lang="en-AU"/>
              <a:t>Gồm ROM và RAM, có kích thước khá lớn; với hệ thống 32 bít, dung lượng khoảng 256MB-4GB</a:t>
            </a:r>
          </a:p>
          <a:p>
            <a:pPr lvl="1"/>
            <a:r>
              <a:rPr lang="en-AU"/>
              <a:t>Tốc độ truy nhập chậm; thời gian truy nhập khoảng 50-70ns</a:t>
            </a:r>
          </a:p>
          <a:p>
            <a:pPr lvl="1"/>
            <a:r>
              <a:rPr lang="en-AU"/>
              <a:t>Giá thành tương đối rẻ</a:t>
            </a:r>
          </a:p>
          <a:p>
            <a:pPr lvl="1"/>
            <a:r>
              <a:rPr lang="en-AU"/>
              <a:t>Sử dụng để lưu lệnh và dữ liệu của hệ thống và của người dùng.</a:t>
            </a:r>
          </a:p>
          <a:p>
            <a:r>
              <a:rPr lang="en-AU"/>
              <a:t>Secondary memory (bộ nhớ thứ cấp – bộ nhớ ngoài):</a:t>
            </a:r>
          </a:p>
          <a:p>
            <a:pPr lvl="1"/>
            <a:r>
              <a:rPr lang="en-AU"/>
              <a:t>Có dung lượng rất lớn, khoảng từ 20GB-1000GB</a:t>
            </a:r>
          </a:p>
          <a:p>
            <a:pPr lvl="1"/>
            <a:r>
              <a:rPr lang="en-AU"/>
              <a:t>Tốc độ truy nhập rất chậm; thời gian truy nhập khoảng 5ms</a:t>
            </a:r>
          </a:p>
          <a:p>
            <a:pPr lvl="1"/>
            <a:r>
              <a:rPr lang="en-AU"/>
              <a:t>Giá thành rẻ</a:t>
            </a:r>
          </a:p>
          <a:p>
            <a:pPr lvl="1"/>
            <a:r>
              <a:rPr lang="en-AU"/>
              <a:t>Sử dụng để lưu dữ liệu lâu dài dưới dạng các tệp (files).</a:t>
            </a:r>
          </a:p>
          <a:p>
            <a:pPr lvl="1"/>
            <a:endParaRPr lang="en-AU"/>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AU"/>
              <a:t>4.5.10 Hiệu năng cache – Các yếu tố ảnh hưởng</a:t>
            </a:r>
          </a:p>
        </p:txBody>
      </p:sp>
      <p:sp>
        <p:nvSpPr>
          <p:cNvPr id="287747" name="Rectangle 3"/>
          <p:cNvSpPr>
            <a:spLocks noGrp="1" noChangeArrowheads="1"/>
          </p:cNvSpPr>
          <p:nvPr>
            <p:ph type="body" idx="1"/>
          </p:nvPr>
        </p:nvSpPr>
        <p:spPr/>
        <p:txBody>
          <a:bodyPr/>
          <a:lstStyle/>
          <a:p>
            <a:r>
              <a:rPr lang="en-AU"/>
              <a:t>Các yếu tố ảnh hưởng đến hiệu năng cache:</a:t>
            </a:r>
          </a:p>
          <a:p>
            <a:pPr lvl="1"/>
            <a:r>
              <a:rPr lang="en-AU"/>
              <a:t>Kích thước cache:</a:t>
            </a:r>
          </a:p>
          <a:p>
            <a:pPr lvl="2"/>
            <a:r>
              <a:rPr lang="en-AU"/>
              <a:t>Kích thước cache nên lớn hay nhỏ?</a:t>
            </a:r>
          </a:p>
          <a:p>
            <a:pPr lvl="2"/>
            <a:endParaRPr lang="en-AU"/>
          </a:p>
          <a:p>
            <a:pPr lvl="1"/>
            <a:r>
              <a:rPr lang="en-AU"/>
              <a:t>Tách cache:</a:t>
            </a:r>
          </a:p>
          <a:p>
            <a:pPr lvl="2"/>
            <a:r>
              <a:rPr lang="en-AU"/>
              <a:t>Cache được tách thành 2 phần: cache lệnh (I-Cache) và D-Cache</a:t>
            </a:r>
          </a:p>
          <a:p>
            <a:pPr lvl="2"/>
            <a:endParaRPr lang="en-AU"/>
          </a:p>
          <a:p>
            <a:pPr lvl="1"/>
            <a:r>
              <a:rPr lang="en-AU"/>
              <a:t>Tạo cache thành nhiều mức:</a:t>
            </a:r>
          </a:p>
          <a:p>
            <a:pPr lvl="2"/>
            <a:r>
              <a:rPr lang="en-AU"/>
              <a:t>Cache được thiết kế thành nhiều mức: L1 – L2 – L3, ... với kích thước tăng dần.</a:t>
            </a:r>
          </a:p>
          <a:p>
            <a:pPr lvl="1"/>
            <a:endParaRPr lang="en-A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AU"/>
              <a:t>4.5.10 Hiệu năng cache – Các yếu tố ảnh hưởng</a:t>
            </a:r>
          </a:p>
        </p:txBody>
      </p:sp>
      <p:sp>
        <p:nvSpPr>
          <p:cNvPr id="288771" name="Rectangle 3"/>
          <p:cNvSpPr>
            <a:spLocks noGrp="1" noChangeArrowheads="1"/>
          </p:cNvSpPr>
          <p:nvPr>
            <p:ph type="body" idx="1"/>
          </p:nvPr>
        </p:nvSpPr>
        <p:spPr/>
        <p:txBody>
          <a:bodyPr/>
          <a:lstStyle/>
          <a:p>
            <a:r>
              <a:rPr lang="en-AU" dirty="0" err="1"/>
              <a:t>Kích</a:t>
            </a:r>
            <a:r>
              <a:rPr lang="en-AU" dirty="0"/>
              <a:t> </a:t>
            </a:r>
            <a:r>
              <a:rPr lang="en-AU" dirty="0" err="1"/>
              <a:t>thước</a:t>
            </a:r>
            <a:r>
              <a:rPr lang="en-AU" dirty="0"/>
              <a:t> cache:</a:t>
            </a:r>
          </a:p>
          <a:p>
            <a:pPr lvl="1"/>
            <a:r>
              <a:rPr lang="en-AU" dirty="0" err="1"/>
              <a:t>Số</a:t>
            </a:r>
            <a:r>
              <a:rPr lang="en-AU" dirty="0"/>
              <a:t> </a:t>
            </a:r>
            <a:r>
              <a:rPr lang="en-AU" dirty="0" err="1"/>
              <a:t>liệu</a:t>
            </a:r>
            <a:r>
              <a:rPr lang="en-AU" dirty="0"/>
              <a:t> </a:t>
            </a:r>
            <a:r>
              <a:rPr lang="en-AU" dirty="0" err="1"/>
              <a:t>thống</a:t>
            </a:r>
            <a:r>
              <a:rPr lang="en-AU" dirty="0"/>
              <a:t> </a:t>
            </a:r>
            <a:r>
              <a:rPr lang="en-AU" dirty="0" err="1"/>
              <a:t>kê</a:t>
            </a:r>
            <a:r>
              <a:rPr lang="en-AU" dirty="0"/>
              <a:t> </a:t>
            </a:r>
            <a:r>
              <a:rPr lang="en-AU" dirty="0" err="1"/>
              <a:t>cho</a:t>
            </a:r>
            <a:r>
              <a:rPr lang="en-AU" dirty="0"/>
              <a:t> </a:t>
            </a:r>
            <a:r>
              <a:rPr lang="en-AU" dirty="0" err="1"/>
              <a:t>thấy</a:t>
            </a:r>
            <a:r>
              <a:rPr lang="en-AU" dirty="0"/>
              <a:t>: </a:t>
            </a:r>
          </a:p>
          <a:p>
            <a:pPr lvl="2"/>
            <a:r>
              <a:rPr lang="en-AU" dirty="0" err="1"/>
              <a:t>Kích</a:t>
            </a:r>
            <a:r>
              <a:rPr lang="en-AU" dirty="0"/>
              <a:t> </a:t>
            </a:r>
            <a:r>
              <a:rPr lang="en-AU" dirty="0" err="1"/>
              <a:t>thước</a:t>
            </a:r>
            <a:r>
              <a:rPr lang="en-AU" dirty="0"/>
              <a:t> cache </a:t>
            </a:r>
            <a:r>
              <a:rPr lang="en-AU" dirty="0" err="1"/>
              <a:t>không</a:t>
            </a:r>
            <a:r>
              <a:rPr lang="en-AU" dirty="0"/>
              <a:t> </a:t>
            </a:r>
            <a:r>
              <a:rPr lang="en-AU" dirty="0" err="1"/>
              <a:t>ảnh</a:t>
            </a:r>
            <a:r>
              <a:rPr lang="en-AU" dirty="0"/>
              <a:t> </a:t>
            </a:r>
            <a:r>
              <a:rPr lang="en-AU" dirty="0" err="1"/>
              <a:t>hưởng</a:t>
            </a:r>
            <a:r>
              <a:rPr lang="en-AU" dirty="0"/>
              <a:t> </a:t>
            </a:r>
            <a:r>
              <a:rPr lang="en-AU" dirty="0" err="1"/>
              <a:t>nhiều</a:t>
            </a:r>
            <a:r>
              <a:rPr lang="en-AU" dirty="0"/>
              <a:t> </a:t>
            </a:r>
            <a:r>
              <a:rPr lang="en-AU" dirty="0" err="1"/>
              <a:t>đến</a:t>
            </a:r>
            <a:r>
              <a:rPr lang="en-AU" dirty="0"/>
              <a:t> </a:t>
            </a:r>
            <a:r>
              <a:rPr lang="en-AU" dirty="0" err="1"/>
              <a:t>hệ</a:t>
            </a:r>
            <a:r>
              <a:rPr lang="en-AU" dirty="0"/>
              <a:t> </a:t>
            </a:r>
            <a:r>
              <a:rPr lang="en-AU" dirty="0" err="1"/>
              <a:t>số</a:t>
            </a:r>
            <a:r>
              <a:rPr lang="en-AU" dirty="0"/>
              <a:t> miss</a:t>
            </a:r>
          </a:p>
          <a:p>
            <a:pPr lvl="2"/>
            <a:r>
              <a:rPr lang="en-AU" dirty="0" err="1"/>
              <a:t>Hệ</a:t>
            </a:r>
            <a:r>
              <a:rPr lang="en-AU" dirty="0"/>
              <a:t> </a:t>
            </a:r>
            <a:r>
              <a:rPr lang="en-AU" dirty="0" err="1"/>
              <a:t>số</a:t>
            </a:r>
            <a:r>
              <a:rPr lang="en-AU" dirty="0"/>
              <a:t> miss </a:t>
            </a:r>
            <a:r>
              <a:rPr lang="en-AU" dirty="0" err="1"/>
              <a:t>của</a:t>
            </a:r>
            <a:r>
              <a:rPr lang="en-AU" dirty="0"/>
              <a:t> cache </a:t>
            </a:r>
            <a:r>
              <a:rPr lang="en-AU" dirty="0" err="1"/>
              <a:t>lệnh</a:t>
            </a:r>
            <a:r>
              <a:rPr lang="en-AU" dirty="0"/>
              <a:t> </a:t>
            </a:r>
            <a:r>
              <a:rPr lang="en-AU" dirty="0" err="1"/>
              <a:t>thấp</a:t>
            </a:r>
            <a:r>
              <a:rPr lang="en-AU" dirty="0"/>
              <a:t> </a:t>
            </a:r>
            <a:r>
              <a:rPr lang="en-AU" dirty="0" err="1"/>
              <a:t>hơn</a:t>
            </a:r>
            <a:r>
              <a:rPr lang="en-AU" dirty="0"/>
              <a:t> </a:t>
            </a:r>
            <a:r>
              <a:rPr lang="en-AU" dirty="0" err="1"/>
              <a:t>nhiều</a:t>
            </a:r>
            <a:r>
              <a:rPr lang="en-AU" dirty="0"/>
              <a:t> so </a:t>
            </a:r>
            <a:r>
              <a:rPr lang="en-AU" dirty="0" err="1"/>
              <a:t>với</a:t>
            </a:r>
            <a:r>
              <a:rPr lang="en-AU" dirty="0"/>
              <a:t> cache </a:t>
            </a:r>
            <a:r>
              <a:rPr lang="en-AU" dirty="0" err="1"/>
              <a:t>dữ</a:t>
            </a:r>
            <a:r>
              <a:rPr lang="en-AU" dirty="0"/>
              <a:t> </a:t>
            </a:r>
            <a:r>
              <a:rPr lang="en-AU" dirty="0" err="1"/>
              <a:t>liệu</a:t>
            </a:r>
            <a:endParaRPr lang="en-AU" dirty="0"/>
          </a:p>
          <a:p>
            <a:pPr lvl="2"/>
            <a:endParaRPr lang="en-AU" dirty="0"/>
          </a:p>
          <a:p>
            <a:pPr lvl="2">
              <a:buFontTx/>
              <a:buNone/>
            </a:pPr>
            <a:r>
              <a:rPr lang="en-AU" dirty="0"/>
              <a:t>8KB cache </a:t>
            </a:r>
            <a:r>
              <a:rPr lang="en-AU" dirty="0" err="1"/>
              <a:t>lệnh</a:t>
            </a:r>
            <a:r>
              <a:rPr lang="en-AU" dirty="0"/>
              <a:t> </a:t>
            </a:r>
            <a:r>
              <a:rPr lang="en-AU" dirty="0" err="1"/>
              <a:t>có</a:t>
            </a:r>
            <a:r>
              <a:rPr lang="en-AU" dirty="0"/>
              <a:t> </a:t>
            </a:r>
            <a:r>
              <a:rPr lang="en-AU" dirty="0" err="1"/>
              <a:t>hệ</a:t>
            </a:r>
            <a:r>
              <a:rPr lang="en-AU" dirty="0"/>
              <a:t> </a:t>
            </a:r>
            <a:r>
              <a:rPr lang="en-AU" dirty="0" err="1"/>
              <a:t>số</a:t>
            </a:r>
            <a:r>
              <a:rPr lang="en-AU" dirty="0"/>
              <a:t> miss &lt; 1%</a:t>
            </a:r>
          </a:p>
          <a:p>
            <a:pPr lvl="2">
              <a:buFontTx/>
              <a:buNone/>
            </a:pPr>
            <a:r>
              <a:rPr lang="en-AU" dirty="0"/>
              <a:t>256KB cache </a:t>
            </a:r>
            <a:r>
              <a:rPr lang="en-AU" dirty="0" err="1"/>
              <a:t>lệnh</a:t>
            </a:r>
            <a:r>
              <a:rPr lang="en-AU" dirty="0"/>
              <a:t> </a:t>
            </a:r>
            <a:r>
              <a:rPr lang="en-AU" dirty="0" err="1"/>
              <a:t>có</a:t>
            </a:r>
            <a:r>
              <a:rPr lang="en-AU" dirty="0"/>
              <a:t> </a:t>
            </a:r>
            <a:r>
              <a:rPr lang="en-AU" dirty="0" err="1"/>
              <a:t>hệ</a:t>
            </a:r>
            <a:r>
              <a:rPr lang="en-AU" dirty="0"/>
              <a:t> </a:t>
            </a:r>
            <a:r>
              <a:rPr lang="en-AU" dirty="0" err="1"/>
              <a:t>số</a:t>
            </a:r>
            <a:r>
              <a:rPr lang="en-AU" dirty="0"/>
              <a:t> miss &lt; 0.002%</a:t>
            </a:r>
          </a:p>
          <a:p>
            <a:pPr lvl="2">
              <a:buFontTx/>
              <a:buNone/>
            </a:pPr>
            <a:r>
              <a:rPr lang="en-AU" dirty="0"/>
              <a:t>----&gt; </a:t>
            </a:r>
            <a:r>
              <a:rPr lang="en-AU" dirty="0" err="1"/>
              <a:t>tăng</a:t>
            </a:r>
            <a:r>
              <a:rPr lang="en-AU" dirty="0"/>
              <a:t> </a:t>
            </a:r>
            <a:r>
              <a:rPr lang="en-AU" dirty="0" err="1"/>
              <a:t>kích</a:t>
            </a:r>
            <a:r>
              <a:rPr lang="en-AU" dirty="0"/>
              <a:t> </a:t>
            </a:r>
            <a:r>
              <a:rPr lang="en-AU" dirty="0" err="1"/>
              <a:t>thước</a:t>
            </a:r>
            <a:r>
              <a:rPr lang="en-AU" dirty="0"/>
              <a:t> cache </a:t>
            </a:r>
            <a:r>
              <a:rPr lang="en-AU" dirty="0" err="1"/>
              <a:t>lệnh</a:t>
            </a:r>
            <a:r>
              <a:rPr lang="en-AU" dirty="0"/>
              <a:t> </a:t>
            </a:r>
            <a:r>
              <a:rPr lang="en-AU" dirty="0" err="1"/>
              <a:t>làm</a:t>
            </a:r>
            <a:r>
              <a:rPr lang="en-AU" dirty="0"/>
              <a:t> </a:t>
            </a:r>
            <a:r>
              <a:rPr lang="en-AU" dirty="0" err="1"/>
              <a:t>giảm</a:t>
            </a:r>
            <a:r>
              <a:rPr lang="en-AU" dirty="0"/>
              <a:t> </a:t>
            </a:r>
            <a:r>
              <a:rPr lang="en-AU" dirty="0" err="1"/>
              <a:t>tỉ</a:t>
            </a:r>
            <a:r>
              <a:rPr lang="en-AU" dirty="0"/>
              <a:t> </a:t>
            </a:r>
            <a:r>
              <a:rPr lang="en-AU" dirty="0" err="1"/>
              <a:t>lệ</a:t>
            </a:r>
            <a:r>
              <a:rPr lang="en-AU" dirty="0"/>
              <a:t> miss</a:t>
            </a:r>
            <a:r>
              <a:rPr lang="en-AU" dirty="0">
                <a:sym typeface="Wingdings" pitchFamily="2" charset="2"/>
              </a:rPr>
              <a:t> </a:t>
            </a:r>
            <a:r>
              <a:rPr lang="en-AU" dirty="0" err="1">
                <a:sym typeface="Wingdings" pitchFamily="2" charset="2"/>
              </a:rPr>
              <a:t>tăng</a:t>
            </a:r>
            <a:r>
              <a:rPr lang="en-AU" dirty="0"/>
              <a:t> </a:t>
            </a:r>
            <a:r>
              <a:rPr lang="en-AU" dirty="0" err="1"/>
              <a:t>hiệu</a:t>
            </a:r>
            <a:r>
              <a:rPr lang="en-AU" dirty="0"/>
              <a:t> </a:t>
            </a:r>
            <a:r>
              <a:rPr lang="en-AU" dirty="0" err="1"/>
              <a:t>quả</a:t>
            </a:r>
            <a:r>
              <a:rPr lang="en-AU" dirty="0"/>
              <a:t>.</a:t>
            </a:r>
          </a:p>
          <a:p>
            <a:pPr lvl="2">
              <a:buFontTx/>
              <a:buNone/>
            </a:pPr>
            <a:r>
              <a:rPr lang="en-AU" dirty="0">
                <a:sym typeface="Wingdings" pitchFamily="2" charset="2"/>
              </a:rPr>
              <a:t> </a:t>
            </a:r>
            <a:endParaRPr lang="en-AU" dirty="0"/>
          </a:p>
          <a:p>
            <a:pPr lvl="2">
              <a:buFontTx/>
              <a:buNone/>
            </a:pPr>
            <a:r>
              <a:rPr lang="en-AU" dirty="0"/>
              <a:t>8KB cache </a:t>
            </a:r>
            <a:r>
              <a:rPr lang="en-AU" dirty="0" err="1"/>
              <a:t>dữ</a:t>
            </a:r>
            <a:r>
              <a:rPr lang="en-AU" dirty="0"/>
              <a:t> </a:t>
            </a:r>
            <a:r>
              <a:rPr lang="en-AU" dirty="0" err="1"/>
              <a:t>liệu</a:t>
            </a:r>
            <a:r>
              <a:rPr lang="en-AU" dirty="0"/>
              <a:t> </a:t>
            </a:r>
            <a:r>
              <a:rPr lang="en-AU" dirty="0" err="1"/>
              <a:t>có</a:t>
            </a:r>
            <a:r>
              <a:rPr lang="en-AU" dirty="0"/>
              <a:t> </a:t>
            </a:r>
            <a:r>
              <a:rPr lang="en-AU" dirty="0" err="1"/>
              <a:t>hệ</a:t>
            </a:r>
            <a:r>
              <a:rPr lang="en-AU" dirty="0"/>
              <a:t> </a:t>
            </a:r>
            <a:r>
              <a:rPr lang="en-AU" dirty="0" err="1"/>
              <a:t>số</a:t>
            </a:r>
            <a:r>
              <a:rPr lang="en-AU" dirty="0"/>
              <a:t> miss &lt; 4%</a:t>
            </a:r>
          </a:p>
          <a:p>
            <a:pPr lvl="2">
              <a:buFontTx/>
              <a:buNone/>
            </a:pPr>
            <a:r>
              <a:rPr lang="en-AU" dirty="0"/>
              <a:t>256KB cache </a:t>
            </a:r>
            <a:r>
              <a:rPr lang="en-AU" dirty="0" err="1"/>
              <a:t>dữ</a:t>
            </a:r>
            <a:r>
              <a:rPr lang="en-AU" dirty="0"/>
              <a:t> </a:t>
            </a:r>
            <a:r>
              <a:rPr lang="en-AU" dirty="0" err="1"/>
              <a:t>liệu</a:t>
            </a:r>
            <a:r>
              <a:rPr lang="en-AU" dirty="0"/>
              <a:t> </a:t>
            </a:r>
            <a:r>
              <a:rPr lang="en-AU" dirty="0" err="1"/>
              <a:t>có</a:t>
            </a:r>
            <a:r>
              <a:rPr lang="en-AU" dirty="0"/>
              <a:t> </a:t>
            </a:r>
            <a:r>
              <a:rPr lang="en-AU" dirty="0" err="1"/>
              <a:t>hệ</a:t>
            </a:r>
            <a:r>
              <a:rPr lang="en-AU" dirty="0"/>
              <a:t> </a:t>
            </a:r>
            <a:r>
              <a:rPr lang="en-AU" dirty="0" err="1"/>
              <a:t>số</a:t>
            </a:r>
            <a:r>
              <a:rPr lang="en-AU" dirty="0"/>
              <a:t> miss &lt; 3%</a:t>
            </a:r>
          </a:p>
          <a:p>
            <a:pPr lvl="2">
              <a:buFontTx/>
              <a:buNone/>
            </a:pPr>
            <a:r>
              <a:rPr lang="en-AU" dirty="0"/>
              <a:t>----&gt; </a:t>
            </a:r>
            <a:r>
              <a:rPr lang="en-AU" dirty="0" err="1"/>
              <a:t>tăng</a:t>
            </a:r>
            <a:r>
              <a:rPr lang="en-AU" dirty="0"/>
              <a:t> </a:t>
            </a:r>
            <a:r>
              <a:rPr lang="en-AU" dirty="0" err="1"/>
              <a:t>kích</a:t>
            </a:r>
            <a:r>
              <a:rPr lang="en-AU" dirty="0"/>
              <a:t> </a:t>
            </a:r>
            <a:r>
              <a:rPr lang="en-AU" dirty="0" err="1"/>
              <a:t>thước</a:t>
            </a:r>
            <a:r>
              <a:rPr lang="en-AU" dirty="0"/>
              <a:t> cache </a:t>
            </a:r>
            <a:r>
              <a:rPr lang="en-AU" dirty="0" err="1"/>
              <a:t>dữ</a:t>
            </a:r>
            <a:r>
              <a:rPr lang="en-AU" dirty="0"/>
              <a:t> </a:t>
            </a:r>
            <a:r>
              <a:rPr lang="en-AU" dirty="0" err="1"/>
              <a:t>liệu</a:t>
            </a:r>
            <a:r>
              <a:rPr lang="en-AU" dirty="0"/>
              <a:t> </a:t>
            </a:r>
            <a:r>
              <a:rPr lang="en-AU" dirty="0" err="1"/>
              <a:t>lên</a:t>
            </a:r>
            <a:r>
              <a:rPr lang="en-AU" dirty="0"/>
              <a:t> 32 </a:t>
            </a:r>
            <a:r>
              <a:rPr lang="en-AU" dirty="0" err="1"/>
              <a:t>lần</a:t>
            </a:r>
            <a:r>
              <a:rPr lang="en-AU" dirty="0"/>
              <a:t>, </a:t>
            </a:r>
            <a:r>
              <a:rPr lang="en-AU" dirty="0" err="1"/>
              <a:t>hệ</a:t>
            </a:r>
            <a:r>
              <a:rPr lang="en-AU" dirty="0"/>
              <a:t> </a:t>
            </a:r>
            <a:r>
              <a:rPr lang="en-AU" dirty="0" err="1"/>
              <a:t>số</a:t>
            </a:r>
            <a:r>
              <a:rPr lang="en-AU" dirty="0"/>
              <a:t> miss </a:t>
            </a:r>
            <a:r>
              <a:rPr lang="en-AU" dirty="0" err="1"/>
              <a:t>giảm</a:t>
            </a:r>
            <a:r>
              <a:rPr lang="en-AU" dirty="0"/>
              <a:t> 1% </a:t>
            </a:r>
            <a:br>
              <a:rPr lang="en-AU" dirty="0"/>
            </a:br>
            <a:r>
              <a:rPr lang="en-AU" dirty="0"/>
              <a:t>(</a:t>
            </a:r>
            <a:r>
              <a:rPr lang="en-AU" dirty="0" err="1"/>
              <a:t>từ</a:t>
            </a:r>
            <a:r>
              <a:rPr lang="en-AU" dirty="0"/>
              <a:t> 4% </a:t>
            </a:r>
            <a:r>
              <a:rPr lang="en-AU" dirty="0" err="1"/>
              <a:t>xuống</a:t>
            </a:r>
            <a:r>
              <a:rPr lang="en-AU" dirty="0"/>
              <a:t> 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AU"/>
              <a:t>4.5.10 Hiệu năng cache – Các yếu tố ảnh hưởng</a:t>
            </a:r>
          </a:p>
        </p:txBody>
      </p:sp>
      <p:sp>
        <p:nvSpPr>
          <p:cNvPr id="289795" name="Rectangle 3"/>
          <p:cNvSpPr>
            <a:spLocks noGrp="1" noChangeArrowheads="1"/>
          </p:cNvSpPr>
          <p:nvPr>
            <p:ph type="body" idx="1"/>
          </p:nvPr>
        </p:nvSpPr>
        <p:spPr/>
        <p:txBody>
          <a:bodyPr/>
          <a:lstStyle/>
          <a:p>
            <a:r>
              <a:rPr lang="en-AU"/>
              <a:t>Kích thước cache:</a:t>
            </a:r>
          </a:p>
          <a:p>
            <a:pPr lvl="1"/>
            <a:r>
              <a:rPr lang="en-AU"/>
              <a:t>Cache có kích thước lớn:</a:t>
            </a:r>
          </a:p>
          <a:p>
            <a:pPr lvl="2"/>
            <a:r>
              <a:rPr lang="en-AU"/>
              <a:t>Có thể tăng được số dòng bộ nhớ lưu trong cache</a:t>
            </a:r>
          </a:p>
          <a:p>
            <a:pPr lvl="2"/>
            <a:r>
              <a:rPr lang="en-AU"/>
              <a:t>Giảm tần suất tráo đổi các dòng cache của các chương trình khác nhau với bộ nhớ chính</a:t>
            </a:r>
          </a:p>
          <a:p>
            <a:pPr lvl="2"/>
            <a:r>
              <a:rPr lang="en-AU"/>
              <a:t>Cache lớn thường chậm hơn cache nhỏ (tại sao?)</a:t>
            </a:r>
          </a:p>
          <a:p>
            <a:pPr lvl="3"/>
            <a:r>
              <a:rPr lang="en-AU"/>
              <a:t>Không gian tìm kiếm địa chỉ ô nhớ lớn hơn</a:t>
            </a:r>
          </a:p>
          <a:p>
            <a:pPr lvl="1"/>
            <a:r>
              <a:rPr lang="en-AU"/>
              <a:t>Xu hướng tương lai: cache càng lớn càng tốt (tại sao?)</a:t>
            </a:r>
          </a:p>
          <a:p>
            <a:pPr lvl="2"/>
            <a:r>
              <a:rPr lang="en-AU"/>
              <a:t>Hỗ trợ đa nhiệm tốt hơn</a:t>
            </a:r>
          </a:p>
          <a:p>
            <a:pPr lvl="2"/>
            <a:r>
              <a:rPr lang="en-AU"/>
              <a:t>Hỗ trợ xử lý song song tốt hơn</a:t>
            </a:r>
          </a:p>
          <a:p>
            <a:pPr lvl="2"/>
            <a:r>
              <a:rPr lang="en-AU"/>
              <a:t>Hỗ trợ tốt hơn các hệ thống CPU nhiều nhân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0" dur="500"/>
                                        <p:tgtEl>
                                          <p:spTgt spid="2897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3" dur="500"/>
                                        <p:tgtEl>
                                          <p:spTgt spid="2897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89795">
                                            <p:txEl>
                                              <p:pRg st="4" end="4"/>
                                            </p:txEl>
                                          </p:spTgt>
                                        </p:tgtEl>
                                        <p:attrNameLst>
                                          <p:attrName>style.visibility</p:attrName>
                                        </p:attrNameLst>
                                      </p:cBhvr>
                                      <p:to>
                                        <p:strVal val="visible"/>
                                      </p:to>
                                    </p:set>
                                    <p:animEffect transition="in" filter="blinds(horizontal)">
                                      <p:cBhvr>
                                        <p:cTn id="19" dur="500"/>
                                        <p:tgtEl>
                                          <p:spTgt spid="28979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4" dur="500"/>
                                        <p:tgtEl>
                                          <p:spTgt spid="2897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89795">
                                            <p:txEl>
                                              <p:pRg st="6" end="6"/>
                                            </p:txEl>
                                          </p:spTgt>
                                        </p:tgtEl>
                                        <p:attrNameLst>
                                          <p:attrName>style.visibility</p:attrName>
                                        </p:attrNameLst>
                                      </p:cBhvr>
                                      <p:to>
                                        <p:strVal val="visible"/>
                                      </p:to>
                                    </p:set>
                                    <p:animEffect transition="in" filter="blinds(horizontal)">
                                      <p:cBhvr>
                                        <p:cTn id="29" dur="500"/>
                                        <p:tgtEl>
                                          <p:spTgt spid="2897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89795">
                                            <p:txEl>
                                              <p:pRg st="7" end="7"/>
                                            </p:txEl>
                                          </p:spTgt>
                                        </p:tgtEl>
                                        <p:attrNameLst>
                                          <p:attrName>style.visibility</p:attrName>
                                        </p:attrNameLst>
                                      </p:cBhvr>
                                      <p:to>
                                        <p:strVal val="visible"/>
                                      </p:to>
                                    </p:set>
                                    <p:animEffect transition="in" filter="blinds(horizontal)">
                                      <p:cBhvr>
                                        <p:cTn id="34" dur="500"/>
                                        <p:tgtEl>
                                          <p:spTgt spid="28979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89795">
                                            <p:txEl>
                                              <p:pRg st="8" end="8"/>
                                            </p:txEl>
                                          </p:spTgt>
                                        </p:tgtEl>
                                        <p:attrNameLst>
                                          <p:attrName>style.visibility</p:attrName>
                                        </p:attrNameLst>
                                      </p:cBhvr>
                                      <p:to>
                                        <p:strVal val="visible"/>
                                      </p:to>
                                    </p:set>
                                    <p:animEffect transition="in" filter="blinds(horizontal)">
                                      <p:cBhvr>
                                        <p:cTn id="37" dur="500"/>
                                        <p:tgtEl>
                                          <p:spTgt spid="289795">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89795">
                                            <p:txEl>
                                              <p:pRg st="9" end="9"/>
                                            </p:txEl>
                                          </p:spTgt>
                                        </p:tgtEl>
                                        <p:attrNameLst>
                                          <p:attrName>style.visibility</p:attrName>
                                        </p:attrNameLst>
                                      </p:cBhvr>
                                      <p:to>
                                        <p:strVal val="visible"/>
                                      </p:to>
                                    </p:set>
                                    <p:animEffect transition="in" filter="blinds(horizontal)">
                                      <p:cBhvr>
                                        <p:cTn id="40" dur="500"/>
                                        <p:tgtEl>
                                          <p:spTgt spid="289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AU"/>
              <a:t>4.5.10 Hiệu năng cache – Các yếu tố ảnh hưởng</a:t>
            </a:r>
          </a:p>
        </p:txBody>
      </p:sp>
      <p:sp>
        <p:nvSpPr>
          <p:cNvPr id="290819" name="Rectangle 3"/>
          <p:cNvSpPr>
            <a:spLocks noGrp="1" noChangeArrowheads="1"/>
          </p:cNvSpPr>
          <p:nvPr>
            <p:ph type="body" idx="1"/>
          </p:nvPr>
        </p:nvSpPr>
        <p:spPr/>
        <p:txBody>
          <a:bodyPr/>
          <a:lstStyle/>
          <a:p>
            <a:r>
              <a:rPr lang="en-AU"/>
              <a:t>Tách cache:</a:t>
            </a:r>
          </a:p>
          <a:p>
            <a:pPr lvl="1"/>
            <a:r>
              <a:rPr lang="en-AU" sz="2200"/>
              <a:t>Cache có thể được tách thành cache lệnh (I-Cache) và cache dữ liệu (D-Cache) để cải thiện hiệu năng, do:</a:t>
            </a:r>
          </a:p>
          <a:p>
            <a:pPr lvl="2"/>
            <a:r>
              <a:rPr lang="en-AU" sz="2000"/>
              <a:t>Dữ liệu và lệnh có tính lân cận khác nhau;</a:t>
            </a:r>
          </a:p>
          <a:p>
            <a:pPr lvl="2"/>
            <a:r>
              <a:rPr lang="en-AU" sz="2000"/>
              <a:t>Dữ liệu thường có tính lân cận về thời gian cao hơn lân cận về không gian; lệnh có tính lân cận về không gian cao hơn lân cận về thời gian;</a:t>
            </a:r>
          </a:p>
          <a:p>
            <a:pPr lvl="2"/>
            <a:r>
              <a:rPr lang="en-AU" sz="2000"/>
              <a:t>Cache lệnh chỉ cần hỗ trợ thao tác đọc; cache dữ liệu cần hỗ trợ cả 2 thao tác đọc và ghi </a:t>
            </a:r>
            <a:r>
              <a:rPr lang="en-AU" sz="2000">
                <a:sym typeface="Wingdings" pitchFamily="2" charset="2"/>
              </a:rPr>
              <a:t> tách cache giúp tối ưu hoá dễ dàng hơn;</a:t>
            </a:r>
            <a:endParaRPr lang="en-AU" sz="2000"/>
          </a:p>
          <a:p>
            <a:pPr lvl="2"/>
            <a:r>
              <a:rPr lang="en-AU" sz="2000"/>
              <a:t>Tách cache hỗ trợ nhiều lệnh truy nhập đồng thời hệ thống nhớ </a:t>
            </a:r>
            <a:r>
              <a:rPr lang="en-AU" sz="2000">
                <a:sym typeface="Wingdings" pitchFamily="2" charset="2"/>
              </a:rPr>
              <a:t> giảm xung đột tài nguyên cho CPU pipeline.</a:t>
            </a:r>
            <a:endParaRPr lang="en-AU"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blinds(horizontal)">
                                      <p:cBhvr>
                                        <p:cTn id="7" dur="500"/>
                                        <p:tgtEl>
                                          <p:spTgt spid="290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Effect transition="in" filter="blinds(horizontal)">
                                      <p:cBhvr>
                                        <p:cTn id="12" dur="500"/>
                                        <p:tgtEl>
                                          <p:spTgt spid="290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Effect transition="in" filter="blinds(horizontal)">
                                      <p:cBhvr>
                                        <p:cTn id="17" dur="500"/>
                                        <p:tgtEl>
                                          <p:spTgt spid="290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0819">
                                            <p:txEl>
                                              <p:pRg st="3" end="3"/>
                                            </p:txEl>
                                          </p:spTgt>
                                        </p:tgtEl>
                                        <p:attrNameLst>
                                          <p:attrName>style.visibility</p:attrName>
                                        </p:attrNameLst>
                                      </p:cBhvr>
                                      <p:to>
                                        <p:strVal val="visible"/>
                                      </p:to>
                                    </p:set>
                                    <p:animEffect transition="in" filter="blinds(horizontal)">
                                      <p:cBhvr>
                                        <p:cTn id="22" dur="500"/>
                                        <p:tgtEl>
                                          <p:spTgt spid="290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0819">
                                            <p:txEl>
                                              <p:pRg st="4" end="4"/>
                                            </p:txEl>
                                          </p:spTgt>
                                        </p:tgtEl>
                                        <p:attrNameLst>
                                          <p:attrName>style.visibility</p:attrName>
                                        </p:attrNameLst>
                                      </p:cBhvr>
                                      <p:to>
                                        <p:strVal val="visible"/>
                                      </p:to>
                                    </p:set>
                                    <p:animEffect transition="in" filter="blinds(horizontal)">
                                      <p:cBhvr>
                                        <p:cTn id="27" dur="500"/>
                                        <p:tgtEl>
                                          <p:spTgt spid="290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0819">
                                            <p:txEl>
                                              <p:pRg st="5" end="5"/>
                                            </p:txEl>
                                          </p:spTgt>
                                        </p:tgtEl>
                                        <p:attrNameLst>
                                          <p:attrName>style.visibility</p:attrName>
                                        </p:attrNameLst>
                                      </p:cBhvr>
                                      <p:to>
                                        <p:strVal val="visible"/>
                                      </p:to>
                                    </p:set>
                                    <p:animEffect transition="in" filter="blinds(horizontal)">
                                      <p:cBhvr>
                                        <p:cTn id="32" dur="500"/>
                                        <p:tgtEl>
                                          <p:spTgt spid="290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AU"/>
              <a:t>4.5.10 Hiệu năng cache – Các yếu tố ảnh hưởng</a:t>
            </a:r>
          </a:p>
        </p:txBody>
      </p:sp>
      <p:sp>
        <p:nvSpPr>
          <p:cNvPr id="291843" name="Rectangle 3"/>
          <p:cNvSpPr>
            <a:spLocks noGrp="1" noChangeArrowheads="1"/>
          </p:cNvSpPr>
          <p:nvPr>
            <p:ph type="body" idx="1"/>
          </p:nvPr>
        </p:nvSpPr>
        <p:spPr/>
        <p:txBody>
          <a:bodyPr/>
          <a:lstStyle/>
          <a:p>
            <a:pPr>
              <a:lnSpc>
                <a:spcPct val="90000"/>
              </a:lnSpc>
            </a:pPr>
            <a:r>
              <a:rPr lang="en-AU"/>
              <a:t>Tách cache:</a:t>
            </a:r>
          </a:p>
          <a:p>
            <a:pPr lvl="1">
              <a:lnSpc>
                <a:spcPct val="90000"/>
              </a:lnSpc>
            </a:pPr>
            <a:r>
              <a:rPr lang="en-AU"/>
              <a:t>Trên thực tế, hầu hết cache L1 được tách thành 2 phần:</a:t>
            </a:r>
          </a:p>
          <a:p>
            <a:pPr lvl="2">
              <a:lnSpc>
                <a:spcPct val="90000"/>
              </a:lnSpc>
            </a:pPr>
            <a:r>
              <a:rPr lang="en-AU"/>
              <a:t>I-Cache (Instruction Cache): cache lệnh</a:t>
            </a:r>
          </a:p>
          <a:p>
            <a:pPr lvl="2">
              <a:lnSpc>
                <a:spcPct val="90000"/>
              </a:lnSpc>
            </a:pPr>
            <a:r>
              <a:rPr lang="en-AU"/>
              <a:t>D-Cache (Data Cache): cache dữ liệu</a:t>
            </a:r>
          </a:p>
          <a:p>
            <a:pPr lvl="2">
              <a:lnSpc>
                <a:spcPct val="90000"/>
              </a:lnSpc>
              <a:buFontTx/>
              <a:buNone/>
            </a:pPr>
            <a:r>
              <a:rPr lang="en-AU"/>
              <a:t>I-Cache và D-Cache thường hỗ trợ nhiều lệnh truy nhập</a:t>
            </a:r>
          </a:p>
          <a:p>
            <a:pPr lvl="1">
              <a:lnSpc>
                <a:spcPct val="90000"/>
              </a:lnSpc>
            </a:pPr>
            <a:r>
              <a:rPr lang="en-AU"/>
              <a:t>Các cache ở mức cao hơn không được tách. Tại sao?</a:t>
            </a:r>
          </a:p>
          <a:p>
            <a:pPr lvl="2">
              <a:lnSpc>
                <a:spcPct val="90000"/>
              </a:lnSpc>
            </a:pPr>
            <a:r>
              <a:rPr lang="en-AU"/>
              <a:t>Cache L1 được tách vì nó ở gần CPU nhất; CPU trực tiếp đọc ghi lên cache L1. Cache L1 cần hỗ trợ nhiều lệnh truy nhập đồng thời và các biện pháp tối ưu hoá;</a:t>
            </a:r>
          </a:p>
          <a:p>
            <a:pPr lvl="2">
              <a:lnSpc>
                <a:spcPct val="90000"/>
              </a:lnSpc>
            </a:pPr>
            <a:r>
              <a:rPr lang="en-AU"/>
              <a:t>Các mức cao hơn của cache ít được tách do:</a:t>
            </a:r>
          </a:p>
          <a:p>
            <a:pPr lvl="3">
              <a:lnSpc>
                <a:spcPct val="90000"/>
              </a:lnSpc>
            </a:pPr>
            <a:r>
              <a:rPr lang="en-AU"/>
              <a:t>Điều khiển phức tạp</a:t>
            </a:r>
          </a:p>
          <a:p>
            <a:pPr lvl="3">
              <a:lnSpc>
                <a:spcPct val="90000"/>
              </a:lnSpc>
            </a:pPr>
            <a:r>
              <a:rPr lang="en-AU"/>
              <a:t>Hiệu quả mang lại không thực sự cao, do CPU không trực tiếp đọc/ghi các mức cache này. Hơn nữa, các mức cache cao hơn trao đổi dữ liệu với cache L1 theo khối, nên việc hỗ trợ nhiều lệnh truy nhập đồng thời không có nhiều ý nghĩa.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linds(horizontal)">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42" dur="500"/>
                                        <p:tgtEl>
                                          <p:spTgt spid="291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47" dur="500"/>
                                        <p:tgtEl>
                                          <p:spTgt spid="2918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blinds(horizontal)">
                                      <p:cBhvr>
                                        <p:cTn id="52" dur="500"/>
                                        <p:tgtEl>
                                          <p:spTgt spid="291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AU"/>
              <a:t>4.5.10 Hiệu năng cache – Các yếu tố ảnh hưởng</a:t>
            </a:r>
          </a:p>
        </p:txBody>
      </p:sp>
      <p:sp>
        <p:nvSpPr>
          <p:cNvPr id="292867" name="Rectangle 3"/>
          <p:cNvSpPr>
            <a:spLocks noGrp="1" noChangeArrowheads="1"/>
          </p:cNvSpPr>
          <p:nvPr>
            <p:ph type="body" idx="1"/>
          </p:nvPr>
        </p:nvSpPr>
        <p:spPr/>
        <p:txBody>
          <a:bodyPr/>
          <a:lstStyle/>
          <a:p>
            <a:r>
              <a:rPr lang="en-AU"/>
              <a:t>Tạo cache thành nhiều mức:</a:t>
            </a:r>
          </a:p>
          <a:p>
            <a:pPr lvl="1"/>
            <a:r>
              <a:rPr lang="en-AU"/>
              <a:t>Cải thiện được hiệu năng hệ thống do hệ thống cache nhiều mức có khả năng dung hoà tốt hơn tốc độ của CPU với tốc độ củabộ nhớ chính.</a:t>
            </a:r>
          </a:p>
          <a:p>
            <a:pPr lvl="1"/>
            <a:endParaRPr lang="en-AU" sz="1000"/>
          </a:p>
          <a:p>
            <a:pPr lvl="1">
              <a:buFont typeface="Wingdings" pitchFamily="2" charset="2"/>
              <a:buNone/>
            </a:pPr>
            <a:r>
              <a:rPr lang="en-AU"/>
              <a:t>		 CPU	L1	L2	L3	Bộ nhớ chính</a:t>
            </a:r>
          </a:p>
          <a:p>
            <a:pPr lvl="1">
              <a:buFont typeface="Wingdings" pitchFamily="2" charset="2"/>
              <a:buNone/>
            </a:pPr>
            <a:r>
              <a:rPr lang="en-AU"/>
              <a:t>		  1ns	5ns  	15ns	30ns	    60ns</a:t>
            </a:r>
          </a:p>
          <a:p>
            <a:pPr lvl="1">
              <a:buFont typeface="Wingdings" pitchFamily="2" charset="2"/>
              <a:buNone/>
            </a:pPr>
            <a:r>
              <a:rPr lang="en-AU"/>
              <a:t>		  1ns	5ns  			    60ns</a:t>
            </a:r>
          </a:p>
          <a:p>
            <a:pPr lvl="1">
              <a:buFont typeface="Wingdings" pitchFamily="2" charset="2"/>
              <a:buNone/>
            </a:pPr>
            <a:endParaRPr lang="en-AU"/>
          </a:p>
          <a:p>
            <a:pPr lvl="1"/>
            <a:r>
              <a:rPr lang="en-AU"/>
              <a:t>Trên thực tế, đa số cache được tổ chức thành 2 mức: L1 và L2. Một số cache có 3 mức: L1, L2 và L3.</a:t>
            </a:r>
          </a:p>
          <a:p>
            <a:pPr lvl="1"/>
            <a:r>
              <a:rPr lang="en-AU"/>
              <a:t>Giảm giá thành hệ thống nhớ.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2" dur="500"/>
                                        <p:tgtEl>
                                          <p:spTgt spid="292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7" dur="500"/>
                                        <p:tgtEl>
                                          <p:spTgt spid="29286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2" dur="500"/>
                                        <p:tgtEl>
                                          <p:spTgt spid="29286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8" end="8"/>
                                            </p:txEl>
                                          </p:spTgt>
                                        </p:tgtEl>
                                        <p:attrNameLst>
                                          <p:attrName>style.visibility</p:attrName>
                                        </p:attrNameLst>
                                      </p:cBhvr>
                                      <p:to>
                                        <p:strVal val="visible"/>
                                      </p:to>
                                    </p:set>
                                    <p:animEffect transition="in" filter="blinds(horizontal)">
                                      <p:cBhvr>
                                        <p:cTn id="27" dur="500"/>
                                        <p:tgtEl>
                                          <p:spTgt spid="292867">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32" dur="500"/>
                                        <p:tgtEl>
                                          <p:spTgt spid="29286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37" dur="500"/>
                                        <p:tgtEl>
                                          <p:spTgt spid="292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AU"/>
              <a:t>4.5.10 H.năng cache – Các biện pháp giảm miss</a:t>
            </a:r>
          </a:p>
        </p:txBody>
      </p:sp>
      <p:sp>
        <p:nvSpPr>
          <p:cNvPr id="293891" name="Rectangle 3"/>
          <p:cNvSpPr>
            <a:spLocks noGrp="1" noChangeArrowheads="1"/>
          </p:cNvSpPr>
          <p:nvPr>
            <p:ph type="body" idx="1"/>
          </p:nvPr>
        </p:nvSpPr>
        <p:spPr/>
        <p:txBody>
          <a:bodyPr/>
          <a:lstStyle/>
          <a:p>
            <a:pPr>
              <a:lnSpc>
                <a:spcPct val="90000"/>
              </a:lnSpc>
            </a:pPr>
            <a:r>
              <a:rPr lang="en-AU"/>
              <a:t>Cache tốt:</a:t>
            </a:r>
          </a:p>
          <a:p>
            <a:pPr lvl="1">
              <a:lnSpc>
                <a:spcPct val="90000"/>
              </a:lnSpc>
            </a:pPr>
            <a:r>
              <a:rPr lang="en-AU"/>
              <a:t>Hệ số hit cao</a:t>
            </a:r>
          </a:p>
          <a:p>
            <a:pPr lvl="1">
              <a:lnSpc>
                <a:spcPct val="90000"/>
              </a:lnSpc>
            </a:pPr>
            <a:r>
              <a:rPr lang="en-AU"/>
              <a:t>Hệ số miss thấp</a:t>
            </a:r>
          </a:p>
          <a:p>
            <a:pPr lvl="1">
              <a:lnSpc>
                <a:spcPct val="90000"/>
              </a:lnSpc>
            </a:pPr>
            <a:r>
              <a:rPr lang="en-AU"/>
              <a:t>Nếu xảy ra miss thì không quá chậm</a:t>
            </a:r>
          </a:p>
          <a:p>
            <a:pPr>
              <a:lnSpc>
                <a:spcPct val="90000"/>
              </a:lnSpc>
            </a:pPr>
            <a:r>
              <a:rPr lang="en-AU"/>
              <a:t>Các loại miss:</a:t>
            </a:r>
          </a:p>
          <a:p>
            <a:pPr lvl="1">
              <a:lnSpc>
                <a:spcPct val="90000"/>
              </a:lnSpc>
            </a:pPr>
            <a:r>
              <a:rPr lang="en-AU"/>
              <a:t>Miss bắt buộc (Compulsory misses): thường xảy ra tại thời điểm chương trình được kích hoạt, khi mã chương trình đang được tải vào bộ nhớ và chưa được nạp vao cache.</a:t>
            </a:r>
          </a:p>
          <a:p>
            <a:pPr lvl="1">
              <a:lnSpc>
                <a:spcPct val="90000"/>
              </a:lnSpc>
            </a:pPr>
            <a:r>
              <a:rPr lang="en-AU"/>
              <a:t>Miss do dung lượng (Capacity misses): thường xảy ra do kích thước của cache hạn chế, đặc biết trong môi trường đa nhiệm. Do kích thước cache nhỏ nên mã của các chương trình thường xuyên bị tráo đổi giữa bộ nhớ và cache.</a:t>
            </a:r>
          </a:p>
          <a:p>
            <a:pPr lvl="1">
              <a:lnSpc>
                <a:spcPct val="90000"/>
              </a:lnSpc>
            </a:pPr>
            <a:r>
              <a:rPr lang="en-AU"/>
              <a:t>Miss do xung đột (Conflict misses): xảy ra khi có nhiều dòng bộ nhớ cùng cạnh tranh một dòng cache.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linds(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AU"/>
              <a:t>4.5.10 H.năng cache – Các biện pháp giảm miss</a:t>
            </a:r>
          </a:p>
        </p:txBody>
      </p:sp>
      <p:sp>
        <p:nvSpPr>
          <p:cNvPr id="294915" name="Rectangle 3"/>
          <p:cNvSpPr>
            <a:spLocks noGrp="1" noChangeArrowheads="1"/>
          </p:cNvSpPr>
          <p:nvPr>
            <p:ph type="body" idx="1"/>
          </p:nvPr>
        </p:nvSpPr>
        <p:spPr/>
        <p:txBody>
          <a:bodyPr/>
          <a:lstStyle/>
          <a:p>
            <a:r>
              <a:rPr lang="en-AU"/>
              <a:t>Tăng kích thước dòng cache:</a:t>
            </a:r>
          </a:p>
          <a:p>
            <a:pPr lvl="1"/>
            <a:r>
              <a:rPr lang="en-AU"/>
              <a:t>Giảm miss bắt buộc</a:t>
            </a:r>
          </a:p>
          <a:p>
            <a:pPr lvl="2"/>
            <a:r>
              <a:rPr lang="en-AU"/>
              <a:t>Dòng kích thước lớn sẽ có khả năng bao phủ lân cận tốt hơn </a:t>
            </a:r>
            <a:r>
              <a:rPr lang="en-AU">
                <a:sym typeface="Wingdings" pitchFamily="2" charset="2"/>
              </a:rPr>
              <a:t> giảm miss bắt buộc;</a:t>
            </a:r>
            <a:endParaRPr lang="en-AU"/>
          </a:p>
          <a:p>
            <a:pPr lvl="1"/>
            <a:r>
              <a:rPr lang="en-AU"/>
              <a:t>Tăng miss do xung đột</a:t>
            </a:r>
          </a:p>
          <a:p>
            <a:pPr lvl="2"/>
            <a:r>
              <a:rPr lang="en-AU"/>
              <a:t>Dòng kích thước lớn sẽ làm giảm số dòng cache </a:t>
            </a:r>
            <a:r>
              <a:rPr lang="en-AU">
                <a:sym typeface="Wingdings" pitchFamily="2" charset="2"/>
              </a:rPr>
              <a:t> tăng mức độ cạnh tranh  t</a:t>
            </a:r>
            <a:r>
              <a:rPr lang="en-AU"/>
              <a:t>ăng miss do xung đột</a:t>
            </a:r>
          </a:p>
          <a:p>
            <a:pPr lvl="1"/>
            <a:r>
              <a:rPr lang="en-AU"/>
              <a:t>Dòng kích thước lớn có thể gây lãng phí dung lượng cache. Do dòng lớn nên có thể có nhiều phần của dòng cache không bao giờ được sử dụng.</a:t>
            </a:r>
          </a:p>
          <a:p>
            <a:pPr lvl="1"/>
            <a:r>
              <a:rPr lang="en-AU"/>
              <a:t>Kích thước dòng thường dùng hiện nay là 64 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linds(horizontal)">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linds(horizontal)">
                                      <p:cBhvr>
                                        <p:cTn id="12" dur="500"/>
                                        <p:tgtEl>
                                          <p:spTgt spid="29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blinds(horizontal)">
                                      <p:cBhvr>
                                        <p:cTn id="17" dur="500"/>
                                        <p:tgtEl>
                                          <p:spTgt spid="294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4915">
                                            <p:txEl>
                                              <p:pRg st="3" end="3"/>
                                            </p:txEl>
                                          </p:spTgt>
                                        </p:tgtEl>
                                        <p:attrNameLst>
                                          <p:attrName>style.visibility</p:attrName>
                                        </p:attrNameLst>
                                      </p:cBhvr>
                                      <p:to>
                                        <p:strVal val="visible"/>
                                      </p:to>
                                    </p:set>
                                    <p:animEffect transition="in" filter="blinds(horizontal)">
                                      <p:cBhvr>
                                        <p:cTn id="22" dur="500"/>
                                        <p:tgtEl>
                                          <p:spTgt spid="294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4915">
                                            <p:txEl>
                                              <p:pRg st="4" end="4"/>
                                            </p:txEl>
                                          </p:spTgt>
                                        </p:tgtEl>
                                        <p:attrNameLst>
                                          <p:attrName>style.visibility</p:attrName>
                                        </p:attrNameLst>
                                      </p:cBhvr>
                                      <p:to>
                                        <p:strVal val="visible"/>
                                      </p:to>
                                    </p:set>
                                    <p:animEffect transition="in" filter="blinds(horizontal)">
                                      <p:cBhvr>
                                        <p:cTn id="27" dur="500"/>
                                        <p:tgtEl>
                                          <p:spTgt spid="294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4915">
                                            <p:txEl>
                                              <p:pRg st="5" end="5"/>
                                            </p:txEl>
                                          </p:spTgt>
                                        </p:tgtEl>
                                        <p:attrNameLst>
                                          <p:attrName>style.visibility</p:attrName>
                                        </p:attrNameLst>
                                      </p:cBhvr>
                                      <p:to>
                                        <p:strVal val="visible"/>
                                      </p:to>
                                    </p:set>
                                    <p:animEffect transition="in" filter="blinds(horizontal)">
                                      <p:cBhvr>
                                        <p:cTn id="32" dur="500"/>
                                        <p:tgtEl>
                                          <p:spTgt spid="294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4915">
                                            <p:txEl>
                                              <p:pRg st="6" end="6"/>
                                            </p:txEl>
                                          </p:spTgt>
                                        </p:tgtEl>
                                        <p:attrNameLst>
                                          <p:attrName>style.visibility</p:attrName>
                                        </p:attrNameLst>
                                      </p:cBhvr>
                                      <p:to>
                                        <p:strVal val="visible"/>
                                      </p:to>
                                    </p:set>
                                    <p:animEffect transition="in" filter="blinds(horizontal)">
                                      <p:cBhvr>
                                        <p:cTn id="37" dur="500"/>
                                        <p:tgtEl>
                                          <p:spTgt spid="29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AU"/>
              <a:t>4.5.10 H.năng cache – Các biện pháp giảm miss</a:t>
            </a:r>
          </a:p>
        </p:txBody>
      </p:sp>
      <p:sp>
        <p:nvSpPr>
          <p:cNvPr id="295939" name="Rectangle 3"/>
          <p:cNvSpPr>
            <a:spLocks noGrp="1" noChangeArrowheads="1"/>
          </p:cNvSpPr>
          <p:nvPr>
            <p:ph type="body" idx="1"/>
          </p:nvPr>
        </p:nvSpPr>
        <p:spPr/>
        <p:txBody>
          <a:bodyPr/>
          <a:lstStyle/>
          <a:p>
            <a:r>
              <a:rPr lang="en-AU"/>
              <a:t>Tăng mức độ liên kết của cache (tăng số đường cache):</a:t>
            </a:r>
          </a:p>
          <a:p>
            <a:pPr lvl="1"/>
            <a:r>
              <a:rPr lang="en-AU"/>
              <a:t>Giảm miss xung đột:</a:t>
            </a:r>
          </a:p>
          <a:p>
            <a:pPr lvl="2"/>
            <a:r>
              <a:rPr lang="en-AU"/>
              <a:t>Tăng số đường cache </a:t>
            </a:r>
            <a:r>
              <a:rPr lang="en-AU">
                <a:sym typeface="Wingdings" pitchFamily="2" charset="2"/>
              </a:rPr>
              <a:t> tăng tính mềm dẻo của ánh xạ trang bộ nhớ - đường cache (nhiều lựa chọn hơn)  g</a:t>
            </a:r>
            <a:r>
              <a:rPr lang="en-AU"/>
              <a:t>iảm miss xung đột.</a:t>
            </a:r>
          </a:p>
          <a:p>
            <a:pPr lvl="1"/>
            <a:r>
              <a:rPr lang="en-US"/>
              <a:t>Làm cache chậm hơn:</a:t>
            </a:r>
          </a:p>
          <a:p>
            <a:pPr lvl="2"/>
            <a:r>
              <a:rPr lang="en-AU"/>
              <a:t>Tăng số đường cache </a:t>
            </a:r>
            <a:r>
              <a:rPr lang="en-AU">
                <a:sym typeface="Wingdings" pitchFamily="2" charset="2"/>
              </a:rPr>
              <a:t> tăng không gian tìm kiếm địa chỉ ô nhớ  l</a:t>
            </a:r>
            <a:r>
              <a:rPr lang="en-US"/>
              <a:t>àm cache chậm hơn.</a:t>
            </a:r>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linds(horizontal)">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blinds(horizontal)">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blinds(horizontal)">
                                      <p:cBhvr>
                                        <p:cTn id="17" dur="500"/>
                                        <p:tgtEl>
                                          <p:spTgt spid="29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5939">
                                            <p:txEl>
                                              <p:pRg st="3" end="3"/>
                                            </p:txEl>
                                          </p:spTgt>
                                        </p:tgtEl>
                                        <p:attrNameLst>
                                          <p:attrName>style.visibility</p:attrName>
                                        </p:attrNameLst>
                                      </p:cBhvr>
                                      <p:to>
                                        <p:strVal val="visible"/>
                                      </p:to>
                                    </p:set>
                                    <p:animEffect transition="in" filter="blinds(horizontal)">
                                      <p:cBhvr>
                                        <p:cTn id="22" dur="500"/>
                                        <p:tgtEl>
                                          <p:spTgt spid="295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Effect transition="in" filter="blinds(horizontal)">
                                      <p:cBhvr>
                                        <p:cTn id="27"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4.6 Câu hỏi ôn tập</a:t>
            </a:r>
          </a:p>
        </p:txBody>
      </p:sp>
      <p:sp>
        <p:nvSpPr>
          <p:cNvPr id="219139" name="Rectangle 3"/>
          <p:cNvSpPr>
            <a:spLocks noGrp="1" noChangeArrowheads="1"/>
          </p:cNvSpPr>
          <p:nvPr>
            <p:ph type="body" idx="1"/>
          </p:nvPr>
        </p:nvSpPr>
        <p:spPr/>
        <p:txBody>
          <a:bodyPr/>
          <a:lstStyle/>
          <a:p>
            <a:pPr marL="457200" indent="-457200">
              <a:buFont typeface="Wingdings" pitchFamily="2" charset="2"/>
              <a:buAutoNum type="arabicPeriod"/>
            </a:pPr>
            <a:r>
              <a:rPr lang="en-US"/>
              <a:t>Hệ thống bộ nhớ phân cấp: đặc điểm, vai trò.</a:t>
            </a:r>
          </a:p>
          <a:p>
            <a:pPr marL="457200" indent="-457200">
              <a:buFont typeface="Wingdings" pitchFamily="2" charset="2"/>
              <a:buAutoNum type="arabicPeriod"/>
            </a:pPr>
            <a:r>
              <a:rPr lang="en-US"/>
              <a:t>ROM là gì? các loại ROM.</a:t>
            </a:r>
          </a:p>
          <a:p>
            <a:pPr marL="457200" indent="-457200">
              <a:buFont typeface="Wingdings" pitchFamily="2" charset="2"/>
              <a:buAutoNum type="arabicPeriod"/>
            </a:pPr>
            <a:r>
              <a:rPr lang="en-US"/>
              <a:t>RAM, SRAM, DRAM là gì? Cấu tạo của SRAM và DRAM.</a:t>
            </a:r>
          </a:p>
          <a:p>
            <a:pPr marL="457200" indent="-457200">
              <a:buFont typeface="Wingdings" pitchFamily="2" charset="2"/>
              <a:buAutoNum type="arabicPeriod"/>
            </a:pPr>
            <a:r>
              <a:rPr lang="en-US"/>
              <a:t>Bộ nhớ cache: </a:t>
            </a:r>
          </a:p>
          <a:p>
            <a:pPr marL="876300" lvl="1" indent="-419100">
              <a:buFont typeface="Wingdings" pitchFamily="2" charset="2"/>
              <a:buAutoNum type="alphaLcPeriod"/>
            </a:pPr>
            <a:r>
              <a:rPr lang="en-US"/>
              <a:t>Cache là gì? vai trò và nguyên lý hoạt động.</a:t>
            </a:r>
          </a:p>
          <a:p>
            <a:pPr marL="876300" lvl="1" indent="-419100">
              <a:buFont typeface="Wingdings" pitchFamily="2" charset="2"/>
              <a:buAutoNum type="alphaLcPeriod"/>
            </a:pPr>
            <a:r>
              <a:rPr lang="en-US"/>
              <a:t>Kiến trúc cache</a:t>
            </a:r>
          </a:p>
          <a:p>
            <a:pPr marL="876300" lvl="1" indent="-419100">
              <a:buFont typeface="Wingdings" pitchFamily="2" charset="2"/>
              <a:buAutoNum type="alphaLcPeriod"/>
            </a:pPr>
            <a:r>
              <a:rPr lang="en-US"/>
              <a:t>Tổ chức/ánh xạ cache</a:t>
            </a:r>
          </a:p>
          <a:p>
            <a:pPr marL="876300" lvl="1" indent="-419100">
              <a:buFont typeface="Wingdings" pitchFamily="2" charset="2"/>
              <a:buAutoNum type="alphaLcPeriod"/>
            </a:pPr>
            <a:r>
              <a:rPr lang="en-US"/>
              <a:t>Đọc ghi thông tin trong cache</a:t>
            </a:r>
          </a:p>
          <a:p>
            <a:pPr marL="876300" lvl="1" indent="-419100">
              <a:buFont typeface="Wingdings" pitchFamily="2" charset="2"/>
              <a:buAutoNum type="alphaLcPeriod"/>
            </a:pPr>
            <a:r>
              <a:rPr lang="en-US"/>
              <a:t>Các chính sách thay thế dòng cache</a:t>
            </a:r>
          </a:p>
          <a:p>
            <a:pPr marL="876300" lvl="1" indent="-419100">
              <a:buFont typeface="Wingdings" pitchFamily="2" charset="2"/>
              <a:buAutoNum type="alphaLcPeriod"/>
            </a:pPr>
            <a:r>
              <a:rPr lang="en-US"/>
              <a:t>Hiệu năng, các yếu tố ảnh hưởng và các biện pháp cải thiện hiệu năng cache.</a:t>
            </a:r>
          </a:p>
          <a:p>
            <a:pPr marL="457200" indent="-457200">
              <a:buFont typeface="Wingdings" pitchFamily="2" charset="2"/>
              <a:buNone/>
            </a:pPr>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AU"/>
              <a:t>4.1 Hệ thống nhớ - Vai trò của mô hình phân cấp</a:t>
            </a:r>
          </a:p>
        </p:txBody>
      </p:sp>
      <p:sp>
        <p:nvSpPr>
          <p:cNvPr id="228355" name="Rectangle 3"/>
          <p:cNvSpPr>
            <a:spLocks noGrp="1" noChangeArrowheads="1"/>
          </p:cNvSpPr>
          <p:nvPr>
            <p:ph type="body" idx="1"/>
          </p:nvPr>
        </p:nvSpPr>
        <p:spPr/>
        <p:txBody>
          <a:bodyPr/>
          <a:lstStyle/>
          <a:p>
            <a:r>
              <a:rPr lang="en-AU"/>
              <a:t>Tăng hiệu năng hệ thống</a:t>
            </a:r>
          </a:p>
          <a:p>
            <a:pPr lvl="1"/>
            <a:r>
              <a:rPr lang="en-AU"/>
              <a:t>Dung hoà được CPU có tốc độ cao và phần bộ nhớ chính và bộ nhớ ngoài có tốc độ thấp;</a:t>
            </a:r>
          </a:p>
          <a:p>
            <a:pPr lvl="1"/>
            <a:r>
              <a:rPr lang="en-AU"/>
              <a:t>Thời gian trung bình CPU truy nhập dữ liệu từ hệ thống nhớ tiệm cận thời gian truy nhập cache.</a:t>
            </a:r>
          </a:p>
          <a:p>
            <a:r>
              <a:rPr lang="en-AU"/>
              <a:t>Giảm giá thành sản xuất</a:t>
            </a:r>
          </a:p>
          <a:p>
            <a:pPr lvl="1"/>
            <a:r>
              <a:rPr lang="en-AU"/>
              <a:t>Các thành phần đắt tiền (thanh ghi và cache) được sử dụng với dung lượng nhỏ;</a:t>
            </a:r>
          </a:p>
          <a:p>
            <a:pPr lvl="1"/>
            <a:r>
              <a:rPr lang="en-AU"/>
              <a:t>Các thành phần rẻ tiền hơn (bộ nhớ chính và bộ nhớ ngoài) được sử dụng với dung lượng lớn;</a:t>
            </a:r>
          </a:p>
          <a:p>
            <a:pPr lvl="1">
              <a:buFont typeface="Wingdings" pitchFamily="2" charset="2"/>
              <a:buNone/>
            </a:pPr>
            <a:r>
              <a:rPr lang="en-AU">
                <a:sym typeface="Wingdings" pitchFamily="2" charset="2"/>
              </a:rPr>
              <a:t> tổng giá thành của hệ thống nhớ theo mô hình phân cấp sẽ rẻ hơn so với hệ thống nhớ không phân cấp có cùng tốc độ.</a:t>
            </a:r>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7" dur="500"/>
                                        <p:tgtEl>
                                          <p:spTgt spid="228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22" dur="500"/>
                                        <p:tgtEl>
                                          <p:spTgt spid="228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27" dur="500"/>
                                        <p:tgtEl>
                                          <p:spTgt spid="228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8355">
                                            <p:txEl>
                                              <p:pRg st="5" end="5"/>
                                            </p:txEl>
                                          </p:spTgt>
                                        </p:tgtEl>
                                        <p:attrNameLst>
                                          <p:attrName>style.visibility</p:attrName>
                                        </p:attrNameLst>
                                      </p:cBhvr>
                                      <p:to>
                                        <p:strVal val="visible"/>
                                      </p:to>
                                    </p:set>
                                    <p:animEffect transition="in" filter="blinds(horizontal)">
                                      <p:cBhvr>
                                        <p:cTn id="32" dur="500"/>
                                        <p:tgtEl>
                                          <p:spTgt spid="2283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8355">
                                            <p:txEl>
                                              <p:pRg st="6" end="6"/>
                                            </p:txEl>
                                          </p:spTgt>
                                        </p:tgtEl>
                                        <p:attrNameLst>
                                          <p:attrName>style.visibility</p:attrName>
                                        </p:attrNameLst>
                                      </p:cBhvr>
                                      <p:to>
                                        <p:strVal val="visible"/>
                                      </p:to>
                                    </p:set>
                                    <p:animEffect transition="in" filter="blinds(horizontal)">
                                      <p:cBhvr>
                                        <p:cTn id="37" dur="500"/>
                                        <p:tgtEl>
                                          <p:spTgt spid="228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marL="533400" indent="-533400"/>
            <a:r>
              <a:rPr lang="en-AU"/>
              <a:t>4.2 </a:t>
            </a:r>
            <a:r>
              <a:rPr lang="en-US"/>
              <a:t>Phân loại bộ nhớ</a:t>
            </a:r>
            <a:endParaRPr lang="en-AU"/>
          </a:p>
        </p:txBody>
      </p:sp>
      <p:sp>
        <p:nvSpPr>
          <p:cNvPr id="229379" name="Rectangle 3"/>
          <p:cNvSpPr>
            <a:spLocks noGrp="1" noChangeArrowheads="1"/>
          </p:cNvSpPr>
          <p:nvPr>
            <p:ph type="body" idx="1"/>
          </p:nvPr>
        </p:nvSpPr>
        <p:spPr/>
        <p:txBody>
          <a:bodyPr/>
          <a:lstStyle/>
          <a:p>
            <a:pPr>
              <a:lnSpc>
                <a:spcPct val="90000"/>
              </a:lnSpc>
            </a:pPr>
            <a:r>
              <a:rPr lang="en-AU"/>
              <a:t>Dựa trên kiểu truy nhập:</a:t>
            </a:r>
          </a:p>
          <a:p>
            <a:pPr lvl="1">
              <a:lnSpc>
                <a:spcPct val="90000"/>
              </a:lnSpc>
            </a:pPr>
            <a:r>
              <a:rPr lang="en-AU"/>
              <a:t>Random Access Memory (RAM): bộ nhớ truy nhập ngẫu nhiên</a:t>
            </a:r>
          </a:p>
          <a:p>
            <a:pPr lvl="1">
              <a:lnSpc>
                <a:spcPct val="90000"/>
              </a:lnSpc>
            </a:pPr>
            <a:r>
              <a:rPr lang="en-AU"/>
              <a:t>Serial Access Memory (SAM) : bộ nhớ truy nhập tuần tự</a:t>
            </a:r>
          </a:p>
          <a:p>
            <a:pPr lvl="1">
              <a:lnSpc>
                <a:spcPct val="90000"/>
              </a:lnSpc>
            </a:pPr>
            <a:r>
              <a:rPr lang="en-AU"/>
              <a:t>Read Only Memory (ROM): bộ nhớ chỉ đọc</a:t>
            </a:r>
          </a:p>
          <a:p>
            <a:pPr>
              <a:lnSpc>
                <a:spcPct val="90000"/>
              </a:lnSpc>
            </a:pPr>
            <a:r>
              <a:rPr lang="en-AU"/>
              <a:t>Dựa trên khả năng duy trì dữ liệu:</a:t>
            </a:r>
          </a:p>
          <a:p>
            <a:pPr lvl="1">
              <a:lnSpc>
                <a:spcPct val="90000"/>
              </a:lnSpc>
            </a:pPr>
            <a:r>
              <a:rPr lang="en-AU"/>
              <a:t>Volatile memory: bộ nhớ không ổn định; thông tin mất khi mất nguồn nuôi: RAM.</a:t>
            </a:r>
          </a:p>
          <a:p>
            <a:pPr lvl="1">
              <a:lnSpc>
                <a:spcPct val="90000"/>
              </a:lnSpc>
            </a:pPr>
            <a:r>
              <a:rPr lang="en-AU"/>
              <a:t>Non-volatile memory: bộ nhớ ổn định; thông tin vẫn được duy trì khi mất nguồn nuôi: ROM,HDD,...</a:t>
            </a:r>
          </a:p>
          <a:p>
            <a:pPr>
              <a:lnSpc>
                <a:spcPct val="90000"/>
              </a:lnSpc>
            </a:pPr>
            <a:r>
              <a:rPr lang="en-AU"/>
              <a:t>Dựa trên công nghệ chế tạo:</a:t>
            </a:r>
          </a:p>
          <a:p>
            <a:pPr lvl="1">
              <a:lnSpc>
                <a:spcPct val="90000"/>
              </a:lnSpc>
            </a:pPr>
            <a:r>
              <a:rPr lang="en-AU"/>
              <a:t>Bộ nhớ bán dẫn (Semiconductor memory): ROM, RAM</a:t>
            </a:r>
          </a:p>
          <a:p>
            <a:pPr lvl="1">
              <a:lnSpc>
                <a:spcPct val="90000"/>
              </a:lnSpc>
            </a:pPr>
            <a:r>
              <a:rPr lang="en-AU"/>
              <a:t>Bộ nhớ từ tính (Magnetic memory): HDD, FDD, băng từ</a:t>
            </a:r>
          </a:p>
          <a:p>
            <a:pPr lvl="1">
              <a:lnSpc>
                <a:spcPct val="90000"/>
              </a:lnSpc>
            </a:pPr>
            <a:r>
              <a:rPr lang="en-AU"/>
              <a:t>Bộ nhớ quang học (Optical memory): CD, DVD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AU"/>
              <a:t>4.2 Tổ chức mạch nhớ</a:t>
            </a:r>
          </a:p>
        </p:txBody>
      </p:sp>
      <p:pic>
        <p:nvPicPr>
          <p:cNvPr id="230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408738"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5909</TotalTime>
  <Words>6164</Words>
  <Application>Microsoft Office PowerPoint</Application>
  <PresentationFormat>On-screen Show (4:3)</PresentationFormat>
  <Paragraphs>626</Paragraphs>
  <Slides>69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Verdana</vt:lpstr>
      <vt:lpstr>Wingdings</vt:lpstr>
      <vt:lpstr>213TGp_natural_light_v2</vt:lpstr>
      <vt:lpstr>PowerPoint Presentation</vt:lpstr>
      <vt:lpstr>NỘI DUNG</vt:lpstr>
      <vt:lpstr>4.1 Hệ thống nhớ - mô hình phân cấp</vt:lpstr>
      <vt:lpstr>4.1 Hệ thống nhớ - tham số</vt:lpstr>
      <vt:lpstr>4.1 Hệ thống nhớ - Các thành phần</vt:lpstr>
      <vt:lpstr>4.1 Hệ thống nhớ - Các thành phần</vt:lpstr>
      <vt:lpstr>4.1 Hệ thống nhớ - Vai trò của mô hình phân cấp</vt:lpstr>
      <vt:lpstr>4.2 Phân loại bộ nhớ</vt:lpstr>
      <vt:lpstr>4.2 Tổ chức mạch nhớ</vt:lpstr>
      <vt:lpstr>4.2 Tổ chức mạch nhớ</vt:lpstr>
      <vt:lpstr>4.2 Tổ chức mạch nhớ</vt:lpstr>
      <vt:lpstr>4.3 Bộ nhớ ROM – Giới thiệu</vt:lpstr>
      <vt:lpstr>4.3 Bộ nhớ ROM – Ví dụ</vt:lpstr>
      <vt:lpstr>4.3 Bộ nhớ ROM – Các loại ROM</vt:lpstr>
      <vt:lpstr>4.3 Bộ nhớ ROM – Các loại ROM</vt:lpstr>
      <vt:lpstr>4.4 Bộ nhớ RAM – Giới thiệu</vt:lpstr>
      <vt:lpstr>4.4 RAM – Các loại RAM</vt:lpstr>
      <vt:lpstr>4.4.1 SRAM – Cấu tạo</vt:lpstr>
      <vt:lpstr>4.4.1 SRAM – Đặc điểm</vt:lpstr>
      <vt:lpstr>4.4.2 DRAM – Cấu tạo</vt:lpstr>
      <vt:lpstr>4.4.2 DRAM – Đặc điểm</vt:lpstr>
      <vt:lpstr>4.4.2 DRAM – Đặc điểm</vt:lpstr>
      <vt:lpstr>4.4.2 DRAM – Các loại DRAM</vt:lpstr>
      <vt:lpstr>4.4.2 DRAM – Các loại DRAM</vt:lpstr>
      <vt:lpstr>4.5 Bộ nhớ cache</vt:lpstr>
      <vt:lpstr>4.5.1 Cache là gì?</vt:lpstr>
      <vt:lpstr>4.5.1 Cache là gì?</vt:lpstr>
      <vt:lpstr>4.5.2 Vai trò của cache</vt:lpstr>
      <vt:lpstr>4.5.3 Các nguyên lý hoạt động của cache</vt:lpstr>
      <vt:lpstr>4.5.3 Các nguyên lý hoạt động của cache</vt:lpstr>
      <vt:lpstr>4.5.3 Các nguyên lý hoạt động của cache</vt:lpstr>
      <vt:lpstr>4.5.4 Trao đổi dữ liệu giữa CPU-Cache-Mem</vt:lpstr>
      <vt:lpstr>4.5.5 Hệ số hit và miss</vt:lpstr>
      <vt:lpstr>4.5.6 Kiến trúc cache – Look aside</vt:lpstr>
      <vt:lpstr>4.5.6 Kiến trúc cache – Look through</vt:lpstr>
      <vt:lpstr>4.5.7 Tổ chức cache</vt:lpstr>
      <vt:lpstr>4.5.7 Tổ chức cache - Các phương pháp</vt:lpstr>
      <vt:lpstr>4.5.7 Tổ chức cache – Ánh xạ trực tiếp</vt:lpstr>
      <vt:lpstr>4.5.7 Tổ chức cache – Ánh xạ trực tiếp</vt:lpstr>
      <vt:lpstr>4.5.7 Tổ chức cache – Địa chỉ ánh xạ trực tiếp</vt:lpstr>
      <vt:lpstr>4.5.7 Tổ chức cache – Địa chỉ ánh xạ trực tiếp</vt:lpstr>
      <vt:lpstr>4.5.7 Tổ chức cache – Ánh xạ trực tiếp</vt:lpstr>
      <vt:lpstr>4.5.7 T.chức cache – Ánh xạ kết hợp đầy đủ</vt:lpstr>
      <vt:lpstr>4.5.7 T.chức cache – Ánh xạ kết hợp đầy đủ</vt:lpstr>
      <vt:lpstr>4.5.7 T.chức cache – Ánh xạ kết hợp đầy đủ</vt:lpstr>
      <vt:lpstr>4.5.7 T.chức cache – Ánh xạ kết hợp đầy đủ</vt:lpstr>
      <vt:lpstr>4.5.7 T.chức cache – Ánh xạ kết hợp đầy đủ</vt:lpstr>
      <vt:lpstr>4.5.7 T.chức cache – Ánh xạ tập kết hợp</vt:lpstr>
      <vt:lpstr>4.5.7 T.chức cache – Ánh xạ tập kết hợp</vt:lpstr>
      <vt:lpstr>4.5.7 T.chức cache – Ánh xạ tập kết hợp</vt:lpstr>
      <vt:lpstr>4.5.7 T.chức cache – Ánh xạ tập kết hợp</vt:lpstr>
      <vt:lpstr>4.5.7 T.chức cache – Ánh xạ tập kết hợp</vt:lpstr>
      <vt:lpstr>4.5.8 Đọc/ghi thông tin trong cache</vt:lpstr>
      <vt:lpstr>4.5.8 Đọc/ghi thông tin trong cache</vt:lpstr>
      <vt:lpstr>4.5.9 Các chính sách thay thế dòng cache</vt:lpstr>
      <vt:lpstr>4.5.9 Các chính sách thay thế dòng cache</vt:lpstr>
      <vt:lpstr>4.5.9 Các chính sách thay thế dòng cache</vt:lpstr>
      <vt:lpstr>4.5.9 Các chính sách thay thế dòng cache</vt:lpstr>
      <vt:lpstr>4.5.10 Hiệu năng cache</vt:lpstr>
      <vt:lpstr>4.5.10 Hiệu năng cache – Các yếu tố ảnh hưởng</vt:lpstr>
      <vt:lpstr>4.5.10 Hiệu năng cache – Các yếu tố ảnh hưởng</vt:lpstr>
      <vt:lpstr>4.5.10 Hiệu năng cache – Các yếu tố ảnh hưởng</vt:lpstr>
      <vt:lpstr>4.5.10 Hiệu năng cache – Các yếu tố ảnh hưởng</vt:lpstr>
      <vt:lpstr>4.5.10 Hiệu năng cache – Các yếu tố ảnh hưởng</vt:lpstr>
      <vt:lpstr>4.5.10 Hiệu năng cache – Các yếu tố ảnh hưởng</vt:lpstr>
      <vt:lpstr>4.5.10 H.năng cache – Các biện pháp giảm miss</vt:lpstr>
      <vt:lpstr>4.5.10 H.năng cache – Các biện pháp giảm miss</vt:lpstr>
      <vt:lpstr>4.5.10 H.năng cache – Các biện pháp giảm miss</vt:lpstr>
      <vt:lpstr>4.6 Câu hỏi ôn tập</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Phạm Văn Cường</cp:lastModifiedBy>
  <cp:revision>288</cp:revision>
  <dcterms:created xsi:type="dcterms:W3CDTF">2008-09-11T07:24:50Z</dcterms:created>
  <dcterms:modified xsi:type="dcterms:W3CDTF">2021-04-23T03:42:40Z</dcterms:modified>
</cp:coreProperties>
</file>