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388" r:id="rId2"/>
    <p:sldId id="380" r:id="rId3"/>
    <p:sldId id="395" r:id="rId4"/>
    <p:sldId id="396" r:id="rId5"/>
    <p:sldId id="397" r:id="rId6"/>
    <p:sldId id="387" r:id="rId7"/>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B6A4D9-AF2A-5B47-B6A4-21AC9C7F4EC7}" v="89" dt="2019-09-30T13:22:32.311"/>
  </p1510:revLst>
</p1510:revInfo>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255"/>
    <p:restoredTop sz="94770" autoAdjust="0"/>
  </p:normalViewPr>
  <p:slideViewPr>
    <p:cSldViewPr snapToGrid="0" snapToObjects="1">
      <p:cViewPr varScale="1">
        <p:scale>
          <a:sx n="119" d="100"/>
          <a:sy n="119" d="100"/>
        </p:scale>
        <p:origin x="208"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8B0007-D962-8C4F-A7A3-8ED47F43218A}" type="datetimeFigureOut">
              <a:rPr kumimoji="1" lang="ja-JP" altLang="en-US" smtClean="0"/>
              <a:t>2019/11/19</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C4A915-1C21-784C-9486-D2D99EACA5B8}" type="slidenum">
              <a:rPr kumimoji="1" lang="ja-JP" altLang="en-US" smtClean="0"/>
              <a:t>‹#›</a:t>
            </a:fld>
            <a:endParaRPr kumimoji="1" lang="ja-JP" altLang="en-US"/>
          </a:p>
        </p:txBody>
      </p:sp>
    </p:spTree>
    <p:extLst>
      <p:ext uri="{BB962C8B-B14F-4D97-AF65-F5344CB8AC3E}">
        <p14:creationId xmlns:p14="http://schemas.microsoft.com/office/powerpoint/2010/main" val="38202005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E443B5-3E95-DF48-AF9A-E3CED392BBB3}" type="datetimeFigureOut">
              <a:rPr kumimoji="1" lang="ja-JP" altLang="en-US" smtClean="0"/>
              <a:t>2019/11/19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791A70-5F62-A94F-815D-6B1294E7371D}" type="slidenum">
              <a:rPr kumimoji="1" lang="ja-JP" altLang="en-US" smtClean="0"/>
              <a:t>‹#›</a:t>
            </a:fld>
            <a:endParaRPr kumimoji="1" lang="ja-JP" altLang="en-US"/>
          </a:p>
        </p:txBody>
      </p:sp>
    </p:spTree>
    <p:extLst>
      <p:ext uri="{BB962C8B-B14F-4D97-AF65-F5344CB8AC3E}">
        <p14:creationId xmlns:p14="http://schemas.microsoft.com/office/powerpoint/2010/main" val="74233505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6"/>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983E362D-6C9E-774E-94A3-225FE0741C03}" type="datetime1">
              <a:rPr kumimoji="1" lang="ja-JP" altLang="en-US" smtClean="0"/>
              <a:t>2019/11/19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9265700-BC1E-974E-8A1D-662D85924343}" type="slidenum">
              <a:rPr kumimoji="1" lang="ja-JP" altLang="en-US" smtClean="0"/>
              <a:t>‹#›</a:t>
            </a:fld>
            <a:endParaRPr kumimoji="1" lang="ja-JP" altLang="en-US"/>
          </a:p>
        </p:txBody>
      </p:sp>
    </p:spTree>
    <p:extLst>
      <p:ext uri="{BB962C8B-B14F-4D97-AF65-F5344CB8AC3E}">
        <p14:creationId xmlns:p14="http://schemas.microsoft.com/office/powerpoint/2010/main" val="418920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9"/>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414C45A-ED7E-3248-A35F-C1B4EA606709}" type="datetime1">
              <a:rPr kumimoji="1" lang="ja-JP" altLang="en-US" smtClean="0"/>
              <a:t>2019/11/19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9265700-BC1E-974E-8A1D-662D85924343}" type="slidenum">
              <a:rPr kumimoji="1" lang="ja-JP" altLang="en-US" smtClean="0"/>
              <a:t>‹#›</a:t>
            </a:fld>
            <a:endParaRPr kumimoji="1" lang="ja-JP" altLang="en-US"/>
          </a:p>
        </p:txBody>
      </p:sp>
    </p:spTree>
    <p:extLst>
      <p:ext uri="{BB962C8B-B14F-4D97-AF65-F5344CB8AC3E}">
        <p14:creationId xmlns:p14="http://schemas.microsoft.com/office/powerpoint/2010/main" val="3890927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75F9B62-204F-6849-8838-8BF9D5881EFA}" type="datetime1">
              <a:rPr kumimoji="1" lang="ja-JP" altLang="en-US" smtClean="0"/>
              <a:t>2019/11/19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9265700-BC1E-974E-8A1D-662D85924343}" type="slidenum">
              <a:rPr lang="ja-JP" altLang="en-US" smtClean="0"/>
              <a:pPr/>
              <a:t>‹#›</a:t>
            </a:fld>
            <a:endParaRPr lang="ja-JP" altLang="en-US" dirty="0"/>
          </a:p>
        </p:txBody>
      </p:sp>
    </p:spTree>
    <p:extLst>
      <p:ext uri="{BB962C8B-B14F-4D97-AF65-F5344CB8AC3E}">
        <p14:creationId xmlns:p14="http://schemas.microsoft.com/office/powerpoint/2010/main" val="104593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A591CA8-EB2E-9B42-9549-3DDE543514CC}" type="datetime1">
              <a:rPr kumimoji="1" lang="ja-JP" altLang="en-US" smtClean="0"/>
              <a:t>2019/11/19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9265700-BC1E-974E-8A1D-662D85924343}" type="slidenum">
              <a:rPr kumimoji="1" lang="ja-JP" altLang="en-US" smtClean="0"/>
              <a:t>‹#›</a:t>
            </a:fld>
            <a:endParaRPr kumimoji="1" lang="ja-JP" altLang="en-US"/>
          </a:p>
        </p:txBody>
      </p:sp>
    </p:spTree>
    <p:extLst>
      <p:ext uri="{BB962C8B-B14F-4D97-AF65-F5344CB8AC3E}">
        <p14:creationId xmlns:p14="http://schemas.microsoft.com/office/powerpoint/2010/main" val="102165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FB743C04-9528-DF4B-99BA-0D5D93120046}" type="datetime1">
              <a:rPr kumimoji="1" lang="ja-JP" altLang="en-US" smtClean="0"/>
              <a:t>2019/11/19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9265700-BC1E-974E-8A1D-662D85924343}" type="slidenum">
              <a:rPr kumimoji="1" lang="ja-JP" altLang="en-US" smtClean="0"/>
              <a:t>‹#›</a:t>
            </a:fld>
            <a:endParaRPr kumimoji="1" lang="ja-JP" altLang="en-US"/>
          </a:p>
        </p:txBody>
      </p:sp>
    </p:spTree>
    <p:extLst>
      <p:ext uri="{BB962C8B-B14F-4D97-AF65-F5344CB8AC3E}">
        <p14:creationId xmlns:p14="http://schemas.microsoft.com/office/powerpoint/2010/main" val="73091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680A3A15-EBE6-874D-9EC2-248C79BBFC99}" type="datetime1">
              <a:rPr kumimoji="1" lang="ja-JP" altLang="en-US" smtClean="0"/>
              <a:t>2019/11/19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9265700-BC1E-974E-8A1D-662D85924343}" type="slidenum">
              <a:rPr kumimoji="1" lang="ja-JP" altLang="en-US" smtClean="0"/>
              <a:t>‹#›</a:t>
            </a:fld>
            <a:endParaRPr kumimoji="1" lang="ja-JP" altLang="en-US"/>
          </a:p>
        </p:txBody>
      </p:sp>
    </p:spTree>
    <p:extLst>
      <p:ext uri="{BB962C8B-B14F-4D97-AF65-F5344CB8AC3E}">
        <p14:creationId xmlns:p14="http://schemas.microsoft.com/office/powerpoint/2010/main" val="290009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DD85B4F-FC14-134E-A17E-C747273C9B6C}" type="datetime1">
              <a:rPr kumimoji="1" lang="ja-JP" altLang="en-US" smtClean="0"/>
              <a:t>2019/11/19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9265700-BC1E-974E-8A1D-662D85924343}" type="slidenum">
              <a:rPr kumimoji="1" lang="ja-JP" altLang="en-US" smtClean="0"/>
              <a:t>‹#›</a:t>
            </a:fld>
            <a:endParaRPr kumimoji="1" lang="ja-JP" altLang="en-US"/>
          </a:p>
        </p:txBody>
      </p:sp>
    </p:spTree>
    <p:extLst>
      <p:ext uri="{BB962C8B-B14F-4D97-AF65-F5344CB8AC3E}">
        <p14:creationId xmlns:p14="http://schemas.microsoft.com/office/powerpoint/2010/main" val="979735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A78EDEF-C929-1E43-AAD8-E7F176E1179A}" type="datetime1">
              <a:rPr kumimoji="1" lang="ja-JP" altLang="en-US" smtClean="0"/>
              <a:t>2019/11/19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9265700-BC1E-974E-8A1D-662D85924343}" type="slidenum">
              <a:rPr kumimoji="1" lang="ja-JP" altLang="en-US" smtClean="0"/>
              <a:t>‹#›</a:t>
            </a:fld>
            <a:endParaRPr kumimoji="1" lang="ja-JP" altLang="en-US"/>
          </a:p>
        </p:txBody>
      </p:sp>
    </p:spTree>
    <p:extLst>
      <p:ext uri="{BB962C8B-B14F-4D97-AF65-F5344CB8AC3E}">
        <p14:creationId xmlns:p14="http://schemas.microsoft.com/office/powerpoint/2010/main" val="1719475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49"/>
            <a:ext cx="3008313" cy="1162051"/>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FBA05AD9-B363-4F4F-BAF0-C8B94048AD58}" type="datetime1">
              <a:rPr kumimoji="1" lang="ja-JP" altLang="en-US" smtClean="0"/>
              <a:t>2019/11/19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9265700-BC1E-974E-8A1D-662D85924343}" type="slidenum">
              <a:rPr kumimoji="1" lang="ja-JP" altLang="en-US" smtClean="0"/>
              <a:t>‹#›</a:t>
            </a:fld>
            <a:endParaRPr kumimoji="1" lang="ja-JP" altLang="en-US"/>
          </a:p>
        </p:txBody>
      </p:sp>
    </p:spTree>
    <p:extLst>
      <p:ext uri="{BB962C8B-B14F-4D97-AF65-F5344CB8AC3E}">
        <p14:creationId xmlns:p14="http://schemas.microsoft.com/office/powerpoint/2010/main" val="3976851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9"/>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FE8C177-426A-AB4B-955C-D1F246F679B1}" type="datetime1">
              <a:rPr kumimoji="1" lang="ja-JP" altLang="en-US" smtClean="0"/>
              <a:t>2019/11/19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9265700-BC1E-974E-8A1D-662D85924343}" type="slidenum">
              <a:rPr kumimoji="1" lang="ja-JP" altLang="en-US" smtClean="0"/>
              <a:t>‹#›</a:t>
            </a:fld>
            <a:endParaRPr kumimoji="1" lang="ja-JP" altLang="en-US"/>
          </a:p>
        </p:txBody>
      </p:sp>
    </p:spTree>
    <p:extLst>
      <p:ext uri="{BB962C8B-B14F-4D97-AF65-F5344CB8AC3E}">
        <p14:creationId xmlns:p14="http://schemas.microsoft.com/office/powerpoint/2010/main" val="291753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384229-D4F2-B143-A74F-09383FEB0DAD}" type="datetime1">
              <a:rPr kumimoji="1" lang="ja-JP" altLang="en-US" smtClean="0"/>
              <a:t>2019/11/19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9265700-BC1E-974E-8A1D-662D85924343}" type="slidenum">
              <a:rPr kumimoji="1" lang="ja-JP" altLang="en-US" smtClean="0"/>
              <a:t>‹#›</a:t>
            </a:fld>
            <a:endParaRPr kumimoji="1" lang="ja-JP" altLang="en-US"/>
          </a:p>
        </p:txBody>
      </p:sp>
    </p:spTree>
    <p:extLst>
      <p:ext uri="{BB962C8B-B14F-4D97-AF65-F5344CB8AC3E}">
        <p14:creationId xmlns:p14="http://schemas.microsoft.com/office/powerpoint/2010/main" val="409698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1"/>
            <a:ext cx="8229600" cy="898943"/>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070169"/>
            <a:ext cx="8229600" cy="5055995"/>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F9B62-204F-6849-8838-8BF9D5881EFA}" type="datetime1">
              <a:rPr kumimoji="1" lang="ja-JP" altLang="en-US" smtClean="0"/>
              <a:t>2019/11/19</a:t>
            </a:fld>
            <a:endParaRPr kumimoji="1" lang="ja-JP" altLang="en-US"/>
          </a:p>
        </p:txBody>
      </p:sp>
      <p:sp>
        <p:nvSpPr>
          <p:cNvPr id="5" name="フッター プレースホルダー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7823200" y="6510771"/>
            <a:ext cx="1320799" cy="365125"/>
          </a:xfrm>
          <a:prstGeom prst="rect">
            <a:avLst/>
          </a:prstGeom>
        </p:spPr>
        <p:txBody>
          <a:bodyPr vert="horz" lIns="91440" tIns="45720" rIns="91440" bIns="45720" rtlCol="0" anchor="b"/>
          <a:lstStyle>
            <a:lvl1pPr algn="r">
              <a:defRPr sz="1600">
                <a:solidFill>
                  <a:srgbClr val="000000"/>
                </a:solidFill>
              </a:defRPr>
            </a:lvl1pPr>
          </a:lstStyle>
          <a:p>
            <a:fld id="{79265700-BC1E-974E-8A1D-662D85924343}" type="slidenum">
              <a:rPr lang="ja-JP" altLang="en-US" smtClean="0"/>
              <a:pPr/>
              <a:t>‹#›</a:t>
            </a:fld>
            <a:endParaRPr lang="ja-JP" altLang="en-US" dirty="0"/>
          </a:p>
        </p:txBody>
      </p:sp>
    </p:spTree>
    <p:extLst>
      <p:ext uri="{BB962C8B-B14F-4D97-AF65-F5344CB8AC3E}">
        <p14:creationId xmlns:p14="http://schemas.microsoft.com/office/powerpoint/2010/main" val="1243201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1" r:id="rId11"/>
  </p:sldLayoutIdLst>
  <p:hf hdr="0" ftr="0" dt="0"/>
  <p:txStyles>
    <p:titleStyle>
      <a:lvl1pPr algn="ctr" defTabSz="457200" rtl="0" eaLnBrk="1" latinLnBrk="0" hangingPunct="1">
        <a:spcBef>
          <a:spcPct val="0"/>
        </a:spcBef>
        <a:buNone/>
        <a:defRPr kumimoji="1" sz="36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tiff"/><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9.tiff"/><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8.png"/><Relationship Id="rId5" Type="http://schemas.openxmlformats.org/officeDocument/2006/relationships/image" Target="../media/image13.png"/><Relationship Id="rId10" Type="http://schemas.openxmlformats.org/officeDocument/2006/relationships/image" Target="../media/image7.png"/><Relationship Id="rId4" Type="http://schemas.openxmlformats.org/officeDocument/2006/relationships/image" Target="../media/image12.png"/><Relationship Id="rId9" Type="http://schemas.openxmlformats.org/officeDocument/2006/relationships/image" Target="../media/image6.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662E9-51BE-444A-9648-DE43D6793AC4}"/>
              </a:ext>
            </a:extLst>
          </p:cNvPr>
          <p:cNvSpPr>
            <a:spLocks noGrp="1"/>
          </p:cNvSpPr>
          <p:nvPr>
            <p:ph type="title"/>
          </p:nvPr>
        </p:nvSpPr>
        <p:spPr>
          <a:xfrm>
            <a:off x="-16626" y="2"/>
            <a:ext cx="9143999" cy="658284"/>
          </a:xfrm>
        </p:spPr>
        <p:txBody>
          <a:bodyPr/>
          <a:lstStyle/>
          <a:p>
            <a:r>
              <a:rPr kumimoji="1" lang="ja-JP" altLang="en-US" sz="3100"/>
              <a:t>カスタマージャーニーマップ作成の</a:t>
            </a:r>
            <a:r>
              <a:rPr lang="ja-JP" altLang="en-US" sz="3100"/>
              <a:t>８</a:t>
            </a:r>
            <a:r>
              <a:rPr kumimoji="1" lang="ja-JP" altLang="en-US" sz="3100"/>
              <a:t>ステップ</a:t>
            </a:r>
          </a:p>
        </p:txBody>
      </p:sp>
      <p:sp>
        <p:nvSpPr>
          <p:cNvPr id="4" name="スライド番号プレースホルダー 3">
            <a:extLst>
              <a:ext uri="{FF2B5EF4-FFF2-40B4-BE49-F238E27FC236}">
                <a16:creationId xmlns:a16="http://schemas.microsoft.com/office/drawing/2014/main" id="{DF964971-68DD-5049-80DE-234BECDD5957}"/>
              </a:ext>
            </a:extLst>
          </p:cNvPr>
          <p:cNvSpPr>
            <a:spLocks noGrp="1"/>
          </p:cNvSpPr>
          <p:nvPr>
            <p:ph type="sldNum" sz="quarter" idx="12"/>
          </p:nvPr>
        </p:nvSpPr>
        <p:spPr/>
        <p:txBody>
          <a:bodyPr/>
          <a:lstStyle/>
          <a:p>
            <a:fld id="{79265700-BC1E-974E-8A1D-662D85924343}" type="slidenum">
              <a:rPr kumimoji="1" lang="ja-JP" altLang="en-US" smtClean="0"/>
              <a:t>1</a:t>
            </a:fld>
            <a:endParaRPr kumimoji="1" lang="ja-JP" altLang="en-US"/>
          </a:p>
        </p:txBody>
      </p:sp>
      <p:graphicFrame>
        <p:nvGraphicFramePr>
          <p:cNvPr id="3" name="表 2">
            <a:extLst>
              <a:ext uri="{FF2B5EF4-FFF2-40B4-BE49-F238E27FC236}">
                <a16:creationId xmlns:a16="http://schemas.microsoft.com/office/drawing/2014/main" id="{6E4C98D3-213E-EF47-B66E-9B1F037803F6}"/>
              </a:ext>
            </a:extLst>
          </p:cNvPr>
          <p:cNvGraphicFramePr>
            <a:graphicFrameLocks noGrp="1"/>
          </p:cNvGraphicFramePr>
          <p:nvPr>
            <p:extLst>
              <p:ext uri="{D42A27DB-BD31-4B8C-83A1-F6EECF244321}">
                <p14:modId xmlns:p14="http://schemas.microsoft.com/office/powerpoint/2010/main" val="1840793643"/>
              </p:ext>
            </p:extLst>
          </p:nvPr>
        </p:nvGraphicFramePr>
        <p:xfrm>
          <a:off x="206893" y="699230"/>
          <a:ext cx="8773333" cy="5756165"/>
        </p:xfrm>
        <a:graphic>
          <a:graphicData uri="http://schemas.openxmlformats.org/drawingml/2006/table">
            <a:tbl>
              <a:tblPr firstRow="1" bandRow="1">
                <a:tableStyleId>{5C22544A-7EE6-4342-B048-85BDC9FD1C3A}</a:tableStyleId>
              </a:tblPr>
              <a:tblGrid>
                <a:gridCol w="297618">
                  <a:extLst>
                    <a:ext uri="{9D8B030D-6E8A-4147-A177-3AD203B41FA5}">
                      <a16:colId xmlns:a16="http://schemas.microsoft.com/office/drawing/2014/main" val="3131478328"/>
                    </a:ext>
                  </a:extLst>
                </a:gridCol>
                <a:gridCol w="1119573">
                  <a:extLst>
                    <a:ext uri="{9D8B030D-6E8A-4147-A177-3AD203B41FA5}">
                      <a16:colId xmlns:a16="http://schemas.microsoft.com/office/drawing/2014/main" val="3122358027"/>
                    </a:ext>
                  </a:extLst>
                </a:gridCol>
                <a:gridCol w="7356142">
                  <a:extLst>
                    <a:ext uri="{9D8B030D-6E8A-4147-A177-3AD203B41FA5}">
                      <a16:colId xmlns:a16="http://schemas.microsoft.com/office/drawing/2014/main" val="3192155000"/>
                    </a:ext>
                  </a:extLst>
                </a:gridCol>
              </a:tblGrid>
              <a:tr h="380592">
                <a:tc gridSpan="3">
                  <a:txBody>
                    <a:bodyPr/>
                    <a:lstStyle/>
                    <a:p>
                      <a:r>
                        <a:rPr kumimoji="1" lang="en-US" altLang="ja-JP" sz="1800" b="0" i="0" dirty="0">
                          <a:solidFill>
                            <a:schemeClr val="tx1"/>
                          </a:solidFill>
                          <a:latin typeface="Meiryo" panose="020B0604030504040204" pitchFamily="34" charset="-128"/>
                          <a:ea typeface="Meiryo" panose="020B0604030504040204" pitchFamily="34" charset="-128"/>
                        </a:rPr>
                        <a:t>①</a:t>
                      </a:r>
                      <a:r>
                        <a:rPr kumimoji="1" lang="ja-JP" altLang="en-US" sz="1800" b="0" i="0">
                          <a:solidFill>
                            <a:schemeClr val="tx1"/>
                          </a:solidFill>
                          <a:latin typeface="Meiryo" panose="020B0604030504040204" pitchFamily="34" charset="-128"/>
                          <a:ea typeface="Meiryo" panose="020B0604030504040204" pitchFamily="34" charset="-128"/>
                        </a:rPr>
                        <a:t>テーマとペルソナの記述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extLst>
                  <a:ext uri="{0D108BD9-81ED-4DB2-BD59-A6C34878D82A}">
                    <a16:rowId xmlns:a16="http://schemas.microsoft.com/office/drawing/2014/main" val="2669501664"/>
                  </a:ext>
                </a:extLst>
              </a:tr>
              <a:tr h="529011">
                <a:tc>
                  <a:txBody>
                    <a:bodyPr/>
                    <a:lstStyle/>
                    <a:p>
                      <a:r>
                        <a:rPr kumimoji="1" lang="en-US" altLang="ja-JP" sz="1400" b="0" i="0" dirty="0">
                          <a:solidFill>
                            <a:schemeClr val="tx1"/>
                          </a:solidFill>
                          <a:latin typeface="Meiryo" panose="020B0604030504040204" pitchFamily="34" charset="-128"/>
                          <a:ea typeface="Meiryo" panose="020B0604030504040204" pitchFamily="34" charset="-128"/>
                        </a:rPr>
                        <a:t>1</a:t>
                      </a:r>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テーマ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商品サービス・顧客のスタートとゴール、対象期間を決める。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959980"/>
                  </a:ext>
                </a:extLst>
              </a:tr>
              <a:tr h="614474">
                <a:tc>
                  <a:txBody>
                    <a:bodyPr/>
                    <a:lstStyle/>
                    <a:p>
                      <a:r>
                        <a:rPr kumimoji="1" lang="en-US" altLang="ja-JP" sz="1400" b="0" i="0" dirty="0">
                          <a:solidFill>
                            <a:schemeClr val="tx1"/>
                          </a:solidFill>
                          <a:latin typeface="Meiryo" panose="020B0604030504040204" pitchFamily="34" charset="-128"/>
                          <a:ea typeface="Meiryo" panose="020B0604030504040204" pitchFamily="34" charset="-128"/>
                        </a:rPr>
                        <a:t>2</a:t>
                      </a:r>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ペルソナ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商品サービスのターゲット顧客について、性別・年齢・職業といった基本情報や趣味・休日の過ごし方といったライフスタイルを想像で履歴書のようにまとめます。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8208333"/>
                  </a:ext>
                </a:extLst>
              </a:tr>
              <a:tr h="529011">
                <a:tc gridSpan="3">
                  <a:txBody>
                    <a:bodyPr/>
                    <a:lstStyle/>
                    <a:p>
                      <a:r>
                        <a:rPr kumimoji="1" lang="ja-JP" altLang="en-US" sz="1800" b="0" i="0">
                          <a:solidFill>
                            <a:schemeClr val="tx1"/>
                          </a:solidFill>
                          <a:latin typeface="Meiryo" panose="020B0604030504040204" pitchFamily="34" charset="-128"/>
                          <a:ea typeface="Meiryo" panose="020B0604030504040204" pitchFamily="34" charset="-128"/>
                        </a:rPr>
                        <a:t>②顧客視点でのカスタマージャーニー</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extLst>
                  <a:ext uri="{0D108BD9-81ED-4DB2-BD59-A6C34878D82A}">
                    <a16:rowId xmlns:a16="http://schemas.microsoft.com/office/drawing/2014/main" val="528627568"/>
                  </a:ext>
                </a:extLst>
              </a:tr>
              <a:tr h="529011">
                <a:tc>
                  <a:txBody>
                    <a:bodyPr/>
                    <a:lstStyle/>
                    <a:p>
                      <a:r>
                        <a:rPr kumimoji="1" lang="en-US" altLang="ja-JP" sz="1400" b="0" i="0" dirty="0">
                          <a:solidFill>
                            <a:schemeClr val="tx1"/>
                          </a:solidFill>
                          <a:latin typeface="Meiryo" panose="020B0604030504040204" pitchFamily="34" charset="-128"/>
                          <a:ea typeface="Meiryo" panose="020B0604030504040204" pitchFamily="34" charset="-128"/>
                        </a:rPr>
                        <a:t>3</a:t>
                      </a:r>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行動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スタートからゴールに向かうまで顧客がとるであろう行動を想像して記載します。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2169044"/>
                  </a:ext>
                </a:extLst>
              </a:tr>
              <a:tr h="529011">
                <a:tc>
                  <a:txBody>
                    <a:bodyPr/>
                    <a:lstStyle/>
                    <a:p>
                      <a:r>
                        <a:rPr kumimoji="1" lang="en-US" altLang="ja-JP" sz="1400" b="0" i="0" dirty="0">
                          <a:solidFill>
                            <a:schemeClr val="tx1"/>
                          </a:solidFill>
                          <a:latin typeface="Meiryo" panose="020B0604030504040204" pitchFamily="34" charset="-128"/>
                          <a:ea typeface="Meiryo" panose="020B0604030504040204" pitchFamily="34" charset="-128"/>
                        </a:rPr>
                        <a:t>4</a:t>
                      </a:r>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ステージ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行動を順番にならべて、似たような行動をひとまとめにしてステージに分類します。</a:t>
                      </a:r>
                      <a:endParaRPr kumimoji="1" lang="en-US" altLang="ja-JP" sz="1400" b="0" i="0" dirty="0">
                        <a:solidFill>
                          <a:schemeClr val="tx1"/>
                        </a:solidFill>
                        <a:latin typeface="Meiryo" panose="020B0604030504040204" pitchFamily="34" charset="-128"/>
                        <a:ea typeface="Meiryo" panose="020B0604030504040204" pitchFamily="34" charset="-128"/>
                      </a:endParaRPr>
                    </a:p>
                    <a:p>
                      <a:r>
                        <a:rPr kumimoji="1" lang="ja-JP" altLang="en-US" sz="1400" b="0" i="0">
                          <a:solidFill>
                            <a:schemeClr val="tx1"/>
                          </a:solidFill>
                          <a:latin typeface="Meiryo" panose="020B0604030504040204" pitchFamily="34" charset="-128"/>
                          <a:ea typeface="Meiryo" panose="020B0604030504040204" pitchFamily="34" charset="-128"/>
                        </a:rPr>
                        <a:t>方法は自由ですが、認知、調査、試用、購入といったプロセスを意識するとよいです。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1262494"/>
                  </a:ext>
                </a:extLst>
              </a:tr>
              <a:tr h="529011">
                <a:tc>
                  <a:txBody>
                    <a:bodyPr/>
                    <a:lstStyle/>
                    <a:p>
                      <a:r>
                        <a:rPr kumimoji="1" lang="en-US" altLang="ja-JP" sz="1400" b="0" i="0" dirty="0">
                          <a:solidFill>
                            <a:schemeClr val="tx1"/>
                          </a:solidFill>
                          <a:latin typeface="Meiryo" panose="020B0604030504040204" pitchFamily="34" charset="-128"/>
                          <a:ea typeface="Meiryo" panose="020B0604030504040204" pitchFamily="34" charset="-128"/>
                        </a:rPr>
                        <a:t>5</a:t>
                      </a:r>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顧客接点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顧客が利用する接点を洗い出します。</a:t>
                      </a:r>
                      <a:endParaRPr kumimoji="1" lang="en-US" altLang="ja-JP" sz="1400" b="0" i="0" dirty="0">
                        <a:solidFill>
                          <a:schemeClr val="tx1"/>
                        </a:solidFill>
                        <a:latin typeface="Meiryo" panose="020B0604030504040204" pitchFamily="34" charset="-128"/>
                        <a:ea typeface="Meiryo" panose="020B0604030504040204" pitchFamily="34" charset="-128"/>
                      </a:endParaRPr>
                    </a:p>
                    <a:p>
                      <a:r>
                        <a:rPr kumimoji="1" lang="ja-JP" altLang="en-US" sz="1400" b="0" i="0">
                          <a:solidFill>
                            <a:schemeClr val="tx1"/>
                          </a:solidFill>
                          <a:latin typeface="Meiryo" panose="020B0604030504040204" pitchFamily="34" charset="-128"/>
                          <a:ea typeface="Meiryo" panose="020B0604030504040204" pitchFamily="34" charset="-128"/>
                        </a:rPr>
                        <a:t>（店舗や店員、スマホアプリ機能（地図や</a:t>
                      </a:r>
                      <a:r>
                        <a:rPr kumimoji="1" lang="en-US" altLang="ja-JP" sz="1400" b="0" i="0" dirty="0">
                          <a:solidFill>
                            <a:schemeClr val="tx1"/>
                          </a:solidFill>
                          <a:latin typeface="Meiryo" panose="020B0604030504040204" pitchFamily="34" charset="-128"/>
                          <a:ea typeface="Meiryo" panose="020B0604030504040204" pitchFamily="34" charset="-128"/>
                        </a:rPr>
                        <a:t>EC</a:t>
                      </a:r>
                      <a:r>
                        <a:rPr kumimoji="1" lang="ja-JP" altLang="en-US" sz="1400" b="0" i="0">
                          <a:solidFill>
                            <a:schemeClr val="tx1"/>
                          </a:solidFill>
                          <a:latin typeface="Meiryo" panose="020B0604030504040204" pitchFamily="34" charset="-128"/>
                          <a:ea typeface="Meiryo" panose="020B0604030504040204" pitchFamily="34" charset="-128"/>
                        </a:rPr>
                        <a:t>サイト、</a:t>
                      </a:r>
                      <a:r>
                        <a:rPr kumimoji="1" lang="en-US" altLang="ja-JP" sz="1400" b="0" i="0" dirty="0">
                          <a:solidFill>
                            <a:schemeClr val="tx1"/>
                          </a:solidFill>
                          <a:latin typeface="Meiryo" panose="020B0604030504040204" pitchFamily="34" charset="-128"/>
                          <a:ea typeface="Meiryo" panose="020B0604030504040204" pitchFamily="34" charset="-128"/>
                        </a:rPr>
                        <a:t>SNS</a:t>
                      </a:r>
                      <a:r>
                        <a:rPr kumimoji="1" lang="ja-JP" altLang="en-US" sz="1400" b="0" i="0">
                          <a:solidFill>
                            <a:schemeClr val="tx1"/>
                          </a:solidFill>
                          <a:latin typeface="Meiryo" panose="020B0604030504040204" pitchFamily="34" charset="-128"/>
                          <a:ea typeface="Meiryo" panose="020B0604030504040204" pitchFamily="34" charset="-128"/>
                        </a:rPr>
                        <a:t>）など）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7434469"/>
                  </a:ext>
                </a:extLst>
              </a:tr>
              <a:tr h="529011">
                <a:tc>
                  <a:txBody>
                    <a:bodyPr/>
                    <a:lstStyle/>
                    <a:p>
                      <a:r>
                        <a:rPr kumimoji="1" lang="en-US" altLang="ja-JP" sz="1400" b="0" i="0" dirty="0">
                          <a:solidFill>
                            <a:schemeClr val="tx1"/>
                          </a:solidFill>
                          <a:latin typeface="Meiryo" panose="020B0604030504040204" pitchFamily="34" charset="-128"/>
                          <a:ea typeface="Meiryo" panose="020B0604030504040204" pitchFamily="34" charset="-128"/>
                        </a:rPr>
                        <a:t>6</a:t>
                      </a:r>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顧客感情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「いいね」「ほしい」「どうしよう」「わくわく」「うれしい」「面倒くさい」など行動時の顧客の気持ちの変化を洗い出します。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447096"/>
                  </a:ext>
                </a:extLst>
              </a:tr>
              <a:tr h="529011">
                <a:tc gridSpan="3">
                  <a:txBody>
                    <a:bodyPr/>
                    <a:lstStyle/>
                    <a:p>
                      <a:r>
                        <a:rPr kumimoji="1" lang="ja-JP" altLang="en-US" sz="1800" b="0" i="0">
                          <a:solidFill>
                            <a:schemeClr val="tx1"/>
                          </a:solidFill>
                          <a:latin typeface="Meiryo" panose="020B0604030504040204" pitchFamily="34" charset="-128"/>
                          <a:ea typeface="Meiryo" panose="020B0604030504040204" pitchFamily="34" charset="-128"/>
                        </a:rPr>
                        <a:t>③商品・サービス提供側の視点での対策案</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extLst>
                  <a:ext uri="{0D108BD9-81ED-4DB2-BD59-A6C34878D82A}">
                    <a16:rowId xmlns:a16="http://schemas.microsoft.com/office/drawing/2014/main" val="3971780698"/>
                  </a:ext>
                </a:extLst>
              </a:tr>
              <a:tr h="529011">
                <a:tc>
                  <a:txBody>
                    <a:bodyPr/>
                    <a:lstStyle/>
                    <a:p>
                      <a:r>
                        <a:rPr kumimoji="1" lang="en-US" altLang="ja-JP" sz="1400" b="0" i="0" dirty="0">
                          <a:solidFill>
                            <a:schemeClr val="tx1"/>
                          </a:solidFill>
                          <a:latin typeface="Meiryo" panose="020B0604030504040204" pitchFamily="34" charset="-128"/>
                          <a:ea typeface="Meiryo" panose="020B0604030504040204" pitchFamily="34" charset="-128"/>
                        </a:rPr>
                        <a:t>7</a:t>
                      </a:r>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対応策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顧客のネガティブ感情をポジティブに変えゴールに向かわせるための対策を考えます。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5337613"/>
                  </a:ext>
                </a:extLst>
              </a:tr>
              <a:tr h="529011">
                <a:tc>
                  <a:txBody>
                    <a:bodyPr/>
                    <a:lstStyle/>
                    <a:p>
                      <a:r>
                        <a:rPr kumimoji="1" lang="en-US" altLang="ja-JP" sz="1400" b="0" i="0" dirty="0">
                          <a:solidFill>
                            <a:schemeClr val="tx1"/>
                          </a:solidFill>
                          <a:latin typeface="Meiryo" panose="020B0604030504040204" pitchFamily="34" charset="-128"/>
                          <a:ea typeface="Meiryo" panose="020B0604030504040204" pitchFamily="34" charset="-128"/>
                        </a:rPr>
                        <a:t>8</a:t>
                      </a:r>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視点を変えたアイデア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ジャーニー全体を見直すことで新たな施策のアイデアを見出します。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1186914"/>
                  </a:ext>
                </a:extLst>
              </a:tr>
            </a:tbl>
          </a:graphicData>
        </a:graphic>
      </p:graphicFrame>
    </p:spTree>
    <p:extLst>
      <p:ext uri="{BB962C8B-B14F-4D97-AF65-F5344CB8AC3E}">
        <p14:creationId xmlns:p14="http://schemas.microsoft.com/office/powerpoint/2010/main" val="76541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662E9-51BE-444A-9648-DE43D6793AC4}"/>
              </a:ext>
            </a:extLst>
          </p:cNvPr>
          <p:cNvSpPr>
            <a:spLocks noGrp="1"/>
          </p:cNvSpPr>
          <p:nvPr>
            <p:ph type="title"/>
          </p:nvPr>
        </p:nvSpPr>
        <p:spPr>
          <a:xfrm>
            <a:off x="-16626" y="1"/>
            <a:ext cx="9143999" cy="898943"/>
          </a:xfrm>
        </p:spPr>
        <p:txBody>
          <a:bodyPr/>
          <a:lstStyle/>
          <a:p>
            <a:r>
              <a:rPr kumimoji="1" lang="ja-JP" altLang="en-US" sz="3100"/>
              <a:t>カスタマージャーニーマップのサンプル</a:t>
            </a:r>
          </a:p>
        </p:txBody>
      </p:sp>
      <p:sp>
        <p:nvSpPr>
          <p:cNvPr id="4" name="スライド番号プレースホルダー 3">
            <a:extLst>
              <a:ext uri="{FF2B5EF4-FFF2-40B4-BE49-F238E27FC236}">
                <a16:creationId xmlns:a16="http://schemas.microsoft.com/office/drawing/2014/main" id="{DF964971-68DD-5049-80DE-234BECDD5957}"/>
              </a:ext>
            </a:extLst>
          </p:cNvPr>
          <p:cNvSpPr>
            <a:spLocks noGrp="1"/>
          </p:cNvSpPr>
          <p:nvPr>
            <p:ph type="sldNum" sz="quarter" idx="12"/>
          </p:nvPr>
        </p:nvSpPr>
        <p:spPr/>
        <p:txBody>
          <a:bodyPr/>
          <a:lstStyle/>
          <a:p>
            <a:fld id="{79265700-BC1E-974E-8A1D-662D85924343}" type="slidenum">
              <a:rPr kumimoji="1" lang="ja-JP" altLang="en-US" smtClean="0"/>
              <a:t>2</a:t>
            </a:fld>
            <a:endParaRPr kumimoji="1" lang="ja-JP" altLang="en-US"/>
          </a:p>
        </p:txBody>
      </p:sp>
      <p:sp>
        <p:nvSpPr>
          <p:cNvPr id="8" name="テキスト ボックス 7">
            <a:extLst>
              <a:ext uri="{FF2B5EF4-FFF2-40B4-BE49-F238E27FC236}">
                <a16:creationId xmlns:a16="http://schemas.microsoft.com/office/drawing/2014/main" id="{20C3A8C3-D43C-6546-9278-63516ADE8240}"/>
              </a:ext>
            </a:extLst>
          </p:cNvPr>
          <p:cNvSpPr txBox="1"/>
          <p:nvPr/>
        </p:nvSpPr>
        <p:spPr>
          <a:xfrm>
            <a:off x="229033" y="827370"/>
            <a:ext cx="8642012" cy="200054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b="1">
                <a:solidFill>
                  <a:srgbClr val="0070C0"/>
                </a:solidFill>
              </a:rPr>
              <a:t>アパレル業界のオンラインショッピングサイト</a:t>
            </a:r>
            <a:r>
              <a:rPr kumimoji="1" lang="ja-JP" altLang="en-US" sz="2000"/>
              <a:t>をテーマとして選定し、</a:t>
            </a:r>
            <a:br>
              <a:rPr kumimoji="1" lang="en-US" altLang="ja-JP" sz="2000" dirty="0"/>
            </a:br>
            <a:r>
              <a:rPr kumimoji="1" lang="ja-JP" altLang="en-US" sz="2000"/>
              <a:t>カスタマージャーニーマップを作成してみます。</a:t>
            </a:r>
            <a:endParaRPr lang="en-US" altLang="ja-JP" sz="2000" dirty="0"/>
          </a:p>
          <a:p>
            <a:pPr marL="285750" indent="-285750">
              <a:buFont typeface="Arial" panose="020B0604020202020204" pitchFamily="34" charset="0"/>
              <a:buChar char="•"/>
            </a:pPr>
            <a:r>
              <a:rPr lang="ja-JP" altLang="en-US" sz="2000"/>
              <a:t>イメージとしては「</a:t>
            </a:r>
            <a:r>
              <a:rPr lang="en-US" altLang="ja-JP" sz="2000" dirty="0"/>
              <a:t>ADASTRIA</a:t>
            </a:r>
            <a:r>
              <a:rPr lang="ja-JP" altLang="en-US" sz="2000"/>
              <a:t>（アダストリア）」。グローバルワーク、ニコアンド、ローリーズファームのほか、</a:t>
            </a:r>
            <a:r>
              <a:rPr lang="en-US" altLang="ja-JP" sz="2000" dirty="0"/>
              <a:t>25</a:t>
            </a:r>
            <a:r>
              <a:rPr lang="ja-JP" altLang="en-US" sz="2000"/>
              <a:t>のブランドを束ねるアパレル企業。</a:t>
            </a:r>
            <a:endParaRPr lang="en-US" altLang="ja-JP" sz="2000" dirty="0"/>
          </a:p>
          <a:p>
            <a:pPr marL="285750" indent="-285750">
              <a:buFont typeface="Arial" panose="020B0604020202020204" pitchFamily="34" charset="0"/>
              <a:buChar char="•"/>
            </a:pPr>
            <a:r>
              <a:rPr kumimoji="1" lang="ja-JP" altLang="en-US" sz="2000"/>
              <a:t>ショッピングモールや百貨店に実店舗を出店しており、実店舗とオンラインをうまく組み合わせたビジネスモデルを目指している。</a:t>
            </a:r>
            <a:endParaRPr kumimoji="1" lang="en-US" altLang="ja-JP" sz="2000" dirty="0"/>
          </a:p>
        </p:txBody>
      </p:sp>
      <p:pic>
        <p:nvPicPr>
          <p:cNvPr id="9" name="図 8">
            <a:extLst>
              <a:ext uri="{FF2B5EF4-FFF2-40B4-BE49-F238E27FC236}">
                <a16:creationId xmlns:a16="http://schemas.microsoft.com/office/drawing/2014/main" id="{E1402984-AD6D-8C48-8880-EACFAC888441}"/>
              </a:ext>
            </a:extLst>
          </p:cNvPr>
          <p:cNvPicPr>
            <a:picLocks noChangeAspect="1"/>
          </p:cNvPicPr>
          <p:nvPr/>
        </p:nvPicPr>
        <p:blipFill>
          <a:blip r:embed="rId2"/>
          <a:stretch>
            <a:fillRect/>
          </a:stretch>
        </p:blipFill>
        <p:spPr>
          <a:xfrm>
            <a:off x="923490" y="2926262"/>
            <a:ext cx="3157192" cy="502738"/>
          </a:xfrm>
          <a:prstGeom prst="rect">
            <a:avLst/>
          </a:prstGeom>
        </p:spPr>
      </p:pic>
      <p:pic>
        <p:nvPicPr>
          <p:cNvPr id="10" name="図 9">
            <a:extLst>
              <a:ext uri="{FF2B5EF4-FFF2-40B4-BE49-F238E27FC236}">
                <a16:creationId xmlns:a16="http://schemas.microsoft.com/office/drawing/2014/main" id="{9775E247-97DA-5848-BE45-AB30608A19A5}"/>
              </a:ext>
            </a:extLst>
          </p:cNvPr>
          <p:cNvPicPr>
            <a:picLocks noChangeAspect="1"/>
          </p:cNvPicPr>
          <p:nvPr/>
        </p:nvPicPr>
        <p:blipFill>
          <a:blip r:embed="rId3"/>
          <a:stretch>
            <a:fillRect/>
          </a:stretch>
        </p:blipFill>
        <p:spPr>
          <a:xfrm>
            <a:off x="4666424" y="3260266"/>
            <a:ext cx="3844471" cy="2553627"/>
          </a:xfrm>
          <a:prstGeom prst="rect">
            <a:avLst/>
          </a:prstGeom>
        </p:spPr>
      </p:pic>
      <p:pic>
        <p:nvPicPr>
          <p:cNvPr id="12" name="図 11">
            <a:extLst>
              <a:ext uri="{FF2B5EF4-FFF2-40B4-BE49-F238E27FC236}">
                <a16:creationId xmlns:a16="http://schemas.microsoft.com/office/drawing/2014/main" id="{158EFEBF-F2D3-EE43-9E2B-961028449EFD}"/>
              </a:ext>
            </a:extLst>
          </p:cNvPr>
          <p:cNvPicPr>
            <a:picLocks noChangeAspect="1"/>
          </p:cNvPicPr>
          <p:nvPr/>
        </p:nvPicPr>
        <p:blipFill>
          <a:blip r:embed="rId4"/>
          <a:stretch>
            <a:fillRect/>
          </a:stretch>
        </p:blipFill>
        <p:spPr>
          <a:xfrm>
            <a:off x="533422" y="3556775"/>
            <a:ext cx="3862155" cy="3102537"/>
          </a:xfrm>
          <a:prstGeom prst="rect">
            <a:avLst/>
          </a:prstGeom>
        </p:spPr>
      </p:pic>
      <p:sp>
        <p:nvSpPr>
          <p:cNvPr id="13" name="テキスト ボックス 12">
            <a:extLst>
              <a:ext uri="{FF2B5EF4-FFF2-40B4-BE49-F238E27FC236}">
                <a16:creationId xmlns:a16="http://schemas.microsoft.com/office/drawing/2014/main" id="{EBDB3A0F-96B0-0443-9DA2-A4FCFF27BEDC}"/>
              </a:ext>
            </a:extLst>
          </p:cNvPr>
          <p:cNvSpPr txBox="1"/>
          <p:nvPr/>
        </p:nvSpPr>
        <p:spPr>
          <a:xfrm>
            <a:off x="4599296" y="5856336"/>
            <a:ext cx="3950120" cy="369332"/>
          </a:xfrm>
          <a:prstGeom prst="rect">
            <a:avLst/>
          </a:prstGeom>
          <a:noFill/>
        </p:spPr>
        <p:txBody>
          <a:bodyPr wrap="none" rtlCol="0">
            <a:spAutoFit/>
          </a:bodyPr>
          <a:lstStyle/>
          <a:p>
            <a:r>
              <a:rPr kumimoji="1" lang="ja-JP" altLang="en-US"/>
              <a:t>某ショッピングモール内の店舗の様子</a:t>
            </a:r>
          </a:p>
        </p:txBody>
      </p:sp>
    </p:spTree>
    <p:extLst>
      <p:ext uri="{BB962C8B-B14F-4D97-AF65-F5344CB8AC3E}">
        <p14:creationId xmlns:p14="http://schemas.microsoft.com/office/powerpoint/2010/main" val="329764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662E9-51BE-444A-9648-DE43D6793AC4}"/>
              </a:ext>
            </a:extLst>
          </p:cNvPr>
          <p:cNvSpPr>
            <a:spLocks noGrp="1"/>
          </p:cNvSpPr>
          <p:nvPr>
            <p:ph type="title"/>
          </p:nvPr>
        </p:nvSpPr>
        <p:spPr>
          <a:xfrm>
            <a:off x="-16626" y="2"/>
            <a:ext cx="9143999" cy="658284"/>
          </a:xfrm>
        </p:spPr>
        <p:txBody>
          <a:bodyPr/>
          <a:lstStyle/>
          <a:p>
            <a:r>
              <a:rPr kumimoji="1" lang="ja-JP" altLang="en-US" sz="3100"/>
              <a:t>某アパレルブランドのカスタマージャーニーマップ①</a:t>
            </a:r>
          </a:p>
        </p:txBody>
      </p:sp>
      <p:sp>
        <p:nvSpPr>
          <p:cNvPr id="4" name="スライド番号プレースホルダー 3">
            <a:extLst>
              <a:ext uri="{FF2B5EF4-FFF2-40B4-BE49-F238E27FC236}">
                <a16:creationId xmlns:a16="http://schemas.microsoft.com/office/drawing/2014/main" id="{DF964971-68DD-5049-80DE-234BECDD5957}"/>
              </a:ext>
            </a:extLst>
          </p:cNvPr>
          <p:cNvSpPr>
            <a:spLocks noGrp="1"/>
          </p:cNvSpPr>
          <p:nvPr>
            <p:ph type="sldNum" sz="quarter" idx="12"/>
          </p:nvPr>
        </p:nvSpPr>
        <p:spPr/>
        <p:txBody>
          <a:bodyPr/>
          <a:lstStyle/>
          <a:p>
            <a:fld id="{79265700-BC1E-974E-8A1D-662D85924343}" type="slidenum">
              <a:rPr kumimoji="1" lang="ja-JP" altLang="en-US" smtClean="0"/>
              <a:t>3</a:t>
            </a:fld>
            <a:endParaRPr kumimoji="1" lang="ja-JP" altLang="en-US"/>
          </a:p>
        </p:txBody>
      </p:sp>
      <p:graphicFrame>
        <p:nvGraphicFramePr>
          <p:cNvPr id="3" name="表 2">
            <a:extLst>
              <a:ext uri="{FF2B5EF4-FFF2-40B4-BE49-F238E27FC236}">
                <a16:creationId xmlns:a16="http://schemas.microsoft.com/office/drawing/2014/main" id="{6E4C98D3-213E-EF47-B66E-9B1F037803F6}"/>
              </a:ext>
            </a:extLst>
          </p:cNvPr>
          <p:cNvGraphicFramePr>
            <a:graphicFrameLocks noGrp="1"/>
          </p:cNvGraphicFramePr>
          <p:nvPr>
            <p:extLst>
              <p:ext uri="{D42A27DB-BD31-4B8C-83A1-F6EECF244321}">
                <p14:modId xmlns:p14="http://schemas.microsoft.com/office/powerpoint/2010/main" val="211776573"/>
              </p:ext>
            </p:extLst>
          </p:nvPr>
        </p:nvGraphicFramePr>
        <p:xfrm>
          <a:off x="468957" y="803402"/>
          <a:ext cx="8172832" cy="5251196"/>
        </p:xfrm>
        <a:graphic>
          <a:graphicData uri="http://schemas.openxmlformats.org/drawingml/2006/table">
            <a:tbl>
              <a:tblPr firstRow="1" bandRow="1">
                <a:tableStyleId>{5C22544A-7EE6-4342-B048-85BDC9FD1C3A}</a:tableStyleId>
              </a:tblPr>
              <a:tblGrid>
                <a:gridCol w="277247">
                  <a:extLst>
                    <a:ext uri="{9D8B030D-6E8A-4147-A177-3AD203B41FA5}">
                      <a16:colId xmlns:a16="http://schemas.microsoft.com/office/drawing/2014/main" val="3131478328"/>
                    </a:ext>
                  </a:extLst>
                </a:gridCol>
                <a:gridCol w="1042943">
                  <a:extLst>
                    <a:ext uri="{9D8B030D-6E8A-4147-A177-3AD203B41FA5}">
                      <a16:colId xmlns:a16="http://schemas.microsoft.com/office/drawing/2014/main" val="3122358027"/>
                    </a:ext>
                  </a:extLst>
                </a:gridCol>
                <a:gridCol w="6852642">
                  <a:extLst>
                    <a:ext uri="{9D8B030D-6E8A-4147-A177-3AD203B41FA5}">
                      <a16:colId xmlns:a16="http://schemas.microsoft.com/office/drawing/2014/main" val="3192155000"/>
                    </a:ext>
                  </a:extLst>
                </a:gridCol>
              </a:tblGrid>
              <a:tr h="943630">
                <a:tc gridSpan="3">
                  <a:txBody>
                    <a:bodyPr/>
                    <a:lstStyle/>
                    <a:p>
                      <a:r>
                        <a:rPr kumimoji="1" lang="en-US" altLang="ja-JP" sz="1800" b="0" i="0" dirty="0">
                          <a:solidFill>
                            <a:schemeClr val="tx1"/>
                          </a:solidFill>
                          <a:latin typeface="Meiryo" panose="020B0604030504040204" pitchFamily="34" charset="-128"/>
                          <a:ea typeface="Meiryo" panose="020B0604030504040204" pitchFamily="34" charset="-128"/>
                        </a:rPr>
                        <a:t>①</a:t>
                      </a:r>
                      <a:r>
                        <a:rPr kumimoji="1" lang="ja-JP" altLang="en-US" sz="1800" b="0" i="0">
                          <a:solidFill>
                            <a:schemeClr val="tx1"/>
                          </a:solidFill>
                          <a:latin typeface="Meiryo" panose="020B0604030504040204" pitchFamily="34" charset="-128"/>
                          <a:ea typeface="Meiryo" panose="020B0604030504040204" pitchFamily="34" charset="-128"/>
                        </a:rPr>
                        <a:t>テーマとペルソナの記述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extLst>
                  <a:ext uri="{0D108BD9-81ED-4DB2-BD59-A6C34878D82A}">
                    <a16:rowId xmlns:a16="http://schemas.microsoft.com/office/drawing/2014/main" val="2669501664"/>
                  </a:ext>
                </a:extLst>
              </a:tr>
              <a:tr h="1813712">
                <a:tc>
                  <a:txBody>
                    <a:bodyPr/>
                    <a:lstStyle/>
                    <a:p>
                      <a:r>
                        <a:rPr kumimoji="1" lang="en-US" altLang="ja-JP" sz="1400" b="0" i="0" dirty="0">
                          <a:solidFill>
                            <a:schemeClr val="tx1"/>
                          </a:solidFill>
                          <a:latin typeface="Meiryo" panose="020B0604030504040204" pitchFamily="34" charset="-128"/>
                          <a:ea typeface="Meiryo" panose="020B0604030504040204" pitchFamily="34" charset="-128"/>
                        </a:rPr>
                        <a:t>1</a:t>
                      </a:r>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テーマ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i="0">
                          <a:solidFill>
                            <a:schemeClr val="tx1"/>
                          </a:solidFill>
                          <a:latin typeface="Meiryo" panose="020B0604030504040204" pitchFamily="34" charset="-128"/>
                          <a:ea typeface="Meiryo" panose="020B0604030504040204" pitchFamily="34" charset="-128"/>
                        </a:rPr>
                        <a:t>サービス</a:t>
                      </a:r>
                      <a:r>
                        <a:rPr kumimoji="1" lang="en-US" altLang="ja-JP" sz="1600" b="0" i="0" dirty="0">
                          <a:solidFill>
                            <a:schemeClr val="tx1"/>
                          </a:solidFill>
                          <a:latin typeface="Meiryo" panose="020B0604030504040204" pitchFamily="34" charset="-128"/>
                          <a:ea typeface="Meiryo" panose="020B0604030504040204" pitchFamily="34" charset="-128"/>
                        </a:rPr>
                        <a:t>: </a:t>
                      </a:r>
                      <a:r>
                        <a:rPr kumimoji="1" lang="ja-JP" altLang="en-US" sz="1600" b="0" i="0">
                          <a:solidFill>
                            <a:schemeClr val="tx1"/>
                          </a:solidFill>
                          <a:latin typeface="Meiryo" panose="020B0604030504040204" pitchFamily="34" charset="-128"/>
                          <a:ea typeface="Meiryo" panose="020B0604030504040204" pitchFamily="34" charset="-128"/>
                        </a:rPr>
                        <a:t>複数のブランド服を扱うネットショップ</a:t>
                      </a:r>
                    </a:p>
                    <a:p>
                      <a:r>
                        <a:rPr kumimoji="1" lang="ja-JP" altLang="en-US" sz="1600" b="0" i="0">
                          <a:solidFill>
                            <a:schemeClr val="tx1"/>
                          </a:solidFill>
                          <a:latin typeface="Meiryo" panose="020B0604030504040204" pitchFamily="34" charset="-128"/>
                          <a:ea typeface="Meiryo" panose="020B0604030504040204" pitchFamily="34" charset="-128"/>
                        </a:rPr>
                        <a:t>スタート</a:t>
                      </a:r>
                      <a:r>
                        <a:rPr kumimoji="1" lang="en-US" altLang="ja-JP" sz="1600" b="0" i="0" dirty="0">
                          <a:solidFill>
                            <a:schemeClr val="tx1"/>
                          </a:solidFill>
                          <a:latin typeface="Meiryo" panose="020B0604030504040204" pitchFamily="34" charset="-128"/>
                          <a:ea typeface="Meiryo" panose="020B0604030504040204" pitchFamily="34" charset="-128"/>
                        </a:rPr>
                        <a:t>: </a:t>
                      </a:r>
                      <a:r>
                        <a:rPr kumimoji="1" lang="ja-JP" altLang="en-US" sz="1600" b="0" i="0">
                          <a:solidFill>
                            <a:schemeClr val="tx1"/>
                          </a:solidFill>
                          <a:latin typeface="Meiryo" panose="020B0604030504040204" pitchFamily="34" charset="-128"/>
                          <a:ea typeface="Meiryo" panose="020B0604030504040204" pitchFamily="34" charset="-128"/>
                        </a:rPr>
                        <a:t>いきつけの店舗で服を買っている</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0" i="0">
                          <a:solidFill>
                            <a:schemeClr val="tx1"/>
                          </a:solidFill>
                          <a:latin typeface="Meiryo" panose="020B0604030504040204" pitchFamily="34" charset="-128"/>
                          <a:ea typeface="Meiryo" panose="020B0604030504040204" pitchFamily="34" charset="-128"/>
                        </a:rPr>
                        <a:t>ゴール</a:t>
                      </a:r>
                      <a:r>
                        <a:rPr kumimoji="1" lang="en-US" altLang="ja-JP" sz="1600" b="0" i="0" dirty="0">
                          <a:solidFill>
                            <a:schemeClr val="tx1"/>
                          </a:solidFill>
                          <a:latin typeface="Meiryo" panose="020B0604030504040204" pitchFamily="34" charset="-128"/>
                          <a:ea typeface="Meiryo" panose="020B0604030504040204" pitchFamily="34" charset="-128"/>
                        </a:rPr>
                        <a:t>: </a:t>
                      </a:r>
                      <a:r>
                        <a:rPr kumimoji="1" lang="ja-JP" altLang="en-US" sz="1600" b="0" i="0">
                          <a:solidFill>
                            <a:schemeClr val="tx1"/>
                          </a:solidFill>
                          <a:latin typeface="Meiryo" panose="020B0604030504040204" pitchFamily="34" charset="-128"/>
                          <a:ea typeface="Meiryo" panose="020B0604030504040204" pitchFamily="34" charset="-128"/>
                        </a:rPr>
                        <a:t>ネットショップを経由して洋服を購入する</a:t>
                      </a:r>
                      <a:endParaRPr kumimoji="1" lang="en-US" altLang="ja-JP" sz="1600" b="0" i="0" dirty="0">
                        <a:solidFill>
                          <a:schemeClr val="tx1"/>
                        </a:solidFill>
                        <a:latin typeface="Meiryo" panose="020B0604030504040204" pitchFamily="34" charset="-128"/>
                        <a:ea typeface="Meiryo" panose="020B0604030504040204" pitchFamily="34" charset="-128"/>
                      </a:endParaRPr>
                    </a:p>
                    <a:p>
                      <a:r>
                        <a:rPr kumimoji="1" lang="ja-JP" altLang="en-US" sz="1600" b="0" i="0">
                          <a:solidFill>
                            <a:schemeClr val="tx1"/>
                          </a:solidFill>
                          <a:latin typeface="Meiryo" panose="020B0604030504040204" pitchFamily="34" charset="-128"/>
                          <a:ea typeface="Meiryo" panose="020B0604030504040204" pitchFamily="34" charset="-128"/>
                        </a:rPr>
                        <a:t>期間</a:t>
                      </a:r>
                      <a:r>
                        <a:rPr kumimoji="1" lang="en-US" altLang="ja-JP" sz="1600" b="0" i="0" dirty="0">
                          <a:solidFill>
                            <a:schemeClr val="tx1"/>
                          </a:solidFill>
                          <a:latin typeface="Meiryo" panose="020B0604030504040204" pitchFamily="34" charset="-128"/>
                          <a:ea typeface="Meiryo" panose="020B0604030504040204" pitchFamily="34" charset="-128"/>
                        </a:rPr>
                        <a:t>: 2</a:t>
                      </a:r>
                      <a:r>
                        <a:rPr kumimoji="1" lang="ja-JP" altLang="en-US" sz="1600" b="0" i="0">
                          <a:solidFill>
                            <a:schemeClr val="tx1"/>
                          </a:solidFill>
                          <a:latin typeface="Meiryo" panose="020B0604030504040204" pitchFamily="34" charset="-128"/>
                          <a:ea typeface="Meiryo" panose="020B0604030504040204" pitchFamily="34" charset="-128"/>
                        </a:rPr>
                        <a:t>週間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959980"/>
                  </a:ext>
                </a:extLst>
              </a:tr>
              <a:tr h="2493854">
                <a:tc>
                  <a:txBody>
                    <a:bodyPr/>
                    <a:lstStyle/>
                    <a:p>
                      <a:r>
                        <a:rPr kumimoji="1" lang="en-US" altLang="ja-JP" sz="1400" b="0" i="0" dirty="0">
                          <a:solidFill>
                            <a:schemeClr val="tx1"/>
                          </a:solidFill>
                          <a:latin typeface="Meiryo" panose="020B0604030504040204" pitchFamily="34" charset="-128"/>
                          <a:ea typeface="Meiryo" panose="020B0604030504040204" pitchFamily="34" charset="-128"/>
                        </a:rPr>
                        <a:t>2</a:t>
                      </a:r>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ペルソナ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i="0">
                          <a:solidFill>
                            <a:schemeClr val="tx1"/>
                          </a:solidFill>
                          <a:latin typeface="Meiryo" panose="020B0604030504040204" pitchFamily="34" charset="-128"/>
                          <a:ea typeface="Meiryo" panose="020B0604030504040204" pitchFamily="34" charset="-128"/>
                        </a:rPr>
                        <a:t>性別：女性、年齢：</a:t>
                      </a:r>
                      <a:r>
                        <a:rPr kumimoji="1" lang="en-US" altLang="ja-JP" sz="1600" b="0" i="0" dirty="0">
                          <a:solidFill>
                            <a:schemeClr val="tx1"/>
                          </a:solidFill>
                          <a:latin typeface="Meiryo" panose="020B0604030504040204" pitchFamily="34" charset="-128"/>
                          <a:ea typeface="Meiryo" panose="020B0604030504040204" pitchFamily="34" charset="-128"/>
                        </a:rPr>
                        <a:t>23</a:t>
                      </a:r>
                      <a:r>
                        <a:rPr kumimoji="1" lang="ja-JP" altLang="en-US" sz="1600" b="0" i="0">
                          <a:solidFill>
                            <a:schemeClr val="tx1"/>
                          </a:solidFill>
                          <a:latin typeface="Meiryo" panose="020B0604030504040204" pitchFamily="34" charset="-128"/>
                          <a:ea typeface="Meiryo" panose="020B0604030504040204" pitchFamily="34" charset="-128"/>
                        </a:rPr>
                        <a:t>歳</a:t>
                      </a:r>
                    </a:p>
                    <a:p>
                      <a:r>
                        <a:rPr kumimoji="1" lang="ja-JP" altLang="en-US" sz="1600" b="0" i="0">
                          <a:solidFill>
                            <a:schemeClr val="tx1"/>
                          </a:solidFill>
                          <a:latin typeface="Meiryo" panose="020B0604030504040204" pitchFamily="34" charset="-128"/>
                          <a:ea typeface="Meiryo" panose="020B0604030504040204" pitchFamily="34" charset="-128"/>
                        </a:rPr>
                        <a:t>職業：大学生、小遣い：</a:t>
                      </a:r>
                      <a:r>
                        <a:rPr kumimoji="1" lang="en-US" altLang="ja-JP" sz="1600" b="0" i="0" dirty="0">
                          <a:solidFill>
                            <a:schemeClr val="tx1"/>
                          </a:solidFill>
                          <a:latin typeface="Meiryo" panose="020B0604030504040204" pitchFamily="34" charset="-128"/>
                          <a:ea typeface="Meiryo" panose="020B0604030504040204" pitchFamily="34" charset="-128"/>
                        </a:rPr>
                        <a:t>5</a:t>
                      </a:r>
                      <a:r>
                        <a:rPr kumimoji="1" lang="ja-JP" altLang="en-US" sz="1600" b="0" i="0">
                          <a:solidFill>
                            <a:schemeClr val="tx1"/>
                          </a:solidFill>
                          <a:latin typeface="Meiryo" panose="020B0604030504040204" pitchFamily="34" charset="-128"/>
                          <a:ea typeface="Meiryo" panose="020B0604030504040204" pitchFamily="34" charset="-128"/>
                        </a:rPr>
                        <a:t>万円</a:t>
                      </a:r>
                      <a:r>
                        <a:rPr kumimoji="1" lang="en-US" altLang="ja-JP" sz="1600" b="0" i="0" dirty="0">
                          <a:solidFill>
                            <a:schemeClr val="tx1"/>
                          </a:solidFill>
                          <a:latin typeface="Meiryo" panose="020B0604030504040204" pitchFamily="34" charset="-128"/>
                          <a:ea typeface="Meiryo" panose="020B0604030504040204" pitchFamily="34" charset="-128"/>
                        </a:rPr>
                        <a:t>/</a:t>
                      </a:r>
                      <a:r>
                        <a:rPr kumimoji="1" lang="ja-JP" altLang="en-US" sz="1600" b="0" i="0">
                          <a:solidFill>
                            <a:schemeClr val="tx1"/>
                          </a:solidFill>
                          <a:latin typeface="Meiryo" panose="020B0604030504040204" pitchFamily="34" charset="-128"/>
                          <a:ea typeface="Meiryo" panose="020B0604030504040204" pitchFamily="34" charset="-128"/>
                        </a:rPr>
                        <a:t>月</a:t>
                      </a:r>
                    </a:p>
                    <a:p>
                      <a:r>
                        <a:rPr kumimoji="1" lang="ja-JP" altLang="en-US" sz="1600" b="0" i="0">
                          <a:solidFill>
                            <a:schemeClr val="tx1"/>
                          </a:solidFill>
                          <a:latin typeface="Meiryo" panose="020B0604030504040204" pitchFamily="34" charset="-128"/>
                          <a:ea typeface="Meiryo" panose="020B0604030504040204" pitchFamily="34" charset="-128"/>
                        </a:rPr>
                        <a:t>住居：実家ぐらし、趣味：</a:t>
                      </a:r>
                      <a:r>
                        <a:rPr kumimoji="1" lang="pt-PT" altLang="ja-JP" sz="1600" b="0" i="0" dirty="0">
                          <a:solidFill>
                            <a:schemeClr val="tx1"/>
                          </a:solidFill>
                          <a:latin typeface="Meiryo" panose="020B0604030504040204" pitchFamily="34" charset="-128"/>
                          <a:ea typeface="Meiryo" panose="020B0604030504040204" pitchFamily="34" charset="-128"/>
                        </a:rPr>
                        <a:t>SNS</a:t>
                      </a:r>
                      <a:r>
                        <a:rPr kumimoji="1" lang="ja-JP" altLang="en-US" sz="1600" b="0" i="0">
                          <a:solidFill>
                            <a:schemeClr val="tx1"/>
                          </a:solidFill>
                          <a:latin typeface="Meiryo" panose="020B0604030504040204" pitchFamily="34" charset="-128"/>
                          <a:ea typeface="Meiryo" panose="020B0604030504040204" pitchFamily="34" charset="-128"/>
                        </a:rPr>
                        <a:t>情報発信</a:t>
                      </a:r>
                    </a:p>
                    <a:p>
                      <a:r>
                        <a:rPr kumimoji="1" lang="ja-JP" altLang="en-US" sz="1600" b="0" i="0">
                          <a:solidFill>
                            <a:schemeClr val="tx1"/>
                          </a:solidFill>
                          <a:latin typeface="Meiryo" panose="020B0604030504040204" pitchFamily="34" charset="-128"/>
                          <a:ea typeface="Meiryo" panose="020B0604030504040204" pitchFamily="34" charset="-128"/>
                        </a:rPr>
                        <a:t>休日：</a:t>
                      </a:r>
                      <a:r>
                        <a:rPr kumimoji="1" lang="pt-PT" altLang="ja-JP" sz="1600" b="0" i="0" dirty="0">
                          <a:solidFill>
                            <a:schemeClr val="tx1"/>
                          </a:solidFill>
                          <a:latin typeface="Meiryo" panose="020B0604030504040204" pitchFamily="34" charset="-128"/>
                          <a:ea typeface="Meiryo" panose="020B0604030504040204" pitchFamily="34" charset="-128"/>
                        </a:rPr>
                        <a:t>SNS</a:t>
                      </a:r>
                      <a:r>
                        <a:rPr kumimoji="1" lang="ja-JP" altLang="en-US" sz="1600" b="0" i="0">
                          <a:solidFill>
                            <a:schemeClr val="tx1"/>
                          </a:solidFill>
                          <a:latin typeface="Meiryo" panose="020B0604030504040204" pitchFamily="34" charset="-128"/>
                          <a:ea typeface="Meiryo" panose="020B0604030504040204" pitchFamily="34" charset="-128"/>
                        </a:rPr>
                        <a:t>映えスポット巡り</a:t>
                      </a:r>
                    </a:p>
                    <a:p>
                      <a:r>
                        <a:rPr kumimoji="1" lang="ja-JP" altLang="en-US" sz="1600" b="0" i="0">
                          <a:solidFill>
                            <a:schemeClr val="tx1"/>
                          </a:solidFill>
                          <a:latin typeface="Meiryo" panose="020B0604030504040204" pitchFamily="34" charset="-128"/>
                          <a:ea typeface="Meiryo" panose="020B0604030504040204" pitchFamily="34" charset="-128"/>
                        </a:rPr>
                        <a:t>特徴：堅実だけど消費タイプ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8208333"/>
                  </a:ext>
                </a:extLst>
              </a:tr>
            </a:tbl>
          </a:graphicData>
        </a:graphic>
      </p:graphicFrame>
    </p:spTree>
    <p:extLst>
      <p:ext uri="{BB962C8B-B14F-4D97-AF65-F5344CB8AC3E}">
        <p14:creationId xmlns:p14="http://schemas.microsoft.com/office/powerpoint/2010/main" val="115730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662E9-51BE-444A-9648-DE43D6793AC4}"/>
              </a:ext>
            </a:extLst>
          </p:cNvPr>
          <p:cNvSpPr>
            <a:spLocks noGrp="1"/>
          </p:cNvSpPr>
          <p:nvPr>
            <p:ph type="title"/>
          </p:nvPr>
        </p:nvSpPr>
        <p:spPr>
          <a:xfrm>
            <a:off x="-16626" y="2"/>
            <a:ext cx="9143999" cy="658284"/>
          </a:xfrm>
        </p:spPr>
        <p:txBody>
          <a:bodyPr/>
          <a:lstStyle/>
          <a:p>
            <a:r>
              <a:rPr lang="ja-JP" altLang="en-US" sz="3100"/>
              <a:t>某アパレルブランドのカスタマージャーニーマップ②</a:t>
            </a:r>
            <a:endParaRPr kumimoji="1" lang="ja-JP" altLang="en-US" sz="3100"/>
          </a:p>
        </p:txBody>
      </p:sp>
      <p:sp>
        <p:nvSpPr>
          <p:cNvPr id="4" name="スライド番号プレースホルダー 3">
            <a:extLst>
              <a:ext uri="{FF2B5EF4-FFF2-40B4-BE49-F238E27FC236}">
                <a16:creationId xmlns:a16="http://schemas.microsoft.com/office/drawing/2014/main" id="{DF964971-68DD-5049-80DE-234BECDD5957}"/>
              </a:ext>
            </a:extLst>
          </p:cNvPr>
          <p:cNvSpPr>
            <a:spLocks noGrp="1"/>
          </p:cNvSpPr>
          <p:nvPr>
            <p:ph type="sldNum" sz="quarter" idx="12"/>
          </p:nvPr>
        </p:nvSpPr>
        <p:spPr/>
        <p:txBody>
          <a:bodyPr/>
          <a:lstStyle/>
          <a:p>
            <a:fld id="{79265700-BC1E-974E-8A1D-662D85924343}" type="slidenum">
              <a:rPr kumimoji="1" lang="ja-JP" altLang="en-US" smtClean="0"/>
              <a:t>4</a:t>
            </a:fld>
            <a:endParaRPr kumimoji="1" lang="ja-JP" altLang="en-US"/>
          </a:p>
        </p:txBody>
      </p:sp>
      <p:graphicFrame>
        <p:nvGraphicFramePr>
          <p:cNvPr id="3" name="表 2">
            <a:extLst>
              <a:ext uri="{FF2B5EF4-FFF2-40B4-BE49-F238E27FC236}">
                <a16:creationId xmlns:a16="http://schemas.microsoft.com/office/drawing/2014/main" id="{6E4C98D3-213E-EF47-B66E-9B1F037803F6}"/>
              </a:ext>
            </a:extLst>
          </p:cNvPr>
          <p:cNvGraphicFramePr>
            <a:graphicFrameLocks noGrp="1"/>
          </p:cNvGraphicFramePr>
          <p:nvPr>
            <p:extLst>
              <p:ext uri="{D42A27DB-BD31-4B8C-83A1-F6EECF244321}">
                <p14:modId xmlns:p14="http://schemas.microsoft.com/office/powerpoint/2010/main" val="689965192"/>
              </p:ext>
            </p:extLst>
          </p:nvPr>
        </p:nvGraphicFramePr>
        <p:xfrm>
          <a:off x="84867" y="562752"/>
          <a:ext cx="8942039" cy="6138299"/>
        </p:xfrm>
        <a:graphic>
          <a:graphicData uri="http://schemas.openxmlformats.org/drawingml/2006/table">
            <a:tbl>
              <a:tblPr firstRow="1" bandRow="1">
                <a:tableStyleId>{5C22544A-7EE6-4342-B048-85BDC9FD1C3A}</a:tableStyleId>
              </a:tblPr>
              <a:tblGrid>
                <a:gridCol w="303341">
                  <a:extLst>
                    <a:ext uri="{9D8B030D-6E8A-4147-A177-3AD203B41FA5}">
                      <a16:colId xmlns:a16="http://schemas.microsoft.com/office/drawing/2014/main" val="3131478328"/>
                    </a:ext>
                  </a:extLst>
                </a:gridCol>
                <a:gridCol w="812795">
                  <a:extLst>
                    <a:ext uri="{9D8B030D-6E8A-4147-A177-3AD203B41FA5}">
                      <a16:colId xmlns:a16="http://schemas.microsoft.com/office/drawing/2014/main" val="3122358027"/>
                    </a:ext>
                  </a:extLst>
                </a:gridCol>
                <a:gridCol w="7825903">
                  <a:extLst>
                    <a:ext uri="{9D8B030D-6E8A-4147-A177-3AD203B41FA5}">
                      <a16:colId xmlns:a16="http://schemas.microsoft.com/office/drawing/2014/main" val="3192155000"/>
                    </a:ext>
                  </a:extLst>
                </a:gridCol>
              </a:tblGrid>
              <a:tr h="529011">
                <a:tc gridSpan="3">
                  <a:txBody>
                    <a:bodyPr/>
                    <a:lstStyle/>
                    <a:p>
                      <a:r>
                        <a:rPr kumimoji="1" lang="ja-JP" altLang="en-US" sz="1800" b="0" i="0">
                          <a:solidFill>
                            <a:schemeClr val="tx1"/>
                          </a:solidFill>
                          <a:latin typeface="Meiryo" panose="020B0604030504040204" pitchFamily="34" charset="-128"/>
                          <a:ea typeface="Meiryo" panose="020B0604030504040204" pitchFamily="34" charset="-128"/>
                        </a:rPr>
                        <a:t>②顧客視点でカスタマージャーニー</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extLst>
                  <a:ext uri="{0D108BD9-81ED-4DB2-BD59-A6C34878D82A}">
                    <a16:rowId xmlns:a16="http://schemas.microsoft.com/office/drawing/2014/main" val="528627568"/>
                  </a:ext>
                </a:extLst>
              </a:tr>
              <a:tr h="1897097">
                <a:tc>
                  <a:txBody>
                    <a:bodyPr/>
                    <a:lstStyle/>
                    <a:p>
                      <a:r>
                        <a:rPr kumimoji="1" lang="en-US" altLang="ja-JP" sz="1400" b="0" i="0" dirty="0">
                          <a:solidFill>
                            <a:schemeClr val="tx1"/>
                          </a:solidFill>
                          <a:latin typeface="Meiryo" panose="020B0604030504040204" pitchFamily="34" charset="-128"/>
                          <a:ea typeface="Meiryo" panose="020B0604030504040204" pitchFamily="34" charset="-128"/>
                        </a:rPr>
                        <a:t>3</a:t>
                      </a:r>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行動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2169044"/>
                  </a:ext>
                </a:extLst>
              </a:tr>
              <a:tr h="941695">
                <a:tc>
                  <a:txBody>
                    <a:bodyPr/>
                    <a:lstStyle/>
                    <a:p>
                      <a:r>
                        <a:rPr kumimoji="1" lang="en-US" altLang="ja-JP" sz="1400" b="0" i="0" dirty="0">
                          <a:solidFill>
                            <a:schemeClr val="tx1"/>
                          </a:solidFill>
                          <a:latin typeface="Meiryo" panose="020B0604030504040204" pitchFamily="34" charset="-128"/>
                          <a:ea typeface="Meiryo" panose="020B0604030504040204" pitchFamily="34" charset="-128"/>
                        </a:rPr>
                        <a:t>4</a:t>
                      </a:r>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b="0" i="0">
                          <a:solidFill>
                            <a:schemeClr val="tx1"/>
                          </a:solidFill>
                          <a:latin typeface="Meiryo" panose="020B0604030504040204" pitchFamily="34" charset="-128"/>
                          <a:ea typeface="Meiryo" panose="020B0604030504040204" pitchFamily="34" charset="-128"/>
                        </a:rPr>
                        <a:t>ステージ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1262494"/>
                  </a:ext>
                </a:extLst>
              </a:tr>
              <a:tr h="1146412">
                <a:tc>
                  <a:txBody>
                    <a:bodyPr/>
                    <a:lstStyle/>
                    <a:p>
                      <a:r>
                        <a:rPr kumimoji="1" lang="en-US" altLang="ja-JP" sz="1400" b="0" i="0" dirty="0">
                          <a:solidFill>
                            <a:schemeClr val="tx1"/>
                          </a:solidFill>
                          <a:latin typeface="Meiryo" panose="020B0604030504040204" pitchFamily="34" charset="-128"/>
                          <a:ea typeface="Meiryo" panose="020B0604030504040204" pitchFamily="34" charset="-128"/>
                        </a:rPr>
                        <a:t>5</a:t>
                      </a:r>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顧客</a:t>
                      </a:r>
                      <a:endParaRPr kumimoji="1" lang="en-US" altLang="ja-JP" sz="1400" b="0" i="0" dirty="0">
                        <a:solidFill>
                          <a:schemeClr val="tx1"/>
                        </a:solidFill>
                        <a:latin typeface="Meiryo" panose="020B0604030504040204" pitchFamily="34" charset="-128"/>
                        <a:ea typeface="Meiryo" panose="020B0604030504040204" pitchFamily="34" charset="-128"/>
                      </a:endParaRPr>
                    </a:p>
                    <a:p>
                      <a:r>
                        <a:rPr kumimoji="1" lang="ja-JP" altLang="en-US" sz="1400" b="0" i="0">
                          <a:solidFill>
                            <a:schemeClr val="tx1"/>
                          </a:solidFill>
                          <a:latin typeface="Meiryo" panose="020B0604030504040204" pitchFamily="34" charset="-128"/>
                          <a:ea typeface="Meiryo" panose="020B0604030504040204" pitchFamily="34" charset="-128"/>
                        </a:rPr>
                        <a:t>接点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7434469"/>
                  </a:ext>
                </a:extLst>
              </a:tr>
              <a:tr h="1624084">
                <a:tc>
                  <a:txBody>
                    <a:bodyPr/>
                    <a:lstStyle/>
                    <a:p>
                      <a:r>
                        <a:rPr kumimoji="1" lang="en-US" altLang="ja-JP" sz="1400" b="0" i="0" dirty="0">
                          <a:solidFill>
                            <a:schemeClr val="tx1"/>
                          </a:solidFill>
                          <a:latin typeface="Meiryo" panose="020B0604030504040204" pitchFamily="34" charset="-128"/>
                          <a:ea typeface="Meiryo" panose="020B0604030504040204" pitchFamily="34" charset="-128"/>
                        </a:rPr>
                        <a:t>6</a:t>
                      </a:r>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顧客</a:t>
                      </a:r>
                      <a:endParaRPr kumimoji="1" lang="en-US" altLang="ja-JP" sz="1400" b="0" i="0" dirty="0">
                        <a:solidFill>
                          <a:schemeClr val="tx1"/>
                        </a:solidFill>
                        <a:latin typeface="Meiryo" panose="020B0604030504040204" pitchFamily="34" charset="-128"/>
                        <a:ea typeface="Meiryo" panose="020B0604030504040204" pitchFamily="34" charset="-128"/>
                      </a:endParaRPr>
                    </a:p>
                    <a:p>
                      <a:r>
                        <a:rPr kumimoji="1" lang="ja-JP" altLang="en-US" sz="1400" b="0" i="0">
                          <a:solidFill>
                            <a:schemeClr val="tx1"/>
                          </a:solidFill>
                          <a:latin typeface="Meiryo" panose="020B0604030504040204" pitchFamily="34" charset="-128"/>
                          <a:ea typeface="Meiryo" panose="020B0604030504040204" pitchFamily="34" charset="-128"/>
                        </a:rPr>
                        <a:t>感情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447096"/>
                  </a:ext>
                </a:extLst>
              </a:tr>
            </a:tbl>
          </a:graphicData>
        </a:graphic>
      </p:graphicFrame>
      <p:grpSp>
        <p:nvGrpSpPr>
          <p:cNvPr id="39" name="グループ化 38">
            <a:extLst>
              <a:ext uri="{FF2B5EF4-FFF2-40B4-BE49-F238E27FC236}">
                <a16:creationId xmlns:a16="http://schemas.microsoft.com/office/drawing/2014/main" id="{A68EA63C-4366-5046-855B-4A07019917DA}"/>
              </a:ext>
            </a:extLst>
          </p:cNvPr>
          <p:cNvGrpSpPr/>
          <p:nvPr/>
        </p:nvGrpSpPr>
        <p:grpSpPr>
          <a:xfrm>
            <a:off x="1237829" y="3196415"/>
            <a:ext cx="7709045" cy="454359"/>
            <a:chOff x="1097763" y="3551259"/>
            <a:chExt cx="7849111" cy="302081"/>
          </a:xfrm>
        </p:grpSpPr>
        <p:sp>
          <p:nvSpPr>
            <p:cNvPr id="18" name="正方形/長方形 17">
              <a:extLst>
                <a:ext uri="{FF2B5EF4-FFF2-40B4-BE49-F238E27FC236}">
                  <a16:creationId xmlns:a16="http://schemas.microsoft.com/office/drawing/2014/main" id="{34B58591-E064-7346-9C1C-56FB005BB9CA}"/>
                </a:ext>
              </a:extLst>
            </p:cNvPr>
            <p:cNvSpPr/>
            <p:nvPr/>
          </p:nvSpPr>
          <p:spPr>
            <a:xfrm>
              <a:off x="1097763" y="3551259"/>
              <a:ext cx="988081" cy="30208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5">
                  <a:solidFill>
                    <a:schemeClr val="tx1"/>
                  </a:solidFill>
                  <a:latin typeface="Meiryo" panose="020B0604030504040204" pitchFamily="34" charset="-128"/>
                  <a:ea typeface="Meiryo" panose="020B0604030504040204" pitchFamily="34" charset="-128"/>
                </a:rPr>
                <a:t>出会い</a:t>
              </a:r>
            </a:p>
          </p:txBody>
        </p:sp>
        <p:sp>
          <p:nvSpPr>
            <p:cNvPr id="19" name="正方形/長方形 18">
              <a:extLst>
                <a:ext uri="{FF2B5EF4-FFF2-40B4-BE49-F238E27FC236}">
                  <a16:creationId xmlns:a16="http://schemas.microsoft.com/office/drawing/2014/main" id="{ED819FC5-34F5-5642-9555-21DB42E861B4}"/>
                </a:ext>
              </a:extLst>
            </p:cNvPr>
            <p:cNvSpPr/>
            <p:nvPr/>
          </p:nvSpPr>
          <p:spPr>
            <a:xfrm>
              <a:off x="2146427" y="3551259"/>
              <a:ext cx="1109439" cy="30208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5">
                  <a:solidFill>
                    <a:schemeClr val="tx1"/>
                  </a:solidFill>
                  <a:latin typeface="Meiryo" panose="020B0604030504040204" pitchFamily="34" charset="-128"/>
                  <a:ea typeface="Meiryo" panose="020B0604030504040204" pitchFamily="34" charset="-128"/>
                </a:rPr>
                <a:t>リサーチ</a:t>
              </a:r>
            </a:p>
          </p:txBody>
        </p:sp>
        <p:sp>
          <p:nvSpPr>
            <p:cNvPr id="20" name="正方形/長方形 19">
              <a:extLst>
                <a:ext uri="{FF2B5EF4-FFF2-40B4-BE49-F238E27FC236}">
                  <a16:creationId xmlns:a16="http://schemas.microsoft.com/office/drawing/2014/main" id="{4475C91C-04DE-494F-B9AB-AE365D914D9E}"/>
                </a:ext>
              </a:extLst>
            </p:cNvPr>
            <p:cNvSpPr/>
            <p:nvPr/>
          </p:nvSpPr>
          <p:spPr>
            <a:xfrm>
              <a:off x="3316450" y="3551259"/>
              <a:ext cx="990584" cy="30208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5">
                  <a:solidFill>
                    <a:schemeClr val="tx1"/>
                  </a:solidFill>
                  <a:latin typeface="Meiryo" panose="020B0604030504040204" pitchFamily="34" charset="-128"/>
                  <a:ea typeface="Meiryo" panose="020B0604030504040204" pitchFamily="34" charset="-128"/>
                </a:rPr>
                <a:t>来店</a:t>
              </a:r>
            </a:p>
          </p:txBody>
        </p:sp>
        <p:sp>
          <p:nvSpPr>
            <p:cNvPr id="21" name="正方形/長方形 20">
              <a:extLst>
                <a:ext uri="{FF2B5EF4-FFF2-40B4-BE49-F238E27FC236}">
                  <a16:creationId xmlns:a16="http://schemas.microsoft.com/office/drawing/2014/main" id="{27C6F5E4-DDFE-5E4C-B30B-45E94992A74F}"/>
                </a:ext>
              </a:extLst>
            </p:cNvPr>
            <p:cNvSpPr/>
            <p:nvPr/>
          </p:nvSpPr>
          <p:spPr>
            <a:xfrm>
              <a:off x="4367616" y="3551259"/>
              <a:ext cx="1109438" cy="30208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5">
                  <a:solidFill>
                    <a:schemeClr val="tx1"/>
                  </a:solidFill>
                  <a:latin typeface="Meiryo" panose="020B0604030504040204" pitchFamily="34" charset="-128"/>
                  <a:ea typeface="Meiryo" panose="020B0604030504040204" pitchFamily="34" charset="-128"/>
                </a:rPr>
                <a:t>試着</a:t>
              </a:r>
            </a:p>
          </p:txBody>
        </p:sp>
        <p:sp>
          <p:nvSpPr>
            <p:cNvPr id="22" name="正方形/長方形 21">
              <a:extLst>
                <a:ext uri="{FF2B5EF4-FFF2-40B4-BE49-F238E27FC236}">
                  <a16:creationId xmlns:a16="http://schemas.microsoft.com/office/drawing/2014/main" id="{162A5B02-E4C2-6741-9344-22CD7D5C2F6D}"/>
                </a:ext>
              </a:extLst>
            </p:cNvPr>
            <p:cNvSpPr/>
            <p:nvPr/>
          </p:nvSpPr>
          <p:spPr>
            <a:xfrm>
              <a:off x="5537638" y="3551259"/>
              <a:ext cx="1084928" cy="30208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5">
                  <a:solidFill>
                    <a:schemeClr val="tx1"/>
                  </a:solidFill>
                  <a:latin typeface="Meiryo" panose="020B0604030504040204" pitchFamily="34" charset="-128"/>
                  <a:ea typeface="Meiryo" panose="020B0604030504040204" pitchFamily="34" charset="-128"/>
                </a:rPr>
                <a:t>購入</a:t>
              </a:r>
            </a:p>
          </p:txBody>
        </p:sp>
        <p:sp>
          <p:nvSpPr>
            <p:cNvPr id="23" name="正方形/長方形 22">
              <a:extLst>
                <a:ext uri="{FF2B5EF4-FFF2-40B4-BE49-F238E27FC236}">
                  <a16:creationId xmlns:a16="http://schemas.microsoft.com/office/drawing/2014/main" id="{52E1F551-E7F5-5A4A-8FB5-DDAA7A1D9AB7}"/>
                </a:ext>
              </a:extLst>
            </p:cNvPr>
            <p:cNvSpPr/>
            <p:nvPr/>
          </p:nvSpPr>
          <p:spPr>
            <a:xfrm>
              <a:off x="6683149" y="3551259"/>
              <a:ext cx="1084928" cy="30208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5" dirty="0">
                  <a:solidFill>
                    <a:schemeClr val="tx1"/>
                  </a:solidFill>
                  <a:latin typeface="Meiryo" panose="020B0604030504040204" pitchFamily="34" charset="-128"/>
                  <a:ea typeface="Meiryo" panose="020B0604030504040204" pitchFamily="34" charset="-128"/>
                </a:rPr>
                <a:t>SNS</a:t>
              </a:r>
              <a:r>
                <a:rPr lang="ja-JP" altLang="en-US" sz="1055">
                  <a:solidFill>
                    <a:schemeClr val="tx1"/>
                  </a:solidFill>
                  <a:latin typeface="Meiryo" panose="020B0604030504040204" pitchFamily="34" charset="-128"/>
                  <a:ea typeface="Meiryo" panose="020B0604030504040204" pitchFamily="34" charset="-128"/>
                </a:rPr>
                <a:t>投稿</a:t>
              </a:r>
            </a:p>
          </p:txBody>
        </p:sp>
        <p:sp>
          <p:nvSpPr>
            <p:cNvPr id="24" name="正方形/長方形 23">
              <a:extLst>
                <a:ext uri="{FF2B5EF4-FFF2-40B4-BE49-F238E27FC236}">
                  <a16:creationId xmlns:a16="http://schemas.microsoft.com/office/drawing/2014/main" id="{AD88755B-81DC-354B-9B18-3ABBBDD9FEAC}"/>
                </a:ext>
              </a:extLst>
            </p:cNvPr>
            <p:cNvSpPr/>
            <p:nvPr/>
          </p:nvSpPr>
          <p:spPr>
            <a:xfrm>
              <a:off x="7828658" y="3551259"/>
              <a:ext cx="1118216" cy="30208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5">
                  <a:solidFill>
                    <a:schemeClr val="tx1"/>
                  </a:solidFill>
                  <a:latin typeface="Meiryo" panose="020B0604030504040204" pitchFamily="34" charset="-128"/>
                  <a:ea typeface="Meiryo" panose="020B0604030504040204" pitchFamily="34" charset="-128"/>
                </a:rPr>
                <a:t>新たな出会い</a:t>
              </a:r>
            </a:p>
          </p:txBody>
        </p:sp>
      </p:grpSp>
      <p:grpSp>
        <p:nvGrpSpPr>
          <p:cNvPr id="38" name="グループ化 37">
            <a:extLst>
              <a:ext uri="{FF2B5EF4-FFF2-40B4-BE49-F238E27FC236}">
                <a16:creationId xmlns:a16="http://schemas.microsoft.com/office/drawing/2014/main" id="{65881F59-3952-FB49-A513-C48E0DC55A7F}"/>
              </a:ext>
            </a:extLst>
          </p:cNvPr>
          <p:cNvGrpSpPr/>
          <p:nvPr/>
        </p:nvGrpSpPr>
        <p:grpSpPr>
          <a:xfrm>
            <a:off x="1237829" y="1257174"/>
            <a:ext cx="7709045" cy="1595209"/>
            <a:chOff x="1237829" y="1216230"/>
            <a:chExt cx="7860904" cy="1169011"/>
          </a:xfrm>
        </p:grpSpPr>
        <p:sp>
          <p:nvSpPr>
            <p:cNvPr id="25" name="正方形/長方形 24">
              <a:extLst>
                <a:ext uri="{FF2B5EF4-FFF2-40B4-BE49-F238E27FC236}">
                  <a16:creationId xmlns:a16="http://schemas.microsoft.com/office/drawing/2014/main" id="{5F3E6861-55F6-BE4B-A607-D848C7C24EDF}"/>
                </a:ext>
              </a:extLst>
            </p:cNvPr>
            <p:cNvSpPr/>
            <p:nvPr/>
          </p:nvSpPr>
          <p:spPr>
            <a:xfrm>
              <a:off x="1237829" y="1244645"/>
              <a:ext cx="988082" cy="50558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en-US" altLang="ja-JP" sz="923" dirty="0">
                  <a:solidFill>
                    <a:schemeClr val="tx1"/>
                  </a:solidFill>
                  <a:latin typeface="Meiryo" panose="020B0604030504040204" pitchFamily="34" charset="-128"/>
                  <a:ea typeface="Meiryo" panose="020B0604030504040204" pitchFamily="34" charset="-128"/>
                </a:rPr>
                <a:t>SNS</a:t>
              </a:r>
              <a:r>
                <a:rPr lang="ja-JP" altLang="en-US" sz="923">
                  <a:solidFill>
                    <a:schemeClr val="tx1"/>
                  </a:solidFill>
                  <a:latin typeface="Meiryo" panose="020B0604030504040204" pitchFamily="34" charset="-128"/>
                  <a:ea typeface="Meiryo" panose="020B0604030504040204" pitchFamily="34" charset="-128"/>
                </a:rPr>
                <a:t>フォローしているモデルのアイテムが気になる</a:t>
              </a:r>
            </a:p>
          </p:txBody>
        </p:sp>
        <p:sp>
          <p:nvSpPr>
            <p:cNvPr id="26" name="正方形/長方形 25">
              <a:extLst>
                <a:ext uri="{FF2B5EF4-FFF2-40B4-BE49-F238E27FC236}">
                  <a16:creationId xmlns:a16="http://schemas.microsoft.com/office/drawing/2014/main" id="{E5FB1B41-1510-9E48-8FD0-64D4C3A64021}"/>
                </a:ext>
              </a:extLst>
            </p:cNvPr>
            <p:cNvSpPr/>
            <p:nvPr/>
          </p:nvSpPr>
          <p:spPr>
            <a:xfrm>
              <a:off x="1237829" y="1789437"/>
              <a:ext cx="988082" cy="595804"/>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ハッシュタグや</a:t>
              </a:r>
              <a:br>
                <a:rPr lang="en-US" altLang="ja-JP" sz="923" dirty="0">
                  <a:solidFill>
                    <a:schemeClr val="tx1"/>
                  </a:solidFill>
                  <a:latin typeface="Meiryo" panose="020B0604030504040204" pitchFamily="34" charset="-128"/>
                  <a:ea typeface="Meiryo" panose="020B0604030504040204" pitchFamily="34" charset="-128"/>
                </a:rPr>
              </a:br>
              <a:r>
                <a:rPr lang="ja-JP" altLang="en-US" sz="923">
                  <a:solidFill>
                    <a:schemeClr val="tx1"/>
                  </a:solidFill>
                  <a:latin typeface="Meiryo" panose="020B0604030504040204" pitchFamily="34" charset="-128"/>
                  <a:ea typeface="Meiryo" panose="020B0604030504040204" pitchFamily="34" charset="-128"/>
                </a:rPr>
                <a:t>商品名で</a:t>
              </a:r>
              <a:r>
                <a:rPr lang="en-US" altLang="ja-JP" sz="923" dirty="0">
                  <a:solidFill>
                    <a:schemeClr val="tx1"/>
                  </a:solidFill>
                  <a:latin typeface="Meiryo" panose="020B0604030504040204" pitchFamily="34" charset="-128"/>
                  <a:ea typeface="Meiryo" panose="020B0604030504040204" pitchFamily="34" charset="-128"/>
                </a:rPr>
                <a:t>SNS</a:t>
              </a:r>
              <a:br>
                <a:rPr lang="en-US" altLang="ja-JP" sz="923" dirty="0">
                  <a:solidFill>
                    <a:schemeClr val="tx1"/>
                  </a:solidFill>
                  <a:latin typeface="Meiryo" panose="020B0604030504040204" pitchFamily="34" charset="-128"/>
                  <a:ea typeface="Meiryo" panose="020B0604030504040204" pitchFamily="34" charset="-128"/>
                </a:rPr>
              </a:br>
              <a:r>
                <a:rPr lang="ja-JP" altLang="en-US" sz="923">
                  <a:solidFill>
                    <a:schemeClr val="tx1"/>
                  </a:solidFill>
                  <a:latin typeface="Meiryo" panose="020B0604030504040204" pitchFamily="34" charset="-128"/>
                  <a:ea typeface="Meiryo" panose="020B0604030504040204" pitchFamily="34" charset="-128"/>
                </a:rPr>
                <a:t>検索</a:t>
              </a:r>
            </a:p>
          </p:txBody>
        </p:sp>
        <p:sp>
          <p:nvSpPr>
            <p:cNvPr id="27" name="正方形/長方形 26">
              <a:extLst>
                <a:ext uri="{FF2B5EF4-FFF2-40B4-BE49-F238E27FC236}">
                  <a16:creationId xmlns:a16="http://schemas.microsoft.com/office/drawing/2014/main" id="{64A3F8B5-C5E9-5444-9DD7-84BDA9C8F1F8}"/>
                </a:ext>
              </a:extLst>
            </p:cNvPr>
            <p:cNvSpPr/>
            <p:nvPr/>
          </p:nvSpPr>
          <p:spPr>
            <a:xfrm>
              <a:off x="2290888" y="1845151"/>
              <a:ext cx="1097478" cy="50558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ショップ店員の着こなしチェック</a:t>
              </a:r>
            </a:p>
          </p:txBody>
        </p:sp>
        <p:sp>
          <p:nvSpPr>
            <p:cNvPr id="28" name="正方形/長方形 27">
              <a:extLst>
                <a:ext uri="{FF2B5EF4-FFF2-40B4-BE49-F238E27FC236}">
                  <a16:creationId xmlns:a16="http://schemas.microsoft.com/office/drawing/2014/main" id="{C6D76264-7B77-6E41-A794-112E2EE205F8}"/>
                </a:ext>
              </a:extLst>
            </p:cNvPr>
            <p:cNvSpPr/>
            <p:nvPr/>
          </p:nvSpPr>
          <p:spPr>
            <a:xfrm>
              <a:off x="2290887" y="1216230"/>
              <a:ext cx="1083782" cy="595804"/>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ブランドの</a:t>
              </a:r>
              <a:r>
                <a:rPr lang="en-US" altLang="ja-JP" sz="923" dirty="0">
                  <a:solidFill>
                    <a:schemeClr val="tx1"/>
                  </a:solidFill>
                  <a:latin typeface="Meiryo" panose="020B0604030504040204" pitchFamily="34" charset="-128"/>
                  <a:ea typeface="Meiryo" panose="020B0604030504040204" pitchFamily="34" charset="-128"/>
                </a:rPr>
                <a:t>EC</a:t>
              </a:r>
              <a:br>
                <a:rPr lang="en-US" altLang="ja-JP" sz="923" dirty="0">
                  <a:solidFill>
                    <a:schemeClr val="tx1"/>
                  </a:solidFill>
                  <a:latin typeface="Meiryo" panose="020B0604030504040204" pitchFamily="34" charset="-128"/>
                  <a:ea typeface="Meiryo" panose="020B0604030504040204" pitchFamily="34" charset="-128"/>
                </a:rPr>
              </a:br>
              <a:r>
                <a:rPr lang="ja-JP" altLang="en-US" sz="923">
                  <a:solidFill>
                    <a:schemeClr val="tx1"/>
                  </a:solidFill>
                  <a:latin typeface="Meiryo" panose="020B0604030504040204" pitchFamily="34" charset="-128"/>
                  <a:ea typeface="Meiryo" panose="020B0604030504040204" pitchFamily="34" charset="-128"/>
                </a:rPr>
                <a:t>サイトチェック</a:t>
              </a:r>
              <a:br>
                <a:rPr lang="en-US" altLang="ja-JP" sz="923" dirty="0">
                  <a:solidFill>
                    <a:schemeClr val="tx1"/>
                  </a:solidFill>
                  <a:latin typeface="Meiryo" panose="020B0604030504040204" pitchFamily="34" charset="-128"/>
                  <a:ea typeface="Meiryo" panose="020B0604030504040204" pitchFamily="34" charset="-128"/>
                </a:rPr>
              </a:br>
              <a:r>
                <a:rPr lang="ja-JP" altLang="en-US" sz="923">
                  <a:solidFill>
                    <a:schemeClr val="tx1"/>
                  </a:solidFill>
                  <a:latin typeface="Meiryo" panose="020B0604030504040204" pitchFamily="34" charset="-128"/>
                  <a:ea typeface="Meiryo" panose="020B0604030504040204" pitchFamily="34" charset="-128"/>
                </a:rPr>
                <a:t>して店舗を調べる</a:t>
              </a:r>
            </a:p>
          </p:txBody>
        </p:sp>
        <p:sp>
          <p:nvSpPr>
            <p:cNvPr id="29" name="正方形/長方形 28">
              <a:extLst>
                <a:ext uri="{FF2B5EF4-FFF2-40B4-BE49-F238E27FC236}">
                  <a16:creationId xmlns:a16="http://schemas.microsoft.com/office/drawing/2014/main" id="{4C207150-8FA2-2A46-B9E4-1FB343C6F831}"/>
                </a:ext>
              </a:extLst>
            </p:cNvPr>
            <p:cNvSpPr/>
            <p:nvPr/>
          </p:nvSpPr>
          <p:spPr>
            <a:xfrm>
              <a:off x="3453342" y="1244644"/>
              <a:ext cx="990584" cy="49532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ショップに来店</a:t>
              </a:r>
            </a:p>
          </p:txBody>
        </p:sp>
        <p:sp>
          <p:nvSpPr>
            <p:cNvPr id="30" name="正方形/長方形 29">
              <a:extLst>
                <a:ext uri="{FF2B5EF4-FFF2-40B4-BE49-F238E27FC236}">
                  <a16:creationId xmlns:a16="http://schemas.microsoft.com/office/drawing/2014/main" id="{5B648BDA-12A2-A346-B017-60AF2F4288CF}"/>
                </a:ext>
              </a:extLst>
            </p:cNvPr>
            <p:cNvSpPr/>
            <p:nvPr/>
          </p:nvSpPr>
          <p:spPr>
            <a:xfrm>
              <a:off x="4508903" y="1244644"/>
              <a:ext cx="1097478" cy="49532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試着して生地、</a:t>
              </a:r>
              <a:br>
                <a:rPr lang="en-US" altLang="ja-JP" sz="923" dirty="0">
                  <a:solidFill>
                    <a:schemeClr val="tx1"/>
                  </a:solidFill>
                  <a:latin typeface="Meiryo" panose="020B0604030504040204" pitchFamily="34" charset="-128"/>
                  <a:ea typeface="Meiryo" panose="020B0604030504040204" pitchFamily="34" charset="-128"/>
                </a:rPr>
              </a:br>
              <a:r>
                <a:rPr lang="ja-JP" altLang="en-US" sz="923">
                  <a:solidFill>
                    <a:schemeClr val="tx1"/>
                  </a:solidFill>
                  <a:latin typeface="Meiryo" panose="020B0604030504040204" pitchFamily="34" charset="-128"/>
                  <a:ea typeface="Meiryo" panose="020B0604030504040204" pitchFamily="34" charset="-128"/>
                </a:rPr>
                <a:t>シルエット、</a:t>
              </a:r>
              <a:br>
                <a:rPr lang="en-US" altLang="ja-JP" sz="923" dirty="0">
                  <a:solidFill>
                    <a:schemeClr val="tx1"/>
                  </a:solidFill>
                  <a:latin typeface="Meiryo" panose="020B0604030504040204" pitchFamily="34" charset="-128"/>
                  <a:ea typeface="Meiryo" panose="020B0604030504040204" pitchFamily="34" charset="-128"/>
                </a:rPr>
              </a:br>
              <a:r>
                <a:rPr lang="ja-JP" altLang="en-US" sz="923">
                  <a:solidFill>
                    <a:schemeClr val="tx1"/>
                  </a:solidFill>
                  <a:latin typeface="Meiryo" panose="020B0604030504040204" pitchFamily="34" charset="-128"/>
                  <a:ea typeface="Meiryo" panose="020B0604030504040204" pitchFamily="34" charset="-128"/>
                </a:rPr>
                <a:t>サイズを確認</a:t>
              </a:r>
            </a:p>
          </p:txBody>
        </p:sp>
        <p:sp>
          <p:nvSpPr>
            <p:cNvPr id="31" name="正方形/長方形 30">
              <a:extLst>
                <a:ext uri="{FF2B5EF4-FFF2-40B4-BE49-F238E27FC236}">
                  <a16:creationId xmlns:a16="http://schemas.microsoft.com/office/drawing/2014/main" id="{EFF37A2B-5EB4-634B-81BD-94470ADB523A}"/>
                </a:ext>
              </a:extLst>
            </p:cNvPr>
            <p:cNvSpPr/>
            <p:nvPr/>
          </p:nvSpPr>
          <p:spPr>
            <a:xfrm>
              <a:off x="3430939" y="1789437"/>
              <a:ext cx="1016160" cy="595804"/>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店員に服の場所をたずねる</a:t>
              </a:r>
            </a:p>
          </p:txBody>
        </p:sp>
        <p:sp>
          <p:nvSpPr>
            <p:cNvPr id="32" name="正方形/長方形 31">
              <a:extLst>
                <a:ext uri="{FF2B5EF4-FFF2-40B4-BE49-F238E27FC236}">
                  <a16:creationId xmlns:a16="http://schemas.microsoft.com/office/drawing/2014/main" id="{97F185A3-D9C1-8148-80A4-514009F43AC1}"/>
                </a:ext>
              </a:extLst>
            </p:cNvPr>
            <p:cNvSpPr/>
            <p:nvPr/>
          </p:nvSpPr>
          <p:spPr>
            <a:xfrm>
              <a:off x="4496941" y="1789437"/>
              <a:ext cx="1109439" cy="595804"/>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他の服も試着</a:t>
              </a:r>
            </a:p>
          </p:txBody>
        </p:sp>
        <p:sp>
          <p:nvSpPr>
            <p:cNvPr id="33" name="正方形/長方形 32">
              <a:extLst>
                <a:ext uri="{FF2B5EF4-FFF2-40B4-BE49-F238E27FC236}">
                  <a16:creationId xmlns:a16="http://schemas.microsoft.com/office/drawing/2014/main" id="{0C62E5A8-BAE1-5645-AC40-CD5650D7E682}"/>
                </a:ext>
              </a:extLst>
            </p:cNvPr>
            <p:cNvSpPr/>
            <p:nvPr/>
          </p:nvSpPr>
          <p:spPr>
            <a:xfrm>
              <a:off x="5671358" y="1244644"/>
              <a:ext cx="1097478" cy="49532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気になっていた</a:t>
              </a:r>
              <a:endParaRPr lang="en-US" altLang="ja-JP" sz="923" dirty="0">
                <a:solidFill>
                  <a:schemeClr val="tx1"/>
                </a:solidFill>
                <a:latin typeface="Meiryo" panose="020B0604030504040204" pitchFamily="34" charset="-128"/>
                <a:ea typeface="Meiryo" panose="020B0604030504040204" pitchFamily="34" charset="-128"/>
              </a:endParaRPr>
            </a:p>
            <a:p>
              <a:r>
                <a:rPr lang="ja-JP" altLang="en-US" sz="923">
                  <a:solidFill>
                    <a:schemeClr val="tx1"/>
                  </a:solidFill>
                  <a:latin typeface="Meiryo" panose="020B0604030504040204" pitchFamily="34" charset="-128"/>
                  <a:ea typeface="Meiryo" panose="020B0604030504040204" pitchFamily="34" charset="-128"/>
                </a:rPr>
                <a:t>服を購入</a:t>
              </a:r>
            </a:p>
          </p:txBody>
        </p:sp>
        <p:sp>
          <p:nvSpPr>
            <p:cNvPr id="34" name="正方形/長方形 33">
              <a:extLst>
                <a:ext uri="{FF2B5EF4-FFF2-40B4-BE49-F238E27FC236}">
                  <a16:creationId xmlns:a16="http://schemas.microsoft.com/office/drawing/2014/main" id="{C2F02972-3061-CB4B-ABA7-84CCFBBB2C67}"/>
                </a:ext>
              </a:extLst>
            </p:cNvPr>
            <p:cNvSpPr/>
            <p:nvPr/>
          </p:nvSpPr>
          <p:spPr>
            <a:xfrm>
              <a:off x="6833811" y="1244644"/>
              <a:ext cx="1097478" cy="49532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帰宅して購入した服を着る</a:t>
              </a:r>
            </a:p>
          </p:txBody>
        </p:sp>
        <p:sp>
          <p:nvSpPr>
            <p:cNvPr id="35" name="正方形/長方形 34">
              <a:extLst>
                <a:ext uri="{FF2B5EF4-FFF2-40B4-BE49-F238E27FC236}">
                  <a16:creationId xmlns:a16="http://schemas.microsoft.com/office/drawing/2014/main" id="{56907B08-ECDF-7846-89F1-F6CC48508FD8}"/>
                </a:ext>
              </a:extLst>
            </p:cNvPr>
            <p:cNvSpPr/>
            <p:nvPr/>
          </p:nvSpPr>
          <p:spPr>
            <a:xfrm>
              <a:off x="6833811" y="1789437"/>
              <a:ext cx="1090436" cy="595804"/>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自撮りしてハッシュタグをつけて</a:t>
              </a:r>
              <a:r>
                <a:rPr lang="en-US" altLang="ja-JP" sz="923" dirty="0">
                  <a:solidFill>
                    <a:schemeClr val="tx1"/>
                  </a:solidFill>
                  <a:latin typeface="Meiryo" panose="020B0604030504040204" pitchFamily="34" charset="-128"/>
                  <a:ea typeface="Meiryo" panose="020B0604030504040204" pitchFamily="34" charset="-128"/>
                </a:rPr>
                <a:t>SNS</a:t>
              </a:r>
              <a:r>
                <a:rPr lang="ja-JP" altLang="en-US" sz="923">
                  <a:solidFill>
                    <a:schemeClr val="tx1"/>
                  </a:solidFill>
                  <a:latin typeface="Meiryo" panose="020B0604030504040204" pitchFamily="34" charset="-128"/>
                  <a:ea typeface="Meiryo" panose="020B0604030504040204" pitchFamily="34" charset="-128"/>
                </a:rPr>
                <a:t>にアップ</a:t>
              </a:r>
            </a:p>
          </p:txBody>
        </p:sp>
        <p:sp>
          <p:nvSpPr>
            <p:cNvPr id="36" name="正方形/長方形 35">
              <a:extLst>
                <a:ext uri="{FF2B5EF4-FFF2-40B4-BE49-F238E27FC236}">
                  <a16:creationId xmlns:a16="http://schemas.microsoft.com/office/drawing/2014/main" id="{679E0CC7-9497-664C-B1B7-68137F03BD9B}"/>
                </a:ext>
              </a:extLst>
            </p:cNvPr>
            <p:cNvSpPr/>
            <p:nvPr/>
          </p:nvSpPr>
          <p:spPr>
            <a:xfrm>
              <a:off x="7996264" y="1244644"/>
              <a:ext cx="1097478" cy="49532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ネットから本会員登録して専用</a:t>
              </a:r>
              <a:r>
                <a:rPr lang="en-US" altLang="ja-JP" sz="923" dirty="0">
                  <a:solidFill>
                    <a:schemeClr val="tx1"/>
                  </a:solidFill>
                  <a:latin typeface="Meiryo" panose="020B0604030504040204" pitchFamily="34" charset="-128"/>
                  <a:ea typeface="Meiryo" panose="020B0604030504040204" pitchFamily="34" charset="-128"/>
                </a:rPr>
                <a:t>SNS</a:t>
              </a:r>
              <a:r>
                <a:rPr lang="ja-JP" altLang="en-US" sz="923">
                  <a:solidFill>
                    <a:schemeClr val="tx1"/>
                  </a:solidFill>
                  <a:latin typeface="Meiryo" panose="020B0604030504040204" pitchFamily="34" charset="-128"/>
                  <a:ea typeface="Meiryo" panose="020B0604030504040204" pitchFamily="34" charset="-128"/>
                </a:rPr>
                <a:t>もフォロー</a:t>
              </a:r>
            </a:p>
          </p:txBody>
        </p:sp>
        <p:sp>
          <p:nvSpPr>
            <p:cNvPr id="37" name="正方形/長方形 36">
              <a:extLst>
                <a:ext uri="{FF2B5EF4-FFF2-40B4-BE49-F238E27FC236}">
                  <a16:creationId xmlns:a16="http://schemas.microsoft.com/office/drawing/2014/main" id="{AC2D24E4-E462-2C49-B5C5-109BBF4EB081}"/>
                </a:ext>
              </a:extLst>
            </p:cNvPr>
            <p:cNvSpPr/>
            <p:nvPr/>
          </p:nvSpPr>
          <p:spPr>
            <a:xfrm>
              <a:off x="7980517" y="1789437"/>
              <a:ext cx="1118216" cy="595804"/>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新たなブランドや着こなし写真の存在を知る</a:t>
              </a:r>
            </a:p>
          </p:txBody>
        </p:sp>
      </p:grpSp>
      <p:pic>
        <p:nvPicPr>
          <p:cNvPr id="40" name="図 39">
            <a:extLst>
              <a:ext uri="{FF2B5EF4-FFF2-40B4-BE49-F238E27FC236}">
                <a16:creationId xmlns:a16="http://schemas.microsoft.com/office/drawing/2014/main" id="{6E056C2A-6374-8A45-87EC-01F2800B3D80}"/>
              </a:ext>
            </a:extLst>
          </p:cNvPr>
          <p:cNvPicPr>
            <a:picLocks noChangeAspect="1"/>
          </p:cNvPicPr>
          <p:nvPr/>
        </p:nvPicPr>
        <p:blipFill>
          <a:blip r:embed="rId2"/>
          <a:stretch>
            <a:fillRect/>
          </a:stretch>
        </p:blipFill>
        <p:spPr>
          <a:xfrm>
            <a:off x="1486734" y="4031214"/>
            <a:ext cx="505455" cy="364853"/>
          </a:xfrm>
          <a:prstGeom prst="rect">
            <a:avLst/>
          </a:prstGeom>
        </p:spPr>
      </p:pic>
      <p:sp>
        <p:nvSpPr>
          <p:cNvPr id="41" name="正方形/長方形 40">
            <a:extLst>
              <a:ext uri="{FF2B5EF4-FFF2-40B4-BE49-F238E27FC236}">
                <a16:creationId xmlns:a16="http://schemas.microsoft.com/office/drawing/2014/main" id="{322622AF-4F7A-2F4D-A16F-D1E72A8F4270}"/>
              </a:ext>
            </a:extLst>
          </p:cNvPr>
          <p:cNvSpPr/>
          <p:nvPr/>
        </p:nvSpPr>
        <p:spPr>
          <a:xfrm>
            <a:off x="1343132" y="4496294"/>
            <a:ext cx="770544" cy="364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0" tIns="47473" rIns="0" bIns="0" rtlCol="0" anchor="ctr"/>
          <a:lstStyle/>
          <a:p>
            <a:pPr algn="ctr"/>
            <a:r>
              <a:rPr lang="en-US" altLang="ja-JP" sz="923" dirty="0">
                <a:solidFill>
                  <a:schemeClr val="tx1"/>
                </a:solidFill>
                <a:latin typeface="Meiryo" panose="020B0604030504040204" pitchFamily="34" charset="-128"/>
                <a:ea typeface="Meiryo" panose="020B0604030504040204" pitchFamily="34" charset="-128"/>
              </a:rPr>
              <a:t>SNS</a:t>
            </a:r>
            <a:r>
              <a:rPr lang="ja-JP" altLang="en-US" sz="923">
                <a:solidFill>
                  <a:schemeClr val="tx1"/>
                </a:solidFill>
                <a:latin typeface="Meiryo" panose="020B0604030504040204" pitchFamily="34" charset="-128"/>
                <a:ea typeface="Meiryo" panose="020B0604030504040204" pitchFamily="34" charset="-128"/>
              </a:rPr>
              <a:t>で</a:t>
            </a:r>
            <a:endParaRPr lang="en-US" altLang="ja-JP" sz="923" dirty="0">
              <a:solidFill>
                <a:schemeClr val="tx1"/>
              </a:solidFill>
              <a:latin typeface="Meiryo" panose="020B0604030504040204" pitchFamily="34" charset="-128"/>
              <a:ea typeface="Meiryo" panose="020B0604030504040204" pitchFamily="34" charset="-128"/>
            </a:endParaRPr>
          </a:p>
          <a:p>
            <a:pPr algn="ctr"/>
            <a:r>
              <a:rPr lang="ja-JP" altLang="en-US" sz="923">
                <a:solidFill>
                  <a:schemeClr val="tx1"/>
                </a:solidFill>
                <a:latin typeface="Meiryo" panose="020B0604030504040204" pitchFamily="34" charset="-128"/>
                <a:ea typeface="Meiryo" panose="020B0604030504040204" pitchFamily="34" charset="-128"/>
              </a:rPr>
              <a:t>商品露出</a:t>
            </a:r>
          </a:p>
        </p:txBody>
      </p:sp>
      <p:pic>
        <p:nvPicPr>
          <p:cNvPr id="42" name="図 41">
            <a:extLst>
              <a:ext uri="{FF2B5EF4-FFF2-40B4-BE49-F238E27FC236}">
                <a16:creationId xmlns:a16="http://schemas.microsoft.com/office/drawing/2014/main" id="{13329A05-81FB-7E45-8907-4D456272358B}"/>
              </a:ext>
            </a:extLst>
          </p:cNvPr>
          <p:cNvPicPr>
            <a:picLocks noChangeAspect="1"/>
          </p:cNvPicPr>
          <p:nvPr/>
        </p:nvPicPr>
        <p:blipFill>
          <a:blip r:embed="rId3"/>
          <a:stretch>
            <a:fillRect/>
          </a:stretch>
        </p:blipFill>
        <p:spPr>
          <a:xfrm>
            <a:off x="2424034" y="3945041"/>
            <a:ext cx="308239" cy="524467"/>
          </a:xfrm>
          <a:prstGeom prst="rect">
            <a:avLst/>
          </a:prstGeom>
        </p:spPr>
      </p:pic>
      <p:sp>
        <p:nvSpPr>
          <p:cNvPr id="43" name="正方形/長方形 42">
            <a:extLst>
              <a:ext uri="{FF2B5EF4-FFF2-40B4-BE49-F238E27FC236}">
                <a16:creationId xmlns:a16="http://schemas.microsoft.com/office/drawing/2014/main" id="{A6157FCB-2D2C-6946-A5F0-C0DBA2151495}"/>
              </a:ext>
            </a:extLst>
          </p:cNvPr>
          <p:cNvSpPr/>
          <p:nvPr/>
        </p:nvSpPr>
        <p:spPr>
          <a:xfrm>
            <a:off x="2209427" y="4499362"/>
            <a:ext cx="770544" cy="364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0" tIns="47473" rIns="0" bIns="0" rtlCol="0" anchor="ctr"/>
          <a:lstStyle/>
          <a:p>
            <a:pPr algn="ctr"/>
            <a:r>
              <a:rPr lang="ja-JP" altLang="en-US" sz="923">
                <a:solidFill>
                  <a:schemeClr val="tx1"/>
                </a:solidFill>
                <a:latin typeface="Meiryo" panose="020B0604030504040204" pitchFamily="34" charset="-128"/>
                <a:ea typeface="Meiryo" panose="020B0604030504040204" pitchFamily="34" charset="-128"/>
              </a:rPr>
              <a:t>スマホ対応</a:t>
            </a:r>
            <a:endParaRPr lang="en-US" altLang="ja-JP" sz="923" dirty="0">
              <a:solidFill>
                <a:schemeClr val="tx1"/>
              </a:solidFill>
              <a:latin typeface="Meiryo" panose="020B0604030504040204" pitchFamily="34" charset="-128"/>
              <a:ea typeface="Meiryo" panose="020B0604030504040204" pitchFamily="34" charset="-128"/>
            </a:endParaRPr>
          </a:p>
          <a:p>
            <a:pPr algn="ctr"/>
            <a:r>
              <a:rPr lang="en-US" altLang="ja-JP" sz="923" dirty="0">
                <a:solidFill>
                  <a:schemeClr val="tx1"/>
                </a:solidFill>
                <a:latin typeface="Meiryo" panose="020B0604030504040204" pitchFamily="34" charset="-128"/>
                <a:ea typeface="Meiryo" panose="020B0604030504040204" pitchFamily="34" charset="-128"/>
              </a:rPr>
              <a:t>EC</a:t>
            </a:r>
            <a:r>
              <a:rPr lang="ja-JP" altLang="en-US" sz="923">
                <a:solidFill>
                  <a:schemeClr val="tx1"/>
                </a:solidFill>
                <a:latin typeface="Meiryo" panose="020B0604030504040204" pitchFamily="34" charset="-128"/>
                <a:ea typeface="Meiryo" panose="020B0604030504040204" pitchFamily="34" charset="-128"/>
              </a:rPr>
              <a:t>サイト</a:t>
            </a:r>
          </a:p>
        </p:txBody>
      </p:sp>
      <p:pic>
        <p:nvPicPr>
          <p:cNvPr id="44" name="図 43">
            <a:extLst>
              <a:ext uri="{FF2B5EF4-FFF2-40B4-BE49-F238E27FC236}">
                <a16:creationId xmlns:a16="http://schemas.microsoft.com/office/drawing/2014/main" id="{735582D6-8BED-1843-AE7E-A156D840C87C}"/>
              </a:ext>
            </a:extLst>
          </p:cNvPr>
          <p:cNvPicPr>
            <a:picLocks noChangeAspect="1"/>
          </p:cNvPicPr>
          <p:nvPr/>
        </p:nvPicPr>
        <p:blipFill>
          <a:blip r:embed="rId4"/>
          <a:stretch>
            <a:fillRect/>
          </a:stretch>
        </p:blipFill>
        <p:spPr>
          <a:xfrm>
            <a:off x="3115454" y="4021492"/>
            <a:ext cx="561689" cy="350809"/>
          </a:xfrm>
          <a:prstGeom prst="rect">
            <a:avLst/>
          </a:prstGeom>
        </p:spPr>
      </p:pic>
      <p:sp>
        <p:nvSpPr>
          <p:cNvPr id="45" name="正方形/長方形 44">
            <a:extLst>
              <a:ext uri="{FF2B5EF4-FFF2-40B4-BE49-F238E27FC236}">
                <a16:creationId xmlns:a16="http://schemas.microsoft.com/office/drawing/2014/main" id="{0F8C6770-02DA-E940-AD0C-513337989938}"/>
              </a:ext>
            </a:extLst>
          </p:cNvPr>
          <p:cNvSpPr/>
          <p:nvPr/>
        </p:nvSpPr>
        <p:spPr>
          <a:xfrm>
            <a:off x="3038180" y="4504898"/>
            <a:ext cx="770544" cy="364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0" tIns="47473" rIns="0" bIns="0" rtlCol="0" anchor="ctr"/>
          <a:lstStyle/>
          <a:p>
            <a:pPr algn="ctr"/>
            <a:r>
              <a:rPr lang="ja-JP" altLang="en-US" sz="923">
                <a:solidFill>
                  <a:schemeClr val="tx1"/>
                </a:solidFill>
                <a:latin typeface="Meiryo" panose="020B0604030504040204" pitchFamily="34" charset="-128"/>
                <a:ea typeface="Meiryo" panose="020B0604030504040204" pitchFamily="34" charset="-128"/>
              </a:rPr>
              <a:t>店舗検索と</a:t>
            </a:r>
            <a:br>
              <a:rPr lang="en-US" altLang="ja-JP" sz="923" dirty="0">
                <a:solidFill>
                  <a:schemeClr val="tx1"/>
                </a:solidFill>
                <a:latin typeface="Meiryo" panose="020B0604030504040204" pitchFamily="34" charset="-128"/>
                <a:ea typeface="Meiryo" panose="020B0604030504040204" pitchFamily="34" charset="-128"/>
              </a:rPr>
            </a:br>
            <a:r>
              <a:rPr lang="ja-JP" altLang="en-US" sz="923">
                <a:solidFill>
                  <a:schemeClr val="tx1"/>
                </a:solidFill>
                <a:latin typeface="Meiryo" panose="020B0604030504040204" pitchFamily="34" charset="-128"/>
                <a:ea typeface="Meiryo" panose="020B0604030504040204" pitchFamily="34" charset="-128"/>
              </a:rPr>
              <a:t>ナビ</a:t>
            </a:r>
          </a:p>
        </p:txBody>
      </p:sp>
      <p:pic>
        <p:nvPicPr>
          <p:cNvPr id="46" name="図 45">
            <a:extLst>
              <a:ext uri="{FF2B5EF4-FFF2-40B4-BE49-F238E27FC236}">
                <a16:creationId xmlns:a16="http://schemas.microsoft.com/office/drawing/2014/main" id="{EB78F583-629C-FC4F-9FAB-6E40D3C6D447}"/>
              </a:ext>
            </a:extLst>
          </p:cNvPr>
          <p:cNvPicPr>
            <a:picLocks noChangeAspect="1"/>
          </p:cNvPicPr>
          <p:nvPr/>
        </p:nvPicPr>
        <p:blipFill>
          <a:blip r:embed="rId5"/>
          <a:stretch>
            <a:fillRect/>
          </a:stretch>
        </p:blipFill>
        <p:spPr>
          <a:xfrm>
            <a:off x="4230472" y="4007447"/>
            <a:ext cx="422708" cy="388619"/>
          </a:xfrm>
          <a:prstGeom prst="rect">
            <a:avLst/>
          </a:prstGeom>
        </p:spPr>
      </p:pic>
      <p:sp>
        <p:nvSpPr>
          <p:cNvPr id="47" name="正方形/長方形 46">
            <a:extLst>
              <a:ext uri="{FF2B5EF4-FFF2-40B4-BE49-F238E27FC236}">
                <a16:creationId xmlns:a16="http://schemas.microsoft.com/office/drawing/2014/main" id="{36B7D10A-0620-B74B-9F5C-8F403DA3A23F}"/>
              </a:ext>
            </a:extLst>
          </p:cNvPr>
          <p:cNvSpPr/>
          <p:nvPr/>
        </p:nvSpPr>
        <p:spPr>
          <a:xfrm>
            <a:off x="4061065" y="4490362"/>
            <a:ext cx="770544" cy="364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0" tIns="47473" rIns="0" bIns="0" rtlCol="0" anchor="ctr"/>
          <a:lstStyle/>
          <a:p>
            <a:pPr algn="ctr"/>
            <a:r>
              <a:rPr lang="ja-JP" altLang="en-US" sz="923">
                <a:solidFill>
                  <a:schemeClr val="tx1"/>
                </a:solidFill>
                <a:latin typeface="Meiryo" panose="020B0604030504040204" pitchFamily="34" charset="-128"/>
                <a:ea typeface="Meiryo" panose="020B0604030504040204" pitchFamily="34" charset="-128"/>
              </a:rPr>
              <a:t>店舗、店員</a:t>
            </a:r>
          </a:p>
        </p:txBody>
      </p:sp>
      <p:pic>
        <p:nvPicPr>
          <p:cNvPr id="48" name="図 47">
            <a:extLst>
              <a:ext uri="{FF2B5EF4-FFF2-40B4-BE49-F238E27FC236}">
                <a16:creationId xmlns:a16="http://schemas.microsoft.com/office/drawing/2014/main" id="{30DB71E5-9D3E-C24F-B592-9B06CBC24AE0}"/>
              </a:ext>
            </a:extLst>
          </p:cNvPr>
          <p:cNvPicPr>
            <a:picLocks noChangeAspect="1"/>
          </p:cNvPicPr>
          <p:nvPr/>
        </p:nvPicPr>
        <p:blipFill>
          <a:blip r:embed="rId6"/>
          <a:stretch>
            <a:fillRect/>
          </a:stretch>
        </p:blipFill>
        <p:spPr>
          <a:xfrm>
            <a:off x="5877264" y="3999232"/>
            <a:ext cx="629518" cy="432299"/>
          </a:xfrm>
          <a:prstGeom prst="rect">
            <a:avLst/>
          </a:prstGeom>
        </p:spPr>
      </p:pic>
      <p:sp>
        <p:nvSpPr>
          <p:cNvPr id="49" name="正方形/長方形 48">
            <a:extLst>
              <a:ext uri="{FF2B5EF4-FFF2-40B4-BE49-F238E27FC236}">
                <a16:creationId xmlns:a16="http://schemas.microsoft.com/office/drawing/2014/main" id="{3974237B-76B7-164F-BCA1-BA186601BEC0}"/>
              </a:ext>
            </a:extLst>
          </p:cNvPr>
          <p:cNvSpPr/>
          <p:nvPr/>
        </p:nvSpPr>
        <p:spPr>
          <a:xfrm>
            <a:off x="5803397" y="4483049"/>
            <a:ext cx="770544" cy="364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0" tIns="47473" rIns="0" bIns="0" rtlCol="0" anchor="ctr"/>
          <a:lstStyle/>
          <a:p>
            <a:pPr algn="ctr"/>
            <a:r>
              <a:rPr lang="ja-JP" altLang="en-US" sz="923">
                <a:solidFill>
                  <a:schemeClr val="tx1"/>
                </a:solidFill>
                <a:latin typeface="Meiryo" panose="020B0604030504040204" pitchFamily="34" charset="-128"/>
                <a:ea typeface="Meiryo" panose="020B0604030504040204" pitchFamily="34" charset="-128"/>
              </a:rPr>
              <a:t>支払い</a:t>
            </a:r>
            <a:endParaRPr lang="en-US" altLang="ja-JP" sz="923" dirty="0">
              <a:solidFill>
                <a:schemeClr val="tx1"/>
              </a:solidFill>
              <a:latin typeface="Meiryo" panose="020B0604030504040204" pitchFamily="34" charset="-128"/>
              <a:ea typeface="Meiryo" panose="020B0604030504040204" pitchFamily="34" charset="-128"/>
            </a:endParaRPr>
          </a:p>
          <a:p>
            <a:pPr algn="ctr"/>
            <a:r>
              <a:rPr lang="ja-JP" altLang="en-US" sz="923">
                <a:solidFill>
                  <a:schemeClr val="tx1"/>
                </a:solidFill>
                <a:latin typeface="Meiryo" panose="020B0604030504040204" pitchFamily="34" charset="-128"/>
                <a:ea typeface="Meiryo" panose="020B0604030504040204" pitchFamily="34" charset="-128"/>
              </a:rPr>
              <a:t>会員カード</a:t>
            </a:r>
          </a:p>
        </p:txBody>
      </p:sp>
      <p:pic>
        <p:nvPicPr>
          <p:cNvPr id="50" name="図 49">
            <a:extLst>
              <a:ext uri="{FF2B5EF4-FFF2-40B4-BE49-F238E27FC236}">
                <a16:creationId xmlns:a16="http://schemas.microsoft.com/office/drawing/2014/main" id="{9AB0AB6F-C882-F949-A332-FE7917A9C62D}"/>
              </a:ext>
            </a:extLst>
          </p:cNvPr>
          <p:cNvPicPr>
            <a:picLocks noChangeAspect="1"/>
          </p:cNvPicPr>
          <p:nvPr/>
        </p:nvPicPr>
        <p:blipFill>
          <a:blip r:embed="rId7"/>
          <a:stretch>
            <a:fillRect/>
          </a:stretch>
        </p:blipFill>
        <p:spPr>
          <a:xfrm>
            <a:off x="7131862" y="3978873"/>
            <a:ext cx="417195" cy="417195"/>
          </a:xfrm>
          <a:prstGeom prst="rect">
            <a:avLst/>
          </a:prstGeom>
        </p:spPr>
      </p:pic>
      <p:sp>
        <p:nvSpPr>
          <p:cNvPr id="51" name="正方形/長方形 50">
            <a:extLst>
              <a:ext uri="{FF2B5EF4-FFF2-40B4-BE49-F238E27FC236}">
                <a16:creationId xmlns:a16="http://schemas.microsoft.com/office/drawing/2014/main" id="{23B28FFD-97D6-D045-889E-48DADCB803A9}"/>
              </a:ext>
            </a:extLst>
          </p:cNvPr>
          <p:cNvSpPr/>
          <p:nvPr/>
        </p:nvSpPr>
        <p:spPr>
          <a:xfrm>
            <a:off x="6952378" y="4478539"/>
            <a:ext cx="770544" cy="364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0" tIns="47473" rIns="0" bIns="0" rtlCol="0" anchor="ctr"/>
          <a:lstStyle/>
          <a:p>
            <a:pPr algn="ctr"/>
            <a:r>
              <a:rPr lang="en-US" altLang="ja-JP" sz="923" dirty="0">
                <a:solidFill>
                  <a:schemeClr val="tx1"/>
                </a:solidFill>
                <a:latin typeface="Meiryo" panose="020B0604030504040204" pitchFamily="34" charset="-128"/>
                <a:ea typeface="Meiryo" panose="020B0604030504040204" pitchFamily="34" charset="-128"/>
              </a:rPr>
              <a:t>SNS</a:t>
            </a:r>
            <a:r>
              <a:rPr lang="ja-JP" altLang="en-US" sz="923">
                <a:solidFill>
                  <a:schemeClr val="tx1"/>
                </a:solidFill>
                <a:latin typeface="Meiryo" panose="020B0604030504040204" pitchFamily="34" charset="-128"/>
                <a:ea typeface="Meiryo" panose="020B0604030504040204" pitchFamily="34" charset="-128"/>
              </a:rPr>
              <a:t>に投稿</a:t>
            </a:r>
          </a:p>
        </p:txBody>
      </p:sp>
      <p:pic>
        <p:nvPicPr>
          <p:cNvPr id="52" name="図 51">
            <a:extLst>
              <a:ext uri="{FF2B5EF4-FFF2-40B4-BE49-F238E27FC236}">
                <a16:creationId xmlns:a16="http://schemas.microsoft.com/office/drawing/2014/main" id="{EF4F87FF-1D84-AD46-8B49-8CBD57A41CD5}"/>
              </a:ext>
            </a:extLst>
          </p:cNvPr>
          <p:cNvPicPr>
            <a:picLocks noChangeAspect="1"/>
          </p:cNvPicPr>
          <p:nvPr/>
        </p:nvPicPr>
        <p:blipFill>
          <a:blip r:embed="rId2"/>
          <a:stretch>
            <a:fillRect/>
          </a:stretch>
        </p:blipFill>
        <p:spPr>
          <a:xfrm>
            <a:off x="8207312" y="4002318"/>
            <a:ext cx="505455" cy="364853"/>
          </a:xfrm>
          <a:prstGeom prst="rect">
            <a:avLst/>
          </a:prstGeom>
        </p:spPr>
      </p:pic>
      <p:sp>
        <p:nvSpPr>
          <p:cNvPr id="53" name="正方形/長方形 52">
            <a:extLst>
              <a:ext uri="{FF2B5EF4-FFF2-40B4-BE49-F238E27FC236}">
                <a16:creationId xmlns:a16="http://schemas.microsoft.com/office/drawing/2014/main" id="{D04979AB-EEF5-E645-8342-CF29AC316FF1}"/>
              </a:ext>
            </a:extLst>
          </p:cNvPr>
          <p:cNvSpPr/>
          <p:nvPr/>
        </p:nvSpPr>
        <p:spPr>
          <a:xfrm>
            <a:off x="8063710" y="4467398"/>
            <a:ext cx="770544" cy="364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0" tIns="47473" rIns="0" bIns="0" rtlCol="0" anchor="ctr"/>
          <a:lstStyle/>
          <a:p>
            <a:pPr algn="ctr"/>
            <a:r>
              <a:rPr lang="ja-JP" altLang="en-US" sz="923">
                <a:solidFill>
                  <a:schemeClr val="tx1"/>
                </a:solidFill>
                <a:latin typeface="Meiryo" panose="020B0604030504040204" pitchFamily="34" charset="-128"/>
                <a:ea typeface="Meiryo" panose="020B0604030504040204" pitchFamily="34" charset="-128"/>
              </a:rPr>
              <a:t>会員登録</a:t>
            </a:r>
            <a:endParaRPr lang="en-US" altLang="ja-JP" sz="923" dirty="0">
              <a:solidFill>
                <a:schemeClr val="tx1"/>
              </a:solidFill>
              <a:latin typeface="Meiryo" panose="020B0604030504040204" pitchFamily="34" charset="-128"/>
              <a:ea typeface="Meiryo" panose="020B0604030504040204" pitchFamily="34" charset="-128"/>
            </a:endParaRPr>
          </a:p>
          <a:p>
            <a:pPr algn="ctr"/>
            <a:r>
              <a:rPr lang="ja-JP" altLang="en-US" sz="923">
                <a:solidFill>
                  <a:schemeClr val="tx1"/>
                </a:solidFill>
                <a:latin typeface="Meiryo" panose="020B0604030504040204" pitchFamily="34" charset="-128"/>
                <a:ea typeface="Meiryo" panose="020B0604030504040204" pitchFamily="34" charset="-128"/>
              </a:rPr>
              <a:t>独自</a:t>
            </a:r>
            <a:r>
              <a:rPr lang="en-US" altLang="ja-JP" sz="923" dirty="0">
                <a:solidFill>
                  <a:schemeClr val="tx1"/>
                </a:solidFill>
                <a:latin typeface="Meiryo" panose="020B0604030504040204" pitchFamily="34" charset="-128"/>
                <a:ea typeface="Meiryo" panose="020B0604030504040204" pitchFamily="34" charset="-128"/>
              </a:rPr>
              <a:t>SNS</a:t>
            </a:r>
            <a:endParaRPr lang="ja-JP" altLang="en-US" sz="923">
              <a:solidFill>
                <a:schemeClr val="tx1"/>
              </a:solidFill>
              <a:latin typeface="Meiryo" panose="020B0604030504040204" pitchFamily="34" charset="-128"/>
              <a:ea typeface="Meiryo" panose="020B0604030504040204" pitchFamily="34" charset="-128"/>
            </a:endParaRPr>
          </a:p>
        </p:txBody>
      </p:sp>
      <p:pic>
        <p:nvPicPr>
          <p:cNvPr id="54" name="図 53">
            <a:extLst>
              <a:ext uri="{FF2B5EF4-FFF2-40B4-BE49-F238E27FC236}">
                <a16:creationId xmlns:a16="http://schemas.microsoft.com/office/drawing/2014/main" id="{69B02FC2-67C3-754A-BEEF-429ECEB25834}"/>
              </a:ext>
            </a:extLst>
          </p:cNvPr>
          <p:cNvPicPr>
            <a:picLocks noChangeAspect="1"/>
          </p:cNvPicPr>
          <p:nvPr/>
        </p:nvPicPr>
        <p:blipFill>
          <a:blip r:embed="rId8"/>
          <a:stretch>
            <a:fillRect/>
          </a:stretch>
        </p:blipFill>
        <p:spPr>
          <a:xfrm>
            <a:off x="4655705" y="5331303"/>
            <a:ext cx="408138" cy="423467"/>
          </a:xfrm>
          <a:prstGeom prst="rect">
            <a:avLst/>
          </a:prstGeom>
        </p:spPr>
      </p:pic>
      <p:pic>
        <p:nvPicPr>
          <p:cNvPr id="55" name="図 54">
            <a:extLst>
              <a:ext uri="{FF2B5EF4-FFF2-40B4-BE49-F238E27FC236}">
                <a16:creationId xmlns:a16="http://schemas.microsoft.com/office/drawing/2014/main" id="{9543C0BD-A7BC-1E40-A074-DAB6052F3E84}"/>
              </a:ext>
            </a:extLst>
          </p:cNvPr>
          <p:cNvPicPr>
            <a:picLocks noChangeAspect="1"/>
          </p:cNvPicPr>
          <p:nvPr/>
        </p:nvPicPr>
        <p:blipFill>
          <a:blip r:embed="rId9"/>
          <a:stretch>
            <a:fillRect/>
          </a:stretch>
        </p:blipFill>
        <p:spPr>
          <a:xfrm>
            <a:off x="1381152" y="5325635"/>
            <a:ext cx="412739" cy="399908"/>
          </a:xfrm>
          <a:prstGeom prst="rect">
            <a:avLst/>
          </a:prstGeom>
        </p:spPr>
      </p:pic>
      <p:sp>
        <p:nvSpPr>
          <p:cNvPr id="56" name="角丸四角形吹き出し 55">
            <a:extLst>
              <a:ext uri="{FF2B5EF4-FFF2-40B4-BE49-F238E27FC236}">
                <a16:creationId xmlns:a16="http://schemas.microsoft.com/office/drawing/2014/main" id="{34318DC7-E2FF-5C4D-883E-86BCF056CC7B}"/>
              </a:ext>
            </a:extLst>
          </p:cNvPr>
          <p:cNvSpPr/>
          <p:nvPr/>
        </p:nvSpPr>
        <p:spPr>
          <a:xfrm>
            <a:off x="1204966" y="6039672"/>
            <a:ext cx="827738" cy="543793"/>
          </a:xfrm>
          <a:prstGeom prst="wedgeRoundRectCallout">
            <a:avLst>
              <a:gd name="adj1" fmla="val 2883"/>
              <a:gd name="adj2" fmla="val -78804"/>
              <a:gd name="adj3" fmla="val 16667"/>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055">
                <a:solidFill>
                  <a:schemeClr val="tx1"/>
                </a:solidFill>
              </a:rPr>
              <a:t>かわいい！ほしいかも</a:t>
            </a:r>
          </a:p>
        </p:txBody>
      </p:sp>
      <p:pic>
        <p:nvPicPr>
          <p:cNvPr id="57" name="図 56">
            <a:extLst>
              <a:ext uri="{FF2B5EF4-FFF2-40B4-BE49-F238E27FC236}">
                <a16:creationId xmlns:a16="http://schemas.microsoft.com/office/drawing/2014/main" id="{32549368-9D07-7F4D-B974-F82F9A4910D9}"/>
              </a:ext>
            </a:extLst>
          </p:cNvPr>
          <p:cNvPicPr>
            <a:picLocks noChangeAspect="1"/>
          </p:cNvPicPr>
          <p:nvPr/>
        </p:nvPicPr>
        <p:blipFill>
          <a:blip r:embed="rId9"/>
          <a:stretch>
            <a:fillRect/>
          </a:stretch>
        </p:blipFill>
        <p:spPr>
          <a:xfrm>
            <a:off x="2251362" y="5325635"/>
            <a:ext cx="412739" cy="399908"/>
          </a:xfrm>
          <a:prstGeom prst="rect">
            <a:avLst/>
          </a:prstGeom>
        </p:spPr>
      </p:pic>
      <p:sp>
        <p:nvSpPr>
          <p:cNvPr id="58" name="角丸四角形吹き出し 57">
            <a:extLst>
              <a:ext uri="{FF2B5EF4-FFF2-40B4-BE49-F238E27FC236}">
                <a16:creationId xmlns:a16="http://schemas.microsoft.com/office/drawing/2014/main" id="{78ABFD53-7CED-9D4C-90E7-3773C2F9797D}"/>
              </a:ext>
            </a:extLst>
          </p:cNvPr>
          <p:cNvSpPr/>
          <p:nvPr/>
        </p:nvSpPr>
        <p:spPr>
          <a:xfrm>
            <a:off x="2075177" y="6039672"/>
            <a:ext cx="827738" cy="543793"/>
          </a:xfrm>
          <a:prstGeom prst="wedgeRoundRectCallout">
            <a:avLst>
              <a:gd name="adj1" fmla="val 2883"/>
              <a:gd name="adj2" fmla="val -78804"/>
              <a:gd name="adj3" fmla="val 16667"/>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055">
                <a:solidFill>
                  <a:schemeClr val="tx1"/>
                </a:solidFill>
              </a:rPr>
              <a:t>私でも着こなせるかも</a:t>
            </a:r>
          </a:p>
        </p:txBody>
      </p:sp>
      <p:pic>
        <p:nvPicPr>
          <p:cNvPr id="59" name="図 58">
            <a:extLst>
              <a:ext uri="{FF2B5EF4-FFF2-40B4-BE49-F238E27FC236}">
                <a16:creationId xmlns:a16="http://schemas.microsoft.com/office/drawing/2014/main" id="{E6C571E4-133F-404B-BA3A-03926719872E}"/>
              </a:ext>
            </a:extLst>
          </p:cNvPr>
          <p:cNvPicPr>
            <a:picLocks noChangeAspect="1"/>
          </p:cNvPicPr>
          <p:nvPr/>
        </p:nvPicPr>
        <p:blipFill>
          <a:blip r:embed="rId10"/>
          <a:stretch>
            <a:fillRect/>
          </a:stretch>
        </p:blipFill>
        <p:spPr>
          <a:xfrm>
            <a:off x="3076931" y="5325635"/>
            <a:ext cx="408138" cy="399590"/>
          </a:xfrm>
          <a:prstGeom prst="rect">
            <a:avLst/>
          </a:prstGeom>
        </p:spPr>
      </p:pic>
      <p:sp>
        <p:nvSpPr>
          <p:cNvPr id="60" name="角丸四角形吹き出し 59">
            <a:extLst>
              <a:ext uri="{FF2B5EF4-FFF2-40B4-BE49-F238E27FC236}">
                <a16:creationId xmlns:a16="http://schemas.microsoft.com/office/drawing/2014/main" id="{F8594724-358A-CA49-B7AF-DD494E64689C}"/>
              </a:ext>
            </a:extLst>
          </p:cNvPr>
          <p:cNvSpPr/>
          <p:nvPr/>
        </p:nvSpPr>
        <p:spPr>
          <a:xfrm>
            <a:off x="2957209" y="6039672"/>
            <a:ext cx="827738" cy="543793"/>
          </a:xfrm>
          <a:prstGeom prst="wedgeRoundRectCallout">
            <a:avLst>
              <a:gd name="adj1" fmla="val 2883"/>
              <a:gd name="adj2" fmla="val -78804"/>
              <a:gd name="adj3" fmla="val 16667"/>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055">
                <a:solidFill>
                  <a:schemeClr val="tx1"/>
                </a:solidFill>
              </a:rPr>
              <a:t>試着したい</a:t>
            </a:r>
            <a:endParaRPr lang="en-US" altLang="ja-JP" sz="1055" dirty="0">
              <a:solidFill>
                <a:schemeClr val="tx1"/>
              </a:solidFill>
            </a:endParaRPr>
          </a:p>
          <a:p>
            <a:pPr algn="ctr"/>
            <a:r>
              <a:rPr lang="ja-JP" altLang="en-US" sz="1055">
                <a:solidFill>
                  <a:schemeClr val="tx1"/>
                </a:solidFill>
              </a:rPr>
              <a:t>お店どこ？</a:t>
            </a:r>
          </a:p>
        </p:txBody>
      </p:sp>
      <p:sp>
        <p:nvSpPr>
          <p:cNvPr id="61" name="角丸四角形吹き出し 60">
            <a:extLst>
              <a:ext uri="{FF2B5EF4-FFF2-40B4-BE49-F238E27FC236}">
                <a16:creationId xmlns:a16="http://schemas.microsoft.com/office/drawing/2014/main" id="{A8C81498-289A-584C-A2DF-5E68D127345E}"/>
              </a:ext>
            </a:extLst>
          </p:cNvPr>
          <p:cNvSpPr/>
          <p:nvPr/>
        </p:nvSpPr>
        <p:spPr>
          <a:xfrm>
            <a:off x="4078826" y="6039672"/>
            <a:ext cx="986348" cy="543793"/>
          </a:xfrm>
          <a:prstGeom prst="wedgeRoundRectCallout">
            <a:avLst>
              <a:gd name="adj1" fmla="val 27789"/>
              <a:gd name="adj2" fmla="val -88843"/>
              <a:gd name="adj3" fmla="val 16667"/>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055">
                <a:solidFill>
                  <a:schemeClr val="tx1"/>
                </a:solidFill>
              </a:rPr>
              <a:t>気に入った！</a:t>
            </a:r>
            <a:endParaRPr lang="en-US" altLang="ja-JP" sz="1055" dirty="0">
              <a:solidFill>
                <a:schemeClr val="tx1"/>
              </a:solidFill>
            </a:endParaRPr>
          </a:p>
          <a:p>
            <a:pPr algn="ctr"/>
            <a:r>
              <a:rPr lang="ja-JP" altLang="en-US" sz="1055">
                <a:solidFill>
                  <a:schemeClr val="tx1"/>
                </a:solidFill>
              </a:rPr>
              <a:t>ほかも試着</a:t>
            </a:r>
            <a:endParaRPr lang="en-US" altLang="ja-JP" sz="1055" dirty="0">
              <a:solidFill>
                <a:schemeClr val="tx1"/>
              </a:solidFill>
            </a:endParaRPr>
          </a:p>
          <a:p>
            <a:pPr algn="ctr"/>
            <a:r>
              <a:rPr lang="ja-JP" altLang="en-US" sz="1055">
                <a:solidFill>
                  <a:schemeClr val="tx1"/>
                </a:solidFill>
              </a:rPr>
              <a:t>しよう</a:t>
            </a:r>
          </a:p>
        </p:txBody>
      </p:sp>
      <p:sp>
        <p:nvSpPr>
          <p:cNvPr id="62" name="角丸四角形吹き出し 61">
            <a:extLst>
              <a:ext uri="{FF2B5EF4-FFF2-40B4-BE49-F238E27FC236}">
                <a16:creationId xmlns:a16="http://schemas.microsoft.com/office/drawing/2014/main" id="{37434693-4011-224A-90BB-CEB43CD2030D}"/>
              </a:ext>
            </a:extLst>
          </p:cNvPr>
          <p:cNvSpPr/>
          <p:nvPr/>
        </p:nvSpPr>
        <p:spPr>
          <a:xfrm>
            <a:off x="5122242" y="6057406"/>
            <a:ext cx="986348" cy="543793"/>
          </a:xfrm>
          <a:prstGeom prst="wedgeRoundRectCallout">
            <a:avLst>
              <a:gd name="adj1" fmla="val 18103"/>
              <a:gd name="adj2" fmla="val -86333"/>
              <a:gd name="adj3" fmla="val 16667"/>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055">
                <a:solidFill>
                  <a:schemeClr val="tx1"/>
                </a:solidFill>
              </a:rPr>
              <a:t>買います！</a:t>
            </a:r>
            <a:endParaRPr lang="en-US" altLang="ja-JP" sz="1055" dirty="0">
              <a:solidFill>
                <a:schemeClr val="tx1"/>
              </a:solidFill>
            </a:endParaRPr>
          </a:p>
          <a:p>
            <a:pPr algn="ctr"/>
            <a:r>
              <a:rPr lang="ja-JP" altLang="en-US" sz="1055">
                <a:solidFill>
                  <a:schemeClr val="tx1"/>
                </a:solidFill>
              </a:rPr>
              <a:t>会員登録は</a:t>
            </a:r>
            <a:endParaRPr lang="en-US" altLang="ja-JP" sz="1055" dirty="0">
              <a:solidFill>
                <a:schemeClr val="tx1"/>
              </a:solidFill>
            </a:endParaRPr>
          </a:p>
          <a:p>
            <a:pPr algn="ctr"/>
            <a:r>
              <a:rPr lang="ja-JP" altLang="en-US" sz="1055">
                <a:solidFill>
                  <a:schemeClr val="tx1"/>
                </a:solidFill>
              </a:rPr>
              <a:t>後でしよっと</a:t>
            </a:r>
          </a:p>
        </p:txBody>
      </p:sp>
      <p:pic>
        <p:nvPicPr>
          <p:cNvPr id="63" name="図 62">
            <a:extLst>
              <a:ext uri="{FF2B5EF4-FFF2-40B4-BE49-F238E27FC236}">
                <a16:creationId xmlns:a16="http://schemas.microsoft.com/office/drawing/2014/main" id="{6FC84C11-CEBB-BD4D-A4A1-7C560F20CE56}"/>
              </a:ext>
            </a:extLst>
          </p:cNvPr>
          <p:cNvPicPr>
            <a:picLocks noChangeAspect="1"/>
          </p:cNvPicPr>
          <p:nvPr/>
        </p:nvPicPr>
        <p:blipFill>
          <a:blip r:embed="rId11"/>
          <a:stretch>
            <a:fillRect/>
          </a:stretch>
        </p:blipFill>
        <p:spPr>
          <a:xfrm>
            <a:off x="5550191" y="5319579"/>
            <a:ext cx="443051" cy="437808"/>
          </a:xfrm>
          <a:prstGeom prst="rect">
            <a:avLst/>
          </a:prstGeom>
        </p:spPr>
      </p:pic>
      <p:pic>
        <p:nvPicPr>
          <p:cNvPr id="64" name="図 63">
            <a:extLst>
              <a:ext uri="{FF2B5EF4-FFF2-40B4-BE49-F238E27FC236}">
                <a16:creationId xmlns:a16="http://schemas.microsoft.com/office/drawing/2014/main" id="{C1F5E1C6-EEAD-074D-9B94-C906BF7C7E18}"/>
              </a:ext>
            </a:extLst>
          </p:cNvPr>
          <p:cNvPicPr>
            <a:picLocks noChangeAspect="1"/>
          </p:cNvPicPr>
          <p:nvPr/>
        </p:nvPicPr>
        <p:blipFill>
          <a:blip r:embed="rId9"/>
          <a:stretch>
            <a:fillRect/>
          </a:stretch>
        </p:blipFill>
        <p:spPr>
          <a:xfrm>
            <a:off x="6694989" y="5331303"/>
            <a:ext cx="412739" cy="399908"/>
          </a:xfrm>
          <a:prstGeom prst="rect">
            <a:avLst/>
          </a:prstGeom>
        </p:spPr>
      </p:pic>
      <p:sp>
        <p:nvSpPr>
          <p:cNvPr id="65" name="角丸四角形吹き出し 64">
            <a:extLst>
              <a:ext uri="{FF2B5EF4-FFF2-40B4-BE49-F238E27FC236}">
                <a16:creationId xmlns:a16="http://schemas.microsoft.com/office/drawing/2014/main" id="{9D472131-5D17-AE4D-9179-ECB61DC5824C}"/>
              </a:ext>
            </a:extLst>
          </p:cNvPr>
          <p:cNvSpPr/>
          <p:nvPr/>
        </p:nvSpPr>
        <p:spPr>
          <a:xfrm>
            <a:off x="6157445" y="6057162"/>
            <a:ext cx="827738" cy="543793"/>
          </a:xfrm>
          <a:prstGeom prst="wedgeRoundRectCallout">
            <a:avLst>
              <a:gd name="adj1" fmla="val 29264"/>
              <a:gd name="adj2" fmla="val -88843"/>
              <a:gd name="adj3" fmla="val 16667"/>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055">
                <a:solidFill>
                  <a:schemeClr val="tx1"/>
                </a:solidFill>
              </a:rPr>
              <a:t>みんな見ていいね頂戴</a:t>
            </a:r>
          </a:p>
        </p:txBody>
      </p:sp>
      <p:sp>
        <p:nvSpPr>
          <p:cNvPr id="66" name="角丸四角形吹き出し 65">
            <a:extLst>
              <a:ext uri="{FF2B5EF4-FFF2-40B4-BE49-F238E27FC236}">
                <a16:creationId xmlns:a16="http://schemas.microsoft.com/office/drawing/2014/main" id="{C0BA3834-8C3B-3747-9B2B-A5AC9A1BA74A}"/>
              </a:ext>
            </a:extLst>
          </p:cNvPr>
          <p:cNvSpPr/>
          <p:nvPr/>
        </p:nvSpPr>
        <p:spPr>
          <a:xfrm>
            <a:off x="7039174" y="6061399"/>
            <a:ext cx="952072" cy="543793"/>
          </a:xfrm>
          <a:prstGeom prst="wedgeRoundRectCallout">
            <a:avLst>
              <a:gd name="adj1" fmla="val 34419"/>
              <a:gd name="adj2" fmla="val -101391"/>
              <a:gd name="adj3" fmla="val 16667"/>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055">
                <a:solidFill>
                  <a:schemeClr val="tx1"/>
                </a:solidFill>
              </a:rPr>
              <a:t>次はネットで</a:t>
            </a:r>
            <a:br>
              <a:rPr lang="en-US" altLang="ja-JP" sz="1055" dirty="0">
                <a:solidFill>
                  <a:schemeClr val="tx1"/>
                </a:solidFill>
              </a:rPr>
            </a:br>
            <a:r>
              <a:rPr lang="ja-JP" altLang="en-US" sz="1055">
                <a:solidFill>
                  <a:schemeClr val="tx1"/>
                </a:solidFill>
              </a:rPr>
              <a:t>購入しよう</a:t>
            </a:r>
          </a:p>
        </p:txBody>
      </p:sp>
      <p:pic>
        <p:nvPicPr>
          <p:cNvPr id="67" name="図 66">
            <a:extLst>
              <a:ext uri="{FF2B5EF4-FFF2-40B4-BE49-F238E27FC236}">
                <a16:creationId xmlns:a16="http://schemas.microsoft.com/office/drawing/2014/main" id="{65EC8FC1-663A-AA45-A426-6E6CC6ED402C}"/>
              </a:ext>
            </a:extLst>
          </p:cNvPr>
          <p:cNvPicPr>
            <a:picLocks noChangeAspect="1"/>
          </p:cNvPicPr>
          <p:nvPr/>
        </p:nvPicPr>
        <p:blipFill>
          <a:blip r:embed="rId12"/>
          <a:stretch>
            <a:fillRect/>
          </a:stretch>
        </p:blipFill>
        <p:spPr>
          <a:xfrm>
            <a:off x="7714727" y="5300940"/>
            <a:ext cx="456310" cy="451506"/>
          </a:xfrm>
          <a:prstGeom prst="rect">
            <a:avLst/>
          </a:prstGeom>
        </p:spPr>
      </p:pic>
      <p:pic>
        <p:nvPicPr>
          <p:cNvPr id="68" name="図 67">
            <a:extLst>
              <a:ext uri="{FF2B5EF4-FFF2-40B4-BE49-F238E27FC236}">
                <a16:creationId xmlns:a16="http://schemas.microsoft.com/office/drawing/2014/main" id="{962D89A2-09C3-A841-8926-0E88D3AFCAB5}"/>
              </a:ext>
            </a:extLst>
          </p:cNvPr>
          <p:cNvPicPr>
            <a:picLocks noChangeAspect="1"/>
          </p:cNvPicPr>
          <p:nvPr/>
        </p:nvPicPr>
        <p:blipFill>
          <a:blip r:embed="rId13"/>
          <a:stretch>
            <a:fillRect/>
          </a:stretch>
        </p:blipFill>
        <p:spPr>
          <a:xfrm>
            <a:off x="8387038" y="5289189"/>
            <a:ext cx="459156" cy="463256"/>
          </a:xfrm>
          <a:prstGeom prst="rect">
            <a:avLst/>
          </a:prstGeom>
        </p:spPr>
      </p:pic>
      <p:sp>
        <p:nvSpPr>
          <p:cNvPr id="69" name="角丸四角形吹き出し 68">
            <a:extLst>
              <a:ext uri="{FF2B5EF4-FFF2-40B4-BE49-F238E27FC236}">
                <a16:creationId xmlns:a16="http://schemas.microsoft.com/office/drawing/2014/main" id="{9BC0C977-0BB1-6545-9F46-5AB55E0D9FED}"/>
              </a:ext>
            </a:extLst>
          </p:cNvPr>
          <p:cNvSpPr/>
          <p:nvPr/>
        </p:nvSpPr>
        <p:spPr>
          <a:xfrm>
            <a:off x="8035480" y="6037981"/>
            <a:ext cx="952072" cy="543793"/>
          </a:xfrm>
          <a:prstGeom prst="wedgeRoundRectCallout">
            <a:avLst>
              <a:gd name="adj1" fmla="val 12917"/>
              <a:gd name="adj2" fmla="val -93862"/>
              <a:gd name="adj3" fmla="val 16667"/>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5" dirty="0">
                <a:solidFill>
                  <a:schemeClr val="tx1"/>
                </a:solidFill>
              </a:rPr>
              <a:t>SNS</a:t>
            </a:r>
            <a:r>
              <a:rPr lang="ja-JP" altLang="en-US" sz="1055">
                <a:solidFill>
                  <a:schemeClr val="tx1"/>
                </a:solidFill>
              </a:rPr>
              <a:t>に投稿された服はどこに売っているの？</a:t>
            </a:r>
          </a:p>
        </p:txBody>
      </p:sp>
    </p:spTree>
    <p:extLst>
      <p:ext uri="{BB962C8B-B14F-4D97-AF65-F5344CB8AC3E}">
        <p14:creationId xmlns:p14="http://schemas.microsoft.com/office/powerpoint/2010/main" val="51078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662E9-51BE-444A-9648-DE43D6793AC4}"/>
              </a:ext>
            </a:extLst>
          </p:cNvPr>
          <p:cNvSpPr>
            <a:spLocks noGrp="1"/>
          </p:cNvSpPr>
          <p:nvPr>
            <p:ph type="title"/>
          </p:nvPr>
        </p:nvSpPr>
        <p:spPr>
          <a:xfrm>
            <a:off x="-16626" y="2"/>
            <a:ext cx="9143999" cy="658284"/>
          </a:xfrm>
        </p:spPr>
        <p:txBody>
          <a:bodyPr/>
          <a:lstStyle/>
          <a:p>
            <a:r>
              <a:rPr lang="ja-JP" altLang="en-US" sz="3100"/>
              <a:t>某アパレルブランドのカスタマージャーニーマップ③</a:t>
            </a:r>
            <a:endParaRPr kumimoji="1" lang="ja-JP" altLang="en-US" sz="3100"/>
          </a:p>
        </p:txBody>
      </p:sp>
      <p:sp>
        <p:nvSpPr>
          <p:cNvPr id="4" name="スライド番号プレースホルダー 3">
            <a:extLst>
              <a:ext uri="{FF2B5EF4-FFF2-40B4-BE49-F238E27FC236}">
                <a16:creationId xmlns:a16="http://schemas.microsoft.com/office/drawing/2014/main" id="{DF964971-68DD-5049-80DE-234BECDD5957}"/>
              </a:ext>
            </a:extLst>
          </p:cNvPr>
          <p:cNvSpPr>
            <a:spLocks noGrp="1"/>
          </p:cNvSpPr>
          <p:nvPr>
            <p:ph type="sldNum" sz="quarter" idx="12"/>
          </p:nvPr>
        </p:nvSpPr>
        <p:spPr/>
        <p:txBody>
          <a:bodyPr/>
          <a:lstStyle/>
          <a:p>
            <a:fld id="{79265700-BC1E-974E-8A1D-662D85924343}" type="slidenum">
              <a:rPr kumimoji="1" lang="ja-JP" altLang="en-US" smtClean="0"/>
              <a:t>5</a:t>
            </a:fld>
            <a:endParaRPr kumimoji="1" lang="ja-JP" altLang="en-US"/>
          </a:p>
        </p:txBody>
      </p:sp>
      <p:graphicFrame>
        <p:nvGraphicFramePr>
          <p:cNvPr id="3" name="表 2">
            <a:extLst>
              <a:ext uri="{FF2B5EF4-FFF2-40B4-BE49-F238E27FC236}">
                <a16:creationId xmlns:a16="http://schemas.microsoft.com/office/drawing/2014/main" id="{6E4C98D3-213E-EF47-B66E-9B1F037803F6}"/>
              </a:ext>
            </a:extLst>
          </p:cNvPr>
          <p:cNvGraphicFramePr>
            <a:graphicFrameLocks noGrp="1"/>
          </p:cNvGraphicFramePr>
          <p:nvPr>
            <p:extLst>
              <p:ext uri="{D42A27DB-BD31-4B8C-83A1-F6EECF244321}">
                <p14:modId xmlns:p14="http://schemas.microsoft.com/office/powerpoint/2010/main" val="4215038513"/>
              </p:ext>
            </p:extLst>
          </p:nvPr>
        </p:nvGraphicFramePr>
        <p:xfrm>
          <a:off x="185333" y="1190548"/>
          <a:ext cx="8773333" cy="4144661"/>
        </p:xfrm>
        <a:graphic>
          <a:graphicData uri="http://schemas.openxmlformats.org/drawingml/2006/table">
            <a:tbl>
              <a:tblPr firstRow="1" bandRow="1">
                <a:tableStyleId>{5C22544A-7EE6-4342-B048-85BDC9FD1C3A}</a:tableStyleId>
              </a:tblPr>
              <a:tblGrid>
                <a:gridCol w="297618">
                  <a:extLst>
                    <a:ext uri="{9D8B030D-6E8A-4147-A177-3AD203B41FA5}">
                      <a16:colId xmlns:a16="http://schemas.microsoft.com/office/drawing/2014/main" val="3131478328"/>
                    </a:ext>
                  </a:extLst>
                </a:gridCol>
                <a:gridCol w="1119573">
                  <a:extLst>
                    <a:ext uri="{9D8B030D-6E8A-4147-A177-3AD203B41FA5}">
                      <a16:colId xmlns:a16="http://schemas.microsoft.com/office/drawing/2014/main" val="3122358027"/>
                    </a:ext>
                  </a:extLst>
                </a:gridCol>
                <a:gridCol w="7356142">
                  <a:extLst>
                    <a:ext uri="{9D8B030D-6E8A-4147-A177-3AD203B41FA5}">
                      <a16:colId xmlns:a16="http://schemas.microsoft.com/office/drawing/2014/main" val="3192155000"/>
                    </a:ext>
                  </a:extLst>
                </a:gridCol>
              </a:tblGrid>
              <a:tr h="460830">
                <a:tc gridSpan="3">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a:solidFill>
                            <a:schemeClr val="tx1"/>
                          </a:solidFill>
                          <a:latin typeface="Meiryo" panose="020B0604030504040204" pitchFamily="34" charset="-128"/>
                          <a:ea typeface="Meiryo" panose="020B0604030504040204" pitchFamily="34" charset="-128"/>
                        </a:rPr>
                        <a:t>③商品・サービス提供側の視点での対策案</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extLst>
                  <a:ext uri="{0D108BD9-81ED-4DB2-BD59-A6C34878D82A}">
                    <a16:rowId xmlns:a16="http://schemas.microsoft.com/office/drawing/2014/main" val="3971780698"/>
                  </a:ext>
                </a:extLst>
              </a:tr>
              <a:tr h="2115403">
                <a:tc>
                  <a:txBody>
                    <a:bodyPr/>
                    <a:lstStyle/>
                    <a:p>
                      <a:r>
                        <a:rPr kumimoji="1" lang="en-US" altLang="ja-JP" sz="1400" b="0" i="0" dirty="0">
                          <a:solidFill>
                            <a:schemeClr val="tx1"/>
                          </a:solidFill>
                          <a:latin typeface="Meiryo" panose="020B0604030504040204" pitchFamily="34" charset="-128"/>
                          <a:ea typeface="Meiryo" panose="020B0604030504040204" pitchFamily="34" charset="-128"/>
                        </a:rPr>
                        <a:t>7</a:t>
                      </a:r>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対応策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0" i="0">
                          <a:solidFill>
                            <a:schemeClr val="tx1"/>
                          </a:solidFill>
                          <a:latin typeface="Meiryo" panose="020B0604030504040204" pitchFamily="34" charset="-128"/>
                          <a:ea typeface="Meiryo" panose="020B0604030504040204" pitchFamily="34" charset="-128"/>
                        </a:rPr>
                        <a:t>ペルソナ顧客は、</a:t>
                      </a:r>
                      <a:r>
                        <a:rPr kumimoji="1" lang="en-US" altLang="ja-JP" sz="1600" b="0" i="0" dirty="0">
                          <a:solidFill>
                            <a:schemeClr val="tx1"/>
                          </a:solidFill>
                          <a:latin typeface="Meiryo" panose="020B0604030504040204" pitchFamily="34" charset="-128"/>
                          <a:ea typeface="Meiryo" panose="020B0604030504040204" pitchFamily="34" charset="-128"/>
                        </a:rPr>
                        <a:t>SNS</a:t>
                      </a:r>
                      <a:r>
                        <a:rPr kumimoji="1" lang="ja-JP" altLang="en-US" sz="1600" b="0" i="0">
                          <a:solidFill>
                            <a:schemeClr val="tx1"/>
                          </a:solidFill>
                          <a:latin typeface="Meiryo" panose="020B0604030504040204" pitchFamily="34" charset="-128"/>
                          <a:ea typeface="Meiryo" panose="020B0604030504040204" pitchFamily="34" charset="-128"/>
                        </a:rPr>
                        <a:t>でインフルエンサーが投稿した流行りの着こなしや</a:t>
                      </a:r>
                      <a:br>
                        <a:rPr kumimoji="1" lang="en-US" altLang="ja-JP" sz="1600" b="0" i="0" dirty="0">
                          <a:solidFill>
                            <a:schemeClr val="tx1"/>
                          </a:solidFill>
                          <a:latin typeface="Meiryo" panose="020B0604030504040204" pitchFamily="34" charset="-128"/>
                          <a:ea typeface="Meiryo" panose="020B0604030504040204" pitchFamily="34" charset="-128"/>
                        </a:rPr>
                      </a:br>
                      <a:r>
                        <a:rPr kumimoji="1" lang="ja-JP" altLang="en-US" sz="1600" b="0" i="0">
                          <a:solidFill>
                            <a:schemeClr val="tx1"/>
                          </a:solidFill>
                          <a:latin typeface="Meiryo" panose="020B0604030504040204" pitchFamily="34" charset="-128"/>
                          <a:ea typeface="Meiryo" panose="020B0604030504040204" pitchFamily="34" charset="-128"/>
                        </a:rPr>
                        <a:t>コーディネートを検索して洋服を購入する傾向がある</a:t>
                      </a:r>
                      <a:endParaRPr kumimoji="1" lang="en-US" altLang="ja-JP" sz="1600" b="0" i="0" dirty="0">
                        <a:solidFill>
                          <a:schemeClr val="tx1"/>
                        </a:solidFill>
                        <a:latin typeface="Meiryo" panose="020B0604030504040204" pitchFamily="34" charset="-128"/>
                        <a:ea typeface="Meiryo" panose="020B0604030504040204" pitchFamily="34"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1600" b="0" i="0" dirty="0">
                        <a:solidFill>
                          <a:schemeClr val="tx1"/>
                        </a:solidFill>
                        <a:latin typeface="Meiryo" panose="020B0604030504040204" pitchFamily="34" charset="-128"/>
                        <a:ea typeface="Meiryo" panose="020B0604030504040204" pitchFamily="34"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0" i="0">
                          <a:solidFill>
                            <a:schemeClr val="tx1"/>
                          </a:solidFill>
                          <a:latin typeface="Meiryo" panose="020B0604030504040204" pitchFamily="34" charset="-128"/>
                          <a:ea typeface="Meiryo" panose="020B0604030504040204" pitchFamily="34" charset="-128"/>
                        </a:rPr>
                        <a:t>影響力を持つインフルエンサーや一般ユーザが、ネットショップの商品と</a:t>
                      </a:r>
                      <a:endParaRPr kumimoji="1" lang="en-US" altLang="ja-JP" sz="1600" b="0" i="0" dirty="0">
                        <a:solidFill>
                          <a:schemeClr val="tx1"/>
                        </a:solidFill>
                        <a:latin typeface="Meiryo" panose="020B0604030504040204" pitchFamily="34" charset="-128"/>
                        <a:ea typeface="Meiryo" panose="020B0604030504040204" pitchFamily="34"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0" i="0">
                          <a:solidFill>
                            <a:schemeClr val="tx1"/>
                          </a:solidFill>
                          <a:latin typeface="Meiryo" panose="020B0604030504040204" pitchFamily="34" charset="-128"/>
                          <a:ea typeface="Meiryo" panose="020B0604030504040204" pitchFamily="34" charset="-128"/>
                        </a:rPr>
                        <a:t>リンクするコーディネート画像を投稿できる専用</a:t>
                      </a:r>
                      <a:r>
                        <a:rPr kumimoji="1" lang="en-US" altLang="ja-JP" sz="1600" b="0" i="0" dirty="0">
                          <a:solidFill>
                            <a:schemeClr val="tx1"/>
                          </a:solidFill>
                          <a:latin typeface="Meiryo" panose="020B0604030504040204" pitchFamily="34" charset="-128"/>
                          <a:ea typeface="Meiryo" panose="020B0604030504040204" pitchFamily="34" charset="-128"/>
                        </a:rPr>
                        <a:t>SNS</a:t>
                      </a:r>
                      <a:r>
                        <a:rPr kumimoji="1" lang="ja-JP" altLang="en-US" sz="1600" b="0" i="0">
                          <a:solidFill>
                            <a:schemeClr val="tx1"/>
                          </a:solidFill>
                          <a:latin typeface="Meiryo" panose="020B0604030504040204" pitchFamily="34" charset="-128"/>
                          <a:ea typeface="Meiryo" panose="020B0604030504040204" pitchFamily="34" charset="-128"/>
                        </a:rPr>
                        <a:t>アプリを提供したら</a:t>
                      </a:r>
                      <a:endParaRPr kumimoji="1" lang="en-US" altLang="ja-JP" sz="1600" b="0" i="0" dirty="0">
                        <a:solidFill>
                          <a:schemeClr val="tx1"/>
                        </a:solidFill>
                        <a:latin typeface="Meiryo" panose="020B0604030504040204" pitchFamily="34" charset="-128"/>
                        <a:ea typeface="Meiryo" panose="020B0604030504040204" pitchFamily="34"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0" i="0">
                          <a:solidFill>
                            <a:schemeClr val="tx1"/>
                          </a:solidFill>
                          <a:latin typeface="Meiryo" panose="020B0604030504040204" pitchFamily="34" charset="-128"/>
                          <a:ea typeface="Meiryo" panose="020B0604030504040204" pitchFamily="34" charset="-128"/>
                        </a:rPr>
                        <a:t>はやるかも！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5337613"/>
                  </a:ext>
                </a:extLst>
              </a:tr>
              <a:tr h="1568428">
                <a:tc>
                  <a:txBody>
                    <a:bodyPr/>
                    <a:lstStyle/>
                    <a:p>
                      <a:r>
                        <a:rPr kumimoji="1" lang="en-US" altLang="ja-JP" sz="1400" b="0" i="0" dirty="0">
                          <a:solidFill>
                            <a:schemeClr val="tx1"/>
                          </a:solidFill>
                          <a:latin typeface="Meiryo" panose="020B0604030504040204" pitchFamily="34" charset="-128"/>
                          <a:ea typeface="Meiryo" panose="020B0604030504040204" pitchFamily="34" charset="-128"/>
                        </a:rPr>
                        <a:t>8</a:t>
                      </a:r>
                      <a:endParaRPr kumimoji="1" lang="ja-JP" altLang="en-US" sz="1400" b="0" i="0">
                        <a:solidFill>
                          <a:schemeClr val="tx1"/>
                        </a:solidFill>
                        <a:latin typeface="Meiryo" panose="020B0604030504040204" pitchFamily="34" charset="-128"/>
                        <a:ea typeface="Meiryo"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i="0">
                          <a:solidFill>
                            <a:schemeClr val="tx1"/>
                          </a:solidFill>
                          <a:latin typeface="Meiryo" panose="020B0604030504040204" pitchFamily="34" charset="-128"/>
                          <a:ea typeface="Meiryo" panose="020B0604030504040204" pitchFamily="34" charset="-128"/>
                        </a:rPr>
                        <a:t>視点を変えたアイデア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i="0">
                          <a:solidFill>
                            <a:schemeClr val="tx1"/>
                          </a:solidFill>
                          <a:latin typeface="Meiryo" panose="020B0604030504040204" pitchFamily="34" charset="-128"/>
                          <a:ea typeface="Meiryo" panose="020B0604030504040204" pitchFamily="34" charset="-128"/>
                        </a:rPr>
                        <a:t>店舗での試着なしで洋服を購入する、すべてオンラインで完結するカスタマージャーニーを考えると、購入した洋服がもし身体にフィットしなかったらどうしよう、といった新たな課題がみつかるなぁ。。。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1186914"/>
                  </a:ext>
                </a:extLst>
              </a:tr>
            </a:tbl>
          </a:graphicData>
        </a:graphic>
      </p:graphicFrame>
    </p:spTree>
    <p:extLst>
      <p:ext uri="{BB962C8B-B14F-4D97-AF65-F5344CB8AC3E}">
        <p14:creationId xmlns:p14="http://schemas.microsoft.com/office/powerpoint/2010/main" val="267894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ADD298E6-C1C8-FA4A-8047-B4F0136F2239}"/>
              </a:ext>
            </a:extLst>
          </p:cNvPr>
          <p:cNvGraphicFramePr>
            <a:graphicFrameLocks noGrp="1"/>
          </p:cNvGraphicFramePr>
          <p:nvPr>
            <p:extLst>
              <p:ext uri="{D42A27DB-BD31-4B8C-83A1-F6EECF244321}">
                <p14:modId xmlns:p14="http://schemas.microsoft.com/office/powerpoint/2010/main" val="3745751227"/>
              </p:ext>
            </p:extLst>
          </p:nvPr>
        </p:nvGraphicFramePr>
        <p:xfrm>
          <a:off x="379734" y="1429488"/>
          <a:ext cx="8398552" cy="5339802"/>
        </p:xfrm>
        <a:graphic>
          <a:graphicData uri="http://schemas.openxmlformats.org/drawingml/2006/table">
            <a:tbl>
              <a:tblPr firstRow="1" bandRow="1">
                <a:tableStyleId>{5C22544A-7EE6-4342-B048-85BDC9FD1C3A}</a:tableStyleId>
              </a:tblPr>
              <a:tblGrid>
                <a:gridCol w="496626">
                  <a:extLst>
                    <a:ext uri="{9D8B030D-6E8A-4147-A177-3AD203B41FA5}">
                      <a16:colId xmlns:a16="http://schemas.microsoft.com/office/drawing/2014/main" val="672417185"/>
                    </a:ext>
                  </a:extLst>
                </a:gridCol>
                <a:gridCol w="7901926">
                  <a:extLst>
                    <a:ext uri="{9D8B030D-6E8A-4147-A177-3AD203B41FA5}">
                      <a16:colId xmlns:a16="http://schemas.microsoft.com/office/drawing/2014/main" val="2728090124"/>
                    </a:ext>
                  </a:extLst>
                </a:gridCol>
              </a:tblGrid>
              <a:tr h="389495">
                <a:tc>
                  <a:txBody>
                    <a:bodyPr/>
                    <a:lstStyle/>
                    <a:p>
                      <a:pPr algn="ctr"/>
                      <a:r>
                        <a:rPr kumimoji="1" lang="ja-JP" altLang="en-US" sz="1000" b="0" i="0">
                          <a:solidFill>
                            <a:schemeClr val="tx1"/>
                          </a:solidFill>
                          <a:latin typeface="Meiryo" panose="020B0604030504040204" pitchFamily="34" charset="-128"/>
                          <a:ea typeface="Meiryo" panose="020B0604030504040204" pitchFamily="34" charset="-128"/>
                        </a:rPr>
                        <a:t>ｽﾃｰｼﾞ</a:t>
                      </a:r>
                    </a:p>
                  </a:txBody>
                  <a:tcPr marL="60290" marR="60290" marT="30145" marB="30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700" b="0" i="0">
                        <a:solidFill>
                          <a:schemeClr val="tx1"/>
                        </a:solidFill>
                        <a:latin typeface="Meiryo" panose="020B0604030504040204" pitchFamily="34" charset="-128"/>
                        <a:ea typeface="Meiryo" panose="020B0604030504040204" pitchFamily="34" charset="-128"/>
                      </a:endParaRP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261391"/>
                  </a:ext>
                </a:extLst>
              </a:tr>
              <a:tr h="1280343">
                <a:tc>
                  <a:txBody>
                    <a:bodyPr/>
                    <a:lstStyle/>
                    <a:p>
                      <a:pPr algn="ctr"/>
                      <a:r>
                        <a:rPr kumimoji="1" lang="ja-JP" altLang="en-US" sz="1000" b="0" i="0">
                          <a:solidFill>
                            <a:schemeClr val="tx1"/>
                          </a:solidFill>
                          <a:latin typeface="Meiryo" panose="020B0604030504040204" pitchFamily="34" charset="-128"/>
                          <a:ea typeface="Meiryo" panose="020B0604030504040204" pitchFamily="34" charset="-128"/>
                        </a:rPr>
                        <a:t>顧客</a:t>
                      </a:r>
                      <a:endParaRPr kumimoji="1" lang="en-US" altLang="ja-JP" sz="1000" b="0" i="0" dirty="0">
                        <a:solidFill>
                          <a:schemeClr val="tx1"/>
                        </a:solidFill>
                        <a:latin typeface="Meiryo" panose="020B0604030504040204" pitchFamily="34" charset="-128"/>
                        <a:ea typeface="Meiryo" panose="020B0604030504040204" pitchFamily="34" charset="-128"/>
                      </a:endParaRPr>
                    </a:p>
                    <a:p>
                      <a:pPr algn="ctr"/>
                      <a:r>
                        <a:rPr kumimoji="1" lang="ja-JP" altLang="en-US" sz="1000" b="0" i="0">
                          <a:solidFill>
                            <a:schemeClr val="tx1"/>
                          </a:solidFill>
                          <a:latin typeface="Meiryo" panose="020B0604030504040204" pitchFamily="34" charset="-128"/>
                          <a:ea typeface="Meiryo" panose="020B0604030504040204" pitchFamily="34" charset="-128"/>
                        </a:rPr>
                        <a:t>行動</a:t>
                      </a:r>
                    </a:p>
                  </a:txBody>
                  <a:tcPr marL="60290" marR="60290" marT="30145" marB="30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600" b="0" i="0">
                        <a:solidFill>
                          <a:schemeClr val="tx1"/>
                        </a:solidFill>
                        <a:latin typeface="Meiryo" panose="020B0604030504040204" pitchFamily="34" charset="-128"/>
                        <a:ea typeface="Meiryo" panose="020B0604030504040204" pitchFamily="34" charset="-128"/>
                      </a:endParaRP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8118327"/>
                  </a:ext>
                </a:extLst>
              </a:tr>
              <a:tr h="996839">
                <a:tc>
                  <a:txBody>
                    <a:bodyPr/>
                    <a:lstStyle/>
                    <a:p>
                      <a:pPr algn="ctr"/>
                      <a:r>
                        <a:rPr kumimoji="1" lang="ja-JP" altLang="en-US" sz="1000" b="0" i="0">
                          <a:solidFill>
                            <a:schemeClr val="tx1"/>
                          </a:solidFill>
                          <a:latin typeface="Meiryo" panose="020B0604030504040204" pitchFamily="34" charset="-128"/>
                          <a:ea typeface="Meiryo" panose="020B0604030504040204" pitchFamily="34" charset="-128"/>
                        </a:rPr>
                        <a:t>顧客接点</a:t>
                      </a:r>
                    </a:p>
                  </a:txBody>
                  <a:tcPr marL="60290" marR="60290" marT="30145" marB="30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600" b="0" i="0">
                        <a:solidFill>
                          <a:schemeClr val="tx1"/>
                        </a:solidFill>
                        <a:latin typeface="Meiryo" panose="020B0604030504040204" pitchFamily="34" charset="-128"/>
                        <a:ea typeface="Meiryo" panose="020B0604030504040204" pitchFamily="34" charset="-128"/>
                      </a:endParaRP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9200978"/>
                  </a:ext>
                </a:extLst>
              </a:tr>
              <a:tr h="1394948">
                <a:tc>
                  <a:txBody>
                    <a:bodyPr/>
                    <a:lstStyle/>
                    <a:p>
                      <a:pPr algn="ctr"/>
                      <a:r>
                        <a:rPr kumimoji="1" lang="ja-JP" altLang="en-US" sz="1000" b="0" i="0">
                          <a:solidFill>
                            <a:schemeClr val="tx1"/>
                          </a:solidFill>
                          <a:latin typeface="Meiryo" panose="020B0604030504040204" pitchFamily="34" charset="-128"/>
                          <a:ea typeface="Meiryo" panose="020B0604030504040204" pitchFamily="34" charset="-128"/>
                        </a:rPr>
                        <a:t>感情変化</a:t>
                      </a:r>
                    </a:p>
                  </a:txBody>
                  <a:tcPr marL="60290" marR="60290" marT="30145" marB="30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600" b="0" i="0">
                        <a:solidFill>
                          <a:schemeClr val="tx1"/>
                        </a:solidFill>
                        <a:latin typeface="Meiryo" panose="020B0604030504040204" pitchFamily="34" charset="-128"/>
                        <a:ea typeface="Meiryo" panose="020B0604030504040204" pitchFamily="34" charset="-128"/>
                      </a:endParaRP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0386269"/>
                  </a:ext>
                </a:extLst>
              </a:tr>
              <a:tr h="1278177">
                <a:tc>
                  <a:txBody>
                    <a:bodyPr/>
                    <a:lstStyle/>
                    <a:p>
                      <a:pPr algn="ctr"/>
                      <a:r>
                        <a:rPr kumimoji="1" lang="ja-JP" altLang="en-US" sz="1000" b="0" i="0">
                          <a:solidFill>
                            <a:schemeClr val="tx1"/>
                          </a:solidFill>
                          <a:latin typeface="Meiryo" panose="020B0604030504040204" pitchFamily="34" charset="-128"/>
                          <a:ea typeface="Meiryo" panose="020B0604030504040204" pitchFamily="34" charset="-128"/>
                        </a:rPr>
                        <a:t>対応策</a:t>
                      </a:r>
                    </a:p>
                  </a:txBody>
                  <a:tcPr marL="60290" marR="60290" marT="30145" marB="30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600" b="0" i="0">
                        <a:solidFill>
                          <a:schemeClr val="tx1"/>
                        </a:solidFill>
                        <a:latin typeface="Meiryo" panose="020B0604030504040204" pitchFamily="34" charset="-128"/>
                        <a:ea typeface="Meiryo" panose="020B0604030504040204" pitchFamily="34" charset="-128"/>
                      </a:endParaRP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1601086"/>
                  </a:ext>
                </a:extLst>
              </a:tr>
            </a:tbl>
          </a:graphicData>
        </a:graphic>
      </p:graphicFrame>
      <p:graphicFrame>
        <p:nvGraphicFramePr>
          <p:cNvPr id="4" name="表 3">
            <a:extLst>
              <a:ext uri="{FF2B5EF4-FFF2-40B4-BE49-F238E27FC236}">
                <a16:creationId xmlns:a16="http://schemas.microsoft.com/office/drawing/2014/main" id="{D7032FC7-33C2-BE41-BAA0-8C8A043813EF}"/>
              </a:ext>
            </a:extLst>
          </p:cNvPr>
          <p:cNvGraphicFramePr>
            <a:graphicFrameLocks noGrp="1"/>
          </p:cNvGraphicFramePr>
          <p:nvPr>
            <p:extLst>
              <p:ext uri="{D42A27DB-BD31-4B8C-83A1-F6EECF244321}">
                <p14:modId xmlns:p14="http://schemas.microsoft.com/office/powerpoint/2010/main" val="10474663"/>
              </p:ext>
            </p:extLst>
          </p:nvPr>
        </p:nvGraphicFramePr>
        <p:xfrm>
          <a:off x="388902" y="72379"/>
          <a:ext cx="4204011" cy="1105320"/>
        </p:xfrm>
        <a:graphic>
          <a:graphicData uri="http://schemas.openxmlformats.org/drawingml/2006/table">
            <a:tbl>
              <a:tblPr firstRow="1" bandRow="1">
                <a:tableStyleId>{5C22544A-7EE6-4342-B048-85BDC9FD1C3A}</a:tableStyleId>
              </a:tblPr>
              <a:tblGrid>
                <a:gridCol w="702547">
                  <a:extLst>
                    <a:ext uri="{9D8B030D-6E8A-4147-A177-3AD203B41FA5}">
                      <a16:colId xmlns:a16="http://schemas.microsoft.com/office/drawing/2014/main" val="2764394908"/>
                    </a:ext>
                  </a:extLst>
                </a:gridCol>
                <a:gridCol w="3501464">
                  <a:extLst>
                    <a:ext uri="{9D8B030D-6E8A-4147-A177-3AD203B41FA5}">
                      <a16:colId xmlns:a16="http://schemas.microsoft.com/office/drawing/2014/main" val="3322732422"/>
                    </a:ext>
                  </a:extLst>
                </a:gridCol>
              </a:tblGrid>
              <a:tr h="221064">
                <a:tc gridSpan="2">
                  <a:txBody>
                    <a:bodyPr/>
                    <a:lstStyle/>
                    <a:p>
                      <a:r>
                        <a:rPr kumimoji="1" lang="ja-JP" altLang="en-US" sz="1000" b="0" i="0">
                          <a:solidFill>
                            <a:schemeClr val="tx1"/>
                          </a:solidFill>
                          <a:latin typeface="Meiryo" panose="020B0604030504040204" pitchFamily="34" charset="-128"/>
                          <a:ea typeface="Meiryo" panose="020B0604030504040204" pitchFamily="34" charset="-128"/>
                        </a:rPr>
                        <a:t>テーマ：</a:t>
                      </a:r>
                    </a:p>
                  </a:txBody>
                  <a:tcPr marL="60290" marR="60290" marT="30145" marB="301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600" b="0" i="0">
                        <a:solidFill>
                          <a:schemeClr val="tx1"/>
                        </a:solidFill>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0548138"/>
                  </a:ext>
                </a:extLst>
              </a:tr>
              <a:tr h="221064">
                <a:tc>
                  <a:txBody>
                    <a:bodyPr/>
                    <a:lstStyle/>
                    <a:p>
                      <a:r>
                        <a:rPr kumimoji="1" lang="ja-JP" altLang="en-US" sz="1000" b="0" i="0">
                          <a:solidFill>
                            <a:schemeClr val="tx1"/>
                          </a:solidFill>
                          <a:latin typeface="Meiryo" panose="020B0604030504040204" pitchFamily="34" charset="-128"/>
                          <a:ea typeface="Meiryo" panose="020B0604030504040204" pitchFamily="34" charset="-128"/>
                        </a:rPr>
                        <a:t>サービス</a:t>
                      </a: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0" i="0">
                          <a:solidFill>
                            <a:schemeClr val="tx1"/>
                          </a:solidFill>
                          <a:latin typeface="Meiryo" panose="020B0604030504040204" pitchFamily="34" charset="-128"/>
                          <a:ea typeface="Meiryo" panose="020B0604030504040204" pitchFamily="34" charset="-128"/>
                        </a:rPr>
                        <a:t>複数のブランド服を扱うネットショップ</a:t>
                      </a: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2645423"/>
                  </a:ext>
                </a:extLst>
              </a:tr>
              <a:tr h="221064">
                <a:tc>
                  <a:txBody>
                    <a:bodyPr/>
                    <a:lstStyle/>
                    <a:p>
                      <a:r>
                        <a:rPr kumimoji="1" lang="ja-JP" altLang="en-US" sz="1000" b="0" i="0">
                          <a:solidFill>
                            <a:schemeClr val="tx1"/>
                          </a:solidFill>
                          <a:latin typeface="Meiryo" panose="020B0604030504040204" pitchFamily="34" charset="-128"/>
                          <a:ea typeface="Meiryo" panose="020B0604030504040204" pitchFamily="34" charset="-128"/>
                        </a:rPr>
                        <a:t>スタート</a:t>
                      </a: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0" i="0">
                          <a:solidFill>
                            <a:schemeClr val="tx1"/>
                          </a:solidFill>
                          <a:latin typeface="Meiryo" panose="020B0604030504040204" pitchFamily="34" charset="-128"/>
                          <a:ea typeface="Meiryo" panose="020B0604030504040204" pitchFamily="34" charset="-128"/>
                        </a:rPr>
                        <a:t>いきつけの店舗で服を買っている</a:t>
                      </a: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726505"/>
                  </a:ext>
                </a:extLst>
              </a:tr>
              <a:tr h="221064">
                <a:tc>
                  <a:txBody>
                    <a:bodyPr/>
                    <a:lstStyle/>
                    <a:p>
                      <a:r>
                        <a:rPr kumimoji="1" lang="ja-JP" altLang="en-US" sz="1000" b="0" i="0">
                          <a:solidFill>
                            <a:schemeClr val="tx1"/>
                          </a:solidFill>
                          <a:latin typeface="Meiryo" panose="020B0604030504040204" pitchFamily="34" charset="-128"/>
                          <a:ea typeface="Meiryo" panose="020B0604030504040204" pitchFamily="34" charset="-128"/>
                        </a:rPr>
                        <a:t>ゴール</a:t>
                      </a: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0" i="0">
                          <a:solidFill>
                            <a:schemeClr val="tx1"/>
                          </a:solidFill>
                          <a:latin typeface="Meiryo" panose="020B0604030504040204" pitchFamily="34" charset="-128"/>
                          <a:ea typeface="Meiryo" panose="020B0604030504040204" pitchFamily="34" charset="-128"/>
                        </a:rPr>
                        <a:t>ネットショップを経由して洋服を購入する</a:t>
                      </a: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2465427"/>
                  </a:ext>
                </a:extLst>
              </a:tr>
              <a:tr h="221064">
                <a:tc>
                  <a:txBody>
                    <a:bodyPr/>
                    <a:lstStyle/>
                    <a:p>
                      <a:r>
                        <a:rPr kumimoji="1" lang="ja-JP" altLang="en-US" sz="1000" b="0" i="0">
                          <a:solidFill>
                            <a:schemeClr val="tx1"/>
                          </a:solidFill>
                          <a:latin typeface="Meiryo" panose="020B0604030504040204" pitchFamily="34" charset="-128"/>
                          <a:ea typeface="Meiryo" panose="020B0604030504040204" pitchFamily="34" charset="-128"/>
                        </a:rPr>
                        <a:t>期間</a:t>
                      </a: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000" b="0" i="0" dirty="0">
                          <a:solidFill>
                            <a:schemeClr val="tx1"/>
                          </a:solidFill>
                          <a:latin typeface="Meiryo" panose="020B0604030504040204" pitchFamily="34" charset="-128"/>
                          <a:ea typeface="Meiryo" panose="020B0604030504040204" pitchFamily="34" charset="-128"/>
                        </a:rPr>
                        <a:t>2</a:t>
                      </a:r>
                      <a:r>
                        <a:rPr kumimoji="1" lang="ja-JP" altLang="en-US" sz="1000" b="0" i="0">
                          <a:solidFill>
                            <a:schemeClr val="tx1"/>
                          </a:solidFill>
                          <a:latin typeface="Meiryo" panose="020B0604030504040204" pitchFamily="34" charset="-128"/>
                          <a:ea typeface="Meiryo" panose="020B0604030504040204" pitchFamily="34" charset="-128"/>
                        </a:rPr>
                        <a:t>週間</a:t>
                      </a: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371628"/>
                  </a:ext>
                </a:extLst>
              </a:tr>
            </a:tbl>
          </a:graphicData>
        </a:graphic>
      </p:graphicFrame>
      <p:graphicFrame>
        <p:nvGraphicFramePr>
          <p:cNvPr id="5" name="表 4">
            <a:extLst>
              <a:ext uri="{FF2B5EF4-FFF2-40B4-BE49-F238E27FC236}">
                <a16:creationId xmlns:a16="http://schemas.microsoft.com/office/drawing/2014/main" id="{84D01BAE-AA20-904B-AB42-F53229B79CA3}"/>
              </a:ext>
            </a:extLst>
          </p:cNvPr>
          <p:cNvGraphicFramePr>
            <a:graphicFrameLocks noGrp="1"/>
          </p:cNvGraphicFramePr>
          <p:nvPr>
            <p:extLst>
              <p:ext uri="{D42A27DB-BD31-4B8C-83A1-F6EECF244321}">
                <p14:modId xmlns:p14="http://schemas.microsoft.com/office/powerpoint/2010/main" val="3640396515"/>
              </p:ext>
            </p:extLst>
          </p:nvPr>
        </p:nvGraphicFramePr>
        <p:xfrm>
          <a:off x="4681512" y="58680"/>
          <a:ext cx="4097684" cy="1326384"/>
        </p:xfrm>
        <a:graphic>
          <a:graphicData uri="http://schemas.openxmlformats.org/drawingml/2006/table">
            <a:tbl>
              <a:tblPr firstRow="1" bandRow="1">
                <a:tableStyleId>{5C22544A-7EE6-4342-B048-85BDC9FD1C3A}</a:tableStyleId>
              </a:tblPr>
              <a:tblGrid>
                <a:gridCol w="899998">
                  <a:extLst>
                    <a:ext uri="{9D8B030D-6E8A-4147-A177-3AD203B41FA5}">
                      <a16:colId xmlns:a16="http://schemas.microsoft.com/office/drawing/2014/main" val="2764394908"/>
                    </a:ext>
                  </a:extLst>
                </a:gridCol>
                <a:gridCol w="1303949">
                  <a:extLst>
                    <a:ext uri="{9D8B030D-6E8A-4147-A177-3AD203B41FA5}">
                      <a16:colId xmlns:a16="http://schemas.microsoft.com/office/drawing/2014/main" val="1354113468"/>
                    </a:ext>
                  </a:extLst>
                </a:gridCol>
                <a:gridCol w="1893737">
                  <a:extLst>
                    <a:ext uri="{9D8B030D-6E8A-4147-A177-3AD203B41FA5}">
                      <a16:colId xmlns:a16="http://schemas.microsoft.com/office/drawing/2014/main" val="3322732422"/>
                    </a:ext>
                  </a:extLst>
                </a:gridCol>
              </a:tblGrid>
              <a:tr h="221064">
                <a:tc>
                  <a:txBody>
                    <a:bodyPr/>
                    <a:lstStyle/>
                    <a:p>
                      <a:r>
                        <a:rPr kumimoji="1" lang="ja-JP" altLang="en-US" sz="1000" b="0" i="0">
                          <a:solidFill>
                            <a:schemeClr val="tx1"/>
                          </a:solidFill>
                          <a:latin typeface="Meiryo" panose="020B0604030504040204" pitchFamily="34" charset="-128"/>
                          <a:ea typeface="Meiryo" panose="020B0604030504040204" pitchFamily="34" charset="-128"/>
                        </a:rPr>
                        <a:t>ペルソナ：</a:t>
                      </a:r>
                    </a:p>
                  </a:txBody>
                  <a:tcPr marL="60290" marR="60290" marT="30145" marB="301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000" b="0" i="0">
                        <a:solidFill>
                          <a:schemeClr val="tx1"/>
                        </a:solidFill>
                        <a:latin typeface="Meiryo" panose="020B0604030504040204" pitchFamily="34" charset="-128"/>
                        <a:ea typeface="Meiryo" panose="020B0604030504040204" pitchFamily="34" charset="-128"/>
                      </a:endParaRPr>
                    </a:p>
                  </a:txBody>
                  <a:tcPr marL="60290" marR="60290" marT="30145" marB="301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000" b="0" i="0">
                        <a:solidFill>
                          <a:schemeClr val="tx1"/>
                        </a:solidFill>
                        <a:latin typeface="Meiryo" panose="020B0604030504040204" pitchFamily="34" charset="-128"/>
                        <a:ea typeface="Meiryo" panose="020B0604030504040204" pitchFamily="34" charset="-128"/>
                      </a:endParaRPr>
                    </a:p>
                  </a:txBody>
                  <a:tcPr marL="60290" marR="60290" marT="30145" marB="301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7527313"/>
                  </a:ext>
                </a:extLst>
              </a:tr>
              <a:tr h="221064">
                <a:tc rowSpan="5">
                  <a:txBody>
                    <a:bodyPr/>
                    <a:lstStyle/>
                    <a:p>
                      <a:endParaRPr kumimoji="1" lang="ja-JP" altLang="en-US" sz="1000" b="0" i="0">
                        <a:solidFill>
                          <a:schemeClr val="tx1"/>
                        </a:solidFill>
                        <a:latin typeface="Meiryo" panose="020B0604030504040204" pitchFamily="34" charset="-128"/>
                        <a:ea typeface="Meiryo" panose="020B0604030504040204" pitchFamily="34" charset="-128"/>
                      </a:endParaRP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0" i="0">
                          <a:solidFill>
                            <a:schemeClr val="tx1"/>
                          </a:solidFill>
                          <a:latin typeface="Meiryo" panose="020B0604030504040204" pitchFamily="34" charset="-128"/>
                          <a:ea typeface="Meiryo" panose="020B0604030504040204" pitchFamily="34" charset="-128"/>
                        </a:rPr>
                        <a:t>性別：女性</a:t>
                      </a: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0" i="0">
                          <a:solidFill>
                            <a:schemeClr val="tx1"/>
                          </a:solidFill>
                          <a:latin typeface="Meiryo" panose="020B0604030504040204" pitchFamily="34" charset="-128"/>
                          <a:ea typeface="Meiryo" panose="020B0604030504040204" pitchFamily="34" charset="-128"/>
                        </a:rPr>
                        <a:t>趣味：</a:t>
                      </a:r>
                      <a:r>
                        <a:rPr kumimoji="1" lang="en-US" altLang="ja-JP" sz="1000" b="0" i="0" dirty="0">
                          <a:solidFill>
                            <a:schemeClr val="tx1"/>
                          </a:solidFill>
                          <a:latin typeface="Meiryo" panose="020B0604030504040204" pitchFamily="34" charset="-128"/>
                          <a:ea typeface="Meiryo" panose="020B0604030504040204" pitchFamily="34" charset="-128"/>
                        </a:rPr>
                        <a:t>SNS</a:t>
                      </a:r>
                      <a:r>
                        <a:rPr kumimoji="1" lang="ja-JP" altLang="en-US" sz="1000" b="0" i="0">
                          <a:solidFill>
                            <a:schemeClr val="tx1"/>
                          </a:solidFill>
                          <a:latin typeface="Meiryo" panose="020B0604030504040204" pitchFamily="34" charset="-128"/>
                          <a:ea typeface="Meiryo" panose="020B0604030504040204" pitchFamily="34" charset="-128"/>
                        </a:rPr>
                        <a:t>情報発信</a:t>
                      </a: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0548138"/>
                  </a:ext>
                </a:extLst>
              </a:tr>
              <a:tr h="221064">
                <a:tc vMerge="1">
                  <a:txBody>
                    <a:bodyPr/>
                    <a:lstStyle/>
                    <a:p>
                      <a:endParaRPr kumimoji="1" lang="ja-JP" altLang="en-US" sz="1600" b="0" i="0">
                        <a:solidFill>
                          <a:schemeClr val="tx1"/>
                        </a:solidFill>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0" i="0">
                          <a:solidFill>
                            <a:schemeClr val="tx1"/>
                          </a:solidFill>
                          <a:latin typeface="Meiryo" panose="020B0604030504040204" pitchFamily="34" charset="-128"/>
                          <a:ea typeface="Meiryo" panose="020B0604030504040204" pitchFamily="34" charset="-128"/>
                        </a:rPr>
                        <a:t>年齢：</a:t>
                      </a:r>
                      <a:r>
                        <a:rPr kumimoji="1" lang="en-US" altLang="ja-JP" sz="1000" b="0" i="0" dirty="0">
                          <a:solidFill>
                            <a:schemeClr val="tx1"/>
                          </a:solidFill>
                          <a:latin typeface="Meiryo" panose="020B0604030504040204" pitchFamily="34" charset="-128"/>
                          <a:ea typeface="Meiryo" panose="020B0604030504040204" pitchFamily="34" charset="-128"/>
                        </a:rPr>
                        <a:t>23</a:t>
                      </a:r>
                      <a:r>
                        <a:rPr kumimoji="1" lang="ja-JP" altLang="en-US" sz="1000" b="0" i="0">
                          <a:solidFill>
                            <a:schemeClr val="tx1"/>
                          </a:solidFill>
                          <a:latin typeface="Meiryo" panose="020B0604030504040204" pitchFamily="34" charset="-128"/>
                          <a:ea typeface="Meiryo" panose="020B0604030504040204" pitchFamily="34" charset="-128"/>
                        </a:rPr>
                        <a:t>歳</a:t>
                      </a: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0" i="0">
                          <a:solidFill>
                            <a:schemeClr val="tx1"/>
                          </a:solidFill>
                          <a:latin typeface="Meiryo" panose="020B0604030504040204" pitchFamily="34" charset="-128"/>
                          <a:ea typeface="Meiryo" panose="020B0604030504040204" pitchFamily="34" charset="-128"/>
                        </a:rPr>
                        <a:t>休日：</a:t>
                      </a:r>
                      <a:r>
                        <a:rPr kumimoji="1" lang="en-US" altLang="ja-JP" sz="1000" b="0" i="0" dirty="0">
                          <a:solidFill>
                            <a:schemeClr val="tx1"/>
                          </a:solidFill>
                          <a:latin typeface="Meiryo" panose="020B0604030504040204" pitchFamily="34" charset="-128"/>
                          <a:ea typeface="Meiryo" panose="020B0604030504040204" pitchFamily="34" charset="-128"/>
                        </a:rPr>
                        <a:t>SNS</a:t>
                      </a:r>
                      <a:r>
                        <a:rPr kumimoji="1" lang="ja-JP" altLang="en-US" sz="1000" b="0" i="0">
                          <a:solidFill>
                            <a:schemeClr val="tx1"/>
                          </a:solidFill>
                          <a:latin typeface="Meiryo" panose="020B0604030504040204" pitchFamily="34" charset="-128"/>
                          <a:ea typeface="Meiryo" panose="020B0604030504040204" pitchFamily="34" charset="-128"/>
                        </a:rPr>
                        <a:t>映えスポット巡り</a:t>
                      </a: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2645423"/>
                  </a:ext>
                </a:extLst>
              </a:tr>
              <a:tr h="221064">
                <a:tc vMerge="1">
                  <a:txBody>
                    <a:bodyPr/>
                    <a:lstStyle/>
                    <a:p>
                      <a:endParaRPr kumimoji="1" lang="ja-JP" altLang="en-US" sz="1600" b="0" i="0">
                        <a:solidFill>
                          <a:schemeClr val="tx1"/>
                        </a:solidFill>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0" i="0">
                          <a:solidFill>
                            <a:schemeClr val="tx1"/>
                          </a:solidFill>
                          <a:latin typeface="Meiryo" panose="020B0604030504040204" pitchFamily="34" charset="-128"/>
                          <a:ea typeface="Meiryo" panose="020B0604030504040204" pitchFamily="34" charset="-128"/>
                        </a:rPr>
                        <a:t>職業：大学生</a:t>
                      </a: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kumimoji="1" lang="ja-JP" altLang="en-US" sz="1000" b="0" i="0">
                          <a:solidFill>
                            <a:schemeClr val="tx1"/>
                          </a:solidFill>
                          <a:latin typeface="Meiryo" panose="020B0604030504040204" pitchFamily="34" charset="-128"/>
                          <a:ea typeface="Meiryo" panose="020B0604030504040204" pitchFamily="34" charset="-128"/>
                        </a:rPr>
                        <a:t>性格：堅実だけど消費タイプ</a:t>
                      </a: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726505"/>
                  </a:ext>
                </a:extLst>
              </a:tr>
              <a:tr h="221064">
                <a:tc vMerge="1">
                  <a:txBody>
                    <a:bodyPr/>
                    <a:lstStyle/>
                    <a:p>
                      <a:endParaRPr kumimoji="1" lang="ja-JP" altLang="en-US" sz="1600" b="0" i="0">
                        <a:solidFill>
                          <a:schemeClr val="tx1"/>
                        </a:solidFill>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0" i="0">
                          <a:solidFill>
                            <a:schemeClr val="tx1"/>
                          </a:solidFill>
                          <a:latin typeface="Meiryo" panose="020B0604030504040204" pitchFamily="34" charset="-128"/>
                          <a:ea typeface="Meiryo" panose="020B0604030504040204" pitchFamily="34" charset="-128"/>
                        </a:rPr>
                        <a:t>小遣い：</a:t>
                      </a:r>
                      <a:r>
                        <a:rPr kumimoji="1" lang="en-US" altLang="ja-JP" sz="1000" b="0" i="0" dirty="0">
                          <a:solidFill>
                            <a:schemeClr val="tx1"/>
                          </a:solidFill>
                          <a:latin typeface="Meiryo" panose="020B0604030504040204" pitchFamily="34" charset="-128"/>
                          <a:ea typeface="Meiryo" panose="020B0604030504040204" pitchFamily="34" charset="-128"/>
                        </a:rPr>
                        <a:t>5</a:t>
                      </a:r>
                      <a:r>
                        <a:rPr kumimoji="1" lang="ja-JP" altLang="en-US" sz="1000" b="0" i="0">
                          <a:solidFill>
                            <a:schemeClr val="tx1"/>
                          </a:solidFill>
                          <a:latin typeface="Meiryo" panose="020B0604030504040204" pitchFamily="34" charset="-128"/>
                          <a:ea typeface="Meiryo" panose="020B0604030504040204" pitchFamily="34" charset="-128"/>
                        </a:rPr>
                        <a:t>万円</a:t>
                      </a:r>
                      <a:r>
                        <a:rPr kumimoji="1" lang="en-US" altLang="ja-JP" sz="1000" b="0" i="0" dirty="0">
                          <a:solidFill>
                            <a:schemeClr val="tx1"/>
                          </a:solidFill>
                          <a:latin typeface="Meiryo" panose="020B0604030504040204" pitchFamily="34" charset="-128"/>
                          <a:ea typeface="Meiryo" panose="020B0604030504040204" pitchFamily="34" charset="-128"/>
                        </a:rPr>
                        <a:t>/</a:t>
                      </a:r>
                      <a:r>
                        <a:rPr kumimoji="1" lang="ja-JP" altLang="en-US" sz="1000" b="0" i="0">
                          <a:solidFill>
                            <a:schemeClr val="tx1"/>
                          </a:solidFill>
                          <a:latin typeface="Meiryo" panose="020B0604030504040204" pitchFamily="34" charset="-128"/>
                          <a:ea typeface="Meiryo" panose="020B0604030504040204" pitchFamily="34" charset="-128"/>
                        </a:rPr>
                        <a:t>月</a:t>
                      </a: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1600" b="0" i="0">
                        <a:solidFill>
                          <a:schemeClr val="tx1"/>
                        </a:solidFill>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2465427"/>
                  </a:ext>
                </a:extLst>
              </a:tr>
              <a:tr h="221064">
                <a:tc vMerge="1">
                  <a:txBody>
                    <a:bodyPr/>
                    <a:lstStyle/>
                    <a:p>
                      <a:endParaRPr kumimoji="1" lang="ja-JP" altLang="en-US" sz="1600" b="0" i="0">
                        <a:solidFill>
                          <a:schemeClr val="tx1"/>
                        </a:solidFill>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0" i="0">
                          <a:solidFill>
                            <a:schemeClr val="tx1"/>
                          </a:solidFill>
                          <a:latin typeface="Meiryo" panose="020B0604030504040204" pitchFamily="34" charset="-128"/>
                          <a:ea typeface="Meiryo" panose="020B0604030504040204" pitchFamily="34" charset="-128"/>
                        </a:rPr>
                        <a:t>住居：実家ぐらし</a:t>
                      </a:r>
                    </a:p>
                  </a:txBody>
                  <a:tcPr marL="60290" marR="60290" marT="30145" marB="301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1600" b="0" i="0">
                        <a:solidFill>
                          <a:schemeClr val="tx1"/>
                        </a:solidFill>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371628"/>
                  </a:ext>
                </a:extLst>
              </a:tr>
            </a:tbl>
          </a:graphicData>
        </a:graphic>
      </p:graphicFrame>
      <p:sp>
        <p:nvSpPr>
          <p:cNvPr id="6" name="正方形/長方形 5">
            <a:extLst>
              <a:ext uri="{FF2B5EF4-FFF2-40B4-BE49-F238E27FC236}">
                <a16:creationId xmlns:a16="http://schemas.microsoft.com/office/drawing/2014/main" id="{2CFDF48E-1CEE-0241-B4BF-D3CF59B0EBBE}"/>
              </a:ext>
            </a:extLst>
          </p:cNvPr>
          <p:cNvSpPr/>
          <p:nvPr/>
        </p:nvSpPr>
        <p:spPr>
          <a:xfrm>
            <a:off x="899047" y="1517743"/>
            <a:ext cx="988081" cy="30208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5">
                <a:solidFill>
                  <a:schemeClr val="tx1"/>
                </a:solidFill>
                <a:latin typeface="Meiryo" panose="020B0604030504040204" pitchFamily="34" charset="-128"/>
                <a:ea typeface="Meiryo" panose="020B0604030504040204" pitchFamily="34" charset="-128"/>
              </a:rPr>
              <a:t>出会い</a:t>
            </a:r>
          </a:p>
        </p:txBody>
      </p:sp>
      <p:sp>
        <p:nvSpPr>
          <p:cNvPr id="7" name="正方形/長方形 6">
            <a:extLst>
              <a:ext uri="{FF2B5EF4-FFF2-40B4-BE49-F238E27FC236}">
                <a16:creationId xmlns:a16="http://schemas.microsoft.com/office/drawing/2014/main" id="{76B6FFA3-77CF-684E-BC51-2B50DA4B90BF}"/>
              </a:ext>
            </a:extLst>
          </p:cNvPr>
          <p:cNvSpPr/>
          <p:nvPr/>
        </p:nvSpPr>
        <p:spPr>
          <a:xfrm>
            <a:off x="1947711" y="1517743"/>
            <a:ext cx="1109439" cy="30208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5">
                <a:solidFill>
                  <a:schemeClr val="tx1"/>
                </a:solidFill>
                <a:latin typeface="Meiryo" panose="020B0604030504040204" pitchFamily="34" charset="-128"/>
                <a:ea typeface="Meiryo" panose="020B0604030504040204" pitchFamily="34" charset="-128"/>
              </a:rPr>
              <a:t>リサーチ</a:t>
            </a:r>
          </a:p>
        </p:txBody>
      </p:sp>
      <p:sp>
        <p:nvSpPr>
          <p:cNvPr id="8" name="正方形/長方形 7">
            <a:extLst>
              <a:ext uri="{FF2B5EF4-FFF2-40B4-BE49-F238E27FC236}">
                <a16:creationId xmlns:a16="http://schemas.microsoft.com/office/drawing/2014/main" id="{988F0E41-0089-A64B-8863-4A7955D47247}"/>
              </a:ext>
            </a:extLst>
          </p:cNvPr>
          <p:cNvSpPr/>
          <p:nvPr/>
        </p:nvSpPr>
        <p:spPr>
          <a:xfrm>
            <a:off x="3117734" y="1517743"/>
            <a:ext cx="990584" cy="30208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5">
                <a:solidFill>
                  <a:schemeClr val="tx1"/>
                </a:solidFill>
                <a:latin typeface="Meiryo" panose="020B0604030504040204" pitchFamily="34" charset="-128"/>
                <a:ea typeface="Meiryo" panose="020B0604030504040204" pitchFamily="34" charset="-128"/>
              </a:rPr>
              <a:t>来店</a:t>
            </a:r>
          </a:p>
        </p:txBody>
      </p:sp>
      <p:sp>
        <p:nvSpPr>
          <p:cNvPr id="10" name="正方形/長方形 9">
            <a:extLst>
              <a:ext uri="{FF2B5EF4-FFF2-40B4-BE49-F238E27FC236}">
                <a16:creationId xmlns:a16="http://schemas.microsoft.com/office/drawing/2014/main" id="{11C8129D-1550-4944-98AB-A8936D888FF0}"/>
              </a:ext>
            </a:extLst>
          </p:cNvPr>
          <p:cNvSpPr/>
          <p:nvPr/>
        </p:nvSpPr>
        <p:spPr>
          <a:xfrm>
            <a:off x="4168900" y="1517743"/>
            <a:ext cx="1109438" cy="30208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5">
                <a:solidFill>
                  <a:schemeClr val="tx1"/>
                </a:solidFill>
                <a:latin typeface="Meiryo" panose="020B0604030504040204" pitchFamily="34" charset="-128"/>
                <a:ea typeface="Meiryo" panose="020B0604030504040204" pitchFamily="34" charset="-128"/>
              </a:rPr>
              <a:t>試着</a:t>
            </a:r>
          </a:p>
        </p:txBody>
      </p:sp>
      <p:sp>
        <p:nvSpPr>
          <p:cNvPr id="11" name="正方形/長方形 10">
            <a:extLst>
              <a:ext uri="{FF2B5EF4-FFF2-40B4-BE49-F238E27FC236}">
                <a16:creationId xmlns:a16="http://schemas.microsoft.com/office/drawing/2014/main" id="{1F3BBF32-9755-F44D-A22C-D856D3C8A5BC}"/>
              </a:ext>
            </a:extLst>
          </p:cNvPr>
          <p:cNvSpPr/>
          <p:nvPr/>
        </p:nvSpPr>
        <p:spPr>
          <a:xfrm>
            <a:off x="5338922" y="1517743"/>
            <a:ext cx="1084928" cy="30208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5">
                <a:solidFill>
                  <a:schemeClr val="tx1"/>
                </a:solidFill>
                <a:latin typeface="Meiryo" panose="020B0604030504040204" pitchFamily="34" charset="-128"/>
                <a:ea typeface="Meiryo" panose="020B0604030504040204" pitchFamily="34" charset="-128"/>
              </a:rPr>
              <a:t>購入</a:t>
            </a:r>
          </a:p>
        </p:txBody>
      </p:sp>
      <p:sp>
        <p:nvSpPr>
          <p:cNvPr id="12" name="正方形/長方形 11">
            <a:extLst>
              <a:ext uri="{FF2B5EF4-FFF2-40B4-BE49-F238E27FC236}">
                <a16:creationId xmlns:a16="http://schemas.microsoft.com/office/drawing/2014/main" id="{8949F89D-2665-A34B-B84C-E8F35FE30EFD}"/>
              </a:ext>
            </a:extLst>
          </p:cNvPr>
          <p:cNvSpPr/>
          <p:nvPr/>
        </p:nvSpPr>
        <p:spPr>
          <a:xfrm>
            <a:off x="6484433" y="1517743"/>
            <a:ext cx="1084928" cy="30208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5" dirty="0">
                <a:solidFill>
                  <a:schemeClr val="tx1"/>
                </a:solidFill>
                <a:latin typeface="Meiryo" panose="020B0604030504040204" pitchFamily="34" charset="-128"/>
                <a:ea typeface="Meiryo" panose="020B0604030504040204" pitchFamily="34" charset="-128"/>
              </a:rPr>
              <a:t>SNS</a:t>
            </a:r>
            <a:r>
              <a:rPr lang="ja-JP" altLang="en-US" sz="1055">
                <a:solidFill>
                  <a:schemeClr val="tx1"/>
                </a:solidFill>
                <a:latin typeface="Meiryo" panose="020B0604030504040204" pitchFamily="34" charset="-128"/>
                <a:ea typeface="Meiryo" panose="020B0604030504040204" pitchFamily="34" charset="-128"/>
              </a:rPr>
              <a:t>投稿</a:t>
            </a:r>
          </a:p>
        </p:txBody>
      </p:sp>
      <p:sp>
        <p:nvSpPr>
          <p:cNvPr id="13" name="正方形/長方形 12">
            <a:extLst>
              <a:ext uri="{FF2B5EF4-FFF2-40B4-BE49-F238E27FC236}">
                <a16:creationId xmlns:a16="http://schemas.microsoft.com/office/drawing/2014/main" id="{836457C4-C66C-CF43-89E1-3B7D65AA5D35}"/>
              </a:ext>
            </a:extLst>
          </p:cNvPr>
          <p:cNvSpPr/>
          <p:nvPr/>
        </p:nvSpPr>
        <p:spPr>
          <a:xfrm>
            <a:off x="7629942" y="1517743"/>
            <a:ext cx="1118216" cy="30208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5">
                <a:solidFill>
                  <a:schemeClr val="tx1"/>
                </a:solidFill>
                <a:latin typeface="Meiryo" panose="020B0604030504040204" pitchFamily="34" charset="-128"/>
                <a:ea typeface="Meiryo" panose="020B0604030504040204" pitchFamily="34" charset="-128"/>
              </a:rPr>
              <a:t>新たな出会い</a:t>
            </a:r>
          </a:p>
        </p:txBody>
      </p:sp>
      <p:sp>
        <p:nvSpPr>
          <p:cNvPr id="14" name="正方形/長方形 13">
            <a:extLst>
              <a:ext uri="{FF2B5EF4-FFF2-40B4-BE49-F238E27FC236}">
                <a16:creationId xmlns:a16="http://schemas.microsoft.com/office/drawing/2014/main" id="{48C3A842-022E-A542-8182-B7851E4E1DF4}"/>
              </a:ext>
            </a:extLst>
          </p:cNvPr>
          <p:cNvSpPr/>
          <p:nvPr/>
        </p:nvSpPr>
        <p:spPr>
          <a:xfrm>
            <a:off x="899046" y="1908083"/>
            <a:ext cx="988082" cy="50558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en-US" altLang="ja-JP" sz="923" dirty="0">
                <a:solidFill>
                  <a:schemeClr val="tx1"/>
                </a:solidFill>
                <a:latin typeface="Meiryo" panose="020B0604030504040204" pitchFamily="34" charset="-128"/>
                <a:ea typeface="Meiryo" panose="020B0604030504040204" pitchFamily="34" charset="-128"/>
              </a:rPr>
              <a:t>SNS</a:t>
            </a:r>
            <a:r>
              <a:rPr lang="ja-JP" altLang="en-US" sz="923">
                <a:solidFill>
                  <a:schemeClr val="tx1"/>
                </a:solidFill>
                <a:latin typeface="Meiryo" panose="020B0604030504040204" pitchFamily="34" charset="-128"/>
                <a:ea typeface="Meiryo" panose="020B0604030504040204" pitchFamily="34" charset="-128"/>
              </a:rPr>
              <a:t>フォローしているモデルのアイテムが気になる</a:t>
            </a:r>
          </a:p>
        </p:txBody>
      </p:sp>
      <p:sp>
        <p:nvSpPr>
          <p:cNvPr id="15" name="正方形/長方形 14">
            <a:extLst>
              <a:ext uri="{FF2B5EF4-FFF2-40B4-BE49-F238E27FC236}">
                <a16:creationId xmlns:a16="http://schemas.microsoft.com/office/drawing/2014/main" id="{21FB6543-6A06-224F-9101-44229C92B8FD}"/>
              </a:ext>
            </a:extLst>
          </p:cNvPr>
          <p:cNvSpPr/>
          <p:nvPr/>
        </p:nvSpPr>
        <p:spPr>
          <a:xfrm>
            <a:off x="899046" y="2452875"/>
            <a:ext cx="988082" cy="595804"/>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ハッシュタグや</a:t>
            </a:r>
            <a:br>
              <a:rPr lang="en-US" altLang="ja-JP" sz="923" dirty="0">
                <a:solidFill>
                  <a:schemeClr val="tx1"/>
                </a:solidFill>
                <a:latin typeface="Meiryo" panose="020B0604030504040204" pitchFamily="34" charset="-128"/>
                <a:ea typeface="Meiryo" panose="020B0604030504040204" pitchFamily="34" charset="-128"/>
              </a:rPr>
            </a:br>
            <a:r>
              <a:rPr lang="ja-JP" altLang="en-US" sz="923">
                <a:solidFill>
                  <a:schemeClr val="tx1"/>
                </a:solidFill>
                <a:latin typeface="Meiryo" panose="020B0604030504040204" pitchFamily="34" charset="-128"/>
                <a:ea typeface="Meiryo" panose="020B0604030504040204" pitchFamily="34" charset="-128"/>
              </a:rPr>
              <a:t>商品名で</a:t>
            </a:r>
            <a:r>
              <a:rPr lang="en-US" altLang="ja-JP" sz="923" dirty="0">
                <a:solidFill>
                  <a:schemeClr val="tx1"/>
                </a:solidFill>
                <a:latin typeface="Meiryo" panose="020B0604030504040204" pitchFamily="34" charset="-128"/>
                <a:ea typeface="Meiryo" panose="020B0604030504040204" pitchFamily="34" charset="-128"/>
              </a:rPr>
              <a:t>SNS</a:t>
            </a:r>
            <a:br>
              <a:rPr lang="en-US" altLang="ja-JP" sz="923" dirty="0">
                <a:solidFill>
                  <a:schemeClr val="tx1"/>
                </a:solidFill>
                <a:latin typeface="Meiryo" panose="020B0604030504040204" pitchFamily="34" charset="-128"/>
                <a:ea typeface="Meiryo" panose="020B0604030504040204" pitchFamily="34" charset="-128"/>
              </a:rPr>
            </a:br>
            <a:r>
              <a:rPr lang="ja-JP" altLang="en-US" sz="923">
                <a:solidFill>
                  <a:schemeClr val="tx1"/>
                </a:solidFill>
                <a:latin typeface="Meiryo" panose="020B0604030504040204" pitchFamily="34" charset="-128"/>
                <a:ea typeface="Meiryo" panose="020B0604030504040204" pitchFamily="34" charset="-128"/>
              </a:rPr>
              <a:t>検索</a:t>
            </a:r>
          </a:p>
        </p:txBody>
      </p:sp>
      <p:sp>
        <p:nvSpPr>
          <p:cNvPr id="16" name="正方形/長方形 15">
            <a:extLst>
              <a:ext uri="{FF2B5EF4-FFF2-40B4-BE49-F238E27FC236}">
                <a16:creationId xmlns:a16="http://schemas.microsoft.com/office/drawing/2014/main" id="{8B0E9CF1-CE77-3344-9700-10686EA5B90C}"/>
              </a:ext>
            </a:extLst>
          </p:cNvPr>
          <p:cNvSpPr/>
          <p:nvPr/>
        </p:nvSpPr>
        <p:spPr>
          <a:xfrm>
            <a:off x="1952105" y="2508589"/>
            <a:ext cx="1097478" cy="50558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ショップ店員の着こなしチェック</a:t>
            </a:r>
          </a:p>
        </p:txBody>
      </p:sp>
      <p:sp>
        <p:nvSpPr>
          <p:cNvPr id="17" name="正方形/長方形 16">
            <a:extLst>
              <a:ext uri="{FF2B5EF4-FFF2-40B4-BE49-F238E27FC236}">
                <a16:creationId xmlns:a16="http://schemas.microsoft.com/office/drawing/2014/main" id="{97ECCB76-8E13-C64B-8DFE-C965558DB6A2}"/>
              </a:ext>
            </a:extLst>
          </p:cNvPr>
          <p:cNvSpPr/>
          <p:nvPr/>
        </p:nvSpPr>
        <p:spPr>
          <a:xfrm>
            <a:off x="1952104" y="1879668"/>
            <a:ext cx="1083782" cy="595804"/>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ブランドの</a:t>
            </a:r>
            <a:r>
              <a:rPr lang="en-US" altLang="ja-JP" sz="923" dirty="0">
                <a:solidFill>
                  <a:schemeClr val="tx1"/>
                </a:solidFill>
                <a:latin typeface="Meiryo" panose="020B0604030504040204" pitchFamily="34" charset="-128"/>
                <a:ea typeface="Meiryo" panose="020B0604030504040204" pitchFamily="34" charset="-128"/>
              </a:rPr>
              <a:t>EC</a:t>
            </a:r>
            <a:br>
              <a:rPr lang="en-US" altLang="ja-JP" sz="923" dirty="0">
                <a:solidFill>
                  <a:schemeClr val="tx1"/>
                </a:solidFill>
                <a:latin typeface="Meiryo" panose="020B0604030504040204" pitchFamily="34" charset="-128"/>
                <a:ea typeface="Meiryo" panose="020B0604030504040204" pitchFamily="34" charset="-128"/>
              </a:rPr>
            </a:br>
            <a:r>
              <a:rPr lang="ja-JP" altLang="en-US" sz="923">
                <a:solidFill>
                  <a:schemeClr val="tx1"/>
                </a:solidFill>
                <a:latin typeface="Meiryo" panose="020B0604030504040204" pitchFamily="34" charset="-128"/>
                <a:ea typeface="Meiryo" panose="020B0604030504040204" pitchFamily="34" charset="-128"/>
              </a:rPr>
              <a:t>サイトチェック</a:t>
            </a:r>
            <a:br>
              <a:rPr lang="en-US" altLang="ja-JP" sz="923" dirty="0">
                <a:solidFill>
                  <a:schemeClr val="tx1"/>
                </a:solidFill>
                <a:latin typeface="Meiryo" panose="020B0604030504040204" pitchFamily="34" charset="-128"/>
                <a:ea typeface="Meiryo" panose="020B0604030504040204" pitchFamily="34" charset="-128"/>
              </a:rPr>
            </a:br>
            <a:r>
              <a:rPr lang="ja-JP" altLang="en-US" sz="923">
                <a:solidFill>
                  <a:schemeClr val="tx1"/>
                </a:solidFill>
                <a:latin typeface="Meiryo" panose="020B0604030504040204" pitchFamily="34" charset="-128"/>
                <a:ea typeface="Meiryo" panose="020B0604030504040204" pitchFamily="34" charset="-128"/>
              </a:rPr>
              <a:t>して店舗を調べる</a:t>
            </a:r>
          </a:p>
        </p:txBody>
      </p:sp>
      <p:sp>
        <p:nvSpPr>
          <p:cNvPr id="18" name="正方形/長方形 17">
            <a:extLst>
              <a:ext uri="{FF2B5EF4-FFF2-40B4-BE49-F238E27FC236}">
                <a16:creationId xmlns:a16="http://schemas.microsoft.com/office/drawing/2014/main" id="{4C255DBA-EB02-F14B-9C51-318F086723D7}"/>
              </a:ext>
            </a:extLst>
          </p:cNvPr>
          <p:cNvSpPr/>
          <p:nvPr/>
        </p:nvSpPr>
        <p:spPr>
          <a:xfrm>
            <a:off x="3114559" y="1908082"/>
            <a:ext cx="990584" cy="49532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ショップに来店</a:t>
            </a:r>
          </a:p>
        </p:txBody>
      </p:sp>
      <p:sp>
        <p:nvSpPr>
          <p:cNvPr id="19" name="正方形/長方形 18">
            <a:extLst>
              <a:ext uri="{FF2B5EF4-FFF2-40B4-BE49-F238E27FC236}">
                <a16:creationId xmlns:a16="http://schemas.microsoft.com/office/drawing/2014/main" id="{B941D965-843C-8D41-8A85-538DDD6481ED}"/>
              </a:ext>
            </a:extLst>
          </p:cNvPr>
          <p:cNvSpPr/>
          <p:nvPr/>
        </p:nvSpPr>
        <p:spPr>
          <a:xfrm>
            <a:off x="4170120" y="1908082"/>
            <a:ext cx="1097478" cy="49532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試着して生地、</a:t>
            </a:r>
            <a:br>
              <a:rPr lang="en-US" altLang="ja-JP" sz="923" dirty="0">
                <a:solidFill>
                  <a:schemeClr val="tx1"/>
                </a:solidFill>
                <a:latin typeface="Meiryo" panose="020B0604030504040204" pitchFamily="34" charset="-128"/>
                <a:ea typeface="Meiryo" panose="020B0604030504040204" pitchFamily="34" charset="-128"/>
              </a:rPr>
            </a:br>
            <a:r>
              <a:rPr lang="ja-JP" altLang="en-US" sz="923">
                <a:solidFill>
                  <a:schemeClr val="tx1"/>
                </a:solidFill>
                <a:latin typeface="Meiryo" panose="020B0604030504040204" pitchFamily="34" charset="-128"/>
                <a:ea typeface="Meiryo" panose="020B0604030504040204" pitchFamily="34" charset="-128"/>
              </a:rPr>
              <a:t>シルエット、</a:t>
            </a:r>
            <a:br>
              <a:rPr lang="en-US" altLang="ja-JP" sz="923" dirty="0">
                <a:solidFill>
                  <a:schemeClr val="tx1"/>
                </a:solidFill>
                <a:latin typeface="Meiryo" panose="020B0604030504040204" pitchFamily="34" charset="-128"/>
                <a:ea typeface="Meiryo" panose="020B0604030504040204" pitchFamily="34" charset="-128"/>
              </a:rPr>
            </a:br>
            <a:r>
              <a:rPr lang="ja-JP" altLang="en-US" sz="923">
                <a:solidFill>
                  <a:schemeClr val="tx1"/>
                </a:solidFill>
                <a:latin typeface="Meiryo" panose="020B0604030504040204" pitchFamily="34" charset="-128"/>
                <a:ea typeface="Meiryo" panose="020B0604030504040204" pitchFamily="34" charset="-128"/>
              </a:rPr>
              <a:t>サイズを確認</a:t>
            </a:r>
          </a:p>
        </p:txBody>
      </p:sp>
      <p:sp>
        <p:nvSpPr>
          <p:cNvPr id="20" name="正方形/長方形 19">
            <a:extLst>
              <a:ext uri="{FF2B5EF4-FFF2-40B4-BE49-F238E27FC236}">
                <a16:creationId xmlns:a16="http://schemas.microsoft.com/office/drawing/2014/main" id="{BA02B0D8-5712-9D41-A6A2-258A0CC4C596}"/>
              </a:ext>
            </a:extLst>
          </p:cNvPr>
          <p:cNvSpPr/>
          <p:nvPr/>
        </p:nvSpPr>
        <p:spPr>
          <a:xfrm>
            <a:off x="3092156" y="2452875"/>
            <a:ext cx="1016160" cy="595804"/>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店員に服の場所をたずねる</a:t>
            </a:r>
          </a:p>
        </p:txBody>
      </p:sp>
      <p:sp>
        <p:nvSpPr>
          <p:cNvPr id="21" name="正方形/長方形 20">
            <a:extLst>
              <a:ext uri="{FF2B5EF4-FFF2-40B4-BE49-F238E27FC236}">
                <a16:creationId xmlns:a16="http://schemas.microsoft.com/office/drawing/2014/main" id="{F408AD7D-A58A-CC48-BC2E-746CA1DC077F}"/>
              </a:ext>
            </a:extLst>
          </p:cNvPr>
          <p:cNvSpPr/>
          <p:nvPr/>
        </p:nvSpPr>
        <p:spPr>
          <a:xfrm>
            <a:off x="4158158" y="2452875"/>
            <a:ext cx="1109439" cy="595804"/>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他の服も試着</a:t>
            </a:r>
          </a:p>
        </p:txBody>
      </p:sp>
      <p:sp>
        <p:nvSpPr>
          <p:cNvPr id="22" name="正方形/長方形 21">
            <a:extLst>
              <a:ext uri="{FF2B5EF4-FFF2-40B4-BE49-F238E27FC236}">
                <a16:creationId xmlns:a16="http://schemas.microsoft.com/office/drawing/2014/main" id="{7FFB6DB3-2A9E-8145-9B24-5654ECE40E8A}"/>
              </a:ext>
            </a:extLst>
          </p:cNvPr>
          <p:cNvSpPr/>
          <p:nvPr/>
        </p:nvSpPr>
        <p:spPr>
          <a:xfrm>
            <a:off x="5332575" y="1908082"/>
            <a:ext cx="1097478" cy="49532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気になっていた</a:t>
            </a:r>
            <a:endParaRPr lang="en-US" altLang="ja-JP" sz="923" dirty="0">
              <a:solidFill>
                <a:schemeClr val="tx1"/>
              </a:solidFill>
              <a:latin typeface="Meiryo" panose="020B0604030504040204" pitchFamily="34" charset="-128"/>
              <a:ea typeface="Meiryo" panose="020B0604030504040204" pitchFamily="34" charset="-128"/>
            </a:endParaRPr>
          </a:p>
          <a:p>
            <a:r>
              <a:rPr lang="ja-JP" altLang="en-US" sz="923">
                <a:solidFill>
                  <a:schemeClr val="tx1"/>
                </a:solidFill>
                <a:latin typeface="Meiryo" panose="020B0604030504040204" pitchFamily="34" charset="-128"/>
                <a:ea typeface="Meiryo" panose="020B0604030504040204" pitchFamily="34" charset="-128"/>
              </a:rPr>
              <a:t>服を購入</a:t>
            </a:r>
          </a:p>
        </p:txBody>
      </p:sp>
      <p:sp>
        <p:nvSpPr>
          <p:cNvPr id="24" name="正方形/長方形 23">
            <a:extLst>
              <a:ext uri="{FF2B5EF4-FFF2-40B4-BE49-F238E27FC236}">
                <a16:creationId xmlns:a16="http://schemas.microsoft.com/office/drawing/2014/main" id="{BE583C4E-DDD3-7046-86A5-9EC2866338BB}"/>
              </a:ext>
            </a:extLst>
          </p:cNvPr>
          <p:cNvSpPr/>
          <p:nvPr/>
        </p:nvSpPr>
        <p:spPr>
          <a:xfrm>
            <a:off x="6495028" y="1908082"/>
            <a:ext cx="1097478" cy="49532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帰宅して購入した服を着る</a:t>
            </a:r>
          </a:p>
        </p:txBody>
      </p:sp>
      <p:sp>
        <p:nvSpPr>
          <p:cNvPr id="25" name="正方形/長方形 24">
            <a:extLst>
              <a:ext uri="{FF2B5EF4-FFF2-40B4-BE49-F238E27FC236}">
                <a16:creationId xmlns:a16="http://schemas.microsoft.com/office/drawing/2014/main" id="{8FE2FD9C-13EB-B140-92EC-A6F22CE7A8DB}"/>
              </a:ext>
            </a:extLst>
          </p:cNvPr>
          <p:cNvSpPr/>
          <p:nvPr/>
        </p:nvSpPr>
        <p:spPr>
          <a:xfrm>
            <a:off x="6495028" y="2452875"/>
            <a:ext cx="1090436" cy="595804"/>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自撮りしてハッシュタグをつけて</a:t>
            </a:r>
            <a:r>
              <a:rPr lang="en-US" altLang="ja-JP" sz="923" dirty="0">
                <a:solidFill>
                  <a:schemeClr val="tx1"/>
                </a:solidFill>
                <a:latin typeface="Meiryo" panose="020B0604030504040204" pitchFamily="34" charset="-128"/>
                <a:ea typeface="Meiryo" panose="020B0604030504040204" pitchFamily="34" charset="-128"/>
              </a:rPr>
              <a:t>SNS</a:t>
            </a:r>
            <a:r>
              <a:rPr lang="ja-JP" altLang="en-US" sz="923">
                <a:solidFill>
                  <a:schemeClr val="tx1"/>
                </a:solidFill>
                <a:latin typeface="Meiryo" panose="020B0604030504040204" pitchFamily="34" charset="-128"/>
                <a:ea typeface="Meiryo" panose="020B0604030504040204" pitchFamily="34" charset="-128"/>
              </a:rPr>
              <a:t>にアップ</a:t>
            </a:r>
          </a:p>
        </p:txBody>
      </p:sp>
      <p:sp>
        <p:nvSpPr>
          <p:cNvPr id="27" name="正方形/長方形 26">
            <a:extLst>
              <a:ext uri="{FF2B5EF4-FFF2-40B4-BE49-F238E27FC236}">
                <a16:creationId xmlns:a16="http://schemas.microsoft.com/office/drawing/2014/main" id="{E1131DEA-DE8D-FF4F-9D81-33CC3F9BB2AC}"/>
              </a:ext>
            </a:extLst>
          </p:cNvPr>
          <p:cNvSpPr/>
          <p:nvPr/>
        </p:nvSpPr>
        <p:spPr>
          <a:xfrm>
            <a:off x="7657481" y="1908082"/>
            <a:ext cx="1097478" cy="495321"/>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ネットから本会員登録して専用</a:t>
            </a:r>
            <a:r>
              <a:rPr lang="en-US" altLang="ja-JP" sz="923" dirty="0">
                <a:solidFill>
                  <a:schemeClr val="tx1"/>
                </a:solidFill>
                <a:latin typeface="Meiryo" panose="020B0604030504040204" pitchFamily="34" charset="-128"/>
                <a:ea typeface="Meiryo" panose="020B0604030504040204" pitchFamily="34" charset="-128"/>
              </a:rPr>
              <a:t>SNS</a:t>
            </a:r>
            <a:r>
              <a:rPr lang="ja-JP" altLang="en-US" sz="923">
                <a:solidFill>
                  <a:schemeClr val="tx1"/>
                </a:solidFill>
                <a:latin typeface="Meiryo" panose="020B0604030504040204" pitchFamily="34" charset="-128"/>
                <a:ea typeface="Meiryo" panose="020B0604030504040204" pitchFamily="34" charset="-128"/>
              </a:rPr>
              <a:t>もフォロー</a:t>
            </a:r>
          </a:p>
        </p:txBody>
      </p:sp>
      <p:sp>
        <p:nvSpPr>
          <p:cNvPr id="28" name="正方形/長方形 27">
            <a:extLst>
              <a:ext uri="{FF2B5EF4-FFF2-40B4-BE49-F238E27FC236}">
                <a16:creationId xmlns:a16="http://schemas.microsoft.com/office/drawing/2014/main" id="{BF927912-4DA9-4243-9403-674078BB5111}"/>
              </a:ext>
            </a:extLst>
          </p:cNvPr>
          <p:cNvSpPr/>
          <p:nvPr/>
        </p:nvSpPr>
        <p:spPr>
          <a:xfrm>
            <a:off x="7641734" y="2452875"/>
            <a:ext cx="1118216" cy="595804"/>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736" tIns="23736" rIns="23736" bIns="23736" rtlCol="0" anchor="ctr"/>
          <a:lstStyle/>
          <a:p>
            <a:r>
              <a:rPr lang="ja-JP" altLang="en-US" sz="923">
                <a:solidFill>
                  <a:schemeClr val="tx1"/>
                </a:solidFill>
                <a:latin typeface="Meiryo" panose="020B0604030504040204" pitchFamily="34" charset="-128"/>
                <a:ea typeface="Meiryo" panose="020B0604030504040204" pitchFamily="34" charset="-128"/>
              </a:rPr>
              <a:t>新たなブランドや着こなし写真の存在を知る</a:t>
            </a:r>
          </a:p>
        </p:txBody>
      </p:sp>
      <p:pic>
        <p:nvPicPr>
          <p:cNvPr id="31" name="図 30">
            <a:extLst>
              <a:ext uri="{FF2B5EF4-FFF2-40B4-BE49-F238E27FC236}">
                <a16:creationId xmlns:a16="http://schemas.microsoft.com/office/drawing/2014/main" id="{BAC7D2DF-8A53-3246-8E06-9623BC055FC2}"/>
              </a:ext>
            </a:extLst>
          </p:cNvPr>
          <p:cNvPicPr>
            <a:picLocks noChangeAspect="1"/>
          </p:cNvPicPr>
          <p:nvPr/>
        </p:nvPicPr>
        <p:blipFill>
          <a:blip r:embed="rId2"/>
          <a:stretch>
            <a:fillRect/>
          </a:stretch>
        </p:blipFill>
        <p:spPr>
          <a:xfrm>
            <a:off x="4395483" y="4196141"/>
            <a:ext cx="408138" cy="423467"/>
          </a:xfrm>
          <a:prstGeom prst="rect">
            <a:avLst/>
          </a:prstGeom>
        </p:spPr>
      </p:pic>
      <p:pic>
        <p:nvPicPr>
          <p:cNvPr id="33" name="図 32">
            <a:extLst>
              <a:ext uri="{FF2B5EF4-FFF2-40B4-BE49-F238E27FC236}">
                <a16:creationId xmlns:a16="http://schemas.microsoft.com/office/drawing/2014/main" id="{AFB90942-D393-034A-98A0-F7A1879A85D5}"/>
              </a:ext>
            </a:extLst>
          </p:cNvPr>
          <p:cNvPicPr>
            <a:picLocks noChangeAspect="1"/>
          </p:cNvPicPr>
          <p:nvPr/>
        </p:nvPicPr>
        <p:blipFill>
          <a:blip r:embed="rId3"/>
          <a:stretch>
            <a:fillRect/>
          </a:stretch>
        </p:blipFill>
        <p:spPr>
          <a:xfrm>
            <a:off x="1120930" y="4190473"/>
            <a:ext cx="412739" cy="399908"/>
          </a:xfrm>
          <a:prstGeom prst="rect">
            <a:avLst/>
          </a:prstGeom>
        </p:spPr>
      </p:pic>
      <p:sp>
        <p:nvSpPr>
          <p:cNvPr id="34" name="角丸四角形吹き出し 33">
            <a:extLst>
              <a:ext uri="{FF2B5EF4-FFF2-40B4-BE49-F238E27FC236}">
                <a16:creationId xmlns:a16="http://schemas.microsoft.com/office/drawing/2014/main" id="{54AEED24-BD98-784E-9CC2-0B30B951983B}"/>
              </a:ext>
            </a:extLst>
          </p:cNvPr>
          <p:cNvSpPr/>
          <p:nvPr/>
        </p:nvSpPr>
        <p:spPr>
          <a:xfrm>
            <a:off x="944744" y="4904510"/>
            <a:ext cx="827738" cy="543793"/>
          </a:xfrm>
          <a:prstGeom prst="wedgeRoundRectCallout">
            <a:avLst>
              <a:gd name="adj1" fmla="val 2883"/>
              <a:gd name="adj2" fmla="val -78804"/>
              <a:gd name="adj3" fmla="val 16667"/>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055">
                <a:solidFill>
                  <a:schemeClr val="tx1"/>
                </a:solidFill>
              </a:rPr>
              <a:t>かわいい！ほしいかも</a:t>
            </a:r>
          </a:p>
        </p:txBody>
      </p:sp>
      <p:pic>
        <p:nvPicPr>
          <p:cNvPr id="35" name="図 34">
            <a:extLst>
              <a:ext uri="{FF2B5EF4-FFF2-40B4-BE49-F238E27FC236}">
                <a16:creationId xmlns:a16="http://schemas.microsoft.com/office/drawing/2014/main" id="{5DFD3A06-1946-8F41-B809-B667E544982B}"/>
              </a:ext>
            </a:extLst>
          </p:cNvPr>
          <p:cNvPicPr>
            <a:picLocks noChangeAspect="1"/>
          </p:cNvPicPr>
          <p:nvPr/>
        </p:nvPicPr>
        <p:blipFill>
          <a:blip r:embed="rId3"/>
          <a:stretch>
            <a:fillRect/>
          </a:stretch>
        </p:blipFill>
        <p:spPr>
          <a:xfrm>
            <a:off x="1991140" y="4190473"/>
            <a:ext cx="412739" cy="399908"/>
          </a:xfrm>
          <a:prstGeom prst="rect">
            <a:avLst/>
          </a:prstGeom>
        </p:spPr>
      </p:pic>
      <p:sp>
        <p:nvSpPr>
          <p:cNvPr id="36" name="角丸四角形吹き出し 35">
            <a:extLst>
              <a:ext uri="{FF2B5EF4-FFF2-40B4-BE49-F238E27FC236}">
                <a16:creationId xmlns:a16="http://schemas.microsoft.com/office/drawing/2014/main" id="{AB16FE3E-12E1-0A48-B6DD-E0DBE82EC14C}"/>
              </a:ext>
            </a:extLst>
          </p:cNvPr>
          <p:cNvSpPr/>
          <p:nvPr/>
        </p:nvSpPr>
        <p:spPr>
          <a:xfrm>
            <a:off x="1814955" y="4904510"/>
            <a:ext cx="827738" cy="543793"/>
          </a:xfrm>
          <a:prstGeom prst="wedgeRoundRectCallout">
            <a:avLst>
              <a:gd name="adj1" fmla="val 2883"/>
              <a:gd name="adj2" fmla="val -78804"/>
              <a:gd name="adj3" fmla="val 16667"/>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055">
                <a:solidFill>
                  <a:schemeClr val="tx1"/>
                </a:solidFill>
              </a:rPr>
              <a:t>私でも着こなせるかも</a:t>
            </a:r>
          </a:p>
        </p:txBody>
      </p:sp>
      <p:pic>
        <p:nvPicPr>
          <p:cNvPr id="38" name="図 37">
            <a:extLst>
              <a:ext uri="{FF2B5EF4-FFF2-40B4-BE49-F238E27FC236}">
                <a16:creationId xmlns:a16="http://schemas.microsoft.com/office/drawing/2014/main" id="{8083B885-2970-7449-96FF-EACB7CDDA76C}"/>
              </a:ext>
            </a:extLst>
          </p:cNvPr>
          <p:cNvPicPr>
            <a:picLocks noChangeAspect="1"/>
          </p:cNvPicPr>
          <p:nvPr/>
        </p:nvPicPr>
        <p:blipFill>
          <a:blip r:embed="rId4"/>
          <a:stretch>
            <a:fillRect/>
          </a:stretch>
        </p:blipFill>
        <p:spPr>
          <a:xfrm>
            <a:off x="2816709" y="4190473"/>
            <a:ext cx="408138" cy="399590"/>
          </a:xfrm>
          <a:prstGeom prst="rect">
            <a:avLst/>
          </a:prstGeom>
        </p:spPr>
      </p:pic>
      <p:sp>
        <p:nvSpPr>
          <p:cNvPr id="39" name="角丸四角形吹き出し 38">
            <a:extLst>
              <a:ext uri="{FF2B5EF4-FFF2-40B4-BE49-F238E27FC236}">
                <a16:creationId xmlns:a16="http://schemas.microsoft.com/office/drawing/2014/main" id="{BB286774-C448-2947-85ED-62622C24DA2C}"/>
              </a:ext>
            </a:extLst>
          </p:cNvPr>
          <p:cNvSpPr/>
          <p:nvPr/>
        </p:nvSpPr>
        <p:spPr>
          <a:xfrm>
            <a:off x="2696987" y="4904510"/>
            <a:ext cx="827738" cy="543793"/>
          </a:xfrm>
          <a:prstGeom prst="wedgeRoundRectCallout">
            <a:avLst>
              <a:gd name="adj1" fmla="val 2883"/>
              <a:gd name="adj2" fmla="val -78804"/>
              <a:gd name="adj3" fmla="val 16667"/>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055">
                <a:solidFill>
                  <a:schemeClr val="tx1"/>
                </a:solidFill>
              </a:rPr>
              <a:t>試着したい</a:t>
            </a:r>
            <a:endParaRPr lang="en-US" altLang="ja-JP" sz="1055" dirty="0">
              <a:solidFill>
                <a:schemeClr val="tx1"/>
              </a:solidFill>
            </a:endParaRPr>
          </a:p>
          <a:p>
            <a:pPr algn="ctr"/>
            <a:r>
              <a:rPr lang="ja-JP" altLang="en-US" sz="1055">
                <a:solidFill>
                  <a:schemeClr val="tx1"/>
                </a:solidFill>
              </a:rPr>
              <a:t>お店どこ？</a:t>
            </a:r>
          </a:p>
        </p:txBody>
      </p:sp>
      <p:sp>
        <p:nvSpPr>
          <p:cNvPr id="40" name="角丸四角形吹き出し 39">
            <a:extLst>
              <a:ext uri="{FF2B5EF4-FFF2-40B4-BE49-F238E27FC236}">
                <a16:creationId xmlns:a16="http://schemas.microsoft.com/office/drawing/2014/main" id="{B26F4682-BF63-EB4B-AE4C-3CEE17F80229}"/>
              </a:ext>
            </a:extLst>
          </p:cNvPr>
          <p:cNvSpPr/>
          <p:nvPr/>
        </p:nvSpPr>
        <p:spPr>
          <a:xfrm>
            <a:off x="3818604" y="4904510"/>
            <a:ext cx="986348" cy="543793"/>
          </a:xfrm>
          <a:prstGeom prst="wedgeRoundRectCallout">
            <a:avLst>
              <a:gd name="adj1" fmla="val 27789"/>
              <a:gd name="adj2" fmla="val -88843"/>
              <a:gd name="adj3" fmla="val 16667"/>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055">
                <a:solidFill>
                  <a:schemeClr val="tx1"/>
                </a:solidFill>
              </a:rPr>
              <a:t>気に入った！</a:t>
            </a:r>
            <a:endParaRPr lang="en-US" altLang="ja-JP" sz="1055" dirty="0">
              <a:solidFill>
                <a:schemeClr val="tx1"/>
              </a:solidFill>
            </a:endParaRPr>
          </a:p>
          <a:p>
            <a:pPr algn="ctr"/>
            <a:r>
              <a:rPr lang="ja-JP" altLang="en-US" sz="1055">
                <a:solidFill>
                  <a:schemeClr val="tx1"/>
                </a:solidFill>
              </a:rPr>
              <a:t>ほかも試着</a:t>
            </a:r>
            <a:endParaRPr lang="en-US" altLang="ja-JP" sz="1055" dirty="0">
              <a:solidFill>
                <a:schemeClr val="tx1"/>
              </a:solidFill>
            </a:endParaRPr>
          </a:p>
          <a:p>
            <a:pPr algn="ctr"/>
            <a:r>
              <a:rPr lang="ja-JP" altLang="en-US" sz="1055">
                <a:solidFill>
                  <a:schemeClr val="tx1"/>
                </a:solidFill>
              </a:rPr>
              <a:t>しよう</a:t>
            </a:r>
          </a:p>
        </p:txBody>
      </p:sp>
      <p:sp>
        <p:nvSpPr>
          <p:cNvPr id="42" name="角丸四角形吹き出し 41">
            <a:extLst>
              <a:ext uri="{FF2B5EF4-FFF2-40B4-BE49-F238E27FC236}">
                <a16:creationId xmlns:a16="http://schemas.microsoft.com/office/drawing/2014/main" id="{0B375140-728D-264F-B154-76FD0303A92A}"/>
              </a:ext>
            </a:extLst>
          </p:cNvPr>
          <p:cNvSpPr/>
          <p:nvPr/>
        </p:nvSpPr>
        <p:spPr>
          <a:xfrm>
            <a:off x="4862020" y="4922244"/>
            <a:ext cx="986348" cy="543793"/>
          </a:xfrm>
          <a:prstGeom prst="wedgeRoundRectCallout">
            <a:avLst>
              <a:gd name="adj1" fmla="val 18103"/>
              <a:gd name="adj2" fmla="val -86333"/>
              <a:gd name="adj3" fmla="val 16667"/>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055">
                <a:solidFill>
                  <a:schemeClr val="tx1"/>
                </a:solidFill>
              </a:rPr>
              <a:t>買います！</a:t>
            </a:r>
            <a:endParaRPr lang="en-US" altLang="ja-JP" sz="1055" dirty="0">
              <a:solidFill>
                <a:schemeClr val="tx1"/>
              </a:solidFill>
            </a:endParaRPr>
          </a:p>
          <a:p>
            <a:pPr algn="ctr"/>
            <a:r>
              <a:rPr lang="ja-JP" altLang="en-US" sz="1055">
                <a:solidFill>
                  <a:schemeClr val="tx1"/>
                </a:solidFill>
              </a:rPr>
              <a:t>会員登録は</a:t>
            </a:r>
            <a:endParaRPr lang="en-US" altLang="ja-JP" sz="1055" dirty="0">
              <a:solidFill>
                <a:schemeClr val="tx1"/>
              </a:solidFill>
            </a:endParaRPr>
          </a:p>
          <a:p>
            <a:pPr algn="ctr"/>
            <a:r>
              <a:rPr lang="ja-JP" altLang="en-US" sz="1055">
                <a:solidFill>
                  <a:schemeClr val="tx1"/>
                </a:solidFill>
              </a:rPr>
              <a:t>後でしよっと</a:t>
            </a:r>
          </a:p>
        </p:txBody>
      </p:sp>
      <p:pic>
        <p:nvPicPr>
          <p:cNvPr id="44" name="図 43">
            <a:extLst>
              <a:ext uri="{FF2B5EF4-FFF2-40B4-BE49-F238E27FC236}">
                <a16:creationId xmlns:a16="http://schemas.microsoft.com/office/drawing/2014/main" id="{8FF19645-F81A-6D41-93F3-32DD151347DF}"/>
              </a:ext>
            </a:extLst>
          </p:cNvPr>
          <p:cNvPicPr>
            <a:picLocks noChangeAspect="1"/>
          </p:cNvPicPr>
          <p:nvPr/>
        </p:nvPicPr>
        <p:blipFill>
          <a:blip r:embed="rId5"/>
          <a:stretch>
            <a:fillRect/>
          </a:stretch>
        </p:blipFill>
        <p:spPr>
          <a:xfrm>
            <a:off x="5289969" y="4184417"/>
            <a:ext cx="443051" cy="437808"/>
          </a:xfrm>
          <a:prstGeom prst="rect">
            <a:avLst/>
          </a:prstGeom>
        </p:spPr>
      </p:pic>
      <p:pic>
        <p:nvPicPr>
          <p:cNvPr id="45" name="図 44">
            <a:extLst>
              <a:ext uri="{FF2B5EF4-FFF2-40B4-BE49-F238E27FC236}">
                <a16:creationId xmlns:a16="http://schemas.microsoft.com/office/drawing/2014/main" id="{7D113942-2113-8144-9753-2266D35FB2D2}"/>
              </a:ext>
            </a:extLst>
          </p:cNvPr>
          <p:cNvPicPr>
            <a:picLocks noChangeAspect="1"/>
          </p:cNvPicPr>
          <p:nvPr/>
        </p:nvPicPr>
        <p:blipFill>
          <a:blip r:embed="rId3"/>
          <a:stretch>
            <a:fillRect/>
          </a:stretch>
        </p:blipFill>
        <p:spPr>
          <a:xfrm>
            <a:off x="6434767" y="4196141"/>
            <a:ext cx="412739" cy="399908"/>
          </a:xfrm>
          <a:prstGeom prst="rect">
            <a:avLst/>
          </a:prstGeom>
        </p:spPr>
      </p:pic>
      <p:sp>
        <p:nvSpPr>
          <p:cNvPr id="46" name="角丸四角形吹き出し 45">
            <a:extLst>
              <a:ext uri="{FF2B5EF4-FFF2-40B4-BE49-F238E27FC236}">
                <a16:creationId xmlns:a16="http://schemas.microsoft.com/office/drawing/2014/main" id="{8B6B221B-70A7-7B47-8E0D-0029663381F9}"/>
              </a:ext>
            </a:extLst>
          </p:cNvPr>
          <p:cNvSpPr/>
          <p:nvPr/>
        </p:nvSpPr>
        <p:spPr>
          <a:xfrm>
            <a:off x="5897223" y="4922000"/>
            <a:ext cx="827738" cy="543793"/>
          </a:xfrm>
          <a:prstGeom prst="wedgeRoundRectCallout">
            <a:avLst>
              <a:gd name="adj1" fmla="val 29264"/>
              <a:gd name="adj2" fmla="val -88843"/>
              <a:gd name="adj3" fmla="val 16667"/>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055">
                <a:solidFill>
                  <a:schemeClr val="tx1"/>
                </a:solidFill>
              </a:rPr>
              <a:t>みんな見ていいね頂戴</a:t>
            </a:r>
          </a:p>
        </p:txBody>
      </p:sp>
      <p:sp>
        <p:nvSpPr>
          <p:cNvPr id="52" name="角丸四角形吹き出し 51">
            <a:extLst>
              <a:ext uri="{FF2B5EF4-FFF2-40B4-BE49-F238E27FC236}">
                <a16:creationId xmlns:a16="http://schemas.microsoft.com/office/drawing/2014/main" id="{67F24F36-294F-3245-9AEF-52D848A50361}"/>
              </a:ext>
            </a:extLst>
          </p:cNvPr>
          <p:cNvSpPr/>
          <p:nvPr/>
        </p:nvSpPr>
        <p:spPr>
          <a:xfrm>
            <a:off x="6778952" y="4926237"/>
            <a:ext cx="952072" cy="543793"/>
          </a:xfrm>
          <a:prstGeom prst="wedgeRoundRectCallout">
            <a:avLst>
              <a:gd name="adj1" fmla="val 34419"/>
              <a:gd name="adj2" fmla="val -101391"/>
              <a:gd name="adj3" fmla="val 16667"/>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055">
                <a:solidFill>
                  <a:schemeClr val="tx1"/>
                </a:solidFill>
              </a:rPr>
              <a:t>次はネットで</a:t>
            </a:r>
            <a:br>
              <a:rPr lang="en-US" altLang="ja-JP" sz="1055" dirty="0">
                <a:solidFill>
                  <a:schemeClr val="tx1"/>
                </a:solidFill>
              </a:rPr>
            </a:br>
            <a:r>
              <a:rPr lang="ja-JP" altLang="en-US" sz="1055">
                <a:solidFill>
                  <a:schemeClr val="tx1"/>
                </a:solidFill>
              </a:rPr>
              <a:t>購入しよう</a:t>
            </a:r>
          </a:p>
        </p:txBody>
      </p:sp>
      <p:pic>
        <p:nvPicPr>
          <p:cNvPr id="54" name="図 53">
            <a:extLst>
              <a:ext uri="{FF2B5EF4-FFF2-40B4-BE49-F238E27FC236}">
                <a16:creationId xmlns:a16="http://schemas.microsoft.com/office/drawing/2014/main" id="{77028BB6-1B39-9443-BE4E-5BCF604B299F}"/>
              </a:ext>
            </a:extLst>
          </p:cNvPr>
          <p:cNvPicPr>
            <a:picLocks noChangeAspect="1"/>
          </p:cNvPicPr>
          <p:nvPr/>
        </p:nvPicPr>
        <p:blipFill>
          <a:blip r:embed="rId6"/>
          <a:stretch>
            <a:fillRect/>
          </a:stretch>
        </p:blipFill>
        <p:spPr>
          <a:xfrm>
            <a:off x="7454505" y="4165778"/>
            <a:ext cx="456310" cy="451506"/>
          </a:xfrm>
          <a:prstGeom prst="rect">
            <a:avLst/>
          </a:prstGeom>
        </p:spPr>
      </p:pic>
      <p:pic>
        <p:nvPicPr>
          <p:cNvPr id="55" name="図 54">
            <a:extLst>
              <a:ext uri="{FF2B5EF4-FFF2-40B4-BE49-F238E27FC236}">
                <a16:creationId xmlns:a16="http://schemas.microsoft.com/office/drawing/2014/main" id="{78284310-BC45-DA4B-B29C-AAC44A75F3A1}"/>
              </a:ext>
            </a:extLst>
          </p:cNvPr>
          <p:cNvPicPr>
            <a:picLocks noChangeAspect="1"/>
          </p:cNvPicPr>
          <p:nvPr/>
        </p:nvPicPr>
        <p:blipFill>
          <a:blip r:embed="rId7"/>
          <a:stretch>
            <a:fillRect/>
          </a:stretch>
        </p:blipFill>
        <p:spPr>
          <a:xfrm>
            <a:off x="1145540" y="3214370"/>
            <a:ext cx="505455" cy="364853"/>
          </a:xfrm>
          <a:prstGeom prst="rect">
            <a:avLst/>
          </a:prstGeom>
        </p:spPr>
      </p:pic>
      <p:sp>
        <p:nvSpPr>
          <p:cNvPr id="56" name="正方形/長方形 55">
            <a:extLst>
              <a:ext uri="{FF2B5EF4-FFF2-40B4-BE49-F238E27FC236}">
                <a16:creationId xmlns:a16="http://schemas.microsoft.com/office/drawing/2014/main" id="{5898D007-3113-4844-A66C-FF82666EB192}"/>
              </a:ext>
            </a:extLst>
          </p:cNvPr>
          <p:cNvSpPr/>
          <p:nvPr/>
        </p:nvSpPr>
        <p:spPr>
          <a:xfrm>
            <a:off x="1001938" y="3679450"/>
            <a:ext cx="770544" cy="364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0" tIns="47473" rIns="0" bIns="0" rtlCol="0" anchor="ctr"/>
          <a:lstStyle/>
          <a:p>
            <a:pPr algn="ctr"/>
            <a:r>
              <a:rPr lang="en-US" altLang="ja-JP" sz="923" dirty="0">
                <a:solidFill>
                  <a:schemeClr val="tx1"/>
                </a:solidFill>
                <a:latin typeface="Meiryo" panose="020B0604030504040204" pitchFamily="34" charset="-128"/>
                <a:ea typeface="Meiryo" panose="020B0604030504040204" pitchFamily="34" charset="-128"/>
              </a:rPr>
              <a:t>SNS</a:t>
            </a:r>
            <a:r>
              <a:rPr lang="ja-JP" altLang="en-US" sz="923">
                <a:solidFill>
                  <a:schemeClr val="tx1"/>
                </a:solidFill>
                <a:latin typeface="Meiryo" panose="020B0604030504040204" pitchFamily="34" charset="-128"/>
                <a:ea typeface="Meiryo" panose="020B0604030504040204" pitchFamily="34" charset="-128"/>
              </a:rPr>
              <a:t>で</a:t>
            </a:r>
            <a:endParaRPr lang="en-US" altLang="ja-JP" sz="923" dirty="0">
              <a:solidFill>
                <a:schemeClr val="tx1"/>
              </a:solidFill>
              <a:latin typeface="Meiryo" panose="020B0604030504040204" pitchFamily="34" charset="-128"/>
              <a:ea typeface="Meiryo" panose="020B0604030504040204" pitchFamily="34" charset="-128"/>
            </a:endParaRPr>
          </a:p>
          <a:p>
            <a:pPr algn="ctr"/>
            <a:r>
              <a:rPr lang="ja-JP" altLang="en-US" sz="923">
                <a:solidFill>
                  <a:schemeClr val="tx1"/>
                </a:solidFill>
                <a:latin typeface="Meiryo" panose="020B0604030504040204" pitchFamily="34" charset="-128"/>
                <a:ea typeface="Meiryo" panose="020B0604030504040204" pitchFamily="34" charset="-128"/>
              </a:rPr>
              <a:t>商品露出</a:t>
            </a:r>
          </a:p>
        </p:txBody>
      </p:sp>
      <p:pic>
        <p:nvPicPr>
          <p:cNvPr id="57" name="図 56">
            <a:extLst>
              <a:ext uri="{FF2B5EF4-FFF2-40B4-BE49-F238E27FC236}">
                <a16:creationId xmlns:a16="http://schemas.microsoft.com/office/drawing/2014/main" id="{C5768CD0-7AA5-F54E-829D-259E57CBCD74}"/>
              </a:ext>
            </a:extLst>
          </p:cNvPr>
          <p:cNvPicPr>
            <a:picLocks noChangeAspect="1"/>
          </p:cNvPicPr>
          <p:nvPr/>
        </p:nvPicPr>
        <p:blipFill>
          <a:blip r:embed="rId8"/>
          <a:stretch>
            <a:fillRect/>
          </a:stretch>
        </p:blipFill>
        <p:spPr>
          <a:xfrm>
            <a:off x="2082840" y="3128197"/>
            <a:ext cx="308239" cy="524467"/>
          </a:xfrm>
          <a:prstGeom prst="rect">
            <a:avLst/>
          </a:prstGeom>
        </p:spPr>
      </p:pic>
      <p:sp>
        <p:nvSpPr>
          <p:cNvPr id="58" name="正方形/長方形 57">
            <a:extLst>
              <a:ext uri="{FF2B5EF4-FFF2-40B4-BE49-F238E27FC236}">
                <a16:creationId xmlns:a16="http://schemas.microsoft.com/office/drawing/2014/main" id="{5F1A0594-1810-DF44-BF73-822F0FFA35DB}"/>
              </a:ext>
            </a:extLst>
          </p:cNvPr>
          <p:cNvSpPr/>
          <p:nvPr/>
        </p:nvSpPr>
        <p:spPr>
          <a:xfrm>
            <a:off x="1868233" y="3682518"/>
            <a:ext cx="770544" cy="364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0" tIns="47473" rIns="0" bIns="0" rtlCol="0" anchor="ctr"/>
          <a:lstStyle/>
          <a:p>
            <a:pPr algn="ctr"/>
            <a:r>
              <a:rPr lang="ja-JP" altLang="en-US" sz="923">
                <a:solidFill>
                  <a:schemeClr val="tx1"/>
                </a:solidFill>
                <a:latin typeface="Meiryo" panose="020B0604030504040204" pitchFamily="34" charset="-128"/>
                <a:ea typeface="Meiryo" panose="020B0604030504040204" pitchFamily="34" charset="-128"/>
              </a:rPr>
              <a:t>スマホ対応</a:t>
            </a:r>
            <a:endParaRPr lang="en-US" altLang="ja-JP" sz="923" dirty="0">
              <a:solidFill>
                <a:schemeClr val="tx1"/>
              </a:solidFill>
              <a:latin typeface="Meiryo" panose="020B0604030504040204" pitchFamily="34" charset="-128"/>
              <a:ea typeface="Meiryo" panose="020B0604030504040204" pitchFamily="34" charset="-128"/>
            </a:endParaRPr>
          </a:p>
          <a:p>
            <a:pPr algn="ctr"/>
            <a:r>
              <a:rPr lang="en-US" altLang="ja-JP" sz="923" dirty="0">
                <a:solidFill>
                  <a:schemeClr val="tx1"/>
                </a:solidFill>
                <a:latin typeface="Meiryo" panose="020B0604030504040204" pitchFamily="34" charset="-128"/>
                <a:ea typeface="Meiryo" panose="020B0604030504040204" pitchFamily="34" charset="-128"/>
              </a:rPr>
              <a:t>EC</a:t>
            </a:r>
            <a:r>
              <a:rPr lang="ja-JP" altLang="en-US" sz="923">
                <a:solidFill>
                  <a:schemeClr val="tx1"/>
                </a:solidFill>
                <a:latin typeface="Meiryo" panose="020B0604030504040204" pitchFamily="34" charset="-128"/>
                <a:ea typeface="Meiryo" panose="020B0604030504040204" pitchFamily="34" charset="-128"/>
              </a:rPr>
              <a:t>サイト</a:t>
            </a:r>
          </a:p>
        </p:txBody>
      </p:sp>
      <p:pic>
        <p:nvPicPr>
          <p:cNvPr id="59" name="図 58">
            <a:extLst>
              <a:ext uri="{FF2B5EF4-FFF2-40B4-BE49-F238E27FC236}">
                <a16:creationId xmlns:a16="http://schemas.microsoft.com/office/drawing/2014/main" id="{D904AE20-EA02-EE49-BF48-EF6AD4788B3C}"/>
              </a:ext>
            </a:extLst>
          </p:cNvPr>
          <p:cNvPicPr>
            <a:picLocks noChangeAspect="1"/>
          </p:cNvPicPr>
          <p:nvPr/>
        </p:nvPicPr>
        <p:blipFill>
          <a:blip r:embed="rId9"/>
          <a:stretch>
            <a:fillRect/>
          </a:stretch>
        </p:blipFill>
        <p:spPr>
          <a:xfrm>
            <a:off x="2774260" y="3204648"/>
            <a:ext cx="561689" cy="350809"/>
          </a:xfrm>
          <a:prstGeom prst="rect">
            <a:avLst/>
          </a:prstGeom>
        </p:spPr>
      </p:pic>
      <p:sp>
        <p:nvSpPr>
          <p:cNvPr id="60" name="正方形/長方形 59">
            <a:extLst>
              <a:ext uri="{FF2B5EF4-FFF2-40B4-BE49-F238E27FC236}">
                <a16:creationId xmlns:a16="http://schemas.microsoft.com/office/drawing/2014/main" id="{BACF296C-C237-9B4F-9793-22F667449D7A}"/>
              </a:ext>
            </a:extLst>
          </p:cNvPr>
          <p:cNvSpPr/>
          <p:nvPr/>
        </p:nvSpPr>
        <p:spPr>
          <a:xfrm>
            <a:off x="2696986" y="3688054"/>
            <a:ext cx="770544" cy="364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0" tIns="47473" rIns="0" bIns="0" rtlCol="0" anchor="ctr"/>
          <a:lstStyle/>
          <a:p>
            <a:pPr algn="ctr"/>
            <a:r>
              <a:rPr lang="ja-JP" altLang="en-US" sz="923">
                <a:solidFill>
                  <a:schemeClr val="tx1"/>
                </a:solidFill>
                <a:latin typeface="Meiryo" panose="020B0604030504040204" pitchFamily="34" charset="-128"/>
                <a:ea typeface="Meiryo" panose="020B0604030504040204" pitchFamily="34" charset="-128"/>
              </a:rPr>
              <a:t>店舗検索と</a:t>
            </a:r>
            <a:br>
              <a:rPr lang="en-US" altLang="ja-JP" sz="923" dirty="0">
                <a:solidFill>
                  <a:schemeClr val="tx1"/>
                </a:solidFill>
                <a:latin typeface="Meiryo" panose="020B0604030504040204" pitchFamily="34" charset="-128"/>
                <a:ea typeface="Meiryo" panose="020B0604030504040204" pitchFamily="34" charset="-128"/>
              </a:rPr>
            </a:br>
            <a:r>
              <a:rPr lang="ja-JP" altLang="en-US" sz="923">
                <a:solidFill>
                  <a:schemeClr val="tx1"/>
                </a:solidFill>
                <a:latin typeface="Meiryo" panose="020B0604030504040204" pitchFamily="34" charset="-128"/>
                <a:ea typeface="Meiryo" panose="020B0604030504040204" pitchFamily="34" charset="-128"/>
              </a:rPr>
              <a:t>ナビ</a:t>
            </a:r>
          </a:p>
        </p:txBody>
      </p:sp>
      <p:pic>
        <p:nvPicPr>
          <p:cNvPr id="61" name="図 60">
            <a:extLst>
              <a:ext uri="{FF2B5EF4-FFF2-40B4-BE49-F238E27FC236}">
                <a16:creationId xmlns:a16="http://schemas.microsoft.com/office/drawing/2014/main" id="{B432A5F2-984E-5547-8971-AB17C36777BB}"/>
              </a:ext>
            </a:extLst>
          </p:cNvPr>
          <p:cNvPicPr>
            <a:picLocks noChangeAspect="1"/>
          </p:cNvPicPr>
          <p:nvPr/>
        </p:nvPicPr>
        <p:blipFill>
          <a:blip r:embed="rId10"/>
          <a:stretch>
            <a:fillRect/>
          </a:stretch>
        </p:blipFill>
        <p:spPr>
          <a:xfrm>
            <a:off x="3889278" y="3190603"/>
            <a:ext cx="422708" cy="388619"/>
          </a:xfrm>
          <a:prstGeom prst="rect">
            <a:avLst/>
          </a:prstGeom>
        </p:spPr>
      </p:pic>
      <p:sp>
        <p:nvSpPr>
          <p:cNvPr id="62" name="正方形/長方形 61">
            <a:extLst>
              <a:ext uri="{FF2B5EF4-FFF2-40B4-BE49-F238E27FC236}">
                <a16:creationId xmlns:a16="http://schemas.microsoft.com/office/drawing/2014/main" id="{2AABD19D-1C3A-4544-A922-DADB3174FE87}"/>
              </a:ext>
            </a:extLst>
          </p:cNvPr>
          <p:cNvSpPr/>
          <p:nvPr/>
        </p:nvSpPr>
        <p:spPr>
          <a:xfrm>
            <a:off x="3719871" y="3673518"/>
            <a:ext cx="770544" cy="364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0" tIns="47473" rIns="0" bIns="0" rtlCol="0" anchor="ctr"/>
          <a:lstStyle/>
          <a:p>
            <a:pPr algn="ctr"/>
            <a:r>
              <a:rPr lang="ja-JP" altLang="en-US" sz="923">
                <a:solidFill>
                  <a:schemeClr val="tx1"/>
                </a:solidFill>
                <a:latin typeface="Meiryo" panose="020B0604030504040204" pitchFamily="34" charset="-128"/>
                <a:ea typeface="Meiryo" panose="020B0604030504040204" pitchFamily="34" charset="-128"/>
              </a:rPr>
              <a:t>店舗、店員</a:t>
            </a:r>
          </a:p>
        </p:txBody>
      </p:sp>
      <p:pic>
        <p:nvPicPr>
          <p:cNvPr id="63" name="図 62">
            <a:extLst>
              <a:ext uri="{FF2B5EF4-FFF2-40B4-BE49-F238E27FC236}">
                <a16:creationId xmlns:a16="http://schemas.microsoft.com/office/drawing/2014/main" id="{83078188-5DEE-2941-9084-49A6F86C49AD}"/>
              </a:ext>
            </a:extLst>
          </p:cNvPr>
          <p:cNvPicPr>
            <a:picLocks noChangeAspect="1"/>
          </p:cNvPicPr>
          <p:nvPr/>
        </p:nvPicPr>
        <p:blipFill>
          <a:blip r:embed="rId11"/>
          <a:stretch>
            <a:fillRect/>
          </a:stretch>
        </p:blipFill>
        <p:spPr>
          <a:xfrm>
            <a:off x="5536070" y="3182388"/>
            <a:ext cx="629518" cy="432299"/>
          </a:xfrm>
          <a:prstGeom prst="rect">
            <a:avLst/>
          </a:prstGeom>
        </p:spPr>
      </p:pic>
      <p:sp>
        <p:nvSpPr>
          <p:cNvPr id="64" name="正方形/長方形 63">
            <a:extLst>
              <a:ext uri="{FF2B5EF4-FFF2-40B4-BE49-F238E27FC236}">
                <a16:creationId xmlns:a16="http://schemas.microsoft.com/office/drawing/2014/main" id="{89B14381-F2ED-D548-952E-C14CE16FD7F6}"/>
              </a:ext>
            </a:extLst>
          </p:cNvPr>
          <p:cNvSpPr/>
          <p:nvPr/>
        </p:nvSpPr>
        <p:spPr>
          <a:xfrm>
            <a:off x="5462203" y="3666205"/>
            <a:ext cx="770544" cy="364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0" tIns="47473" rIns="0" bIns="0" rtlCol="0" anchor="ctr"/>
          <a:lstStyle/>
          <a:p>
            <a:pPr algn="ctr"/>
            <a:r>
              <a:rPr lang="ja-JP" altLang="en-US" sz="923">
                <a:solidFill>
                  <a:schemeClr val="tx1"/>
                </a:solidFill>
                <a:latin typeface="Meiryo" panose="020B0604030504040204" pitchFamily="34" charset="-128"/>
                <a:ea typeface="Meiryo" panose="020B0604030504040204" pitchFamily="34" charset="-128"/>
              </a:rPr>
              <a:t>支払い</a:t>
            </a:r>
            <a:endParaRPr lang="en-US" altLang="ja-JP" sz="923" dirty="0">
              <a:solidFill>
                <a:schemeClr val="tx1"/>
              </a:solidFill>
              <a:latin typeface="Meiryo" panose="020B0604030504040204" pitchFamily="34" charset="-128"/>
              <a:ea typeface="Meiryo" panose="020B0604030504040204" pitchFamily="34" charset="-128"/>
            </a:endParaRPr>
          </a:p>
          <a:p>
            <a:pPr algn="ctr"/>
            <a:r>
              <a:rPr lang="ja-JP" altLang="en-US" sz="923">
                <a:solidFill>
                  <a:schemeClr val="tx1"/>
                </a:solidFill>
                <a:latin typeface="Meiryo" panose="020B0604030504040204" pitchFamily="34" charset="-128"/>
                <a:ea typeface="Meiryo" panose="020B0604030504040204" pitchFamily="34" charset="-128"/>
              </a:rPr>
              <a:t>会員カード</a:t>
            </a:r>
          </a:p>
        </p:txBody>
      </p:sp>
      <p:pic>
        <p:nvPicPr>
          <p:cNvPr id="65" name="図 64">
            <a:extLst>
              <a:ext uri="{FF2B5EF4-FFF2-40B4-BE49-F238E27FC236}">
                <a16:creationId xmlns:a16="http://schemas.microsoft.com/office/drawing/2014/main" id="{AC3E2606-608D-244E-8609-5D790ACE03A6}"/>
              </a:ext>
            </a:extLst>
          </p:cNvPr>
          <p:cNvPicPr>
            <a:picLocks noChangeAspect="1"/>
          </p:cNvPicPr>
          <p:nvPr/>
        </p:nvPicPr>
        <p:blipFill>
          <a:blip r:embed="rId12"/>
          <a:stretch>
            <a:fillRect/>
          </a:stretch>
        </p:blipFill>
        <p:spPr>
          <a:xfrm>
            <a:off x="6790668" y="3162029"/>
            <a:ext cx="417195" cy="417195"/>
          </a:xfrm>
          <a:prstGeom prst="rect">
            <a:avLst/>
          </a:prstGeom>
        </p:spPr>
      </p:pic>
      <p:sp>
        <p:nvSpPr>
          <p:cNvPr id="66" name="正方形/長方形 65">
            <a:extLst>
              <a:ext uri="{FF2B5EF4-FFF2-40B4-BE49-F238E27FC236}">
                <a16:creationId xmlns:a16="http://schemas.microsoft.com/office/drawing/2014/main" id="{B2E73924-CEA6-7442-B342-10A4A28D0307}"/>
              </a:ext>
            </a:extLst>
          </p:cNvPr>
          <p:cNvSpPr/>
          <p:nvPr/>
        </p:nvSpPr>
        <p:spPr>
          <a:xfrm>
            <a:off x="6611184" y="3661695"/>
            <a:ext cx="770544" cy="364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0" tIns="47473" rIns="0" bIns="0" rtlCol="0" anchor="ctr"/>
          <a:lstStyle/>
          <a:p>
            <a:pPr algn="ctr"/>
            <a:r>
              <a:rPr lang="en-US" altLang="ja-JP" sz="923" dirty="0">
                <a:solidFill>
                  <a:schemeClr val="tx1"/>
                </a:solidFill>
                <a:latin typeface="Meiryo" panose="020B0604030504040204" pitchFamily="34" charset="-128"/>
                <a:ea typeface="Meiryo" panose="020B0604030504040204" pitchFamily="34" charset="-128"/>
              </a:rPr>
              <a:t>SNS</a:t>
            </a:r>
            <a:r>
              <a:rPr lang="ja-JP" altLang="en-US" sz="923">
                <a:solidFill>
                  <a:schemeClr val="tx1"/>
                </a:solidFill>
                <a:latin typeface="Meiryo" panose="020B0604030504040204" pitchFamily="34" charset="-128"/>
                <a:ea typeface="Meiryo" panose="020B0604030504040204" pitchFamily="34" charset="-128"/>
              </a:rPr>
              <a:t>に投稿</a:t>
            </a:r>
          </a:p>
        </p:txBody>
      </p:sp>
      <p:pic>
        <p:nvPicPr>
          <p:cNvPr id="67" name="図 66">
            <a:extLst>
              <a:ext uri="{FF2B5EF4-FFF2-40B4-BE49-F238E27FC236}">
                <a16:creationId xmlns:a16="http://schemas.microsoft.com/office/drawing/2014/main" id="{897EF8FE-DAB0-F045-BD51-A18E8CF3C3CC}"/>
              </a:ext>
            </a:extLst>
          </p:cNvPr>
          <p:cNvPicPr>
            <a:picLocks noChangeAspect="1"/>
          </p:cNvPicPr>
          <p:nvPr/>
        </p:nvPicPr>
        <p:blipFill>
          <a:blip r:embed="rId7"/>
          <a:stretch>
            <a:fillRect/>
          </a:stretch>
        </p:blipFill>
        <p:spPr>
          <a:xfrm>
            <a:off x="7866118" y="3185474"/>
            <a:ext cx="505455" cy="364853"/>
          </a:xfrm>
          <a:prstGeom prst="rect">
            <a:avLst/>
          </a:prstGeom>
        </p:spPr>
      </p:pic>
      <p:sp>
        <p:nvSpPr>
          <p:cNvPr id="68" name="正方形/長方形 67">
            <a:extLst>
              <a:ext uri="{FF2B5EF4-FFF2-40B4-BE49-F238E27FC236}">
                <a16:creationId xmlns:a16="http://schemas.microsoft.com/office/drawing/2014/main" id="{2E196637-F573-9246-B43D-F3853AF7C1FE}"/>
              </a:ext>
            </a:extLst>
          </p:cNvPr>
          <p:cNvSpPr/>
          <p:nvPr/>
        </p:nvSpPr>
        <p:spPr>
          <a:xfrm>
            <a:off x="7722516" y="3650554"/>
            <a:ext cx="770544" cy="364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0" tIns="47473" rIns="0" bIns="0" rtlCol="0" anchor="ctr"/>
          <a:lstStyle/>
          <a:p>
            <a:pPr algn="ctr"/>
            <a:r>
              <a:rPr lang="ja-JP" altLang="en-US" sz="923">
                <a:solidFill>
                  <a:schemeClr val="tx1"/>
                </a:solidFill>
                <a:latin typeface="Meiryo" panose="020B0604030504040204" pitchFamily="34" charset="-128"/>
                <a:ea typeface="Meiryo" panose="020B0604030504040204" pitchFamily="34" charset="-128"/>
              </a:rPr>
              <a:t>会員登録</a:t>
            </a:r>
            <a:endParaRPr lang="en-US" altLang="ja-JP" sz="923" dirty="0">
              <a:solidFill>
                <a:schemeClr val="tx1"/>
              </a:solidFill>
              <a:latin typeface="Meiryo" panose="020B0604030504040204" pitchFamily="34" charset="-128"/>
              <a:ea typeface="Meiryo" panose="020B0604030504040204" pitchFamily="34" charset="-128"/>
            </a:endParaRPr>
          </a:p>
          <a:p>
            <a:pPr algn="ctr"/>
            <a:r>
              <a:rPr lang="ja-JP" altLang="en-US" sz="923">
                <a:solidFill>
                  <a:schemeClr val="tx1"/>
                </a:solidFill>
                <a:latin typeface="Meiryo" panose="020B0604030504040204" pitchFamily="34" charset="-128"/>
                <a:ea typeface="Meiryo" panose="020B0604030504040204" pitchFamily="34" charset="-128"/>
              </a:rPr>
              <a:t>独自</a:t>
            </a:r>
            <a:r>
              <a:rPr lang="en-US" altLang="ja-JP" sz="923" dirty="0">
                <a:solidFill>
                  <a:schemeClr val="tx1"/>
                </a:solidFill>
                <a:latin typeface="Meiryo" panose="020B0604030504040204" pitchFamily="34" charset="-128"/>
                <a:ea typeface="Meiryo" panose="020B0604030504040204" pitchFamily="34" charset="-128"/>
              </a:rPr>
              <a:t>SNS</a:t>
            </a:r>
            <a:endParaRPr lang="ja-JP" altLang="en-US" sz="923">
              <a:solidFill>
                <a:schemeClr val="tx1"/>
              </a:solidFill>
              <a:latin typeface="Meiryo" panose="020B0604030504040204" pitchFamily="34" charset="-128"/>
              <a:ea typeface="Meiryo" panose="020B0604030504040204" pitchFamily="34" charset="-128"/>
            </a:endParaRPr>
          </a:p>
        </p:txBody>
      </p:sp>
      <p:sp>
        <p:nvSpPr>
          <p:cNvPr id="69" name="正方形/長方形 68">
            <a:extLst>
              <a:ext uri="{FF2B5EF4-FFF2-40B4-BE49-F238E27FC236}">
                <a16:creationId xmlns:a16="http://schemas.microsoft.com/office/drawing/2014/main" id="{CB5458E2-0FAC-AE45-B904-FC0D879278E7}"/>
              </a:ext>
            </a:extLst>
          </p:cNvPr>
          <p:cNvSpPr/>
          <p:nvPr/>
        </p:nvSpPr>
        <p:spPr>
          <a:xfrm>
            <a:off x="930723" y="5689839"/>
            <a:ext cx="1460356" cy="10053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lstStyle/>
          <a:p>
            <a:r>
              <a:rPr lang="ja-JP" altLang="en-US" sz="1000">
                <a:solidFill>
                  <a:schemeClr val="tx1"/>
                </a:solidFill>
                <a:latin typeface="Meiryo" panose="020B0604030504040204" pitchFamily="34" charset="-128"/>
                <a:ea typeface="Meiryo" panose="020B0604030504040204" pitchFamily="34" charset="-128"/>
              </a:rPr>
              <a:t>ターゲット顧客に影響力を持つインフルエンサーにコーデを</a:t>
            </a:r>
            <a:r>
              <a:rPr lang="en-US" altLang="ja-JP" sz="1000" dirty="0">
                <a:solidFill>
                  <a:schemeClr val="tx1"/>
                </a:solidFill>
                <a:latin typeface="Meiryo" panose="020B0604030504040204" pitchFamily="34" charset="-128"/>
                <a:ea typeface="Meiryo" panose="020B0604030504040204" pitchFamily="34" charset="-128"/>
              </a:rPr>
              <a:t>SNS</a:t>
            </a:r>
            <a:r>
              <a:rPr lang="ja-JP" altLang="en-US" sz="1000">
                <a:solidFill>
                  <a:schemeClr val="tx1"/>
                </a:solidFill>
                <a:latin typeface="Meiryo" panose="020B0604030504040204" pitchFamily="34" charset="-128"/>
                <a:ea typeface="Meiryo" panose="020B0604030504040204" pitchFamily="34" charset="-128"/>
              </a:rPr>
              <a:t>にアップしてもらう</a:t>
            </a:r>
          </a:p>
        </p:txBody>
      </p:sp>
      <p:sp>
        <p:nvSpPr>
          <p:cNvPr id="71" name="正方形/長方形 70">
            <a:extLst>
              <a:ext uri="{FF2B5EF4-FFF2-40B4-BE49-F238E27FC236}">
                <a16:creationId xmlns:a16="http://schemas.microsoft.com/office/drawing/2014/main" id="{02E3C7F3-4915-3C45-9870-E914932F3A5C}"/>
              </a:ext>
            </a:extLst>
          </p:cNvPr>
          <p:cNvSpPr/>
          <p:nvPr/>
        </p:nvSpPr>
        <p:spPr>
          <a:xfrm>
            <a:off x="7207863" y="5605436"/>
            <a:ext cx="1527724" cy="10172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lstStyle/>
          <a:p>
            <a:r>
              <a:rPr lang="en-US" altLang="ja-JP" sz="1000" dirty="0">
                <a:solidFill>
                  <a:schemeClr val="tx1"/>
                </a:solidFill>
                <a:latin typeface="Meiryo" panose="020B0604030504040204" pitchFamily="34" charset="-128"/>
                <a:ea typeface="Meiryo" panose="020B0604030504040204" pitchFamily="34" charset="-128"/>
              </a:rPr>
              <a:t>SNS</a:t>
            </a:r>
            <a:r>
              <a:rPr lang="ja-JP" altLang="en-US" sz="1000">
                <a:solidFill>
                  <a:schemeClr val="tx1"/>
                </a:solidFill>
                <a:latin typeface="Meiryo" panose="020B0604030504040204" pitchFamily="34" charset="-128"/>
                <a:ea typeface="Meiryo" panose="020B0604030504040204" pitchFamily="34" charset="-128"/>
              </a:rPr>
              <a:t>のコーデ写真と</a:t>
            </a:r>
            <a:br>
              <a:rPr lang="en-US" altLang="ja-JP" sz="1000" dirty="0">
                <a:solidFill>
                  <a:schemeClr val="tx1"/>
                </a:solidFill>
                <a:latin typeface="Meiryo" panose="020B0604030504040204" pitchFamily="34" charset="-128"/>
                <a:ea typeface="Meiryo" panose="020B0604030504040204" pitchFamily="34" charset="-128"/>
              </a:rPr>
            </a:br>
            <a:r>
              <a:rPr lang="en-US" altLang="ja-JP" sz="1000" dirty="0">
                <a:solidFill>
                  <a:schemeClr val="tx1"/>
                </a:solidFill>
                <a:latin typeface="Meiryo" panose="020B0604030504040204" pitchFamily="34" charset="-128"/>
                <a:ea typeface="Meiryo" panose="020B0604030504040204" pitchFamily="34" charset="-128"/>
              </a:rPr>
              <a:t>EC</a:t>
            </a:r>
            <a:r>
              <a:rPr lang="ja-JP" altLang="en-US" sz="1000">
                <a:solidFill>
                  <a:schemeClr val="tx1"/>
                </a:solidFill>
                <a:latin typeface="Meiryo" panose="020B0604030504040204" pitchFamily="34" charset="-128"/>
                <a:ea typeface="Meiryo" panose="020B0604030504040204" pitchFamily="34" charset="-128"/>
              </a:rPr>
              <a:t>サイトを簡単に</a:t>
            </a:r>
            <a:br>
              <a:rPr lang="en-US" altLang="ja-JP" sz="1000" dirty="0">
                <a:solidFill>
                  <a:schemeClr val="tx1"/>
                </a:solidFill>
                <a:latin typeface="Meiryo" panose="020B0604030504040204" pitchFamily="34" charset="-128"/>
                <a:ea typeface="Meiryo" panose="020B0604030504040204" pitchFamily="34" charset="-128"/>
              </a:rPr>
            </a:br>
            <a:r>
              <a:rPr lang="ja-JP" altLang="en-US" sz="1000">
                <a:solidFill>
                  <a:schemeClr val="tx1"/>
                </a:solidFill>
                <a:latin typeface="Meiryo" panose="020B0604030504040204" pitchFamily="34" charset="-128"/>
                <a:ea typeface="Meiryo" panose="020B0604030504040204" pitchFamily="34" charset="-128"/>
              </a:rPr>
              <a:t>連携できる</a:t>
            </a:r>
            <a:r>
              <a:rPr lang="en-US" altLang="ja-JP" sz="1000" dirty="0">
                <a:solidFill>
                  <a:schemeClr val="tx1"/>
                </a:solidFill>
                <a:latin typeface="Meiryo" panose="020B0604030504040204" pitchFamily="34" charset="-128"/>
                <a:ea typeface="Meiryo" panose="020B0604030504040204" pitchFamily="34" charset="-128"/>
              </a:rPr>
              <a:t>SNS</a:t>
            </a:r>
            <a:r>
              <a:rPr lang="ja-JP" altLang="en-US" sz="1000">
                <a:solidFill>
                  <a:schemeClr val="tx1"/>
                </a:solidFill>
                <a:latin typeface="Meiryo" panose="020B0604030504040204" pitchFamily="34" charset="-128"/>
                <a:ea typeface="Meiryo" panose="020B0604030504040204" pitchFamily="34" charset="-128"/>
              </a:rPr>
              <a:t>サイトを開発・提供する</a:t>
            </a:r>
          </a:p>
        </p:txBody>
      </p:sp>
      <p:pic>
        <p:nvPicPr>
          <p:cNvPr id="72" name="図 71">
            <a:extLst>
              <a:ext uri="{FF2B5EF4-FFF2-40B4-BE49-F238E27FC236}">
                <a16:creationId xmlns:a16="http://schemas.microsoft.com/office/drawing/2014/main" id="{66685C03-D25F-014D-87A2-27C92C2AA941}"/>
              </a:ext>
            </a:extLst>
          </p:cNvPr>
          <p:cNvPicPr>
            <a:picLocks noChangeAspect="1"/>
          </p:cNvPicPr>
          <p:nvPr/>
        </p:nvPicPr>
        <p:blipFill>
          <a:blip r:embed="rId13"/>
          <a:stretch>
            <a:fillRect/>
          </a:stretch>
        </p:blipFill>
        <p:spPr>
          <a:xfrm>
            <a:off x="4805398" y="391392"/>
            <a:ext cx="702630" cy="946806"/>
          </a:xfrm>
          <a:prstGeom prst="rect">
            <a:avLst/>
          </a:prstGeom>
        </p:spPr>
      </p:pic>
      <p:pic>
        <p:nvPicPr>
          <p:cNvPr id="9" name="図 8">
            <a:extLst>
              <a:ext uri="{FF2B5EF4-FFF2-40B4-BE49-F238E27FC236}">
                <a16:creationId xmlns:a16="http://schemas.microsoft.com/office/drawing/2014/main" id="{2A5C0A07-094E-5B4A-ACE5-F1C76DB56F47}"/>
              </a:ext>
            </a:extLst>
          </p:cNvPr>
          <p:cNvPicPr>
            <a:picLocks noChangeAspect="1"/>
          </p:cNvPicPr>
          <p:nvPr/>
        </p:nvPicPr>
        <p:blipFill>
          <a:blip r:embed="rId14"/>
          <a:stretch>
            <a:fillRect/>
          </a:stretch>
        </p:blipFill>
        <p:spPr>
          <a:xfrm>
            <a:off x="8126816" y="4154027"/>
            <a:ext cx="459156" cy="463256"/>
          </a:xfrm>
          <a:prstGeom prst="rect">
            <a:avLst/>
          </a:prstGeom>
        </p:spPr>
      </p:pic>
      <p:sp>
        <p:nvSpPr>
          <p:cNvPr id="74" name="角丸四角形吹き出し 73">
            <a:extLst>
              <a:ext uri="{FF2B5EF4-FFF2-40B4-BE49-F238E27FC236}">
                <a16:creationId xmlns:a16="http://schemas.microsoft.com/office/drawing/2014/main" id="{E27FD7B3-0D26-1347-83F1-0E21FC62D499}"/>
              </a:ext>
            </a:extLst>
          </p:cNvPr>
          <p:cNvSpPr/>
          <p:nvPr/>
        </p:nvSpPr>
        <p:spPr>
          <a:xfrm>
            <a:off x="7775258" y="4902819"/>
            <a:ext cx="952072" cy="543793"/>
          </a:xfrm>
          <a:prstGeom prst="wedgeRoundRectCallout">
            <a:avLst>
              <a:gd name="adj1" fmla="val 12917"/>
              <a:gd name="adj2" fmla="val -93862"/>
              <a:gd name="adj3" fmla="val 16667"/>
            </a:avLst>
          </a:prstGeom>
          <a:solidFill>
            <a:schemeClr val="bg1"/>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5" dirty="0">
                <a:solidFill>
                  <a:schemeClr val="tx1"/>
                </a:solidFill>
              </a:rPr>
              <a:t>SNS</a:t>
            </a:r>
            <a:r>
              <a:rPr lang="ja-JP" altLang="en-US" sz="1055">
                <a:solidFill>
                  <a:schemeClr val="tx1"/>
                </a:solidFill>
              </a:rPr>
              <a:t>に投稿された服はどこに売っているの？</a:t>
            </a:r>
          </a:p>
        </p:txBody>
      </p:sp>
    </p:spTree>
    <p:extLst>
      <p:ext uri="{BB962C8B-B14F-4D97-AF65-F5344CB8AC3E}">
        <p14:creationId xmlns:p14="http://schemas.microsoft.com/office/powerpoint/2010/main" val="156058308"/>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10434</TotalTime>
  <Words>1063</Words>
  <Application>Microsoft Macintosh PowerPoint</Application>
  <PresentationFormat>画面に合わせる (4:3)</PresentationFormat>
  <Paragraphs>195</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Meiryo</vt:lpstr>
      <vt:lpstr>Arial</vt:lpstr>
      <vt:lpstr>Calibri</vt:lpstr>
      <vt:lpstr>ホワイト</vt:lpstr>
      <vt:lpstr>カスタマージャーニーマップ作成の８ステップ</vt:lpstr>
      <vt:lpstr>カスタマージャーニーマップのサンプル</vt:lpstr>
      <vt:lpstr>某アパレルブランドのカスタマージャーニーマップ①</vt:lpstr>
      <vt:lpstr>某アパレルブランドのカスタマージャーニーマップ②</vt:lpstr>
      <vt:lpstr>某アパレルブランドのカスタマージャーニーマップ③</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masanobu takagi</dc:creator>
  <cp:lastModifiedBy>Masanobu.Takagi Briscola</cp:lastModifiedBy>
  <cp:revision>389</cp:revision>
  <cp:lastPrinted>2019-10-29T04:30:43Z</cp:lastPrinted>
  <dcterms:created xsi:type="dcterms:W3CDTF">2017-08-02T03:05:30Z</dcterms:created>
  <dcterms:modified xsi:type="dcterms:W3CDTF">2019-11-19T06:03:57Z</dcterms:modified>
</cp:coreProperties>
</file>