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Roboto Slab" charset="1" panose="00000000000000000000"/>
      <p:regular r:id="rId24"/>
    </p:embeddedFont>
    <p:embeddedFont>
      <p:font typeface="Montserrat Italics" charset="1" panose="00000500000000000000"/>
      <p:regular r:id="rId25"/>
    </p:embeddedFont>
    <p:embeddedFont>
      <p:font typeface="Roboto Slab Bold" charset="1" panose="00000000000000000000"/>
      <p:regular r:id="rId26"/>
    </p:embeddedFont>
    <p:embeddedFont>
      <p:font typeface="Montserrat Bold" charset="1" panose="00000800000000000000"/>
      <p:regular r:id="rId27"/>
    </p:embeddedFont>
    <p:embeddedFont>
      <p:font typeface="Montserrat"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677341"/>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69068" y="936861"/>
            <a:ext cx="11453529" cy="2700020"/>
          </a:xfrm>
          <a:prstGeom prst="rect">
            <a:avLst/>
          </a:prstGeom>
        </p:spPr>
        <p:txBody>
          <a:bodyPr anchor="t" rtlCol="false" tIns="0" lIns="0" bIns="0" rIns="0">
            <a:spAutoFit/>
          </a:bodyPr>
          <a:lstStyle/>
          <a:p>
            <a:pPr algn="l">
              <a:lnSpc>
                <a:spcPts val="10989"/>
              </a:lnSpc>
            </a:pPr>
            <a:r>
              <a:rPr lang="en-US" sz="6999" spc="-279">
                <a:solidFill>
                  <a:srgbClr val="0F2F76"/>
                </a:solidFill>
                <a:latin typeface="Roboto Slab"/>
                <a:ea typeface="Roboto Slab"/>
                <a:cs typeface="Roboto Slab"/>
                <a:sym typeface="Roboto Slab"/>
              </a:rPr>
              <a:t>XÂY DỰNG WEBSITE HỌC TIẾNG ANH</a:t>
            </a:r>
          </a:p>
        </p:txBody>
      </p:sp>
      <p:sp>
        <p:nvSpPr>
          <p:cNvPr name="TextBox 21" id="21"/>
          <p:cNvSpPr txBox="true"/>
          <p:nvPr/>
        </p:nvSpPr>
        <p:spPr>
          <a:xfrm rot="0">
            <a:off x="1915200" y="5838790"/>
            <a:ext cx="4154229" cy="1448395"/>
          </a:xfrm>
          <a:prstGeom prst="rect">
            <a:avLst/>
          </a:prstGeom>
        </p:spPr>
        <p:txBody>
          <a:bodyPr anchor="t" rtlCol="false" tIns="0" lIns="0" bIns="0" rIns="0">
            <a:spAutoFit/>
          </a:bodyPr>
          <a:lstStyle/>
          <a:p>
            <a:pPr algn="l">
              <a:lnSpc>
                <a:spcPts val="3839"/>
              </a:lnSpc>
            </a:pPr>
            <a:r>
              <a:rPr lang="en-US" sz="2953" i="true">
                <a:solidFill>
                  <a:srgbClr val="0F2F76"/>
                </a:solidFill>
                <a:latin typeface="Montserrat Italics"/>
                <a:ea typeface="Montserrat Italics"/>
                <a:cs typeface="Montserrat Italics"/>
                <a:sym typeface="Montserrat Italics"/>
              </a:rPr>
              <a:t>Nhóm thực hiện: </a:t>
            </a:r>
          </a:p>
          <a:p>
            <a:pPr algn="l">
              <a:lnSpc>
                <a:spcPts val="3839"/>
              </a:lnSpc>
            </a:pPr>
          </a:p>
          <a:p>
            <a:pPr algn="l">
              <a:lnSpc>
                <a:spcPts val="3839"/>
              </a:lnSpc>
            </a:pPr>
          </a:p>
        </p:txBody>
      </p:sp>
      <p:sp>
        <p:nvSpPr>
          <p:cNvPr name="TextBox 22" id="22"/>
          <p:cNvSpPr txBox="true"/>
          <p:nvPr/>
        </p:nvSpPr>
        <p:spPr>
          <a:xfrm rot="0">
            <a:off x="5888329" y="5703807"/>
            <a:ext cx="4154229" cy="2419945"/>
          </a:xfrm>
          <a:prstGeom prst="rect">
            <a:avLst/>
          </a:prstGeom>
        </p:spPr>
        <p:txBody>
          <a:bodyPr anchor="t" rtlCol="false" tIns="0" lIns="0" bIns="0" rIns="0">
            <a:spAutoFit/>
          </a:bodyPr>
          <a:lstStyle/>
          <a:p>
            <a:pPr algn="l">
              <a:lnSpc>
                <a:spcPts val="3839"/>
              </a:lnSpc>
            </a:pPr>
            <a:r>
              <a:rPr lang="en-US" sz="2953" i="true">
                <a:solidFill>
                  <a:srgbClr val="0F2F76"/>
                </a:solidFill>
                <a:latin typeface="Montserrat Italics"/>
                <a:ea typeface="Montserrat Italics"/>
                <a:cs typeface="Montserrat Italics"/>
                <a:sym typeface="Montserrat Italics"/>
              </a:rPr>
              <a:t>Nguyễn Tùng Dương</a:t>
            </a:r>
          </a:p>
          <a:p>
            <a:pPr algn="l">
              <a:lnSpc>
                <a:spcPts val="3839"/>
              </a:lnSpc>
            </a:pPr>
            <a:r>
              <a:rPr lang="en-US" sz="2953" i="true">
                <a:solidFill>
                  <a:srgbClr val="0F2F76"/>
                </a:solidFill>
                <a:latin typeface="Montserrat Italics"/>
                <a:ea typeface="Montserrat Italics"/>
                <a:cs typeface="Montserrat Italics"/>
                <a:sym typeface="Montserrat Italics"/>
              </a:rPr>
              <a:t>Nguyễn Văn Mùi</a:t>
            </a:r>
          </a:p>
          <a:p>
            <a:pPr algn="l">
              <a:lnSpc>
                <a:spcPts val="3839"/>
              </a:lnSpc>
            </a:pPr>
            <a:r>
              <a:rPr lang="en-US" sz="2953" i="true">
                <a:solidFill>
                  <a:srgbClr val="0F2F76"/>
                </a:solidFill>
                <a:latin typeface="Montserrat Italics"/>
                <a:ea typeface="Montserrat Italics"/>
                <a:cs typeface="Montserrat Italics"/>
                <a:sym typeface="Montserrat Italics"/>
              </a:rPr>
              <a:t>Nguyễn Việt Hưng</a:t>
            </a:r>
          </a:p>
          <a:p>
            <a:pPr algn="l">
              <a:lnSpc>
                <a:spcPts val="3839"/>
              </a:lnSpc>
            </a:pPr>
            <a:r>
              <a:rPr lang="en-US" sz="2953" i="true">
                <a:solidFill>
                  <a:srgbClr val="0F2F76"/>
                </a:solidFill>
                <a:latin typeface="Montserrat Italics"/>
                <a:ea typeface="Montserrat Italics"/>
                <a:cs typeface="Montserrat Italics"/>
                <a:sym typeface="Montserrat Italics"/>
              </a:rPr>
              <a:t>Nguyễn Văn Sơn</a:t>
            </a:r>
          </a:p>
          <a:p>
            <a:pPr algn="l">
              <a:lnSpc>
                <a:spcPts val="383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096584" y="2319049"/>
            <a:ext cx="11685582" cy="6958180"/>
          </a:xfrm>
          <a:custGeom>
            <a:avLst/>
            <a:gdLst/>
            <a:ahLst/>
            <a:cxnLst/>
            <a:rect r="r" b="b" t="t" l="l"/>
            <a:pathLst>
              <a:path h="6958180" w="11685582">
                <a:moveTo>
                  <a:pt x="0" y="0"/>
                </a:moveTo>
                <a:lnTo>
                  <a:pt x="11685582" y="0"/>
                </a:lnTo>
                <a:lnTo>
                  <a:pt x="11685582" y="6958180"/>
                </a:lnTo>
                <a:lnTo>
                  <a:pt x="0" y="6958180"/>
                </a:lnTo>
                <a:lnTo>
                  <a:pt x="0" y="0"/>
                </a:lnTo>
                <a:close/>
              </a:path>
            </a:pathLst>
          </a:custGeom>
          <a:blipFill>
            <a:blip r:embed="rId2"/>
            <a:stretch>
              <a:fillRect l="0" t="0" r="0" b="0"/>
            </a:stretch>
          </a:blipFill>
        </p:spPr>
      </p:sp>
      <p:sp>
        <p:nvSpPr>
          <p:cNvPr name="TextBox 21" id="21"/>
          <p:cNvSpPr txBox="true"/>
          <p:nvPr/>
        </p:nvSpPr>
        <p:spPr>
          <a:xfrm rot="0">
            <a:off x="1598176" y="1512126"/>
            <a:ext cx="11795242"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III. LUỒNG HOẠT ĐỘNG CỦA HỆ THỐNG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057445" y="1028700"/>
            <a:ext cx="311623" cy="31162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57445" y="1594440"/>
            <a:ext cx="311623" cy="3116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57445" y="2163238"/>
            <a:ext cx="311623" cy="31162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127501" y="1790700"/>
            <a:ext cx="10032997" cy="3436302"/>
          </a:xfrm>
          <a:custGeom>
            <a:avLst/>
            <a:gdLst/>
            <a:ahLst/>
            <a:cxnLst/>
            <a:rect r="r" b="b" t="t" l="l"/>
            <a:pathLst>
              <a:path h="3436302" w="10032997">
                <a:moveTo>
                  <a:pt x="0" y="0"/>
                </a:moveTo>
                <a:lnTo>
                  <a:pt x="10032998" y="0"/>
                </a:lnTo>
                <a:lnTo>
                  <a:pt x="10032998" y="3436302"/>
                </a:lnTo>
                <a:lnTo>
                  <a:pt x="0" y="3436302"/>
                </a:lnTo>
                <a:lnTo>
                  <a:pt x="0" y="0"/>
                </a:lnTo>
                <a:close/>
              </a:path>
            </a:pathLst>
          </a:custGeom>
          <a:blipFill>
            <a:blip r:embed="rId2"/>
            <a:stretch>
              <a:fillRect l="0" t="0" r="0" b="0"/>
            </a:stretch>
          </a:blipFill>
        </p:spPr>
      </p:sp>
      <p:sp>
        <p:nvSpPr>
          <p:cNvPr name="TextBox 12" id="12"/>
          <p:cNvSpPr txBox="true"/>
          <p:nvPr/>
        </p:nvSpPr>
        <p:spPr>
          <a:xfrm rot="0">
            <a:off x="1510144" y="1171575"/>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KẾT QUẢ ĐÁNH GIÁ</a:t>
            </a:r>
          </a:p>
        </p:txBody>
      </p:sp>
      <p:sp>
        <p:nvSpPr>
          <p:cNvPr name="TextBox 13" id="13"/>
          <p:cNvSpPr txBox="true"/>
          <p:nvPr/>
        </p:nvSpPr>
        <p:spPr>
          <a:xfrm rot="0">
            <a:off x="1213257" y="5370939"/>
            <a:ext cx="15336220" cy="3971925"/>
          </a:xfrm>
          <a:prstGeom prst="rect">
            <a:avLst/>
          </a:prstGeom>
        </p:spPr>
        <p:txBody>
          <a:bodyPr anchor="t" rtlCol="false" tIns="0" lIns="0" bIns="0" rIns="0">
            <a:spAutoFit/>
          </a:bodyPr>
          <a:lstStyle/>
          <a:p>
            <a:pPr algn="just">
              <a:lnSpc>
                <a:spcPts val="4500"/>
              </a:lnSpc>
            </a:pPr>
            <a:r>
              <a:rPr lang="en-US" sz="3000">
                <a:solidFill>
                  <a:srgbClr val="0F2F76"/>
                </a:solidFill>
                <a:latin typeface="Montserrat"/>
                <a:ea typeface="Montserrat"/>
                <a:cs typeface="Montserrat"/>
                <a:sym typeface="Montserrat"/>
              </a:rPr>
              <a:t>GOPT phân tích bốn khía cạnh khác nhau của phát âm:​</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Pronunciation: Đánh giá mức độ chính xác khi người nói tạo ra các âm vị</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Fluency: Tốc độ nói có tự nhiên, mượt mà không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Intonation: Phân tích sự thay đổi về cao độ (sự lên và xuống giọng) trong một câu nói</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Stress: Xác định việc nhấn mạnh vào các âm tiết trong một từ</a:t>
            </a:r>
          </a:p>
          <a:p>
            <a:pPr algn="just">
              <a:lnSpc>
                <a:spcPts val="45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1028700"/>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464485" y="2776341"/>
            <a:ext cx="10682327" cy="6257136"/>
          </a:xfrm>
          <a:custGeom>
            <a:avLst/>
            <a:gdLst/>
            <a:ahLst/>
            <a:cxnLst/>
            <a:rect r="r" b="b" t="t" l="l"/>
            <a:pathLst>
              <a:path h="6257136" w="10682327">
                <a:moveTo>
                  <a:pt x="0" y="0"/>
                </a:moveTo>
                <a:lnTo>
                  <a:pt x="10682327" y="0"/>
                </a:lnTo>
                <a:lnTo>
                  <a:pt x="10682327" y="6257135"/>
                </a:lnTo>
                <a:lnTo>
                  <a:pt x="0" y="6257135"/>
                </a:lnTo>
                <a:lnTo>
                  <a:pt x="0" y="0"/>
                </a:lnTo>
                <a:close/>
              </a:path>
            </a:pathLst>
          </a:custGeom>
          <a:blipFill>
            <a:blip r:embed="rId2"/>
            <a:stretch>
              <a:fillRect l="0" t="0" r="0" b="-726"/>
            </a:stretch>
          </a:blipFill>
        </p:spPr>
      </p:sp>
      <p:sp>
        <p:nvSpPr>
          <p:cNvPr name="TextBox 21" id="21"/>
          <p:cNvSpPr txBox="true"/>
          <p:nvPr/>
        </p:nvSpPr>
        <p:spPr>
          <a:xfrm rot="0">
            <a:off x="1690473" y="1544113"/>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LỖI SAI</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1028700"/>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784277" y="2843425"/>
            <a:ext cx="14109289" cy="4832431"/>
          </a:xfrm>
          <a:custGeom>
            <a:avLst/>
            <a:gdLst/>
            <a:ahLst/>
            <a:cxnLst/>
            <a:rect r="r" b="b" t="t" l="l"/>
            <a:pathLst>
              <a:path h="4832431" w="14109289">
                <a:moveTo>
                  <a:pt x="0" y="0"/>
                </a:moveTo>
                <a:lnTo>
                  <a:pt x="14109289" y="0"/>
                </a:lnTo>
                <a:lnTo>
                  <a:pt x="14109289" y="4832432"/>
                </a:lnTo>
                <a:lnTo>
                  <a:pt x="0" y="4832432"/>
                </a:lnTo>
                <a:lnTo>
                  <a:pt x="0" y="0"/>
                </a:lnTo>
                <a:close/>
              </a:path>
            </a:pathLst>
          </a:custGeom>
          <a:blipFill>
            <a:blip r:embed="rId2"/>
            <a:stretch>
              <a:fillRect l="0" t="0" r="0" b="0"/>
            </a:stretch>
          </a:blipFill>
        </p:spPr>
      </p:sp>
      <p:sp>
        <p:nvSpPr>
          <p:cNvPr name="TextBox 21" id="21"/>
          <p:cNvSpPr txBox="true"/>
          <p:nvPr/>
        </p:nvSpPr>
        <p:spPr>
          <a:xfrm rot="0">
            <a:off x="1914493" y="1737315"/>
            <a:ext cx="12981611" cy="619125"/>
          </a:xfrm>
          <a:prstGeom prst="rect">
            <a:avLst/>
          </a:prstGeom>
        </p:spPr>
        <p:txBody>
          <a:bodyPr anchor="t" rtlCol="false" tIns="0" lIns="0" bIns="0" rIns="0">
            <a:spAutoFit/>
          </a:bodyPr>
          <a:lstStyle/>
          <a:p>
            <a:pPr algn="l">
              <a:lnSpc>
                <a:spcPts val="4500"/>
              </a:lnSpc>
            </a:pPr>
            <a:r>
              <a:rPr lang="en-US" sz="5000" spc="-200">
                <a:solidFill>
                  <a:srgbClr val="0F2F76"/>
                </a:solidFill>
                <a:latin typeface="Roboto Slab"/>
                <a:ea typeface="Roboto Slab"/>
                <a:cs typeface="Roboto Slab"/>
                <a:sym typeface="Roboto Slab"/>
              </a:rPr>
              <a:t>ĐÁNH GIÁ ĐIỂM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081547" y="3165259"/>
            <a:ext cx="11301259" cy="1455037"/>
          </a:xfrm>
          <a:custGeom>
            <a:avLst/>
            <a:gdLst/>
            <a:ahLst/>
            <a:cxnLst/>
            <a:rect r="r" b="b" t="t" l="l"/>
            <a:pathLst>
              <a:path h="1455037" w="11301259">
                <a:moveTo>
                  <a:pt x="0" y="0"/>
                </a:moveTo>
                <a:lnTo>
                  <a:pt x="11301259" y="0"/>
                </a:lnTo>
                <a:lnTo>
                  <a:pt x="11301259" y="1455037"/>
                </a:lnTo>
                <a:lnTo>
                  <a:pt x="0" y="1455037"/>
                </a:lnTo>
                <a:lnTo>
                  <a:pt x="0" y="0"/>
                </a:lnTo>
                <a:close/>
              </a:path>
            </a:pathLst>
          </a:custGeom>
          <a:blipFill>
            <a:blip r:embed="rId2"/>
            <a:stretch>
              <a:fillRect l="0" t="0" r="0" b="0"/>
            </a:stretch>
          </a:blipFill>
        </p:spPr>
      </p:sp>
      <p:sp>
        <p:nvSpPr>
          <p:cNvPr name="TextBox 21" id="21"/>
          <p:cNvSpPr txBox="true"/>
          <p:nvPr/>
        </p:nvSpPr>
        <p:spPr>
          <a:xfrm rot="0">
            <a:off x="1690473" y="1635598"/>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NHẬN XÉT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1652624" y="2938030"/>
            <a:ext cx="5077620" cy="6356958"/>
          </a:xfrm>
          <a:custGeom>
            <a:avLst/>
            <a:gdLst/>
            <a:ahLst/>
            <a:cxnLst/>
            <a:rect r="r" b="b" t="t" l="l"/>
            <a:pathLst>
              <a:path h="6356958" w="5077620">
                <a:moveTo>
                  <a:pt x="0" y="0"/>
                </a:moveTo>
                <a:lnTo>
                  <a:pt x="5077620" y="0"/>
                </a:lnTo>
                <a:lnTo>
                  <a:pt x="5077620" y="6356958"/>
                </a:lnTo>
                <a:lnTo>
                  <a:pt x="0" y="6356958"/>
                </a:lnTo>
                <a:lnTo>
                  <a:pt x="0" y="0"/>
                </a:lnTo>
                <a:close/>
              </a:path>
            </a:pathLst>
          </a:custGeom>
          <a:blipFill>
            <a:blip r:embed="rId2"/>
            <a:stretch>
              <a:fillRect l="0" t="0" r="0" b="0"/>
            </a:stretch>
          </a:blipFill>
        </p:spPr>
      </p:sp>
      <p:sp>
        <p:nvSpPr>
          <p:cNvPr name="Freeform 21" id="21"/>
          <p:cNvSpPr/>
          <p:nvPr/>
        </p:nvSpPr>
        <p:spPr>
          <a:xfrm flipH="false" flipV="false" rot="0">
            <a:off x="8319190" y="2938030"/>
            <a:ext cx="2646084" cy="6356958"/>
          </a:xfrm>
          <a:custGeom>
            <a:avLst/>
            <a:gdLst/>
            <a:ahLst/>
            <a:cxnLst/>
            <a:rect r="r" b="b" t="t" l="l"/>
            <a:pathLst>
              <a:path h="6356958" w="2646084">
                <a:moveTo>
                  <a:pt x="0" y="0"/>
                </a:moveTo>
                <a:lnTo>
                  <a:pt x="2646084" y="0"/>
                </a:lnTo>
                <a:lnTo>
                  <a:pt x="2646084" y="6356958"/>
                </a:lnTo>
                <a:lnTo>
                  <a:pt x="0" y="6356958"/>
                </a:lnTo>
                <a:lnTo>
                  <a:pt x="0" y="0"/>
                </a:lnTo>
                <a:close/>
              </a:path>
            </a:pathLst>
          </a:custGeom>
          <a:blipFill>
            <a:blip r:embed="rId3"/>
            <a:stretch>
              <a:fillRect l="0" t="0" r="0" b="0"/>
            </a:stretch>
          </a:blipFill>
        </p:spPr>
      </p:sp>
      <p:sp>
        <p:nvSpPr>
          <p:cNvPr name="TextBox 22" id="22"/>
          <p:cNvSpPr txBox="true"/>
          <p:nvPr/>
        </p:nvSpPr>
        <p:spPr>
          <a:xfrm rot="0">
            <a:off x="1690473" y="1635598"/>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LỊCH SỬ LUYỆN TẬP</a:t>
            </a:r>
          </a:p>
        </p:txBody>
      </p:sp>
      <p:sp>
        <p:nvSpPr>
          <p:cNvPr name="TextBox 23" id="23"/>
          <p:cNvSpPr txBox="true"/>
          <p:nvPr/>
        </p:nvSpPr>
        <p:spPr>
          <a:xfrm rot="0">
            <a:off x="1369068" y="3187276"/>
            <a:ext cx="8859995" cy="291271"/>
          </a:xfrm>
          <a:prstGeom prst="rect">
            <a:avLst/>
          </a:prstGeom>
        </p:spPr>
        <p:txBody>
          <a:bodyPr anchor="t" rtlCol="false" tIns="0" lIns="0" bIns="0" rIns="0">
            <a:spAutoFit/>
          </a:bodyPr>
          <a:lstStyle/>
          <a:p>
            <a:pPr algn="just">
              <a:lnSpc>
                <a:spcPts val="2304"/>
              </a:lnSpc>
            </a:pPr>
            <a:r>
              <a:rPr lang="en-US" sz="1536">
                <a:solidFill>
                  <a:srgbClr val="0F2F76"/>
                </a:solidFill>
                <a:latin typeface="Montserrat"/>
                <a:ea typeface="Montserrat"/>
                <a:cs typeface="Montserrat"/>
                <a:sym typeface="Montserrat"/>
              </a:rPr>
              <a:t>Giúp người đọc xem và luyện tập lại các câu hỏi đã luyện tập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3203569" y="3889207"/>
            <a:ext cx="11301259" cy="3545770"/>
          </a:xfrm>
          <a:custGeom>
            <a:avLst/>
            <a:gdLst/>
            <a:ahLst/>
            <a:cxnLst/>
            <a:rect r="r" b="b" t="t" l="l"/>
            <a:pathLst>
              <a:path h="3545770" w="11301259">
                <a:moveTo>
                  <a:pt x="0" y="0"/>
                </a:moveTo>
                <a:lnTo>
                  <a:pt x="11301259" y="0"/>
                </a:lnTo>
                <a:lnTo>
                  <a:pt x="11301259" y="3545770"/>
                </a:lnTo>
                <a:lnTo>
                  <a:pt x="0" y="3545770"/>
                </a:lnTo>
                <a:lnTo>
                  <a:pt x="0" y="0"/>
                </a:lnTo>
                <a:close/>
              </a:path>
            </a:pathLst>
          </a:custGeom>
          <a:blipFill>
            <a:blip r:embed="rId2"/>
            <a:stretch>
              <a:fillRect l="0" t="0" r="0" b="0"/>
            </a:stretch>
          </a:blipFill>
        </p:spPr>
      </p:sp>
      <p:sp>
        <p:nvSpPr>
          <p:cNvPr name="TextBox 21" id="21"/>
          <p:cNvSpPr txBox="true"/>
          <p:nvPr/>
        </p:nvSpPr>
        <p:spPr>
          <a:xfrm rot="0">
            <a:off x="1690473" y="1635598"/>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LUYỆN TẬP THEO CHỦ ĐỀ VÀ TÌNH HUỐNG</a:t>
            </a:r>
          </a:p>
        </p:txBody>
      </p:sp>
      <p:sp>
        <p:nvSpPr>
          <p:cNvPr name="TextBox 22" id="22"/>
          <p:cNvSpPr txBox="true"/>
          <p:nvPr/>
        </p:nvSpPr>
        <p:spPr>
          <a:xfrm rot="0">
            <a:off x="1690473" y="2952840"/>
            <a:ext cx="11471025" cy="408647"/>
          </a:xfrm>
          <a:prstGeom prst="rect">
            <a:avLst/>
          </a:prstGeom>
        </p:spPr>
        <p:txBody>
          <a:bodyPr anchor="t" rtlCol="false" tIns="0" lIns="0" bIns="0" rIns="0">
            <a:spAutoFit/>
          </a:bodyPr>
          <a:lstStyle/>
          <a:p>
            <a:pPr algn="just">
              <a:lnSpc>
                <a:spcPts val="3365"/>
              </a:lnSpc>
            </a:pPr>
            <a:r>
              <a:rPr lang="en-US" sz="2243">
                <a:solidFill>
                  <a:srgbClr val="0F2F76"/>
                </a:solidFill>
                <a:latin typeface="Montserrat"/>
                <a:ea typeface="Montserrat"/>
                <a:cs typeface="Montserrat"/>
                <a:sym typeface="Montserrat"/>
              </a:rPr>
              <a:t>Giúp người học luyện tập đa dạng các loại câu hỏi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51273"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4958959" y="3247972"/>
            <a:ext cx="7767791" cy="6010328"/>
          </a:xfrm>
          <a:custGeom>
            <a:avLst/>
            <a:gdLst/>
            <a:ahLst/>
            <a:cxnLst/>
            <a:rect r="r" b="b" t="t" l="l"/>
            <a:pathLst>
              <a:path h="6010328" w="7767791">
                <a:moveTo>
                  <a:pt x="0" y="0"/>
                </a:moveTo>
                <a:lnTo>
                  <a:pt x="7767792" y="0"/>
                </a:lnTo>
                <a:lnTo>
                  <a:pt x="7767792" y="6010328"/>
                </a:lnTo>
                <a:lnTo>
                  <a:pt x="0" y="6010328"/>
                </a:lnTo>
                <a:lnTo>
                  <a:pt x="0" y="0"/>
                </a:lnTo>
                <a:close/>
              </a:path>
            </a:pathLst>
          </a:custGeom>
          <a:blipFill>
            <a:blip r:embed="rId2"/>
            <a:stretch>
              <a:fillRect l="0" t="0" r="0" b="0"/>
            </a:stretch>
          </a:blipFill>
        </p:spPr>
      </p:sp>
      <p:sp>
        <p:nvSpPr>
          <p:cNvPr name="TextBox 21" id="21"/>
          <p:cNvSpPr txBox="true"/>
          <p:nvPr/>
        </p:nvSpPr>
        <p:spPr>
          <a:xfrm rot="0">
            <a:off x="1690473" y="1635598"/>
            <a:ext cx="1298161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CÁC CÂU HỎI MẪU</a:t>
            </a:r>
          </a:p>
        </p:txBody>
      </p:sp>
      <p:sp>
        <p:nvSpPr>
          <p:cNvPr name="TextBox 22" id="22"/>
          <p:cNvSpPr txBox="true"/>
          <p:nvPr/>
        </p:nvSpPr>
        <p:spPr>
          <a:xfrm rot="0">
            <a:off x="1690473" y="2700369"/>
            <a:ext cx="11471025" cy="408647"/>
          </a:xfrm>
          <a:prstGeom prst="rect">
            <a:avLst/>
          </a:prstGeom>
        </p:spPr>
        <p:txBody>
          <a:bodyPr anchor="t" rtlCol="false" tIns="0" lIns="0" bIns="0" rIns="0">
            <a:spAutoFit/>
          </a:bodyPr>
          <a:lstStyle/>
          <a:p>
            <a:pPr algn="just">
              <a:lnSpc>
                <a:spcPts val="3365"/>
              </a:lnSpc>
            </a:pPr>
            <a:r>
              <a:rPr lang="en-US" sz="2243">
                <a:solidFill>
                  <a:srgbClr val="0F2F76"/>
                </a:solidFill>
                <a:latin typeface="Montserrat"/>
                <a:ea typeface="Montserrat"/>
                <a:cs typeface="Montserrat"/>
                <a:sym typeface="Montserrat"/>
              </a:rPr>
              <a:t>Các câu hỏi về chủ đề đã lựa chọn</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677341"/>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15498" y="1001025"/>
            <a:ext cx="11453529" cy="2700020"/>
          </a:xfrm>
          <a:prstGeom prst="rect">
            <a:avLst/>
          </a:prstGeom>
        </p:spPr>
        <p:txBody>
          <a:bodyPr anchor="t" rtlCol="false" tIns="0" lIns="0" bIns="0" rIns="0">
            <a:spAutoFit/>
          </a:bodyPr>
          <a:lstStyle/>
          <a:p>
            <a:pPr algn="l">
              <a:lnSpc>
                <a:spcPts val="10989"/>
              </a:lnSpc>
            </a:pPr>
            <a:r>
              <a:rPr lang="en-US" sz="6999" spc="-279">
                <a:solidFill>
                  <a:srgbClr val="0F2F76"/>
                </a:solidFill>
                <a:latin typeface="Roboto Slab"/>
                <a:ea typeface="Roboto Slab"/>
                <a:cs typeface="Roboto Slab"/>
                <a:sym typeface="Roboto Slab"/>
              </a:rPr>
              <a:t>XÂY DỰNG WEBSITE HỌC TIẾNG ANH</a:t>
            </a:r>
          </a:p>
        </p:txBody>
      </p:sp>
      <p:sp>
        <p:nvSpPr>
          <p:cNvPr name="TextBox 21" id="21"/>
          <p:cNvSpPr txBox="true"/>
          <p:nvPr/>
        </p:nvSpPr>
        <p:spPr>
          <a:xfrm rot="0">
            <a:off x="1915200" y="5838790"/>
            <a:ext cx="4154229" cy="1448395"/>
          </a:xfrm>
          <a:prstGeom prst="rect">
            <a:avLst/>
          </a:prstGeom>
        </p:spPr>
        <p:txBody>
          <a:bodyPr anchor="t" rtlCol="false" tIns="0" lIns="0" bIns="0" rIns="0">
            <a:spAutoFit/>
          </a:bodyPr>
          <a:lstStyle/>
          <a:p>
            <a:pPr algn="l">
              <a:lnSpc>
                <a:spcPts val="3839"/>
              </a:lnSpc>
            </a:pPr>
            <a:r>
              <a:rPr lang="en-US" sz="2953" i="true">
                <a:solidFill>
                  <a:srgbClr val="0F2F76"/>
                </a:solidFill>
                <a:latin typeface="Montserrat Italics"/>
                <a:ea typeface="Montserrat Italics"/>
                <a:cs typeface="Montserrat Italics"/>
                <a:sym typeface="Montserrat Italics"/>
              </a:rPr>
              <a:t>Nhóm thực hiện: </a:t>
            </a:r>
          </a:p>
          <a:p>
            <a:pPr algn="l">
              <a:lnSpc>
                <a:spcPts val="3839"/>
              </a:lnSpc>
            </a:pPr>
          </a:p>
          <a:p>
            <a:pPr algn="l">
              <a:lnSpc>
                <a:spcPts val="3839"/>
              </a:lnSpc>
            </a:pPr>
          </a:p>
        </p:txBody>
      </p:sp>
      <p:sp>
        <p:nvSpPr>
          <p:cNvPr name="TextBox 22" id="22"/>
          <p:cNvSpPr txBox="true"/>
          <p:nvPr/>
        </p:nvSpPr>
        <p:spPr>
          <a:xfrm rot="0">
            <a:off x="5888329" y="5703807"/>
            <a:ext cx="4154229" cy="2419945"/>
          </a:xfrm>
          <a:prstGeom prst="rect">
            <a:avLst/>
          </a:prstGeom>
        </p:spPr>
        <p:txBody>
          <a:bodyPr anchor="t" rtlCol="false" tIns="0" lIns="0" bIns="0" rIns="0">
            <a:spAutoFit/>
          </a:bodyPr>
          <a:lstStyle/>
          <a:p>
            <a:pPr algn="l">
              <a:lnSpc>
                <a:spcPts val="3839"/>
              </a:lnSpc>
            </a:pPr>
            <a:r>
              <a:rPr lang="en-US" sz="2953" i="true">
                <a:solidFill>
                  <a:srgbClr val="0F2F76"/>
                </a:solidFill>
                <a:latin typeface="Montserrat Italics"/>
                <a:ea typeface="Montserrat Italics"/>
                <a:cs typeface="Montserrat Italics"/>
                <a:sym typeface="Montserrat Italics"/>
              </a:rPr>
              <a:t>Nguyễn Tùng Dương</a:t>
            </a:r>
          </a:p>
          <a:p>
            <a:pPr algn="l">
              <a:lnSpc>
                <a:spcPts val="3839"/>
              </a:lnSpc>
            </a:pPr>
            <a:r>
              <a:rPr lang="en-US" sz="2953" i="true">
                <a:solidFill>
                  <a:srgbClr val="0F2F76"/>
                </a:solidFill>
                <a:latin typeface="Montserrat Italics"/>
                <a:ea typeface="Montserrat Italics"/>
                <a:cs typeface="Montserrat Italics"/>
                <a:sym typeface="Montserrat Italics"/>
              </a:rPr>
              <a:t>Nguyễn Văn Mùi</a:t>
            </a:r>
          </a:p>
          <a:p>
            <a:pPr algn="l">
              <a:lnSpc>
                <a:spcPts val="3839"/>
              </a:lnSpc>
            </a:pPr>
            <a:r>
              <a:rPr lang="en-US" sz="2953" i="true">
                <a:solidFill>
                  <a:srgbClr val="0F2F76"/>
                </a:solidFill>
                <a:latin typeface="Montserrat Italics"/>
                <a:ea typeface="Montserrat Italics"/>
                <a:cs typeface="Montserrat Italics"/>
                <a:sym typeface="Montserrat Italics"/>
              </a:rPr>
              <a:t>Nguyễn Việt Hưng</a:t>
            </a:r>
          </a:p>
          <a:p>
            <a:pPr algn="l">
              <a:lnSpc>
                <a:spcPts val="3839"/>
              </a:lnSpc>
            </a:pPr>
            <a:r>
              <a:rPr lang="en-US" sz="2953" i="true">
                <a:solidFill>
                  <a:srgbClr val="0F2F76"/>
                </a:solidFill>
                <a:latin typeface="Montserrat Italics"/>
                <a:ea typeface="Montserrat Italics"/>
                <a:cs typeface="Montserrat Italics"/>
                <a:sym typeface="Montserrat Italics"/>
              </a:rPr>
              <a:t>Nguyễn Văn Sơn</a:t>
            </a:r>
          </a:p>
          <a:p>
            <a:pPr algn="l">
              <a:lnSpc>
                <a:spcPts val="3839"/>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677341"/>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844604" y="2299999"/>
            <a:ext cx="6219830" cy="0"/>
          </a:xfrm>
          <a:prstGeom prst="line">
            <a:avLst/>
          </a:prstGeom>
          <a:ln cap="rnd" w="38100">
            <a:solidFill>
              <a:srgbClr val="344EAD"/>
            </a:solidFill>
            <a:prstDash val="solid"/>
            <a:headEnd type="none" len="sm" w="sm"/>
            <a:tailEnd type="none" len="sm" w="sm"/>
          </a:ln>
        </p:spPr>
      </p:sp>
      <p:sp>
        <p:nvSpPr>
          <p:cNvPr name="TextBox 21" id="21"/>
          <p:cNvSpPr txBox="true"/>
          <p:nvPr/>
        </p:nvSpPr>
        <p:spPr>
          <a:xfrm rot="0">
            <a:off x="2047894" y="853868"/>
            <a:ext cx="11453529" cy="1309370"/>
          </a:xfrm>
          <a:prstGeom prst="rect">
            <a:avLst/>
          </a:prstGeom>
        </p:spPr>
        <p:txBody>
          <a:bodyPr anchor="t" rtlCol="false" tIns="0" lIns="0" bIns="0" rIns="0">
            <a:spAutoFit/>
          </a:bodyPr>
          <a:lstStyle/>
          <a:p>
            <a:pPr algn="l">
              <a:lnSpc>
                <a:spcPts val="10989"/>
              </a:lnSpc>
            </a:pPr>
            <a:r>
              <a:rPr lang="en-US" b="true" sz="6999" spc="-279">
                <a:solidFill>
                  <a:srgbClr val="0F2F76"/>
                </a:solidFill>
                <a:latin typeface="Roboto Slab Bold"/>
                <a:ea typeface="Roboto Slab Bold"/>
                <a:cs typeface="Roboto Slab Bold"/>
                <a:sym typeface="Roboto Slab Bold"/>
              </a:rPr>
              <a:t>NỘI DUNG</a:t>
            </a:r>
          </a:p>
        </p:txBody>
      </p:sp>
      <p:sp>
        <p:nvSpPr>
          <p:cNvPr name="TextBox 22" id="22"/>
          <p:cNvSpPr txBox="true"/>
          <p:nvPr/>
        </p:nvSpPr>
        <p:spPr>
          <a:xfrm rot="0">
            <a:off x="1844604" y="3771900"/>
            <a:ext cx="15853676" cy="3178175"/>
          </a:xfrm>
          <a:prstGeom prst="rect">
            <a:avLst/>
          </a:prstGeom>
        </p:spPr>
        <p:txBody>
          <a:bodyPr anchor="t" rtlCol="false" tIns="0" lIns="0" bIns="0" rIns="0">
            <a:spAutoFit/>
          </a:bodyPr>
          <a:lstStyle/>
          <a:p>
            <a:pPr algn="just">
              <a:lnSpc>
                <a:spcPts val="6399"/>
              </a:lnSpc>
            </a:pPr>
            <a:r>
              <a:rPr lang="en-US" sz="3999" b="true">
                <a:solidFill>
                  <a:srgbClr val="0F2F76"/>
                </a:solidFill>
                <a:latin typeface="Montserrat Bold"/>
                <a:ea typeface="Montserrat Bold"/>
                <a:cs typeface="Montserrat Bold"/>
                <a:sym typeface="Montserrat Bold"/>
              </a:rPr>
              <a:t>I. Giới thiệu tổng quan</a:t>
            </a:r>
          </a:p>
          <a:p>
            <a:pPr algn="just">
              <a:lnSpc>
                <a:spcPts val="6399"/>
              </a:lnSpc>
            </a:pPr>
            <a:r>
              <a:rPr lang="en-US" sz="3999" b="true">
                <a:solidFill>
                  <a:srgbClr val="0F2F76"/>
                </a:solidFill>
                <a:latin typeface="Montserrat Bold"/>
                <a:ea typeface="Montserrat Bold"/>
                <a:cs typeface="Montserrat Bold"/>
                <a:sym typeface="Montserrat Bold"/>
              </a:rPr>
              <a:t>II. Các mô hình AI sử dụng</a:t>
            </a:r>
          </a:p>
          <a:p>
            <a:pPr algn="just">
              <a:lnSpc>
                <a:spcPts val="6399"/>
              </a:lnSpc>
            </a:pPr>
            <a:r>
              <a:rPr lang="en-US" sz="3999" b="true">
                <a:solidFill>
                  <a:srgbClr val="0F2F76"/>
                </a:solidFill>
                <a:latin typeface="Montserrat Bold"/>
                <a:ea typeface="Montserrat Bold"/>
                <a:cs typeface="Montserrat Bold"/>
                <a:sym typeface="Montserrat Bold"/>
              </a:rPr>
              <a:t>III. Luồng hoạt động của hệ thống</a:t>
            </a:r>
          </a:p>
          <a:p>
            <a:pPr algn="just">
              <a:lnSpc>
                <a:spcPts val="6399"/>
              </a:lnSpc>
            </a:pPr>
            <a:r>
              <a:rPr lang="en-US" sz="3999" b="true">
                <a:solidFill>
                  <a:srgbClr val="0F2F76"/>
                </a:solidFill>
                <a:latin typeface="Montserrat Bold"/>
                <a:ea typeface="Montserrat Bold"/>
                <a:cs typeface="Montserrat Bold"/>
                <a:sym typeface="Montserrat Bold"/>
              </a:rPr>
              <a:t>IV. Demo website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488397" y="1171575"/>
            <a:ext cx="9856172"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 GIỚI THIỆU TỔNG QUAN </a:t>
            </a:r>
          </a:p>
        </p:txBody>
      </p:sp>
      <p:sp>
        <p:nvSpPr>
          <p:cNvPr name="TextBox 21" id="21"/>
          <p:cNvSpPr txBox="true"/>
          <p:nvPr/>
        </p:nvSpPr>
        <p:spPr>
          <a:xfrm rot="0">
            <a:off x="1139735" y="2233324"/>
            <a:ext cx="14884047" cy="6219825"/>
          </a:xfrm>
          <a:prstGeom prst="rect">
            <a:avLst/>
          </a:prstGeom>
        </p:spPr>
        <p:txBody>
          <a:bodyPr anchor="t" rtlCol="false" tIns="0" lIns="0" bIns="0" rIns="0">
            <a:spAutoFit/>
          </a:bodyPr>
          <a:lstStyle/>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React Native là framework mã nguồn mở được phát triển bởi Meta  vào năm 2015, cho phép xây dựng ứng dụng di động đa nền tảng sử dụng JavaScript và React.</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Triết lý "Learn once, write anywhere" - Khác với "Write once, run anywhere" của các framework khác: học React một lần và áp dụng kiến thức đó để phát triển cho nhiều nền tảng.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Cơ chế hoạt động: JavaScript code được thực thi trong JavaScript Virtual Machine (JSC) và giao tiếp với native components thông qua "bridge" hoặc qua "JSI" (JavaScript Interface) trong các phiên bản mới.</a:t>
            </a:r>
          </a:p>
          <a:p>
            <a:pPr algn="just">
              <a:lnSpc>
                <a:spcPts val="4500"/>
              </a:lnSpc>
            </a:pPr>
          </a:p>
          <a:p>
            <a:pPr algn="just">
              <a:lnSpc>
                <a:spcPts val="39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0613581" y="2699753"/>
            <a:ext cx="5103158" cy="5103158"/>
          </a:xfrm>
          <a:custGeom>
            <a:avLst/>
            <a:gdLst/>
            <a:ahLst/>
            <a:cxnLst/>
            <a:rect r="r" b="b" t="t" l="l"/>
            <a:pathLst>
              <a:path h="5103158" w="5103158">
                <a:moveTo>
                  <a:pt x="0" y="0"/>
                </a:moveTo>
                <a:lnTo>
                  <a:pt x="5103158" y="0"/>
                </a:lnTo>
                <a:lnTo>
                  <a:pt x="5103158" y="5103159"/>
                </a:lnTo>
                <a:lnTo>
                  <a:pt x="0" y="5103159"/>
                </a:lnTo>
                <a:lnTo>
                  <a:pt x="0" y="0"/>
                </a:lnTo>
                <a:close/>
              </a:path>
            </a:pathLst>
          </a:custGeom>
          <a:blipFill>
            <a:blip r:embed="rId2"/>
            <a:stretch>
              <a:fillRect l="0" t="0" r="0" b="0"/>
            </a:stretch>
          </a:blipFill>
        </p:spPr>
      </p:sp>
      <p:sp>
        <p:nvSpPr>
          <p:cNvPr name="Freeform 21" id="21"/>
          <p:cNvSpPr/>
          <p:nvPr/>
        </p:nvSpPr>
        <p:spPr>
          <a:xfrm flipH="false" flipV="false" rot="0">
            <a:off x="2248084" y="5300959"/>
            <a:ext cx="7543574" cy="2501952"/>
          </a:xfrm>
          <a:custGeom>
            <a:avLst/>
            <a:gdLst/>
            <a:ahLst/>
            <a:cxnLst/>
            <a:rect r="r" b="b" t="t" l="l"/>
            <a:pathLst>
              <a:path h="2501952" w="7543574">
                <a:moveTo>
                  <a:pt x="0" y="0"/>
                </a:moveTo>
                <a:lnTo>
                  <a:pt x="7543574" y="0"/>
                </a:lnTo>
                <a:lnTo>
                  <a:pt x="7543574" y="2501953"/>
                </a:lnTo>
                <a:lnTo>
                  <a:pt x="0" y="2501953"/>
                </a:lnTo>
                <a:lnTo>
                  <a:pt x="0" y="0"/>
                </a:lnTo>
                <a:close/>
              </a:path>
            </a:pathLst>
          </a:custGeom>
          <a:blipFill>
            <a:blip r:embed="rId3"/>
            <a:stretch>
              <a:fillRect l="0" t="0" r="0" b="0"/>
            </a:stretch>
          </a:blipFill>
        </p:spPr>
      </p:sp>
      <p:sp>
        <p:nvSpPr>
          <p:cNvPr name="TextBox 22" id="22"/>
          <p:cNvSpPr txBox="true"/>
          <p:nvPr/>
        </p:nvSpPr>
        <p:spPr>
          <a:xfrm rot="0">
            <a:off x="1474610" y="1171575"/>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a:t>
            </a:r>
          </a:p>
        </p:txBody>
      </p:sp>
      <p:sp>
        <p:nvSpPr>
          <p:cNvPr name="TextBox 23" id="23"/>
          <p:cNvSpPr txBox="true"/>
          <p:nvPr/>
        </p:nvSpPr>
        <p:spPr>
          <a:xfrm rot="0">
            <a:off x="5116181" y="4235525"/>
            <a:ext cx="1807380"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GOPT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69068" y="1131126"/>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VÀ THUẬT TOÁN</a:t>
            </a:r>
          </a:p>
        </p:txBody>
      </p:sp>
      <p:sp>
        <p:nvSpPr>
          <p:cNvPr name="TextBox 21" id="21"/>
          <p:cNvSpPr txBox="true"/>
          <p:nvPr/>
        </p:nvSpPr>
        <p:spPr>
          <a:xfrm rot="0">
            <a:off x="8240310" y="2080924"/>
            <a:ext cx="1807380"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GOPT</a:t>
            </a:r>
          </a:p>
        </p:txBody>
      </p:sp>
      <p:sp>
        <p:nvSpPr>
          <p:cNvPr name="Freeform 22" id="22"/>
          <p:cNvSpPr/>
          <p:nvPr/>
        </p:nvSpPr>
        <p:spPr>
          <a:xfrm flipH="false" flipV="false" rot="0">
            <a:off x="2136007" y="4538230"/>
            <a:ext cx="14015985" cy="4648635"/>
          </a:xfrm>
          <a:custGeom>
            <a:avLst/>
            <a:gdLst/>
            <a:ahLst/>
            <a:cxnLst/>
            <a:rect r="r" b="b" t="t" l="l"/>
            <a:pathLst>
              <a:path h="4648635" w="14015985">
                <a:moveTo>
                  <a:pt x="0" y="0"/>
                </a:moveTo>
                <a:lnTo>
                  <a:pt x="14015986" y="0"/>
                </a:lnTo>
                <a:lnTo>
                  <a:pt x="14015986" y="4648635"/>
                </a:lnTo>
                <a:lnTo>
                  <a:pt x="0" y="4648635"/>
                </a:lnTo>
                <a:lnTo>
                  <a:pt x="0" y="0"/>
                </a:lnTo>
                <a:close/>
              </a:path>
            </a:pathLst>
          </a:custGeom>
          <a:blipFill>
            <a:blip r:embed="rId2"/>
            <a:stretch>
              <a:fillRect l="0" t="0" r="0" b="0"/>
            </a:stretch>
          </a:blipFill>
        </p:spPr>
      </p:sp>
      <p:sp>
        <p:nvSpPr>
          <p:cNvPr name="TextBox 23" id="23"/>
          <p:cNvSpPr txBox="true"/>
          <p:nvPr/>
        </p:nvSpPr>
        <p:spPr>
          <a:xfrm rot="0">
            <a:off x="1398463" y="2852305"/>
            <a:ext cx="15336220" cy="1685925"/>
          </a:xfrm>
          <a:prstGeom prst="rect">
            <a:avLst/>
          </a:prstGeom>
        </p:spPr>
        <p:txBody>
          <a:bodyPr anchor="t" rtlCol="false" tIns="0" lIns="0" bIns="0" rIns="0">
            <a:spAutoFit/>
          </a:bodyPr>
          <a:lstStyle/>
          <a:p>
            <a:pPr algn="just">
              <a:lnSpc>
                <a:spcPts val="4500"/>
              </a:lnSpc>
            </a:pPr>
            <a:r>
              <a:rPr lang="en-US" sz="3000">
                <a:solidFill>
                  <a:srgbClr val="0F2F76"/>
                </a:solidFill>
                <a:latin typeface="Montserrat"/>
                <a:ea typeface="Montserrat"/>
                <a:cs typeface="Montserrat"/>
                <a:sym typeface="Montserrat"/>
              </a:rPr>
              <a:t>GOPT (Goodness of Pronunciation Transformer) là một mô hình trí tuệ nhân tạo chuyên đánh giá và chấm điểm phát âm tiếng Anh của người học ngoại ngữ một cách tự động và toàn diện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69068" y="1131126"/>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VÀ THUẬT TOÁN</a:t>
            </a:r>
          </a:p>
        </p:txBody>
      </p:sp>
      <p:sp>
        <p:nvSpPr>
          <p:cNvPr name="TextBox 21" id="21"/>
          <p:cNvSpPr txBox="true"/>
          <p:nvPr/>
        </p:nvSpPr>
        <p:spPr>
          <a:xfrm rot="0">
            <a:off x="8240310" y="2080924"/>
            <a:ext cx="1807380"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GOPT</a:t>
            </a:r>
          </a:p>
        </p:txBody>
      </p:sp>
      <p:sp>
        <p:nvSpPr>
          <p:cNvPr name="TextBox 22" id="22"/>
          <p:cNvSpPr txBox="true"/>
          <p:nvPr/>
        </p:nvSpPr>
        <p:spPr>
          <a:xfrm rot="0">
            <a:off x="1369068" y="3597415"/>
            <a:ext cx="15336220" cy="3971925"/>
          </a:xfrm>
          <a:prstGeom prst="rect">
            <a:avLst/>
          </a:prstGeom>
        </p:spPr>
        <p:txBody>
          <a:bodyPr anchor="t" rtlCol="false" tIns="0" lIns="0" bIns="0" rIns="0">
            <a:spAutoFit/>
          </a:bodyPr>
          <a:lstStyle/>
          <a:p>
            <a:pPr algn="just">
              <a:lnSpc>
                <a:spcPts val="4500"/>
              </a:lnSpc>
            </a:pPr>
            <a:r>
              <a:rPr lang="en-US" sz="3000">
                <a:solidFill>
                  <a:srgbClr val="0F2F76"/>
                </a:solidFill>
                <a:latin typeface="Montserrat"/>
                <a:ea typeface="Montserrat"/>
                <a:cs typeface="Montserrat"/>
                <a:sym typeface="Montserrat"/>
              </a:rPr>
              <a:t>GOPT phân tích năm khía cạnh khác nhau của phát âm:​</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Accuracy (Độ chính xác): các âm có được phát đúng theo chuẩn không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Fluency (Độ trôi chảy): tốc độ nói có tự nhiên, mượt mà không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Completeness (Tính đầy đủ): có bỏ sót âm hoặc từ nào không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Prosody (Ngữ điệu): nhịp điệu, trọng âm, cao độ giọng có phù hợp không</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Total score (Điểm tổng): điểm tổng hợp chất lượng phát âm</a:t>
            </a:r>
          </a:p>
          <a:p>
            <a:pPr algn="just">
              <a:lnSpc>
                <a:spcPts val="45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69068" y="1131126"/>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VÀ THUẬT TOÁN</a:t>
            </a:r>
          </a:p>
        </p:txBody>
      </p:sp>
      <p:sp>
        <p:nvSpPr>
          <p:cNvPr name="TextBox 21" id="21"/>
          <p:cNvSpPr txBox="true"/>
          <p:nvPr/>
        </p:nvSpPr>
        <p:spPr>
          <a:xfrm rot="0">
            <a:off x="8240310" y="2080924"/>
            <a:ext cx="1807380"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GOPT</a:t>
            </a:r>
          </a:p>
        </p:txBody>
      </p:sp>
      <p:sp>
        <p:nvSpPr>
          <p:cNvPr name="Freeform 22" id="22"/>
          <p:cNvSpPr/>
          <p:nvPr/>
        </p:nvSpPr>
        <p:spPr>
          <a:xfrm flipH="false" flipV="false" rot="0">
            <a:off x="1116145" y="2890549"/>
            <a:ext cx="15757989" cy="5145623"/>
          </a:xfrm>
          <a:custGeom>
            <a:avLst/>
            <a:gdLst/>
            <a:ahLst/>
            <a:cxnLst/>
            <a:rect r="r" b="b" t="t" l="l"/>
            <a:pathLst>
              <a:path h="5145623" w="15757989">
                <a:moveTo>
                  <a:pt x="0" y="0"/>
                </a:moveTo>
                <a:lnTo>
                  <a:pt x="15757989" y="0"/>
                </a:lnTo>
                <a:lnTo>
                  <a:pt x="15757989" y="5145623"/>
                </a:lnTo>
                <a:lnTo>
                  <a:pt x="0" y="5145623"/>
                </a:lnTo>
                <a:lnTo>
                  <a:pt x="0" y="0"/>
                </a:lnTo>
                <a:close/>
              </a:path>
            </a:pathLst>
          </a:custGeom>
          <a:blipFill>
            <a:blip r:embed="rId2"/>
            <a:stretch>
              <a:fillRect l="0" t="-784" r="0" b="-78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98176" y="1512126"/>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VÀ THUẬT TOÁN</a:t>
            </a:r>
          </a:p>
        </p:txBody>
      </p:sp>
      <p:sp>
        <p:nvSpPr>
          <p:cNvPr name="Freeform 21" id="21"/>
          <p:cNvSpPr/>
          <p:nvPr/>
        </p:nvSpPr>
        <p:spPr>
          <a:xfrm flipH="false" flipV="false" rot="0">
            <a:off x="12726751" y="3737255"/>
            <a:ext cx="3907287" cy="3907287"/>
          </a:xfrm>
          <a:custGeom>
            <a:avLst/>
            <a:gdLst/>
            <a:ahLst/>
            <a:cxnLst/>
            <a:rect r="r" b="b" t="t" l="l"/>
            <a:pathLst>
              <a:path h="3907287" w="3907287">
                <a:moveTo>
                  <a:pt x="0" y="0"/>
                </a:moveTo>
                <a:lnTo>
                  <a:pt x="3907287" y="0"/>
                </a:lnTo>
                <a:lnTo>
                  <a:pt x="3907287" y="3907288"/>
                </a:lnTo>
                <a:lnTo>
                  <a:pt x="0" y="3907288"/>
                </a:lnTo>
                <a:lnTo>
                  <a:pt x="0" y="0"/>
                </a:lnTo>
                <a:close/>
              </a:path>
            </a:pathLst>
          </a:custGeom>
          <a:blipFill>
            <a:blip r:embed="rId2"/>
            <a:stretch>
              <a:fillRect l="0" t="0" r="0" b="0"/>
            </a:stretch>
          </a:blipFill>
        </p:spPr>
      </p:sp>
      <p:sp>
        <p:nvSpPr>
          <p:cNvPr name="TextBox 22" id="22"/>
          <p:cNvSpPr txBox="true"/>
          <p:nvPr/>
        </p:nvSpPr>
        <p:spPr>
          <a:xfrm rot="0">
            <a:off x="1369068" y="3275761"/>
            <a:ext cx="11282820" cy="4543425"/>
          </a:xfrm>
          <a:prstGeom prst="rect">
            <a:avLst/>
          </a:prstGeom>
        </p:spPr>
        <p:txBody>
          <a:bodyPr anchor="t" rtlCol="false" tIns="0" lIns="0" bIns="0" rIns="0">
            <a:spAutoFit/>
          </a:bodyPr>
          <a:lstStyle/>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Whisper là mô hình nhận dạng giọng nói (speech-to-text)﻿ mã nguồn mở do OpenAI phát triển.</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Chuyển đổi giọng nói thành văn bản với độ chính xác cao trên nhiều ngôn ngữ và môi trường khác nhau.</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Nhận diện đa ngôn ngữ, tự động loại bỏ tiếng ồn nền.</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Ứng dụng trong tạo phụ đề tự động, ghi chú cuộc họp, trợ lý ảo và hệ thống học ngôn ngữ.</a:t>
            </a:r>
          </a:p>
          <a:p>
            <a:pPr algn="just">
              <a:lnSpc>
                <a:spcPts val="4500"/>
              </a:lnSpc>
            </a:pPr>
          </a:p>
        </p:txBody>
      </p:sp>
      <p:sp>
        <p:nvSpPr>
          <p:cNvPr name="TextBox 23" id="23"/>
          <p:cNvSpPr txBox="true"/>
          <p:nvPr/>
        </p:nvSpPr>
        <p:spPr>
          <a:xfrm rot="0">
            <a:off x="1369068" y="2652424"/>
            <a:ext cx="10047690" cy="714375"/>
          </a:xfrm>
          <a:prstGeom prst="rect">
            <a:avLst/>
          </a:prstGeom>
        </p:spPr>
        <p:txBody>
          <a:bodyPr anchor="t" rtlCol="false" tIns="0" lIns="0" bIns="0" rIns="0">
            <a:spAutoFit/>
          </a:bodyPr>
          <a:lstStyle/>
          <a:p>
            <a:pPr algn="l">
              <a:lnSpc>
                <a:spcPts val="2700"/>
              </a:lnSpc>
            </a:pPr>
            <a:r>
              <a:rPr lang="en-US" b="true" sz="3000" spc="-120">
                <a:solidFill>
                  <a:srgbClr val="0F2F76"/>
                </a:solidFill>
                <a:latin typeface="Roboto Slab Bold"/>
                <a:ea typeface="Roboto Slab Bold"/>
                <a:cs typeface="Roboto Slab Bold"/>
                <a:sym typeface="Roboto Slab Bold"/>
              </a:rPr>
              <a:t>GIỚI THIỆU OPENAI WHISPER</a:t>
            </a:r>
          </a:p>
          <a:p>
            <a:pPr algn="l">
              <a:lnSpc>
                <a:spcPts val="27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F0F5"/>
        </a:solidFill>
      </p:bgPr>
    </p:bg>
    <p:spTree>
      <p:nvGrpSpPr>
        <p:cNvPr id="1" name=""/>
        <p:cNvGrpSpPr/>
        <p:nvPr/>
      </p:nvGrpSpPr>
      <p:grpSpPr>
        <a:xfrm>
          <a:off x="0" y="0"/>
          <a:ext cx="0" cy="0"/>
          <a:chOff x="0" y="0"/>
          <a:chExt cx="0" cy="0"/>
        </a:xfrm>
      </p:grpSpPr>
      <p:grpSp>
        <p:nvGrpSpPr>
          <p:cNvPr name="Group 2" id="2"/>
          <p:cNvGrpSpPr/>
          <p:nvPr/>
        </p:nvGrpSpPr>
        <p:grpSpPr>
          <a:xfrm rot="0">
            <a:off x="16023782" y="677341"/>
            <a:ext cx="1622654" cy="3796309"/>
            <a:chOff x="0" y="0"/>
            <a:chExt cx="427366" cy="999851"/>
          </a:xfrm>
        </p:grpSpPr>
        <p:sp>
          <p:nvSpPr>
            <p:cNvPr name="Freeform 3" id="3"/>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6F96D1"/>
            </a:solidFill>
            <a:ln cap="rnd">
              <a:noFill/>
              <a:prstDash val="solid"/>
              <a:round/>
            </a:ln>
          </p:spPr>
        </p:sp>
        <p:sp>
          <p:nvSpPr>
            <p:cNvPr name="TextBox 4" id="4"/>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023782" y="3361486"/>
            <a:ext cx="1622654" cy="3796309"/>
            <a:chOff x="0" y="0"/>
            <a:chExt cx="427366" cy="999851"/>
          </a:xfrm>
        </p:grpSpPr>
        <p:sp>
          <p:nvSpPr>
            <p:cNvPr name="Freeform 6" id="6"/>
            <p:cNvSpPr/>
            <p:nvPr/>
          </p:nvSpPr>
          <p:spPr>
            <a:xfrm flipH="false" flipV="false" rot="0">
              <a:off x="0" y="0"/>
              <a:ext cx="427366" cy="999851"/>
            </a:xfrm>
            <a:custGeom>
              <a:avLst/>
              <a:gdLst/>
              <a:ahLst/>
              <a:cxnLst/>
              <a:rect r="r" b="b" t="t" l="l"/>
              <a:pathLst>
                <a:path h="999851" w="427366">
                  <a:moveTo>
                    <a:pt x="213683" y="0"/>
                  </a:moveTo>
                  <a:lnTo>
                    <a:pt x="213683" y="0"/>
                  </a:lnTo>
                  <a:cubicBezTo>
                    <a:pt x="270355" y="0"/>
                    <a:pt x="324706" y="22513"/>
                    <a:pt x="364780" y="62586"/>
                  </a:cubicBezTo>
                  <a:cubicBezTo>
                    <a:pt x="404853" y="102660"/>
                    <a:pt x="427366" y="157011"/>
                    <a:pt x="427366" y="213683"/>
                  </a:cubicBezTo>
                  <a:lnTo>
                    <a:pt x="427366" y="786168"/>
                  </a:lnTo>
                  <a:cubicBezTo>
                    <a:pt x="427366" y="842840"/>
                    <a:pt x="404853" y="897191"/>
                    <a:pt x="364780" y="937265"/>
                  </a:cubicBezTo>
                  <a:cubicBezTo>
                    <a:pt x="324706" y="977338"/>
                    <a:pt x="270355" y="999851"/>
                    <a:pt x="213683" y="999851"/>
                  </a:cubicBezTo>
                  <a:lnTo>
                    <a:pt x="213683" y="999851"/>
                  </a:lnTo>
                  <a:cubicBezTo>
                    <a:pt x="157011" y="999851"/>
                    <a:pt x="102660" y="977338"/>
                    <a:pt x="62586" y="937265"/>
                  </a:cubicBezTo>
                  <a:cubicBezTo>
                    <a:pt x="22513" y="897191"/>
                    <a:pt x="0" y="842840"/>
                    <a:pt x="0" y="786168"/>
                  </a:cubicBezTo>
                  <a:lnTo>
                    <a:pt x="0" y="213683"/>
                  </a:lnTo>
                  <a:cubicBezTo>
                    <a:pt x="0" y="157011"/>
                    <a:pt x="22513" y="102660"/>
                    <a:pt x="62586" y="62586"/>
                  </a:cubicBezTo>
                  <a:cubicBezTo>
                    <a:pt x="102660" y="22513"/>
                    <a:pt x="157011" y="0"/>
                    <a:pt x="213683" y="0"/>
                  </a:cubicBezTo>
                  <a:close/>
                </a:path>
              </a:pathLst>
            </a:custGeom>
            <a:solidFill>
              <a:srgbClr val="D0E4FF"/>
            </a:solidFill>
            <a:ln cap="rnd">
              <a:noFill/>
              <a:prstDash val="solid"/>
              <a:round/>
            </a:ln>
          </p:spPr>
        </p:sp>
        <p:sp>
          <p:nvSpPr>
            <p:cNvPr name="TextBox 7" id="7"/>
            <p:cNvSpPr txBox="true"/>
            <p:nvPr/>
          </p:nvSpPr>
          <p:spPr>
            <a:xfrm>
              <a:off x="0" y="-38100"/>
              <a:ext cx="427366" cy="1037951"/>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73845" y="793482"/>
            <a:ext cx="16385455" cy="8932318"/>
            <a:chOff x="0" y="0"/>
            <a:chExt cx="4315511" cy="2352545"/>
          </a:xfrm>
        </p:grpSpPr>
        <p:sp>
          <p:nvSpPr>
            <p:cNvPr name="Freeform 9" id="9"/>
            <p:cNvSpPr/>
            <p:nvPr/>
          </p:nvSpPr>
          <p:spPr>
            <a:xfrm flipH="false" flipV="false" rot="0">
              <a:off x="0" y="0"/>
              <a:ext cx="4315511" cy="2352545"/>
            </a:xfrm>
            <a:custGeom>
              <a:avLst/>
              <a:gdLst/>
              <a:ahLst/>
              <a:cxnLst/>
              <a:rect r="r" b="b" t="t" l="l"/>
              <a:pathLst>
                <a:path h="2352545" w="4315511">
                  <a:moveTo>
                    <a:pt x="24097" y="0"/>
                  </a:moveTo>
                  <a:lnTo>
                    <a:pt x="4291414" y="0"/>
                  </a:lnTo>
                  <a:cubicBezTo>
                    <a:pt x="4297805" y="0"/>
                    <a:pt x="4303934" y="2539"/>
                    <a:pt x="4308453" y="7058"/>
                  </a:cubicBezTo>
                  <a:cubicBezTo>
                    <a:pt x="4312972" y="11577"/>
                    <a:pt x="4315511" y="17706"/>
                    <a:pt x="4315511" y="24097"/>
                  </a:cubicBezTo>
                  <a:lnTo>
                    <a:pt x="4315511" y="2328448"/>
                  </a:lnTo>
                  <a:cubicBezTo>
                    <a:pt x="4315511" y="2341756"/>
                    <a:pt x="4304722" y="2352545"/>
                    <a:pt x="4291414" y="2352545"/>
                  </a:cubicBezTo>
                  <a:lnTo>
                    <a:pt x="24097" y="2352545"/>
                  </a:lnTo>
                  <a:cubicBezTo>
                    <a:pt x="10789" y="2352545"/>
                    <a:pt x="0" y="2341756"/>
                    <a:pt x="0" y="2328448"/>
                  </a:cubicBezTo>
                  <a:lnTo>
                    <a:pt x="0" y="24097"/>
                  </a:lnTo>
                  <a:cubicBezTo>
                    <a:pt x="0" y="10789"/>
                    <a:pt x="10789" y="0"/>
                    <a:pt x="24097" y="0"/>
                  </a:cubicBezTo>
                  <a:close/>
                </a:path>
              </a:pathLst>
            </a:custGeom>
            <a:solidFill>
              <a:srgbClr val="EDF0F5"/>
            </a:solidFill>
            <a:ln w="38100" cap="rnd">
              <a:solidFill>
                <a:srgbClr val="344EAD"/>
              </a:solidFill>
              <a:prstDash val="solid"/>
              <a:round/>
            </a:ln>
          </p:spPr>
        </p:sp>
        <p:sp>
          <p:nvSpPr>
            <p:cNvPr name="TextBox 10" id="10"/>
            <p:cNvSpPr txBox="true"/>
            <p:nvPr/>
          </p:nvSpPr>
          <p:spPr>
            <a:xfrm>
              <a:off x="0" y="-38100"/>
              <a:ext cx="4315511" cy="239064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57445" y="1028700"/>
            <a:ext cx="311623" cy="31162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7445" y="1594440"/>
            <a:ext cx="311623" cy="311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57445" y="2163238"/>
            <a:ext cx="311623" cy="31162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E4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9066573" y="2575495"/>
            <a:ext cx="7986921" cy="6080044"/>
          </a:xfrm>
          <a:custGeom>
            <a:avLst/>
            <a:gdLst/>
            <a:ahLst/>
            <a:cxnLst/>
            <a:rect r="r" b="b" t="t" l="l"/>
            <a:pathLst>
              <a:path h="6080044" w="7986921">
                <a:moveTo>
                  <a:pt x="0" y="0"/>
                </a:moveTo>
                <a:lnTo>
                  <a:pt x="7986921" y="0"/>
                </a:lnTo>
                <a:lnTo>
                  <a:pt x="7986921" y="6080044"/>
                </a:lnTo>
                <a:lnTo>
                  <a:pt x="0" y="6080044"/>
                </a:lnTo>
                <a:lnTo>
                  <a:pt x="0" y="0"/>
                </a:lnTo>
                <a:close/>
              </a:path>
            </a:pathLst>
          </a:custGeom>
          <a:blipFill>
            <a:blip r:embed="rId2"/>
            <a:stretch>
              <a:fillRect l="0" t="0" r="0" b="0"/>
            </a:stretch>
          </a:blipFill>
        </p:spPr>
      </p:sp>
      <p:sp>
        <p:nvSpPr>
          <p:cNvPr name="TextBox 21" id="21"/>
          <p:cNvSpPr txBox="true"/>
          <p:nvPr/>
        </p:nvSpPr>
        <p:spPr>
          <a:xfrm rot="0">
            <a:off x="1598176" y="1512126"/>
            <a:ext cx="10897901" cy="619125"/>
          </a:xfrm>
          <a:prstGeom prst="rect">
            <a:avLst/>
          </a:prstGeom>
        </p:spPr>
        <p:txBody>
          <a:bodyPr anchor="t" rtlCol="false" tIns="0" lIns="0" bIns="0" rIns="0">
            <a:spAutoFit/>
          </a:bodyPr>
          <a:lstStyle/>
          <a:p>
            <a:pPr algn="l">
              <a:lnSpc>
                <a:spcPts val="4500"/>
              </a:lnSpc>
            </a:pPr>
            <a:r>
              <a:rPr lang="en-US" b="true" sz="5000" spc="-200">
                <a:solidFill>
                  <a:srgbClr val="0F2F76"/>
                </a:solidFill>
                <a:latin typeface="Roboto Slab Bold"/>
                <a:ea typeface="Roboto Slab Bold"/>
                <a:cs typeface="Roboto Slab Bold"/>
                <a:sym typeface="Roboto Slab Bold"/>
              </a:rPr>
              <a:t>II. CÁC MÔ HÌNH AI VÀ THUẬT TOÁN</a:t>
            </a:r>
          </a:p>
        </p:txBody>
      </p:sp>
      <p:sp>
        <p:nvSpPr>
          <p:cNvPr name="TextBox 22" id="22"/>
          <p:cNvSpPr txBox="true"/>
          <p:nvPr/>
        </p:nvSpPr>
        <p:spPr>
          <a:xfrm rot="0">
            <a:off x="1028700" y="3000375"/>
            <a:ext cx="7824317" cy="6257925"/>
          </a:xfrm>
          <a:prstGeom prst="rect">
            <a:avLst/>
          </a:prstGeom>
        </p:spPr>
        <p:txBody>
          <a:bodyPr anchor="t" rtlCol="false" tIns="0" lIns="0" bIns="0" rIns="0">
            <a:spAutoFit/>
          </a:bodyPr>
          <a:lstStyle/>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Dựa trên kiến trúc Transformer﻿ hiện đại, gồm encoder-decoder xử lý tuần tự âm thanh.</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Được </a:t>
            </a:r>
            <a:r>
              <a:rPr lang="en-US" sz="3000">
                <a:solidFill>
                  <a:srgbClr val="0F2F76"/>
                </a:solidFill>
                <a:latin typeface="Montserrat"/>
                <a:ea typeface="Montserrat"/>
                <a:cs typeface="Montserrat"/>
                <a:sym typeface="Montserrat"/>
              </a:rPr>
              <a:t>huấn luyện trên hơn 680.000 giờ dữ liệu đa ngữ cảnh giúp cải thiện khả năng nhận diện giọng nói phức tạp.</a:t>
            </a:r>
          </a:p>
          <a:p>
            <a:pPr algn="just" marL="647700" indent="-323850" lvl="1">
              <a:lnSpc>
                <a:spcPts val="4500"/>
              </a:lnSpc>
              <a:buFont typeface="Arial"/>
              <a:buChar char="•"/>
            </a:pPr>
            <a:r>
              <a:rPr lang="en-US" sz="3000">
                <a:solidFill>
                  <a:srgbClr val="0F2F76"/>
                </a:solidFill>
                <a:latin typeface="Montserrat"/>
                <a:ea typeface="Montserrat"/>
                <a:cs typeface="Montserrat"/>
                <a:sym typeface="Montserrat"/>
              </a:rPr>
              <a:t>Cung cấp các phiên bản nhỏ tới lớn, cân bằng giữa độ chính xác và tốc độ xử lý phù hợp với nhiều ứng dụng.</a:t>
            </a:r>
          </a:p>
          <a:p>
            <a:pPr algn="just">
              <a:lnSpc>
                <a:spcPts val="4500"/>
              </a:lnSpc>
            </a:pPr>
          </a:p>
        </p:txBody>
      </p:sp>
      <p:sp>
        <p:nvSpPr>
          <p:cNvPr name="TextBox 23" id="23"/>
          <p:cNvSpPr txBox="true"/>
          <p:nvPr/>
        </p:nvSpPr>
        <p:spPr>
          <a:xfrm rot="0">
            <a:off x="1481236" y="2404774"/>
            <a:ext cx="10047690" cy="714375"/>
          </a:xfrm>
          <a:prstGeom prst="rect">
            <a:avLst/>
          </a:prstGeom>
        </p:spPr>
        <p:txBody>
          <a:bodyPr anchor="t" rtlCol="false" tIns="0" lIns="0" bIns="0" rIns="0">
            <a:spAutoFit/>
          </a:bodyPr>
          <a:lstStyle/>
          <a:p>
            <a:pPr algn="l">
              <a:lnSpc>
                <a:spcPts val="2700"/>
              </a:lnSpc>
            </a:pPr>
            <a:r>
              <a:rPr lang="en-US" b="true" sz="3000" spc="-120">
                <a:solidFill>
                  <a:srgbClr val="0F2F76"/>
                </a:solidFill>
                <a:latin typeface="Roboto Slab Bold"/>
                <a:ea typeface="Roboto Slab Bold"/>
                <a:cs typeface="Roboto Slab Bold"/>
                <a:sym typeface="Roboto Slab Bold"/>
              </a:rPr>
              <a:t>CẤU TRÚC MÔ HÌNH WHISPER</a:t>
            </a:r>
          </a:p>
          <a:p>
            <a:pPr algn="l">
              <a:lnSpc>
                <a:spcPts val="27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DAG2WHGPXhw</dc:identifier>
  <dcterms:modified xsi:type="dcterms:W3CDTF">2011-08-01T06:04:30Z</dcterms:modified>
  <cp:revision>1</cp:revision>
  <dc:title>STP</dc:title>
</cp:coreProperties>
</file>