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8288000" cy="10287000"/>
  <p:notesSz cx="6858000" cy="9144000"/>
  <p:embeddedFontLst>
    <p:embeddedFont>
      <p:font typeface="Roboto Slab" charset="1" panose="00000000000000000000"/>
      <p:regular r:id="rId30"/>
    </p:embeddedFont>
    <p:embeddedFont>
      <p:font typeface="Montserrat Italics" charset="1" panose="00000500000000000000"/>
      <p:regular r:id="rId31"/>
    </p:embeddedFont>
    <p:embeddedFont>
      <p:font typeface="Noto Sans" charset="1" panose="020B0502040504020204"/>
      <p:regular r:id="rId32"/>
    </p:embeddedFont>
    <p:embeddedFont>
      <p:font typeface="Roboto Slab Bold" charset="1" panose="00000000000000000000"/>
      <p:regular r:id="rId33"/>
    </p:embeddedFont>
    <p:embeddedFont>
      <p:font typeface="Montserrat Bold" charset="1" panose="00000800000000000000"/>
      <p:regular r:id="rId34"/>
    </p:embeddedFont>
    <p:embeddedFont>
      <p:font typeface="Montserrat" charset="1" panose="00000500000000000000"/>
      <p:regular r:id="rId3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3154" y="728374"/>
            <a:ext cx="16385455" cy="9062534"/>
            <a:chOff x="0" y="0"/>
            <a:chExt cx="4315511" cy="2386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6840"/>
            </a:xfrm>
            <a:custGeom>
              <a:avLst/>
              <a:gdLst/>
              <a:ahLst/>
              <a:cxnLst/>
              <a:rect r="r" b="b" t="t" l="l"/>
              <a:pathLst>
                <a:path h="2386840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62744"/>
                  </a:lnTo>
                  <a:cubicBezTo>
                    <a:pt x="4315511" y="2376052"/>
                    <a:pt x="4304722" y="2386840"/>
                    <a:pt x="4291414" y="2386840"/>
                  </a:cubicBezTo>
                  <a:lnTo>
                    <a:pt x="24097" y="2386840"/>
                  </a:lnTo>
                  <a:cubicBezTo>
                    <a:pt x="10789" y="2386840"/>
                    <a:pt x="0" y="2376052"/>
                    <a:pt x="0" y="2362744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4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22114" y="1101660"/>
            <a:ext cx="15043773" cy="270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89"/>
              </a:lnSpc>
            </a:pPr>
            <a:r>
              <a:rPr lang="en-US" sz="6999" spc="-279">
                <a:solidFill>
                  <a:srgbClr val="0F2F76"/>
                </a:solidFill>
                <a:latin typeface="Roboto Slab"/>
                <a:ea typeface="Roboto Slab"/>
                <a:cs typeface="Roboto Slab"/>
                <a:sym typeface="Roboto Slab"/>
              </a:rPr>
              <a:t>ENGLISH PRONUNCIATION PRACTICE WEBSITE DEVELOPMENT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514539" y="6548700"/>
            <a:ext cx="2907875" cy="144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953" i="true">
                <a:solidFill>
                  <a:srgbClr val="0F2F76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Project Team: </a:t>
            </a:r>
          </a:p>
          <a:p>
            <a:pPr algn="l">
              <a:lnSpc>
                <a:spcPts val="3839"/>
              </a:lnSpc>
            </a:pPr>
          </a:p>
          <a:p>
            <a:pPr algn="l">
              <a:lnSpc>
                <a:spcPts val="383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869553" y="6548700"/>
            <a:ext cx="4154229" cy="241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953" i="true">
                <a:solidFill>
                  <a:srgbClr val="0F2F76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Nguyễn Tùng Dương</a:t>
            </a:r>
          </a:p>
          <a:p>
            <a:pPr algn="l">
              <a:lnSpc>
                <a:spcPts val="3839"/>
              </a:lnSpc>
            </a:pPr>
            <a:r>
              <a:rPr lang="en-US" sz="2953" i="true">
                <a:solidFill>
                  <a:srgbClr val="0F2F76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Nguyễn Văn Mùi</a:t>
            </a:r>
          </a:p>
          <a:p>
            <a:pPr algn="l">
              <a:lnSpc>
                <a:spcPts val="3839"/>
              </a:lnSpc>
            </a:pPr>
            <a:r>
              <a:rPr lang="en-US" sz="2953" i="true">
                <a:solidFill>
                  <a:srgbClr val="0F2F76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Nguyễn Việt Hưng</a:t>
            </a:r>
          </a:p>
          <a:p>
            <a:pPr algn="l">
              <a:lnSpc>
                <a:spcPts val="3839"/>
              </a:lnSpc>
            </a:pPr>
            <a:r>
              <a:rPr lang="en-US" sz="2953" i="true">
                <a:solidFill>
                  <a:srgbClr val="0F2F76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Nguyễn Văn Sơn</a:t>
            </a:r>
          </a:p>
          <a:p>
            <a:pPr algn="l">
              <a:lnSpc>
                <a:spcPts val="383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1/24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116354" y="2819310"/>
            <a:ext cx="6718755" cy="3204329"/>
          </a:xfrm>
          <a:custGeom>
            <a:avLst/>
            <a:gdLst/>
            <a:ahLst/>
            <a:cxnLst/>
            <a:rect r="r" b="b" t="t" l="l"/>
            <a:pathLst>
              <a:path h="3204329" w="6718755">
                <a:moveTo>
                  <a:pt x="0" y="0"/>
                </a:moveTo>
                <a:lnTo>
                  <a:pt x="6718755" y="0"/>
                </a:lnTo>
                <a:lnTo>
                  <a:pt x="6718755" y="3204329"/>
                </a:lnTo>
                <a:lnTo>
                  <a:pt x="0" y="3204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4587062" y="6127990"/>
            <a:ext cx="8888669" cy="3153123"/>
          </a:xfrm>
          <a:custGeom>
            <a:avLst/>
            <a:gdLst/>
            <a:ahLst/>
            <a:cxnLst/>
            <a:rect r="r" b="b" t="t" l="l"/>
            <a:pathLst>
              <a:path h="3153123" w="8888669">
                <a:moveTo>
                  <a:pt x="0" y="0"/>
                </a:moveTo>
                <a:lnTo>
                  <a:pt x="8888670" y="0"/>
                </a:lnTo>
                <a:lnTo>
                  <a:pt x="8888670" y="3153124"/>
                </a:lnTo>
                <a:lnTo>
                  <a:pt x="0" y="31531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930028" y="1956370"/>
            <a:ext cx="180738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GTTS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10/24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22903" y="1102198"/>
            <a:ext cx="10042195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AI MODELS USED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488013" y="2862909"/>
            <a:ext cx="8910479" cy="3145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1514" indent="-255757" lvl="1">
              <a:lnSpc>
                <a:spcPts val="3553"/>
              </a:lnSpc>
              <a:buFont typeface="Arial"/>
              <a:buChar char="•"/>
            </a:pPr>
            <a:r>
              <a:rPr lang="en-US" sz="2369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A simple Python library that acts as an interface to Google Translate's Text-to-Speech API.</a:t>
            </a:r>
          </a:p>
          <a:p>
            <a:pPr algn="l" marL="511514" indent="-255757" lvl="1">
              <a:lnSpc>
                <a:spcPts val="3553"/>
              </a:lnSpc>
              <a:buFont typeface="Arial"/>
              <a:buChar char="•"/>
            </a:pPr>
            <a:r>
              <a:rPr lang="en-US" sz="2369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It</a:t>
            </a:r>
            <a:r>
              <a:rPr lang="en-US" sz="2369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 sends text to Google's servers and receives an audio file (e.g., .mp3) of the spoken text in return.</a:t>
            </a:r>
          </a:p>
          <a:p>
            <a:pPr algn="l" marL="511514" indent="-255757" lvl="1">
              <a:lnSpc>
                <a:spcPts val="3553"/>
              </a:lnSpc>
              <a:buFont typeface="Arial"/>
              <a:buChar char="•"/>
            </a:pPr>
            <a:r>
              <a:rPr lang="en-US" sz="2369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Very easy to use and supports a wide variety of languages with a natural-sounding voice.</a:t>
            </a:r>
          </a:p>
          <a:p>
            <a:pPr algn="l">
              <a:lnSpc>
                <a:spcPts val="3553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2644895" y="3149458"/>
            <a:ext cx="4339032" cy="4339032"/>
          </a:xfrm>
          <a:custGeom>
            <a:avLst/>
            <a:gdLst/>
            <a:ahLst/>
            <a:cxnLst/>
            <a:rect r="r" b="b" t="t" l="l"/>
            <a:pathLst>
              <a:path h="4339032" w="4339032">
                <a:moveTo>
                  <a:pt x="0" y="0"/>
                </a:moveTo>
                <a:lnTo>
                  <a:pt x="4339033" y="0"/>
                </a:lnTo>
                <a:lnTo>
                  <a:pt x="4339033" y="4339033"/>
                </a:lnTo>
                <a:lnTo>
                  <a:pt x="0" y="433903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362075" y="2233324"/>
            <a:ext cx="11282820" cy="568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Whisper is an open-source speech-to-text model developed by OpenAI.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Converts speech to text with high accuracy across various languages and environments.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Features</a:t>
            </a: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 multilingual recognition and automatic background noise removal.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Applicable in automatic subtitling, meeting transcription, virtual assistants, and language learning systems.</a:t>
            </a:r>
          </a:p>
          <a:p>
            <a:pPr algn="l">
              <a:lnSpc>
                <a:spcPts val="450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646039" y="1835976"/>
            <a:ext cx="697831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3000" spc="-12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INTRODUCTION TO OPENAI WHISPER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11/24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22903" y="1102198"/>
            <a:ext cx="10042195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AI MODELS USED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505652" y="3010963"/>
            <a:ext cx="6614068" cy="5034959"/>
          </a:xfrm>
          <a:custGeom>
            <a:avLst/>
            <a:gdLst/>
            <a:ahLst/>
            <a:cxnLst/>
            <a:rect r="r" b="b" t="t" l="l"/>
            <a:pathLst>
              <a:path h="5034959" w="6614068">
                <a:moveTo>
                  <a:pt x="0" y="0"/>
                </a:moveTo>
                <a:lnTo>
                  <a:pt x="6614068" y="0"/>
                </a:lnTo>
                <a:lnTo>
                  <a:pt x="6614068" y="5034959"/>
                </a:lnTo>
                <a:lnTo>
                  <a:pt x="0" y="50349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429928" y="2257425"/>
            <a:ext cx="9014865" cy="568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Based on the modern Transformer architecture, consisting of an encoder-decoder that sequentially processes audio.</a:t>
            </a:r>
          </a:p>
          <a:p>
            <a:pPr algn="just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Trai</a:t>
            </a: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ned on over 680,000 hours of diverse, multi-contextual data, which helps improve its ability to recognize complex speech.</a:t>
            </a:r>
          </a:p>
          <a:p>
            <a:pPr algn="just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O</a:t>
            </a: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ffered in various versions from small to large, balancing accuracy and processing speed to suit various applications</a:t>
            </a:r>
          </a:p>
          <a:p>
            <a:pPr algn="just">
              <a:lnSpc>
                <a:spcPts val="4500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699680" y="1835976"/>
            <a:ext cx="636443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3000" spc="-12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WHISPER MODEL ARCHITECTURE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12/24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4122903" y="1102198"/>
            <a:ext cx="10042195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AI MODELS USED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816745" y="2908843"/>
            <a:ext cx="14499656" cy="5358831"/>
          </a:xfrm>
          <a:custGeom>
            <a:avLst/>
            <a:gdLst/>
            <a:ahLst/>
            <a:cxnLst/>
            <a:rect r="r" b="b" t="t" l="l"/>
            <a:pathLst>
              <a:path h="5358831" w="14499656">
                <a:moveTo>
                  <a:pt x="0" y="0"/>
                </a:moveTo>
                <a:lnTo>
                  <a:pt x="14499656" y="0"/>
                </a:lnTo>
                <a:lnTo>
                  <a:pt x="14499656" y="5358831"/>
                </a:lnTo>
                <a:lnTo>
                  <a:pt x="0" y="53588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667146" y="1102198"/>
            <a:ext cx="1054445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SYSTEM WORKFLOW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51944" y="1835976"/>
            <a:ext cx="363040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3000" spc="-120" b="true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One Word Flow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13/24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212384" y="2662770"/>
            <a:ext cx="13708378" cy="6140211"/>
          </a:xfrm>
          <a:custGeom>
            <a:avLst/>
            <a:gdLst/>
            <a:ahLst/>
            <a:cxnLst/>
            <a:rect r="r" b="b" t="t" l="l"/>
            <a:pathLst>
              <a:path h="6140211" w="13708378">
                <a:moveTo>
                  <a:pt x="0" y="0"/>
                </a:moveTo>
                <a:lnTo>
                  <a:pt x="13708378" y="0"/>
                </a:lnTo>
                <a:lnTo>
                  <a:pt x="13708378" y="6140211"/>
                </a:lnTo>
                <a:lnTo>
                  <a:pt x="0" y="61402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667146" y="1102198"/>
            <a:ext cx="10544457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SYSTEM WORKFLOW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851944" y="1835976"/>
            <a:ext cx="3630405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sz="3000" spc="-120" b="true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Sentence Flow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14/24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541702" y="3012212"/>
            <a:ext cx="7602298" cy="4494859"/>
          </a:xfrm>
          <a:custGeom>
            <a:avLst/>
            <a:gdLst/>
            <a:ahLst/>
            <a:cxnLst/>
            <a:rect r="r" b="b" t="t" l="l"/>
            <a:pathLst>
              <a:path h="4494859" w="7602298">
                <a:moveTo>
                  <a:pt x="0" y="0"/>
                </a:moveTo>
                <a:lnTo>
                  <a:pt x="7602298" y="0"/>
                </a:lnTo>
                <a:lnTo>
                  <a:pt x="7602298" y="4494858"/>
                </a:lnTo>
                <a:lnTo>
                  <a:pt x="0" y="4494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360233" y="2763690"/>
            <a:ext cx="7665110" cy="4991903"/>
          </a:xfrm>
          <a:custGeom>
            <a:avLst/>
            <a:gdLst/>
            <a:ahLst/>
            <a:cxnLst/>
            <a:rect r="r" b="b" t="t" l="l"/>
            <a:pathLst>
              <a:path h="4991903" w="7665110">
                <a:moveTo>
                  <a:pt x="0" y="0"/>
                </a:moveTo>
                <a:lnTo>
                  <a:pt x="7665110" y="0"/>
                </a:lnTo>
                <a:lnTo>
                  <a:pt x="7665110" y="4991902"/>
                </a:lnTo>
                <a:lnTo>
                  <a:pt x="0" y="49919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690473" y="1835976"/>
            <a:ext cx="1298161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3000" spc="-12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OPTIONAL PRACTICE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34415" y="1102198"/>
            <a:ext cx="821916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INTERFACE AND FEATURES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15/24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840741" y="2575495"/>
            <a:ext cx="6166249" cy="6356958"/>
          </a:xfrm>
          <a:custGeom>
            <a:avLst/>
            <a:gdLst/>
            <a:ahLst/>
            <a:cxnLst/>
            <a:rect r="r" b="b" t="t" l="l"/>
            <a:pathLst>
              <a:path h="6356958" w="6166249">
                <a:moveTo>
                  <a:pt x="0" y="0"/>
                </a:moveTo>
                <a:lnTo>
                  <a:pt x="6166250" y="0"/>
                </a:lnTo>
                <a:lnTo>
                  <a:pt x="6166250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040295" y="2474860"/>
            <a:ext cx="5983487" cy="6356958"/>
          </a:xfrm>
          <a:custGeom>
            <a:avLst/>
            <a:gdLst/>
            <a:ahLst/>
            <a:cxnLst/>
            <a:rect r="r" b="b" t="t" l="l"/>
            <a:pathLst>
              <a:path h="6356958" w="5983487">
                <a:moveTo>
                  <a:pt x="0" y="0"/>
                </a:moveTo>
                <a:lnTo>
                  <a:pt x="5983487" y="0"/>
                </a:lnTo>
                <a:lnTo>
                  <a:pt x="5983487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690473" y="1835976"/>
            <a:ext cx="1298161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3000" spc="-12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PRACTICE SINGLE WORDS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34415" y="1102198"/>
            <a:ext cx="821916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INTERFACE AND FEATURES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16/24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971826" y="2309550"/>
            <a:ext cx="6795302" cy="6846652"/>
          </a:xfrm>
          <a:custGeom>
            <a:avLst/>
            <a:gdLst/>
            <a:ahLst/>
            <a:cxnLst/>
            <a:rect r="r" b="b" t="t" l="l"/>
            <a:pathLst>
              <a:path h="6846652" w="6795302">
                <a:moveTo>
                  <a:pt x="0" y="0"/>
                </a:moveTo>
                <a:lnTo>
                  <a:pt x="6795303" y="0"/>
                </a:lnTo>
                <a:lnTo>
                  <a:pt x="6795303" y="6846652"/>
                </a:lnTo>
                <a:lnTo>
                  <a:pt x="0" y="68466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9673512" y="2309550"/>
            <a:ext cx="6350270" cy="6846652"/>
          </a:xfrm>
          <a:custGeom>
            <a:avLst/>
            <a:gdLst/>
            <a:ahLst/>
            <a:cxnLst/>
            <a:rect r="r" b="b" t="t" l="l"/>
            <a:pathLst>
              <a:path h="6846652" w="6350270">
                <a:moveTo>
                  <a:pt x="0" y="0"/>
                </a:moveTo>
                <a:lnTo>
                  <a:pt x="6350270" y="0"/>
                </a:lnTo>
                <a:lnTo>
                  <a:pt x="6350270" y="6846652"/>
                </a:lnTo>
                <a:lnTo>
                  <a:pt x="0" y="684665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690473" y="1835976"/>
            <a:ext cx="1298161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3000" spc="-12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PRACTICE SINGLE WORDS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34415" y="1102198"/>
            <a:ext cx="821916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INTERFACE AND FEATURES 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17/24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680062" y="3541660"/>
            <a:ext cx="14820206" cy="4649840"/>
          </a:xfrm>
          <a:custGeom>
            <a:avLst/>
            <a:gdLst/>
            <a:ahLst/>
            <a:cxnLst/>
            <a:rect r="r" b="b" t="t" l="l"/>
            <a:pathLst>
              <a:path h="4649840" w="14820206">
                <a:moveTo>
                  <a:pt x="0" y="0"/>
                </a:moveTo>
                <a:lnTo>
                  <a:pt x="14820206" y="0"/>
                </a:lnTo>
                <a:lnTo>
                  <a:pt x="14820206" y="4649840"/>
                </a:lnTo>
                <a:lnTo>
                  <a:pt x="0" y="46498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568448" y="1835976"/>
            <a:ext cx="1298161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3000" spc="-12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PRACTICE BY TOPIC AND SITUATION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77973" y="2261170"/>
            <a:ext cx="1147102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Help learners practice a variety of question types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18/24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34415" y="1102198"/>
            <a:ext cx="821916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INTERFACE AND FEATURES 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958959" y="3247972"/>
            <a:ext cx="7767791" cy="6010328"/>
          </a:xfrm>
          <a:custGeom>
            <a:avLst/>
            <a:gdLst/>
            <a:ahLst/>
            <a:cxnLst/>
            <a:rect r="r" b="b" t="t" l="l"/>
            <a:pathLst>
              <a:path h="6010328" w="7767791">
                <a:moveTo>
                  <a:pt x="0" y="0"/>
                </a:moveTo>
                <a:lnTo>
                  <a:pt x="7767792" y="0"/>
                </a:lnTo>
                <a:lnTo>
                  <a:pt x="7767792" y="6010328"/>
                </a:lnTo>
                <a:lnTo>
                  <a:pt x="0" y="6010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90473" y="1835976"/>
            <a:ext cx="1298161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3000" spc="-12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SAMPLE QUESTIONS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690473" y="2261170"/>
            <a:ext cx="11471025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500"/>
              </a:lnSpc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Questions on the selected topic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19/24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34415" y="1102198"/>
            <a:ext cx="821916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INTERFACE AND FEATURES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06728"/>
            <a:chOff x="0" y="0"/>
            <a:chExt cx="4315511" cy="23721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72142"/>
            </a:xfrm>
            <a:custGeom>
              <a:avLst/>
              <a:gdLst/>
              <a:ahLst/>
              <a:cxnLst/>
              <a:rect r="r" b="b" t="t" l="l"/>
              <a:pathLst>
                <a:path h="2372142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48045"/>
                  </a:lnTo>
                  <a:cubicBezTo>
                    <a:pt x="4315511" y="2361354"/>
                    <a:pt x="4304722" y="2372142"/>
                    <a:pt x="4291414" y="2372142"/>
                  </a:cubicBezTo>
                  <a:lnTo>
                    <a:pt x="24097" y="2372142"/>
                  </a:lnTo>
                  <a:cubicBezTo>
                    <a:pt x="10789" y="2372142"/>
                    <a:pt x="0" y="2361354"/>
                    <a:pt x="0" y="2348045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102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20" id="20"/>
          <p:cNvSpPr/>
          <p:nvPr/>
        </p:nvSpPr>
        <p:spPr>
          <a:xfrm>
            <a:off x="1844604" y="2299999"/>
            <a:ext cx="6219830" cy="0"/>
          </a:xfrm>
          <a:prstGeom prst="line">
            <a:avLst/>
          </a:prstGeom>
          <a:ln cap="rnd" w="38100">
            <a:solidFill>
              <a:srgbClr val="344EAD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21" id="21"/>
          <p:cNvSpPr txBox="true"/>
          <p:nvPr/>
        </p:nvSpPr>
        <p:spPr>
          <a:xfrm rot="0">
            <a:off x="1844604" y="1356788"/>
            <a:ext cx="11453529" cy="92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5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SLIDE CONTENT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92760" y="2794854"/>
            <a:ext cx="15853676" cy="398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399"/>
              </a:lnSpc>
            </a:pPr>
            <a:r>
              <a:rPr lang="en-US" sz="3999" b="true">
                <a:solidFill>
                  <a:srgbClr val="0F2F7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I. Introduction</a:t>
            </a:r>
          </a:p>
          <a:p>
            <a:pPr algn="just">
              <a:lnSpc>
                <a:spcPts val="6399"/>
              </a:lnSpc>
            </a:pPr>
            <a:r>
              <a:rPr lang="en-US" sz="3999" b="true">
                <a:solidFill>
                  <a:srgbClr val="0F2F7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II. AI Models Used</a:t>
            </a:r>
          </a:p>
          <a:p>
            <a:pPr algn="just">
              <a:lnSpc>
                <a:spcPts val="6399"/>
              </a:lnSpc>
            </a:pPr>
            <a:r>
              <a:rPr lang="en-US" sz="3999" b="true">
                <a:solidFill>
                  <a:srgbClr val="0F2F7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III. System Workflow</a:t>
            </a:r>
          </a:p>
          <a:p>
            <a:pPr algn="just">
              <a:lnSpc>
                <a:spcPts val="6399"/>
              </a:lnSpc>
            </a:pPr>
            <a:r>
              <a:rPr lang="en-US" sz="3999" b="true">
                <a:solidFill>
                  <a:srgbClr val="0F2F76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IV. Interface and Features </a:t>
            </a:r>
          </a:p>
          <a:p>
            <a:pPr algn="just">
              <a:lnSpc>
                <a:spcPts val="639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2/24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2365971" y="3313432"/>
            <a:ext cx="13556058" cy="3660136"/>
          </a:xfrm>
          <a:custGeom>
            <a:avLst/>
            <a:gdLst/>
            <a:ahLst/>
            <a:cxnLst/>
            <a:rect r="r" b="b" t="t" l="l"/>
            <a:pathLst>
              <a:path h="3660136" w="13556058">
                <a:moveTo>
                  <a:pt x="0" y="0"/>
                </a:moveTo>
                <a:lnTo>
                  <a:pt x="13556058" y="0"/>
                </a:lnTo>
                <a:lnTo>
                  <a:pt x="13556058" y="3660136"/>
                </a:lnTo>
                <a:lnTo>
                  <a:pt x="0" y="36601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758492" y="1835976"/>
            <a:ext cx="1298161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3000" spc="-12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ERROR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20/24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34415" y="1102198"/>
            <a:ext cx="821916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INTERFACE AND FEATURES </a:t>
            </a: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3415943" y="3361486"/>
            <a:ext cx="11301259" cy="4237972"/>
          </a:xfrm>
          <a:custGeom>
            <a:avLst/>
            <a:gdLst/>
            <a:ahLst/>
            <a:cxnLst/>
            <a:rect r="r" b="b" t="t" l="l"/>
            <a:pathLst>
              <a:path h="4237972" w="11301259">
                <a:moveTo>
                  <a:pt x="0" y="0"/>
                </a:moveTo>
                <a:lnTo>
                  <a:pt x="11301259" y="0"/>
                </a:lnTo>
                <a:lnTo>
                  <a:pt x="11301259" y="4237972"/>
                </a:lnTo>
                <a:lnTo>
                  <a:pt x="0" y="42379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681274" y="1835976"/>
            <a:ext cx="1298161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3000" spc="-12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SCORE ASSESSMENT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21/24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5034415" y="1102198"/>
            <a:ext cx="821916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INTERFACE AND FEATURES 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2653195" y="4242901"/>
            <a:ext cx="12981611" cy="1801198"/>
          </a:xfrm>
          <a:custGeom>
            <a:avLst/>
            <a:gdLst/>
            <a:ahLst/>
            <a:cxnLst/>
            <a:rect r="r" b="b" t="t" l="l"/>
            <a:pathLst>
              <a:path h="1801198" w="12981611">
                <a:moveTo>
                  <a:pt x="0" y="0"/>
                </a:moveTo>
                <a:lnTo>
                  <a:pt x="12981610" y="0"/>
                </a:lnTo>
                <a:lnTo>
                  <a:pt x="12981610" y="1801198"/>
                </a:lnTo>
                <a:lnTo>
                  <a:pt x="0" y="18011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1813019" y="1835976"/>
            <a:ext cx="1298161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3000" spc="-12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COMMENT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22/24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034415" y="1102198"/>
            <a:ext cx="821916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INTERFACE AND FEATURES </a:t>
            </a:r>
          </a:p>
        </p:txBody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0018302" y="2474860"/>
            <a:ext cx="3925916" cy="6783440"/>
          </a:xfrm>
          <a:custGeom>
            <a:avLst/>
            <a:gdLst/>
            <a:ahLst/>
            <a:cxnLst/>
            <a:rect r="r" b="b" t="t" l="l"/>
            <a:pathLst>
              <a:path h="6783440" w="3925916">
                <a:moveTo>
                  <a:pt x="0" y="0"/>
                </a:moveTo>
                <a:lnTo>
                  <a:pt x="3925915" y="0"/>
                </a:lnTo>
                <a:lnTo>
                  <a:pt x="3925915" y="6783440"/>
                </a:lnTo>
                <a:lnTo>
                  <a:pt x="0" y="678344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3597412" y="2474860"/>
            <a:ext cx="4256608" cy="6783440"/>
          </a:xfrm>
          <a:custGeom>
            <a:avLst/>
            <a:gdLst/>
            <a:ahLst/>
            <a:cxnLst/>
            <a:rect r="r" b="b" t="t" l="l"/>
            <a:pathLst>
              <a:path h="6783440" w="4256608">
                <a:moveTo>
                  <a:pt x="0" y="0"/>
                </a:moveTo>
                <a:lnTo>
                  <a:pt x="4256608" y="0"/>
                </a:lnTo>
                <a:lnTo>
                  <a:pt x="4256608" y="6783440"/>
                </a:lnTo>
                <a:lnTo>
                  <a:pt x="0" y="67834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1730486" y="1835976"/>
            <a:ext cx="1298161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3000" spc="-12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TRAINING HISTORY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23/24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034415" y="1102198"/>
            <a:ext cx="821916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INTERFACE AND FEATURES 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753154" y="728374"/>
            <a:ext cx="16385455" cy="9062534"/>
            <a:chOff x="0" y="0"/>
            <a:chExt cx="4315511" cy="23868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6840"/>
            </a:xfrm>
            <a:custGeom>
              <a:avLst/>
              <a:gdLst/>
              <a:ahLst/>
              <a:cxnLst/>
              <a:rect r="r" b="b" t="t" l="l"/>
              <a:pathLst>
                <a:path h="2386840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62744"/>
                  </a:lnTo>
                  <a:cubicBezTo>
                    <a:pt x="4315511" y="2376052"/>
                    <a:pt x="4304722" y="2386840"/>
                    <a:pt x="4291414" y="2386840"/>
                  </a:cubicBezTo>
                  <a:lnTo>
                    <a:pt x="24097" y="2386840"/>
                  </a:lnTo>
                  <a:cubicBezTo>
                    <a:pt x="10789" y="2386840"/>
                    <a:pt x="0" y="2376052"/>
                    <a:pt x="0" y="2362744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49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622114" y="1101660"/>
            <a:ext cx="15043773" cy="2700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89"/>
              </a:lnSpc>
            </a:pPr>
            <a:r>
              <a:rPr lang="en-US" sz="6999" spc="-279">
                <a:solidFill>
                  <a:srgbClr val="0F2F76"/>
                </a:solidFill>
                <a:latin typeface="Roboto Slab"/>
                <a:ea typeface="Roboto Slab"/>
                <a:cs typeface="Roboto Slab"/>
                <a:sym typeface="Roboto Slab"/>
              </a:rPr>
              <a:t>ENGLISH PRONUNCIATION PRACTICE WEBSITE DEVELOPMENT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8514539" y="6548700"/>
            <a:ext cx="2907875" cy="1448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953" i="true">
                <a:solidFill>
                  <a:srgbClr val="0F2F76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Project Team: </a:t>
            </a:r>
          </a:p>
          <a:p>
            <a:pPr algn="l">
              <a:lnSpc>
                <a:spcPts val="3839"/>
              </a:lnSpc>
            </a:pPr>
          </a:p>
          <a:p>
            <a:pPr algn="l">
              <a:lnSpc>
                <a:spcPts val="3839"/>
              </a:lnSpc>
            </a:pPr>
          </a:p>
        </p:txBody>
      </p:sp>
      <p:sp>
        <p:nvSpPr>
          <p:cNvPr name="TextBox 22" id="22"/>
          <p:cNvSpPr txBox="true"/>
          <p:nvPr/>
        </p:nvSpPr>
        <p:spPr>
          <a:xfrm rot="0">
            <a:off x="11869553" y="6548700"/>
            <a:ext cx="4154229" cy="2419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2953" i="true">
                <a:solidFill>
                  <a:srgbClr val="0F2F76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Nguyễn Tùng Dương</a:t>
            </a:r>
          </a:p>
          <a:p>
            <a:pPr algn="l">
              <a:lnSpc>
                <a:spcPts val="3839"/>
              </a:lnSpc>
            </a:pPr>
            <a:r>
              <a:rPr lang="en-US" sz="2953" i="true">
                <a:solidFill>
                  <a:srgbClr val="0F2F76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Nguyễn Văn Mùi</a:t>
            </a:r>
          </a:p>
          <a:p>
            <a:pPr algn="l">
              <a:lnSpc>
                <a:spcPts val="3839"/>
              </a:lnSpc>
            </a:pPr>
            <a:r>
              <a:rPr lang="en-US" sz="2953" i="true">
                <a:solidFill>
                  <a:srgbClr val="0F2F76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Nguyễn Việt Hưng</a:t>
            </a:r>
          </a:p>
          <a:p>
            <a:pPr algn="l">
              <a:lnSpc>
                <a:spcPts val="3839"/>
              </a:lnSpc>
            </a:pPr>
            <a:r>
              <a:rPr lang="en-US" sz="2953" i="true">
                <a:solidFill>
                  <a:srgbClr val="0F2F76"/>
                </a:solidFill>
                <a:latin typeface="Montserrat Italics"/>
                <a:ea typeface="Montserrat Italics"/>
                <a:cs typeface="Montserrat Italics"/>
                <a:sym typeface="Montserrat Italics"/>
              </a:rPr>
              <a:t>Nguyễn Văn Sơn</a:t>
            </a:r>
          </a:p>
          <a:p>
            <a:pPr algn="l">
              <a:lnSpc>
                <a:spcPts val="3839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24/24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5730257" y="1102198"/>
            <a:ext cx="708442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24549" y="1971675"/>
            <a:ext cx="14884047" cy="625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English Pronunciation Practice Website:​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A platform for learning English that applies Speech Recognition and Audio Analysis technology.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Evaluates pronunc</a:t>
            </a: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iation based on 4 criteria: Accuracy – Fluency – Completeness – Prosody.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Pr</a:t>
            </a: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ovides detailed reports on errors at the phoneme level and for specific words.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Offe</a:t>
            </a: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rs tailored advice and remediation methods to help learners effectively improve their pronunciation. </a:t>
            </a:r>
          </a:p>
          <a:p>
            <a:pPr algn="l" marL="647700" indent="-323850" lvl="1">
              <a:lnSpc>
                <a:spcPts val="4500"/>
              </a:lnSpc>
              <a:buFont typeface="Arial"/>
              <a:buChar char="•"/>
            </a:pP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Offe</a:t>
            </a:r>
            <a:r>
              <a:rPr lang="en-US" sz="3000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rs a personalized and intuitive learning experience, helping to enhance natural and confident English speaking skills.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3/24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759117" y="2233034"/>
            <a:ext cx="8769767" cy="5820933"/>
          </a:xfrm>
          <a:custGeom>
            <a:avLst/>
            <a:gdLst/>
            <a:ahLst/>
            <a:cxnLst/>
            <a:rect r="r" b="b" t="t" l="l"/>
            <a:pathLst>
              <a:path h="5820933" w="8769767">
                <a:moveTo>
                  <a:pt x="0" y="0"/>
                </a:moveTo>
                <a:lnTo>
                  <a:pt x="8769766" y="0"/>
                </a:lnTo>
                <a:lnTo>
                  <a:pt x="8769766" y="5820932"/>
                </a:lnTo>
                <a:lnTo>
                  <a:pt x="0" y="58209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730257" y="1102198"/>
            <a:ext cx="708442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INTRODUCTION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4/24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4699006" y="2243142"/>
            <a:ext cx="8889987" cy="5800717"/>
          </a:xfrm>
          <a:custGeom>
            <a:avLst/>
            <a:gdLst/>
            <a:ahLst/>
            <a:cxnLst/>
            <a:rect r="r" b="b" t="t" l="l"/>
            <a:pathLst>
              <a:path h="5800717" w="8889987">
                <a:moveTo>
                  <a:pt x="0" y="0"/>
                </a:moveTo>
                <a:lnTo>
                  <a:pt x="8889988" y="0"/>
                </a:lnTo>
                <a:lnTo>
                  <a:pt x="8889988" y="5800716"/>
                </a:lnTo>
                <a:lnTo>
                  <a:pt x="0" y="58007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730257" y="1102198"/>
            <a:ext cx="708442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INTRODUCTION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5/24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5719696" y="2031664"/>
            <a:ext cx="6848608" cy="6223673"/>
          </a:xfrm>
          <a:custGeom>
            <a:avLst/>
            <a:gdLst/>
            <a:ahLst/>
            <a:cxnLst/>
            <a:rect r="r" b="b" t="t" l="l"/>
            <a:pathLst>
              <a:path h="6223673" w="6848608">
                <a:moveTo>
                  <a:pt x="0" y="0"/>
                </a:moveTo>
                <a:lnTo>
                  <a:pt x="6848608" y="0"/>
                </a:lnTo>
                <a:lnTo>
                  <a:pt x="6848608" y="6223672"/>
                </a:lnTo>
                <a:lnTo>
                  <a:pt x="0" y="622367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5730257" y="1102198"/>
            <a:ext cx="7084429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INTRODUCTION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6/24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3604297" y="5837747"/>
            <a:ext cx="3298735" cy="3298735"/>
          </a:xfrm>
          <a:custGeom>
            <a:avLst/>
            <a:gdLst/>
            <a:ahLst/>
            <a:cxnLst/>
            <a:rect r="r" b="b" t="t" l="l"/>
            <a:pathLst>
              <a:path h="3298735" w="3298735">
                <a:moveTo>
                  <a:pt x="0" y="0"/>
                </a:moveTo>
                <a:lnTo>
                  <a:pt x="3298735" y="0"/>
                </a:lnTo>
                <a:lnTo>
                  <a:pt x="3298735" y="3298735"/>
                </a:lnTo>
                <a:lnTo>
                  <a:pt x="0" y="32987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10257346" y="2163238"/>
            <a:ext cx="5424012" cy="2928966"/>
          </a:xfrm>
          <a:custGeom>
            <a:avLst/>
            <a:gdLst/>
            <a:ahLst/>
            <a:cxnLst/>
            <a:rect r="r" b="b" t="t" l="l"/>
            <a:pathLst>
              <a:path h="2928966" w="5424012">
                <a:moveTo>
                  <a:pt x="0" y="0"/>
                </a:moveTo>
                <a:lnTo>
                  <a:pt x="5424011" y="0"/>
                </a:lnTo>
                <a:lnTo>
                  <a:pt x="5424011" y="2928966"/>
                </a:lnTo>
                <a:lnTo>
                  <a:pt x="0" y="29289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2254403" y="2163238"/>
            <a:ext cx="5998523" cy="2928966"/>
          </a:xfrm>
          <a:custGeom>
            <a:avLst/>
            <a:gdLst/>
            <a:ahLst/>
            <a:cxnLst/>
            <a:rect r="r" b="b" t="t" l="l"/>
            <a:pathLst>
              <a:path h="2928966" w="5998523">
                <a:moveTo>
                  <a:pt x="0" y="0"/>
                </a:moveTo>
                <a:lnTo>
                  <a:pt x="5998523" y="0"/>
                </a:lnTo>
                <a:lnTo>
                  <a:pt x="5998523" y="2928966"/>
                </a:lnTo>
                <a:lnTo>
                  <a:pt x="0" y="29289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1056676" y="5311131"/>
            <a:ext cx="3825351" cy="3825351"/>
          </a:xfrm>
          <a:custGeom>
            <a:avLst/>
            <a:gdLst/>
            <a:ahLst/>
            <a:cxnLst/>
            <a:rect r="r" b="b" t="t" l="l"/>
            <a:pathLst>
              <a:path h="3825351" w="3825351">
                <a:moveTo>
                  <a:pt x="0" y="0"/>
                </a:moveTo>
                <a:lnTo>
                  <a:pt x="3825351" y="0"/>
                </a:lnTo>
                <a:lnTo>
                  <a:pt x="3825351" y="3825351"/>
                </a:lnTo>
                <a:lnTo>
                  <a:pt x="0" y="382535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7/24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4122903" y="1102198"/>
            <a:ext cx="10042195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AI MODELS USED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5684853" y="4626050"/>
            <a:ext cx="8480244" cy="4399127"/>
          </a:xfrm>
          <a:custGeom>
            <a:avLst/>
            <a:gdLst/>
            <a:ahLst/>
            <a:cxnLst/>
            <a:rect r="r" b="b" t="t" l="l"/>
            <a:pathLst>
              <a:path h="4399127" w="8480244">
                <a:moveTo>
                  <a:pt x="0" y="0"/>
                </a:moveTo>
                <a:lnTo>
                  <a:pt x="8480244" y="0"/>
                </a:lnTo>
                <a:lnTo>
                  <a:pt x="8480244" y="4399127"/>
                </a:lnTo>
                <a:lnTo>
                  <a:pt x="0" y="43991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918305" y="1956370"/>
            <a:ext cx="3378272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WAV2VEC2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8/24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122903" y="1102198"/>
            <a:ext cx="10042195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AI MODELS USED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88013" y="2789831"/>
            <a:ext cx="9606105" cy="241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447" indent="-275723" lvl="1">
              <a:lnSpc>
                <a:spcPts val="3831"/>
              </a:lnSpc>
              <a:buFont typeface="Arial"/>
              <a:buChar char="•"/>
            </a:pPr>
            <a:r>
              <a:rPr lang="en-US" sz="2554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An AI model developed by Facebook AI for Automatic Speech Recognition (ASR)..</a:t>
            </a:r>
          </a:p>
          <a:p>
            <a:pPr algn="l" marL="551447" indent="-275723" lvl="1">
              <a:lnSpc>
                <a:spcPts val="3831"/>
              </a:lnSpc>
              <a:buFont typeface="Arial"/>
              <a:buChar char="•"/>
            </a:pPr>
            <a:r>
              <a:rPr lang="en-US" sz="2554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Audi</a:t>
            </a:r>
            <a:r>
              <a:rPr lang="en-US" sz="2554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o Input → Wav2Vec2 Model → Phoneme Sequence Output..</a:t>
            </a:r>
          </a:p>
          <a:p>
            <a:pPr algn="l">
              <a:lnSpc>
                <a:spcPts val="3831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DF0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023782" y="677341"/>
            <a:ext cx="1622654" cy="3796309"/>
            <a:chOff x="0" y="0"/>
            <a:chExt cx="427366" cy="9998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6F96D1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023782" y="3361486"/>
            <a:ext cx="1622654" cy="3796309"/>
            <a:chOff x="0" y="0"/>
            <a:chExt cx="427366" cy="9998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27366" cy="999851"/>
            </a:xfrm>
            <a:custGeom>
              <a:avLst/>
              <a:gdLst/>
              <a:ahLst/>
              <a:cxnLst/>
              <a:rect r="r" b="b" t="t" l="l"/>
              <a:pathLst>
                <a:path h="999851" w="427366">
                  <a:moveTo>
                    <a:pt x="213683" y="0"/>
                  </a:moveTo>
                  <a:lnTo>
                    <a:pt x="213683" y="0"/>
                  </a:lnTo>
                  <a:cubicBezTo>
                    <a:pt x="270355" y="0"/>
                    <a:pt x="324706" y="22513"/>
                    <a:pt x="364780" y="62586"/>
                  </a:cubicBezTo>
                  <a:cubicBezTo>
                    <a:pt x="404853" y="102660"/>
                    <a:pt x="427366" y="157011"/>
                    <a:pt x="427366" y="213683"/>
                  </a:cubicBezTo>
                  <a:lnTo>
                    <a:pt x="427366" y="786168"/>
                  </a:lnTo>
                  <a:cubicBezTo>
                    <a:pt x="427366" y="842840"/>
                    <a:pt x="404853" y="897191"/>
                    <a:pt x="364780" y="937265"/>
                  </a:cubicBezTo>
                  <a:cubicBezTo>
                    <a:pt x="324706" y="977338"/>
                    <a:pt x="270355" y="999851"/>
                    <a:pt x="213683" y="999851"/>
                  </a:cubicBezTo>
                  <a:lnTo>
                    <a:pt x="213683" y="999851"/>
                  </a:lnTo>
                  <a:cubicBezTo>
                    <a:pt x="157011" y="999851"/>
                    <a:pt x="102660" y="977338"/>
                    <a:pt x="62586" y="937265"/>
                  </a:cubicBezTo>
                  <a:cubicBezTo>
                    <a:pt x="22513" y="897191"/>
                    <a:pt x="0" y="842840"/>
                    <a:pt x="0" y="786168"/>
                  </a:cubicBezTo>
                  <a:lnTo>
                    <a:pt x="0" y="213683"/>
                  </a:lnTo>
                  <a:cubicBezTo>
                    <a:pt x="0" y="157011"/>
                    <a:pt x="22513" y="102660"/>
                    <a:pt x="62586" y="62586"/>
                  </a:cubicBezTo>
                  <a:cubicBezTo>
                    <a:pt x="102660" y="22513"/>
                    <a:pt x="157011" y="0"/>
                    <a:pt x="213683" y="0"/>
                  </a:cubicBezTo>
                  <a:close/>
                </a:path>
              </a:pathLst>
            </a:custGeom>
            <a:solidFill>
              <a:srgbClr val="D0E4FF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427366" cy="103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73845" y="677341"/>
            <a:ext cx="16385455" cy="9048459"/>
            <a:chOff x="0" y="0"/>
            <a:chExt cx="4315511" cy="23831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15511" cy="2383133"/>
            </a:xfrm>
            <a:custGeom>
              <a:avLst/>
              <a:gdLst/>
              <a:ahLst/>
              <a:cxnLst/>
              <a:rect r="r" b="b" t="t" l="l"/>
              <a:pathLst>
                <a:path h="2383133" w="4315511">
                  <a:moveTo>
                    <a:pt x="24097" y="0"/>
                  </a:moveTo>
                  <a:lnTo>
                    <a:pt x="4291414" y="0"/>
                  </a:lnTo>
                  <a:cubicBezTo>
                    <a:pt x="4297805" y="0"/>
                    <a:pt x="4303934" y="2539"/>
                    <a:pt x="4308453" y="7058"/>
                  </a:cubicBezTo>
                  <a:cubicBezTo>
                    <a:pt x="4312972" y="11577"/>
                    <a:pt x="4315511" y="17706"/>
                    <a:pt x="4315511" y="24097"/>
                  </a:cubicBezTo>
                  <a:lnTo>
                    <a:pt x="4315511" y="2359036"/>
                  </a:lnTo>
                  <a:cubicBezTo>
                    <a:pt x="4315511" y="2372345"/>
                    <a:pt x="4304722" y="2383133"/>
                    <a:pt x="4291414" y="2383133"/>
                  </a:cubicBezTo>
                  <a:lnTo>
                    <a:pt x="24097" y="2383133"/>
                  </a:lnTo>
                  <a:cubicBezTo>
                    <a:pt x="10789" y="2383133"/>
                    <a:pt x="0" y="2372345"/>
                    <a:pt x="0" y="2359036"/>
                  </a:cubicBezTo>
                  <a:lnTo>
                    <a:pt x="0" y="24097"/>
                  </a:lnTo>
                  <a:cubicBezTo>
                    <a:pt x="0" y="10789"/>
                    <a:pt x="10789" y="0"/>
                    <a:pt x="24097" y="0"/>
                  </a:cubicBezTo>
                  <a:close/>
                </a:path>
              </a:pathLst>
            </a:custGeom>
            <a:solidFill>
              <a:srgbClr val="EDF0F5"/>
            </a:solidFill>
            <a:ln w="38100" cap="rnd">
              <a:solidFill>
                <a:srgbClr val="344EAD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15511" cy="24212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57445" y="1028700"/>
            <a:ext cx="311623" cy="31162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57445" y="1594440"/>
            <a:ext cx="311623" cy="311623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057445" y="2163238"/>
            <a:ext cx="311623" cy="311623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0E4FF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false" flipV="false" rot="0">
            <a:off x="11176180" y="2575495"/>
            <a:ext cx="5125298" cy="6356958"/>
          </a:xfrm>
          <a:custGeom>
            <a:avLst/>
            <a:gdLst/>
            <a:ahLst/>
            <a:cxnLst/>
            <a:rect r="r" b="b" t="t" l="l"/>
            <a:pathLst>
              <a:path h="6356958" w="5125298">
                <a:moveTo>
                  <a:pt x="0" y="0"/>
                </a:moveTo>
                <a:lnTo>
                  <a:pt x="5125297" y="0"/>
                </a:lnTo>
                <a:lnTo>
                  <a:pt x="5125297" y="6356959"/>
                </a:lnTo>
                <a:lnTo>
                  <a:pt x="0" y="63569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918305" y="1956370"/>
            <a:ext cx="1807380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G2P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400406" y="9210675"/>
            <a:ext cx="152400" cy="200025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F2F76"/>
                </a:solidFill>
                <a:latin typeface="Noto Sans"/>
                <a:ea typeface="Noto Sans"/>
                <a:cs typeface="Noto Sans"/>
                <a:sym typeface="Noto Sans"/>
              </a:rPr>
              <a:t>Trang 9/24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4122903" y="1102198"/>
            <a:ext cx="10042195" cy="619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b="true" sz="5000" spc="-200">
                <a:solidFill>
                  <a:srgbClr val="0F2F76"/>
                </a:solidFill>
                <a:latin typeface="Roboto Slab Bold"/>
                <a:ea typeface="Roboto Slab Bold"/>
                <a:cs typeface="Roboto Slab Bold"/>
                <a:sym typeface="Roboto Slab Bold"/>
              </a:rPr>
              <a:t>AI MODELS USED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41121" y="2847902"/>
            <a:ext cx="9606105" cy="2411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1447" indent="-275723" lvl="1">
              <a:lnSpc>
                <a:spcPts val="3831"/>
              </a:lnSpc>
              <a:buFont typeface="Arial"/>
              <a:buChar char="•"/>
            </a:pPr>
            <a:r>
              <a:rPr lang="en-US" sz="2554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An algorithm or system that converts a sequence of written letters (graphemes) into its corresponding sequence of sounds (phonemes).</a:t>
            </a:r>
          </a:p>
          <a:p>
            <a:pPr algn="l" marL="551447" indent="-275723" lvl="1">
              <a:lnSpc>
                <a:spcPts val="3831"/>
              </a:lnSpc>
              <a:buFont typeface="Arial"/>
              <a:buChar char="•"/>
            </a:pPr>
            <a:r>
              <a:rPr lang="en-US" sz="2554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T</a:t>
            </a:r>
            <a:r>
              <a:rPr lang="en-US" sz="2554">
                <a:solidFill>
                  <a:srgbClr val="0F2F76"/>
                </a:solidFill>
                <a:latin typeface="Montserrat"/>
                <a:ea typeface="Montserrat"/>
                <a:cs typeface="Montserrat"/>
                <a:sym typeface="Montserrat"/>
              </a:rPr>
              <a:t>ext (hello) → G2P → Phonemes (HH AH0 L OW1).</a:t>
            </a:r>
          </a:p>
          <a:p>
            <a:pPr algn="l">
              <a:lnSpc>
                <a:spcPts val="3831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DAG2WHGPXhw</dc:identifier>
  <dcterms:modified xsi:type="dcterms:W3CDTF">2011-08-01T06:04:30Z</dcterms:modified>
  <cp:revision>1</cp:revision>
  <dc:title>STP</dc:title>
</cp:coreProperties>
</file>