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2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01" r:id="rId30"/>
    <p:sldId id="302" r:id="rId31"/>
    <p:sldId id="303" r:id="rId32"/>
    <p:sldId id="284" r:id="rId33"/>
    <p:sldId id="285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4" r:id="rId47"/>
    <p:sldId id="305" r:id="rId48"/>
    <p:sldId id="306" r:id="rId4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기본 구역" id="{73AD1585-087C-430B-A8C2-FC0752BC04F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301"/>
            <p14:sldId id="302"/>
            <p14:sldId id="303"/>
            <p14:sldId id="284"/>
            <p14:sldId id="285"/>
          </p14:sldIdLst>
        </p14:section>
        <p14:section name="Backup" id="{83D18190-A353-4C46-B662-8593C62EFAC3}">
          <p14:sldIdLst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7B862A1-726E-4FEF-9B32-81A7FCBDE674}">
  <a:tblStyle styleId="{87B862A1-726E-4FEF-9B32-81A7FCBDE6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6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안녕하세요 </a:t>
            </a:r>
            <a:r>
              <a:rPr lang="en-US" altLang="ko-KR" dirty="0"/>
              <a:t>B</a:t>
            </a:r>
            <a:r>
              <a:rPr lang="ko-KR" altLang="en-US" dirty="0"/>
              <a:t>조 팀 프로젝트 발표 시작하겠습니다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저는 발표를 담당하게 된 </a:t>
            </a:r>
            <a:r>
              <a:rPr lang="ko-KR" altLang="en-US" dirty="0" err="1"/>
              <a:t>이재학입니다</a:t>
            </a:r>
            <a:endParaRPr dirty="0"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e6e10a7a2_12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최종 프로그램 시현은 김범수님이 </a:t>
            </a:r>
            <a:r>
              <a:rPr lang="ko-KR" altLang="en-US" dirty="0" err="1"/>
              <a:t>해주실</a:t>
            </a:r>
            <a:r>
              <a:rPr lang="ko-KR" altLang="en-US" dirty="0"/>
              <a:t> 예정입니다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시간이 많이 걸리는 </a:t>
            </a:r>
            <a:r>
              <a:rPr lang="en-US" altLang="ko-KR" dirty="0"/>
              <a:t>Runner</a:t>
            </a:r>
            <a:r>
              <a:rPr lang="ko-KR" altLang="en-US" dirty="0"/>
              <a:t>는 캡쳐로 대신 하겠습니다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139" name="Google Shape;139;g36e6e10a7a2_12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e6e10a7a2_12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TDD </a:t>
            </a:r>
            <a:r>
              <a:rPr lang="ko-KR" altLang="en-US" dirty="0"/>
              <a:t>활용 예시를 소개 시켜 드리겠습니다</a:t>
            </a:r>
            <a:r>
              <a:rPr lang="en-US" altLang="ko-KR" dirty="0"/>
              <a:t>. </a:t>
            </a: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Test shell</a:t>
            </a:r>
            <a:r>
              <a:rPr lang="ko-KR" altLang="en-US" dirty="0"/>
              <a:t>에선 </a:t>
            </a:r>
            <a:r>
              <a:rPr lang="en-US" altLang="ko-KR" dirty="0"/>
              <a:t>command </a:t>
            </a:r>
            <a:r>
              <a:rPr lang="ko-KR" altLang="en-US" dirty="0"/>
              <a:t>수행 결과 및 </a:t>
            </a:r>
            <a:r>
              <a:rPr lang="en-US" altLang="ko-KR" dirty="0"/>
              <a:t>argument parsing </a:t>
            </a:r>
            <a:r>
              <a:rPr lang="ko-KR" altLang="en-US" dirty="0"/>
              <a:t>항목에 대해 총 </a:t>
            </a:r>
            <a:r>
              <a:rPr lang="en-US" altLang="ko-KR" dirty="0"/>
              <a:t>35</a:t>
            </a:r>
            <a:r>
              <a:rPr lang="ko-KR" altLang="en-US" dirty="0"/>
              <a:t>개의 </a:t>
            </a:r>
            <a:r>
              <a:rPr lang="en-US" altLang="ko-KR" dirty="0"/>
              <a:t>Unit Test</a:t>
            </a:r>
            <a:r>
              <a:rPr lang="ko-KR" altLang="en-US" dirty="0"/>
              <a:t>를 구현 하였습니다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147" name="Google Shape;147;g36e6e10a7a2_1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e77ca6010_1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SSD</a:t>
            </a:r>
            <a:r>
              <a:rPr lang="ko-KR" altLang="en-US" dirty="0"/>
              <a:t>에선 총 </a:t>
            </a:r>
            <a:r>
              <a:rPr lang="en-US" altLang="ko-KR" dirty="0"/>
              <a:t>33</a:t>
            </a:r>
            <a:r>
              <a:rPr lang="ko-KR" altLang="en-US" dirty="0"/>
              <a:t>개 </a:t>
            </a:r>
            <a:r>
              <a:rPr lang="en-US" altLang="ko-KR" dirty="0"/>
              <a:t>Unit Test</a:t>
            </a:r>
            <a:r>
              <a:rPr lang="ko-KR" altLang="en-US" dirty="0"/>
              <a:t>를 수행하였습니다</a:t>
            </a:r>
            <a:r>
              <a:rPr lang="en-US" altLang="ko-KR" dirty="0"/>
              <a:t>.</a:t>
            </a:r>
            <a:endParaRPr dirty="0"/>
          </a:p>
        </p:txBody>
      </p:sp>
      <p:sp>
        <p:nvSpPr>
          <p:cNvPr id="157" name="Google Shape;157;g36e77ca6010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6e918993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ko-KR" dirty="0"/>
              <a:t>SSD Parser </a:t>
            </a:r>
            <a:r>
              <a:rPr lang="ko-KR" altLang="en-US" dirty="0"/>
              <a:t>관련해선 총 </a:t>
            </a:r>
            <a:r>
              <a:rPr lang="en-US" altLang="ko-KR" dirty="0"/>
              <a:t>33</a:t>
            </a:r>
            <a:r>
              <a:rPr lang="ko-KR" altLang="en-US" dirty="0"/>
              <a:t>개 </a:t>
            </a:r>
            <a:r>
              <a:rPr lang="en-US" altLang="ko-KR" dirty="0"/>
              <a:t>Unit Test</a:t>
            </a:r>
            <a:r>
              <a:rPr lang="ko-KR" altLang="en-US" dirty="0"/>
              <a:t>를 수행하였습니다</a:t>
            </a:r>
            <a:r>
              <a:rPr lang="en-US" altLang="ko-KR" dirty="0"/>
              <a:t>.</a:t>
            </a:r>
            <a:endParaRPr lang="ko-KR" alt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68" name="Google Shape;168;g36e918993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e77ca6010_1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Mocking </a:t>
            </a:r>
            <a:r>
              <a:rPr lang="ko-KR" altLang="en-US" dirty="0"/>
              <a:t>활용 예시 소개 시켜 드리겠습니다</a:t>
            </a:r>
            <a:r>
              <a:rPr lang="en-US" altLang="ko-KR" dirty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dirty="0"/>
              <a:t>Test shell </a:t>
            </a:r>
            <a:r>
              <a:rPr lang="ko-KR" altLang="en-US" dirty="0"/>
              <a:t>구현을 위해 </a:t>
            </a:r>
            <a:r>
              <a:rPr lang="en-US" altLang="ko-KR" dirty="0"/>
              <a:t>SSD</a:t>
            </a:r>
            <a:r>
              <a:rPr lang="ko-KR" altLang="en-US" dirty="0"/>
              <a:t>를 </a:t>
            </a:r>
            <a:r>
              <a:rPr lang="en-US" altLang="ko-KR" dirty="0"/>
              <a:t>mocking</a:t>
            </a:r>
            <a:r>
              <a:rPr lang="ko-KR" altLang="en-US" dirty="0"/>
              <a:t>하여 </a:t>
            </a:r>
            <a:r>
              <a:rPr lang="en-US" altLang="ko-KR" dirty="0"/>
              <a:t>command test </a:t>
            </a:r>
            <a:r>
              <a:rPr lang="ko-KR" altLang="en-US" dirty="0"/>
              <a:t>하였습니다</a:t>
            </a:r>
            <a:endParaRPr dirty="0"/>
          </a:p>
        </p:txBody>
      </p:sp>
      <p:sp>
        <p:nvSpPr>
          <p:cNvPr id="183" name="Google Shape;183;g36e77ca6010_1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6e77ca6010_1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Test shell</a:t>
            </a:r>
            <a:r>
              <a:rPr lang="ko-KR" altLang="en-US" dirty="0"/>
              <a:t> 내 </a:t>
            </a:r>
            <a:r>
              <a:rPr lang="en-US" altLang="ko-KR" dirty="0"/>
              <a:t>4</a:t>
            </a:r>
            <a:r>
              <a:rPr lang="ko-KR" altLang="en-US" dirty="0"/>
              <a:t>번 </a:t>
            </a:r>
            <a:r>
              <a:rPr lang="en-US" altLang="ko-KR" dirty="0"/>
              <a:t>runner test</a:t>
            </a:r>
            <a:r>
              <a:rPr lang="ko-KR" altLang="en-US" dirty="0"/>
              <a:t>에서 </a:t>
            </a:r>
            <a:r>
              <a:rPr lang="en-US" altLang="ko-KR" dirty="0"/>
              <a:t>random data</a:t>
            </a:r>
            <a:r>
              <a:rPr lang="ko-KR" altLang="en-US" dirty="0"/>
              <a:t>를 필요로 하는데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해당 기능을 </a:t>
            </a:r>
            <a:r>
              <a:rPr lang="en-US" altLang="ko-KR" dirty="0"/>
              <a:t>mocking</a:t>
            </a:r>
            <a:r>
              <a:rPr lang="ko-KR" altLang="en-US" dirty="0"/>
              <a:t>하여 </a:t>
            </a:r>
            <a:r>
              <a:rPr lang="en-US" altLang="ko-KR" dirty="0"/>
              <a:t>test </a:t>
            </a:r>
            <a:r>
              <a:rPr lang="ko-KR" altLang="en-US" dirty="0"/>
              <a:t>하였습니다 </a:t>
            </a:r>
            <a:endParaRPr dirty="0"/>
          </a:p>
        </p:txBody>
      </p:sp>
      <p:sp>
        <p:nvSpPr>
          <p:cNvPr id="191" name="Google Shape;191;g36e77ca6010_1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e6e10a7a2_1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Buffer </a:t>
            </a:r>
            <a:r>
              <a:rPr lang="ko-KR" altLang="en-US" dirty="0"/>
              <a:t>구현 시 </a:t>
            </a:r>
            <a:r>
              <a:rPr lang="en-US" altLang="ko-KR" dirty="0"/>
              <a:t>Buffer </a:t>
            </a:r>
            <a:r>
              <a:rPr lang="ko-KR" altLang="en-US" dirty="0"/>
              <a:t>파일 </a:t>
            </a:r>
            <a:r>
              <a:rPr lang="en-US" altLang="ko-KR" dirty="0"/>
              <a:t>read/write </a:t>
            </a:r>
            <a:r>
              <a:rPr lang="ko-KR" altLang="en-US" dirty="0"/>
              <a:t>하는 부분 구현을 기다리지 않고 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dirty="0"/>
              <a:t>dummy</a:t>
            </a:r>
            <a:r>
              <a:rPr lang="ko-KR" altLang="en-US" dirty="0"/>
              <a:t>로 남겨놓고</a:t>
            </a:r>
            <a:r>
              <a:rPr lang="en-US" altLang="ko-KR" dirty="0"/>
              <a:t> buffer </a:t>
            </a:r>
            <a:r>
              <a:rPr lang="ko-KR" altLang="en-US" dirty="0"/>
              <a:t>기능 구현을 진행 하였습니다 </a:t>
            </a:r>
            <a:endParaRPr dirty="0"/>
          </a:p>
        </p:txBody>
      </p:sp>
      <p:sp>
        <p:nvSpPr>
          <p:cNvPr id="202" name="Google Shape;202;g36e6e10a7a2_1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6e77ca6010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테스트 개발하면서 여러 </a:t>
            </a:r>
            <a:r>
              <a:rPr lang="ko-KR" altLang="en-US" dirty="0" err="1"/>
              <a:t>리팩토링을</a:t>
            </a:r>
            <a:r>
              <a:rPr lang="ko-KR" altLang="en-US" dirty="0"/>
              <a:t> 진행 하였습니다</a:t>
            </a:r>
            <a:r>
              <a:rPr lang="en-US" altLang="ko-KR" dirty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이 중 몇 가지만 소개 시켜드리겠습니다</a:t>
            </a:r>
            <a:r>
              <a:rPr lang="en-US" altLang="ko-KR" dirty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먼저 </a:t>
            </a:r>
            <a:r>
              <a:rPr lang="en-US" altLang="ko-KR" dirty="0"/>
              <a:t>SSD </a:t>
            </a:r>
            <a:r>
              <a:rPr lang="ko-KR" altLang="en-US" dirty="0"/>
              <a:t>내에서</a:t>
            </a:r>
            <a:r>
              <a:rPr lang="en-US" altLang="ko-KR" dirty="0"/>
              <a:t> </a:t>
            </a:r>
            <a:r>
              <a:rPr lang="ko-KR" altLang="en-US" dirty="0"/>
              <a:t>실제로 </a:t>
            </a:r>
            <a:r>
              <a:rPr lang="en-US" altLang="ko-KR" dirty="0"/>
              <a:t>read/write</a:t>
            </a:r>
            <a:r>
              <a:rPr lang="ko-KR" altLang="en-US" dirty="0"/>
              <a:t>를 모사하는 </a:t>
            </a:r>
            <a:r>
              <a:rPr lang="en-US" altLang="ko-KR" dirty="0"/>
              <a:t>SSD </a:t>
            </a:r>
            <a:r>
              <a:rPr lang="en-US" altLang="ko-KR" dirty="0" err="1"/>
              <a:t>simlulator</a:t>
            </a:r>
            <a:r>
              <a:rPr lang="en-US" altLang="ko-KR" dirty="0"/>
              <a:t> class</a:t>
            </a:r>
            <a:r>
              <a:rPr lang="ko-KR" altLang="en-US" dirty="0"/>
              <a:t>는 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읽고 쓸 </a:t>
            </a:r>
            <a:r>
              <a:rPr lang="en-US" dirty="0"/>
              <a:t>Data</a:t>
            </a:r>
            <a:r>
              <a:rPr lang="ko-KR" altLang="en-US" dirty="0"/>
              <a:t>를 내부 저장하는 부분과 </a:t>
            </a:r>
            <a:r>
              <a:rPr lang="en-US" altLang="ko-KR" dirty="0"/>
              <a:t>text file</a:t>
            </a:r>
            <a:r>
              <a:rPr lang="ko-KR" altLang="en-US" dirty="0"/>
              <a:t>에 </a:t>
            </a:r>
            <a:r>
              <a:rPr lang="en-US" altLang="ko-KR" dirty="0"/>
              <a:t>IO</a:t>
            </a:r>
            <a:r>
              <a:rPr lang="ko-KR" altLang="en-US" dirty="0"/>
              <a:t>를 하는 부분이 있었습니다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해당 </a:t>
            </a:r>
            <a:r>
              <a:rPr lang="en-US" altLang="ko-KR" dirty="0"/>
              <a:t>class</a:t>
            </a:r>
            <a:r>
              <a:rPr lang="ko-KR" altLang="en-US" dirty="0"/>
              <a:t> 내 </a:t>
            </a:r>
            <a:r>
              <a:rPr lang="en-US" altLang="ko-KR" dirty="0"/>
              <a:t>File IO</a:t>
            </a:r>
            <a:r>
              <a:rPr lang="ko-KR" altLang="en-US" dirty="0"/>
              <a:t>하는 부분을 </a:t>
            </a:r>
            <a:r>
              <a:rPr lang="en-US" altLang="ko-KR" dirty="0"/>
              <a:t>File IO Manager</a:t>
            </a:r>
            <a:r>
              <a:rPr lang="ko-KR" altLang="en-US" dirty="0"/>
              <a:t>로 분리하였습니다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211" name="Google Shape;211;g36e77ca6010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e77ca6010_1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그리고 이전 </a:t>
            </a:r>
            <a:r>
              <a:rPr lang="en-US" altLang="ko-KR" dirty="0"/>
              <a:t>slide</a:t>
            </a:r>
            <a:r>
              <a:rPr lang="ko-KR" altLang="en-US" dirty="0"/>
              <a:t>에서 말씀 드린 </a:t>
            </a:r>
            <a:r>
              <a:rPr lang="en-US" altLang="ko-KR" dirty="0"/>
              <a:t>File IO Manager</a:t>
            </a:r>
            <a:r>
              <a:rPr lang="ko-KR" altLang="en-US" dirty="0"/>
              <a:t>도 내부 기능 분리를 진행 하였습니다</a:t>
            </a:r>
            <a:r>
              <a:rPr lang="en-US" altLang="ko-KR" dirty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Output file, </a:t>
            </a:r>
            <a:r>
              <a:rPr lang="ko-KR" altLang="en-US" dirty="0"/>
              <a:t>버퍼 그리고 </a:t>
            </a:r>
            <a:r>
              <a:rPr lang="en-US" altLang="ko-KR" dirty="0" err="1"/>
              <a:t>nand</a:t>
            </a:r>
            <a:r>
              <a:rPr lang="en-US" altLang="ko-KR" dirty="0"/>
              <a:t> </a:t>
            </a:r>
            <a:r>
              <a:rPr lang="ko-KR" altLang="en-US" dirty="0"/>
              <a:t>파일들을 담당하고 있었는데</a:t>
            </a:r>
            <a:r>
              <a:rPr lang="en-US" altLang="ko-KR" dirty="0"/>
              <a:t> </a:t>
            </a:r>
            <a:r>
              <a:rPr lang="en-US" dirty="0"/>
              <a:t>File</a:t>
            </a:r>
            <a:r>
              <a:rPr lang="ko-KR" altLang="en-US" dirty="0"/>
              <a:t>별로 분류 하였습니다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225" name="Google Shape;225;g36e77ca6010_1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6e77ca6010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Command input</a:t>
            </a:r>
            <a:r>
              <a:rPr lang="ko-KR" altLang="en-US" dirty="0"/>
              <a:t>을 </a:t>
            </a:r>
            <a:r>
              <a:rPr lang="en-US" altLang="ko-KR" dirty="0"/>
              <a:t>interface</a:t>
            </a:r>
            <a:r>
              <a:rPr lang="ko-KR" altLang="en-US" dirty="0"/>
              <a:t>로 추출하여 전략 패턴으로 구현 하였습니다</a:t>
            </a:r>
            <a:r>
              <a:rPr lang="en-US" altLang="ko-KR" dirty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향후 새로운 전략이 추가 되어도 기존 코드 변함없이 수정할 수 있게 되었습니다</a:t>
            </a:r>
            <a:r>
              <a:rPr lang="en-US" altLang="ko-KR" dirty="0"/>
              <a:t>. </a:t>
            </a:r>
          </a:p>
        </p:txBody>
      </p:sp>
      <p:sp>
        <p:nvSpPr>
          <p:cNvPr id="235" name="Google Shape;235;g36e77ca6010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발표 순서는 다음과 같습니다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특이점으론 기본 구현 및 </a:t>
            </a:r>
            <a:r>
              <a:rPr lang="ko-KR" altLang="en-US" dirty="0" err="1"/>
              <a:t>리팩토링</a:t>
            </a:r>
            <a:r>
              <a:rPr lang="ko-KR" altLang="en-US" dirty="0"/>
              <a:t> 활동 외 추가적으로 한 활동들도 간략히 소개 시켜드리려고 합니다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6e77ca6010_1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비슷한 기능들을 가진 함수를 통합 하였습니다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249" name="Google Shape;249;g36e77ca6010_1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e77ca6010_1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무한 </a:t>
            </a:r>
            <a:r>
              <a:rPr lang="en-US" altLang="ko-KR" dirty="0"/>
              <a:t>if</a:t>
            </a:r>
            <a:r>
              <a:rPr lang="ko-KR" altLang="en-US" dirty="0"/>
              <a:t>로 가득한 기존 코드를 메소드 추출하여 가독성을 향상 시켰습니다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260" name="Google Shape;260;g36e77ca6010_1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6e6e10a7a2_12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SSD </a:t>
            </a:r>
            <a:r>
              <a:rPr lang="ko-KR" altLang="en-US" dirty="0"/>
              <a:t>내 </a:t>
            </a:r>
            <a:r>
              <a:rPr lang="en-US" altLang="ko-KR" dirty="0"/>
              <a:t>read</a:t>
            </a:r>
            <a:r>
              <a:rPr lang="ko-KR" altLang="en-US" dirty="0"/>
              <a:t>와 </a:t>
            </a:r>
            <a:r>
              <a:rPr lang="en-US" altLang="ko-KR" dirty="0"/>
              <a:t>write</a:t>
            </a:r>
            <a:r>
              <a:rPr lang="ko-KR" altLang="en-US" dirty="0"/>
              <a:t> 관련 코드들을 </a:t>
            </a:r>
            <a:r>
              <a:rPr lang="en-US" altLang="ko-KR" dirty="0"/>
              <a:t>SSD Simulator</a:t>
            </a:r>
            <a:r>
              <a:rPr lang="ko-KR" altLang="en-US" dirty="0"/>
              <a:t> </a:t>
            </a:r>
            <a:r>
              <a:rPr lang="en-US" altLang="ko-KR" dirty="0"/>
              <a:t>class</a:t>
            </a:r>
            <a:r>
              <a:rPr lang="ko-KR" altLang="en-US" dirty="0"/>
              <a:t>로 분리 하였습니다</a:t>
            </a:r>
            <a:r>
              <a:rPr lang="en-US" altLang="ko-KR" dirty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단순하게 </a:t>
            </a:r>
            <a:r>
              <a:rPr lang="en-US" altLang="ko-KR" dirty="0"/>
              <a:t>command</a:t>
            </a:r>
            <a:r>
              <a:rPr lang="ko-KR" altLang="en-US" dirty="0"/>
              <a:t>에선 </a:t>
            </a:r>
            <a:r>
              <a:rPr lang="en-US" altLang="ko-KR" dirty="0"/>
              <a:t>read</a:t>
            </a:r>
            <a:r>
              <a:rPr lang="ko-KR" altLang="en-US" dirty="0"/>
              <a:t>와 </a:t>
            </a:r>
            <a:r>
              <a:rPr lang="en-US" altLang="ko-KR" dirty="0"/>
              <a:t>write</a:t>
            </a:r>
            <a:r>
              <a:rPr lang="ko-KR" altLang="en-US" dirty="0"/>
              <a:t>만 호출해주면 되는 구조입니다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269" name="Google Shape;269;g36e6e10a7a2_1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6e77ca6010_1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User </a:t>
            </a:r>
            <a:r>
              <a:rPr lang="ko-KR" altLang="en-US" dirty="0"/>
              <a:t>입장에서 불필요한 기능들은 추상화 하였습니다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279" name="Google Shape;279;g36e77ca6010_1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6e77ca6010_1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길고 긴 함수를 여러 개의 함수로 분할 하였습니다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287" name="Google Shape;287;g36e77ca6010_1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6e77ca6010_1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가독성 개선을 위해 변수 및 함수 이름 변경 하였습니다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296" name="Google Shape;296;g36e77ca6010_1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6e6e10a7a2_12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6e6e10a7a2_12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그 외 </a:t>
            </a:r>
            <a:r>
              <a:rPr lang="en-US" dirty="0"/>
              <a:t>Clean code</a:t>
            </a:r>
            <a:r>
              <a:rPr lang="ko-KR" altLang="en-US" dirty="0"/>
              <a:t>를 위한 기타 활동들도 소개 시켜 드리겠습니다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첫번째로 통일된 </a:t>
            </a:r>
            <a:r>
              <a:rPr lang="en-US" altLang="ko-KR" dirty="0"/>
              <a:t>PR </a:t>
            </a:r>
            <a:r>
              <a:rPr lang="ko-KR" altLang="en-US" dirty="0"/>
              <a:t>및 원활한 </a:t>
            </a:r>
            <a:r>
              <a:rPr lang="en-US" altLang="ko-KR" dirty="0"/>
              <a:t>PR </a:t>
            </a:r>
            <a:r>
              <a:rPr lang="ko-KR" altLang="en-US" dirty="0"/>
              <a:t>내용 파악을 위해 </a:t>
            </a:r>
            <a:r>
              <a:rPr lang="en-US" altLang="ko-KR" dirty="0"/>
              <a:t>PR template</a:t>
            </a:r>
            <a:r>
              <a:rPr lang="ko-KR" altLang="en-US" dirty="0"/>
              <a:t>을 추가 하였습니다</a:t>
            </a:r>
            <a:r>
              <a:rPr lang="en-US" altLang="ko-KR" dirty="0"/>
              <a:t>. </a:t>
            </a: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6e77ca6010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6e77ca6010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/>
              <a:t>human error</a:t>
            </a:r>
            <a:r>
              <a:rPr lang="ko-KR" altLang="en-US" dirty="0"/>
              <a:t>를 줄이기 위해 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 </a:t>
            </a:r>
            <a:r>
              <a:rPr lang="ko-KR" altLang="en-US" dirty="0"/>
              <a:t>시 자동 </a:t>
            </a:r>
            <a:r>
              <a:rPr lang="en-US" altLang="ko-KR" dirty="0"/>
              <a:t>build check </a:t>
            </a:r>
            <a:r>
              <a:rPr lang="ko-KR" altLang="en-US" dirty="0"/>
              <a:t>및 </a:t>
            </a:r>
            <a:r>
              <a:rPr lang="en-US" altLang="ko-KR" dirty="0"/>
              <a:t>UT </a:t>
            </a:r>
            <a:r>
              <a:rPr lang="ko-KR" altLang="en-US" dirty="0"/>
              <a:t>실행하는 기능을 추가하였습니다</a:t>
            </a:r>
            <a:r>
              <a:rPr lang="en-US" altLang="ko-KR" dirty="0"/>
              <a:t>. </a:t>
            </a: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6e918993ea_6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6e918993ea_6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교안에 나온 </a:t>
            </a:r>
            <a:r>
              <a:rPr lang="en-US" altLang="ko-KR" dirty="0"/>
              <a:t>test coverage</a:t>
            </a:r>
            <a:r>
              <a:rPr lang="ko-KR" altLang="en-US" dirty="0"/>
              <a:t>도 측정해 가며 </a:t>
            </a:r>
            <a:r>
              <a:rPr lang="en-US" altLang="ko-KR" dirty="0"/>
              <a:t>test</a:t>
            </a:r>
            <a:r>
              <a:rPr lang="ko-KR" altLang="en-US" dirty="0"/>
              <a:t>를 진행 하였습니다</a:t>
            </a:r>
            <a:r>
              <a:rPr lang="en-US" altLang="ko-KR" dirty="0"/>
              <a:t>. </a:t>
            </a: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6e918993ea_1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6e918993ea_1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실제로 코드 리뷰 진행한 내역도 공유 드립니다</a:t>
            </a:r>
            <a:r>
              <a:rPr lang="en-US" altLang="ko-KR" dirty="0"/>
              <a:t>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기능 지적 외에도 </a:t>
            </a:r>
            <a:r>
              <a:rPr lang="ko-KR" altLang="en-US" dirty="0" err="1"/>
              <a:t>잘한건</a:t>
            </a:r>
            <a:r>
              <a:rPr lang="ko-KR" altLang="en-US" dirty="0"/>
              <a:t> 잘했다고 명시적으로 칭찬해주었고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/>
              <a:t>커멘트들에</a:t>
            </a:r>
            <a:r>
              <a:rPr lang="ko-KR" altLang="en-US" dirty="0"/>
              <a:t> 대해선 </a:t>
            </a:r>
            <a:r>
              <a:rPr lang="ko-KR" altLang="en-US" dirty="0" err="1"/>
              <a:t>엄지척</a:t>
            </a:r>
            <a:r>
              <a:rPr lang="ko-KR" altLang="en-US" dirty="0"/>
              <a:t> 반응을 해주어 리뷰 할 맛이 나곤 했습니다</a:t>
            </a:r>
            <a:r>
              <a:rPr lang="en-US" altLang="ko-KR" dirty="0"/>
              <a:t>.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e918993ea_6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메모리 </a:t>
            </a:r>
            <a:r>
              <a:rPr lang="en-US" altLang="ko-KR" dirty="0"/>
              <a:t>3, LSI 3</a:t>
            </a:r>
            <a:r>
              <a:rPr lang="ko-KR" altLang="en-US" dirty="0"/>
              <a:t>의 구성으로 되어 있습니다 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크게 </a:t>
            </a:r>
            <a:r>
              <a:rPr lang="en-US" altLang="ko-KR" dirty="0"/>
              <a:t>Test Shell, SSD </a:t>
            </a:r>
            <a:r>
              <a:rPr lang="ko-KR" altLang="en-US" dirty="0"/>
              <a:t>그리고 </a:t>
            </a:r>
            <a:r>
              <a:rPr lang="en-US" altLang="ko-KR" dirty="0"/>
              <a:t>Test Shell</a:t>
            </a:r>
            <a:r>
              <a:rPr lang="ko-KR" altLang="en-US" dirty="0"/>
              <a:t>과 </a:t>
            </a:r>
            <a:r>
              <a:rPr lang="en-US" altLang="ko-KR" dirty="0"/>
              <a:t>SSD</a:t>
            </a:r>
            <a:r>
              <a:rPr lang="ko-KR" altLang="en-US" dirty="0"/>
              <a:t>에 각각 들어가는 </a:t>
            </a:r>
            <a:r>
              <a:rPr lang="en-US" altLang="ko-KR" dirty="0"/>
              <a:t>SSD Parser</a:t>
            </a:r>
            <a:r>
              <a:rPr lang="ko-KR" altLang="en-US" dirty="0"/>
              <a:t>로 나누어져 있습니다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dirty="0"/>
              <a:t>SSD Parser</a:t>
            </a:r>
            <a:r>
              <a:rPr lang="ko-KR" altLang="en-US" dirty="0"/>
              <a:t>는 </a:t>
            </a:r>
            <a:r>
              <a:rPr lang="en-US" altLang="ko-KR" dirty="0"/>
              <a:t>argument</a:t>
            </a:r>
            <a:r>
              <a:rPr lang="ko-KR" altLang="en-US" dirty="0"/>
              <a:t>를 </a:t>
            </a:r>
            <a:r>
              <a:rPr lang="en-US" altLang="ko-KR" dirty="0"/>
              <a:t>parsing</a:t>
            </a:r>
            <a:r>
              <a:rPr lang="ko-KR" altLang="en-US" dirty="0"/>
              <a:t>하여 적절한 </a:t>
            </a:r>
            <a:r>
              <a:rPr lang="en-US" altLang="ko-KR" dirty="0"/>
              <a:t>command type</a:t>
            </a:r>
            <a:r>
              <a:rPr lang="ko-KR" altLang="en-US" dirty="0"/>
              <a:t>을 </a:t>
            </a:r>
            <a:r>
              <a:rPr lang="en-US" altLang="ko-KR" dirty="0"/>
              <a:t>return</a:t>
            </a:r>
            <a:r>
              <a:rPr lang="ko-KR" altLang="en-US" dirty="0"/>
              <a:t>해주고 예외 처리를 해주는 모듈입니다</a:t>
            </a:r>
            <a:endParaRPr dirty="0"/>
          </a:p>
        </p:txBody>
      </p:sp>
      <p:sp>
        <p:nvSpPr>
          <p:cNvPr id="57" name="Google Shape;57;g36e918993ea_6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6e918993ea_11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6e918993ea_11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6e918993ea_1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6e918993ea_1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많은 </a:t>
            </a:r>
            <a:r>
              <a:rPr lang="en-US" altLang="ko-KR" dirty="0"/>
              <a:t>comment</a:t>
            </a:r>
            <a:r>
              <a:rPr lang="ko-KR" altLang="en-US" dirty="0"/>
              <a:t>들을 달며 리뷰 진행 하였습니다</a:t>
            </a:r>
            <a:r>
              <a:rPr lang="en-US" altLang="ko-KR" dirty="0"/>
              <a:t>. </a:t>
            </a:r>
            <a:endParaRPr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6e6e10a7a2_12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요약 드리자면</a:t>
            </a:r>
            <a:r>
              <a:rPr lang="en-US" altLang="ko-KR" dirty="0"/>
              <a:t>,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/>
              <a:t>TC </a:t>
            </a:r>
            <a:r>
              <a:rPr lang="ko-KR" altLang="en-US" dirty="0"/>
              <a:t>개발 초기엔 속도가 </a:t>
            </a:r>
            <a:r>
              <a:rPr lang="ko-KR" altLang="en-US" dirty="0" err="1"/>
              <a:t>더뎠으나</a:t>
            </a:r>
            <a:r>
              <a:rPr lang="ko-KR" altLang="en-US" dirty="0"/>
              <a:t> </a:t>
            </a:r>
            <a:endParaRPr lang="en-US" altLang="ko-KR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dirty="0"/>
              <a:t>Test</a:t>
            </a:r>
            <a:r>
              <a:rPr lang="ko-KR" altLang="en-US" dirty="0"/>
              <a:t>를 만들어 두니 나중엔 믿고 개발할 수 있어 속도가 더 빨랐다</a:t>
            </a:r>
            <a:endParaRPr lang="en-US" altLang="ko-KR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 altLang="en-US" dirty="0" err="1"/>
              <a:t>리팩토링도</a:t>
            </a:r>
            <a:r>
              <a:rPr lang="ko-KR" altLang="en-US" dirty="0"/>
              <a:t> 미리 </a:t>
            </a:r>
            <a:r>
              <a:rPr lang="ko-KR" altLang="en-US" dirty="0" err="1"/>
              <a:t>해두니</a:t>
            </a:r>
            <a:r>
              <a:rPr lang="ko-KR" altLang="en-US" dirty="0"/>
              <a:t> 나중에 기능 추가가 편했다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327" name="Google Shape;327;g36e6e10a7a2_1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 err="1"/>
              <a:t>여기까지입니다</a:t>
            </a:r>
            <a:r>
              <a:rPr lang="en-US" altLang="ko-KR" dirty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 err="1"/>
              <a:t>들어주셔서</a:t>
            </a:r>
            <a:r>
              <a:rPr lang="ko-KR" altLang="en-US" dirty="0"/>
              <a:t> 감사 합니다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333" name="Google Shape;3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6e77ca6010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6e77ca6010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6e77ca6010_6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6e77ca6010_6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6e77ca6010_6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6e77ca6010_6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6e77ca6010_6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36e77ca6010_6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6e77ca6010_6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6e77ca6010_6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6e77ca6010_6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36e77ca6010_6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e6e10a7a2_1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dirty="0"/>
              <a:t>Test Shell</a:t>
            </a:r>
            <a:r>
              <a:rPr lang="ko-KR" altLang="en-US" dirty="0"/>
              <a:t>과 </a:t>
            </a:r>
            <a:r>
              <a:rPr lang="en-US" altLang="ko-KR" dirty="0"/>
              <a:t>SSD</a:t>
            </a:r>
            <a:r>
              <a:rPr lang="ko-KR" altLang="en-US" dirty="0"/>
              <a:t>의 </a:t>
            </a:r>
            <a:r>
              <a:rPr lang="en-US" altLang="ko-KR" dirty="0"/>
              <a:t>2</a:t>
            </a:r>
            <a:r>
              <a:rPr lang="ko-KR" altLang="en-US" dirty="0"/>
              <a:t>개의 프로젝트로 나누어서 작업하였고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각각의 프로젝트에 대해 개별적으로 소개 드리겠습니다 </a:t>
            </a:r>
            <a:endParaRPr dirty="0"/>
          </a:p>
        </p:txBody>
      </p:sp>
      <p:sp>
        <p:nvSpPr>
          <p:cNvPr id="81" name="Google Shape;81;g36e6e10a7a2_1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6e77ca6010_6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6e77ca6010_6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6e77ca6010_6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6e77ca6010_6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6e77ca6010_6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6e77ca6010_6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6e77ca6010_6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6e77ca6010_6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6e77ca6010_6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36e77ca6010_6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6e77ca6010_6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6e77ca6010_6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6e77ca6010_6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6e77ca6010_6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6e77ca6010_6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6e77ca6010_6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6e77ca6010_6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6e77ca6010_6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e77ca601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개발 시 사용한 </a:t>
            </a:r>
            <a:r>
              <a:rPr lang="en-US" altLang="ko-KR" dirty="0"/>
              <a:t>Design pattern</a:t>
            </a:r>
            <a:r>
              <a:rPr lang="ko-KR" altLang="en-US" dirty="0"/>
              <a:t>들은 다음과 같습니다</a:t>
            </a:r>
            <a:r>
              <a:rPr lang="en-US" altLang="ko-KR" dirty="0"/>
              <a:t>.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뒤에서 프로젝트 별 설명 </a:t>
            </a:r>
            <a:r>
              <a:rPr lang="ko-KR" altLang="en-US" dirty="0" err="1"/>
              <a:t>드릴때</a:t>
            </a:r>
            <a:r>
              <a:rPr lang="ko-KR" altLang="en-US" dirty="0"/>
              <a:t> 다시 설명 드리겠습니다 </a:t>
            </a:r>
            <a:endParaRPr dirty="0"/>
          </a:p>
        </p:txBody>
      </p:sp>
      <p:sp>
        <p:nvSpPr>
          <p:cNvPr id="101" name="Google Shape;101;g36e77ca601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e6e10a7a2_12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먼저 </a:t>
            </a:r>
            <a:r>
              <a:rPr lang="en-US" altLang="ko-KR" dirty="0"/>
              <a:t>command input </a:t>
            </a:r>
            <a:r>
              <a:rPr lang="ko-KR" altLang="en-US" dirty="0"/>
              <a:t>방식에 따른 객체를 받습니다</a:t>
            </a:r>
            <a:r>
              <a:rPr lang="en-US" altLang="ko-KR" dirty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그 후 </a:t>
            </a:r>
            <a:r>
              <a:rPr lang="en-US" altLang="ko-KR" dirty="0"/>
              <a:t>command factory</a:t>
            </a:r>
            <a:r>
              <a:rPr lang="ko-KR" altLang="en-US" dirty="0"/>
              <a:t>를 통해 적절한 </a:t>
            </a:r>
            <a:r>
              <a:rPr lang="en-US" altLang="ko-KR" dirty="0"/>
              <a:t>command </a:t>
            </a:r>
            <a:r>
              <a:rPr lang="ko-KR" altLang="en-US" dirty="0"/>
              <a:t>객체를 받은 후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dirty="0"/>
              <a:t>Executor</a:t>
            </a:r>
            <a:r>
              <a:rPr lang="ko-KR" altLang="en-US" dirty="0"/>
              <a:t>를 통해</a:t>
            </a:r>
            <a:r>
              <a:rPr lang="en-US" altLang="ko-KR" dirty="0"/>
              <a:t> Command</a:t>
            </a:r>
            <a:r>
              <a:rPr lang="ko-KR" altLang="en-US" dirty="0"/>
              <a:t>를 수행합니다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이때 </a:t>
            </a:r>
            <a:r>
              <a:rPr lang="en-US" altLang="ko-KR" dirty="0"/>
              <a:t>Executor</a:t>
            </a:r>
            <a:r>
              <a:rPr lang="ko-KR" altLang="en-US" dirty="0"/>
              <a:t>는 </a:t>
            </a:r>
            <a:r>
              <a:rPr lang="en-US" altLang="ko-KR" dirty="0"/>
              <a:t>SSD</a:t>
            </a:r>
            <a:r>
              <a:rPr lang="ko-KR" altLang="en-US" dirty="0"/>
              <a:t>를 의미하며 실제 </a:t>
            </a:r>
            <a:r>
              <a:rPr lang="en-US" altLang="ko-KR" dirty="0"/>
              <a:t>SSD</a:t>
            </a:r>
            <a:r>
              <a:rPr lang="ko-KR" altLang="en-US" dirty="0"/>
              <a:t>가 구현 </a:t>
            </a:r>
            <a:r>
              <a:rPr lang="ko-KR" altLang="en-US" dirty="0" err="1"/>
              <a:t>중일때</a:t>
            </a:r>
            <a:r>
              <a:rPr lang="ko-KR" altLang="en-US" dirty="0"/>
              <a:t> </a:t>
            </a:r>
            <a:r>
              <a:rPr lang="en-US" altLang="ko-KR" dirty="0" err="1"/>
              <a:t>MockSSD</a:t>
            </a:r>
            <a:r>
              <a:rPr lang="ko-KR" altLang="en-US" dirty="0"/>
              <a:t>를 통해 테스트를 진행 하였습니다</a:t>
            </a:r>
            <a:r>
              <a:rPr lang="en-US" altLang="ko-KR" dirty="0"/>
              <a:t>.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8" name="Google Shape;108;g36e6e10a7a2_12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e6e10a7a2_12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Test shell</a:t>
            </a:r>
            <a:r>
              <a:rPr lang="ko-KR" altLang="en-US" dirty="0"/>
              <a:t>의 </a:t>
            </a:r>
            <a:r>
              <a:rPr lang="en-US" altLang="ko-KR" dirty="0"/>
              <a:t>main</a:t>
            </a:r>
            <a:r>
              <a:rPr lang="ko-KR" altLang="en-US" dirty="0"/>
              <a:t>입니다 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Command input </a:t>
            </a:r>
            <a:r>
              <a:rPr lang="ko-KR" altLang="en-US" dirty="0"/>
              <a:t>방식별로 </a:t>
            </a:r>
            <a:r>
              <a:rPr lang="en-US" altLang="ko-KR" dirty="0"/>
              <a:t>interface</a:t>
            </a:r>
            <a:r>
              <a:rPr lang="ko-KR" altLang="en-US" dirty="0"/>
              <a:t>를 받습니다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altLang="en-US" dirty="0"/>
              <a:t>그리고 </a:t>
            </a:r>
            <a:r>
              <a:rPr lang="en-US" dirty="0"/>
              <a:t>while loop</a:t>
            </a:r>
            <a:r>
              <a:rPr lang="ko-KR" altLang="en-US" dirty="0"/>
              <a:t>를 돌며 </a:t>
            </a:r>
            <a:r>
              <a:rPr lang="en-US" altLang="ko-KR" dirty="0"/>
              <a:t>command</a:t>
            </a:r>
            <a:r>
              <a:rPr lang="ko-KR" altLang="en-US" dirty="0"/>
              <a:t>를 받으며 실행을 시켜주는 구조입니다</a:t>
            </a:r>
            <a:r>
              <a:rPr lang="en-US" altLang="ko-KR" dirty="0"/>
              <a:t>. </a:t>
            </a:r>
            <a:endParaRPr dirty="0"/>
          </a:p>
        </p:txBody>
      </p:sp>
      <p:sp>
        <p:nvSpPr>
          <p:cNvPr id="115" name="Google Shape;115;g36e6e10a7a2_12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e6e10a7a2_12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altLang="ko-KR" dirty="0"/>
              <a:t>SSD</a:t>
            </a:r>
            <a:r>
              <a:rPr lang="ko-KR" altLang="en-US" dirty="0"/>
              <a:t>의 구조는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altLang="ko-KR" dirty="0"/>
              <a:t>Parser</a:t>
            </a:r>
            <a:r>
              <a:rPr lang="ko-KR" altLang="en-US" dirty="0"/>
              <a:t>에서 </a:t>
            </a:r>
            <a:r>
              <a:rPr lang="en-US" altLang="ko-KR" dirty="0"/>
              <a:t>argument parsing command</a:t>
            </a:r>
            <a:r>
              <a:rPr lang="ko-KR" altLang="en-US" dirty="0"/>
              <a:t> 객체를 반환</a:t>
            </a:r>
            <a:endParaRPr lang="en-US" altLang="ko-KR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 altLang="en-US" dirty="0"/>
              <a:t>현재 </a:t>
            </a:r>
            <a:r>
              <a:rPr lang="en-US" altLang="ko-KR" dirty="0"/>
              <a:t>buffer</a:t>
            </a:r>
            <a:r>
              <a:rPr lang="ko-KR" altLang="en-US" dirty="0"/>
              <a:t>에 있는 커맨드들을 확인하여 실제 실행할 </a:t>
            </a:r>
            <a:r>
              <a:rPr lang="en-US" altLang="ko-KR" dirty="0"/>
              <a:t>command list</a:t>
            </a:r>
            <a:r>
              <a:rPr lang="ko-KR" altLang="en-US" dirty="0"/>
              <a:t>들을 받습니다</a:t>
            </a:r>
            <a:r>
              <a:rPr lang="en-US" altLang="ko-KR" dirty="0"/>
              <a:t>.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-US" altLang="ko-KR" dirty="0"/>
              <a:t>Read/Write</a:t>
            </a:r>
            <a:r>
              <a:rPr lang="ko-KR" altLang="en-US" dirty="0"/>
              <a:t>의 경우 </a:t>
            </a:r>
            <a:r>
              <a:rPr lang="en-US" altLang="ko-KR" dirty="0"/>
              <a:t>buffer data </a:t>
            </a:r>
            <a:r>
              <a:rPr lang="ko-KR" altLang="en-US" dirty="0"/>
              <a:t>상태에 따라 </a:t>
            </a:r>
            <a:r>
              <a:rPr lang="en-US" altLang="ko-KR" dirty="0"/>
              <a:t>cached read/write</a:t>
            </a:r>
            <a:r>
              <a:rPr lang="ko-KR" altLang="en-US" dirty="0"/>
              <a:t>가 반환되고 실제 </a:t>
            </a:r>
            <a:r>
              <a:rPr lang="en-US" altLang="ko-KR" dirty="0"/>
              <a:t>read/write</a:t>
            </a:r>
            <a:r>
              <a:rPr lang="ko-KR" altLang="en-US" dirty="0"/>
              <a:t>가 수행되지 않습니다</a:t>
            </a:r>
            <a:r>
              <a:rPr lang="en-US" altLang="ko-KR" dirty="0"/>
              <a:t>. 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 altLang="en-US" dirty="0"/>
              <a:t>그리고 위에서 받은 </a:t>
            </a:r>
            <a:r>
              <a:rPr lang="en-US" altLang="ko-KR" dirty="0"/>
              <a:t>Command list</a:t>
            </a:r>
            <a:r>
              <a:rPr lang="ko-KR" altLang="en-US" dirty="0"/>
              <a:t>들을 실행시켜 줍니다 </a:t>
            </a:r>
            <a:endParaRPr lang="en-US" altLang="ko-KR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-KR" altLang="en-US" dirty="0"/>
              <a:t>실제 </a:t>
            </a:r>
            <a:r>
              <a:rPr lang="en-US" altLang="ko-KR" dirty="0"/>
              <a:t>SSD</a:t>
            </a:r>
            <a:r>
              <a:rPr lang="ko-KR" altLang="en-US" dirty="0"/>
              <a:t> </a:t>
            </a:r>
            <a:r>
              <a:rPr lang="en-US" altLang="ko-KR" dirty="0"/>
              <a:t>Read/Write </a:t>
            </a:r>
            <a:r>
              <a:rPr lang="ko-KR" altLang="en-US" dirty="0"/>
              <a:t>동작에선 </a:t>
            </a:r>
            <a:r>
              <a:rPr lang="en-US" altLang="ko-KR" dirty="0"/>
              <a:t>text file IO</a:t>
            </a:r>
            <a:r>
              <a:rPr lang="ko-KR" altLang="en-US" dirty="0"/>
              <a:t>를 하는 모듈과 </a:t>
            </a:r>
            <a:r>
              <a:rPr lang="ko-KR" altLang="en-US" dirty="0" err="1"/>
              <a:t>읽고쓰기</a:t>
            </a:r>
            <a:r>
              <a:rPr lang="ko-KR" altLang="en-US" dirty="0"/>
              <a:t> 할 </a:t>
            </a:r>
            <a:r>
              <a:rPr lang="en-US" altLang="ko-KR" dirty="0"/>
              <a:t>data</a:t>
            </a:r>
            <a:r>
              <a:rPr lang="ko-KR" altLang="en-US" dirty="0"/>
              <a:t>를 관리하는 모듈로 분리되어 있습니다 </a:t>
            </a:r>
            <a:endParaRPr lang="en-US" altLang="ko-KR" dirty="0"/>
          </a:p>
        </p:txBody>
      </p:sp>
      <p:sp>
        <p:nvSpPr>
          <p:cNvPr id="125" name="Google Shape;125;g36e6e10a7a2_12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e6e10a7a2_12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SSD</a:t>
            </a:r>
            <a:r>
              <a:rPr lang="ko-KR" altLang="en-US" dirty="0"/>
              <a:t>의 </a:t>
            </a:r>
            <a:r>
              <a:rPr lang="en-US" altLang="ko-KR" dirty="0"/>
              <a:t>main </a:t>
            </a:r>
            <a:r>
              <a:rPr lang="ko-KR" altLang="en-US" dirty="0"/>
              <a:t>코드입니다 </a:t>
            </a:r>
            <a:endParaRPr dirty="0"/>
          </a:p>
        </p:txBody>
      </p:sp>
      <p:sp>
        <p:nvSpPr>
          <p:cNvPr id="132" name="Google Shape;132;g36e6e10a7a2_1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2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2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2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2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2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2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2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2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3"/>
          <p:cNvGrpSpPr/>
          <p:nvPr/>
        </p:nvGrpSpPr>
        <p:grpSpPr>
          <a:xfrm>
            <a:off x="1107688" y="1500183"/>
            <a:ext cx="10145030" cy="3253087"/>
            <a:chOff x="899998" y="1500182"/>
            <a:chExt cx="5513502" cy="3253087"/>
          </a:xfrm>
        </p:grpSpPr>
        <p:sp>
          <p:nvSpPr>
            <p:cNvPr id="30" name="Google Shape;30;p3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3"/>
            <p:cNvGrpSpPr/>
            <p:nvPr/>
          </p:nvGrpSpPr>
          <p:grpSpPr>
            <a:xfrm>
              <a:off x="899998" y="1500182"/>
              <a:ext cx="5513502" cy="3253087"/>
              <a:chOff x="899998" y="1500182"/>
              <a:chExt cx="5513502" cy="3253087"/>
            </a:xfrm>
          </p:grpSpPr>
          <p:grpSp>
            <p:nvGrpSpPr>
              <p:cNvPr id="32" name="Google Shape;32;p3"/>
              <p:cNvGrpSpPr/>
              <p:nvPr/>
            </p:nvGrpSpPr>
            <p:grpSpPr>
              <a:xfrm>
                <a:off x="899998" y="1500182"/>
                <a:ext cx="5513502" cy="3253087"/>
                <a:chOff x="899999" y="1500182"/>
                <a:chExt cx="3240002" cy="3253087"/>
              </a:xfrm>
            </p:grpSpPr>
            <p:sp>
              <p:nvSpPr>
                <p:cNvPr id="33" name="Google Shape;33;p3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3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3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4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5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/>
              <a:t>손영환, 김범수, 박원휘, </a:t>
            </a:r>
            <a:endParaRPr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/>
              <a:t>임성준, 배혜원, 이재학</a:t>
            </a: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/>
              <a:t>BBB(Big Beautiful Branch)_B조 </a:t>
            </a:r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ko-KR"/>
              <a:t>CRA과정 프로젝트 </a:t>
            </a:r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ko-KR"/>
              <a:t>2025/07/11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0"/>
    </mc:Choice>
    <mc:Fallback xmlns="">
      <p:transition spd="slow" advTm="172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200" b="1"/>
              <a:t>통합 시현</a:t>
            </a:r>
            <a:endParaRPr sz="2200" b="1"/>
          </a:p>
          <a:p>
            <a:pPr marL="9144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sz="1800"/>
              <a:t>시간 관계상 Runner는 캡쳐로 대체 </a:t>
            </a:r>
            <a:endParaRPr sz="1800" b="1">
              <a:solidFill>
                <a:schemeClr val="accent1"/>
              </a:solidFill>
            </a:endParaRPr>
          </a:p>
        </p:txBody>
      </p:sp>
      <p:sp>
        <p:nvSpPr>
          <p:cNvPr id="142" name="Google Shape;142;p15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기능 구현 소개</a:t>
            </a:r>
            <a:endParaRPr b="1"/>
          </a:p>
        </p:txBody>
      </p:sp>
      <p:sp>
        <p:nvSpPr>
          <p:cNvPr id="143" name="Google Shape;143;p15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200"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4" name="Google Shape;14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500" y="2497175"/>
            <a:ext cx="9299001" cy="322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TDD 활용 예시</a:t>
            </a:r>
            <a:endParaRPr b="1"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200" b="1"/>
              <a:t>Test Shell</a:t>
            </a:r>
            <a:endParaRPr sz="2200" b="1"/>
          </a:p>
          <a:p>
            <a:pPr marL="9144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sz="1800"/>
              <a:t>Command 수행 결과와 argument parsing 항목에서 </a:t>
            </a:r>
            <a:r>
              <a:rPr lang="ko-KR" sz="1800" b="1">
                <a:solidFill>
                  <a:schemeClr val="accent1"/>
                </a:solidFill>
              </a:rPr>
              <a:t>총 35개 테스트 수행</a:t>
            </a:r>
            <a:endParaRPr sz="1800" b="1">
              <a:solidFill>
                <a:schemeClr val="accent1"/>
              </a:solidFill>
            </a:endParaRPr>
          </a:p>
        </p:txBody>
      </p:sp>
      <p:pic>
        <p:nvPicPr>
          <p:cNvPr id="151" name="Google Shape;151;p16"/>
          <p:cNvPicPr preferRelativeResize="0"/>
          <p:nvPr/>
        </p:nvPicPr>
        <p:blipFill rotWithShape="1">
          <a:blip r:embed="rId3">
            <a:alphaModFix/>
          </a:blip>
          <a:srcRect t="12656" b="21319"/>
          <a:stretch/>
        </p:blipFill>
        <p:spPr>
          <a:xfrm>
            <a:off x="1033075" y="3173875"/>
            <a:ext cx="4430074" cy="346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7350" y="2202988"/>
            <a:ext cx="5048250" cy="435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3075" y="2203000"/>
            <a:ext cx="525780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6"/>
          <p:cNvSpPr/>
          <p:nvPr/>
        </p:nvSpPr>
        <p:spPr>
          <a:xfrm>
            <a:off x="1033075" y="2357575"/>
            <a:ext cx="4593900" cy="578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TDD 활용 예시</a:t>
            </a:r>
            <a:endParaRPr b="1"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200" b="1"/>
              <a:t>SSD</a:t>
            </a:r>
            <a:endParaRPr sz="2200" b="1"/>
          </a:p>
          <a:p>
            <a:pPr marL="9144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sz="1800"/>
              <a:t>Command 수행, Buffer 등록, Textfile IO, argument parsing 등 </a:t>
            </a:r>
            <a:r>
              <a:rPr lang="ko-KR" sz="1800" b="1">
                <a:solidFill>
                  <a:schemeClr val="accent1"/>
                </a:solidFill>
              </a:rPr>
              <a:t>총 33개 Test 수행</a:t>
            </a:r>
            <a:r>
              <a:rPr lang="ko-KR" sz="1800"/>
              <a:t> </a:t>
            </a:r>
            <a:endParaRPr sz="1800"/>
          </a:p>
        </p:txBody>
      </p:sp>
      <p:pic>
        <p:nvPicPr>
          <p:cNvPr id="161" name="Google Shape;16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650" y="3227200"/>
            <a:ext cx="4743450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650" y="4424275"/>
            <a:ext cx="5829300" cy="197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638" y="2287288"/>
            <a:ext cx="5305425" cy="80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/>
          <p:nvPr/>
        </p:nvSpPr>
        <p:spPr>
          <a:xfrm>
            <a:off x="638650" y="2367213"/>
            <a:ext cx="4593900" cy="649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65" name="Google Shape;16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02700" y="2287300"/>
            <a:ext cx="4449650" cy="410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TDD 활용 예시</a:t>
            </a:r>
            <a:endParaRPr b="1"/>
          </a:p>
        </p:txBody>
      </p:sp>
      <p:sp>
        <p:nvSpPr>
          <p:cNvPr id="171" name="Google Shape;171;p1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200" b="1"/>
              <a:t>SSD Parser</a:t>
            </a:r>
            <a:endParaRPr sz="2200" b="1"/>
          </a:p>
          <a:p>
            <a:pPr marL="9144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sz="1800"/>
              <a:t>Write Command case Red -&gt; Green -&gt; Refactor 수행 (</a:t>
            </a:r>
            <a:r>
              <a:rPr lang="ko-KR" sz="1800" b="1">
                <a:solidFill>
                  <a:schemeClr val="accent1"/>
                </a:solidFill>
              </a:rPr>
              <a:t>총 16개 Test 수행)</a:t>
            </a:r>
            <a:endParaRPr sz="1800"/>
          </a:p>
        </p:txBody>
      </p:sp>
      <p:pic>
        <p:nvPicPr>
          <p:cNvPr id="172" name="Google Shape;17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975" y="2298176"/>
            <a:ext cx="4638675" cy="21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5025" y="4940350"/>
            <a:ext cx="4600575" cy="1234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4650" y="2643068"/>
            <a:ext cx="5803124" cy="525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4650" y="3705663"/>
            <a:ext cx="5803125" cy="1234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24650" y="5359250"/>
            <a:ext cx="5718624" cy="818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8"/>
          <p:cNvSpPr txBox="1"/>
          <p:nvPr/>
        </p:nvSpPr>
        <p:spPr>
          <a:xfrm>
            <a:off x="5624650" y="2298175"/>
            <a:ext cx="1206300" cy="40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Red</a:t>
            </a:r>
            <a:endParaRPr b="1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5674700" y="3286750"/>
            <a:ext cx="1206300" cy="40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accent6"/>
                </a:solidFill>
                <a:latin typeface="Malgun Gothic"/>
                <a:ea typeface="Malgun Gothic"/>
                <a:cs typeface="Malgun Gothic"/>
                <a:sym typeface="Malgun Gothic"/>
              </a:rPr>
              <a:t>Green</a:t>
            </a:r>
            <a:endParaRPr b="1">
              <a:solidFill>
                <a:schemeClr val="accent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5624650" y="5045000"/>
            <a:ext cx="1206300" cy="400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4A86E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Refactor</a:t>
            </a:r>
            <a:endParaRPr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80" name="Google Shape;180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5025" y="4940350"/>
            <a:ext cx="4600575" cy="123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Mocking 활용 예시</a:t>
            </a:r>
            <a:endParaRPr b="1"/>
          </a:p>
        </p:txBody>
      </p:sp>
      <p:sp>
        <p:nvSpPr>
          <p:cNvPr id="186" name="Google Shape;186;p19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200" b="1"/>
              <a:t>ssd.exe의 I/O 동작을 mockSSD로 대체</a:t>
            </a:r>
            <a:endParaRPr sz="2200" b="1"/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pic>
        <p:nvPicPr>
          <p:cNvPr id="187" name="Google Shape;18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0100" y="3009900"/>
            <a:ext cx="5467350" cy="211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9"/>
          <p:cNvSpPr/>
          <p:nvPr/>
        </p:nvSpPr>
        <p:spPr>
          <a:xfrm>
            <a:off x="3676725" y="3659025"/>
            <a:ext cx="4920600" cy="816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0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Mocking 활용 예시</a:t>
            </a:r>
            <a:endParaRPr b="1"/>
          </a:p>
        </p:txBody>
      </p:sp>
      <p:sp>
        <p:nvSpPr>
          <p:cNvPr id="194" name="Google Shape;194;p20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altLang="ko-KR" sz="2200" b="1" dirty="0"/>
              <a:t>Random Data </a:t>
            </a:r>
            <a:r>
              <a:rPr lang="ko-KR" sz="2200" b="1" dirty="0" err="1"/>
              <a:t>생성기</a:t>
            </a:r>
            <a:r>
              <a:rPr lang="ko-KR" sz="2200" b="1" dirty="0"/>
              <a:t> </a:t>
            </a:r>
            <a:r>
              <a:rPr lang="ko-KR" sz="2200" b="1" dirty="0" err="1"/>
              <a:t>Mocking하여</a:t>
            </a:r>
            <a:r>
              <a:rPr lang="ko-KR" sz="2200" b="1" dirty="0"/>
              <a:t> </a:t>
            </a:r>
            <a:r>
              <a:rPr lang="ko-KR" sz="2200" b="1" dirty="0" err="1"/>
              <a:t>고정값</a:t>
            </a:r>
            <a:r>
              <a:rPr lang="ko-KR" sz="2200" b="1" dirty="0"/>
              <a:t> 반환</a:t>
            </a:r>
            <a:endParaRPr sz="2200" b="1" dirty="0"/>
          </a:p>
        </p:txBody>
      </p:sp>
      <p:pic>
        <p:nvPicPr>
          <p:cNvPr id="195" name="Google Shape;19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7625" y="2828300"/>
            <a:ext cx="5124450" cy="135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7613" y="4476450"/>
            <a:ext cx="6391275" cy="11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0"/>
          <p:cNvPicPr preferRelativeResize="0"/>
          <p:nvPr/>
        </p:nvPicPr>
        <p:blipFill rotWithShape="1">
          <a:blip r:embed="rId5">
            <a:alphaModFix/>
          </a:blip>
          <a:srcRect r="33980"/>
          <a:stretch/>
        </p:blipFill>
        <p:spPr>
          <a:xfrm>
            <a:off x="7989350" y="2363275"/>
            <a:ext cx="3854899" cy="3880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0"/>
          <p:cNvSpPr txBox="1"/>
          <p:nvPr/>
        </p:nvSpPr>
        <p:spPr>
          <a:xfrm>
            <a:off x="8227550" y="1886275"/>
            <a:ext cx="3232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&lt;Test Shell 요구사항&gt;</a:t>
            </a:r>
            <a:endParaRPr sz="13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20"/>
          <p:cNvSpPr/>
          <p:nvPr/>
        </p:nvSpPr>
        <p:spPr>
          <a:xfrm>
            <a:off x="1357375" y="4823738"/>
            <a:ext cx="4664700" cy="4770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Mocking 활용 예시</a:t>
            </a:r>
            <a:endParaRPr b="1"/>
          </a:p>
        </p:txBody>
      </p:sp>
      <p:sp>
        <p:nvSpPr>
          <p:cNvPr id="205" name="Google Shape;205;p21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200" b="1"/>
              <a:t>Text File I/O 미구현 상태에서도 Mock 처리를 통한 SSD Buffer Test</a:t>
            </a:r>
            <a:endParaRPr sz="2200" b="1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200" b="1"/>
          </a:p>
        </p:txBody>
      </p:sp>
      <p:pic>
        <p:nvPicPr>
          <p:cNvPr id="206" name="Google Shape;20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713" y="2447700"/>
            <a:ext cx="6753225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97000" y="2262074"/>
            <a:ext cx="2598650" cy="187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1"/>
          <p:cNvPicPr preferRelativeResize="0"/>
          <p:nvPr/>
        </p:nvPicPr>
        <p:blipFill rotWithShape="1">
          <a:blip r:embed="rId5">
            <a:alphaModFix/>
          </a:blip>
          <a:srcRect b="73119"/>
          <a:stretch/>
        </p:blipFill>
        <p:spPr>
          <a:xfrm>
            <a:off x="1132713" y="4290300"/>
            <a:ext cx="7572375" cy="147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리팩토링 활동 </a:t>
            </a:r>
            <a:endParaRPr b="1"/>
          </a:p>
        </p:txBody>
      </p:sp>
      <p:sp>
        <p:nvSpPr>
          <p:cNvPr id="214" name="Google Shape;214;p22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200" b="1"/>
              <a:t>클래스 내부 기능 분리 (</a:t>
            </a:r>
            <a:r>
              <a:rPr lang="ko-KR" sz="2200" b="1">
                <a:solidFill>
                  <a:schemeClr val="accent1"/>
                </a:solidFill>
              </a:rPr>
              <a:t>SRP</a:t>
            </a:r>
            <a:r>
              <a:rPr lang="ko-KR" sz="2200" b="1"/>
              <a:t> 원칙 준수 &amp; 모듈 </a:t>
            </a:r>
            <a:r>
              <a:rPr lang="ko-KR" sz="2200" b="1">
                <a:solidFill>
                  <a:schemeClr val="accent1"/>
                </a:solidFill>
              </a:rPr>
              <a:t>응집도</a:t>
            </a:r>
            <a:r>
              <a:rPr lang="ko-KR" sz="2200" b="1"/>
              <a:t> 향상)</a:t>
            </a:r>
            <a:endParaRPr sz="2200" b="1"/>
          </a:p>
          <a:p>
            <a:pPr marL="9144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sz="1800"/>
              <a:t>SSD Simulator내 File IO 부분을 FileIOManager로 분리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cxnSp>
        <p:nvCxnSpPr>
          <p:cNvPr id="215" name="Google Shape;215;p22"/>
          <p:cNvCxnSpPr>
            <a:stCxn id="216" idx="3"/>
            <a:endCxn id="217" idx="1"/>
          </p:cNvCxnSpPr>
          <p:nvPr/>
        </p:nvCxnSpPr>
        <p:spPr>
          <a:xfrm>
            <a:off x="5183750" y="4308125"/>
            <a:ext cx="1421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16" name="Google Shape;2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150" y="2208975"/>
            <a:ext cx="4082600" cy="419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2"/>
          <p:cNvPicPr preferRelativeResize="0"/>
          <p:nvPr/>
        </p:nvPicPr>
        <p:blipFill rotWithShape="1">
          <a:blip r:embed="rId4">
            <a:alphaModFix/>
          </a:blip>
          <a:srcRect r="49992"/>
          <a:stretch/>
        </p:blipFill>
        <p:spPr>
          <a:xfrm>
            <a:off x="6605250" y="2811425"/>
            <a:ext cx="3234900" cy="29934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2"/>
          <p:cNvSpPr/>
          <p:nvPr/>
        </p:nvSpPr>
        <p:spPr>
          <a:xfrm>
            <a:off x="6833400" y="3237475"/>
            <a:ext cx="1718100" cy="261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9" name="Google Shape;219;p22"/>
          <p:cNvSpPr/>
          <p:nvPr/>
        </p:nvSpPr>
        <p:spPr>
          <a:xfrm>
            <a:off x="10058400" y="3274625"/>
            <a:ext cx="1558500" cy="160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SSD Simulator 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0" name="Google Shape;220;p22"/>
          <p:cNvSpPr/>
          <p:nvPr/>
        </p:nvSpPr>
        <p:spPr>
          <a:xfrm>
            <a:off x="10218450" y="4418675"/>
            <a:ext cx="1238400" cy="2613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IOManager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1" name="Google Shape;221;p22"/>
          <p:cNvSpPr/>
          <p:nvPr/>
        </p:nvSpPr>
        <p:spPr>
          <a:xfrm>
            <a:off x="10218450" y="5150625"/>
            <a:ext cx="1238400" cy="2613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txt files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2" name="Google Shape;222;p22"/>
          <p:cNvCxnSpPr>
            <a:stCxn id="220" idx="2"/>
            <a:endCxn id="221" idx="0"/>
          </p:cNvCxnSpPr>
          <p:nvPr/>
        </p:nvCxnSpPr>
        <p:spPr>
          <a:xfrm>
            <a:off x="10837650" y="4679975"/>
            <a:ext cx="0" cy="47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리팩토링 활동 </a:t>
            </a:r>
            <a:endParaRPr b="1"/>
          </a:p>
        </p:txBody>
      </p:sp>
      <p:sp>
        <p:nvSpPr>
          <p:cNvPr id="228" name="Google Shape;228;p2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200" b="1"/>
              <a:t>클래스 내부 기능 분리 (</a:t>
            </a:r>
            <a:r>
              <a:rPr lang="ko-KR" sz="2200" b="1">
                <a:solidFill>
                  <a:schemeClr val="accent1"/>
                </a:solidFill>
              </a:rPr>
              <a:t>SRP</a:t>
            </a:r>
            <a:r>
              <a:rPr lang="ko-KR" sz="2200" b="1"/>
              <a:t> 원칙 준수 &amp; 모듈 </a:t>
            </a:r>
            <a:r>
              <a:rPr lang="ko-KR" sz="2200" b="1">
                <a:solidFill>
                  <a:schemeClr val="accent1"/>
                </a:solidFill>
              </a:rPr>
              <a:t>응집도</a:t>
            </a:r>
            <a:r>
              <a:rPr lang="ko-KR" sz="2200" b="1"/>
              <a:t> 향상)</a:t>
            </a:r>
            <a:endParaRPr sz="2200" b="1"/>
          </a:p>
          <a:p>
            <a:pPr marL="9144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sz="1800"/>
              <a:t>nand.txt, output.txt 그리고 buffer 별로 모듈 분리 </a:t>
            </a:r>
            <a:endParaRPr sz="1800"/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29" name="Google Shape;2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650" y="2500850"/>
            <a:ext cx="4876800" cy="40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3"/>
          <p:cNvPicPr preferRelativeResize="0"/>
          <p:nvPr/>
        </p:nvPicPr>
        <p:blipFill rotWithShape="1">
          <a:blip r:embed="rId4">
            <a:alphaModFix/>
          </a:blip>
          <a:srcRect r="45998" b="9853"/>
          <a:stretch/>
        </p:blipFill>
        <p:spPr>
          <a:xfrm>
            <a:off x="7577750" y="2910688"/>
            <a:ext cx="3543975" cy="3228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1" name="Google Shape;231;p23"/>
          <p:cNvCxnSpPr>
            <a:stCxn id="229" idx="3"/>
            <a:endCxn id="230" idx="1"/>
          </p:cNvCxnSpPr>
          <p:nvPr/>
        </p:nvCxnSpPr>
        <p:spPr>
          <a:xfrm>
            <a:off x="6083450" y="4524913"/>
            <a:ext cx="1494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2" name="Google Shape;232;p23"/>
          <p:cNvSpPr/>
          <p:nvPr/>
        </p:nvSpPr>
        <p:spPr>
          <a:xfrm>
            <a:off x="7682875" y="5026400"/>
            <a:ext cx="1795200" cy="779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리팩토링 활동 </a:t>
            </a:r>
            <a:endParaRPr b="1"/>
          </a:p>
        </p:txBody>
      </p:sp>
      <p:sp>
        <p:nvSpPr>
          <p:cNvPr id="238" name="Google Shape;238;p24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200" b="1"/>
              <a:t>Test Shell Command 수신을 Interface로 추출 (Strategy Pattern 기반, </a:t>
            </a:r>
            <a:r>
              <a:rPr lang="ko-KR" sz="2200" b="1">
                <a:solidFill>
                  <a:schemeClr val="accent1"/>
                </a:solidFill>
              </a:rPr>
              <a:t>OCP</a:t>
            </a:r>
            <a:r>
              <a:rPr lang="ko-KR" sz="2200" b="1"/>
              <a:t>)</a:t>
            </a:r>
            <a:endParaRPr sz="2200" b="1"/>
          </a:p>
          <a:p>
            <a:pPr marL="9144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sz="1800"/>
              <a:t>Input이 console인지, txt인지에 상관없이 </a:t>
            </a:r>
            <a:r>
              <a:rPr lang="ko-KR" sz="1800" u="sng"/>
              <a:t>Interface에 의존</a:t>
            </a:r>
            <a:r>
              <a:rPr lang="ko-KR" sz="1800"/>
              <a:t> </a:t>
            </a:r>
            <a:endParaRPr sz="1800"/>
          </a:p>
          <a:p>
            <a:pPr marL="9144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sz="1800"/>
              <a:t>새로운 Input(전략)이 추가 되어도 main코드 수정 불필요 </a:t>
            </a:r>
            <a:endParaRPr sz="18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39" name="Google Shape;239;p24"/>
          <p:cNvPicPr preferRelativeResize="0"/>
          <p:nvPr/>
        </p:nvPicPr>
        <p:blipFill rotWithShape="1">
          <a:blip r:embed="rId3">
            <a:alphaModFix/>
          </a:blip>
          <a:srcRect l="19445"/>
          <a:stretch/>
        </p:blipFill>
        <p:spPr>
          <a:xfrm>
            <a:off x="5382575" y="3181875"/>
            <a:ext cx="6268676" cy="2124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24"/>
          <p:cNvCxnSpPr>
            <a:stCxn id="241" idx="3"/>
            <a:endCxn id="239" idx="1"/>
          </p:cNvCxnSpPr>
          <p:nvPr/>
        </p:nvCxnSpPr>
        <p:spPr>
          <a:xfrm>
            <a:off x="4655375" y="4243900"/>
            <a:ext cx="727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2" name="Google Shape;242;p24"/>
          <p:cNvCxnSpPr>
            <a:stCxn id="243" idx="3"/>
            <a:endCxn id="241" idx="1"/>
          </p:cNvCxnSpPr>
          <p:nvPr/>
        </p:nvCxnSpPr>
        <p:spPr>
          <a:xfrm>
            <a:off x="2099225" y="3713175"/>
            <a:ext cx="997800" cy="530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4" name="Google Shape;244;p24"/>
          <p:cNvCxnSpPr>
            <a:stCxn id="245" idx="3"/>
            <a:endCxn id="241" idx="1"/>
          </p:cNvCxnSpPr>
          <p:nvPr/>
        </p:nvCxnSpPr>
        <p:spPr>
          <a:xfrm rot="10800000" flipH="1">
            <a:off x="2099225" y="4244025"/>
            <a:ext cx="997800" cy="44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1" name="Google Shape;241;p24"/>
          <p:cNvSpPr/>
          <p:nvPr/>
        </p:nvSpPr>
        <p:spPr>
          <a:xfrm>
            <a:off x="3096875" y="3933550"/>
            <a:ext cx="1558500" cy="620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CommandInput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Strategy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3" name="Google Shape;243;p24"/>
          <p:cNvSpPr/>
          <p:nvPr/>
        </p:nvSpPr>
        <p:spPr>
          <a:xfrm>
            <a:off x="540725" y="3402825"/>
            <a:ext cx="1558500" cy="620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ConsoleInput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Strategy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5" name="Google Shape;245;p24"/>
          <p:cNvSpPr/>
          <p:nvPr/>
        </p:nvSpPr>
        <p:spPr>
          <a:xfrm>
            <a:off x="540725" y="4379475"/>
            <a:ext cx="1558500" cy="620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FileInput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latin typeface="Malgun Gothic"/>
                <a:ea typeface="Malgun Gothic"/>
                <a:cs typeface="Malgun Gothic"/>
                <a:sym typeface="Malgun Gothic"/>
              </a:rPr>
              <a:t>Strategy</a:t>
            </a:r>
            <a:endParaRPr sz="11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6" name="Google Shape;246;p24"/>
          <p:cNvSpPr/>
          <p:nvPr/>
        </p:nvSpPr>
        <p:spPr>
          <a:xfrm>
            <a:off x="5475725" y="3648825"/>
            <a:ext cx="4160100" cy="4458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 sz="1800" dirty="0"/>
              <a:t>조원 소개 및 역할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 sz="1800" dirty="0"/>
              <a:t>기능 구현 소개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 sz="1800" dirty="0"/>
              <a:t>TDD 활용 예시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 sz="1800" dirty="0" err="1"/>
              <a:t>Mocking</a:t>
            </a:r>
            <a:r>
              <a:rPr lang="ko-KR" sz="1800" dirty="0"/>
              <a:t> 활용 예시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 sz="1800" dirty="0" err="1"/>
              <a:t>리팩토링</a:t>
            </a:r>
            <a:r>
              <a:rPr lang="ko-KR" sz="1800" dirty="0"/>
              <a:t> 활동</a:t>
            </a:r>
            <a:endParaRPr lang="en-US" altLang="ko-KR"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 altLang="en-US" sz="1800" dirty="0"/>
              <a:t>그 외 활동 </a:t>
            </a:r>
            <a:endParaRPr sz="1800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-KR" sz="1800" dirty="0"/>
              <a:t>소감</a:t>
            </a:r>
            <a:endParaRPr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200" b="1"/>
              <a:t>함수 통합 (</a:t>
            </a:r>
            <a:r>
              <a:rPr lang="ko-KR" sz="2200" b="1">
                <a:solidFill>
                  <a:schemeClr val="accent1"/>
                </a:solidFill>
              </a:rPr>
              <a:t>중복 제거</a:t>
            </a:r>
            <a:r>
              <a:rPr lang="ko-KR" sz="2200" b="1"/>
              <a:t>, </a:t>
            </a:r>
            <a:r>
              <a:rPr lang="ko-KR" sz="2200" b="1">
                <a:solidFill>
                  <a:schemeClr val="accent1"/>
                </a:solidFill>
              </a:rPr>
              <a:t>응집도 </a:t>
            </a:r>
            <a:r>
              <a:rPr lang="ko-KR" sz="2200" b="1"/>
              <a:t>및</a:t>
            </a:r>
            <a:r>
              <a:rPr lang="ko-KR" sz="2200" b="1">
                <a:solidFill>
                  <a:schemeClr val="accent1"/>
                </a:solidFill>
              </a:rPr>
              <a:t> 유지보수성</a:t>
            </a:r>
            <a:r>
              <a:rPr lang="ko-KR" sz="2200" b="1"/>
              <a:t> 상승) </a:t>
            </a:r>
            <a:endParaRPr sz="2200" b="1"/>
          </a:p>
          <a:p>
            <a:pPr marL="9144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sz="1800"/>
              <a:t>비슷한 기능을 가진 함수들을 일반화하여 통합 </a:t>
            </a:r>
            <a:endParaRPr sz="1800"/>
          </a:p>
        </p:txBody>
      </p:sp>
      <p:sp>
        <p:nvSpPr>
          <p:cNvPr id="252" name="Google Shape;252;p25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리팩토링 활동 </a:t>
            </a:r>
            <a:endParaRPr b="1"/>
          </a:p>
        </p:txBody>
      </p:sp>
      <p:pic>
        <p:nvPicPr>
          <p:cNvPr id="253" name="Google Shape;2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725" y="2123213"/>
            <a:ext cx="4766050" cy="456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7500" y="2534175"/>
            <a:ext cx="4666974" cy="3242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5" name="Google Shape;255;p25"/>
          <p:cNvCxnSpPr>
            <a:stCxn id="256" idx="3"/>
            <a:endCxn id="257" idx="1"/>
          </p:cNvCxnSpPr>
          <p:nvPr/>
        </p:nvCxnSpPr>
        <p:spPr>
          <a:xfrm>
            <a:off x="5427425" y="4784150"/>
            <a:ext cx="1091100" cy="10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6" name="Google Shape;256;p25"/>
          <p:cNvSpPr/>
          <p:nvPr/>
        </p:nvSpPr>
        <p:spPr>
          <a:xfrm>
            <a:off x="762725" y="2992550"/>
            <a:ext cx="4664700" cy="3583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25"/>
          <p:cNvSpPr/>
          <p:nvPr/>
        </p:nvSpPr>
        <p:spPr>
          <a:xfrm>
            <a:off x="6518650" y="4155425"/>
            <a:ext cx="4664700" cy="1469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200" b="1"/>
              <a:t>메소드 추출 (</a:t>
            </a:r>
            <a:r>
              <a:rPr lang="ko-KR" sz="2200" b="1">
                <a:solidFill>
                  <a:schemeClr val="accent1"/>
                </a:solidFill>
              </a:rPr>
              <a:t>가독성</a:t>
            </a:r>
            <a:r>
              <a:rPr lang="ko-KR" sz="2200" b="1"/>
              <a:t> &amp; </a:t>
            </a:r>
            <a:r>
              <a:rPr lang="ko-KR" sz="2200" b="1">
                <a:solidFill>
                  <a:schemeClr val="accent1"/>
                </a:solidFill>
              </a:rPr>
              <a:t>유지보수성 </a:t>
            </a:r>
            <a:r>
              <a:rPr lang="ko-KR" sz="2200" b="1"/>
              <a:t>상승) </a:t>
            </a:r>
            <a:endParaRPr sz="2200" b="1"/>
          </a:p>
          <a:p>
            <a:pPr marL="9144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sz="1800"/>
              <a:t>의미전달이 명확한 이름으로 메서드 추출 </a:t>
            </a:r>
            <a:endParaRPr sz="1800"/>
          </a:p>
          <a:p>
            <a:pPr marL="9144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sz="1800"/>
              <a:t>기능별로 순서 배치하여 가독성을 높임</a:t>
            </a:r>
            <a:endParaRPr sz="1800"/>
          </a:p>
        </p:txBody>
      </p:sp>
      <p:sp>
        <p:nvSpPr>
          <p:cNvPr id="263" name="Google Shape;263;p26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리팩토링 활동 </a:t>
            </a:r>
            <a:endParaRPr b="1"/>
          </a:p>
        </p:txBody>
      </p:sp>
      <p:cxnSp>
        <p:nvCxnSpPr>
          <p:cNvPr id="264" name="Google Shape;264;p26"/>
          <p:cNvCxnSpPr>
            <a:stCxn id="265" idx="3"/>
            <a:endCxn id="266" idx="1"/>
          </p:cNvCxnSpPr>
          <p:nvPr/>
        </p:nvCxnSpPr>
        <p:spPr>
          <a:xfrm>
            <a:off x="5262100" y="4510687"/>
            <a:ext cx="945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65" name="Google Shape;265;p26"/>
          <p:cNvPicPr preferRelativeResize="0"/>
          <p:nvPr/>
        </p:nvPicPr>
        <p:blipFill rotWithShape="1">
          <a:blip r:embed="rId3">
            <a:alphaModFix/>
          </a:blip>
          <a:srcRect b="12724"/>
          <a:stretch/>
        </p:blipFill>
        <p:spPr>
          <a:xfrm>
            <a:off x="1027650" y="2405163"/>
            <a:ext cx="4234450" cy="421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6"/>
          <p:cNvPicPr preferRelativeResize="0"/>
          <p:nvPr/>
        </p:nvPicPr>
        <p:blipFill rotWithShape="1">
          <a:blip r:embed="rId4">
            <a:alphaModFix/>
          </a:blip>
          <a:srcRect r="25821"/>
          <a:stretch/>
        </p:blipFill>
        <p:spPr>
          <a:xfrm>
            <a:off x="6207150" y="3061300"/>
            <a:ext cx="5613324" cy="28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리팩토링 활동 </a:t>
            </a:r>
            <a:endParaRPr b="1"/>
          </a:p>
        </p:txBody>
      </p:sp>
      <p:sp>
        <p:nvSpPr>
          <p:cNvPr id="272" name="Google Shape;272;p27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200" b="1" dirty="0"/>
              <a:t>중복코드 제거</a:t>
            </a:r>
            <a:endParaRPr sz="2200" b="1" dirty="0"/>
          </a:p>
          <a:p>
            <a:pPr marL="9144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sz="1800" dirty="0" err="1"/>
              <a:t>Read</a:t>
            </a:r>
            <a:r>
              <a:rPr lang="en-US" altLang="ko-KR" sz="1800" dirty="0" err="1"/>
              <a:t>Cmd</a:t>
            </a:r>
            <a:r>
              <a:rPr lang="ko-KR" sz="1800" dirty="0"/>
              <a:t>와 </a:t>
            </a:r>
            <a:r>
              <a:rPr lang="ko-KR" sz="1800" dirty="0" err="1"/>
              <a:t>Write</a:t>
            </a:r>
            <a:r>
              <a:rPr lang="en-US" altLang="ko-KR" sz="1800" dirty="0" err="1"/>
              <a:t>Cmd</a:t>
            </a:r>
            <a:r>
              <a:rPr lang="ko-KR" sz="1800" dirty="0"/>
              <a:t>의 </a:t>
            </a:r>
            <a:r>
              <a:rPr lang="en-US" altLang="ko-KR" sz="1800" dirty="0"/>
              <a:t>read/write </a:t>
            </a:r>
            <a:r>
              <a:rPr lang="ko-KR" altLang="en-US" sz="1800" dirty="0"/>
              <a:t>관련 </a:t>
            </a:r>
            <a:r>
              <a:rPr lang="ko-KR" sz="1800" dirty="0"/>
              <a:t>코드를 SSD Simulator </a:t>
            </a:r>
            <a:r>
              <a:rPr lang="ko-KR" sz="1800" dirty="0" err="1"/>
              <a:t>class로</a:t>
            </a:r>
            <a:r>
              <a:rPr lang="ko-KR" sz="1800" dirty="0"/>
              <a:t> 통합</a:t>
            </a:r>
            <a:endParaRPr sz="1800" dirty="0"/>
          </a:p>
        </p:txBody>
      </p:sp>
      <p:pic>
        <p:nvPicPr>
          <p:cNvPr id="273" name="Google Shape;2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7400" y="2442013"/>
            <a:ext cx="5648325" cy="267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2725" y="2784913"/>
            <a:ext cx="4752975" cy="199072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27"/>
          <p:cNvSpPr/>
          <p:nvPr/>
        </p:nvSpPr>
        <p:spPr>
          <a:xfrm>
            <a:off x="762725" y="3927825"/>
            <a:ext cx="4664700" cy="399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6" name="Google Shape;276;p27"/>
          <p:cNvSpPr/>
          <p:nvPr/>
        </p:nvSpPr>
        <p:spPr>
          <a:xfrm>
            <a:off x="5975400" y="4243375"/>
            <a:ext cx="5300400" cy="3996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리팩토링 활동 </a:t>
            </a:r>
            <a:endParaRPr b="1"/>
          </a:p>
        </p:txBody>
      </p:sp>
      <p:sp>
        <p:nvSpPr>
          <p:cNvPr id="282" name="Google Shape;282;p2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200" b="1"/>
              <a:t>Wrapper API를 통한 </a:t>
            </a:r>
            <a:r>
              <a:rPr lang="ko-KR" sz="2200" b="1">
                <a:solidFill>
                  <a:schemeClr val="accent1"/>
                </a:solidFill>
              </a:rPr>
              <a:t>추상화</a:t>
            </a:r>
            <a:endParaRPr sz="2200" b="1">
              <a:solidFill>
                <a:schemeClr val="accent1"/>
              </a:solidFill>
            </a:endParaRPr>
          </a:p>
          <a:p>
            <a:pPr marL="9144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sz="1800"/>
              <a:t>Erase의 세부 구현을 사용자에게 노출하지 않음</a:t>
            </a:r>
            <a:endParaRPr sz="1800"/>
          </a:p>
        </p:txBody>
      </p:sp>
      <p:pic>
        <p:nvPicPr>
          <p:cNvPr id="283" name="Google Shape;28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8938" y="2260850"/>
            <a:ext cx="6334125" cy="372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8"/>
          <p:cNvSpPr/>
          <p:nvPr/>
        </p:nvSpPr>
        <p:spPr>
          <a:xfrm>
            <a:off x="6370775" y="2443700"/>
            <a:ext cx="2892300" cy="2775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리팩토링 활동 </a:t>
            </a:r>
            <a:endParaRPr b="1"/>
          </a:p>
        </p:txBody>
      </p:sp>
      <p:sp>
        <p:nvSpPr>
          <p:cNvPr id="290" name="Google Shape;290;p29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200" b="1"/>
              <a:t>함수 분할</a:t>
            </a:r>
            <a:endParaRPr sz="2200" b="1">
              <a:solidFill>
                <a:schemeClr val="accent1"/>
              </a:solidFill>
            </a:endParaRPr>
          </a:p>
          <a:p>
            <a:pPr marL="9144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ko-KR" sz="1800"/>
              <a:t>함수 추상화 및 하나의 함수가 하나의 의미만을 담도록 모듈화 </a:t>
            </a:r>
            <a:endParaRPr sz="1800"/>
          </a:p>
        </p:txBody>
      </p:sp>
      <p:pic>
        <p:nvPicPr>
          <p:cNvPr id="291" name="Google Shape;29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2200" y="2255075"/>
            <a:ext cx="3994426" cy="44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5300" y="3821700"/>
            <a:ext cx="3800475" cy="1266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3" name="Google Shape;293;p29"/>
          <p:cNvCxnSpPr>
            <a:stCxn id="291" idx="3"/>
            <a:endCxn id="292" idx="1"/>
          </p:cNvCxnSpPr>
          <p:nvPr/>
        </p:nvCxnSpPr>
        <p:spPr>
          <a:xfrm>
            <a:off x="5306626" y="4455125"/>
            <a:ext cx="1348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리팩토링 활동 </a:t>
            </a:r>
            <a:endParaRPr b="1"/>
          </a:p>
        </p:txBody>
      </p:sp>
      <p:sp>
        <p:nvSpPr>
          <p:cNvPr id="299" name="Google Shape;299;p30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200" b="1"/>
              <a:t>변수 및 함수 이름 변경을 통한 가독성 개선</a:t>
            </a:r>
            <a:endParaRPr sz="2200" b="1">
              <a:solidFill>
                <a:schemeClr val="accent1"/>
              </a:solidFill>
            </a:endParaRP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300" name="Google Shape;30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825" y="2682525"/>
            <a:ext cx="5886450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0825" y="4929900"/>
            <a:ext cx="300990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22125" y="2749100"/>
            <a:ext cx="506730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그 외 활동 </a:t>
            </a:r>
            <a:endParaRPr b="1"/>
          </a:p>
        </p:txBody>
      </p:sp>
      <p:sp>
        <p:nvSpPr>
          <p:cNvPr id="308" name="Google Shape;308;p31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200" b="1"/>
              <a:t>PR Template 추가</a:t>
            </a:r>
            <a:endParaRPr sz="2200" b="1"/>
          </a:p>
        </p:txBody>
      </p:sp>
      <p:pic>
        <p:nvPicPr>
          <p:cNvPr id="309" name="Google Shape;3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5375" y="1727638"/>
            <a:ext cx="4876800" cy="410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그 외 활동 </a:t>
            </a:r>
            <a:endParaRPr b="1"/>
          </a:p>
        </p:txBody>
      </p:sp>
      <p:sp>
        <p:nvSpPr>
          <p:cNvPr id="315" name="Google Shape;315;p32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200" b="1"/>
              <a:t>PR 시 자동 Build Check 및 UT 실행</a:t>
            </a:r>
            <a:endParaRPr sz="2200" b="1"/>
          </a:p>
        </p:txBody>
      </p:sp>
      <p:pic>
        <p:nvPicPr>
          <p:cNvPr id="316" name="Google Shape;3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5975" y="2113025"/>
            <a:ext cx="7820025" cy="3867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p32"/>
          <p:cNvSpPr/>
          <p:nvPr/>
        </p:nvSpPr>
        <p:spPr>
          <a:xfrm>
            <a:off x="2930700" y="3964025"/>
            <a:ext cx="5981400" cy="1032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그 외 활동 </a:t>
            </a:r>
            <a:endParaRPr b="1"/>
          </a:p>
        </p:txBody>
      </p:sp>
      <p:sp>
        <p:nvSpPr>
          <p:cNvPr id="323" name="Google Shape;323;p3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200" b="1"/>
              <a:t>Test Coverage 측정</a:t>
            </a:r>
            <a:endParaRPr sz="2200" b="1"/>
          </a:p>
        </p:txBody>
      </p:sp>
      <p:pic>
        <p:nvPicPr>
          <p:cNvPr id="324" name="Google Shape;32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800" y="1951525"/>
            <a:ext cx="106203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그 외 활동 </a:t>
            </a:r>
            <a:endParaRPr b="1"/>
          </a:p>
        </p:txBody>
      </p:sp>
      <p:sp>
        <p:nvSpPr>
          <p:cNvPr id="330" name="Google Shape;330;p34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ko-KR" sz="2200" b="1"/>
              <a:t>코드 리뷰</a:t>
            </a:r>
            <a:endParaRPr sz="2200" b="1"/>
          </a:p>
        </p:txBody>
      </p:sp>
      <p:pic>
        <p:nvPicPr>
          <p:cNvPr id="331" name="Google Shape;33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932" y="1799400"/>
            <a:ext cx="4379908" cy="897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6475" y="2609158"/>
            <a:ext cx="3561368" cy="883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350" y="4293072"/>
            <a:ext cx="2807449" cy="8185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92850" y="4944844"/>
            <a:ext cx="3367503" cy="854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91557" y="1558188"/>
            <a:ext cx="4526115" cy="119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58557" y="2499029"/>
            <a:ext cx="3410584" cy="840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36907" y="3180782"/>
            <a:ext cx="4789178" cy="674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014782" y="4000335"/>
            <a:ext cx="3295701" cy="481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3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99790" y="5799279"/>
            <a:ext cx="4186043" cy="6533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3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629436" y="3367415"/>
            <a:ext cx="4229125" cy="825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34"/>
          <p:cNvPicPr preferRelativeResize="0"/>
          <p:nvPr/>
        </p:nvPicPr>
        <p:blipFill rotWithShape="1">
          <a:blip r:embed="rId13">
            <a:alphaModFix/>
          </a:blip>
          <a:srcRect t="46912" r="49836"/>
          <a:stretch/>
        </p:blipFill>
        <p:spPr>
          <a:xfrm>
            <a:off x="5797775" y="5213550"/>
            <a:ext cx="2596400" cy="156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4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379323" y="4542192"/>
            <a:ext cx="4056802" cy="938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조원 소개 및 역할</a:t>
            </a:r>
            <a:endParaRPr b="1"/>
          </a:p>
        </p:txBody>
      </p:sp>
      <p:pic>
        <p:nvPicPr>
          <p:cNvPr id="60" name="Google Shape;6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014" y="1462250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8"/>
          <p:cNvSpPr/>
          <p:nvPr/>
        </p:nvSpPr>
        <p:spPr>
          <a:xfrm>
            <a:off x="2175264" y="1727850"/>
            <a:ext cx="3420000" cy="1039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 Shell &amp; 팀장</a:t>
            </a:r>
            <a:endParaRPr sz="1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 Shell Main, Write &amp;Runner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2" name="Google Shape;6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014" y="3120280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8"/>
          <p:cNvSpPr/>
          <p:nvPr/>
        </p:nvSpPr>
        <p:spPr>
          <a:xfrm>
            <a:off x="2175264" y="3383655"/>
            <a:ext cx="3420000" cy="1039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 Shell</a:t>
            </a:r>
            <a:endParaRPr sz="1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 Shell Main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 Shell Read/Erase/Logger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4" name="Google Shape;64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014" y="4847106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8"/>
          <p:cNvSpPr/>
          <p:nvPr/>
        </p:nvSpPr>
        <p:spPr>
          <a:xfrm>
            <a:off x="2175264" y="5130406"/>
            <a:ext cx="3420000" cy="1039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Command Parser</a:t>
            </a:r>
            <a:endParaRPr sz="1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 Shell &amp; SSD 내 Command parser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●"/>
            </a:pP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빌드/테스트 자동화 환경 구현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6" name="Google Shape;66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97389" y="1462250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8"/>
          <p:cNvSpPr/>
          <p:nvPr/>
        </p:nvSpPr>
        <p:spPr>
          <a:xfrm>
            <a:off x="8082539" y="1656725"/>
            <a:ext cx="3420000" cy="1039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Command Parser &amp; SSD</a:t>
            </a:r>
            <a:endParaRPr sz="1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Test Shell &amp; SSD 내 Command parser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●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SSD Command Buffer architecture</a:t>
            </a:r>
            <a:r>
              <a:rPr lang="ko-KR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13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8" name="Google Shape;68;p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7389" y="3120280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8"/>
          <p:cNvSpPr/>
          <p:nvPr/>
        </p:nvSpPr>
        <p:spPr>
          <a:xfrm>
            <a:off x="8082539" y="3383655"/>
            <a:ext cx="3420000" cy="1039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SSD</a:t>
            </a:r>
            <a:endParaRPr sz="1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SSD Simulator 및 File IO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SSD Command Buffer 알고리즘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0" name="Google Shape;70;p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297389" y="4847106"/>
            <a:ext cx="142875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8"/>
          <p:cNvSpPr/>
          <p:nvPr/>
        </p:nvSpPr>
        <p:spPr>
          <a:xfrm>
            <a:off x="8082539" y="5041581"/>
            <a:ext cx="3420000" cy="10398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75757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SSD</a:t>
            </a:r>
            <a:endParaRPr sz="15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SSD Simulator 및 File IO</a:t>
            </a:r>
            <a:endParaRPr sz="12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Char char="●"/>
            </a:pPr>
            <a:r>
              <a:rPr lang="ko-KR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발표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72;p8"/>
          <p:cNvSpPr txBox="1"/>
          <p:nvPr/>
        </p:nvSpPr>
        <p:spPr>
          <a:xfrm>
            <a:off x="907289" y="2767650"/>
            <a:ext cx="8502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손영환</a:t>
            </a:r>
            <a:endParaRPr lang="en-US" altLang="ko-KR"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(S.LSI)</a:t>
            </a: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3" name="Google Shape;73;p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04939" y="1272950"/>
            <a:ext cx="454900" cy="45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8"/>
          <p:cNvSpPr txBox="1"/>
          <p:nvPr/>
        </p:nvSpPr>
        <p:spPr>
          <a:xfrm>
            <a:off x="907289" y="4403530"/>
            <a:ext cx="850200" cy="59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김범수</a:t>
            </a:r>
            <a:endParaRPr lang="en-US" altLang="ko-KR"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(Memory)</a:t>
            </a: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75;p8"/>
          <p:cNvSpPr txBox="1"/>
          <p:nvPr/>
        </p:nvSpPr>
        <p:spPr>
          <a:xfrm>
            <a:off x="907289" y="6170206"/>
            <a:ext cx="850200" cy="59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박원휘</a:t>
            </a:r>
            <a:endParaRPr lang="en-US" altLang="ko-KR"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(S.LSI)</a:t>
            </a: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76;p8"/>
          <p:cNvSpPr txBox="1"/>
          <p:nvPr/>
        </p:nvSpPr>
        <p:spPr>
          <a:xfrm>
            <a:off x="6586664" y="6170206"/>
            <a:ext cx="850200" cy="59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이재학</a:t>
            </a:r>
            <a:endParaRPr lang="en-US" altLang="ko-KR"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(Memory)</a:t>
            </a:r>
          </a:p>
        </p:txBody>
      </p:sp>
      <p:sp>
        <p:nvSpPr>
          <p:cNvPr id="77" name="Google Shape;77;p8"/>
          <p:cNvSpPr txBox="1"/>
          <p:nvPr/>
        </p:nvSpPr>
        <p:spPr>
          <a:xfrm>
            <a:off x="6586664" y="4403530"/>
            <a:ext cx="850200" cy="59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배혜원</a:t>
            </a:r>
            <a:endParaRPr lang="en-US" altLang="ko-KR"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(Memory)</a:t>
            </a:r>
            <a:endParaRPr sz="105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78;p8"/>
          <p:cNvSpPr txBox="1"/>
          <p:nvPr/>
        </p:nvSpPr>
        <p:spPr>
          <a:xfrm>
            <a:off x="6586664" y="2767650"/>
            <a:ext cx="850200" cy="838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임성준</a:t>
            </a:r>
            <a:endParaRPr lang="en-US" altLang="ko-KR"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en-US" altLang="ko-KR" sz="105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(S.LSI)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b="1"/>
              <a:t>그 외 활동 </a:t>
            </a:r>
            <a:endParaRPr b="1"/>
          </a:p>
        </p:txBody>
      </p:sp>
      <p:sp>
        <p:nvSpPr>
          <p:cNvPr id="348" name="Google Shape;348;p35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2200" b="1"/>
              <a:t>코드 리뷰</a:t>
            </a:r>
            <a:endParaRPr sz="2200" b="1"/>
          </a:p>
        </p:txBody>
      </p:sp>
      <p:pic>
        <p:nvPicPr>
          <p:cNvPr id="349" name="Google Shape;349;p35"/>
          <p:cNvPicPr preferRelativeResize="0"/>
          <p:nvPr/>
        </p:nvPicPr>
        <p:blipFill rotWithShape="1">
          <a:blip r:embed="rId3">
            <a:alphaModFix/>
          </a:blip>
          <a:srcRect t="28744"/>
          <a:stretch/>
        </p:blipFill>
        <p:spPr>
          <a:xfrm>
            <a:off x="4803047" y="4336000"/>
            <a:ext cx="4213978" cy="227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3625" y="1287476"/>
            <a:ext cx="4727426" cy="2720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35"/>
          <p:cNvPicPr preferRelativeResize="0"/>
          <p:nvPr/>
        </p:nvPicPr>
        <p:blipFill rotWithShape="1">
          <a:blip r:embed="rId5">
            <a:alphaModFix/>
          </a:blip>
          <a:srcRect t="8558"/>
          <a:stretch/>
        </p:blipFill>
        <p:spPr>
          <a:xfrm>
            <a:off x="131750" y="4702350"/>
            <a:ext cx="3092050" cy="154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35"/>
          <p:cNvPicPr preferRelativeResize="0"/>
          <p:nvPr/>
        </p:nvPicPr>
        <p:blipFill rotWithShape="1">
          <a:blip r:embed="rId6">
            <a:alphaModFix/>
          </a:blip>
          <a:srcRect t="29133" r="13993"/>
          <a:stretch/>
        </p:blipFill>
        <p:spPr>
          <a:xfrm>
            <a:off x="187900" y="1870650"/>
            <a:ext cx="4615149" cy="255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35"/>
          <p:cNvPicPr preferRelativeResize="0"/>
          <p:nvPr/>
        </p:nvPicPr>
        <p:blipFill rotWithShape="1">
          <a:blip r:embed="rId7">
            <a:alphaModFix/>
          </a:blip>
          <a:srcRect t="29631" r="34904"/>
          <a:stretch/>
        </p:blipFill>
        <p:spPr>
          <a:xfrm>
            <a:off x="9436150" y="4220100"/>
            <a:ext cx="2594999" cy="2184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82875" y="1539325"/>
            <a:ext cx="3368912" cy="203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/>
          <p:cNvPicPr preferRelativeResize="0"/>
          <p:nvPr/>
        </p:nvPicPr>
        <p:blipFill rotWithShape="1">
          <a:blip r:embed="rId9">
            <a:alphaModFix/>
          </a:blip>
          <a:srcRect t="42598" r="31342"/>
          <a:stretch/>
        </p:blipFill>
        <p:spPr>
          <a:xfrm>
            <a:off x="2044450" y="5299588"/>
            <a:ext cx="2896399" cy="121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ko-KR" b="1"/>
              <a:t>그 외 활동 </a:t>
            </a:r>
            <a:endParaRPr/>
          </a:p>
        </p:txBody>
      </p:sp>
      <p:sp>
        <p:nvSpPr>
          <p:cNvPr id="361" name="Google Shape;361;p36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62" name="Google Shape;36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950" y="1316375"/>
            <a:ext cx="9542626" cy="5257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4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소감</a:t>
            </a:r>
            <a:endParaRPr b="1"/>
          </a:p>
        </p:txBody>
      </p:sp>
      <p:graphicFrame>
        <p:nvGraphicFramePr>
          <p:cNvPr id="330" name="Google Shape;330;p34"/>
          <p:cNvGraphicFramePr/>
          <p:nvPr>
            <p:extLst>
              <p:ext uri="{D42A27DB-BD31-4B8C-83A1-F6EECF244321}">
                <p14:modId xmlns:p14="http://schemas.microsoft.com/office/powerpoint/2010/main" val="1624487297"/>
              </p:ext>
            </p:extLst>
          </p:nvPr>
        </p:nvGraphicFramePr>
        <p:xfrm>
          <a:off x="773913" y="1075675"/>
          <a:ext cx="10799000" cy="5551480"/>
        </p:xfrm>
        <a:graphic>
          <a:graphicData uri="http://schemas.openxmlformats.org/drawingml/2006/table">
            <a:tbl>
              <a:tblPr>
                <a:noFill/>
                <a:tableStyleId>{87B862A1-726E-4FEF-9B32-81A7FCBDE674}</a:tableStyleId>
              </a:tblPr>
              <a:tblGrid>
                <a:gridCol w="126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3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이름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b="1"/>
                        <a:t>소감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손영환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mock을 활용하여 처음으로 tc 개발을 해봤는데,</a:t>
                      </a:r>
                      <a:r>
                        <a:rPr lang="ko-KR" sz="1200">
                          <a:solidFill>
                            <a:schemeClr val="accent5"/>
                          </a:solidFill>
                        </a:rPr>
                        <a:t> </a:t>
                      </a:r>
                      <a:r>
                        <a:rPr lang="ko-KR" sz="1200" b="1">
                          <a:solidFill>
                            <a:srgbClr val="0000FF"/>
                          </a:solidFill>
                        </a:rPr>
                        <a:t>tc개발 초기에는 오히려 개발 속도가 더뎠으나</a:t>
                      </a: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, 구현이 진행되면 될 수록 </a:t>
                      </a:r>
                      <a:r>
                        <a:rPr lang="ko-KR" sz="1200" b="1">
                          <a:solidFill>
                            <a:srgbClr val="0000FF"/>
                          </a:solidFill>
                        </a:rPr>
                        <a:t>오히려 개발 속도가 빨라지는 것</a:t>
                      </a: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을 경험하였다.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김범수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/>
                        <a:t>"다른 교육과정에서도 TDD 와 Clean Code, Design Pattern 에 대해서 학습은 했었지만 실제로 이렇게 치열하게 사용해 본 적은 없었던 것 같습니다.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200"/>
                        <a:t>6명의 조원들과 함께 git 으로 하나의 프로젝트를 운영하는 과정을 통해서 그리고 위에 언급한 내용들에 대해서 함께 토론하고 적용해 나가는 과정을 통해서 </a:t>
                      </a:r>
                      <a:r>
                        <a:rPr lang="ko-KR" sz="1200" b="1">
                          <a:solidFill>
                            <a:srgbClr val="0000FF"/>
                          </a:solidFill>
                        </a:rPr>
                        <a:t>협업과 소통, 그리고 기술 체화의 중요성</a:t>
                      </a:r>
                      <a:r>
                        <a:rPr lang="ko-KR" sz="1200"/>
                        <a:t>을 여실히 느꼈습니다.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발생할 수 있는 대부분의 충돌상황을 풀어나가는 소중한 경험을 한 것 같고 현업에 돌아가서도 매우 유용하게 활용하게 될 것 같습니다."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6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박원휘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프로젝트를 진행하면서 처음 접하는 CLI 기반의 개발 환경(Git, GitHub)이 힘들었음.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하지만 Red → Green → Refactor 사이클을 활용한 TDD 기반 개발을 경험하면서, 구현 범위가 명확해지고 </a:t>
                      </a:r>
                      <a:r>
                        <a:rPr lang="ko-KR" sz="1200" b="1">
                          <a:solidFill>
                            <a:srgbClr val="0000FF"/>
                          </a:solidFill>
                        </a:rPr>
                        <a:t>빠르게 검증할 수 있어 개발 효율이 높아지는 것</a:t>
                      </a:r>
                      <a:r>
                        <a:rPr lang="ko-KR" sz="1200"/>
                        <a:t>을 경험 할 수 있었음. 특히 OOP 기반 개발 경험이 많지 않았는데, </a:t>
                      </a:r>
                      <a:r>
                        <a:rPr lang="ko-KR" sz="1200" b="1">
                          <a:solidFill>
                            <a:schemeClr val="accent5"/>
                          </a:solidFill>
                        </a:rPr>
                        <a:t>팀원들과 협업</a:t>
                      </a:r>
                      <a:r>
                        <a:rPr lang="ko-KR" sz="1200"/>
                        <a:t>하는 과정에서 부족한 부분을 보완할 수 있어 감사하게 생각합니다.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19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임성준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TDD 를 실제로 적용해본 결과, </a:t>
                      </a:r>
                      <a:r>
                        <a:rPr lang="ko-KR" sz="1200" b="1">
                          <a:solidFill>
                            <a:srgbClr val="0000FF"/>
                          </a:solidFill>
                        </a:rPr>
                        <a:t>초기 개발 속도가 빠르진 않았지만</a:t>
                      </a:r>
                      <a:r>
                        <a:rPr lang="ko-KR" sz="1200"/>
                        <a:t> UT 레벨에서 많은 버그들을 고칠 수 있었다. </a:t>
                      </a:r>
                      <a:endParaRPr sz="12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또한 들어간 여러개의 refactoring 수정이 </a:t>
                      </a:r>
                      <a:r>
                        <a:rPr lang="ko-KR" sz="1200" b="1">
                          <a:solidFill>
                            <a:srgbClr val="0000FF"/>
                          </a:solidFill>
                        </a:rPr>
                        <a:t>문제 발생할거란 의심을 배제</a:t>
                      </a:r>
                      <a:r>
                        <a:rPr lang="ko-KR" sz="1200"/>
                        <a:t>해도 되어, feature commit 리뷰에는 기능에 집중하고, refactoring commit에서는 코드 개선에 집중할 수 있었음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584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배혜원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/>
                        <a:t>TDD를 통해 Red-&gt;Green-&gt;Refactor 을 통해 구현을 하니 </a:t>
                      </a:r>
                      <a:r>
                        <a:rPr lang="ko-KR" sz="1200" b="1">
                          <a:solidFill>
                            <a:srgbClr val="0000FF"/>
                          </a:solidFill>
                        </a:rPr>
                        <a:t>초기에 버그를 잡을 수 있어서 안심하고 코딩</a:t>
                      </a:r>
                      <a:r>
                        <a:rPr lang="ko-KR" sz="1200"/>
                        <a:t>할 수 있어서 좋았습니다. 또한 </a:t>
                      </a:r>
                      <a:r>
                        <a:rPr lang="ko-KR" sz="1200">
                          <a:solidFill>
                            <a:schemeClr val="dk1"/>
                          </a:solidFill>
                        </a:rPr>
                        <a:t>refactoring을 통해</a:t>
                      </a:r>
                      <a:r>
                        <a:rPr lang="ko-KR" sz="1200"/>
                        <a:t> </a:t>
                      </a:r>
                      <a:r>
                        <a:rPr lang="ko-KR" sz="1200" b="1">
                          <a:solidFill>
                            <a:srgbClr val="0000FF"/>
                          </a:solidFill>
                        </a:rPr>
                        <a:t>미리미리 클린 코드를 만들어 놓으니</a:t>
                      </a:r>
                      <a:r>
                        <a:rPr lang="ko-KR" sz="1200"/>
                        <a:t> 추후 기능 추가 할 때에도 필요한 함수를 가져다 쓸 수 있는 등 </a:t>
                      </a:r>
                      <a:r>
                        <a:rPr lang="ko-KR" sz="1200" b="1">
                          <a:solidFill>
                            <a:srgbClr val="0000FF"/>
                          </a:solidFill>
                        </a:rPr>
                        <a:t>편하게 코딩이 가능</a:t>
                      </a:r>
                      <a:r>
                        <a:rPr lang="ko-KR" sz="1200"/>
                        <a:t>했습니다. 현업에가서도 최대한 리팩토링을 하여 클린코드로 만들어 업무 시간을 줄여야겠습니다 :-)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5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이재학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1" dirty="0">
                          <a:solidFill>
                            <a:srgbClr val="0000FF"/>
                          </a:solidFill>
                        </a:rPr>
                        <a:t>테스트를 </a:t>
                      </a:r>
                      <a:r>
                        <a:rPr lang="ko-KR" sz="1200" b="1" dirty="0" err="1">
                          <a:solidFill>
                            <a:srgbClr val="0000FF"/>
                          </a:solidFill>
                        </a:rPr>
                        <a:t>만드는것은</a:t>
                      </a:r>
                      <a:r>
                        <a:rPr lang="ko-KR" sz="1200" b="1" dirty="0">
                          <a:solidFill>
                            <a:srgbClr val="0000FF"/>
                          </a:solidFill>
                        </a:rPr>
                        <a:t> 상당히 귀찮았다</a:t>
                      </a:r>
                      <a:r>
                        <a:rPr lang="ko-KR" sz="1200" dirty="0">
                          <a:solidFill>
                            <a:srgbClr val="0000FF"/>
                          </a:solidFill>
                        </a:rPr>
                        <a:t>. </a:t>
                      </a:r>
                      <a:r>
                        <a:rPr lang="ko-KR" sz="1200" b="1" dirty="0">
                          <a:solidFill>
                            <a:srgbClr val="0000FF"/>
                          </a:solidFill>
                        </a:rPr>
                        <a:t>하지만 테스트를 만들어 놓으니 </a:t>
                      </a:r>
                      <a:r>
                        <a:rPr lang="ko-KR" sz="1200" b="1" dirty="0" err="1">
                          <a:solidFill>
                            <a:srgbClr val="0000FF"/>
                          </a:solidFill>
                        </a:rPr>
                        <a:t>리팩토링을</a:t>
                      </a:r>
                      <a:r>
                        <a:rPr lang="ko-KR" sz="1200" b="1" dirty="0">
                          <a:solidFill>
                            <a:srgbClr val="0000FF"/>
                          </a:solidFill>
                        </a:rPr>
                        <a:t> </a:t>
                      </a:r>
                      <a:r>
                        <a:rPr lang="ko-KR" sz="1200" b="1" dirty="0" err="1">
                          <a:solidFill>
                            <a:srgbClr val="0000FF"/>
                          </a:solidFill>
                        </a:rPr>
                        <a:t>할때</a:t>
                      </a:r>
                      <a:r>
                        <a:rPr lang="ko-KR" sz="1200" b="1" dirty="0">
                          <a:solidFill>
                            <a:srgbClr val="0000FF"/>
                          </a:solidFill>
                        </a:rPr>
                        <a:t> 매우 든든했다</a:t>
                      </a:r>
                      <a:r>
                        <a:rPr lang="ko-KR" sz="1200" dirty="0"/>
                        <a:t>. </a:t>
                      </a:r>
                      <a:r>
                        <a:rPr lang="ko-KR" sz="1200" dirty="0" err="1"/>
                        <a:t>리팩토링이</a:t>
                      </a:r>
                      <a:r>
                        <a:rPr lang="ko-KR" sz="1200" dirty="0"/>
                        <a:t> 기능 영향 없이 되었다는 것을 눈으로 확인할 수 있었기 때문. </a:t>
                      </a:r>
                      <a:r>
                        <a:rPr lang="ko-KR" sz="1200" dirty="0" err="1"/>
                        <a:t>Unit</a:t>
                      </a:r>
                      <a:r>
                        <a:rPr lang="ko-KR" sz="1200" dirty="0"/>
                        <a:t> 테스트를 통해 </a:t>
                      </a:r>
                      <a:r>
                        <a:rPr lang="ko-KR" sz="1200" dirty="0" err="1"/>
                        <a:t>리팩토링을</a:t>
                      </a:r>
                      <a:r>
                        <a:rPr lang="ko-KR" sz="1200" dirty="0"/>
                        <a:t> 통한 입출력 결과가 바뀌지 않음에 확신을 가지고 진행할 수 있었음. </a:t>
                      </a:r>
                      <a:r>
                        <a:rPr lang="ko-KR" altLang="en-US" sz="1200" dirty="0"/>
                        <a:t>근데 </a:t>
                      </a:r>
                      <a:r>
                        <a:rPr lang="ko-KR" sz="1200" dirty="0"/>
                        <a:t>누가 만들어줬으면 </a:t>
                      </a:r>
                      <a:r>
                        <a:rPr lang="ko-KR" altLang="en-US" sz="1200" dirty="0"/>
                        <a:t>더 </a:t>
                      </a:r>
                      <a:r>
                        <a:rPr lang="ko-KR" sz="1200" dirty="0"/>
                        <a:t>좋겠음</a:t>
                      </a:r>
                      <a:endParaRPr sz="12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"/>
          <p:cNvSpPr txBox="1">
            <a:spLocks noGrp="1"/>
          </p:cNvSpPr>
          <p:nvPr>
            <p:ph type="body" idx="4294967295"/>
          </p:nvPr>
        </p:nvSpPr>
        <p:spPr>
          <a:xfrm>
            <a:off x="2937156" y="2798851"/>
            <a:ext cx="6317700" cy="12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ko-KR" sz="3600" b="1"/>
              <a:t>Thank You</a:t>
            </a:r>
            <a:endParaRPr sz="3600"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9"/>
          <p:cNvSpPr txBox="1"/>
          <p:nvPr/>
        </p:nvSpPr>
        <p:spPr>
          <a:xfrm>
            <a:off x="168425" y="298000"/>
            <a:ext cx="32649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enter 및 help 수행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79" name="Google Shape;37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799" y="1098350"/>
            <a:ext cx="5370275" cy="370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0"/>
          <p:cNvSpPr txBox="1"/>
          <p:nvPr/>
        </p:nvSpPr>
        <p:spPr>
          <a:xfrm>
            <a:off x="168425" y="298000"/>
            <a:ext cx="32649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write &amp; read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5" name="Google Shape;38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75" y="1023700"/>
            <a:ext cx="3450475" cy="506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"/>
          <p:cNvSpPr txBox="1"/>
          <p:nvPr/>
        </p:nvSpPr>
        <p:spPr>
          <a:xfrm>
            <a:off x="168425" y="298000"/>
            <a:ext cx="75222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read (경계값 테스트)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1" name="Google Shape;39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5500" y="1023700"/>
            <a:ext cx="3774825" cy="50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2"/>
          <p:cNvSpPr txBox="1"/>
          <p:nvPr/>
        </p:nvSpPr>
        <p:spPr>
          <a:xfrm>
            <a:off x="168425" y="298000"/>
            <a:ext cx="75222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write (경계값 테스트)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7" name="Google Shape;39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325" y="1023700"/>
            <a:ext cx="3352550" cy="56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3"/>
          <p:cNvSpPr txBox="1"/>
          <p:nvPr/>
        </p:nvSpPr>
        <p:spPr>
          <a:xfrm>
            <a:off x="168425" y="298000"/>
            <a:ext cx="32649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fullwrite &amp; fullread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03" name="Google Shape;40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75" y="1068325"/>
            <a:ext cx="5000525" cy="113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1975" y="64225"/>
            <a:ext cx="1495425" cy="352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3400" y="4367900"/>
            <a:ext cx="1524000" cy="1733550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43"/>
          <p:cNvSpPr/>
          <p:nvPr/>
        </p:nvSpPr>
        <p:spPr>
          <a:xfrm>
            <a:off x="7063750" y="3673925"/>
            <a:ext cx="137100" cy="137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7" name="Google Shape;407;p43"/>
          <p:cNvSpPr/>
          <p:nvPr/>
        </p:nvSpPr>
        <p:spPr>
          <a:xfrm>
            <a:off x="7063750" y="3902525"/>
            <a:ext cx="137100" cy="137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8" name="Google Shape;408;p43"/>
          <p:cNvSpPr/>
          <p:nvPr/>
        </p:nvSpPr>
        <p:spPr>
          <a:xfrm>
            <a:off x="7063750" y="4131125"/>
            <a:ext cx="137100" cy="1371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4"/>
          <p:cNvSpPr txBox="1"/>
          <p:nvPr/>
        </p:nvSpPr>
        <p:spPr>
          <a:xfrm>
            <a:off x="168425" y="298000"/>
            <a:ext cx="32649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erase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14" name="Google Shape;41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50" y="1078125"/>
            <a:ext cx="3598050" cy="439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2325" y="1023700"/>
            <a:ext cx="2390525" cy="528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기능 구현 소개</a:t>
            </a:r>
            <a:endParaRPr b="1"/>
          </a:p>
        </p:txBody>
      </p:sp>
      <p:sp>
        <p:nvSpPr>
          <p:cNvPr id="84" name="Google Shape;84;p9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200" b="1"/>
              <a:t>Overall architecture</a:t>
            </a:r>
            <a:endParaRPr sz="2200" b="1"/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  <p:sp>
        <p:nvSpPr>
          <p:cNvPr id="85" name="Google Shape;85;p9"/>
          <p:cNvSpPr/>
          <p:nvPr/>
        </p:nvSpPr>
        <p:spPr>
          <a:xfrm>
            <a:off x="1509000" y="4139125"/>
            <a:ext cx="1744500" cy="64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Test Shell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6" name="Google Shape;86;p9"/>
          <p:cNvCxnSpPr>
            <a:stCxn id="85" idx="3"/>
            <a:endCxn id="87" idx="1"/>
          </p:cNvCxnSpPr>
          <p:nvPr/>
        </p:nvCxnSpPr>
        <p:spPr>
          <a:xfrm>
            <a:off x="3253500" y="4464025"/>
            <a:ext cx="5064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ash"/>
            <a:round/>
            <a:headEnd type="triangle" w="med" len="med"/>
            <a:tailEnd type="triangle" w="med" len="med"/>
          </a:ln>
        </p:spPr>
      </p:cxnSp>
      <p:sp>
        <p:nvSpPr>
          <p:cNvPr id="88" name="Google Shape;88;p9"/>
          <p:cNvSpPr/>
          <p:nvPr/>
        </p:nvSpPr>
        <p:spPr>
          <a:xfrm>
            <a:off x="6900888" y="5542475"/>
            <a:ext cx="1417200" cy="64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ssd_nand.txt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89;p9"/>
          <p:cNvSpPr/>
          <p:nvPr/>
        </p:nvSpPr>
        <p:spPr>
          <a:xfrm>
            <a:off x="8481750" y="5542475"/>
            <a:ext cx="1417200" cy="64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output.txt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0;p9"/>
          <p:cNvSpPr/>
          <p:nvPr/>
        </p:nvSpPr>
        <p:spPr>
          <a:xfrm>
            <a:off x="10062588" y="5542475"/>
            <a:ext cx="1417200" cy="64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buffers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1" name="Google Shape;91;p9"/>
          <p:cNvCxnSpPr>
            <a:stCxn id="92" idx="2"/>
            <a:endCxn id="85" idx="0"/>
          </p:cNvCxnSpPr>
          <p:nvPr/>
        </p:nvCxnSpPr>
        <p:spPr>
          <a:xfrm>
            <a:off x="2381244" y="3144725"/>
            <a:ext cx="0" cy="994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92" name="Google Shape;9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6063" y="1954362"/>
            <a:ext cx="1190363" cy="1190363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9"/>
          <p:cNvSpPr/>
          <p:nvPr/>
        </p:nvSpPr>
        <p:spPr>
          <a:xfrm>
            <a:off x="8318100" y="4139125"/>
            <a:ext cx="1744500" cy="649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SSD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93;p9"/>
          <p:cNvSpPr/>
          <p:nvPr/>
        </p:nvSpPr>
        <p:spPr>
          <a:xfrm>
            <a:off x="1348375" y="3964450"/>
            <a:ext cx="437700" cy="439200"/>
          </a:xfrm>
          <a:prstGeom prst="ellipse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94;p9"/>
          <p:cNvSpPr/>
          <p:nvPr/>
        </p:nvSpPr>
        <p:spPr>
          <a:xfrm>
            <a:off x="8168275" y="3964450"/>
            <a:ext cx="437700" cy="439200"/>
          </a:xfrm>
          <a:prstGeom prst="ellipse">
            <a:avLst/>
          </a:prstGeom>
          <a:solidFill>
            <a:srgbClr val="00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95;p9"/>
          <p:cNvSpPr/>
          <p:nvPr/>
        </p:nvSpPr>
        <p:spPr>
          <a:xfrm>
            <a:off x="2497075" y="3317025"/>
            <a:ext cx="939600" cy="649800"/>
          </a:xfrm>
          <a:prstGeom prst="wave">
            <a:avLst>
              <a:gd name="adj1" fmla="val 12500"/>
              <a:gd name="adj2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>
                <a:latin typeface="Malgun Gothic"/>
                <a:ea typeface="Malgun Gothic"/>
                <a:cs typeface="Malgun Gothic"/>
                <a:sym typeface="Malgun Gothic"/>
              </a:rPr>
              <a:t>Test scripts</a:t>
            </a:r>
            <a:endParaRPr sz="12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6" name="Google Shape;96;p9"/>
          <p:cNvCxnSpPr>
            <a:stCxn id="87" idx="2"/>
            <a:endCxn id="88" idx="0"/>
          </p:cNvCxnSpPr>
          <p:nvPr/>
        </p:nvCxnSpPr>
        <p:spPr>
          <a:xfrm rot="5400000">
            <a:off x="8023050" y="4375225"/>
            <a:ext cx="753600" cy="15810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7" name="Google Shape;97;p9"/>
          <p:cNvCxnSpPr>
            <a:stCxn id="87" idx="2"/>
            <a:endCxn id="90" idx="0"/>
          </p:cNvCxnSpPr>
          <p:nvPr/>
        </p:nvCxnSpPr>
        <p:spPr>
          <a:xfrm rot="-5400000" flipH="1">
            <a:off x="9603900" y="4375375"/>
            <a:ext cx="753600" cy="15807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" name="Google Shape;98;p9"/>
          <p:cNvCxnSpPr>
            <a:stCxn id="87" idx="2"/>
            <a:endCxn id="89" idx="0"/>
          </p:cNvCxnSpPr>
          <p:nvPr/>
        </p:nvCxnSpPr>
        <p:spPr>
          <a:xfrm>
            <a:off x="9190350" y="4788925"/>
            <a:ext cx="0" cy="75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5"/>
          <p:cNvSpPr txBox="1"/>
          <p:nvPr/>
        </p:nvSpPr>
        <p:spPr>
          <a:xfrm>
            <a:off x="168425" y="298000"/>
            <a:ext cx="39660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erase (경계값 테스트)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21" name="Google Shape;421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6100"/>
            <a:ext cx="2871050" cy="495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6"/>
          <p:cNvSpPr txBox="1"/>
          <p:nvPr/>
        </p:nvSpPr>
        <p:spPr>
          <a:xfrm>
            <a:off x="168425" y="298000"/>
            <a:ext cx="38289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erase_range 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27" name="Google Shape;42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50" y="1023700"/>
            <a:ext cx="4647600" cy="12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8875" y="1023700"/>
            <a:ext cx="2956200" cy="54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7"/>
          <p:cNvSpPr txBox="1"/>
          <p:nvPr/>
        </p:nvSpPr>
        <p:spPr>
          <a:xfrm>
            <a:off x="168425" y="298000"/>
            <a:ext cx="49947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erase_range (경계값 테스트) 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34" name="Google Shape;43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375" y="3443500"/>
            <a:ext cx="2667125" cy="11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375" y="1269275"/>
            <a:ext cx="2667125" cy="1939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8"/>
          <p:cNvSpPr txBox="1"/>
          <p:nvPr/>
        </p:nvSpPr>
        <p:spPr>
          <a:xfrm>
            <a:off x="168425" y="298000"/>
            <a:ext cx="41913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flush &amp; cmd buffering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41" name="Google Shape;44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6100"/>
            <a:ext cx="6275550" cy="488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2" name="Google Shape;44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51148" y="1176100"/>
            <a:ext cx="5554561" cy="488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9"/>
          <p:cNvSpPr txBox="1"/>
          <p:nvPr/>
        </p:nvSpPr>
        <p:spPr>
          <a:xfrm>
            <a:off x="168425" y="298000"/>
            <a:ext cx="56805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1_FullWriteAndReadCompare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48" name="Google Shape;44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6100"/>
            <a:ext cx="5879975" cy="308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0"/>
          <p:cNvSpPr txBox="1"/>
          <p:nvPr/>
        </p:nvSpPr>
        <p:spPr>
          <a:xfrm>
            <a:off x="168425" y="298000"/>
            <a:ext cx="32649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2_PartialLBAWrite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54" name="Google Shape;45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6100"/>
            <a:ext cx="6059150" cy="298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1"/>
          <p:cNvSpPr txBox="1"/>
          <p:nvPr/>
        </p:nvSpPr>
        <p:spPr>
          <a:xfrm>
            <a:off x="168425" y="298000"/>
            <a:ext cx="32649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3_WriteReadAging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60" name="Google Shape;46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350" y="1068325"/>
            <a:ext cx="5241950" cy="25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2"/>
          <p:cNvSpPr txBox="1"/>
          <p:nvPr/>
        </p:nvSpPr>
        <p:spPr>
          <a:xfrm>
            <a:off x="168425" y="298000"/>
            <a:ext cx="57294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4_EraseAndWriteAging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66" name="Google Shape;46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6100"/>
            <a:ext cx="6001450" cy="24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3"/>
          <p:cNvSpPr txBox="1"/>
          <p:nvPr/>
        </p:nvSpPr>
        <p:spPr>
          <a:xfrm>
            <a:off x="168425" y="298000"/>
            <a:ext cx="5729400" cy="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2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Runner</a:t>
            </a:r>
            <a:endParaRPr sz="2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72" name="Google Shape;47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6100"/>
            <a:ext cx="7944250" cy="436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기능 구현 소개</a:t>
            </a:r>
            <a:endParaRPr b="1"/>
          </a:p>
        </p:txBody>
      </p:sp>
      <p:sp>
        <p:nvSpPr>
          <p:cNvPr id="104" name="Google Shape;104;p10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200" b="1"/>
              <a:t>적용 Design Pattern</a:t>
            </a:r>
            <a:r>
              <a:rPr lang="ko-KR"/>
              <a:t> </a:t>
            </a:r>
            <a:endParaRPr/>
          </a:p>
        </p:txBody>
      </p:sp>
      <p:graphicFrame>
        <p:nvGraphicFramePr>
          <p:cNvPr id="105" name="Google Shape;105;p10"/>
          <p:cNvGraphicFramePr/>
          <p:nvPr/>
        </p:nvGraphicFramePr>
        <p:xfrm>
          <a:off x="1067988" y="2034725"/>
          <a:ext cx="10056000" cy="4316425"/>
        </p:xfrm>
        <a:graphic>
          <a:graphicData uri="http://schemas.openxmlformats.org/drawingml/2006/table">
            <a:tbl>
              <a:tblPr>
                <a:noFill/>
                <a:tableStyleId>{87B862A1-726E-4FEF-9B32-81A7FCBDE674}</a:tableStyleId>
              </a:tblPr>
              <a:tblGrid>
                <a:gridCol w="173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43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b="1"/>
                        <a:t>Test Shell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 b="1"/>
                        <a:t>SSD</a:t>
                      </a:r>
                      <a:endParaRPr sz="1700" b="1"/>
                    </a:p>
                  </a:txBody>
                  <a:tcPr marL="91425" marR="91425" marT="91425" marB="91425" anchor="ctr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/>
                        <a:t>Factory</a:t>
                      </a:r>
                      <a:endParaRPr sz="1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/>
                        <a:t>O</a:t>
                      </a:r>
                      <a:endParaRPr sz="1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1700">
                          <a:solidFill>
                            <a:schemeClr val="dk1"/>
                          </a:solidFill>
                        </a:rPr>
                        <a:t>O</a:t>
                      </a:r>
                      <a:endParaRPr sz="13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/>
                        <a:t>Singleton</a:t>
                      </a:r>
                      <a:endParaRPr sz="1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/>
                        <a:t>O</a:t>
                      </a:r>
                      <a:endParaRPr sz="1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/>
                        <a:t>O</a:t>
                      </a:r>
                      <a:endParaRPr sz="17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/>
                        <a:t>Command</a:t>
                      </a:r>
                      <a:endParaRPr sz="1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/>
                        <a:t>O</a:t>
                      </a:r>
                      <a:endParaRPr sz="1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/>
                        <a:t>O</a:t>
                      </a:r>
                      <a:endParaRPr sz="17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/>
                        <a:t>Strategy</a:t>
                      </a:r>
                      <a:endParaRPr sz="1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/>
                        <a:t>O</a:t>
                      </a:r>
                      <a:endParaRPr sz="1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4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/>
                        <a:t>Proxy</a:t>
                      </a:r>
                      <a:endParaRPr sz="1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7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700"/>
                        <a:t>O</a:t>
                      </a:r>
                      <a:endParaRPr sz="170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기능 구현 소개</a:t>
            </a:r>
            <a:endParaRPr b="1"/>
          </a:p>
        </p:txBody>
      </p:sp>
      <p:pic>
        <p:nvPicPr>
          <p:cNvPr id="111" name="Google Shape;11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134" y="1535836"/>
            <a:ext cx="10017230" cy="522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1"/>
          <p:cNvSpPr txBox="1">
            <a:spLocks noGrp="1"/>
          </p:cNvSpPr>
          <p:nvPr>
            <p:ph type="body" idx="1"/>
          </p:nvPr>
        </p:nvSpPr>
        <p:spPr>
          <a:xfrm>
            <a:off x="5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200" b="1"/>
              <a:t>Test Shell</a:t>
            </a:r>
            <a:r>
              <a:rPr lang="ko-KR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기능 구현 소개</a:t>
            </a:r>
            <a:endParaRPr b="1"/>
          </a:p>
        </p:txBody>
      </p:sp>
      <p:sp>
        <p:nvSpPr>
          <p:cNvPr id="118" name="Google Shape;118;p12"/>
          <p:cNvSpPr txBox="1">
            <a:spLocks noGrp="1"/>
          </p:cNvSpPr>
          <p:nvPr>
            <p:ph type="body" idx="1"/>
          </p:nvPr>
        </p:nvSpPr>
        <p:spPr>
          <a:xfrm>
            <a:off x="771355" y="1295501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200" b="1"/>
              <a:t>Test Shell</a:t>
            </a:r>
            <a:r>
              <a:rPr lang="ko-KR"/>
              <a:t> </a:t>
            </a:r>
            <a:endParaRPr/>
          </a:p>
        </p:txBody>
      </p:sp>
      <p:pic>
        <p:nvPicPr>
          <p:cNvPr id="119" name="Google Shape;119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25" y="2070275"/>
            <a:ext cx="4352925" cy="375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2"/>
          <p:cNvPicPr preferRelativeResize="0"/>
          <p:nvPr/>
        </p:nvPicPr>
        <p:blipFill rotWithShape="1">
          <a:blip r:embed="rId4">
            <a:alphaModFix/>
          </a:blip>
          <a:srcRect t="6122" r="15497" b="5020"/>
          <a:stretch/>
        </p:blipFill>
        <p:spPr>
          <a:xfrm>
            <a:off x="5616725" y="1670100"/>
            <a:ext cx="6094949" cy="4553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12"/>
          <p:cNvCxnSpPr/>
          <p:nvPr/>
        </p:nvCxnSpPr>
        <p:spPr>
          <a:xfrm rot="10800000" flipH="1">
            <a:off x="1293775" y="1799650"/>
            <a:ext cx="4426200" cy="3180900"/>
          </a:xfrm>
          <a:prstGeom prst="bentConnector3">
            <a:avLst>
              <a:gd name="adj1" fmla="val 84393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2" name="Google Shape;122;p12"/>
          <p:cNvSpPr/>
          <p:nvPr/>
        </p:nvSpPr>
        <p:spPr>
          <a:xfrm>
            <a:off x="539100" y="4767525"/>
            <a:ext cx="754800" cy="446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기능 구현 소개</a:t>
            </a:r>
            <a:endParaRPr b="1"/>
          </a:p>
        </p:txBody>
      </p:sp>
      <p:sp>
        <p:nvSpPr>
          <p:cNvPr id="128" name="Google Shape;128;p13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200" b="1"/>
              <a:t>SSD</a:t>
            </a:r>
            <a:r>
              <a:rPr lang="ko-KR"/>
              <a:t> </a:t>
            </a:r>
            <a:endParaRPr/>
          </a:p>
        </p:txBody>
      </p:sp>
      <p:pic>
        <p:nvPicPr>
          <p:cNvPr id="129" name="Google Shape;12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1236" y="1049450"/>
            <a:ext cx="10729538" cy="5740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algun Gothic"/>
              <a:buNone/>
            </a:pPr>
            <a:r>
              <a:rPr lang="ko-KR" b="1"/>
              <a:t>기능 구현 소개</a:t>
            </a:r>
            <a:endParaRPr b="1"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ko-KR" sz="2200" b="1"/>
              <a:t>SSD</a:t>
            </a:r>
            <a:r>
              <a:rPr lang="ko-KR"/>
              <a:t> 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0213" y="2352712"/>
            <a:ext cx="10914926" cy="311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1613</Words>
  <Application>Microsoft Office PowerPoint</Application>
  <PresentationFormat>와이드스크린</PresentationFormat>
  <Paragraphs>252</Paragraphs>
  <Slides>48</Slides>
  <Notes>48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48</vt:i4>
      </vt:variant>
    </vt:vector>
  </HeadingPairs>
  <TitlesOfParts>
    <vt:vector size="51" baseType="lpstr">
      <vt:lpstr>Malgun Gothic</vt:lpstr>
      <vt:lpstr>Arial</vt:lpstr>
      <vt:lpstr>Office 테마</vt:lpstr>
      <vt:lpstr>PowerPoint 프레젠테이션</vt:lpstr>
      <vt:lpstr>PowerPoint 프레젠테이션</vt:lpstr>
      <vt:lpstr>조원 소개 및 역할</vt:lpstr>
      <vt:lpstr>기능 구현 소개</vt:lpstr>
      <vt:lpstr>기능 구현 소개</vt:lpstr>
      <vt:lpstr>기능 구현 소개</vt:lpstr>
      <vt:lpstr>기능 구현 소개</vt:lpstr>
      <vt:lpstr>기능 구현 소개</vt:lpstr>
      <vt:lpstr>기능 구현 소개</vt:lpstr>
      <vt:lpstr>기능 구현 소개</vt:lpstr>
      <vt:lpstr>TDD 활용 예시</vt:lpstr>
      <vt:lpstr>TDD 활용 예시</vt:lpstr>
      <vt:lpstr>TDD 활용 예시</vt:lpstr>
      <vt:lpstr>Mocking 활용 예시</vt:lpstr>
      <vt:lpstr>Mocking 활용 예시</vt:lpstr>
      <vt:lpstr>Mocking 활용 예시</vt:lpstr>
      <vt:lpstr>리팩토링 활동 </vt:lpstr>
      <vt:lpstr>리팩토링 활동 </vt:lpstr>
      <vt:lpstr>리팩토링 활동 </vt:lpstr>
      <vt:lpstr>리팩토링 활동 </vt:lpstr>
      <vt:lpstr>리팩토링 활동 </vt:lpstr>
      <vt:lpstr>리팩토링 활동 </vt:lpstr>
      <vt:lpstr>리팩토링 활동 </vt:lpstr>
      <vt:lpstr>리팩토링 활동 </vt:lpstr>
      <vt:lpstr>리팩토링 활동 </vt:lpstr>
      <vt:lpstr>그 외 활동 </vt:lpstr>
      <vt:lpstr>그 외 활동 </vt:lpstr>
      <vt:lpstr>그 외 활동 </vt:lpstr>
      <vt:lpstr>그 외 활동 </vt:lpstr>
      <vt:lpstr>그 외 활동 </vt:lpstr>
      <vt:lpstr>그 외 활동 </vt:lpstr>
      <vt:lpstr>소감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User</cp:lastModifiedBy>
  <cp:revision>10</cp:revision>
  <dcterms:modified xsi:type="dcterms:W3CDTF">2025-07-11T04:23:56Z</dcterms:modified>
</cp:coreProperties>
</file>