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11" r:id="rId3"/>
    <p:sldId id="287" r:id="rId4"/>
    <p:sldId id="288" r:id="rId5"/>
    <p:sldId id="290" r:id="rId6"/>
    <p:sldId id="291" r:id="rId7"/>
    <p:sldId id="292" r:id="rId8"/>
    <p:sldId id="293" r:id="rId9"/>
    <p:sldId id="286" r:id="rId10"/>
    <p:sldId id="258" r:id="rId11"/>
    <p:sldId id="259" r:id="rId12"/>
    <p:sldId id="260" r:id="rId13"/>
    <p:sldId id="264" r:id="rId14"/>
    <p:sldId id="267" r:id="rId15"/>
    <p:sldId id="268" r:id="rId16"/>
    <p:sldId id="283" r:id="rId17"/>
    <p:sldId id="270" r:id="rId18"/>
    <p:sldId id="271" r:id="rId19"/>
    <p:sldId id="273" r:id="rId20"/>
    <p:sldId id="275" r:id="rId21"/>
    <p:sldId id="276" r:id="rId22"/>
    <p:sldId id="277" r:id="rId23"/>
    <p:sldId id="280" r:id="rId24"/>
    <p:sldId id="274" r:id="rId25"/>
    <p:sldId id="279" r:id="rId26"/>
    <p:sldId id="281" r:id="rId27"/>
    <p:sldId id="285" r:id="rId28"/>
    <p:sldId id="295" r:id="rId29"/>
    <p:sldId id="296" r:id="rId30"/>
    <p:sldId id="297" r:id="rId31"/>
    <p:sldId id="298" r:id="rId32"/>
    <p:sldId id="300" r:id="rId33"/>
    <p:sldId id="302" r:id="rId34"/>
    <p:sldId id="303" r:id="rId35"/>
    <p:sldId id="304" r:id="rId36"/>
    <p:sldId id="306" r:id="rId37"/>
    <p:sldId id="308" r:id="rId38"/>
    <p:sldId id="307" r:id="rId39"/>
    <p:sldId id="310"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7"/>
    <p:restoredTop sz="91529" autoAdjust="0"/>
  </p:normalViewPr>
  <p:slideViewPr>
    <p:cSldViewPr>
      <p:cViewPr varScale="1">
        <p:scale>
          <a:sx n="80" d="100"/>
          <a:sy n="80" d="100"/>
        </p:scale>
        <p:origin x="117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D1386-1DC1-4AB4-A31C-29CB486EA3D2}" type="datetimeFigureOut">
              <a:rPr lang="en-US" smtClean="0"/>
              <a:t>12/11/2019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C7AF8-B547-40A5-8B65-28DE6025E52C}" type="slidenum">
              <a:rPr lang="en-US" smtClean="0"/>
              <a:t>‹#›</a:t>
            </a:fld>
            <a:endParaRPr lang="en-US"/>
          </a:p>
        </p:txBody>
      </p:sp>
    </p:spTree>
    <p:extLst>
      <p:ext uri="{BB962C8B-B14F-4D97-AF65-F5344CB8AC3E}">
        <p14:creationId xmlns:p14="http://schemas.microsoft.com/office/powerpoint/2010/main" val="3070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DE64D-CE82-4DE9-A4DF-E17F1FEF4C4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1ADDE64D-CE82-4DE9-A4DF-E17F1FEF4C4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DE64D-CE82-4DE9-A4DF-E17F1FEF4C4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ADDE64D-CE82-4DE9-A4DF-E17F1FEF4C4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DE64D-CE82-4DE9-A4DF-E17F1FEF4C4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DE64D-CE82-4DE9-A4DF-E17F1FEF4C4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1ADDE64D-CE82-4DE9-A4DF-E17F1FEF4C47}"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1ADDE64D-CE82-4DE9-A4DF-E17F1FEF4C4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DE64D-CE82-4DE9-A4DF-E17F1FEF4C4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1ADDE64D-CE82-4DE9-A4DF-E17F1FEF4C47}" type="datetimeFigureOut">
              <a:rPr lang="en-US" smtClean="0"/>
              <a:t>12/11/2019</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A793D719-2C4E-472C-948F-19953BFF9380}"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w3schools.com/bootstrap4/bootstrap_ref_all_classes.asp?fbclid=IwAR23923ug3VwyBNOFpTTSYpk8mbOm0X27U1DBn_aFSR2XCu3WVmLvz5kPU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imoday.edu.vn/bai-15-anh-trong-html/" TargetMode="External"/><Relationship Id="rId2" Type="http://schemas.openxmlformats.org/officeDocument/2006/relationships/hyperlink" Target="http://timoday.edu.vn/bai-3-cac-vi-du-html-co-b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imoday.edu.vn/bai-7-cac-the-doan-van-trong-html/" TargetMode="External"/><Relationship Id="rId2" Type="http://schemas.openxmlformats.org/officeDocument/2006/relationships/hyperlink" Target="http://timoday.edu.vn/bai-9-cac-the-dinh-dang-van-ban-trong-html/" TargetMode="External"/><Relationship Id="rId1" Type="http://schemas.openxmlformats.org/officeDocument/2006/relationships/slideLayout" Target="../slideLayouts/slideLayout2.xml"/><Relationship Id="rId4" Type="http://schemas.openxmlformats.org/officeDocument/2006/relationships/hyperlink" Target="http://timoday.edu.vn/bai-26-cac-phan-tu-trong-form-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timoday.edu.vn/bai-5-cac-thuoc-tinh-html/" TargetMode="External"/><Relationship Id="rId2" Type="http://schemas.openxmlformats.org/officeDocument/2006/relationships/hyperlink" Target="http://timoday.edu.vn/bai-6-cac-the-tieu-de-trong-html/" TargetMode="External"/><Relationship Id="rId1" Type="http://schemas.openxmlformats.org/officeDocument/2006/relationships/slideLayout" Target="../slideLayouts/slideLayout2.xml"/><Relationship Id="rId5" Type="http://schemas.openxmlformats.org/officeDocument/2006/relationships/hyperlink" Target="http://timoday.edu.vn/bai-17-danh-sach-trong-html/" TargetMode="External"/><Relationship Id="rId4" Type="http://schemas.openxmlformats.org/officeDocument/2006/relationships/hyperlink" Target="http://timoday.edu.vn/bai-25-the-form-trong-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timoday.edu.vn/bai-9-cac-the-dinh-dang-van-ban-tro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3834" y="1752601"/>
            <a:ext cx="8424332" cy="533400"/>
          </a:xfrm>
        </p:spPr>
        <p:txBody>
          <a:bodyPr/>
          <a:lstStyle/>
          <a:p>
            <a:pPr marL="0" indent="0" algn="ctr">
              <a:buNone/>
            </a:pPr>
            <a:r>
              <a:rPr lang="en-US" b="1" dirty="0" err="1">
                <a:solidFill>
                  <a:schemeClr val="bg1"/>
                </a:solidFill>
                <a:latin typeface="Arial" panose="020B0604020202020204" pitchFamily="34" charset="0"/>
                <a:cs typeface="Arial" panose="020B0604020202020204" pitchFamily="34" charset="0"/>
              </a:rPr>
              <a:t>Đề</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tài</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Tìm</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hiểu</a:t>
            </a:r>
            <a:r>
              <a:rPr lang="en-US" b="1" dirty="0">
                <a:solidFill>
                  <a:schemeClr val="bg1"/>
                </a:solidFill>
                <a:latin typeface="Arial" panose="020B0604020202020204" pitchFamily="34" charset="0"/>
                <a:cs typeface="Arial" panose="020B0604020202020204" pitchFamily="34" charset="0"/>
              </a:rPr>
              <a:t> HTML + CSS + JQUERY + BOOTSTRAP</a:t>
            </a:r>
            <a:endParaRPr lang="vi-VN" b="1"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609600" y="338328"/>
            <a:ext cx="10972800" cy="1252728"/>
          </a:xfrm>
        </p:spPr>
        <p:txBody>
          <a:bodyPr/>
          <a:lstStyle/>
          <a:p>
            <a:r>
              <a:rPr lang="en-US" b="1" dirty="0">
                <a:latin typeface="Arial" panose="020B0604020202020204" pitchFamily="34" charset="0"/>
                <a:cs typeface="Arial" panose="020B0604020202020204" pitchFamily="34" charset="0"/>
              </a:rPr>
              <a:t>ỨNG DỤNG DỮ LIỆU WEB</a:t>
            </a:r>
          </a:p>
        </p:txBody>
      </p:sp>
      <p:sp>
        <p:nvSpPr>
          <p:cNvPr id="4" name="Content Placeholder 1">
            <a:extLst>
              <a:ext uri="{FF2B5EF4-FFF2-40B4-BE49-F238E27FC236}">
                <a16:creationId xmlns:a16="http://schemas.microsoft.com/office/drawing/2014/main" id="{AEFE04E0-9023-4F27-B88D-33D59B594531}"/>
              </a:ext>
            </a:extLst>
          </p:cNvPr>
          <p:cNvSpPr txBox="1">
            <a:spLocks/>
          </p:cNvSpPr>
          <p:nvPr/>
        </p:nvSpPr>
        <p:spPr>
          <a:xfrm>
            <a:off x="381000" y="2590800"/>
            <a:ext cx="8424332" cy="533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b="1" dirty="0">
                <a:solidFill>
                  <a:schemeClr val="bg1"/>
                </a:solidFill>
                <a:latin typeface="Arial" panose="020B0604020202020204" pitchFamily="34" charset="0"/>
                <a:cs typeface="Arial" panose="020B0604020202020204" pitchFamily="34" charset="0"/>
              </a:rPr>
              <a:t>GIẢNG VIÊN H</a:t>
            </a:r>
            <a:r>
              <a:rPr lang="vi-VN" b="1" dirty="0">
                <a:solidFill>
                  <a:schemeClr val="bg1"/>
                </a:solidFill>
                <a:latin typeface="Arial" panose="020B0604020202020204" pitchFamily="34" charset="0"/>
                <a:cs typeface="Arial" panose="020B0604020202020204" pitchFamily="34" charset="0"/>
              </a:rPr>
              <a:t>Ư</a:t>
            </a:r>
            <a:r>
              <a:rPr lang="en-US" b="1" dirty="0">
                <a:solidFill>
                  <a:schemeClr val="bg1"/>
                </a:solidFill>
                <a:latin typeface="Arial" panose="020B0604020202020204" pitchFamily="34" charset="0"/>
                <a:cs typeface="Arial" panose="020B0604020202020204" pitchFamily="34" charset="0"/>
              </a:rPr>
              <a:t>ỚNG DẪN: TRẦN HỒNG VIỆT </a:t>
            </a:r>
            <a:endParaRPr lang="vi-VN" b="1" dirty="0">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89138C9-627B-465F-BA42-C4D16463D98B}"/>
              </a:ext>
            </a:extLst>
          </p:cNvPr>
          <p:cNvSpPr txBox="1">
            <a:spLocks/>
          </p:cNvSpPr>
          <p:nvPr/>
        </p:nvSpPr>
        <p:spPr>
          <a:xfrm>
            <a:off x="381000" y="3162299"/>
            <a:ext cx="4267200" cy="533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b="1" dirty="0">
                <a:solidFill>
                  <a:schemeClr val="bg1"/>
                </a:solidFill>
                <a:latin typeface="Arial" panose="020B0604020202020204" pitchFamily="34" charset="0"/>
                <a:cs typeface="Arial" panose="020B0604020202020204" pitchFamily="34" charset="0"/>
              </a:rPr>
              <a:t>DANH SÁCH THÀNH VIÊN:</a:t>
            </a:r>
            <a:endParaRPr lang="vi-VN" b="1" dirty="0">
              <a:solidFill>
                <a:schemeClr val="bg1"/>
              </a:solidFill>
              <a:latin typeface="Arial" panose="020B0604020202020204" pitchFamily="34" charset="0"/>
              <a:cs typeface="Arial" panose="020B0604020202020204" pitchFamily="34" charset="0"/>
            </a:endParaRPr>
          </a:p>
        </p:txBody>
      </p:sp>
      <p:sp>
        <p:nvSpPr>
          <p:cNvPr id="6" name="Content Placeholder 1">
            <a:extLst>
              <a:ext uri="{FF2B5EF4-FFF2-40B4-BE49-F238E27FC236}">
                <a16:creationId xmlns:a16="http://schemas.microsoft.com/office/drawing/2014/main" id="{C1F6E428-E3B6-4D48-B81E-B3F29F5DB28E}"/>
              </a:ext>
            </a:extLst>
          </p:cNvPr>
          <p:cNvSpPr txBox="1">
            <a:spLocks/>
          </p:cNvSpPr>
          <p:nvPr/>
        </p:nvSpPr>
        <p:spPr>
          <a:xfrm>
            <a:off x="381000" y="3733798"/>
            <a:ext cx="4267200" cy="2785874"/>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b="1" dirty="0">
                <a:solidFill>
                  <a:schemeClr val="bg1"/>
                </a:solidFill>
                <a:latin typeface="Arial" panose="020B0604020202020204" pitchFamily="34" charset="0"/>
                <a:cs typeface="Arial" panose="020B0604020202020204" pitchFamily="34" charset="0"/>
              </a:rPr>
              <a:t>1. L</a:t>
            </a:r>
            <a:r>
              <a:rPr lang="vi-VN" b="1" dirty="0">
                <a:solidFill>
                  <a:schemeClr val="bg1"/>
                </a:solidFill>
                <a:latin typeface="Arial" panose="020B0604020202020204" pitchFamily="34" charset="0"/>
                <a:cs typeface="Arial" panose="020B0604020202020204" pitchFamily="34" charset="0"/>
              </a:rPr>
              <a:t>ư</a:t>
            </a:r>
            <a:r>
              <a:rPr lang="en-US" b="1" dirty="0">
                <a:solidFill>
                  <a:schemeClr val="bg1"/>
                </a:solidFill>
                <a:latin typeface="Arial" panose="020B0604020202020204" pitchFamily="34" charset="0"/>
                <a:cs typeface="Arial" panose="020B0604020202020204" pitchFamily="34" charset="0"/>
              </a:rPr>
              <a:t>u Quang Nam</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2. </a:t>
            </a:r>
            <a:r>
              <a:rPr lang="en-US" b="1" dirty="0" err="1">
                <a:solidFill>
                  <a:schemeClr val="bg1"/>
                </a:solidFill>
                <a:latin typeface="Arial" panose="020B0604020202020204" pitchFamily="34" charset="0"/>
                <a:cs typeface="Arial" panose="020B0604020202020204" pitchFamily="34" charset="0"/>
              </a:rPr>
              <a:t>Nguyễn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Hoàng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Quân</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3. </a:t>
            </a:r>
            <a:r>
              <a:rPr lang="en-US" b="1" dirty="0" err="1">
                <a:solidFill>
                  <a:schemeClr val="bg1"/>
                </a:solidFill>
                <a:latin typeface="Arial" panose="020B0604020202020204" pitchFamily="34" charset="0"/>
                <a:cs typeface="Arial" panose="020B0604020202020204" pitchFamily="34" charset="0"/>
              </a:rPr>
              <a:t>Trần</a:t>
            </a:r>
            <a:r>
              <a:rPr lang="en-US" b="1" dirty="0">
                <a:solidFill>
                  <a:schemeClr val="bg1"/>
                </a:solidFill>
                <a:latin typeface="Arial" panose="020B0604020202020204" pitchFamily="34" charset="0"/>
                <a:cs typeface="Arial" panose="020B0604020202020204" pitchFamily="34" charset="0"/>
              </a:rPr>
              <a:t> Minh Tú</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4. </a:t>
            </a:r>
            <a:r>
              <a:rPr lang="en-US" b="1" dirty="0" err="1">
                <a:solidFill>
                  <a:schemeClr val="bg1"/>
                </a:solidFill>
                <a:latin typeface="Arial" panose="020B0604020202020204" pitchFamily="34" charset="0"/>
                <a:cs typeface="Arial" panose="020B0604020202020204" pitchFamily="34" charset="0"/>
              </a:rPr>
              <a:t>Nguyễn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Thành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Công</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5. </a:t>
            </a:r>
            <a:r>
              <a:rPr lang="en-US" b="1" dirty="0" err="1">
                <a:solidFill>
                  <a:schemeClr val="bg1"/>
                </a:solidFill>
                <a:latin typeface="Arial" panose="020B0604020202020204" pitchFamily="34" charset="0"/>
                <a:cs typeface="Arial" panose="020B0604020202020204" pitchFamily="34" charset="0"/>
              </a:rPr>
              <a:t>Nguyễn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Văn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Hào</a:t>
            </a:r>
            <a:endParaRPr lang="vi-VN" b="1" dirty="0">
              <a:solidFill>
                <a:schemeClr val="bg1"/>
              </a:solidFill>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EEE3ED44-4A56-4AA7-B39A-0C6B98DE9AF7}"/>
              </a:ext>
            </a:extLst>
          </p:cNvPr>
          <p:cNvSpPr txBox="1">
            <a:spLocks/>
          </p:cNvSpPr>
          <p:nvPr/>
        </p:nvSpPr>
        <p:spPr>
          <a:xfrm>
            <a:off x="4684486" y="3771895"/>
            <a:ext cx="4267200" cy="2785874"/>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b="1" dirty="0">
                <a:solidFill>
                  <a:schemeClr val="bg1"/>
                </a:solidFill>
                <a:latin typeface="Arial" panose="020B0604020202020204" pitchFamily="34" charset="0"/>
                <a:cs typeface="Arial" panose="020B0604020202020204" pitchFamily="34" charset="0"/>
              </a:rPr>
              <a:t>6. </a:t>
            </a:r>
            <a:r>
              <a:rPr lang="en-US" b="1" dirty="0" err="1">
                <a:solidFill>
                  <a:schemeClr val="bg1"/>
                </a:solidFill>
                <a:latin typeface="Arial" panose="020B0604020202020204" pitchFamily="34" charset="0"/>
                <a:cs typeface="Arial" panose="020B0604020202020204" pitchFamily="34" charset="0"/>
              </a:rPr>
              <a:t>Đào</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Xuân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Hải</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7. </a:t>
            </a:r>
            <a:r>
              <a:rPr lang="en-US" b="1" dirty="0" err="1">
                <a:solidFill>
                  <a:schemeClr val="bg1"/>
                </a:solidFill>
                <a:latin typeface="Arial" panose="020B0604020202020204" pitchFamily="34" charset="0"/>
                <a:cs typeface="Arial" panose="020B0604020202020204" pitchFamily="34" charset="0"/>
              </a:rPr>
              <a:t>Doãn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Trung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Hiếu</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8. </a:t>
            </a:r>
            <a:r>
              <a:rPr lang="en-US" b="1" dirty="0" err="1">
                <a:solidFill>
                  <a:schemeClr val="bg1"/>
                </a:solidFill>
                <a:latin typeface="Arial" panose="020B0604020202020204" pitchFamily="34" charset="0"/>
                <a:cs typeface="Arial" panose="020B0604020202020204" pitchFamily="34" charset="0"/>
              </a:rPr>
              <a:t>Nghiêm</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Thành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Đạt</a:t>
            </a:r>
            <a:endParaRPr lang="vi-VN"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92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828801"/>
            <a:ext cx="8229599" cy="3962399"/>
          </a:xfrm>
        </p:spPr>
        <p:txBody>
          <a:bodyPr>
            <a:noAutofit/>
          </a:bodyPr>
          <a:lstStyle/>
          <a:p>
            <a:r>
              <a:rPr lang="en-US" sz="2000" b="1" dirty="0" err="1">
                <a:solidFill>
                  <a:schemeClr val="bg1"/>
                </a:solidFill>
                <a:latin typeface="Arial" panose="020B0604020202020204" pitchFamily="34" charset="0"/>
                <a:cs typeface="Arial" panose="020B0604020202020204" pitchFamily="34" charset="0"/>
              </a:rPr>
              <a:t>Có</a:t>
            </a:r>
            <a:r>
              <a:rPr lang="en-US" sz="2000" b="1" dirty="0">
                <a:solidFill>
                  <a:schemeClr val="bg1"/>
                </a:solidFill>
                <a:latin typeface="Arial" panose="020B0604020202020204" pitchFamily="34" charset="0"/>
                <a:cs typeface="Arial" panose="020B0604020202020204" pitchFamily="34" charset="0"/>
              </a:rPr>
              <a:t> 3 </a:t>
            </a:r>
            <a:r>
              <a:rPr lang="en-US" sz="2000" b="1" dirty="0" err="1">
                <a:solidFill>
                  <a:schemeClr val="bg1"/>
                </a:solidFill>
                <a:latin typeface="Arial" panose="020B0604020202020204" pitchFamily="34" charset="0"/>
                <a:cs typeface="Arial" panose="020B0604020202020204" pitchFamily="34" charset="0"/>
              </a:rPr>
              <a:t>cách</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để</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áp</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dụng</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css</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vào</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văn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bản</a:t>
            </a:r>
            <a:r>
              <a:rPr lang="en-US" sz="2000" b="1" dirty="0">
                <a:solidFill>
                  <a:schemeClr val="bg1"/>
                </a:solidFill>
                <a:latin typeface="Arial" panose="020B0604020202020204" pitchFamily="34" charset="0"/>
                <a:cs typeface="Arial" panose="020B0604020202020204" pitchFamily="34" charset="0"/>
              </a:rPr>
              <a:t> HTML.</a:t>
            </a:r>
          </a:p>
          <a:p>
            <a:r>
              <a:rPr lang="en-US" sz="2000" dirty="0">
                <a:solidFill>
                  <a:schemeClr val="bg1"/>
                </a:solidFill>
                <a:latin typeface="Arial" panose="020B0604020202020204" pitchFamily="34" charset="0"/>
                <a:cs typeface="Arial" panose="020B0604020202020204" pitchFamily="34" charset="0"/>
              </a:rPr>
              <a:t>1.</a:t>
            </a:r>
            <a:r>
              <a:rPr lang="en-US" sz="2000" b="1" dirty="0">
                <a:solidFill>
                  <a:schemeClr val="bg1"/>
                </a:solidFill>
                <a:latin typeface="Arial" panose="020B0604020202020204" pitchFamily="34" charset="0"/>
                <a:cs typeface="Arial" panose="020B0604020202020204" pitchFamily="34" charset="0"/>
              </a:rPr>
              <a:t>Inline style (</a:t>
            </a:r>
            <a:r>
              <a:rPr lang="en-US" sz="2000" b="1" dirty="0" err="1">
                <a:solidFill>
                  <a:schemeClr val="bg1"/>
                </a:solidFill>
                <a:latin typeface="Arial" panose="020B0604020202020204" pitchFamily="34" charset="0"/>
                <a:cs typeface="Arial" panose="020B0604020202020204" pitchFamily="34" charset="0"/>
              </a:rPr>
              <a:t>cục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bộ</a:t>
            </a:r>
            <a:r>
              <a:rPr lang="en-US" sz="2000" b="1" dirty="0">
                <a:solidFill>
                  <a:schemeClr val="bg1"/>
                </a:solidFill>
                <a:latin typeface="Arial" panose="020B0604020202020204" pitchFamily="34" charset="0"/>
                <a:cs typeface="Arial" panose="020B0604020202020204" pitchFamily="34" charset="0"/>
              </a:rPr>
              <a:t>) : </a:t>
            </a:r>
            <a:r>
              <a:rPr lang="en-US" sz="2000" dirty="0" err="1">
                <a:solidFill>
                  <a:schemeClr val="bg1"/>
                </a:solidFill>
                <a:latin typeface="Arial" panose="020B0604020202020204" pitchFamily="34" charset="0"/>
                <a:cs typeface="Arial" panose="020B0604020202020204" pitchFamily="34" charset="0"/>
              </a:rPr>
              <a:t>sử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css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ngay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html </a:t>
            </a:r>
            <a:r>
              <a:rPr lang="en-US" sz="2000" dirty="0" err="1">
                <a:solidFill>
                  <a:schemeClr val="bg1"/>
                </a:solidFill>
                <a:latin typeface="Arial" panose="020B0604020202020204" pitchFamily="34" charset="0"/>
                <a:cs typeface="Arial" panose="020B0604020202020204" pitchFamily="34" charset="0"/>
              </a:rPr>
              <a:t>thông</a:t>
            </a:r>
            <a:r>
              <a:rPr lang="en-US" sz="2000" dirty="0">
                <a:solidFill>
                  <a:schemeClr val="bg1"/>
                </a:solidFill>
                <a:latin typeface="Arial" panose="020B0604020202020204" pitchFamily="34" charset="0"/>
                <a:cs typeface="Arial" panose="020B0604020202020204" pitchFamily="34" charset="0"/>
              </a:rPr>
              <a:t> qua </a:t>
            </a:r>
            <a:r>
              <a:rPr lang="en-US" sz="2000" dirty="0" err="1">
                <a:solidFill>
                  <a:schemeClr val="bg1"/>
                </a:solidFill>
                <a:latin typeface="Arial" panose="020B0604020202020204" pitchFamily="34" charset="0"/>
                <a:cs typeface="Arial" panose="020B0604020202020204" pitchFamily="34" charset="0"/>
              </a:rPr>
              <a:t>thuộc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tính</a:t>
            </a:r>
            <a:r>
              <a:rPr lang="en-US" sz="2000" dirty="0">
                <a:solidFill>
                  <a:schemeClr val="bg1"/>
                </a:solidFill>
                <a:latin typeface="Arial" panose="020B0604020202020204" pitchFamily="34" charset="0"/>
                <a:cs typeface="Arial" panose="020B0604020202020204" pitchFamily="34" charset="0"/>
              </a:rPr>
              <a:t> style.</a:t>
            </a:r>
          </a:p>
          <a:p>
            <a:r>
              <a:rPr lang="en-US" sz="2000" dirty="0">
                <a:solidFill>
                  <a:schemeClr val="bg1"/>
                </a:solidFill>
                <a:latin typeface="Arial" panose="020B0604020202020204" pitchFamily="34" charset="0"/>
                <a:cs typeface="Arial" panose="020B0604020202020204" pitchFamily="34" charset="0"/>
              </a:rPr>
              <a:t>2.</a:t>
            </a:r>
            <a:r>
              <a:rPr lang="en-US" sz="2000" b="1" dirty="0">
                <a:solidFill>
                  <a:schemeClr val="bg1"/>
                </a:solidFill>
                <a:latin typeface="Arial" panose="020B0604020202020204" pitchFamily="34" charset="0"/>
                <a:cs typeface="Arial" panose="020B0604020202020204" pitchFamily="34" charset="0"/>
              </a:rPr>
              <a:t>Internal style sheet (</a:t>
            </a:r>
            <a:r>
              <a:rPr lang="en-US" sz="2000" b="1" dirty="0" err="1">
                <a:solidFill>
                  <a:schemeClr val="bg1"/>
                </a:solidFill>
                <a:latin typeface="Arial" panose="020B0604020202020204" pitchFamily="34" charset="0"/>
                <a:cs typeface="Arial" panose="020B0604020202020204" pitchFamily="34" charset="0"/>
              </a:rPr>
              <a:t>nội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tuyến</a:t>
            </a:r>
            <a:r>
              <a:rPr lang="en-US" sz="2000" b="1" dirty="0">
                <a:solidFill>
                  <a:schemeClr val="bg1"/>
                </a:solidFill>
                <a:latin typeface="Arial" panose="020B0604020202020204" pitchFamily="34" charset="0"/>
                <a:cs typeface="Arial" panose="020B0604020202020204" pitchFamily="34" charset="0"/>
              </a:rPr>
              <a:t>) : </a:t>
            </a:r>
            <a:r>
              <a:rPr lang="en-US" sz="2000" dirty="0" err="1">
                <a:solidFill>
                  <a:schemeClr val="bg1"/>
                </a:solidFill>
                <a:latin typeface="Arial" panose="020B0604020202020204" pitchFamily="34" charset="0"/>
                <a:cs typeface="Arial" panose="020B0604020202020204" pitchFamily="34" charset="0"/>
              </a:rPr>
              <a:t>Định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nghĩa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bằng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cặp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&lt;style&gt;&lt;/style&gt;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văn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bản</a:t>
            </a:r>
            <a:r>
              <a:rPr lang="en-US" sz="2000" dirty="0">
                <a:solidFill>
                  <a:schemeClr val="bg1"/>
                </a:solidFill>
                <a:latin typeface="Arial" panose="020B0604020202020204" pitchFamily="34" charset="0"/>
                <a:cs typeface="Arial" panose="020B0604020202020204" pitchFamily="34" charset="0"/>
              </a:rPr>
              <a:t> HTML (</a:t>
            </a:r>
            <a:r>
              <a:rPr lang="en-US" sz="2000" dirty="0" err="1">
                <a:solidFill>
                  <a:schemeClr val="bg1"/>
                </a:solidFill>
                <a:latin typeface="Arial" panose="020B0604020202020204" pitchFamily="34" charset="0"/>
                <a:cs typeface="Arial" panose="020B0604020202020204" pitchFamily="34" charset="0"/>
              </a:rPr>
              <a:t>thông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thường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đặt</a:t>
            </a:r>
            <a:r>
              <a:rPr lang="en-US" sz="2000" dirty="0">
                <a:solidFill>
                  <a:schemeClr val="bg1"/>
                </a:solidFill>
                <a:latin typeface="Arial" panose="020B0604020202020204" pitchFamily="34" charset="0"/>
                <a:cs typeface="Arial" panose="020B0604020202020204" pitchFamily="34" charset="0"/>
              </a:rPr>
              <a:t> ở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phần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&lt;head&gt;&lt;/head&gt; </a:t>
            </a:r>
            <a:r>
              <a:rPr lang="en-US" sz="2000" dirty="0" err="1">
                <a:solidFill>
                  <a:schemeClr val="bg1"/>
                </a:solidFill>
                <a:latin typeface="Arial" panose="020B0604020202020204" pitchFamily="34" charset="0"/>
                <a:cs typeface="Arial" panose="020B0604020202020204" pitchFamily="34" charset="0"/>
              </a:rPr>
              <a:t>của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văn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bản</a:t>
            </a:r>
            <a:r>
              <a:rPr lang="en-US" sz="2000" dirty="0">
                <a:solidFill>
                  <a:schemeClr val="bg1"/>
                </a:solidFill>
                <a:latin typeface="Arial" panose="020B0604020202020204" pitchFamily="34" charset="0"/>
                <a:cs typeface="Arial" panose="020B0604020202020204" pitchFamily="34" charset="0"/>
              </a:rPr>
              <a:t>).</a:t>
            </a:r>
          </a:p>
          <a:p>
            <a:r>
              <a:rPr lang="en-US" sz="2000" dirty="0">
                <a:solidFill>
                  <a:schemeClr val="bg1"/>
                </a:solidFill>
                <a:latin typeface="Arial" panose="020B0604020202020204" pitchFamily="34" charset="0"/>
                <a:cs typeface="Arial" panose="020B0604020202020204" pitchFamily="34" charset="0"/>
              </a:rPr>
              <a:t>3.</a:t>
            </a:r>
            <a:r>
              <a:rPr lang="en-US" sz="2000" b="1" dirty="0">
                <a:solidFill>
                  <a:schemeClr val="bg1"/>
                </a:solidFill>
                <a:latin typeface="Arial" panose="020B0604020202020204" pitchFamily="34" charset="0"/>
                <a:cs typeface="Arial" panose="020B0604020202020204" pitchFamily="34" charset="0"/>
              </a:rPr>
              <a:t>External style sheet (</a:t>
            </a:r>
            <a:r>
              <a:rPr lang="en-US" sz="2000" b="1" dirty="0" err="1">
                <a:solidFill>
                  <a:schemeClr val="bg1"/>
                </a:solidFill>
                <a:latin typeface="Arial" panose="020B0604020202020204" pitchFamily="34" charset="0"/>
                <a:cs typeface="Arial" panose="020B0604020202020204" pitchFamily="34" charset="0"/>
              </a:rPr>
              <a:t>ngoại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tuyến</a:t>
            </a:r>
            <a:r>
              <a:rPr lang="en-US" sz="2000" b="1" dirty="0">
                <a:solidFill>
                  <a:schemeClr val="bg1"/>
                </a:solidFill>
                <a:latin typeface="Arial" panose="020B0604020202020204" pitchFamily="34" charset="0"/>
                <a:cs typeface="Arial" panose="020B0604020202020204" pitchFamily="34" charset="0"/>
              </a:rPr>
              <a:t>) : </a:t>
            </a:r>
            <a:r>
              <a:rPr lang="vi-VN" sz="2000" dirty="0">
                <a:solidFill>
                  <a:schemeClr val="bg1"/>
                </a:solidFill>
                <a:latin typeface="Arial" panose="020B0604020202020204" pitchFamily="34" charset="0"/>
                <a:cs typeface="Arial" panose="020B0604020202020204" pitchFamily="34" charset="0"/>
              </a:rPr>
              <a:t>Liên kết đến một tập tin *.css chứa toàn bộ style sử dụng</a:t>
            </a:r>
            <a:r>
              <a:rPr lang="en-US" sz="2000" dirty="0">
                <a:solidFill>
                  <a:schemeClr val="bg1"/>
                </a:solidFill>
                <a:latin typeface="Arial" panose="020B0604020202020204" pitchFamily="34" charset="0"/>
                <a:cs typeface="Arial" panose="020B0604020202020204" pitchFamily="34" charset="0"/>
              </a:rPr>
              <a:t> </a:t>
            </a:r>
            <a:r>
              <a:rPr lang="vi-VN" sz="2000" dirty="0">
                <a:solidFill>
                  <a:schemeClr val="bg1"/>
                </a:solidFill>
                <a:latin typeface="Arial" panose="020B0604020202020204" pitchFamily="34" charset="0"/>
                <a:cs typeface="Arial" panose="020B0604020202020204" pitchFamily="34" charset="0"/>
              </a:rPr>
              <a:t>trong tài liệu</a:t>
            </a:r>
            <a:r>
              <a:rPr lang="en-US" sz="2000" dirty="0">
                <a:solidFill>
                  <a:schemeClr val="bg1"/>
                </a:solidFill>
                <a:latin typeface="Arial" panose="020B0604020202020204" pitchFamily="34" charset="0"/>
                <a:cs typeface="Arial" panose="020B0604020202020204" pitchFamily="34" charset="0"/>
              </a:rPr>
              <a:t>. </a:t>
            </a:r>
          </a:p>
          <a:p>
            <a:r>
              <a:rPr lang="en-US" sz="2000" i="1" dirty="0" err="1">
                <a:solidFill>
                  <a:schemeClr val="bg1"/>
                </a:solidFill>
                <a:latin typeface="Arial" panose="020B0604020202020204" pitchFamily="34" charset="0"/>
                <a:cs typeface="Arial" panose="020B0604020202020204" pitchFamily="34" charset="0"/>
              </a:rPr>
              <a:t>Nhúng</a:t>
            </a:r>
            <a:r>
              <a:rPr lang="en-US" sz="2000" i="1" dirty="0">
                <a:solidFill>
                  <a:schemeClr val="bg1"/>
                </a:solidFill>
                <a:latin typeface="Arial" panose="020B0604020202020204" pitchFamily="34" charset="0"/>
                <a:cs typeface="Arial" panose="020B0604020202020204" pitchFamily="34" charset="0"/>
              </a:rPr>
              <a:t> 1 </a:t>
            </a:r>
            <a:r>
              <a:rPr lang="en-US" sz="2000" i="1" dirty="0" err="1">
                <a:solidFill>
                  <a:schemeClr val="bg1"/>
                </a:solidFill>
                <a:latin typeface="Arial" panose="020B0604020202020204" pitchFamily="34" charset="0"/>
                <a:cs typeface="Arial" panose="020B0604020202020204" pitchFamily="34" charset="0"/>
              </a:rPr>
              <a:t>tập</a:t>
            </a:r>
            <a:r>
              <a:rPr lang="en-US" sz="2000" i="1" dirty="0">
                <a:solidFill>
                  <a:schemeClr val="bg1"/>
                </a:solidFill>
                <a:latin typeface="Arial" panose="020B0604020202020204" pitchFamily="34" charset="0"/>
                <a:cs typeface="Arial" panose="020B0604020202020204" pitchFamily="34" charset="0"/>
              </a:rPr>
              <a:t> tin </a:t>
            </a:r>
            <a:r>
              <a:rPr lang="en-US" sz="2000" i="1" dirty="0" err="1">
                <a:solidFill>
                  <a:schemeClr val="bg1"/>
                </a:solidFill>
                <a:latin typeface="Arial" panose="020B0604020202020204" pitchFamily="34" charset="0"/>
                <a:cs typeface="Arial" panose="020B0604020202020204" pitchFamily="34" charset="0"/>
              </a:rPr>
              <a:t>css</a:t>
            </a:r>
            <a:r>
              <a:rPr lang="en-US" sz="2000" i="1" dirty="0">
                <a:solidFill>
                  <a:schemeClr val="bg1"/>
                </a:solidFill>
                <a:latin typeface="Arial" panose="020B0604020202020204" pitchFamily="34" charset="0"/>
                <a:cs typeface="Arial" panose="020B0604020202020204" pitchFamily="34" charset="0"/>
              </a:rPr>
              <a:t> </a:t>
            </a:r>
            <a:r>
              <a:rPr lang="en-US" sz="2000" i="1" dirty="0" err="1">
                <a:solidFill>
                  <a:schemeClr val="bg1"/>
                </a:solidFill>
                <a:latin typeface="Arial" panose="020B0604020202020204" pitchFamily="34" charset="0"/>
                <a:cs typeface="Arial" panose="020B0604020202020204" pitchFamily="34" charset="0"/>
              </a:rPr>
              <a:t>vào</a:t>
            </a:r>
            <a:r>
              <a:rPr lang="en-US" sz="2000" i="1" dirty="0">
                <a:solidFill>
                  <a:schemeClr val="bg1"/>
                </a:solidFill>
                <a:latin typeface="Arial" panose="020B0604020202020204" pitchFamily="34" charset="0"/>
                <a:cs typeface="Arial" panose="020B0604020202020204" pitchFamily="34" charset="0"/>
              </a:rPr>
              <a:t> 1 </a:t>
            </a:r>
            <a:r>
              <a:rPr lang="en-US" sz="2000" i="1" dirty="0" err="1">
                <a:solidFill>
                  <a:schemeClr val="bg1"/>
                </a:solidFill>
                <a:latin typeface="Arial" panose="020B0604020202020204" pitchFamily="34" charset="0"/>
                <a:cs typeface="Arial" panose="020B0604020202020204" pitchFamily="34" charset="0"/>
              </a:rPr>
              <a:t>tập</a:t>
            </a:r>
            <a:r>
              <a:rPr lang="en-US" sz="2000" i="1" dirty="0">
                <a:solidFill>
                  <a:schemeClr val="bg1"/>
                </a:solidFill>
                <a:latin typeface="Arial" panose="020B0604020202020204" pitchFamily="34" charset="0"/>
                <a:cs typeface="Arial" panose="020B0604020202020204" pitchFamily="34" charset="0"/>
              </a:rPr>
              <a:t> tin </a:t>
            </a:r>
            <a:r>
              <a:rPr lang="en-US" sz="2000" i="1" dirty="0" err="1">
                <a:solidFill>
                  <a:schemeClr val="bg1"/>
                </a:solidFill>
                <a:latin typeface="Arial" panose="020B0604020202020204" pitchFamily="34" charset="0"/>
                <a:cs typeface="Arial" panose="020B0604020202020204" pitchFamily="34" charset="0"/>
              </a:rPr>
              <a:t>css</a:t>
            </a:r>
            <a:r>
              <a:rPr lang="en-US" sz="2000" i="1" dirty="0">
                <a:solidFill>
                  <a:schemeClr val="bg1"/>
                </a:solidFill>
                <a:latin typeface="Arial" panose="020B0604020202020204" pitchFamily="34" charset="0"/>
                <a:cs typeface="Arial" panose="020B0604020202020204" pitchFamily="34" charset="0"/>
              </a:rPr>
              <a:t> ta </a:t>
            </a:r>
            <a:r>
              <a:rPr lang="en-US" sz="2000" i="1" dirty="0" err="1">
                <a:solidFill>
                  <a:schemeClr val="bg1"/>
                </a:solidFill>
                <a:latin typeface="Arial" panose="020B0604020202020204" pitchFamily="34" charset="0"/>
                <a:cs typeface="Arial" panose="020B0604020202020204" pitchFamily="34" charset="0"/>
              </a:rPr>
              <a:t>có</a:t>
            </a:r>
            <a:r>
              <a:rPr lang="en-US" sz="2000" i="1" dirty="0">
                <a:solidFill>
                  <a:schemeClr val="bg1"/>
                </a:solidFill>
                <a:latin typeface="Arial" panose="020B0604020202020204" pitchFamily="34" charset="0"/>
                <a:cs typeface="Arial" panose="020B0604020202020204" pitchFamily="34" charset="0"/>
              </a:rPr>
              <a:t> </a:t>
            </a:r>
            <a:r>
              <a:rPr lang="en-US" sz="2000" i="1" dirty="0" err="1">
                <a:solidFill>
                  <a:schemeClr val="bg1"/>
                </a:solidFill>
                <a:latin typeface="Arial" panose="020B0604020202020204" pitchFamily="34" charset="0"/>
                <a:cs typeface="Arial" panose="020B0604020202020204" pitchFamily="34" charset="0"/>
              </a:rPr>
              <a:t>cú</a:t>
            </a:r>
            <a:r>
              <a:rPr lang="en-US" sz="2000" i="1" dirty="0">
                <a:solidFill>
                  <a:schemeClr val="bg1"/>
                </a:solidFill>
                <a:latin typeface="Arial" panose="020B0604020202020204" pitchFamily="34" charset="0"/>
                <a:cs typeface="Arial" panose="020B0604020202020204" pitchFamily="34" charset="0"/>
              </a:rPr>
              <a:t> </a:t>
            </a:r>
            <a:r>
              <a:rPr lang="en-US" sz="2000" i="1" dirty="0" err="1">
                <a:solidFill>
                  <a:schemeClr val="bg1"/>
                </a:solidFill>
                <a:latin typeface="Arial" panose="020B0604020202020204" pitchFamily="34" charset="0"/>
                <a:cs typeface="Arial" panose="020B0604020202020204" pitchFamily="34" charset="0"/>
              </a:rPr>
              <a:t>pháp</a:t>
            </a:r>
            <a:r>
              <a:rPr lang="en-US" sz="2000" i="1" dirty="0">
                <a:solidFill>
                  <a:schemeClr val="bg1"/>
                </a:solidFill>
                <a:latin typeface="Arial" panose="020B0604020202020204" pitchFamily="34" charset="0"/>
                <a:cs typeface="Arial" panose="020B0604020202020204" pitchFamily="34" charset="0"/>
              </a:rPr>
              <a:t> : </a:t>
            </a:r>
            <a:r>
              <a:rPr lang="en-US" sz="2000" b="1" i="1" dirty="0">
                <a:solidFill>
                  <a:schemeClr val="bg1"/>
                </a:solidFill>
                <a:latin typeface="Arial" panose="020B0604020202020204" pitchFamily="34" charset="0"/>
                <a:cs typeface="Arial" panose="020B0604020202020204" pitchFamily="34" charset="0"/>
              </a:rPr>
              <a:t>@import "demo.css";</a:t>
            </a:r>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Thứ</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tự</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ưu</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tiên</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của</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CSS : CSS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cục</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bộ</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 CSS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nội</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tuyến</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 CSS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ngoại</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bg1"/>
                </a:solidFill>
                <a:latin typeface="Arial" panose="020B0604020202020204" pitchFamily="34" charset="0"/>
                <a:cs typeface="Arial" panose="020B0604020202020204" pitchFamily="34" charset="0"/>
                <a:sym typeface="Wingdings" panose="05000000000000000000" pitchFamily="2" charset="2"/>
              </a:rPr>
              <a:t>tuyến</a:t>
            </a:r>
            <a:r>
              <a:rPr lang="en-US" sz="2000" b="1" dirty="0">
                <a:solidFill>
                  <a:schemeClr val="bg1"/>
                </a:solidFill>
                <a:latin typeface="Arial" panose="020B0604020202020204" pitchFamily="34" charset="0"/>
                <a:cs typeface="Arial" panose="020B0604020202020204" pitchFamily="34" charset="0"/>
                <a:sym typeface="Wingdings" panose="05000000000000000000" pitchFamily="2" charset="2"/>
              </a:rPr>
              <a:t>.</a:t>
            </a: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1.Áp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CSS </a:t>
            </a:r>
            <a:r>
              <a:rPr lang="en-US" b="1" dirty="0" err="1">
                <a:latin typeface="Arial" panose="020B0604020202020204" pitchFamily="34" charset="0"/>
                <a:cs typeface="Arial" panose="020B0604020202020204" pitchFamily="34" charset="0"/>
              </a:rPr>
              <a:t>vào</a:t>
            </a:r>
            <a:r>
              <a:rPr lang="en-US" b="1" dirty="0">
                <a:latin typeface="Arial" panose="020B0604020202020204" pitchFamily="34" charset="0"/>
                <a:cs typeface="Arial" panose="020B0604020202020204" pitchFamily="34" charset="0"/>
              </a:rPr>
              <a:t> HTML</a:t>
            </a:r>
          </a:p>
        </p:txBody>
      </p:sp>
    </p:spTree>
    <p:extLst>
      <p:ext uri="{BB962C8B-B14F-4D97-AF65-F5344CB8AC3E}">
        <p14:creationId xmlns:p14="http://schemas.microsoft.com/office/powerpoint/2010/main" val="351769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2057401"/>
            <a:ext cx="8686799" cy="4068763"/>
          </a:xfrm>
        </p:spPr>
        <p:txBody>
          <a:bodyPr/>
          <a:lstStyle/>
          <a:p>
            <a:r>
              <a:rPr lang="en-US" dirty="0" err="1">
                <a:solidFill>
                  <a:schemeClr val="bg1"/>
                </a:solidFill>
                <a:latin typeface="Arial" panose="020B0604020202020204" pitchFamily="34" charset="0"/>
                <a:cs typeface="Arial" panose="020B0604020202020204" pitchFamily="34" charset="0"/>
              </a:rPr>
              <a:t>Gồm</a:t>
            </a:r>
            <a:r>
              <a:rPr lang="en-US" dirty="0">
                <a:solidFill>
                  <a:schemeClr val="bg1"/>
                </a:solidFill>
                <a:latin typeface="Arial" panose="020B0604020202020204" pitchFamily="34" charset="0"/>
                <a:cs typeface="Arial" panose="020B0604020202020204" pitchFamily="34" charset="0"/>
              </a:rPr>
              <a:t> 3 </a:t>
            </a:r>
            <a:r>
              <a:rPr lang="en-US" dirty="0" err="1">
                <a:solidFill>
                  <a:schemeClr val="bg1"/>
                </a:solidFill>
                <a:latin typeface="Arial" panose="020B0604020202020204" pitchFamily="34" charset="0"/>
                <a:cs typeface="Arial" panose="020B0604020202020204" pitchFamily="34" charset="0"/>
              </a:rPr>
              <a:t>thành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phần</a:t>
            </a:r>
            <a:r>
              <a:rPr lang="en-US" dirty="0">
                <a:solidFill>
                  <a:schemeClr val="bg1"/>
                </a:solidFill>
                <a:latin typeface="Arial" panose="020B0604020202020204" pitchFamily="34" charset="0"/>
                <a:cs typeface="Arial" panose="020B0604020202020204" pitchFamily="34" charset="0"/>
              </a:rPr>
              <a:t> :  </a:t>
            </a:r>
            <a:r>
              <a:rPr lang="en-US" b="1" dirty="0">
                <a:solidFill>
                  <a:schemeClr val="bg1"/>
                </a:solidFill>
                <a:latin typeface="Arial" panose="020B0604020202020204" pitchFamily="34" charset="0"/>
                <a:cs typeface="Arial" panose="020B0604020202020204" pitchFamily="34" charset="0"/>
              </a:rPr>
              <a:t>selector(</a:t>
            </a:r>
            <a:r>
              <a:rPr lang="en-US" b="1" dirty="0" err="1">
                <a:solidFill>
                  <a:schemeClr val="bg1"/>
                </a:solidFill>
                <a:latin typeface="Arial" panose="020B0604020202020204" pitchFamily="34" charset="0"/>
                <a:cs typeface="Arial" panose="020B0604020202020204" pitchFamily="34" charset="0"/>
              </a:rPr>
              <a:t>bộ</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chọn</a:t>
            </a:r>
            <a:r>
              <a:rPr lang="en-US" b="1" dirty="0">
                <a:solidFill>
                  <a:schemeClr val="bg1"/>
                </a:solidFill>
                <a:latin typeface="Arial" panose="020B0604020202020204" pitchFamily="34" charset="0"/>
                <a:cs typeface="Arial" panose="020B0604020202020204" pitchFamily="34" charset="0"/>
              </a:rPr>
              <a:t>) , </a:t>
            </a:r>
            <a:r>
              <a:rPr lang="en-US" b="1" dirty="0" err="1">
                <a:solidFill>
                  <a:schemeClr val="bg1"/>
                </a:solidFill>
                <a:latin typeface="Arial" panose="020B0604020202020204" pitchFamily="34" charset="0"/>
                <a:cs typeface="Arial" panose="020B0604020202020204" pitchFamily="34" charset="0"/>
              </a:rPr>
              <a:t>thuộc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tính</a:t>
            </a:r>
            <a:r>
              <a:rPr lang="en-US" b="1" dirty="0">
                <a:solidFill>
                  <a:schemeClr val="bg1"/>
                </a:solidFill>
                <a:latin typeface="Arial" panose="020B0604020202020204" pitchFamily="34" charset="0"/>
                <a:cs typeface="Arial" panose="020B0604020202020204" pitchFamily="34" charset="0"/>
              </a:rPr>
              <a:t>(property) , </a:t>
            </a:r>
            <a:r>
              <a:rPr lang="en-US" b="1" dirty="0" err="1">
                <a:solidFill>
                  <a:schemeClr val="bg1"/>
                </a:solidFill>
                <a:latin typeface="Arial" panose="020B0604020202020204" pitchFamily="34" charset="0"/>
                <a:cs typeface="Arial" panose="020B0604020202020204" pitchFamily="34" charset="0"/>
              </a:rPr>
              <a:t>giá</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trị</a:t>
            </a:r>
            <a:r>
              <a:rPr lang="en-US" b="1" dirty="0">
                <a:solidFill>
                  <a:schemeClr val="bg1"/>
                </a:solidFill>
                <a:latin typeface="Arial" panose="020B0604020202020204" pitchFamily="34" charset="0"/>
                <a:cs typeface="Arial" panose="020B0604020202020204" pitchFamily="34" charset="0"/>
              </a:rPr>
              <a:t> (value).</a:t>
            </a:r>
          </a:p>
          <a:p>
            <a:r>
              <a:rPr lang="en-US" b="1" dirty="0" err="1">
                <a:solidFill>
                  <a:schemeClr val="bg1"/>
                </a:solidFill>
                <a:latin typeface="Arial" panose="020B0604020202020204" pitchFamily="34" charset="0"/>
                <a:cs typeface="Arial" panose="020B0604020202020204" pitchFamily="34" charset="0"/>
              </a:rPr>
              <a:t>Cú</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pháp</a:t>
            </a:r>
            <a:r>
              <a:rPr lang="en-US" b="1"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2.Cú </a:t>
            </a:r>
            <a:r>
              <a:rPr lang="en-US" b="1" dirty="0" err="1">
                <a:latin typeface="Arial" panose="020B0604020202020204" pitchFamily="34" charset="0"/>
                <a:cs typeface="Arial" panose="020B0604020202020204" pitchFamily="34" charset="0"/>
              </a:rPr>
              <a:t>pháp</a:t>
            </a:r>
            <a:r>
              <a:rPr lang="en-US" b="1" dirty="0">
                <a:latin typeface="Arial" panose="020B0604020202020204" pitchFamily="34" charset="0"/>
                <a:cs typeface="Arial" panose="020B0604020202020204" pitchFamily="34" charset="0"/>
              </a:rPr>
              <a:t> CSS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164981"/>
            <a:ext cx="6096000" cy="3342968"/>
          </a:xfrm>
          <a:prstGeom prst="rect">
            <a:avLst/>
          </a:prstGeom>
        </p:spPr>
      </p:pic>
    </p:spTree>
    <p:extLst>
      <p:ext uri="{BB962C8B-B14F-4D97-AF65-F5344CB8AC3E}">
        <p14:creationId xmlns:p14="http://schemas.microsoft.com/office/powerpoint/2010/main" val="176531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905000"/>
            <a:ext cx="8686799" cy="4648200"/>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A/ </a:t>
            </a:r>
            <a:r>
              <a:rPr lang="en-US" sz="2000" b="1" dirty="0" err="1">
                <a:solidFill>
                  <a:schemeClr val="bg1"/>
                </a:solidFill>
                <a:latin typeface="Arial" panose="020B0604020202020204" pitchFamily="34" charset="0"/>
                <a:cs typeface="Arial" panose="020B0604020202020204" pitchFamily="34" charset="0"/>
              </a:rPr>
              <a:t>các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loại</a:t>
            </a:r>
            <a:r>
              <a:rPr lang="en-US" sz="2000" b="1" dirty="0">
                <a:solidFill>
                  <a:schemeClr val="bg1"/>
                </a:solidFill>
                <a:latin typeface="Arial" panose="020B0604020202020204" pitchFamily="34" charset="0"/>
                <a:cs typeface="Arial" panose="020B0604020202020204" pitchFamily="34" charset="0"/>
              </a:rPr>
              <a:t> selector </a:t>
            </a:r>
            <a:r>
              <a:rPr lang="en-US" sz="2000" b="1" dirty="0" err="1">
                <a:solidFill>
                  <a:schemeClr val="bg1"/>
                </a:solidFill>
                <a:latin typeface="Arial" panose="020B0604020202020204" pitchFamily="34" charset="0"/>
                <a:cs typeface="Arial" panose="020B0604020202020204" pitchFamily="34" charset="0"/>
              </a:rPr>
              <a:t>cơ</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bản</a:t>
            </a:r>
            <a:r>
              <a:rPr lang="en-US" sz="2000" b="1" dirty="0">
                <a:solidFill>
                  <a:schemeClr val="bg1"/>
                </a:solidFill>
                <a:latin typeface="Arial" panose="020B0604020202020204" pitchFamily="34" charset="0"/>
                <a:cs typeface="Arial" panose="020B0604020202020204" pitchFamily="34" charset="0"/>
              </a:rPr>
              <a:t>.</a:t>
            </a:r>
          </a:p>
          <a:p>
            <a:r>
              <a:rPr lang="en-US" sz="2000" dirty="0">
                <a:solidFill>
                  <a:schemeClr val="bg1"/>
                </a:solidFill>
                <a:latin typeface="Arial" panose="020B0604020202020204" pitchFamily="34" charset="0"/>
                <a:cs typeface="Arial" panose="020B0604020202020204" pitchFamily="34" charset="0"/>
              </a:rPr>
              <a:t>1/ Type selector (HTML selector) : </a:t>
            </a:r>
            <a:r>
              <a:rPr lang="en-US" sz="2000" dirty="0" err="1">
                <a:solidFill>
                  <a:schemeClr val="bg1"/>
                </a:solidFill>
                <a:latin typeface="Arial" panose="020B0604020202020204" pitchFamily="34" charset="0"/>
                <a:cs typeface="Arial" panose="020B0604020202020204" pitchFamily="34" charset="0"/>
              </a:rPr>
              <a:t>dùng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HTML </a:t>
            </a:r>
            <a:r>
              <a:rPr lang="en-US" sz="2000" dirty="0" err="1">
                <a:solidFill>
                  <a:schemeClr val="bg1"/>
                </a:solidFill>
                <a:latin typeface="Arial" panose="020B0604020202020204" pitchFamily="34" charset="0"/>
                <a:cs typeface="Arial" panose="020B0604020202020204" pitchFamily="34" charset="0"/>
              </a:rPr>
              <a:t>để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làm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(selector) </a:t>
            </a:r>
            <a:r>
              <a:rPr lang="en-US" sz="2000" dirty="0" err="1">
                <a:solidFill>
                  <a:schemeClr val="bg1"/>
                </a:solidFill>
                <a:latin typeface="Arial" panose="020B0604020202020204" pitchFamily="34" charset="0"/>
                <a:cs typeface="Arial" panose="020B0604020202020204" pitchFamily="34" charset="0"/>
              </a:rPr>
              <a:t>css</a:t>
            </a:r>
            <a:r>
              <a:rPr lang="en-US" sz="2000" dirty="0">
                <a:solidFill>
                  <a:schemeClr val="bg1"/>
                </a:solidFill>
                <a:latin typeface="Arial" panose="020B0604020202020204" pitchFamily="34" charset="0"/>
                <a:cs typeface="Arial" panose="020B0604020202020204" pitchFamily="34" charset="0"/>
              </a:rPr>
              <a:t>.</a:t>
            </a:r>
          </a:p>
          <a:p>
            <a:r>
              <a:rPr lang="en-US" sz="2000" dirty="0" err="1">
                <a:solidFill>
                  <a:schemeClr val="bg1"/>
                </a:solidFill>
                <a:latin typeface="Arial" panose="020B0604020202020204" pitchFamily="34" charset="0"/>
                <a:cs typeface="Arial" panose="020B0604020202020204" pitchFamily="34" charset="0"/>
              </a:rPr>
              <a:t>Ví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a:t>
            </a:r>
            <a:r>
              <a:rPr lang="en-US" sz="2000" dirty="0">
                <a:solidFill>
                  <a:schemeClr val="bg1"/>
                </a:solidFill>
                <a:latin typeface="Arial" panose="020B0604020202020204" pitchFamily="34" charset="0"/>
                <a:cs typeface="Arial" panose="020B0604020202020204" pitchFamily="34" charset="0"/>
              </a:rPr>
              <a:t> : </a:t>
            </a:r>
            <a:r>
              <a:rPr lang="en-US" sz="2000" b="1" dirty="0">
                <a:solidFill>
                  <a:schemeClr val="bg1"/>
                </a:solidFill>
                <a:latin typeface="Arial" panose="020B0604020202020204" pitchFamily="34" charset="0"/>
                <a:cs typeface="Arial" panose="020B0604020202020204" pitchFamily="34" charset="0"/>
              </a:rPr>
              <a:t>p{ color : white; font-weight: bold;}</a:t>
            </a:r>
          </a:p>
          <a:p>
            <a:r>
              <a:rPr lang="en-US" sz="2000" dirty="0">
                <a:solidFill>
                  <a:schemeClr val="bg1"/>
                </a:solidFill>
                <a:latin typeface="Arial" panose="020B0604020202020204" pitchFamily="34" charset="0"/>
                <a:cs typeface="Arial" panose="020B0604020202020204" pitchFamily="34" charset="0"/>
              </a:rPr>
              <a:t>2/ Class selector (.class name): </a:t>
            </a:r>
            <a:r>
              <a:rPr lang="en-US" sz="2000" dirty="0" err="1">
                <a:solidFill>
                  <a:schemeClr val="bg1"/>
                </a:solidFill>
                <a:latin typeface="Arial" panose="020B0604020202020204" pitchFamily="34" charset="0"/>
                <a:cs typeface="Arial" panose="020B0604020202020204" pitchFamily="34" charset="0"/>
              </a:rPr>
              <a:t>dùng</a:t>
            </a:r>
            <a:r>
              <a:rPr lang="en-US" sz="2000"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giá</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trị</a:t>
            </a:r>
            <a:r>
              <a:rPr lang="en-US" sz="2000" b="1"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của</a:t>
            </a:r>
            <a:r>
              <a:rPr lang="en-US" sz="2000"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thuộc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tính</a:t>
            </a:r>
            <a:r>
              <a:rPr lang="en-US" sz="2000" b="1" dirty="0">
                <a:solidFill>
                  <a:schemeClr val="bg1"/>
                </a:solidFill>
                <a:latin typeface="Arial" panose="020B0604020202020204" pitchFamily="34" charset="0"/>
                <a:cs typeface="Arial" panose="020B0604020202020204" pitchFamily="34" charset="0"/>
              </a:rPr>
              <a:t> class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HTML </a:t>
            </a:r>
            <a:r>
              <a:rPr lang="en-US" sz="2000" dirty="0" err="1">
                <a:solidFill>
                  <a:schemeClr val="bg1"/>
                </a:solidFill>
                <a:latin typeface="Arial" panose="020B0604020202020204" pitchFamily="34" charset="0"/>
                <a:cs typeface="Arial" panose="020B0604020202020204" pitchFamily="34" charset="0"/>
              </a:rPr>
              <a:t>làm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(selector) </a:t>
            </a:r>
            <a:r>
              <a:rPr lang="en-US" sz="2000" dirty="0" err="1">
                <a:solidFill>
                  <a:schemeClr val="bg1"/>
                </a:solidFill>
                <a:latin typeface="Arial" panose="020B0604020202020204" pitchFamily="34" charset="0"/>
                <a:cs typeface="Arial" panose="020B0604020202020204" pitchFamily="34" charset="0"/>
              </a:rPr>
              <a:t>css</a:t>
            </a:r>
            <a:r>
              <a:rPr lang="en-US" sz="2000" dirty="0">
                <a:solidFill>
                  <a:schemeClr val="bg1"/>
                </a:solidFill>
                <a:latin typeface="Arial" panose="020B0604020202020204" pitchFamily="34" charset="0"/>
                <a:cs typeface="Arial" panose="020B0604020202020204" pitchFamily="34" charset="0"/>
              </a:rPr>
              <a:t>.</a:t>
            </a:r>
          </a:p>
          <a:p>
            <a:r>
              <a:rPr lang="en-US" sz="2000" dirty="0" err="1">
                <a:solidFill>
                  <a:schemeClr val="bg1"/>
                </a:solidFill>
                <a:latin typeface="Arial" panose="020B0604020202020204" pitchFamily="34" charset="0"/>
                <a:cs typeface="Arial" panose="020B0604020202020204" pitchFamily="34" charset="0"/>
              </a:rPr>
              <a:t>Ví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a:t>
            </a:r>
            <a:r>
              <a:rPr lang="en-US" sz="2000" dirty="0">
                <a:solidFill>
                  <a:schemeClr val="bg1"/>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a:t>
            </a:r>
            <a:r>
              <a:rPr lang="en-US" sz="2000" b="1" dirty="0" err="1">
                <a:solidFill>
                  <a:schemeClr val="bg1"/>
                </a:solidFill>
                <a:latin typeface="Arial" panose="020B0604020202020204" pitchFamily="34" charset="0"/>
                <a:cs typeface="Arial" panose="020B0604020202020204" pitchFamily="34" charset="0"/>
              </a:rPr>
              <a:t>myclass</a:t>
            </a:r>
            <a:r>
              <a:rPr lang="en-US" sz="2000" b="1" dirty="0">
                <a:solidFill>
                  <a:schemeClr val="bg1"/>
                </a:solidFill>
                <a:latin typeface="Arial" panose="020B0604020202020204" pitchFamily="34" charset="0"/>
                <a:cs typeface="Arial" panose="020B0604020202020204" pitchFamily="34" charset="0"/>
              </a:rPr>
              <a:t>{width: 200px; height: 150px;}</a:t>
            </a:r>
          </a:p>
          <a:p>
            <a:r>
              <a:rPr lang="en-US" sz="2000" dirty="0">
                <a:solidFill>
                  <a:schemeClr val="bg1"/>
                </a:solidFill>
                <a:latin typeface="Arial" panose="020B0604020202020204" pitchFamily="34" charset="0"/>
                <a:cs typeface="Arial" panose="020B0604020202020204" pitchFamily="34" charset="0"/>
              </a:rPr>
              <a:t>3/ Id selector (# id name) : </a:t>
            </a:r>
            <a:r>
              <a:rPr lang="en-US" sz="2000" dirty="0" err="1">
                <a:solidFill>
                  <a:schemeClr val="bg1"/>
                </a:solidFill>
                <a:latin typeface="Arial" panose="020B0604020202020204" pitchFamily="34" charset="0"/>
                <a:cs typeface="Arial" panose="020B0604020202020204" pitchFamily="34" charset="0"/>
              </a:rPr>
              <a:t>dùng</a:t>
            </a:r>
            <a:r>
              <a:rPr lang="en-US" sz="2000"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giá</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trị</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của</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thuộc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tính</a:t>
            </a:r>
            <a:r>
              <a:rPr lang="en-US" sz="2000" b="1" dirty="0">
                <a:solidFill>
                  <a:schemeClr val="bg1"/>
                </a:solidFill>
                <a:latin typeface="Arial" panose="020B0604020202020204" pitchFamily="34" charset="0"/>
                <a:cs typeface="Arial" panose="020B0604020202020204" pitchFamily="34" charset="0"/>
              </a:rPr>
              <a:t> id</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trong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thẻ</a:t>
            </a:r>
            <a:r>
              <a:rPr lang="en-US" sz="2000" dirty="0">
                <a:solidFill>
                  <a:schemeClr val="bg1"/>
                </a:solidFill>
                <a:latin typeface="Arial" panose="020B0604020202020204" pitchFamily="34" charset="0"/>
                <a:cs typeface="Arial" panose="020B0604020202020204" pitchFamily="34" charset="0"/>
              </a:rPr>
              <a:t> HTML </a:t>
            </a:r>
            <a:r>
              <a:rPr lang="en-US" sz="2000" dirty="0" err="1">
                <a:solidFill>
                  <a:schemeClr val="bg1"/>
                </a:solidFill>
                <a:latin typeface="Arial" panose="020B0604020202020204" pitchFamily="34" charset="0"/>
                <a:cs typeface="Arial" panose="020B0604020202020204" pitchFamily="34" charset="0"/>
              </a:rPr>
              <a:t>làm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(selector) </a:t>
            </a:r>
            <a:r>
              <a:rPr lang="en-US" sz="2000" dirty="0" err="1">
                <a:solidFill>
                  <a:schemeClr val="bg1"/>
                </a:solidFill>
                <a:latin typeface="Arial" panose="020B0604020202020204" pitchFamily="34" charset="0"/>
                <a:cs typeface="Arial" panose="020B0604020202020204" pitchFamily="34" charset="0"/>
              </a:rPr>
              <a:t>css</a:t>
            </a:r>
            <a:r>
              <a:rPr lang="en-US" sz="2000" dirty="0">
                <a:solidFill>
                  <a:schemeClr val="bg1"/>
                </a:solidFill>
                <a:latin typeface="Arial" panose="020B0604020202020204" pitchFamily="34" charset="0"/>
                <a:cs typeface="Arial" panose="020B0604020202020204" pitchFamily="34" charset="0"/>
              </a:rPr>
              <a:t>.</a:t>
            </a:r>
          </a:p>
          <a:p>
            <a:r>
              <a:rPr lang="en-US" sz="2000" dirty="0" err="1">
                <a:solidFill>
                  <a:schemeClr val="bg1"/>
                </a:solidFill>
                <a:latin typeface="Arial" panose="020B0604020202020204" pitchFamily="34" charset="0"/>
                <a:cs typeface="Arial" panose="020B0604020202020204" pitchFamily="34" charset="0"/>
              </a:rPr>
              <a:t>Ví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a:t>
            </a:r>
            <a:r>
              <a:rPr lang="en-US" sz="2000" dirty="0">
                <a:solidFill>
                  <a:schemeClr val="bg1"/>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a:t>
            </a:r>
            <a:r>
              <a:rPr lang="en-US" sz="2000" b="1" dirty="0" err="1">
                <a:solidFill>
                  <a:schemeClr val="bg1"/>
                </a:solidFill>
                <a:latin typeface="Arial" panose="020B0604020202020204" pitchFamily="34" charset="0"/>
                <a:cs typeface="Arial" panose="020B0604020202020204" pitchFamily="34" charset="0"/>
              </a:rPr>
              <a:t>myid</a:t>
            </a:r>
            <a:r>
              <a:rPr lang="en-US" sz="2000" b="1" dirty="0">
                <a:solidFill>
                  <a:schemeClr val="bg1"/>
                </a:solidFill>
                <a:latin typeface="Arial" panose="020B0604020202020204" pitchFamily="34" charset="0"/>
                <a:cs typeface="Arial" panose="020B0604020202020204" pitchFamily="34" charset="0"/>
              </a:rPr>
              <a:t>{background-color: yellow;}</a:t>
            </a:r>
          </a:p>
          <a:p>
            <a:r>
              <a:rPr lang="en-US" sz="2000" dirty="0">
                <a:solidFill>
                  <a:schemeClr val="bg1"/>
                </a:solidFill>
                <a:latin typeface="Arial" panose="020B0604020202020204" pitchFamily="34" charset="0"/>
                <a:cs typeface="Arial" panose="020B0604020202020204" pitchFamily="34" charset="0"/>
              </a:rPr>
              <a:t>4/ Universal selectors (*). </a:t>
            </a:r>
            <a:r>
              <a:rPr lang="en-US" sz="2000" dirty="0" err="1">
                <a:solidFill>
                  <a:schemeClr val="bg1"/>
                </a:solidFill>
                <a:latin typeface="Arial" panose="020B0604020202020204" pitchFamily="34" charset="0"/>
                <a:cs typeface="Arial" panose="020B0604020202020204" pitchFamily="34" charset="0"/>
              </a:rPr>
              <a:t>Ví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a:t>
            </a:r>
            <a:r>
              <a:rPr lang="en-US" sz="2000" dirty="0">
                <a:solidFill>
                  <a:schemeClr val="bg1"/>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*{margin: 0; padding: 0}</a:t>
            </a: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3.Các </a:t>
            </a:r>
            <a:r>
              <a:rPr lang="en-US" b="1" dirty="0" err="1">
                <a:latin typeface="Arial" panose="020B0604020202020204" pitchFamily="34" charset="0"/>
                <a:cs typeface="Arial" panose="020B0604020202020204" pitchFamily="34" charset="0"/>
              </a:rPr>
              <a:t>loại</a:t>
            </a:r>
            <a:r>
              <a:rPr lang="en-US" b="1" dirty="0">
                <a:latin typeface="Arial" panose="020B0604020202020204" pitchFamily="34" charset="0"/>
                <a:cs typeface="Arial" panose="020B0604020202020204" pitchFamily="34" charset="0"/>
              </a:rPr>
              <a:t> selector CSS</a:t>
            </a:r>
          </a:p>
        </p:txBody>
      </p:sp>
    </p:spTree>
    <p:extLst>
      <p:ext uri="{BB962C8B-B14F-4D97-AF65-F5344CB8AC3E}">
        <p14:creationId xmlns:p14="http://schemas.microsoft.com/office/powerpoint/2010/main" val="101005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905001"/>
            <a:ext cx="8686799" cy="4221163"/>
          </a:xfrm>
        </p:spPr>
        <p:txBody>
          <a:bodyPr>
            <a:noAutofit/>
          </a:bodyPr>
          <a:lstStyle/>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D/</a:t>
            </a:r>
            <a:r>
              <a:rPr lang="en-US" sz="2000" b="1" dirty="0">
                <a:solidFill>
                  <a:schemeClr val="bg1"/>
                </a:solidFill>
                <a:latin typeface="Arial" panose="020B0604020202020204" pitchFamily="34" charset="0"/>
                <a:cs typeface="Arial" panose="020B0604020202020204" pitchFamily="34" charset="0"/>
              </a:rPr>
              <a:t>Pseudo Class Selector : </a:t>
            </a:r>
          </a:p>
          <a:p>
            <a:r>
              <a:rPr lang="vi-VN" sz="2000" dirty="0">
                <a:solidFill>
                  <a:schemeClr val="bg1"/>
                </a:solidFill>
                <a:latin typeface="Arial" panose="020B0604020202020204" pitchFamily="34" charset="0"/>
                <a:cs typeface="Arial" panose="020B0604020202020204" pitchFamily="34" charset="0"/>
              </a:rPr>
              <a:t>Cho phép định dạng các phần tử không nằm trong</a:t>
            </a:r>
            <a:r>
              <a:rPr lang="en-US" sz="2000" dirty="0">
                <a:solidFill>
                  <a:schemeClr val="bg1"/>
                </a:solidFill>
                <a:latin typeface="Arial" panose="020B0604020202020204" pitchFamily="34" charset="0"/>
                <a:cs typeface="Arial" panose="020B0604020202020204" pitchFamily="34" charset="0"/>
              </a:rPr>
              <a:t> </a:t>
            </a:r>
            <a:r>
              <a:rPr lang="vi-VN" sz="2000" dirty="0">
                <a:solidFill>
                  <a:schemeClr val="bg1"/>
                </a:solidFill>
                <a:latin typeface="Arial" panose="020B0604020202020204" pitchFamily="34" charset="0"/>
                <a:cs typeface="Arial" panose="020B0604020202020204" pitchFamily="34" charset="0"/>
              </a:rPr>
              <a:t>document tree.</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mã</a:t>
            </a:r>
            <a:r>
              <a:rPr lang="en-US" sz="2000" dirty="0">
                <a:solidFill>
                  <a:schemeClr val="bg1"/>
                </a:solidFill>
                <a:latin typeface="Arial" panose="020B0604020202020204" pitchFamily="34" charset="0"/>
                <a:cs typeface="Arial" panose="020B0604020202020204" pitchFamily="34" charset="0"/>
              </a:rPr>
              <a:t> HTML)</a:t>
            </a:r>
          </a:p>
          <a:p>
            <a:r>
              <a:rPr lang="vi-VN" sz="2000" dirty="0">
                <a:solidFill>
                  <a:schemeClr val="bg1"/>
                </a:solidFill>
                <a:latin typeface="Arial" panose="020B0604020202020204" pitchFamily="34" charset="0"/>
                <a:cs typeface="Arial" panose="020B0604020202020204" pitchFamily="34" charset="0"/>
              </a:rPr>
              <a:t>dùng để thêm vào các hiệu ứng đặc biệt</a:t>
            </a:r>
            <a:r>
              <a:rPr lang="en-US" sz="2000" dirty="0">
                <a:solidFill>
                  <a:schemeClr val="bg1"/>
                </a:solidFill>
                <a:latin typeface="Arial" panose="020B0604020202020204" pitchFamily="34" charset="0"/>
                <a:cs typeface="Arial" panose="020B0604020202020204" pitchFamily="34" charset="0"/>
              </a:rPr>
              <a:t> </a:t>
            </a:r>
            <a:r>
              <a:rPr lang="vi-VN" sz="2000" dirty="0">
                <a:solidFill>
                  <a:schemeClr val="bg1"/>
                </a:solidFill>
                <a:latin typeface="Arial" panose="020B0604020202020204" pitchFamily="34" charset="0"/>
                <a:cs typeface="Arial" panose="020B0604020202020204" pitchFamily="34" charset="0"/>
              </a:rPr>
              <a:t>cho các bộ chọn.</a:t>
            </a:r>
            <a:endParaRPr lang="en-US" sz="2000" dirty="0">
              <a:solidFill>
                <a:schemeClr val="bg1"/>
              </a:solidFill>
              <a:latin typeface="Arial" panose="020B0604020202020204" pitchFamily="34" charset="0"/>
              <a:cs typeface="Arial" panose="020B0604020202020204" pitchFamily="34" charset="0"/>
            </a:endParaRPr>
          </a:p>
          <a:p>
            <a:r>
              <a:rPr lang="vi-VN" sz="2000" dirty="0">
                <a:solidFill>
                  <a:schemeClr val="bg1"/>
                </a:solidFill>
                <a:latin typeface="Arial" panose="020B0604020202020204" pitchFamily="34" charset="0"/>
                <a:cs typeface="Arial" panose="020B0604020202020204" pitchFamily="34" charset="0"/>
              </a:rPr>
              <a:t>Cho phép bộ chọn</a:t>
            </a:r>
            <a:r>
              <a:rPr lang="en-US" sz="2000" dirty="0">
                <a:solidFill>
                  <a:schemeClr val="bg1"/>
                </a:solidFill>
                <a:latin typeface="Arial" panose="020B0604020202020204" pitchFamily="34" charset="0"/>
                <a:cs typeface="Arial" panose="020B0604020202020204" pitchFamily="34" charset="0"/>
              </a:rPr>
              <a:t>, </a:t>
            </a:r>
            <a:r>
              <a:rPr lang="vi-VN" sz="2000" dirty="0">
                <a:solidFill>
                  <a:schemeClr val="bg1"/>
                </a:solidFill>
                <a:latin typeface="Arial" panose="020B0604020202020204" pitchFamily="34" charset="0"/>
                <a:cs typeface="Arial" panose="020B0604020202020204" pitchFamily="34" charset="0"/>
              </a:rPr>
              <a:t>chọn các phần tử mà không quan</a:t>
            </a:r>
            <a:r>
              <a:rPr lang="en-US" sz="2000" dirty="0">
                <a:solidFill>
                  <a:schemeClr val="bg1"/>
                </a:solidFill>
                <a:latin typeface="Arial" panose="020B0604020202020204" pitchFamily="34" charset="0"/>
                <a:cs typeface="Arial" panose="020B0604020202020204" pitchFamily="34" charset="0"/>
              </a:rPr>
              <a:t> </a:t>
            </a:r>
            <a:r>
              <a:rPr lang="vi-VN" sz="2000" dirty="0">
                <a:solidFill>
                  <a:schemeClr val="bg1"/>
                </a:solidFill>
                <a:latin typeface="Arial" panose="020B0604020202020204" pitchFamily="34" charset="0"/>
                <a:cs typeface="Arial" panose="020B0604020202020204" pitchFamily="34" charset="0"/>
              </a:rPr>
              <a:t>tâm đến tên, thuộc tính hay nội dung</a:t>
            </a:r>
            <a:endParaRPr lang="en-US" sz="2000" dirty="0">
              <a:solidFill>
                <a:schemeClr val="bg1"/>
              </a:solidFill>
              <a:latin typeface="Arial" panose="020B0604020202020204" pitchFamily="34" charset="0"/>
              <a:cs typeface="Arial" panose="020B0604020202020204" pitchFamily="34" charset="0"/>
            </a:endParaRPr>
          </a:p>
          <a:p>
            <a:r>
              <a:rPr lang="en-US" sz="2000" dirty="0" err="1">
                <a:solidFill>
                  <a:schemeClr val="bg1"/>
                </a:solidFill>
                <a:latin typeface="Arial" panose="020B0604020202020204" pitchFamily="34" charset="0"/>
                <a:cs typeface="Arial" panose="020B0604020202020204" pitchFamily="34" charset="0"/>
              </a:rPr>
              <a:t>Cú</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pháp</a:t>
            </a:r>
            <a:r>
              <a:rPr lang="en-US" sz="2000" dirty="0">
                <a:solidFill>
                  <a:schemeClr val="bg1"/>
                </a:solidFill>
                <a:latin typeface="Arial" panose="020B0604020202020204" pitchFamily="34" charset="0"/>
                <a:cs typeface="Arial" panose="020B0604020202020204" pitchFamily="34" charset="0"/>
              </a:rPr>
              <a:t> : </a:t>
            </a:r>
            <a:r>
              <a:rPr lang="en-US" sz="2000" b="1" dirty="0" err="1">
                <a:solidFill>
                  <a:schemeClr val="bg1"/>
                </a:solidFill>
                <a:latin typeface="Arial" panose="020B0604020202020204" pitchFamily="34" charset="0"/>
                <a:cs typeface="Arial" panose="020B0604020202020204" pitchFamily="34" charset="0"/>
              </a:rPr>
              <a:t>selector:pseudo-class</a:t>
            </a:r>
            <a:r>
              <a:rPr lang="en-US" sz="2000" b="1" dirty="0">
                <a:solidFill>
                  <a:schemeClr val="bg1"/>
                </a:solidFill>
                <a:latin typeface="Arial" panose="020B0604020202020204" pitchFamily="34" charset="0"/>
                <a:cs typeface="Arial" panose="020B0604020202020204" pitchFamily="34" charset="0"/>
              </a:rPr>
              <a:t>{property: value;}</a:t>
            </a:r>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4.Các </a:t>
            </a:r>
            <a:r>
              <a:rPr lang="en-US" b="1" dirty="0" err="1">
                <a:latin typeface="Arial" panose="020B0604020202020204" pitchFamily="34" charset="0"/>
                <a:cs typeface="Arial" panose="020B0604020202020204" pitchFamily="34" charset="0"/>
              </a:rPr>
              <a:t>loại</a:t>
            </a:r>
            <a:r>
              <a:rPr lang="en-US" b="1" dirty="0">
                <a:latin typeface="Arial" panose="020B0604020202020204" pitchFamily="34" charset="0"/>
                <a:cs typeface="Arial" panose="020B0604020202020204" pitchFamily="34" charset="0"/>
              </a:rPr>
              <a:t> selector CSS(T)</a:t>
            </a:r>
          </a:p>
        </p:txBody>
      </p:sp>
    </p:spTree>
    <p:extLst>
      <p:ext uri="{BB962C8B-B14F-4D97-AF65-F5344CB8AC3E}">
        <p14:creationId xmlns:p14="http://schemas.microsoft.com/office/powerpoint/2010/main" val="20517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2057401"/>
            <a:ext cx="8763000" cy="4221163"/>
          </a:xfrm>
        </p:spPr>
      </p:pic>
      <p:sp>
        <p:nvSpPr>
          <p:cNvPr id="3" name="Title 2"/>
          <p:cNvSpPr>
            <a:spLocks noGrp="1"/>
          </p:cNvSpPr>
          <p:nvPr>
            <p:ph type="title"/>
          </p:nvPr>
        </p:nvSpPr>
        <p:spPr>
          <a:xfrm>
            <a:off x="1981200" y="338328"/>
            <a:ext cx="8229600" cy="1252728"/>
          </a:xfrm>
        </p:spPr>
        <p:txBody>
          <a:bodyPr/>
          <a:lstStyle/>
          <a:p>
            <a:r>
              <a:rPr lang="en-US" b="1" dirty="0">
                <a:latin typeface="Arial" panose="020B0604020202020204" pitchFamily="34" charset="0"/>
                <a:cs typeface="Arial" panose="020B0604020202020204" pitchFamily="34" charset="0"/>
              </a:rPr>
              <a:t>5.Đơn </a:t>
            </a:r>
            <a:r>
              <a:rPr lang="en-US" b="1" dirty="0" err="1">
                <a:latin typeface="Arial" panose="020B0604020202020204" pitchFamily="34" charset="0"/>
                <a:cs typeface="Arial" panose="020B0604020202020204" pitchFamily="34" charset="0"/>
              </a:rPr>
              <a:t>vị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lường</a:t>
            </a:r>
            <a:r>
              <a:rPr lang="en-US" b="1" dirty="0">
                <a:latin typeface="Arial" panose="020B0604020202020204" pitchFamily="34" charset="0"/>
                <a:cs typeface="Arial" panose="020B0604020202020204" pitchFamily="34" charset="0"/>
              </a:rPr>
              <a:t> CSS</a:t>
            </a:r>
          </a:p>
        </p:txBody>
      </p:sp>
    </p:spTree>
    <p:extLst>
      <p:ext uri="{BB962C8B-B14F-4D97-AF65-F5344CB8AC3E}">
        <p14:creationId xmlns:p14="http://schemas.microsoft.com/office/powerpoint/2010/main" val="394912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81200"/>
            <a:ext cx="8229600" cy="4648200"/>
          </a:xfrm>
        </p:spPr>
      </p:pic>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6.Đơn </a:t>
            </a:r>
            <a:r>
              <a:rPr lang="en-US" b="1" dirty="0" err="1">
                <a:latin typeface="Arial" panose="020B0604020202020204" pitchFamily="34" charset="0"/>
                <a:cs typeface="Arial" panose="020B0604020202020204" pitchFamily="34" charset="0"/>
              </a:rPr>
              <a:t>vị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màu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sắc</a:t>
            </a:r>
            <a:r>
              <a:rPr lang="en-US" b="1" dirty="0">
                <a:latin typeface="Arial" panose="020B0604020202020204" pitchFamily="34" charset="0"/>
                <a:cs typeface="Arial" panose="020B0604020202020204" pitchFamily="34" charset="0"/>
              </a:rPr>
              <a:t> CSS</a:t>
            </a:r>
          </a:p>
        </p:txBody>
      </p:sp>
    </p:spTree>
    <p:extLst>
      <p:ext uri="{BB962C8B-B14F-4D97-AF65-F5344CB8AC3E}">
        <p14:creationId xmlns:p14="http://schemas.microsoft.com/office/powerpoint/2010/main" val="207853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2362201"/>
            <a:ext cx="8686799" cy="3763963"/>
          </a:xfrm>
        </p:spPr>
        <p:txBody>
          <a:bodyPr>
            <a:normAutofit/>
          </a:bodyPr>
          <a:lstStyle/>
          <a:p>
            <a:r>
              <a:rPr lang="en-US" b="1" dirty="0" err="1">
                <a:solidFill>
                  <a:schemeClr val="bg1"/>
                </a:solidFill>
                <a:latin typeface="Arial" panose="020B0604020202020204" pitchFamily="34" charset="0"/>
                <a:cs typeface="Arial" panose="020B0604020202020204" pitchFamily="34" charset="0"/>
              </a:rPr>
              <a:t>Các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phần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tử</a:t>
            </a:r>
            <a:r>
              <a:rPr lang="en-US" b="1" dirty="0">
                <a:solidFill>
                  <a:schemeClr val="bg1"/>
                </a:solidFill>
                <a:latin typeface="Arial" panose="020B0604020202020204" pitchFamily="34" charset="0"/>
                <a:cs typeface="Arial" panose="020B0604020202020204" pitchFamily="34" charset="0"/>
              </a:rPr>
              <a:t> con </a:t>
            </a:r>
            <a:r>
              <a:rPr lang="en-US" b="1" dirty="0" err="1">
                <a:solidFill>
                  <a:schemeClr val="bg1"/>
                </a:solidFill>
                <a:latin typeface="Arial" panose="020B0604020202020204" pitchFamily="34" charset="0"/>
                <a:cs typeface="Arial" panose="020B0604020202020204" pitchFamily="34" charset="0"/>
              </a:rPr>
              <a:t>sẽ</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kế</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thừa</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một</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số</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thuộc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tính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từ</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phần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tử</a:t>
            </a:r>
            <a:r>
              <a:rPr lang="en-US" b="1" dirty="0">
                <a:solidFill>
                  <a:schemeClr val="bg1"/>
                </a:solidFill>
                <a:latin typeface="Arial" panose="020B0604020202020204" pitchFamily="34" charset="0"/>
                <a:cs typeface="Arial" panose="020B0604020202020204" pitchFamily="34" charset="0"/>
              </a:rPr>
              <a:t> cha. Hay </a:t>
            </a:r>
            <a:r>
              <a:rPr lang="en-US" b="1" dirty="0" err="1">
                <a:solidFill>
                  <a:schemeClr val="bg1"/>
                </a:solidFill>
                <a:latin typeface="Arial" panose="020B0604020202020204" pitchFamily="34" charset="0"/>
                <a:cs typeface="Arial" panose="020B0604020202020204" pitchFamily="34" charset="0"/>
              </a:rPr>
              <a:t>có</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thể</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nói</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phần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tử</a:t>
            </a:r>
            <a:r>
              <a:rPr lang="en-US" b="1" dirty="0">
                <a:solidFill>
                  <a:schemeClr val="bg1"/>
                </a:solidFill>
                <a:latin typeface="Arial" panose="020B0604020202020204" pitchFamily="34" charset="0"/>
                <a:cs typeface="Arial" panose="020B0604020202020204" pitchFamily="34" charset="0"/>
              </a:rPr>
              <a:t> cha </a:t>
            </a:r>
            <a:r>
              <a:rPr lang="en-US" b="1" dirty="0" err="1">
                <a:solidFill>
                  <a:schemeClr val="bg1"/>
                </a:solidFill>
                <a:latin typeface="Arial" panose="020B0604020202020204" pitchFamily="34" charset="0"/>
                <a:cs typeface="Arial" panose="020B0604020202020204" pitchFamily="34" charset="0"/>
              </a:rPr>
              <a:t>truyền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một</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số</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thuộc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tính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xuống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phần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tử</a:t>
            </a:r>
            <a:r>
              <a:rPr lang="en-US" b="1" dirty="0">
                <a:solidFill>
                  <a:schemeClr val="bg1"/>
                </a:solidFill>
                <a:latin typeface="Arial" panose="020B0604020202020204" pitchFamily="34" charset="0"/>
                <a:cs typeface="Arial" panose="020B0604020202020204" pitchFamily="34" charset="0"/>
              </a:rPr>
              <a:t> con.</a:t>
            </a:r>
          </a:p>
          <a:p>
            <a:endParaRPr lang="en-US" b="1" dirty="0">
              <a:solidFill>
                <a:schemeClr val="bg1"/>
              </a:solidFill>
              <a:latin typeface="Arial" panose="020B0604020202020204" pitchFamily="34" charset="0"/>
              <a:cs typeface="Arial" panose="020B0604020202020204" pitchFamily="34" charset="0"/>
            </a:endParaRPr>
          </a:p>
          <a:p>
            <a:r>
              <a:rPr lang="vi-VN" b="1" dirty="0">
                <a:solidFill>
                  <a:schemeClr val="bg1"/>
                </a:solidFill>
                <a:latin typeface="Arial" panose="020B0604020202020204" pitchFamily="34" charset="0"/>
                <a:cs typeface="Arial" panose="020B0604020202020204" pitchFamily="34" charset="0"/>
              </a:rPr>
              <a:t>Ghi đè (over-ride) thuộc tính của phần tử cha (over-</a:t>
            </a:r>
            <a:r>
              <a:rPr lang="en-US" b="1" dirty="0">
                <a:solidFill>
                  <a:schemeClr val="bg1"/>
                </a:solidFill>
                <a:latin typeface="Arial" panose="020B0604020202020204" pitchFamily="34" charset="0"/>
                <a:cs typeface="Arial" panose="020B0604020202020204" pitchFamily="34" charset="0"/>
              </a:rPr>
              <a:t> </a:t>
            </a:r>
            <a:r>
              <a:rPr lang="vi-VN" b="1" dirty="0">
                <a:solidFill>
                  <a:schemeClr val="bg1"/>
                </a:solidFill>
                <a:latin typeface="Arial" panose="020B0604020202020204" pitchFamily="34" charset="0"/>
                <a:cs typeface="Arial" panose="020B0604020202020204" pitchFamily="34" charset="0"/>
              </a:rPr>
              <a:t>rule)</a:t>
            </a:r>
            <a:r>
              <a:rPr lang="en-US" b="1" dirty="0">
                <a:solidFill>
                  <a:schemeClr val="bg1"/>
                </a:solidFill>
                <a:latin typeface="Arial" panose="020B0604020202020204" pitchFamily="34" charset="0"/>
                <a:cs typeface="Arial" panose="020B0604020202020204" pitchFamily="34" charset="0"/>
              </a:rPr>
              <a:t>.</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7.Kế </a:t>
            </a:r>
            <a:r>
              <a:rPr lang="en-US" b="1" dirty="0" err="1">
                <a:latin typeface="Arial" panose="020B0604020202020204" pitchFamily="34" charset="0"/>
                <a:cs typeface="Arial" panose="020B0604020202020204" pitchFamily="34" charset="0"/>
              </a:rPr>
              <a:t>thừa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css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42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752601"/>
            <a:ext cx="8686799" cy="4373563"/>
          </a:xfrm>
        </p:spPr>
        <p:txBody>
          <a:bodyPr/>
          <a:lstStyle/>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B/ </a:t>
            </a:r>
            <a:r>
              <a:rPr lang="en-US" dirty="0" err="1">
                <a:solidFill>
                  <a:schemeClr val="bg1"/>
                </a:solidFill>
                <a:latin typeface="Arial" panose="020B0604020202020204" pitchFamily="34" charset="0"/>
                <a:cs typeface="Arial" panose="020B0604020202020204" pitchFamily="34" charset="0"/>
              </a:rPr>
              <a:t>Thuộc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tính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trị</a:t>
            </a:r>
            <a:endParaRPr lang="en-US" dirty="0">
              <a:solidFill>
                <a:schemeClr val="bg1"/>
              </a:solidFill>
              <a:latin typeface="Arial" panose="020B0604020202020204" pitchFamily="34" charset="0"/>
              <a:cs typeface="Arial" panose="020B0604020202020204" pitchFamily="34" charset="0"/>
            </a:endParaRPr>
          </a:p>
          <a:p>
            <a:endParaRPr lang="vi-VN"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69444205"/>
              </p:ext>
            </p:extLst>
          </p:nvPr>
        </p:nvGraphicFramePr>
        <p:xfrm>
          <a:off x="1791693" y="2743200"/>
          <a:ext cx="8682162" cy="3886200"/>
        </p:xfrm>
        <a:graphic>
          <a:graphicData uri="http://schemas.openxmlformats.org/drawingml/2006/table">
            <a:tbl>
              <a:tblPr firstRow="1" bandRow="1">
                <a:tableStyleId>{5C22544A-7EE6-4342-B048-85BDC9FD1C3A}</a:tableStyleId>
              </a:tblPr>
              <a:tblGrid>
                <a:gridCol w="1637307">
                  <a:extLst>
                    <a:ext uri="{9D8B030D-6E8A-4147-A177-3AD203B41FA5}">
                      <a16:colId xmlns:a16="http://schemas.microsoft.com/office/drawing/2014/main" val="20000"/>
                    </a:ext>
                  </a:extLst>
                </a:gridCol>
                <a:gridCol w="4682657">
                  <a:extLst>
                    <a:ext uri="{9D8B030D-6E8A-4147-A177-3AD203B41FA5}">
                      <a16:colId xmlns:a16="http://schemas.microsoft.com/office/drawing/2014/main" val="20001"/>
                    </a:ext>
                  </a:extLst>
                </a:gridCol>
                <a:gridCol w="2362198">
                  <a:extLst>
                    <a:ext uri="{9D8B030D-6E8A-4147-A177-3AD203B41FA5}">
                      <a16:colId xmlns:a16="http://schemas.microsoft.com/office/drawing/2014/main" val="20002"/>
                    </a:ext>
                  </a:extLst>
                </a:gridCol>
              </a:tblGrid>
              <a:tr h="402401">
                <a:tc>
                  <a:txBody>
                    <a:bodyPr/>
                    <a:lstStyle/>
                    <a:p>
                      <a:r>
                        <a:rPr lang="en-US" sz="1600" dirty="0" err="1">
                          <a:latin typeface="Arial" panose="020B0604020202020204" pitchFamily="34" charset="0"/>
                          <a:cs typeface="Arial" panose="020B0604020202020204" pitchFamily="34" charset="0"/>
                        </a:rPr>
                        <a:t>Thuộc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tính</a:t>
                      </a:r>
                      <a:endParaRPr lang="vi-VN"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Mô</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tả</a:t>
                      </a:r>
                      <a:endParaRPr lang="vi-VN"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Giá</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trị</a:t>
                      </a:r>
                      <a:endParaRPr lang="vi-VN" sz="16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402401">
                <a:tc>
                  <a:txBody>
                    <a:bodyPr/>
                    <a:lstStyle/>
                    <a:p>
                      <a:r>
                        <a:rPr lang="en-US" sz="1600" b="1" dirty="0">
                          <a:solidFill>
                            <a:schemeClr val="bg2">
                              <a:lumMod val="75000"/>
                            </a:schemeClr>
                          </a:solidFill>
                          <a:latin typeface="Arial" panose="020B0604020202020204" pitchFamily="34" charset="0"/>
                          <a:cs typeface="Arial" panose="020B0604020202020204" pitchFamily="34" charset="0"/>
                        </a:rPr>
                        <a:t>font-family</a:t>
                      </a:r>
                      <a:endParaRPr lang="vi-VN"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được sử dụng để thay đổi font</a:t>
                      </a:r>
                      <a:r>
                        <a:rPr lang="vi-VN" sz="1600" b="0" i="0" kern="1200" baseline="0" dirty="0">
                          <a:solidFill>
                            <a:schemeClr val="bg1"/>
                          </a:solidFill>
                          <a:effectLst/>
                          <a:latin typeface="Arial" panose="020B0604020202020204" pitchFamily="34" charset="0"/>
                          <a:ea typeface="+mn-ea"/>
                          <a:cs typeface="Arial" panose="020B0604020202020204" pitchFamily="34" charset="0"/>
                        </a:rPr>
                        <a:t> chữ</a:t>
                      </a:r>
                      <a:endParaRPr lang="vi-VN" sz="1600" dirty="0">
                        <a:solidFill>
                          <a:schemeClr val="bg1"/>
                        </a:solidFill>
                        <a:latin typeface="Arial" panose="020B0604020202020204" pitchFamily="34" charset="0"/>
                        <a:cs typeface="Arial" panose="020B0604020202020204" pitchFamily="34" charset="0"/>
                      </a:endParaRPr>
                    </a:p>
                  </a:txBody>
                  <a:tcPr>
                    <a:noFill/>
                  </a:tcPr>
                </a:tc>
                <a:tc>
                  <a:txBody>
                    <a:bodyPr/>
                    <a:lstStyle/>
                    <a:p>
                      <a:r>
                        <a:rPr lang="vi-VN" sz="1600" i="1" dirty="0">
                          <a:solidFill>
                            <a:schemeClr val="bg1"/>
                          </a:solidFill>
                          <a:latin typeface="Arial" panose="020B0604020202020204" pitchFamily="34" charset="0"/>
                          <a:cs typeface="Arial" panose="020B0604020202020204" pitchFamily="34" charset="0"/>
                        </a:rPr>
                        <a:t>family-name</a:t>
                      </a:r>
                    </a:p>
                  </a:txBody>
                  <a:tcPr>
                    <a:noFill/>
                  </a:tcPr>
                </a:tc>
                <a:extLst>
                  <a:ext uri="{0D108BD9-81ED-4DB2-BD59-A6C34878D82A}">
                    <a16:rowId xmlns:a16="http://schemas.microsoft.com/office/drawing/2014/main" val="10001"/>
                  </a:ext>
                </a:extLst>
              </a:tr>
              <a:tr h="402401">
                <a:tc>
                  <a:txBody>
                    <a:bodyPr/>
                    <a:lstStyle/>
                    <a:p>
                      <a:r>
                        <a:rPr lang="vi-VN" sz="1600" b="1" i="0" kern="1200" dirty="0">
                          <a:solidFill>
                            <a:schemeClr val="bg2">
                              <a:lumMod val="75000"/>
                            </a:schemeClr>
                          </a:solidFill>
                          <a:effectLst/>
                          <a:latin typeface="Arial" panose="020B0604020202020204" pitchFamily="34" charset="0"/>
                          <a:ea typeface="+mn-ea"/>
                          <a:cs typeface="Arial" panose="020B0604020202020204" pitchFamily="34" charset="0"/>
                        </a:rPr>
                        <a:t>font-style</a:t>
                      </a:r>
                      <a:endParaRPr lang="vi-VN"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Thiết lập</a:t>
                      </a:r>
                      <a:r>
                        <a:rPr lang="vi-VN" sz="1600" baseline="0" dirty="0">
                          <a:solidFill>
                            <a:schemeClr val="bg1"/>
                          </a:solidFill>
                          <a:latin typeface="Arial" panose="020B0604020202020204" pitchFamily="34" charset="0"/>
                          <a:cs typeface="Arial" panose="020B0604020202020204" pitchFamily="34" charset="0"/>
                        </a:rPr>
                        <a:t> kiểu hiện thị của font chữ</a:t>
                      </a:r>
                      <a:endParaRPr lang="vi-VN" sz="1600" dirty="0">
                        <a:solidFill>
                          <a:schemeClr val="bg1"/>
                        </a:solidFill>
                        <a:latin typeface="Arial" panose="020B0604020202020204" pitchFamily="34" charset="0"/>
                        <a:cs typeface="Arial" panose="020B0604020202020204" pitchFamily="34" charset="0"/>
                      </a:endParaRPr>
                    </a:p>
                  </a:txBody>
                  <a:tcPr>
                    <a:noFill/>
                  </a:tcPr>
                </a:tc>
                <a:tc>
                  <a:txBody>
                    <a:bodyPr/>
                    <a:lstStyle/>
                    <a:p>
                      <a:r>
                        <a:rPr lang="vi-VN" sz="1600" b="0" i="1" kern="1200" dirty="0">
                          <a:solidFill>
                            <a:schemeClr val="bg1"/>
                          </a:solidFill>
                          <a:effectLst/>
                          <a:latin typeface="Arial" panose="020B0604020202020204" pitchFamily="34" charset="0"/>
                          <a:ea typeface="+mn-ea"/>
                          <a:cs typeface="Arial" panose="020B0604020202020204" pitchFamily="34" charset="0"/>
                        </a:rPr>
                        <a:t>Normal, italic , oblique</a:t>
                      </a:r>
                      <a:endParaRPr lang="vi-VN" sz="1600" i="1"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2"/>
                  </a:ext>
                </a:extLst>
              </a:tr>
              <a:tr h="628407">
                <a:tc>
                  <a:txBody>
                    <a:bodyPr/>
                    <a:lstStyle/>
                    <a:p>
                      <a:r>
                        <a:rPr lang="vi-VN" sz="1600" b="1" i="0" kern="1200" dirty="0">
                          <a:solidFill>
                            <a:schemeClr val="bg2">
                              <a:lumMod val="75000"/>
                            </a:schemeClr>
                          </a:solidFill>
                          <a:effectLst/>
                          <a:latin typeface="Arial" panose="020B0604020202020204" pitchFamily="34" charset="0"/>
                          <a:ea typeface="+mn-ea"/>
                          <a:cs typeface="Arial" panose="020B0604020202020204" pitchFamily="34" charset="0"/>
                        </a:rPr>
                        <a:t>font-variant</a:t>
                      </a:r>
                      <a:endParaRPr lang="vi-VN"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Để tạo các chữ hoa nhỏ hoặc</a:t>
                      </a:r>
                      <a:r>
                        <a:rPr lang="vi-VN" sz="1600" b="0" i="0" kern="1200" baseline="0" dirty="0">
                          <a:solidFill>
                            <a:schemeClr val="bg1"/>
                          </a:solidFill>
                          <a:effectLst/>
                          <a:latin typeface="Arial" panose="020B0604020202020204" pitchFamily="34" charset="0"/>
                          <a:ea typeface="+mn-ea"/>
                          <a:cs typeface="Arial" panose="020B0604020202020204" pitchFamily="34" charset="0"/>
                        </a:rPr>
                        <a:t> một font chữ thường</a:t>
                      </a:r>
                      <a:endParaRPr lang="vi-VN" sz="1600" dirty="0">
                        <a:solidFill>
                          <a:schemeClr val="bg1"/>
                        </a:solidFill>
                        <a:latin typeface="Arial" panose="020B0604020202020204" pitchFamily="34" charset="0"/>
                        <a:cs typeface="Arial" panose="020B0604020202020204" pitchFamily="34" charset="0"/>
                      </a:endParaRPr>
                    </a:p>
                  </a:txBody>
                  <a:tcPr>
                    <a:noFill/>
                  </a:tcPr>
                </a:tc>
                <a:tc>
                  <a:txBody>
                    <a:bodyPr/>
                    <a:lstStyle/>
                    <a:p>
                      <a:r>
                        <a:rPr lang="vi-VN" sz="1600" b="0" i="1" kern="1200" dirty="0">
                          <a:solidFill>
                            <a:schemeClr val="bg1"/>
                          </a:solidFill>
                          <a:effectLst/>
                          <a:latin typeface="Arial" panose="020B0604020202020204" pitchFamily="34" charset="0"/>
                          <a:ea typeface="+mn-ea"/>
                          <a:cs typeface="Arial" panose="020B0604020202020204" pitchFamily="34" charset="0"/>
                        </a:rPr>
                        <a:t>normal , small-caps</a:t>
                      </a:r>
                      <a:endParaRPr lang="vi-VN"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3"/>
                  </a:ext>
                </a:extLst>
              </a:tr>
              <a:tr h="1157591">
                <a:tc>
                  <a:txBody>
                    <a:bodyPr/>
                    <a:lstStyle/>
                    <a:p>
                      <a:r>
                        <a:rPr lang="vi-VN" sz="1600" b="1" i="0" kern="1200" dirty="0">
                          <a:solidFill>
                            <a:schemeClr val="bg2">
                              <a:lumMod val="75000"/>
                            </a:schemeClr>
                          </a:solidFill>
                          <a:effectLst/>
                          <a:latin typeface="Arial" panose="020B0604020202020204" pitchFamily="34" charset="0"/>
                          <a:ea typeface="+mn-ea"/>
                          <a:cs typeface="Arial" panose="020B0604020202020204" pitchFamily="34" charset="0"/>
                        </a:rPr>
                        <a:t>font-weight</a:t>
                      </a:r>
                      <a:endParaRPr lang="vi-VN"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 được sử dụng để tăng giảm độ đậm của font</a:t>
                      </a:r>
                      <a:endParaRPr lang="vi-VN" sz="1600" dirty="0">
                        <a:solidFill>
                          <a:schemeClr val="bg1"/>
                        </a:solidFill>
                        <a:latin typeface="Arial" panose="020B0604020202020204" pitchFamily="34" charset="0"/>
                        <a:cs typeface="Arial" panose="020B0604020202020204" pitchFamily="34" charset="0"/>
                      </a:endParaRPr>
                    </a:p>
                  </a:txBody>
                  <a:tcPr>
                    <a:noFill/>
                  </a:tcPr>
                </a:tc>
                <a:tc>
                  <a:txBody>
                    <a:bodyPr/>
                    <a:lstStyle/>
                    <a:p>
                      <a:r>
                        <a:rPr lang="vi-VN" sz="1600" b="0" i="1" kern="1200" dirty="0">
                          <a:solidFill>
                            <a:schemeClr val="bg1"/>
                          </a:solidFill>
                          <a:effectLst/>
                          <a:latin typeface="Arial" panose="020B0604020202020204" pitchFamily="34" charset="0"/>
                          <a:ea typeface="+mn-ea"/>
                          <a:cs typeface="Arial" panose="020B0604020202020204" pitchFamily="34" charset="0"/>
                        </a:rPr>
                        <a:t>normal, bold, bolder, lighter, 100, 200, 300, 400, 500, 600, 700, 800, 900</a:t>
                      </a:r>
                      <a:r>
                        <a:rPr lang="vi-VN" sz="1600" b="0" i="0" kern="1200" dirty="0">
                          <a:solidFill>
                            <a:schemeClr val="bg1"/>
                          </a:solidFill>
                          <a:effectLst/>
                          <a:latin typeface="Arial" panose="020B0604020202020204" pitchFamily="34" charset="0"/>
                          <a:ea typeface="+mn-ea"/>
                          <a:cs typeface="Arial" panose="020B0604020202020204" pitchFamily="34" charset="0"/>
                        </a:rPr>
                        <a:t>.</a:t>
                      </a:r>
                      <a:endParaRPr lang="vi-VN"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4"/>
                  </a:ext>
                </a:extLst>
              </a:tr>
              <a:tr h="892999">
                <a:tc>
                  <a:txBody>
                    <a:bodyPr/>
                    <a:lstStyle/>
                    <a:p>
                      <a:r>
                        <a:rPr lang="vi-VN" sz="1600" b="1" i="0" kern="1200" dirty="0">
                          <a:solidFill>
                            <a:schemeClr val="bg2">
                              <a:lumMod val="75000"/>
                            </a:schemeClr>
                          </a:solidFill>
                          <a:effectLst/>
                          <a:latin typeface="Arial" panose="020B0604020202020204" pitchFamily="34" charset="0"/>
                          <a:ea typeface="+mn-ea"/>
                          <a:cs typeface="Arial" panose="020B0604020202020204" pitchFamily="34" charset="0"/>
                        </a:rPr>
                        <a:t>font-size</a:t>
                      </a:r>
                      <a:endParaRPr lang="vi-VN"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được sử dụng để xác định kích cỡ font</a:t>
                      </a:r>
                      <a:endParaRPr lang="vi-VN" sz="1600" dirty="0">
                        <a:solidFill>
                          <a:schemeClr val="bg1"/>
                        </a:solidFill>
                        <a:latin typeface="Arial" panose="020B0604020202020204" pitchFamily="34" charset="0"/>
                        <a:cs typeface="Arial" panose="020B0604020202020204" pitchFamily="34" charset="0"/>
                      </a:endParaRPr>
                    </a:p>
                  </a:txBody>
                  <a:tcPr>
                    <a:noFill/>
                  </a:tcPr>
                </a:tc>
                <a:tc>
                  <a:txBody>
                    <a:bodyPr/>
                    <a:lstStyle/>
                    <a:p>
                      <a:r>
                        <a:rPr lang="en-US" sz="1600" b="0" i="1" kern="1200" dirty="0">
                          <a:solidFill>
                            <a:schemeClr val="bg1"/>
                          </a:solidFill>
                          <a:effectLst/>
                          <a:latin typeface="Arial" panose="020B0604020202020204" pitchFamily="34" charset="0"/>
                          <a:ea typeface="+mn-ea"/>
                          <a:cs typeface="Arial" panose="020B0604020202020204" pitchFamily="34" charset="0"/>
                        </a:rPr>
                        <a:t>xx-small, x-small, small, medium, large, x-large, xx-large, smaller, larger</a:t>
                      </a:r>
                      <a:endParaRPr lang="vi-VN"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70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9319424"/>
              </p:ext>
            </p:extLst>
          </p:nvPr>
        </p:nvGraphicFramePr>
        <p:xfrm>
          <a:off x="1752600" y="1828800"/>
          <a:ext cx="8686800" cy="44602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noFill/>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noFill/>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0"/>
                  </a:ext>
                </a:extLst>
              </a:tr>
              <a:tr h="370840">
                <a:tc>
                  <a:txBody>
                    <a:bodyPr/>
                    <a:lstStyle/>
                    <a:p>
                      <a:r>
                        <a:rPr lang="en-US" sz="1600" b="1" dirty="0">
                          <a:solidFill>
                            <a:schemeClr val="tx2">
                              <a:lumMod val="40000"/>
                              <a:lumOff val="60000"/>
                            </a:schemeClr>
                          </a:solidFill>
                          <a:latin typeface="Times New Roman" panose="02020603050405020304" pitchFamily="18" charset="0"/>
                          <a:cs typeface="Times New Roman" panose="02020603050405020304" pitchFamily="18" charset="0"/>
                        </a:rPr>
                        <a:t>color</a:t>
                      </a:r>
                      <a:endParaRPr lang="vi-VN" sz="1600" b="1"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thiết lập màu cho văn bản.</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en-US" sz="1600" i="1" dirty="0">
                          <a:solidFill>
                            <a:schemeClr val="bg1"/>
                          </a:solidFill>
                          <a:latin typeface="Times New Roman" panose="02020603050405020304" pitchFamily="18" charset="0"/>
                          <a:cs typeface="Times New Roman" panose="02020603050405020304" pitchFamily="18" charset="0"/>
                        </a:rPr>
                        <a:t>color</a:t>
                      </a:r>
                      <a:endParaRPr lang="vi-VN" sz="1600" i="1"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1"/>
                  </a:ext>
                </a:extLst>
              </a:tr>
              <a:tr h="370840">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direction </a:t>
                      </a:r>
                      <a:endParaRPr lang="vi-VN" sz="1600" b="1"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thiết lập hướng cho văn bản.</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ltr (trái sang phải) hoặc rtl (phải sang trái)</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2"/>
                  </a:ext>
                </a:extLst>
              </a:tr>
              <a:tr h="370840">
                <a:tc>
                  <a:txBody>
                    <a:bodyPr/>
                    <a:lstStyle/>
                    <a:p>
                      <a:r>
                        <a:rPr lang="vi-VN" sz="1600" b="0"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 </a:t>
                      </a:r>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letter-spacing</a:t>
                      </a:r>
                      <a:endParaRPr lang="vi-VN" sz="1600" b="1"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thêm hoặc bớt khoảng cách giữa các chữ cái trong một từ.</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3"/>
                  </a:ext>
                </a:extLst>
              </a:tr>
              <a:tr h="370840">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 word-spacing</a:t>
                      </a:r>
                      <a:endParaRPr lang="vi-VN" sz="1600" b="1"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tăng hoặc giảm khoảng cách giữa các từ trong một câu.</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4"/>
                  </a:ext>
                </a:extLst>
              </a:tr>
              <a:tr h="370840">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text-indent</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tạo độ thụt của văn bản trong một đoạn văn.</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 hoặc một số cụ thể</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5"/>
                  </a:ext>
                </a:extLst>
              </a:tr>
              <a:tr h="370840">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text-align</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căn chỉnh văn bản trong một tài liệu.</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left, right, center, justify</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6"/>
                  </a:ext>
                </a:extLst>
              </a:tr>
              <a:tr h="370840">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text-decoration</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được sử dụng để tạo cách dấu gạch ở chân, ở trên, ở giữa văn bản.</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none, overline (dấu gạch ở trên), underline (gạch chân), line-through (gạch ngang) hoặc blink</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177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51805453"/>
              </p:ext>
            </p:extLst>
          </p:nvPr>
        </p:nvGraphicFramePr>
        <p:xfrm>
          <a:off x="304800" y="1292627"/>
          <a:ext cx="11430000" cy="5425440"/>
        </p:xfrm>
        <a:graphic>
          <a:graphicData uri="http://schemas.openxmlformats.org/drawingml/2006/table">
            <a:tbl>
              <a:tblPr firstRow="1" bandRow="1">
                <a:tableStyleId>{5C22544A-7EE6-4342-B048-85BDC9FD1C3A}</a:tableStyleId>
              </a:tblPr>
              <a:tblGrid>
                <a:gridCol w="2832212">
                  <a:extLst>
                    <a:ext uri="{9D8B030D-6E8A-4147-A177-3AD203B41FA5}">
                      <a16:colId xmlns:a16="http://schemas.microsoft.com/office/drawing/2014/main" val="20000"/>
                    </a:ext>
                  </a:extLst>
                </a:gridCol>
                <a:gridCol w="4855221">
                  <a:extLst>
                    <a:ext uri="{9D8B030D-6E8A-4147-A177-3AD203B41FA5}">
                      <a16:colId xmlns:a16="http://schemas.microsoft.com/office/drawing/2014/main" val="20001"/>
                    </a:ext>
                  </a:extLst>
                </a:gridCol>
                <a:gridCol w="3742567">
                  <a:extLst>
                    <a:ext uri="{9D8B030D-6E8A-4147-A177-3AD203B41FA5}">
                      <a16:colId xmlns:a16="http://schemas.microsoft.com/office/drawing/2014/main" val="20002"/>
                    </a:ext>
                  </a:extLst>
                </a:gridCol>
              </a:tblGrid>
              <a:tr h="316263">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noFill/>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noFill/>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0"/>
                  </a:ext>
                </a:extLst>
              </a:tr>
              <a:tr h="546272">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background-color</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thuộc tính này được sử dụng để thiết lập màu nền của một phần tử.</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en-US" sz="1600" i="1" dirty="0">
                          <a:solidFill>
                            <a:schemeClr val="bg1"/>
                          </a:solidFill>
                          <a:latin typeface="Times New Roman" panose="02020603050405020304" pitchFamily="18" charset="0"/>
                          <a:cs typeface="Times New Roman" panose="02020603050405020304" pitchFamily="18" charset="0"/>
                        </a:rPr>
                        <a:t>color</a:t>
                      </a:r>
                      <a:endParaRPr lang="vi-VN" sz="1600" i="1"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1"/>
                  </a:ext>
                </a:extLst>
              </a:tr>
              <a:tr h="546272">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background-image</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thuộc tính này được sử dụng để thiết lập hình nền cho một phần tử.</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en-US" sz="1600" i="1" dirty="0" err="1">
                          <a:solidFill>
                            <a:schemeClr val="bg1"/>
                          </a:solidFill>
                          <a:latin typeface="Times New Roman" panose="02020603050405020304" pitchFamily="18" charset="0"/>
                          <a:cs typeface="Times New Roman" panose="02020603050405020304" pitchFamily="18" charset="0"/>
                        </a:rPr>
                        <a:t>url</a:t>
                      </a:r>
                      <a:r>
                        <a:rPr lang="en-US" sz="1600" i="1" dirty="0">
                          <a:solidFill>
                            <a:schemeClr val="bg1"/>
                          </a:solidFill>
                          <a:latin typeface="Times New Roman" panose="02020603050405020304" pitchFamily="18" charset="0"/>
                          <a:cs typeface="Times New Roman" panose="02020603050405020304" pitchFamily="18" charset="0"/>
                        </a:rPr>
                        <a:t>,</a:t>
                      </a:r>
                      <a:r>
                        <a:rPr lang="en-US" sz="1600" i="1" baseline="0" dirty="0">
                          <a:solidFill>
                            <a:schemeClr val="bg1"/>
                          </a:solidFill>
                          <a:latin typeface="Times New Roman" panose="02020603050405020304" pitchFamily="18" charset="0"/>
                          <a:cs typeface="Times New Roman" panose="02020603050405020304" pitchFamily="18" charset="0"/>
                        </a:rPr>
                        <a:t> none</a:t>
                      </a:r>
                      <a:endParaRPr lang="vi-VN" sz="1600" i="1"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2"/>
                  </a:ext>
                </a:extLst>
              </a:tr>
              <a:tr h="2386345">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background-repeat</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thuộc tính này được sử dụng để điều khiển sự lặp đi lặp lại của một hình ảnh nền theo chiều dọc hoặc chiều ngang.</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vi-VN" sz="1600" b="1" i="0" kern="1200" dirty="0">
                          <a:solidFill>
                            <a:schemeClr val="bg1"/>
                          </a:solidFill>
                          <a:effectLst/>
                          <a:latin typeface="Times New Roman" panose="02020603050405020304" pitchFamily="18" charset="0"/>
                          <a:ea typeface="+mn-ea"/>
                          <a:cs typeface="Times New Roman" panose="02020603050405020304" pitchFamily="18" charset="0"/>
                        </a:rPr>
                        <a:t>repeat</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Giá trị mặc định. Hình nền sẽ được lặp đi lặp lại theo cả chiều dọc lẫn chiều ngang.</a:t>
                      </a:r>
                    </a:p>
                    <a:p>
                      <a:r>
                        <a:rPr lang="vi-VN" sz="1600" b="1" i="0" kern="1200" dirty="0">
                          <a:solidFill>
                            <a:schemeClr val="bg1"/>
                          </a:solidFill>
                          <a:effectLst/>
                          <a:latin typeface="Times New Roman" panose="02020603050405020304" pitchFamily="18" charset="0"/>
                          <a:ea typeface="+mn-ea"/>
                          <a:cs typeface="Times New Roman" panose="02020603050405020304" pitchFamily="18" charset="0"/>
                        </a:rPr>
                        <a:t>repeat-x</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Hình nền sẽ chỉ được lặp đi lặp lại theo chiều ngang.</a:t>
                      </a:r>
                    </a:p>
                    <a:p>
                      <a:r>
                        <a:rPr lang="vi-VN" sz="1600" b="1" i="0" kern="1200" dirty="0">
                          <a:solidFill>
                            <a:schemeClr val="bg1"/>
                          </a:solidFill>
                          <a:effectLst/>
                          <a:latin typeface="Times New Roman" panose="02020603050405020304" pitchFamily="18" charset="0"/>
                          <a:ea typeface="+mn-ea"/>
                          <a:cs typeface="Times New Roman" panose="02020603050405020304" pitchFamily="18" charset="0"/>
                        </a:rPr>
                        <a:t>repeat-y</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Hình nền sẽ chỉ được lặp đi lặp lại theo chiều dọc.</a:t>
                      </a:r>
                    </a:p>
                    <a:p>
                      <a:r>
                        <a:rPr lang="vi-VN" sz="1600" b="1" i="0" kern="1200" dirty="0">
                          <a:solidFill>
                            <a:schemeClr val="bg1"/>
                          </a:solidFill>
                          <a:effectLst/>
                          <a:latin typeface="Times New Roman" panose="02020603050405020304" pitchFamily="18" charset="0"/>
                          <a:ea typeface="+mn-ea"/>
                          <a:cs typeface="Times New Roman" panose="02020603050405020304" pitchFamily="18" charset="0"/>
                        </a:rPr>
                        <a:t>no-repeat</a:t>
                      </a:r>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bg1"/>
                          </a:solidFill>
                          <a:effectLst/>
                          <a:latin typeface="Times New Roman" panose="02020603050405020304" pitchFamily="18" charset="0"/>
                          <a:ea typeface="+mn-ea"/>
                          <a:cs typeface="Times New Roman" panose="02020603050405020304" pitchFamily="18" charset="0"/>
                        </a:rPr>
                        <a:t>Hình nền sẽ không được lặp đi lặp lại.</a:t>
                      </a:r>
                    </a:p>
                    <a:p>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3"/>
                  </a:ext>
                </a:extLst>
              </a:tr>
              <a:tr h="555579">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background-position</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thuộc tính này được sử dụng để điều khiển vị trí của một hình ảnh nền.</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4"/>
                  </a:ext>
                </a:extLst>
              </a:tr>
              <a:tr h="776281">
                <a:tc>
                  <a:txBody>
                    <a:bodyPr/>
                    <a:lstStyle/>
                    <a:p>
                      <a:r>
                        <a:rPr lang="vi-VN" sz="1600" b="1" i="0" kern="1200" dirty="0">
                          <a:solidFill>
                            <a:schemeClr val="tx2">
                              <a:lumMod val="40000"/>
                              <a:lumOff val="60000"/>
                            </a:schemeClr>
                          </a:solidFill>
                          <a:effectLst/>
                          <a:latin typeface="Times New Roman" panose="02020603050405020304" pitchFamily="18" charset="0"/>
                          <a:ea typeface="+mn-ea"/>
                          <a:cs typeface="Times New Roman" panose="02020603050405020304" pitchFamily="18" charset="0"/>
                        </a:rPr>
                        <a:t>background-attachment</a:t>
                      </a:r>
                      <a:endParaRPr lang="vi-VN" sz="1600" dirty="0">
                        <a:solidFill>
                          <a:schemeClr val="tx2">
                            <a:lumMod val="40000"/>
                            <a:lumOff val="60000"/>
                          </a:schemeClr>
                        </a:solidFill>
                        <a:latin typeface="Times New Roman" panose="02020603050405020304" pitchFamily="18" charset="0"/>
                        <a:cs typeface="Times New Roman" panose="02020603050405020304" pitchFamily="18" charset="0"/>
                      </a:endParaRPr>
                    </a:p>
                  </a:txBody>
                  <a:tcPr>
                    <a:noFill/>
                  </a:tcPr>
                </a:tc>
                <a:tc>
                  <a:txBody>
                    <a:bodyPr/>
                    <a:lstStyle/>
                    <a:p>
                      <a:r>
                        <a:rPr lang="vi-VN" sz="1600" b="0" i="0" kern="1200" dirty="0">
                          <a:solidFill>
                            <a:schemeClr val="bg1"/>
                          </a:solidFill>
                          <a:effectLst/>
                          <a:latin typeface="Times New Roman" panose="02020603050405020304" pitchFamily="18" charset="0"/>
                          <a:ea typeface="+mn-ea"/>
                          <a:cs typeface="Times New Roman" panose="02020603050405020304" pitchFamily="18" charset="0"/>
                        </a:rPr>
                        <a:t>thuộc tính này được sử dụng để xác định xem có hay không một hình nền là cố định hoặc có thể scroll với phần còn lại của trang.</a:t>
                      </a:r>
                      <a:endParaRPr lang="vi-VN" sz="1600" dirty="0">
                        <a:solidFill>
                          <a:schemeClr val="bg1"/>
                        </a:solidFill>
                        <a:latin typeface="Times New Roman" panose="02020603050405020304" pitchFamily="18" charset="0"/>
                        <a:cs typeface="Times New Roman" panose="02020603050405020304" pitchFamily="18" charset="0"/>
                      </a:endParaRPr>
                    </a:p>
                  </a:txBody>
                  <a:tcPr>
                    <a:noFill/>
                  </a:tcPr>
                </a:tc>
                <a:tc>
                  <a:txBody>
                    <a:bodyPr/>
                    <a:lstStyle/>
                    <a:p>
                      <a:r>
                        <a:rPr lang="en-US" sz="1600" i="1" dirty="0">
                          <a:solidFill>
                            <a:schemeClr val="bg1"/>
                          </a:solidFill>
                          <a:latin typeface="Times New Roman" panose="02020603050405020304" pitchFamily="18" charset="0"/>
                          <a:cs typeface="Times New Roman" panose="02020603050405020304" pitchFamily="18" charset="0"/>
                        </a:rPr>
                        <a:t>Scroll, fixed</a:t>
                      </a:r>
                      <a:endParaRPr lang="vi-VN" sz="1600" i="1" dirty="0">
                        <a:solidFill>
                          <a:schemeClr val="bg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8.Thuộc </a:t>
            </a:r>
            <a:r>
              <a:rPr lang="en-US" b="1" dirty="0" err="1">
                <a:latin typeface="Arial" panose="020B0604020202020204" pitchFamily="34" charset="0"/>
                <a:cs typeface="Arial" panose="020B0604020202020204" pitchFamily="34" charset="0"/>
              </a:rPr>
              <a:t>tính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nền</a:t>
            </a:r>
            <a:endParaRPr lang="vi-V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49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73563"/>
          </a:xfrm>
        </p:spPr>
        <p:txBody>
          <a:bodyPr/>
          <a:lstStyle/>
          <a:p>
            <a:r>
              <a:rPr lang="vi-VN" b="1" dirty="0">
                <a:solidFill>
                  <a:schemeClr val="bg1"/>
                </a:solidFill>
                <a:latin typeface="Arial" panose="020B0604020202020204" pitchFamily="34" charset="0"/>
                <a:cs typeface="Arial" panose="020B0604020202020204" pitchFamily="34" charset="0"/>
              </a:rPr>
              <a:t>HTML là ngôn ngữ dùng để hiển thị trang web.</a:t>
            </a:r>
          </a:p>
          <a:p>
            <a:r>
              <a:rPr lang="vi-VN" b="1" dirty="0">
                <a:solidFill>
                  <a:schemeClr val="bg1"/>
                </a:solidFill>
                <a:latin typeface="Arial" panose="020B0604020202020204" pitchFamily="34" charset="0"/>
                <a:cs typeface="Arial" panose="020B0604020202020204" pitchFamily="34" charset="0"/>
              </a:rPr>
              <a:t>HTML viết tắt của từ Hyper Text Markup Language</a:t>
            </a:r>
            <a:r>
              <a:rPr lang="en-US" b="1" dirty="0">
                <a:solidFill>
                  <a:schemeClr val="bg1"/>
                </a:solidFill>
                <a:latin typeface="Arial" panose="020B0604020202020204" pitchFamily="34" charset="0"/>
                <a:cs typeface="Arial" panose="020B0604020202020204" pitchFamily="34" charset="0"/>
              </a:rPr>
              <a:t>.</a:t>
            </a:r>
          </a:p>
          <a:p>
            <a:r>
              <a:rPr lang="vi-VN" b="1" dirty="0">
                <a:solidFill>
                  <a:schemeClr val="bg1"/>
                </a:solidFill>
                <a:latin typeface="Arial" panose="020B0604020202020204" pitchFamily="34" charset="0"/>
                <a:cs typeface="Arial" panose="020B0604020202020204" pitchFamily="34" charset="0"/>
              </a:rPr>
              <a:t>HTML không phải là ngôn ngữ lập trình</a:t>
            </a:r>
          </a:p>
          <a:p>
            <a:r>
              <a:rPr lang="en-US" b="1" dirty="0">
                <a:solidFill>
                  <a:schemeClr val="bg1"/>
                </a:solidFill>
                <a:latin typeface="Arial" panose="020B0604020202020204" pitchFamily="34" charset="0"/>
                <a:cs typeface="Arial" panose="020B0604020202020204" pitchFamily="34" charset="0"/>
              </a:rPr>
              <a:t>H</a:t>
            </a:r>
            <a:r>
              <a:rPr lang="vi-VN" b="1" dirty="0">
                <a:solidFill>
                  <a:schemeClr val="bg1"/>
                </a:solidFill>
                <a:latin typeface="Arial" panose="020B0604020202020204" pitchFamily="34" charset="0"/>
                <a:cs typeface="Arial" panose="020B0604020202020204" pitchFamily="34" charset="0"/>
              </a:rPr>
              <a:t>tml là ngôn ngữ đánh dấu siêu văn bản</a:t>
            </a:r>
            <a:r>
              <a:rPr lang="en-US" b="1" dirty="0">
                <a:solidFill>
                  <a:schemeClr val="bg1"/>
                </a:solidFill>
                <a:latin typeface="Arial" panose="020B0604020202020204" pitchFamily="34" charset="0"/>
                <a:cs typeface="Arial" panose="020B0604020202020204" pitchFamily="34" charset="0"/>
              </a:rPr>
              <a:t> </a:t>
            </a:r>
            <a:r>
              <a:rPr lang="vi-VN" b="1" dirty="0">
                <a:solidFill>
                  <a:schemeClr val="bg1"/>
                </a:solidFill>
                <a:latin typeface="Arial" panose="020B0604020202020204" pitchFamily="34" charset="0"/>
                <a:cs typeface="Arial" panose="020B0604020202020204" pitchFamily="34" charset="0"/>
              </a:rPr>
              <a:t>(markup</a:t>
            </a:r>
            <a:r>
              <a:rPr lang="en-US" b="1" dirty="0">
                <a:solidFill>
                  <a:schemeClr val="bg1"/>
                </a:solidFill>
                <a:latin typeface="Arial" panose="020B0604020202020204" pitchFamily="34" charset="0"/>
                <a:cs typeface="Arial" panose="020B0604020202020204" pitchFamily="34" charset="0"/>
              </a:rPr>
              <a:t> </a:t>
            </a:r>
            <a:r>
              <a:rPr lang="vi-VN" b="1" dirty="0">
                <a:solidFill>
                  <a:schemeClr val="bg1"/>
                </a:solidFill>
                <a:latin typeface="Arial" panose="020B0604020202020204" pitchFamily="34" charset="0"/>
                <a:cs typeface="Arial" panose="020B0604020202020204" pitchFamily="34" charset="0"/>
              </a:rPr>
              <a:t>language).</a:t>
            </a:r>
          </a:p>
          <a:p>
            <a:r>
              <a:rPr lang="vi-VN" b="1" dirty="0">
                <a:solidFill>
                  <a:schemeClr val="bg1"/>
                </a:solidFill>
                <a:latin typeface="Arial" panose="020B0604020202020204" pitchFamily="34" charset="0"/>
                <a:cs typeface="Arial" panose="020B0604020202020204" pitchFamily="34" charset="0"/>
              </a:rPr>
              <a:t>HTML sử dụng các thẻ để mô tả trang web</a:t>
            </a:r>
          </a:p>
        </p:txBody>
      </p:sp>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I.HTML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649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752601"/>
            <a:ext cx="8686799" cy="4373563"/>
          </a:xfrm>
        </p:spPr>
        <p:txBody>
          <a:bodyPr>
            <a:normAutofit/>
          </a:bodyPr>
          <a:lstStyle/>
          <a:p>
            <a:r>
              <a:rPr lang="vi-VN" sz="2000" b="1" dirty="0">
                <a:solidFill>
                  <a:schemeClr val="bg1"/>
                </a:solidFill>
                <a:latin typeface="Arial" panose="020B0604020202020204" pitchFamily="34" charset="0"/>
                <a:cs typeface="Arial" panose="020B0604020202020204" pitchFamily="34" charset="0"/>
              </a:rPr>
              <a:t>Thuộc tính </a:t>
            </a:r>
            <a:r>
              <a:rPr lang="vi-VN" sz="2000" b="1" i="1" dirty="0">
                <a:solidFill>
                  <a:schemeClr val="bg1"/>
                </a:solidFill>
                <a:latin typeface="Arial" panose="020B0604020202020204" pitchFamily="34" charset="0"/>
                <a:cs typeface="Arial" panose="020B0604020202020204" pitchFamily="34" charset="0"/>
              </a:rPr>
              <a:t>border</a:t>
            </a:r>
            <a:r>
              <a:rPr lang="vi-VN" sz="2000" b="1" dirty="0">
                <a:solidFill>
                  <a:schemeClr val="bg1"/>
                </a:solidFill>
                <a:latin typeface="Arial" panose="020B0604020202020204" pitchFamily="34" charset="0"/>
                <a:cs typeface="Arial" panose="020B0604020202020204" pitchFamily="34" charset="0"/>
              </a:rPr>
              <a:t> trong CSS giúp bạn xác định style, độ rộng và màu của đường viền bao quanh một phần tử</a:t>
            </a:r>
            <a:r>
              <a:rPr lang="en-US" sz="2000" b="1" dirty="0">
                <a:solidFill>
                  <a:schemeClr val="bg1"/>
                </a:solidFill>
                <a:latin typeface="Arial" panose="020B0604020202020204" pitchFamily="34" charset="0"/>
                <a:cs typeface="Arial" panose="020B0604020202020204" pitchFamily="34" charset="0"/>
              </a:rPr>
              <a:t>.</a:t>
            </a:r>
          </a:p>
          <a:p>
            <a:endParaRPr lang="en-US" sz="20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A/ </a:t>
            </a:r>
            <a:r>
              <a:rPr lang="en-US" sz="1800" b="1" dirty="0" err="1">
                <a:solidFill>
                  <a:schemeClr val="bg1"/>
                </a:solidFill>
                <a:latin typeface="Arial" panose="020B0604020202020204" pitchFamily="34" charset="0"/>
                <a:cs typeface="Arial" panose="020B0604020202020204" pitchFamily="34" charset="0"/>
              </a:rPr>
              <a:t>Thuộc</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tính</a:t>
            </a:r>
            <a:r>
              <a:rPr lang="en-US" sz="1800" b="1" dirty="0">
                <a:solidFill>
                  <a:schemeClr val="bg1"/>
                </a:solidFill>
                <a:latin typeface="Arial" panose="020B0604020202020204" pitchFamily="34" charset="0"/>
                <a:cs typeface="Arial" panose="020B0604020202020204" pitchFamily="34" charset="0"/>
              </a:rPr>
              <a:t> border-color </a:t>
            </a:r>
            <a:r>
              <a:rPr lang="en-US" sz="1800" b="1" dirty="0" err="1">
                <a:solidFill>
                  <a:schemeClr val="bg1"/>
                </a:solidFill>
                <a:latin typeface="Arial" panose="020B0604020202020204" pitchFamily="34" charset="0"/>
                <a:cs typeface="Arial" panose="020B0604020202020204" pitchFamily="34" charset="0"/>
              </a:rPr>
              <a:t>trong</a:t>
            </a:r>
            <a:r>
              <a:rPr lang="en-US" sz="1800" b="1" dirty="0">
                <a:solidFill>
                  <a:schemeClr val="bg1"/>
                </a:solidFill>
                <a:latin typeface="Arial" panose="020B0604020202020204" pitchFamily="34" charset="0"/>
                <a:cs typeface="Arial" panose="020B0604020202020204" pitchFamily="34" charset="0"/>
              </a:rPr>
              <a:t> CSS</a:t>
            </a:r>
          </a:p>
        </p:txBody>
      </p:sp>
      <p:sp>
        <p:nvSpPr>
          <p:cNvPr id="3" name="Title 2"/>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9.</a:t>
            </a:r>
            <a:r>
              <a:rPr lang="vi-VN" b="1" dirty="0">
                <a:latin typeface="Arial" panose="020B0604020202020204" pitchFamily="34" charset="0"/>
                <a:cs typeface="Arial" panose="020B0604020202020204" pitchFamily="34" charset="0"/>
              </a:rPr>
              <a:t>Đường viền trong CSS</a:t>
            </a:r>
            <a:endParaRPr lang="en-US"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08584420"/>
              </p:ext>
            </p:extLst>
          </p:nvPr>
        </p:nvGraphicFramePr>
        <p:xfrm>
          <a:off x="1524000" y="3276600"/>
          <a:ext cx="9067800" cy="2661920"/>
        </p:xfrm>
        <a:graphic>
          <a:graphicData uri="http://schemas.openxmlformats.org/drawingml/2006/table">
            <a:tbl>
              <a:tblPr firstRow="1" bandRow="1">
                <a:tableStyleId>{5C22544A-7EE6-4342-B048-85BDC9FD1C3A}</a:tableStyleId>
              </a:tblPr>
              <a:tblGrid>
                <a:gridCol w="2578916">
                  <a:extLst>
                    <a:ext uri="{9D8B030D-6E8A-4147-A177-3AD203B41FA5}">
                      <a16:colId xmlns:a16="http://schemas.microsoft.com/office/drawing/2014/main" val="20000"/>
                    </a:ext>
                  </a:extLst>
                </a:gridCol>
                <a:gridCol w="5074640">
                  <a:extLst>
                    <a:ext uri="{9D8B030D-6E8A-4147-A177-3AD203B41FA5}">
                      <a16:colId xmlns:a16="http://schemas.microsoft.com/office/drawing/2014/main" val="20001"/>
                    </a:ext>
                  </a:extLst>
                </a:gridCol>
                <a:gridCol w="1414244">
                  <a:extLst>
                    <a:ext uri="{9D8B030D-6E8A-4147-A177-3AD203B41FA5}">
                      <a16:colId xmlns:a16="http://schemas.microsoft.com/office/drawing/2014/main" val="20002"/>
                    </a:ext>
                  </a:extLst>
                </a:gridCol>
              </a:tblGrid>
              <a:tr h="370840">
                <a:tc>
                  <a:txBody>
                    <a:bodyPr/>
                    <a:lstStyle/>
                    <a:p>
                      <a:r>
                        <a:rPr lang="en-US" dirty="0" err="1">
                          <a:latin typeface="Arial" panose="020B0604020202020204" pitchFamily="34" charset="0"/>
                          <a:cs typeface="Arial" panose="020B0604020202020204" pitchFamily="34" charset="0"/>
                        </a:rPr>
                        <a:t>Thuộc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a:txBody>
                  <a:tcPr>
                    <a:noFill/>
                  </a:tcPr>
                </a:tc>
                <a:tc>
                  <a:txBody>
                    <a:bodyPr/>
                    <a:lstStyle/>
                    <a:p>
                      <a:r>
                        <a:rPr lang="en-US" dirty="0" err="1">
                          <a:latin typeface="Arial" panose="020B0604020202020204" pitchFamily="34" charset="0"/>
                          <a:cs typeface="Arial" panose="020B0604020202020204" pitchFamily="34" charset="0"/>
                        </a:rPr>
                        <a:t>Mô</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txBody>
                  <a:tcPr>
                    <a:noFill/>
                  </a:tcPr>
                </a:tc>
                <a:tc>
                  <a:txBody>
                    <a:bodyPr/>
                    <a:lstStyle/>
                    <a:p>
                      <a:r>
                        <a:rPr lang="en-US" dirty="0" err="1">
                          <a:latin typeface="Arial" panose="020B0604020202020204" pitchFamily="34" charset="0"/>
                          <a:cs typeface="Arial" panose="020B0604020202020204" pitchFamily="34" charset="0"/>
                        </a:rPr>
                        <a:t>Giá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trị</a:t>
                      </a:r>
                      <a:endParaRPr lang="en-US"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border-bottom-color</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giúp bạn thay đổi màu của đáy đường viền.</a:t>
                      </a:r>
                      <a:endParaRPr lang="en-US" dirty="0">
                        <a:solidFill>
                          <a:schemeClr val="bg1"/>
                        </a:solidFill>
                        <a:latin typeface="Arial" panose="020B0604020202020204" pitchFamily="34" charset="0"/>
                        <a:cs typeface="Arial" panose="020B0604020202020204" pitchFamily="34" charset="0"/>
                      </a:endParaRPr>
                    </a:p>
                  </a:txBody>
                  <a:tcPr>
                    <a:noFill/>
                  </a:tcPr>
                </a:tc>
                <a:tc>
                  <a:txBody>
                    <a:bodyPr/>
                    <a:lstStyle/>
                    <a:p>
                      <a:r>
                        <a:rPr lang="en-US" i="1" dirty="0">
                          <a:solidFill>
                            <a:schemeClr val="bg1"/>
                          </a:solidFill>
                          <a:latin typeface="Arial" panose="020B0604020202020204" pitchFamily="34" charset="0"/>
                          <a:cs typeface="Arial" panose="020B0604020202020204" pitchFamily="34" charset="0"/>
                        </a:rPr>
                        <a:t>color</a:t>
                      </a:r>
                    </a:p>
                  </a:txBody>
                  <a:tcPr>
                    <a:noFill/>
                  </a:tcPr>
                </a:tc>
                <a:extLst>
                  <a:ext uri="{0D108BD9-81ED-4DB2-BD59-A6C34878D82A}">
                    <a16:rowId xmlns:a16="http://schemas.microsoft.com/office/drawing/2014/main" val="10001"/>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border-top-color</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giúp bạn thay đổi màu của phần trên đường viền</a:t>
                      </a:r>
                      <a:endParaRPr lang="en-US" dirty="0">
                        <a:solidFill>
                          <a:schemeClr val="bg1"/>
                        </a:solidFill>
                        <a:latin typeface="Arial" panose="020B0604020202020204" pitchFamily="34" charset="0"/>
                        <a:cs typeface="Arial" panose="020B0604020202020204" pitchFamily="34" charset="0"/>
                      </a:endParaRPr>
                    </a:p>
                  </a:txBody>
                  <a:tcPr>
                    <a:noFill/>
                  </a:tcPr>
                </a:tc>
                <a:tc>
                  <a:txBody>
                    <a:bodyPr/>
                    <a:lstStyle/>
                    <a:p>
                      <a:r>
                        <a:rPr lang="en-US" i="1" dirty="0">
                          <a:solidFill>
                            <a:schemeClr val="bg1"/>
                          </a:solidFill>
                          <a:latin typeface="Arial" panose="020B0604020202020204" pitchFamily="34" charset="0"/>
                          <a:cs typeface="Arial" panose="020B0604020202020204" pitchFamily="34" charset="0"/>
                        </a:rPr>
                        <a:t>color</a:t>
                      </a:r>
                    </a:p>
                  </a:txBody>
                  <a:tcPr>
                    <a:noFill/>
                  </a:tcPr>
                </a:tc>
                <a:extLst>
                  <a:ext uri="{0D108BD9-81ED-4DB2-BD59-A6C34878D82A}">
                    <a16:rowId xmlns:a16="http://schemas.microsoft.com/office/drawing/2014/main" val="10002"/>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border-left-color</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giúp bạn thay đổi màu của cạnh trái đường viền.</a:t>
                      </a:r>
                      <a:endParaRPr lang="en-US" dirty="0">
                        <a:solidFill>
                          <a:schemeClr val="bg1"/>
                        </a:solidFill>
                        <a:latin typeface="Arial" panose="020B0604020202020204" pitchFamily="34" charset="0"/>
                        <a:cs typeface="Arial" panose="020B0604020202020204" pitchFamily="34" charset="0"/>
                      </a:endParaRPr>
                    </a:p>
                  </a:txBody>
                  <a:tcPr>
                    <a:noFill/>
                  </a:tcPr>
                </a:tc>
                <a:tc>
                  <a:txBody>
                    <a:bodyPr/>
                    <a:lstStyle/>
                    <a:p>
                      <a:r>
                        <a:rPr lang="en-US" i="1" dirty="0">
                          <a:solidFill>
                            <a:schemeClr val="bg1"/>
                          </a:solidFill>
                          <a:latin typeface="Arial" panose="020B0604020202020204" pitchFamily="34" charset="0"/>
                          <a:cs typeface="Arial" panose="020B0604020202020204" pitchFamily="34" charset="0"/>
                        </a:rPr>
                        <a:t>color</a:t>
                      </a:r>
                    </a:p>
                  </a:txBody>
                  <a:tcPr>
                    <a:noFill/>
                  </a:tcPr>
                </a:tc>
                <a:extLst>
                  <a:ext uri="{0D108BD9-81ED-4DB2-BD59-A6C34878D82A}">
                    <a16:rowId xmlns:a16="http://schemas.microsoft.com/office/drawing/2014/main" val="10003"/>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border-right-color</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giúp bạn thay đổi màu của cạnh phải đường viền</a:t>
                      </a:r>
                      <a:endParaRPr lang="en-US" dirty="0">
                        <a:solidFill>
                          <a:schemeClr val="bg1"/>
                        </a:solidFill>
                        <a:latin typeface="Arial" panose="020B0604020202020204" pitchFamily="34" charset="0"/>
                        <a:cs typeface="Arial" panose="020B0604020202020204" pitchFamily="34" charset="0"/>
                      </a:endParaRPr>
                    </a:p>
                  </a:txBody>
                  <a:tcPr>
                    <a:noFill/>
                  </a:tcPr>
                </a:tc>
                <a:tc>
                  <a:txBody>
                    <a:bodyPr/>
                    <a:lstStyle/>
                    <a:p>
                      <a:r>
                        <a:rPr lang="en-US" i="1" dirty="0">
                          <a:solidFill>
                            <a:schemeClr val="bg1"/>
                          </a:solidFill>
                          <a:latin typeface="Arial" panose="020B0604020202020204" pitchFamily="34" charset="0"/>
                          <a:cs typeface="Arial" panose="020B0604020202020204" pitchFamily="34" charset="0"/>
                        </a:rPr>
                        <a:t>color</a:t>
                      </a:r>
                    </a:p>
                  </a:txBody>
                  <a:tcP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162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905000"/>
            <a:ext cx="8686799" cy="4839230"/>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B/ </a:t>
            </a:r>
            <a:r>
              <a:rPr lang="en-US" sz="2000" b="1" dirty="0" err="1">
                <a:solidFill>
                  <a:schemeClr val="bg1"/>
                </a:solidFill>
                <a:latin typeface="Arial" panose="020B0604020202020204" pitchFamily="34" charset="0"/>
                <a:cs typeface="Arial" panose="020B0604020202020204" pitchFamily="34" charset="0"/>
              </a:rPr>
              <a:t>Thuộc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tính</a:t>
            </a:r>
            <a:r>
              <a:rPr lang="en-US" sz="2000" b="1" dirty="0">
                <a:solidFill>
                  <a:schemeClr val="bg1"/>
                </a:solidFill>
                <a:latin typeface="Arial" panose="020B0604020202020204" pitchFamily="34" charset="0"/>
                <a:cs typeface="Arial" panose="020B0604020202020204" pitchFamily="34" charset="0"/>
              </a:rPr>
              <a:t> border-style </a:t>
            </a:r>
            <a:r>
              <a:rPr lang="en-US" sz="2000" b="1" dirty="0" err="1">
                <a:solidFill>
                  <a:schemeClr val="bg1"/>
                </a:solidFill>
                <a:latin typeface="Arial" panose="020B0604020202020204" pitchFamily="34" charset="0"/>
                <a:cs typeface="Arial" panose="020B0604020202020204" pitchFamily="34" charset="0"/>
              </a:rPr>
              <a:t>trong</a:t>
            </a:r>
            <a:r>
              <a:rPr lang="en-US" sz="2000" b="1" dirty="0">
                <a:solidFill>
                  <a:schemeClr val="bg1"/>
                </a:solidFill>
                <a:latin typeface="Arial" panose="020B0604020202020204" pitchFamily="34" charset="0"/>
                <a:cs typeface="Arial" panose="020B0604020202020204" pitchFamily="34" charset="0"/>
              </a:rPr>
              <a:t> CSS</a:t>
            </a:r>
          </a:p>
          <a:p>
            <a:endParaRPr lang="en-US" sz="2000" b="1"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14825514"/>
              </p:ext>
            </p:extLst>
          </p:nvPr>
        </p:nvGraphicFramePr>
        <p:xfrm>
          <a:off x="1905000" y="2438400"/>
          <a:ext cx="8458200" cy="3672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36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sz="1800" dirty="0" err="1">
                          <a:latin typeface="Arial" panose="020B0604020202020204" pitchFamily="34" charset="0"/>
                          <a:cs typeface="Arial" panose="020B0604020202020204" pitchFamily="34" charset="0"/>
                        </a:rPr>
                        <a:t>Thuộc</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tính</a:t>
                      </a:r>
                      <a:endParaRPr lang="en-US" sz="1800" dirty="0">
                        <a:latin typeface="Arial" panose="020B0604020202020204" pitchFamily="34" charset="0"/>
                        <a:cs typeface="Arial" panose="020B0604020202020204" pitchFamily="34" charset="0"/>
                      </a:endParaRPr>
                    </a:p>
                  </a:txBody>
                  <a:tcPr>
                    <a:noFill/>
                  </a:tcPr>
                </a:tc>
                <a:tc>
                  <a:txBody>
                    <a:bodyPr/>
                    <a:lstStyle/>
                    <a:p>
                      <a:r>
                        <a:rPr lang="en-US" sz="1800" dirty="0" err="1">
                          <a:latin typeface="Arial" panose="020B0604020202020204" pitchFamily="34" charset="0"/>
                          <a:cs typeface="Arial" panose="020B0604020202020204" pitchFamily="34" charset="0"/>
                        </a:rPr>
                        <a:t>Mô</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tả</a:t>
                      </a:r>
                      <a:endParaRPr lang="en-US" sz="1800" dirty="0">
                        <a:latin typeface="Arial" panose="020B0604020202020204" pitchFamily="34" charset="0"/>
                        <a:cs typeface="Arial" panose="020B0604020202020204" pitchFamily="34" charset="0"/>
                      </a:endParaRPr>
                    </a:p>
                  </a:txBody>
                  <a:tcPr>
                    <a:noFill/>
                  </a:tcPr>
                </a:tc>
                <a:tc>
                  <a:txBody>
                    <a:bodyPr/>
                    <a:lstStyle/>
                    <a:p>
                      <a:r>
                        <a:rPr lang="en-US" sz="1800" dirty="0" err="1">
                          <a:latin typeface="Arial" panose="020B0604020202020204" pitchFamily="34" charset="0"/>
                          <a:cs typeface="Arial" panose="020B0604020202020204" pitchFamily="34" charset="0"/>
                        </a:rPr>
                        <a:t>Giá</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trị</a:t>
                      </a:r>
                      <a:endParaRPr lang="en-US" sz="18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border-bottom-style</a:t>
                      </a:r>
                      <a:endParaRPr lang="en-US" sz="18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thay đổi style cho cạnh dưới của đường viền.</a:t>
                      </a:r>
                      <a:endParaRPr lang="en-US" sz="1800" dirty="0">
                        <a:solidFill>
                          <a:schemeClr val="bg1"/>
                        </a:solidFill>
                        <a:latin typeface="Arial" panose="020B0604020202020204" pitchFamily="34" charset="0"/>
                        <a:cs typeface="Arial" panose="020B0604020202020204" pitchFamily="34" charset="0"/>
                      </a:endParaRPr>
                    </a:p>
                  </a:txBody>
                  <a:tcPr>
                    <a:noFill/>
                  </a:tcPr>
                </a:tc>
                <a:tc rowSpan="6">
                  <a:txBody>
                    <a:bodyPr/>
                    <a:lstStyle/>
                    <a:p>
                      <a:r>
                        <a:rPr lang="en-US" sz="1800" b="1" i="1" kern="1200" dirty="0">
                          <a:solidFill>
                            <a:schemeClr val="bg1"/>
                          </a:solidFill>
                          <a:effectLst/>
                          <a:latin typeface="Arial" panose="020B0604020202020204" pitchFamily="34" charset="0"/>
                          <a:ea typeface="+mn-ea"/>
                          <a:cs typeface="Arial" panose="020B0604020202020204" pitchFamily="34" charset="0"/>
                        </a:rPr>
                        <a:t>none</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solid</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dotted</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dashed</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double</a:t>
                      </a:r>
                    </a:p>
                    <a:p>
                      <a:r>
                        <a:rPr lang="en-US" sz="1800" b="1" i="1" kern="1200" dirty="0">
                          <a:solidFill>
                            <a:schemeClr val="bg1"/>
                          </a:solidFill>
                          <a:effectLst/>
                          <a:latin typeface="Arial" panose="020B0604020202020204" pitchFamily="34" charset="0"/>
                          <a:ea typeface="+mn-ea"/>
                          <a:cs typeface="Arial" panose="020B0604020202020204" pitchFamily="34" charset="0"/>
                        </a:rPr>
                        <a:t>groove</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ridge</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inset</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outset</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r>
                        <a:rPr lang="en-US" sz="1800" b="1" i="1" kern="1200" dirty="0">
                          <a:solidFill>
                            <a:schemeClr val="bg1"/>
                          </a:solidFill>
                          <a:effectLst/>
                          <a:latin typeface="Arial" panose="020B0604020202020204" pitchFamily="34" charset="0"/>
                          <a:ea typeface="+mn-ea"/>
                          <a:cs typeface="Arial" panose="020B0604020202020204" pitchFamily="34" charset="0"/>
                        </a:rPr>
                        <a:t>hidden</a:t>
                      </a:r>
                      <a:endParaRPr lang="en-US" sz="1800" b="0" i="1" kern="1200" dirty="0">
                        <a:solidFill>
                          <a:schemeClr val="bg1"/>
                        </a:solidFill>
                        <a:effectLst/>
                        <a:latin typeface="Arial" panose="020B0604020202020204" pitchFamily="34" charset="0"/>
                        <a:ea typeface="+mn-ea"/>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border-top-style</a:t>
                      </a:r>
                      <a:endParaRPr lang="en-US" sz="18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thay đổi style cho cạnh trên của đường viền</a:t>
                      </a:r>
                      <a:endParaRPr lang="en-US" sz="18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border-left-style</a:t>
                      </a:r>
                      <a:endParaRPr lang="en-US" sz="18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thay đổi style cho cạnh trái của đường viền.</a:t>
                      </a:r>
                      <a:endParaRPr lang="en-US" sz="18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bg2">
                              <a:lumMod val="75000"/>
                            </a:schemeClr>
                          </a:solidFill>
                          <a:effectLst/>
                          <a:latin typeface="Arial" panose="020B0604020202020204" pitchFamily="34" charset="0"/>
                          <a:ea typeface="+mn-ea"/>
                          <a:cs typeface="Arial" panose="020B0604020202020204" pitchFamily="34" charset="0"/>
                        </a:rPr>
                        <a:t>border-right-style</a:t>
                      </a:r>
                      <a:endParaRPr lang="en-US" sz="18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800" b="0" i="0" kern="1200" dirty="0">
                          <a:solidFill>
                            <a:schemeClr val="bg1"/>
                          </a:solidFill>
                          <a:effectLst/>
                          <a:latin typeface="Arial" panose="020B0604020202020204" pitchFamily="34" charset="0"/>
                          <a:ea typeface="+mn-ea"/>
                          <a:cs typeface="Arial" panose="020B0604020202020204" pitchFamily="34" charset="0"/>
                        </a:rPr>
                        <a:t>thay đổi style cho cạnh phải của đường viền.</a:t>
                      </a:r>
                      <a:endParaRPr lang="en-US" sz="18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sz="1800">
                        <a:latin typeface="Arial" panose="020B0604020202020204" pitchFamily="34" charset="0"/>
                        <a:cs typeface="Arial" panose="020B0604020202020204" pitchFamily="34" charset="0"/>
                      </a:endParaRPr>
                    </a:p>
                  </a:txBody>
                  <a:tcPr>
                    <a:noFill/>
                  </a:tcPr>
                </a:tc>
                <a:tc>
                  <a:txBody>
                    <a:bodyPr/>
                    <a:lstStyle/>
                    <a:p>
                      <a:endParaRPr lang="en-US" sz="18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sz="1800">
                        <a:latin typeface="Arial" panose="020B0604020202020204" pitchFamily="34" charset="0"/>
                        <a:cs typeface="Arial" panose="020B0604020202020204" pitchFamily="34" charset="0"/>
                      </a:endParaRPr>
                    </a:p>
                  </a:txBody>
                  <a:tcPr>
                    <a:noFill/>
                  </a:tcPr>
                </a:tc>
                <a:tc>
                  <a:txBody>
                    <a:bodyPr/>
                    <a:lstStyle/>
                    <a:p>
                      <a:endParaRPr lang="en-US" sz="1800" dirty="0">
                        <a:latin typeface="Arial" panose="020B0604020202020204" pitchFamily="34" charset="0"/>
                        <a:cs typeface="Arial" panose="020B0604020202020204" pitchFamily="34" charset="0"/>
                      </a:endParaRPr>
                    </a:p>
                  </a:txBody>
                  <a:tcPr>
                    <a:noFill/>
                  </a:tcPr>
                </a:tc>
                <a:tc vMerge="1">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703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981201"/>
            <a:ext cx="8686799" cy="41449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C/ </a:t>
            </a:r>
            <a:r>
              <a:rPr lang="en-US" sz="2000" b="1" dirty="0" err="1">
                <a:solidFill>
                  <a:schemeClr val="bg1"/>
                </a:solidFill>
                <a:latin typeface="Arial" panose="020B0604020202020204" pitchFamily="34" charset="0"/>
                <a:cs typeface="Arial" panose="020B0604020202020204" pitchFamily="34" charset="0"/>
              </a:rPr>
              <a:t>Thuộc</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tính</a:t>
            </a:r>
            <a:r>
              <a:rPr lang="en-US" sz="2000" b="1" dirty="0">
                <a:solidFill>
                  <a:schemeClr val="bg1"/>
                </a:solidFill>
                <a:latin typeface="Arial" panose="020B0604020202020204" pitchFamily="34" charset="0"/>
                <a:cs typeface="Arial" panose="020B0604020202020204" pitchFamily="34" charset="0"/>
              </a:rPr>
              <a:t> border-width </a:t>
            </a:r>
            <a:r>
              <a:rPr lang="en-US" sz="2000" b="1" dirty="0" err="1">
                <a:solidFill>
                  <a:schemeClr val="bg1"/>
                </a:solidFill>
                <a:latin typeface="Arial" panose="020B0604020202020204" pitchFamily="34" charset="0"/>
                <a:cs typeface="Arial" panose="020B0604020202020204" pitchFamily="34" charset="0"/>
              </a:rPr>
              <a:t>trong</a:t>
            </a:r>
            <a:r>
              <a:rPr lang="en-US" sz="2000" b="1" dirty="0">
                <a:solidFill>
                  <a:schemeClr val="bg1"/>
                </a:solidFill>
                <a:latin typeface="Arial" panose="020B0604020202020204" pitchFamily="34" charset="0"/>
                <a:cs typeface="Arial" panose="020B0604020202020204" pitchFamily="34" charset="0"/>
              </a:rPr>
              <a:t> CSS</a:t>
            </a:r>
          </a:p>
          <a:p>
            <a:endParaRPr lang="en-US" sz="2000" b="1" dirty="0">
              <a:solidFill>
                <a:schemeClr val="bg1"/>
              </a:solidFill>
              <a:latin typeface="Arial" panose="020B0604020202020204" pitchFamily="34" charset="0"/>
              <a:cs typeface="Arial" panose="020B0604020202020204" pitchFamily="34" charset="0"/>
            </a:endParaRPr>
          </a:p>
          <a:p>
            <a:endParaRPr lang="en-US" sz="2000" b="1"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04804028"/>
              </p:ext>
            </p:extLst>
          </p:nvPr>
        </p:nvGraphicFramePr>
        <p:xfrm>
          <a:off x="2057400" y="2590800"/>
          <a:ext cx="81534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sz="1600" dirty="0" err="1">
                          <a:latin typeface="Arial" panose="020B0604020202020204" pitchFamily="34" charset="0"/>
                          <a:cs typeface="Arial" panose="020B0604020202020204" pitchFamily="34" charset="0"/>
                        </a:rPr>
                        <a:t>Thuộc</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tính</a:t>
                      </a:r>
                      <a:endParaRPr lang="en-US"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Mô</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tả</a:t>
                      </a:r>
                      <a:endParaRPr lang="en-US"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Giá</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trị</a:t>
                      </a:r>
                      <a:endParaRPr lang="en-US" sz="16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border-bottom-width</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thay đổi style cho cạnh dưới của đường viền</a:t>
                      </a:r>
                      <a:endParaRPr lang="en-US" sz="1600" dirty="0">
                        <a:solidFill>
                          <a:schemeClr val="bg1"/>
                        </a:solidFill>
                        <a:latin typeface="Arial" panose="020B0604020202020204" pitchFamily="34" charset="0"/>
                        <a:cs typeface="Arial" panose="020B0604020202020204" pitchFamily="34" charset="0"/>
                      </a:endParaRPr>
                    </a:p>
                  </a:txBody>
                  <a:tcPr>
                    <a:noFill/>
                  </a:tcPr>
                </a:tc>
                <a:tc rowSpan="4">
                  <a:txBody>
                    <a:bodyPr/>
                    <a:lstStyle/>
                    <a:p>
                      <a:r>
                        <a:rPr lang="en-US" sz="1800" i="1" dirty="0">
                          <a:solidFill>
                            <a:schemeClr val="bg1"/>
                          </a:solidFill>
                          <a:effectLst/>
                          <a:latin typeface="Arial" panose="020B0604020202020204" pitchFamily="34" charset="0"/>
                          <a:cs typeface="Arial" panose="020B0604020202020204" pitchFamily="34" charset="0"/>
                        </a:rPr>
                        <a:t>thin</a:t>
                      </a:r>
                    </a:p>
                    <a:p>
                      <a:r>
                        <a:rPr lang="en-US" sz="1800" i="1" dirty="0">
                          <a:solidFill>
                            <a:schemeClr val="bg1"/>
                          </a:solidFill>
                          <a:effectLst/>
                          <a:latin typeface="Arial" panose="020B0604020202020204" pitchFamily="34" charset="0"/>
                          <a:cs typeface="Arial" panose="020B0604020202020204" pitchFamily="34" charset="0"/>
                        </a:rPr>
                        <a:t>medium</a:t>
                      </a:r>
                    </a:p>
                    <a:p>
                      <a:r>
                        <a:rPr lang="en-US" sz="1800" i="1" dirty="0">
                          <a:solidFill>
                            <a:schemeClr val="bg1"/>
                          </a:solidFill>
                          <a:effectLst/>
                          <a:latin typeface="Arial" panose="020B0604020202020204" pitchFamily="34" charset="0"/>
                          <a:cs typeface="Arial" panose="020B0604020202020204" pitchFamily="34" charset="0"/>
                        </a:rPr>
                        <a:t>thick</a:t>
                      </a:r>
                    </a:p>
                    <a:p>
                      <a:r>
                        <a:rPr lang="en-US" sz="1800" i="1" dirty="0" err="1">
                          <a:solidFill>
                            <a:schemeClr val="bg1"/>
                          </a:solidFill>
                          <a:effectLst/>
                          <a:latin typeface="Arial" panose="020B0604020202020204" pitchFamily="34" charset="0"/>
                          <a:cs typeface="Arial" panose="020B0604020202020204" pitchFamily="34" charset="0"/>
                        </a:rPr>
                        <a:t>số</a:t>
                      </a:r>
                      <a:r>
                        <a:rPr lang="en-US" sz="1800" i="1" dirty="0">
                          <a:solidFill>
                            <a:schemeClr val="bg1"/>
                          </a:solidFill>
                          <a:effectLst/>
                          <a:latin typeface="Arial" panose="020B0604020202020204" pitchFamily="34" charset="0"/>
                          <a:cs typeface="Arial" panose="020B0604020202020204" pitchFamily="34" charset="0"/>
                        </a:rPr>
                        <a:t> (</a:t>
                      </a:r>
                      <a:r>
                        <a:rPr lang="en-US" sz="1800" i="1" dirty="0" err="1">
                          <a:solidFill>
                            <a:schemeClr val="bg1"/>
                          </a:solidFill>
                          <a:effectLst/>
                          <a:latin typeface="Arial" panose="020B0604020202020204" pitchFamily="34" charset="0"/>
                          <a:cs typeface="Arial" panose="020B0604020202020204" pitchFamily="34" charset="0"/>
                        </a:rPr>
                        <a:t>px</a:t>
                      </a:r>
                      <a:r>
                        <a:rPr lang="en-US" sz="1800" i="1" dirty="0">
                          <a:solidFill>
                            <a:schemeClr val="bg1"/>
                          </a:solidFill>
                          <a:effectLst/>
                          <a:latin typeface="Arial" panose="020B0604020202020204" pitchFamily="34" charset="0"/>
                          <a:cs typeface="Arial" panose="020B0604020202020204" pitchFamily="34" charset="0"/>
                        </a:rPr>
                        <a:t>)</a:t>
                      </a:r>
                      <a:endParaRPr lang="en-US" sz="1800" i="1"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border-top-width</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thay đổi style cho cạnh trên của đường viền</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border-left-width</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thay đổi style cho cạnh trái của đường viền</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border-right-width</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thay đổi style cho cạnh phải của đường viền</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64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52600"/>
            <a:ext cx="8458200" cy="4876800"/>
          </a:xfrm>
        </p:spPr>
      </p:pic>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10.Lề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vùng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đệm</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0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295401"/>
            <a:ext cx="8686799" cy="4830763"/>
          </a:xfrm>
        </p:spPr>
        <p:txBody>
          <a:bodyPr>
            <a:normAutofit/>
          </a:bodyPr>
          <a:lstStyle/>
          <a:p>
            <a:r>
              <a:rPr lang="vi-VN" sz="1800" dirty="0">
                <a:solidFill>
                  <a:schemeClr val="bg1"/>
                </a:solidFill>
                <a:latin typeface="Arial" panose="020B0604020202020204" pitchFamily="34" charset="0"/>
                <a:cs typeface="Arial" panose="020B0604020202020204" pitchFamily="34" charset="0"/>
              </a:rPr>
              <a:t>Để xác định phần không gian xung quanh các phần tử, sử dụng thuộc tính </a:t>
            </a:r>
            <a:r>
              <a:rPr lang="vi-VN" sz="1800" b="1" dirty="0">
                <a:solidFill>
                  <a:schemeClr val="bg1"/>
                </a:solidFill>
                <a:latin typeface="Arial" panose="020B0604020202020204" pitchFamily="34" charset="0"/>
                <a:cs typeface="Arial" panose="020B0604020202020204" pitchFamily="34" charset="0"/>
              </a:rPr>
              <a:t>margin</a:t>
            </a:r>
            <a:r>
              <a:rPr lang="en-US" sz="1800" b="1" dirty="0">
                <a:solidFill>
                  <a:schemeClr val="bg1"/>
                </a:solidFill>
                <a:latin typeface="Arial" panose="020B0604020202020204" pitchFamily="34" charset="0"/>
                <a:cs typeface="Arial" panose="020B0604020202020204" pitchFamily="34" charset="0"/>
              </a:rPr>
              <a:t> </a:t>
            </a:r>
            <a:r>
              <a:rPr lang="vi-VN" sz="1800" dirty="0">
                <a:solidFill>
                  <a:schemeClr val="bg1"/>
                </a:solidFill>
                <a:latin typeface="Arial" panose="020B0604020202020204" pitchFamily="34" charset="0"/>
                <a:cs typeface="Arial" panose="020B0604020202020204" pitchFamily="34" charset="0"/>
              </a:rPr>
              <a:t>trong CSS. Thuộc tính margin thiết lâp kích cỡ của phần khoảng trống BÊN NGOÀI đường viền. Với </a:t>
            </a:r>
            <a:r>
              <a:rPr lang="vi-VN" sz="1800" b="1" dirty="0">
                <a:solidFill>
                  <a:schemeClr val="bg1"/>
                </a:solidFill>
                <a:latin typeface="Arial" panose="020B0604020202020204" pitchFamily="34" charset="0"/>
                <a:cs typeface="Arial" panose="020B0604020202020204" pitchFamily="34" charset="0"/>
              </a:rPr>
              <a:t>margin</a:t>
            </a:r>
            <a:r>
              <a:rPr lang="vi-VN" sz="1800" dirty="0">
                <a:solidFill>
                  <a:schemeClr val="bg1"/>
                </a:solidFill>
                <a:latin typeface="Arial" panose="020B0604020202020204" pitchFamily="34" charset="0"/>
                <a:cs typeface="Arial" panose="020B0604020202020204" pitchFamily="34" charset="0"/>
              </a:rPr>
              <a:t>, cũng có thể xác định một giá trị âm cho thuộc tính này để tạo các phần nội dung gối lên nhau.</a:t>
            </a:r>
            <a:endParaRPr lang="en-US" sz="1800" dirty="0">
              <a:solidFill>
                <a:schemeClr val="bg1"/>
              </a:solidFill>
              <a:latin typeface="Arial" panose="020B0604020202020204" pitchFamily="34" charset="0"/>
              <a:cs typeface="Arial" panose="020B0604020202020204" pitchFamily="34" charset="0"/>
            </a:endParaRPr>
          </a:p>
          <a:p>
            <a:r>
              <a:rPr lang="vi-VN" sz="1800" dirty="0">
                <a:solidFill>
                  <a:schemeClr val="bg1"/>
                </a:solidFill>
                <a:latin typeface="Arial" panose="020B0604020202020204" pitchFamily="34" charset="0"/>
                <a:cs typeface="Arial" panose="020B0604020202020204" pitchFamily="34" charset="0"/>
              </a:rPr>
              <a:t>Giá trị của thuộc tính </a:t>
            </a:r>
            <a:r>
              <a:rPr lang="vi-VN" sz="1800" b="1" dirty="0">
                <a:solidFill>
                  <a:schemeClr val="bg1"/>
                </a:solidFill>
                <a:latin typeface="Arial" panose="020B0604020202020204" pitchFamily="34" charset="0"/>
                <a:cs typeface="Arial" panose="020B0604020202020204" pitchFamily="34" charset="0"/>
              </a:rPr>
              <a:t>margin</a:t>
            </a:r>
            <a:r>
              <a:rPr lang="vi-VN" sz="1800" dirty="0">
                <a:solidFill>
                  <a:schemeClr val="bg1"/>
                </a:solidFill>
                <a:latin typeface="Arial" panose="020B0604020202020204" pitchFamily="34" charset="0"/>
                <a:cs typeface="Arial" panose="020B0604020202020204" pitchFamily="34" charset="0"/>
              </a:rPr>
              <a:t> không được kế thừa bởi các phần tử con. </a:t>
            </a:r>
            <a:r>
              <a:rPr lang="en-US" sz="1800" dirty="0">
                <a:solidFill>
                  <a:schemeClr val="bg1"/>
                </a:solidFill>
                <a:latin typeface="Arial" panose="020B0604020202020204" pitchFamily="34" charset="0"/>
                <a:cs typeface="Arial" panose="020B0604020202020204" pitchFamily="34" charset="0"/>
              </a:rPr>
              <a:t>H</a:t>
            </a:r>
            <a:r>
              <a:rPr lang="vi-VN" sz="1800" dirty="0">
                <a:solidFill>
                  <a:schemeClr val="bg1"/>
                </a:solidFill>
                <a:latin typeface="Arial" panose="020B0604020202020204" pitchFamily="34" charset="0"/>
                <a:cs typeface="Arial" panose="020B0604020202020204" pitchFamily="34" charset="0"/>
              </a:rPr>
              <a:t>ãy nhớ rằng các lề dọc lân cận (các lề trên và lề dưới) sẽ kết hợp thành một lề.</a:t>
            </a:r>
            <a:endParaRPr lang="en-US"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1981200" y="533400"/>
            <a:ext cx="8229600" cy="1057656"/>
          </a:xfrm>
        </p:spPr>
        <p:txBody>
          <a:bodyPr>
            <a:normAutofit fontScale="90000"/>
          </a:bodyPr>
          <a:lstStyle/>
          <a:p>
            <a:r>
              <a:rPr lang="en-US" b="1" dirty="0">
                <a:latin typeface="Arial" panose="020B0604020202020204" pitchFamily="34" charset="0"/>
                <a:cs typeface="Arial" panose="020B0604020202020204" pitchFamily="34" charset="0"/>
              </a:rPr>
              <a:t>11.</a:t>
            </a:r>
            <a:r>
              <a:rPr lang="vi-VN" b="1" dirty="0">
                <a:latin typeface="Arial" panose="020B0604020202020204" pitchFamily="34" charset="0"/>
                <a:cs typeface="Arial" panose="020B0604020202020204" pitchFamily="34" charset="0"/>
              </a:rPr>
              <a:t>Căn lề trong CSS</a:t>
            </a:r>
            <a:r>
              <a:rPr lang="en-US" b="1" dirty="0">
                <a:latin typeface="Arial" panose="020B0604020202020204" pitchFamily="34" charset="0"/>
                <a:cs typeface="Arial" panose="020B0604020202020204" pitchFamily="34" charset="0"/>
              </a:rPr>
              <a:t>(margin)</a:t>
            </a:r>
            <a:br>
              <a:rPr lang="vi-VN"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3080217"/>
              </p:ext>
            </p:extLst>
          </p:nvPr>
        </p:nvGraphicFramePr>
        <p:xfrm>
          <a:off x="1371600" y="3276600"/>
          <a:ext cx="9677400" cy="2895600"/>
        </p:xfrm>
        <a:graphic>
          <a:graphicData uri="http://schemas.openxmlformats.org/drawingml/2006/table">
            <a:tbl>
              <a:tblPr firstRow="1" bandRow="1">
                <a:tableStyleId>{5C22544A-7EE6-4342-B048-85BDC9FD1C3A}</a:tableStyleId>
              </a:tblPr>
              <a:tblGrid>
                <a:gridCol w="3584222">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867378">
                  <a:extLst>
                    <a:ext uri="{9D8B030D-6E8A-4147-A177-3AD203B41FA5}">
                      <a16:colId xmlns:a16="http://schemas.microsoft.com/office/drawing/2014/main" val="20002"/>
                    </a:ext>
                  </a:extLst>
                </a:gridCol>
              </a:tblGrid>
              <a:tr h="457200">
                <a:tc>
                  <a:txBody>
                    <a:bodyPr/>
                    <a:lstStyle/>
                    <a:p>
                      <a:r>
                        <a:rPr lang="en-US" sz="1400" dirty="0" err="1">
                          <a:latin typeface="Arial" panose="020B0604020202020204" pitchFamily="34" charset="0"/>
                          <a:cs typeface="Arial" panose="020B0604020202020204" pitchFamily="34" charset="0"/>
                        </a:rPr>
                        <a:t>Thuộc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tính</a:t>
                      </a:r>
                      <a:endParaRPr lang="en-US" sz="1400" dirty="0">
                        <a:latin typeface="Arial" panose="020B0604020202020204" pitchFamily="34" charset="0"/>
                        <a:cs typeface="Arial" panose="020B0604020202020204" pitchFamily="34" charset="0"/>
                      </a:endParaRPr>
                    </a:p>
                  </a:txBody>
                  <a:tcPr>
                    <a:noFill/>
                  </a:tcPr>
                </a:tc>
                <a:tc>
                  <a:txBody>
                    <a:bodyPr/>
                    <a:lstStyle/>
                    <a:p>
                      <a:r>
                        <a:rPr lang="en-US" sz="1400" dirty="0" err="1">
                          <a:latin typeface="Arial" panose="020B0604020202020204" pitchFamily="34" charset="0"/>
                          <a:cs typeface="Arial" panose="020B0604020202020204" pitchFamily="34" charset="0"/>
                        </a:rPr>
                        <a:t>Mô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tả</a:t>
                      </a:r>
                      <a:endParaRPr lang="en-US" sz="1400" dirty="0">
                        <a:latin typeface="Arial" panose="020B0604020202020204" pitchFamily="34" charset="0"/>
                        <a:cs typeface="Arial" panose="020B0604020202020204" pitchFamily="34" charset="0"/>
                      </a:endParaRPr>
                    </a:p>
                  </a:txBody>
                  <a:tcPr>
                    <a:noFill/>
                  </a:tcPr>
                </a:tc>
                <a:tc>
                  <a:txBody>
                    <a:bodyPr/>
                    <a:lstStyle/>
                    <a:p>
                      <a:r>
                        <a:rPr lang="en-US" sz="1400" dirty="0" err="1">
                          <a:latin typeface="Arial" panose="020B0604020202020204" pitchFamily="34" charset="0"/>
                          <a:cs typeface="Arial" panose="020B0604020202020204" pitchFamily="34" charset="0"/>
                        </a:rPr>
                        <a:t>Giá</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trị</a:t>
                      </a:r>
                      <a:endParaRPr lang="en-US" sz="14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400" b="1" i="0" kern="1200" dirty="0">
                          <a:solidFill>
                            <a:schemeClr val="bg2">
                              <a:lumMod val="75000"/>
                            </a:schemeClr>
                          </a:solidFill>
                          <a:effectLst/>
                          <a:latin typeface="Arial" panose="020B0604020202020204" pitchFamily="34" charset="0"/>
                          <a:ea typeface="+mn-ea"/>
                          <a:cs typeface="Arial" panose="020B0604020202020204" pitchFamily="34" charset="0"/>
                        </a:rPr>
                        <a:t>margin-bottom</a:t>
                      </a:r>
                      <a:endParaRPr lang="en-US" sz="14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400" b="0" i="0" kern="1200" dirty="0">
                          <a:solidFill>
                            <a:schemeClr val="bg1"/>
                          </a:solidFill>
                          <a:effectLst/>
                          <a:latin typeface="Arial" panose="020B0604020202020204" pitchFamily="34" charset="0"/>
                          <a:ea typeface="+mn-ea"/>
                          <a:cs typeface="Arial" panose="020B0604020202020204" pitchFamily="34" charset="0"/>
                        </a:rPr>
                        <a:t>căn lề dưới của một phần tử.</a:t>
                      </a:r>
                      <a:endParaRPr lang="en-US" sz="1400" dirty="0">
                        <a:solidFill>
                          <a:schemeClr val="bg1"/>
                        </a:solidFill>
                        <a:latin typeface="Arial" panose="020B0604020202020204" pitchFamily="34" charset="0"/>
                        <a:cs typeface="Arial" panose="020B0604020202020204" pitchFamily="34" charset="0"/>
                      </a:endParaRPr>
                    </a:p>
                  </a:txBody>
                  <a:tcPr>
                    <a:noFill/>
                  </a:tcPr>
                </a:tc>
                <a:tc rowSpan="4">
                  <a:txBody>
                    <a:bodyPr/>
                    <a:lstStyle/>
                    <a:p>
                      <a:r>
                        <a:rPr lang="vi-VN" sz="1400" b="1" i="0" kern="1200" dirty="0">
                          <a:solidFill>
                            <a:schemeClr val="bg1"/>
                          </a:solidFill>
                          <a:effectLst/>
                          <a:latin typeface="Arial" panose="020B0604020202020204" pitchFamily="34" charset="0"/>
                          <a:ea typeface="+mn-ea"/>
                          <a:cs typeface="Arial" panose="020B0604020202020204" pitchFamily="34" charset="0"/>
                        </a:rPr>
                        <a:t>auto</a:t>
                      </a:r>
                      <a:r>
                        <a:rPr lang="vi-VN" sz="1400" b="0" i="0" kern="1200" dirty="0">
                          <a:solidFill>
                            <a:schemeClr val="bg1"/>
                          </a:solidFill>
                          <a:effectLst/>
                          <a:latin typeface="Arial" panose="020B0604020202020204" pitchFamily="34" charset="0"/>
                          <a:ea typeface="+mn-ea"/>
                          <a:cs typeface="Arial" panose="020B0604020202020204" pitchFamily="34" charset="0"/>
                        </a:rPr>
                        <a:t>: Trình duyệt tự động ước lượng việc căn lề cho phần tử.</a:t>
                      </a:r>
                    </a:p>
                    <a:p>
                      <a:r>
                        <a:rPr lang="vi-VN" sz="1400" b="1" i="0" kern="1200" dirty="0">
                          <a:solidFill>
                            <a:schemeClr val="bg1"/>
                          </a:solidFill>
                          <a:effectLst/>
                          <a:latin typeface="Arial" panose="020B0604020202020204" pitchFamily="34" charset="0"/>
                          <a:ea typeface="+mn-ea"/>
                          <a:cs typeface="Arial" panose="020B0604020202020204" pitchFamily="34" charset="0"/>
                        </a:rPr>
                        <a:t>length</a:t>
                      </a:r>
                      <a:r>
                        <a:rPr lang="vi-VN" sz="1400" b="0" i="0" kern="1200" dirty="0">
                          <a:solidFill>
                            <a:schemeClr val="bg1"/>
                          </a:solidFill>
                          <a:effectLst/>
                          <a:latin typeface="Arial" panose="020B0604020202020204" pitchFamily="34" charset="0"/>
                          <a:ea typeface="+mn-ea"/>
                          <a:cs typeface="Arial" panose="020B0604020202020204" pitchFamily="34" charset="0"/>
                        </a:rPr>
                        <a:t>: Xác định độ rộng (đơn vị px, pt, cm, …) của lề. Giá trị mặc định là 0.</a:t>
                      </a:r>
                    </a:p>
                    <a:p>
                      <a:r>
                        <a:rPr lang="vi-VN" sz="1400" b="1" i="0" kern="1200" dirty="0">
                          <a:solidFill>
                            <a:schemeClr val="bg1"/>
                          </a:solidFill>
                          <a:effectLst/>
                          <a:latin typeface="Arial" panose="020B0604020202020204" pitchFamily="34" charset="0"/>
                          <a:ea typeface="+mn-ea"/>
                          <a:cs typeface="Arial" panose="020B0604020202020204" pitchFamily="34" charset="0"/>
                        </a:rPr>
                        <a:t>%</a:t>
                      </a:r>
                      <a:r>
                        <a:rPr lang="vi-VN" sz="1400" b="0" i="0" kern="1200" dirty="0">
                          <a:solidFill>
                            <a:schemeClr val="bg1"/>
                          </a:solidFill>
                          <a:effectLst/>
                          <a:latin typeface="Arial" panose="020B0604020202020204" pitchFamily="34" charset="0"/>
                          <a:ea typeface="+mn-ea"/>
                          <a:cs typeface="Arial" panose="020B0604020202020204" pitchFamily="34" charset="0"/>
                        </a:rPr>
                        <a:t>: Xác định mối quan hệ giữa lề với độ rộng của phần tử chứa lề.</a:t>
                      </a:r>
                    </a:p>
                    <a:p>
                      <a:r>
                        <a:rPr lang="vi-VN" sz="1400" b="1" i="0" kern="1200" dirty="0">
                          <a:solidFill>
                            <a:schemeClr val="bg1"/>
                          </a:solidFill>
                          <a:effectLst/>
                          <a:latin typeface="Arial" panose="020B0604020202020204" pitchFamily="34" charset="0"/>
                          <a:ea typeface="+mn-ea"/>
                          <a:cs typeface="Arial" panose="020B0604020202020204" pitchFamily="34" charset="0"/>
                        </a:rPr>
                        <a:t>inherit</a:t>
                      </a:r>
                      <a:r>
                        <a:rPr lang="vi-VN" sz="1400" b="0" i="0" kern="1200" dirty="0">
                          <a:solidFill>
                            <a:schemeClr val="bg1"/>
                          </a:solidFill>
                          <a:effectLst/>
                          <a:latin typeface="Arial" panose="020B0604020202020204" pitchFamily="34" charset="0"/>
                          <a:ea typeface="+mn-ea"/>
                          <a:cs typeface="Arial" panose="020B0604020202020204" pitchFamily="34" charset="0"/>
                        </a:rPr>
                        <a:t>: Kế thừa thuộc tính này từ phần tử cha chứa phần tử có thuộc tính margin này.</a:t>
                      </a:r>
                    </a:p>
                    <a:p>
                      <a:endParaRPr lang="en-US" sz="14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US" sz="1400" b="1" i="0" kern="1200" dirty="0">
                          <a:solidFill>
                            <a:schemeClr val="bg2">
                              <a:lumMod val="75000"/>
                            </a:schemeClr>
                          </a:solidFill>
                          <a:effectLst/>
                          <a:latin typeface="Arial" panose="020B0604020202020204" pitchFamily="34" charset="0"/>
                          <a:ea typeface="+mn-ea"/>
                          <a:cs typeface="Arial" panose="020B0604020202020204" pitchFamily="34" charset="0"/>
                        </a:rPr>
                        <a:t>margin-top</a:t>
                      </a:r>
                      <a:endParaRPr lang="en-US" sz="14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400" b="0" i="0" kern="1200" dirty="0">
                          <a:solidFill>
                            <a:schemeClr val="bg1"/>
                          </a:solidFill>
                          <a:effectLst/>
                          <a:latin typeface="Arial" panose="020B0604020202020204" pitchFamily="34" charset="0"/>
                          <a:ea typeface="+mn-ea"/>
                          <a:cs typeface="Arial" panose="020B0604020202020204" pitchFamily="34" charset="0"/>
                        </a:rPr>
                        <a:t>căn lề trên của một phần tử.</a:t>
                      </a:r>
                      <a:endParaRPr lang="en-US" sz="14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58800">
                <a:tc>
                  <a:txBody>
                    <a:bodyPr/>
                    <a:lstStyle/>
                    <a:p>
                      <a:r>
                        <a:rPr lang="en-US" sz="1400" b="1" i="0" kern="1200" dirty="0">
                          <a:solidFill>
                            <a:schemeClr val="bg2">
                              <a:lumMod val="75000"/>
                            </a:schemeClr>
                          </a:solidFill>
                          <a:effectLst/>
                          <a:latin typeface="Arial" panose="020B0604020202020204" pitchFamily="34" charset="0"/>
                          <a:ea typeface="+mn-ea"/>
                          <a:cs typeface="Arial" panose="020B0604020202020204" pitchFamily="34" charset="0"/>
                        </a:rPr>
                        <a:t>margin-left</a:t>
                      </a:r>
                      <a:endParaRPr lang="en-US" sz="14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400" b="0" i="0" kern="1200" dirty="0">
                          <a:solidFill>
                            <a:schemeClr val="bg1"/>
                          </a:solidFill>
                          <a:effectLst/>
                          <a:latin typeface="Arial" panose="020B0604020202020204" pitchFamily="34" charset="0"/>
                          <a:ea typeface="+mn-ea"/>
                          <a:cs typeface="Arial" panose="020B0604020202020204" pitchFamily="34" charset="0"/>
                        </a:rPr>
                        <a:t>căn lề trái của một phần tử.</a:t>
                      </a:r>
                      <a:endParaRPr lang="en-US" sz="14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58800">
                <a:tc>
                  <a:txBody>
                    <a:bodyPr/>
                    <a:lstStyle/>
                    <a:p>
                      <a:r>
                        <a:rPr lang="en-US" sz="1400" b="1" i="0" kern="1200" dirty="0">
                          <a:solidFill>
                            <a:schemeClr val="bg2">
                              <a:lumMod val="75000"/>
                            </a:schemeClr>
                          </a:solidFill>
                          <a:effectLst/>
                          <a:latin typeface="Arial" panose="020B0604020202020204" pitchFamily="34" charset="0"/>
                          <a:ea typeface="+mn-ea"/>
                          <a:cs typeface="Arial" panose="020B0604020202020204" pitchFamily="34" charset="0"/>
                        </a:rPr>
                        <a:t>margin-right</a:t>
                      </a:r>
                      <a:endParaRPr lang="en-US" sz="14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400" b="0" i="0" kern="1200" dirty="0">
                          <a:solidFill>
                            <a:schemeClr val="bg1"/>
                          </a:solidFill>
                          <a:effectLst/>
                          <a:latin typeface="Arial" panose="020B0604020202020204" pitchFamily="34" charset="0"/>
                          <a:ea typeface="+mn-ea"/>
                          <a:cs typeface="Arial" panose="020B0604020202020204" pitchFamily="34" charset="0"/>
                        </a:rPr>
                        <a:t>căn lề phải của một phần tử.</a:t>
                      </a:r>
                      <a:endParaRPr lang="en-US" sz="14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863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2286001"/>
            <a:ext cx="8610599" cy="3840163"/>
          </a:xfrm>
        </p:spPr>
        <p:txBody>
          <a:bodyPr>
            <a:normAutofit/>
          </a:bodyPr>
          <a:lstStyle/>
          <a:p>
            <a:r>
              <a:rPr lang="vi-VN" sz="1800" dirty="0">
                <a:solidFill>
                  <a:schemeClr val="bg1"/>
                </a:solidFill>
                <a:latin typeface="Arial" panose="020B0604020202020204" pitchFamily="34" charset="0"/>
                <a:cs typeface="Arial" panose="020B0604020202020204" pitchFamily="34" charset="0"/>
              </a:rPr>
              <a:t>Thuộc tính </a:t>
            </a:r>
            <a:r>
              <a:rPr lang="vi-VN" sz="1800" b="1" i="1" dirty="0">
                <a:solidFill>
                  <a:schemeClr val="bg1"/>
                </a:solidFill>
                <a:latin typeface="Arial" panose="020B0604020202020204" pitchFamily="34" charset="0"/>
                <a:cs typeface="Arial" panose="020B0604020202020204" pitchFamily="34" charset="0"/>
              </a:rPr>
              <a:t>padding</a:t>
            </a:r>
            <a:r>
              <a:rPr lang="vi-VN" sz="1800" dirty="0">
                <a:solidFill>
                  <a:schemeClr val="bg1"/>
                </a:solidFill>
                <a:latin typeface="Arial" panose="020B0604020202020204" pitchFamily="34" charset="0"/>
                <a:cs typeface="Arial" panose="020B0604020202020204" pitchFamily="34" charset="0"/>
              </a:rPr>
              <a:t> cho phép bạn xác định khoảng không gian giữa nội dung hiển thị của một phần tử với đường viền của nó.</a:t>
            </a:r>
            <a:endParaRPr lang="en-US" sz="18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12.Vùng </a:t>
            </a:r>
            <a:r>
              <a:rPr lang="en-US" b="1" dirty="0" err="1">
                <a:latin typeface="Arial" panose="020B0604020202020204" pitchFamily="34" charset="0"/>
                <a:cs typeface="Arial" panose="020B0604020202020204" pitchFamily="34" charset="0"/>
              </a:rPr>
              <a:t>đệm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css</a:t>
            </a:r>
            <a:r>
              <a:rPr lang="en-US" b="1" dirty="0">
                <a:latin typeface="Arial" panose="020B0604020202020204" pitchFamily="34" charset="0"/>
                <a:cs typeface="Arial" panose="020B0604020202020204" pitchFamily="34" charset="0"/>
              </a:rPr>
              <a:t> (padding)</a:t>
            </a:r>
          </a:p>
        </p:txBody>
      </p:sp>
      <p:graphicFrame>
        <p:nvGraphicFramePr>
          <p:cNvPr id="4" name="Table 3"/>
          <p:cNvGraphicFramePr>
            <a:graphicFrameLocks noGrp="1"/>
          </p:cNvGraphicFramePr>
          <p:nvPr>
            <p:extLst>
              <p:ext uri="{D42A27DB-BD31-4B8C-83A1-F6EECF244321}">
                <p14:modId xmlns:p14="http://schemas.microsoft.com/office/powerpoint/2010/main" val="1127335300"/>
              </p:ext>
            </p:extLst>
          </p:nvPr>
        </p:nvGraphicFramePr>
        <p:xfrm>
          <a:off x="2057400" y="3048000"/>
          <a:ext cx="83058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r>
                        <a:rPr lang="en-US" sz="1600" dirty="0" err="1">
                          <a:latin typeface="Arial" panose="020B0604020202020204" pitchFamily="34" charset="0"/>
                          <a:cs typeface="Arial" panose="020B0604020202020204" pitchFamily="34" charset="0"/>
                        </a:rPr>
                        <a:t>Thuộc</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tính</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Mô</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tả</a:t>
                      </a:r>
                      <a:endParaRPr lang="en-US"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Giá</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trị</a:t>
                      </a:r>
                      <a:endParaRPr lang="en-US" sz="16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padding-bottom</a:t>
                      </a:r>
                      <a:r>
                        <a:rPr lang="en-US" sz="1600" b="0" i="0" kern="1200" dirty="0">
                          <a:solidFill>
                            <a:schemeClr val="bg2">
                              <a:lumMod val="75000"/>
                            </a:schemeClr>
                          </a:solidFill>
                          <a:effectLst/>
                          <a:latin typeface="Arial" panose="020B0604020202020204" pitchFamily="34" charset="0"/>
                          <a:ea typeface="+mn-ea"/>
                          <a:cs typeface="Arial" panose="020B0604020202020204" pitchFamily="34" charset="0"/>
                        </a:rPr>
                        <a:t> </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xác định phần padding bên dưới của một phần tử.</a:t>
                      </a:r>
                      <a:endParaRPr lang="en-US" sz="1600" dirty="0">
                        <a:solidFill>
                          <a:schemeClr val="bg1"/>
                        </a:solidFill>
                        <a:latin typeface="Arial" panose="020B0604020202020204" pitchFamily="34" charset="0"/>
                        <a:cs typeface="Arial" panose="020B0604020202020204" pitchFamily="34" charset="0"/>
                      </a:endParaRPr>
                    </a:p>
                  </a:txBody>
                  <a:tcPr>
                    <a:noFill/>
                  </a:tcPr>
                </a:tc>
                <a:tc rowSpan="4">
                  <a:txBody>
                    <a:bodyPr/>
                    <a:lstStyle/>
                    <a:p>
                      <a:r>
                        <a:rPr lang="en-US" sz="1600" dirty="0" err="1">
                          <a:solidFill>
                            <a:schemeClr val="bg1"/>
                          </a:solidFill>
                          <a:latin typeface="Arial" panose="020B0604020202020204" pitchFamily="34" charset="0"/>
                          <a:cs typeface="Arial" panose="020B0604020202020204" pitchFamily="34" charset="0"/>
                        </a:rPr>
                        <a:t>Số</a:t>
                      </a:r>
                      <a:r>
                        <a:rPr lang="en-US" sz="1600" baseline="0" dirty="0">
                          <a:solidFill>
                            <a:schemeClr val="bg1"/>
                          </a:solidFill>
                          <a:latin typeface="Arial" panose="020B0604020202020204" pitchFamily="34" charset="0"/>
                          <a:cs typeface="Arial" panose="020B0604020202020204" pitchFamily="34" charset="0"/>
                        </a:rPr>
                        <a:t> (</a:t>
                      </a:r>
                      <a:r>
                        <a:rPr lang="en-US" sz="1600" baseline="0" dirty="0" err="1">
                          <a:solidFill>
                            <a:schemeClr val="bg1"/>
                          </a:solidFill>
                          <a:latin typeface="Arial" panose="020B0604020202020204" pitchFamily="34" charset="0"/>
                          <a:cs typeface="Arial" panose="020B0604020202020204" pitchFamily="34" charset="0"/>
                        </a:rPr>
                        <a:t>px</a:t>
                      </a:r>
                      <a:r>
                        <a:rPr lang="en-US" sz="1600" baseline="0" dirty="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padding-top</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xác định phần padding bên trên của một phần tử.</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padding-left</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xác định phần padding bên trái của một phần tử.</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padding-right</a:t>
                      </a:r>
                      <a:r>
                        <a:rPr lang="en-US" sz="1600" b="0" i="0" kern="1200" dirty="0">
                          <a:solidFill>
                            <a:schemeClr val="bg2">
                              <a:lumMod val="75000"/>
                            </a:schemeClr>
                          </a:solidFill>
                          <a:effectLst/>
                          <a:latin typeface="Arial" panose="020B0604020202020204" pitchFamily="34" charset="0"/>
                          <a:ea typeface="+mn-ea"/>
                          <a:cs typeface="Arial" panose="020B0604020202020204" pitchFamily="34" charset="0"/>
                        </a:rPr>
                        <a:t> </a:t>
                      </a:r>
                      <a:endParaRPr lang="en-US" sz="1600"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xác định phần padding bên phải của một phần tử</a:t>
                      </a:r>
                      <a:endParaRPr lang="en-US" sz="1600" dirty="0">
                        <a:solidFill>
                          <a:schemeClr val="bg1"/>
                        </a:solidFill>
                        <a:latin typeface="Arial" panose="020B0604020202020204" pitchFamily="34" charset="0"/>
                        <a:cs typeface="Arial" panose="020B0604020202020204" pitchFamily="34" charset="0"/>
                      </a:endParaRPr>
                    </a:p>
                  </a:txBody>
                  <a:tcPr>
                    <a:noFill/>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868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828801"/>
            <a:ext cx="8686799" cy="4297363"/>
          </a:xfrm>
        </p:spPr>
        <p:txBody>
          <a:bodyPr>
            <a:normAutofit/>
          </a:bodyPr>
          <a:lstStyle/>
          <a:p>
            <a:r>
              <a:rPr lang="vi-VN" sz="1800" b="1" dirty="0">
                <a:solidFill>
                  <a:schemeClr val="bg1"/>
                </a:solidFill>
                <a:latin typeface="Arial" panose="020B0604020202020204" pitchFamily="34" charset="0"/>
                <a:cs typeface="Arial" panose="020B0604020202020204" pitchFamily="34" charset="0"/>
              </a:rPr>
              <a:t>Block</a:t>
            </a:r>
            <a:r>
              <a:rPr lang="vi-VN" sz="1800" dirty="0">
                <a:solidFill>
                  <a:schemeClr val="bg1"/>
                </a:solidFill>
                <a:latin typeface="Arial" panose="020B0604020202020204" pitchFamily="34" charset="0"/>
                <a:cs typeface="Arial" panose="020B0604020202020204" pitchFamily="34" charset="0"/>
              </a:rPr>
              <a:t>: Các phần tử block nó sẽ được nằm một hàng riêng biệt khi hiển thị. Ví dụ như các thẻ &lt;div&gt;, &lt;li&gt;, &lt;ul&gt;, &lt;h1&gt;,..là các block.</a:t>
            </a:r>
          </a:p>
          <a:p>
            <a:r>
              <a:rPr lang="vi-VN" sz="1800" b="1" dirty="0">
                <a:solidFill>
                  <a:schemeClr val="bg1"/>
                </a:solidFill>
                <a:latin typeface="Arial" panose="020B0604020202020204" pitchFamily="34" charset="0"/>
                <a:cs typeface="Arial" panose="020B0604020202020204" pitchFamily="34" charset="0"/>
              </a:rPr>
              <a:t>Inline</a:t>
            </a:r>
            <a:r>
              <a:rPr lang="vi-VN" sz="1800" dirty="0">
                <a:solidFill>
                  <a:schemeClr val="bg1"/>
                </a:solidFill>
                <a:latin typeface="Arial" panose="020B0604020202020204" pitchFamily="34" charset="0"/>
                <a:cs typeface="Arial" panose="020B0604020202020204" pitchFamily="34" charset="0"/>
              </a:rPr>
              <a:t>: Các phần tử này sẽ hiển thị trên cùng một hàng trên nội dung khác. Ví dụ như các thẻ &lt;span&gt;, &lt;strong&gt;, &lt;a&gt;,..là các phần tử inline.</a:t>
            </a:r>
            <a:endParaRPr lang="en-US" sz="1800" dirty="0">
              <a:solidFill>
                <a:schemeClr val="bg1"/>
              </a:solidFill>
              <a:latin typeface="Arial" panose="020B0604020202020204" pitchFamily="34" charset="0"/>
              <a:cs typeface="Arial" panose="020B0604020202020204" pitchFamily="34" charset="0"/>
            </a:endParaRPr>
          </a:p>
          <a:p>
            <a:endParaRPr lang="vi-VN" sz="18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1981200" y="338328"/>
            <a:ext cx="8229600" cy="1109472"/>
          </a:xfrm>
        </p:spPr>
        <p:txBody>
          <a:bodyPr/>
          <a:lstStyle/>
          <a:p>
            <a:r>
              <a:rPr lang="en-US" b="1" dirty="0">
                <a:latin typeface="Arial" panose="020B0604020202020204" pitchFamily="34" charset="0"/>
                <a:cs typeface="Arial" panose="020B0604020202020204" pitchFamily="34" charset="0"/>
              </a:rPr>
              <a:t>12.Display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css</a:t>
            </a:r>
            <a:endParaRPr lang="en-US"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00183977"/>
              </p:ext>
            </p:extLst>
          </p:nvPr>
        </p:nvGraphicFramePr>
        <p:xfrm>
          <a:off x="1905000" y="3124200"/>
          <a:ext cx="8458200" cy="3337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r>
                        <a:rPr lang="en-US" sz="1600" dirty="0" err="1">
                          <a:latin typeface="Arial" panose="020B0604020202020204" pitchFamily="34" charset="0"/>
                          <a:cs typeface="Arial" panose="020B0604020202020204" pitchFamily="34" charset="0"/>
                        </a:rPr>
                        <a:t>Giá</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trị</a:t>
                      </a:r>
                      <a:endParaRPr lang="en-US" sz="1600" dirty="0">
                        <a:latin typeface="Arial" panose="020B0604020202020204" pitchFamily="34" charset="0"/>
                        <a:cs typeface="Arial" panose="020B0604020202020204" pitchFamily="34" charset="0"/>
                      </a:endParaRPr>
                    </a:p>
                  </a:txBody>
                  <a:tcPr>
                    <a:noFill/>
                  </a:tcPr>
                </a:tc>
                <a:tc>
                  <a:txBody>
                    <a:bodyPr/>
                    <a:lstStyle/>
                    <a:p>
                      <a:r>
                        <a:rPr lang="en-US" sz="1600" dirty="0" err="1">
                          <a:latin typeface="Arial" panose="020B0604020202020204" pitchFamily="34" charset="0"/>
                          <a:cs typeface="Arial" panose="020B0604020202020204" pitchFamily="34" charset="0"/>
                        </a:rPr>
                        <a:t>Mô</a:t>
                      </a:r>
                      <a:r>
                        <a:rPr lang="en-US" sz="1600" baseline="0" dirty="0">
                          <a:latin typeface="Arial" panose="020B0604020202020204" pitchFamily="34" charset="0"/>
                          <a:cs typeface="Arial" panose="020B0604020202020204" pitchFamily="34" charset="0"/>
                        </a:rPr>
                        <a:t> </a:t>
                      </a:r>
                      <a:r>
                        <a:rPr lang="en-US" sz="1600" baseline="0" dirty="0" err="1">
                          <a:latin typeface="Arial" panose="020B0604020202020204" pitchFamily="34" charset="0"/>
                          <a:cs typeface="Arial" panose="020B0604020202020204" pitchFamily="34" charset="0"/>
                        </a:rPr>
                        <a:t>tả</a:t>
                      </a:r>
                      <a:endParaRPr lang="en-US" sz="16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none</a:t>
                      </a:r>
                      <a:endParaRPr lang="en-US"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Đơn giản là ẩn phần tử đó đi không cho hiển thị nữa, nó cũng sẽ ẩn luôn toàn bộ các khoảng trống mà nó sở hữu. Nếu muốn ẩn đi mà vẫn đề lại “dấu vết” thì có thể sử dụng visibility: hidden</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inline</a:t>
                      </a:r>
                      <a:endParaRPr lang="en-US"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en-US" sz="1600" b="0" i="0" kern="1200" dirty="0" err="1">
                          <a:solidFill>
                            <a:schemeClr val="bg1"/>
                          </a:solidFill>
                          <a:effectLst/>
                          <a:latin typeface="Arial" panose="020B0604020202020204" pitchFamily="34" charset="0"/>
                          <a:ea typeface="+mn-ea"/>
                          <a:cs typeface="Arial" panose="020B0604020202020204" pitchFamily="34" charset="0"/>
                        </a:rPr>
                        <a:t>Chuyển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phần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tử</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về</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hiển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thị</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trên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cùng</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một</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hàng</a:t>
                      </a:r>
                      <a:r>
                        <a:rPr lang="en-US" sz="1600" b="0" i="0" kern="1200" dirty="0">
                          <a:solidFill>
                            <a:schemeClr val="bg1"/>
                          </a:solidFill>
                          <a:effectLst/>
                          <a:latin typeface="Arial" panose="020B0604020202020204" pitchFamily="34" charset="0"/>
                          <a:ea typeface="+mn-ea"/>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2"/>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block</a:t>
                      </a:r>
                      <a:endParaRPr lang="en-US"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en-US" sz="1600" b="0" i="0" kern="1200" dirty="0" err="1">
                          <a:solidFill>
                            <a:schemeClr val="bg1"/>
                          </a:solidFill>
                          <a:effectLst/>
                          <a:latin typeface="Arial" panose="020B0604020202020204" pitchFamily="34" charset="0"/>
                          <a:ea typeface="+mn-ea"/>
                          <a:cs typeface="Arial" panose="020B0604020202020204" pitchFamily="34" charset="0"/>
                        </a:rPr>
                        <a:t>Chuyển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phần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tử</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về</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hiển</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thị</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kiểu</a:t>
                      </a:r>
                      <a:r>
                        <a:rPr lang="en-US" sz="1600" b="0" i="0" kern="1200" dirty="0">
                          <a:solidFill>
                            <a:schemeClr val="bg1"/>
                          </a:solidFill>
                          <a:effectLst/>
                          <a:latin typeface="Arial" panose="020B0604020202020204" pitchFamily="34" charset="0"/>
                          <a:ea typeface="+mn-ea"/>
                          <a:cs typeface="Arial" panose="020B0604020202020204" pitchFamily="34" charset="0"/>
                        </a:rPr>
                        <a:t> block, </a:t>
                      </a:r>
                      <a:r>
                        <a:rPr lang="en-US" sz="1600" b="0" i="0" kern="1200" dirty="0" err="1">
                          <a:solidFill>
                            <a:schemeClr val="bg1"/>
                          </a:solidFill>
                          <a:effectLst/>
                          <a:latin typeface="Arial" panose="020B0604020202020204" pitchFamily="34" charset="0"/>
                          <a:ea typeface="+mn-ea"/>
                          <a:cs typeface="Arial" panose="020B0604020202020204" pitchFamily="34" charset="0"/>
                        </a:rPr>
                        <a:t>mỗi</a:t>
                      </a:r>
                      <a:r>
                        <a:rPr lang="en-US" sz="1600" b="0" i="0" kern="1200" baseline="0" dirty="0">
                          <a:solidFill>
                            <a:schemeClr val="bg1"/>
                          </a:solidFill>
                          <a:effectLst/>
                          <a:latin typeface="Arial" panose="020B0604020202020204" pitchFamily="34" charset="0"/>
                          <a:ea typeface="+mn-ea"/>
                          <a:cs typeface="Arial" panose="020B0604020202020204" pitchFamily="34" charset="0"/>
                        </a:rPr>
                        <a:t> </a:t>
                      </a:r>
                      <a:r>
                        <a:rPr lang="en-US" sz="1600" b="0" i="0" kern="1200" baseline="0" dirty="0" err="1">
                          <a:solidFill>
                            <a:schemeClr val="bg1"/>
                          </a:solidFill>
                          <a:effectLst/>
                          <a:latin typeface="Arial" panose="020B0604020202020204" pitchFamily="34" charset="0"/>
                          <a:ea typeface="+mn-ea"/>
                          <a:cs typeface="Arial" panose="020B0604020202020204" pitchFamily="34" charset="0"/>
                        </a:rPr>
                        <a:t>phần</a:t>
                      </a:r>
                      <a:r>
                        <a:rPr lang="en-US" sz="1600" b="0" i="0" kern="1200" baseline="0" dirty="0">
                          <a:solidFill>
                            <a:schemeClr val="bg1"/>
                          </a:solidFill>
                          <a:effectLst/>
                          <a:latin typeface="Arial" panose="020B0604020202020204" pitchFamily="34" charset="0"/>
                          <a:ea typeface="+mn-ea"/>
                          <a:cs typeface="Arial" panose="020B0604020202020204" pitchFamily="34" charset="0"/>
                        </a:rPr>
                        <a:t> </a:t>
                      </a:r>
                      <a:r>
                        <a:rPr lang="en-US" sz="1600" b="0" i="0" kern="1200" baseline="0" dirty="0" err="1">
                          <a:solidFill>
                            <a:schemeClr val="bg1"/>
                          </a:solidFill>
                          <a:effectLst/>
                          <a:latin typeface="Arial" panose="020B0604020202020204" pitchFamily="34" charset="0"/>
                          <a:ea typeface="+mn-ea"/>
                          <a:cs typeface="Arial" panose="020B0604020202020204" pitchFamily="34" charset="0"/>
                        </a:rPr>
                        <a:t>tử</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sở</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hữu</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một</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hàng</a:t>
                      </a:r>
                      <a:r>
                        <a:rPr lang="en-US" sz="1600" b="0" i="0" kern="1200" dirty="0">
                          <a:solidFill>
                            <a:schemeClr val="bg1"/>
                          </a:solidFill>
                          <a:effectLst/>
                          <a:latin typeface="Arial" panose="020B0604020202020204" pitchFamily="34" charset="0"/>
                          <a:ea typeface="+mn-ea"/>
                          <a:cs typeface="Arial" panose="020B0604020202020204" pitchFamily="34" charset="0"/>
                        </a:rPr>
                        <a:t> </a:t>
                      </a:r>
                      <a:r>
                        <a:rPr lang="en-US" sz="1600" b="0" i="0" kern="1200" dirty="0" err="1">
                          <a:solidFill>
                            <a:schemeClr val="bg1"/>
                          </a:solidFill>
                          <a:effectLst/>
                          <a:latin typeface="Arial" panose="020B0604020202020204" pitchFamily="34" charset="0"/>
                          <a:ea typeface="+mn-ea"/>
                          <a:cs typeface="Arial" panose="020B0604020202020204" pitchFamily="34" charset="0"/>
                        </a:rPr>
                        <a:t>riêng</a:t>
                      </a:r>
                      <a:r>
                        <a:rPr lang="en-US" sz="1600" b="0" i="0" kern="1200" dirty="0">
                          <a:solidFill>
                            <a:schemeClr val="bg1"/>
                          </a:solidFill>
                          <a:effectLst/>
                          <a:latin typeface="Arial" panose="020B0604020202020204" pitchFamily="34" charset="0"/>
                          <a:ea typeface="+mn-ea"/>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3"/>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inline-block</a:t>
                      </a:r>
                      <a:endParaRPr lang="en-US"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Chuyển phần tử về hiển thị trên cùng một hàng</a:t>
                      </a:r>
                      <a:r>
                        <a:rPr lang="en-US" sz="1600" b="0" i="0" kern="1200" dirty="0">
                          <a:solidFill>
                            <a:schemeClr val="bg1"/>
                          </a:solidFill>
                          <a:effectLst/>
                          <a:latin typeface="Arial" panose="020B0604020202020204" pitchFamily="34" charset="0"/>
                          <a:ea typeface="+mn-ea"/>
                          <a:cs typeface="Arial" panose="020B0604020202020204" pitchFamily="34" charset="0"/>
                        </a:rPr>
                        <a:t>(</a:t>
                      </a:r>
                      <a:r>
                        <a:rPr lang="en-US" sz="1600" b="0" i="0" kern="1200" dirty="0" err="1">
                          <a:solidFill>
                            <a:schemeClr val="bg1"/>
                          </a:solidFill>
                          <a:effectLst/>
                          <a:latin typeface="Arial" panose="020B0604020202020204" pitchFamily="34" charset="0"/>
                          <a:ea typeface="+mn-ea"/>
                          <a:cs typeface="Arial" panose="020B0604020202020204" pitchFamily="34" charset="0"/>
                        </a:rPr>
                        <a:t>kết</a:t>
                      </a:r>
                      <a:r>
                        <a:rPr lang="en-US" sz="1600" b="0" i="0" kern="1200" baseline="0" dirty="0">
                          <a:solidFill>
                            <a:schemeClr val="bg1"/>
                          </a:solidFill>
                          <a:effectLst/>
                          <a:latin typeface="Arial" panose="020B0604020202020204" pitchFamily="34" charset="0"/>
                          <a:ea typeface="+mn-ea"/>
                          <a:cs typeface="Arial" panose="020B0604020202020204" pitchFamily="34" charset="0"/>
                        </a:rPr>
                        <a:t> </a:t>
                      </a:r>
                      <a:r>
                        <a:rPr lang="en-US" sz="1600" b="0" i="0" kern="1200" baseline="0" dirty="0" err="1">
                          <a:solidFill>
                            <a:schemeClr val="bg1"/>
                          </a:solidFill>
                          <a:effectLst/>
                          <a:latin typeface="Arial" panose="020B0604020202020204" pitchFamily="34" charset="0"/>
                          <a:ea typeface="+mn-ea"/>
                          <a:cs typeface="Arial" panose="020B0604020202020204" pitchFamily="34" charset="0"/>
                        </a:rPr>
                        <a:t>hợp</a:t>
                      </a:r>
                      <a:r>
                        <a:rPr lang="en-US" sz="1600" b="0" i="0" kern="1200" baseline="0" dirty="0">
                          <a:solidFill>
                            <a:schemeClr val="bg1"/>
                          </a:solidFill>
                          <a:effectLst/>
                          <a:latin typeface="Arial" panose="020B0604020202020204" pitchFamily="34" charset="0"/>
                          <a:ea typeface="+mn-ea"/>
                          <a:cs typeface="Arial" panose="020B0604020202020204" pitchFamily="34" charset="0"/>
                        </a:rPr>
                        <a:t> </a:t>
                      </a:r>
                      <a:r>
                        <a:rPr lang="en-US" sz="1600" b="0" i="0" kern="1200" baseline="0" dirty="0" err="1">
                          <a:solidFill>
                            <a:schemeClr val="bg1"/>
                          </a:solidFill>
                          <a:effectLst/>
                          <a:latin typeface="Arial" panose="020B0604020202020204" pitchFamily="34" charset="0"/>
                          <a:ea typeface="+mn-ea"/>
                          <a:cs typeface="Arial" panose="020B0604020202020204" pitchFamily="34" charset="0"/>
                        </a:rPr>
                        <a:t>giữa</a:t>
                      </a:r>
                      <a:r>
                        <a:rPr lang="en-US" sz="1600" b="0" i="0" kern="1200" baseline="0" dirty="0">
                          <a:solidFill>
                            <a:schemeClr val="bg1"/>
                          </a:solidFill>
                          <a:effectLst/>
                          <a:latin typeface="Arial" panose="020B0604020202020204" pitchFamily="34" charset="0"/>
                          <a:ea typeface="+mn-ea"/>
                          <a:cs typeface="Arial" panose="020B0604020202020204" pitchFamily="34" charset="0"/>
                        </a:rPr>
                        <a:t> inline </a:t>
                      </a:r>
                      <a:r>
                        <a:rPr lang="en-US" sz="1600" b="0" i="0" kern="1200" baseline="0" dirty="0" err="1">
                          <a:solidFill>
                            <a:schemeClr val="bg1"/>
                          </a:solidFill>
                          <a:effectLst/>
                          <a:latin typeface="Arial" panose="020B0604020202020204" pitchFamily="34" charset="0"/>
                          <a:ea typeface="+mn-ea"/>
                          <a:cs typeface="Arial" panose="020B0604020202020204" pitchFamily="34" charset="0"/>
                        </a:rPr>
                        <a:t>và</a:t>
                      </a:r>
                      <a:r>
                        <a:rPr lang="en-US" sz="1600" b="0" i="0" kern="1200" baseline="0" dirty="0">
                          <a:solidFill>
                            <a:schemeClr val="bg1"/>
                          </a:solidFill>
                          <a:effectLst/>
                          <a:latin typeface="Arial" panose="020B0604020202020204" pitchFamily="34" charset="0"/>
                          <a:ea typeface="+mn-ea"/>
                          <a:cs typeface="Arial" panose="020B0604020202020204" pitchFamily="34" charset="0"/>
                        </a:rPr>
                        <a:t> block</a:t>
                      </a:r>
                      <a:r>
                        <a:rPr lang="en-US" sz="1600" b="0" i="0" kern="1200" dirty="0">
                          <a:solidFill>
                            <a:schemeClr val="bg1"/>
                          </a:solidFill>
                          <a:effectLst/>
                          <a:latin typeface="Arial" panose="020B0604020202020204" pitchFamily="34" charset="0"/>
                          <a:ea typeface="+mn-ea"/>
                          <a:cs typeface="Arial" panose="020B0604020202020204" pitchFamily="34" charset="0"/>
                        </a:rPr>
                        <a:t>)</a:t>
                      </a:r>
                      <a:r>
                        <a:rPr lang="vi-VN" sz="1600" b="0" i="0" kern="1200" dirty="0">
                          <a:solidFill>
                            <a:schemeClr val="bg1"/>
                          </a:solidFill>
                          <a:effectLst/>
                          <a:latin typeface="Arial" panose="020B0604020202020204" pitchFamily="34" charset="0"/>
                          <a:ea typeface="+mn-ea"/>
                          <a:cs typeface="Arial" panose="020B0604020202020204" pitchFamily="34" charset="0"/>
                        </a:rPr>
                        <a:t> nhưng nó vẫn thừa hưởng các đặc tính của block như có thể tùy chỉnh kích thước, thêm background,…</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4"/>
                  </a:ext>
                </a:extLst>
              </a:tr>
              <a:tr h="370840">
                <a:tc>
                  <a:txBody>
                    <a:bodyPr/>
                    <a:lstStyle/>
                    <a:p>
                      <a:r>
                        <a:rPr lang="en-US" sz="1600" b="1" i="0" kern="1200" dirty="0">
                          <a:solidFill>
                            <a:schemeClr val="bg2">
                              <a:lumMod val="75000"/>
                            </a:schemeClr>
                          </a:solidFill>
                          <a:effectLst/>
                          <a:latin typeface="Arial" panose="020B0604020202020204" pitchFamily="34" charset="0"/>
                          <a:ea typeface="+mn-ea"/>
                          <a:cs typeface="Arial" panose="020B0604020202020204" pitchFamily="34" charset="0"/>
                        </a:rPr>
                        <a:t>list-item</a:t>
                      </a:r>
                      <a:endParaRPr lang="en-US" sz="1600" b="1"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r>
                        <a:rPr lang="vi-VN" sz="1600" b="0" i="0" kern="1200" dirty="0">
                          <a:solidFill>
                            <a:schemeClr val="bg1"/>
                          </a:solidFill>
                          <a:effectLst/>
                          <a:latin typeface="Arial" panose="020B0604020202020204" pitchFamily="34" charset="0"/>
                          <a:ea typeface="+mn-ea"/>
                          <a:cs typeface="Arial" panose="020B0604020202020204" pitchFamily="34" charset="0"/>
                        </a:rPr>
                        <a:t>Chuyển phần tử về hiển thị như một mục danh sách, để có thể sử dụng thuộc tính list-style.</a:t>
                      </a:r>
                      <a:endParaRPr lang="en-US" sz="1600"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82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1" y="1219201"/>
            <a:ext cx="8686799" cy="4906963"/>
          </a:xfrm>
        </p:spPr>
        <p:txBody>
          <a:bodyPr>
            <a:noAutofit/>
          </a:bodyPr>
          <a:lstStyle/>
          <a:p>
            <a:r>
              <a:rPr lang="en-US" sz="1600" dirty="0">
                <a:solidFill>
                  <a:schemeClr val="bg1"/>
                </a:solidFill>
                <a:latin typeface="Arial" panose="020B0604020202020204" pitchFamily="34" charset="0"/>
                <a:cs typeface="Arial" panose="020B0604020202020204" pitchFamily="34" charset="0"/>
              </a:rPr>
              <a:t>1/ @media : </a:t>
            </a:r>
            <a:r>
              <a:rPr lang="en-US" sz="1600" b="1" i="1" dirty="0" err="1">
                <a:solidFill>
                  <a:schemeClr val="bg1"/>
                </a:solidFill>
                <a:latin typeface="Arial" panose="020B0604020202020204" pitchFamily="34" charset="0"/>
                <a:cs typeface="Arial" panose="020B0604020202020204" pitchFamily="34" charset="0"/>
              </a:rPr>
              <a:t>giúp</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responesive</a:t>
            </a:r>
            <a:r>
              <a:rPr lang="en-US" sz="1600" b="1" i="1" dirty="0">
                <a:solidFill>
                  <a:schemeClr val="bg1"/>
                </a:solidFill>
                <a:latin typeface="Arial" panose="020B0604020202020204" pitchFamily="34" charset="0"/>
                <a:cs typeface="Arial" panose="020B0604020202020204" pitchFamily="34" charset="0"/>
              </a:rPr>
              <a:t> website </a:t>
            </a:r>
            <a:r>
              <a:rPr lang="en-US" sz="1600" b="1" i="1" dirty="0" err="1">
                <a:solidFill>
                  <a:schemeClr val="bg1"/>
                </a:solidFill>
                <a:latin typeface="Arial" panose="020B0604020202020204" pitchFamily="34" charset="0"/>
                <a:cs typeface="Arial" panose="020B0604020202020204" pitchFamily="34" charset="0"/>
              </a:rPr>
              <a:t>chạy</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đa</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nền</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tảng</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trên</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mọi</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thiết</a:t>
            </a:r>
            <a:r>
              <a:rPr lang="en-US" sz="1600" b="1" i="1" dirty="0">
                <a:solidFill>
                  <a:schemeClr val="bg1"/>
                </a:solidFill>
                <a:latin typeface="Arial" panose="020B0604020202020204" pitchFamily="34" charset="0"/>
                <a:cs typeface="Arial" panose="020B0604020202020204" pitchFamily="34" charset="0"/>
              </a:rPr>
              <a:t> </a:t>
            </a:r>
            <a:r>
              <a:rPr lang="en-US" sz="1600" b="1" i="1" dirty="0" err="1">
                <a:solidFill>
                  <a:schemeClr val="bg1"/>
                </a:solidFill>
                <a:latin typeface="Arial" panose="020B0604020202020204" pitchFamily="34" charset="0"/>
                <a:cs typeface="Arial" panose="020B0604020202020204" pitchFamily="34" charset="0"/>
              </a:rPr>
              <a:t>bị</a:t>
            </a:r>
            <a:r>
              <a:rPr lang="en-US" sz="1600" b="1" i="1" dirty="0">
                <a:solidFill>
                  <a:schemeClr val="bg1"/>
                </a:solidFill>
                <a:latin typeface="Arial" panose="020B0604020202020204" pitchFamily="34" charset="0"/>
                <a:cs typeface="Arial" panose="020B0604020202020204" pitchFamily="34" charset="0"/>
              </a:rPr>
              <a:t> di </a:t>
            </a:r>
            <a:r>
              <a:rPr lang="en-US" sz="1600" b="1" i="1" dirty="0" err="1">
                <a:solidFill>
                  <a:schemeClr val="bg1"/>
                </a:solidFill>
                <a:latin typeface="Arial" panose="020B0604020202020204" pitchFamily="34" charset="0"/>
                <a:cs typeface="Arial" panose="020B0604020202020204" pitchFamily="34" charset="0"/>
              </a:rPr>
              <a:t>động</a:t>
            </a:r>
            <a:r>
              <a:rPr lang="en-US" sz="1600" b="1" i="1" dirty="0">
                <a:solidFill>
                  <a:schemeClr val="bg1"/>
                </a:solidFill>
                <a:latin typeface="Arial" panose="020B0604020202020204" pitchFamily="34" charset="0"/>
                <a:cs typeface="Arial" panose="020B0604020202020204" pitchFamily="34" charset="0"/>
              </a:rPr>
              <a:t>.</a:t>
            </a:r>
          </a:p>
          <a:p>
            <a:pPr fontAlgn="base"/>
            <a:r>
              <a:rPr lang="en-US" sz="1600" dirty="0" err="1">
                <a:solidFill>
                  <a:schemeClr val="bg1"/>
                </a:solidFill>
                <a:latin typeface="Arial" panose="020B0604020202020204" pitchFamily="34" charset="0"/>
                <a:cs typeface="Arial" panose="020B0604020202020204" pitchFamily="34" charset="0"/>
              </a:rPr>
              <a:t>Cú</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pháp</a:t>
            </a:r>
            <a:r>
              <a:rPr lang="en-US" sz="1600" dirty="0">
                <a:solidFill>
                  <a:schemeClr val="bg1"/>
                </a:solidFill>
                <a:latin typeface="Arial" panose="020B0604020202020204" pitchFamily="34" charset="0"/>
                <a:cs typeface="Arial" panose="020B0604020202020204" pitchFamily="34" charset="0"/>
              </a:rPr>
              <a:t> :  </a:t>
            </a:r>
            <a:r>
              <a:rPr lang="en-US" sz="1800" b="1" dirty="0">
                <a:solidFill>
                  <a:schemeClr val="bg1"/>
                </a:solidFill>
                <a:latin typeface="Arial" panose="020B0604020202020204" pitchFamily="34" charset="0"/>
                <a:ea typeface="Times New Roman" charset="0"/>
                <a:cs typeface="Arial" panose="020B0604020202020204" pitchFamily="34" charset="0"/>
              </a:rPr>
              <a:t>@media </a:t>
            </a:r>
            <a:r>
              <a:rPr lang="en-US" sz="1800" b="1" dirty="0" err="1">
                <a:solidFill>
                  <a:schemeClr val="bg1"/>
                </a:solidFill>
                <a:latin typeface="Arial" panose="020B0604020202020204" pitchFamily="34" charset="0"/>
                <a:ea typeface="Times New Roman" charset="0"/>
                <a:cs typeface="Arial" panose="020B0604020202020204" pitchFamily="34" charset="0"/>
              </a:rPr>
              <a:t>not|only</a:t>
            </a:r>
            <a:r>
              <a:rPr lang="en-US" sz="1800" b="1" dirty="0">
                <a:solidFill>
                  <a:schemeClr val="bg1"/>
                </a:solidFill>
                <a:latin typeface="Arial" panose="020B0604020202020204" pitchFamily="34" charset="0"/>
                <a:ea typeface="Times New Roman" charset="0"/>
                <a:cs typeface="Arial" panose="020B0604020202020204" pitchFamily="34" charset="0"/>
              </a:rPr>
              <a:t> </a:t>
            </a:r>
            <a:r>
              <a:rPr lang="en-US" sz="1800" b="1" dirty="0" err="1">
                <a:solidFill>
                  <a:schemeClr val="bg1"/>
                </a:solidFill>
                <a:latin typeface="Arial" panose="020B0604020202020204" pitchFamily="34" charset="0"/>
                <a:ea typeface="Times New Roman" charset="0"/>
                <a:cs typeface="Arial" panose="020B0604020202020204" pitchFamily="34" charset="0"/>
              </a:rPr>
              <a:t>mediatype</a:t>
            </a:r>
            <a:r>
              <a:rPr lang="en-US" sz="1800" b="1" dirty="0">
                <a:solidFill>
                  <a:schemeClr val="bg1"/>
                </a:solidFill>
                <a:latin typeface="Arial" panose="020B0604020202020204" pitchFamily="34" charset="0"/>
                <a:ea typeface="Times New Roman" charset="0"/>
                <a:cs typeface="Arial" panose="020B0604020202020204" pitchFamily="34" charset="0"/>
              </a:rPr>
              <a:t> and (media feature) {CSS-Code;}</a:t>
            </a:r>
          </a:p>
          <a:p>
            <a:pPr fontAlgn="base"/>
            <a:r>
              <a:rPr lang="en-US" sz="1600" dirty="0" err="1">
                <a:solidFill>
                  <a:schemeClr val="bg1"/>
                </a:solidFill>
                <a:latin typeface="Arial" panose="020B0604020202020204" pitchFamily="34" charset="0"/>
                <a:ea typeface="Times New Roman" charset="0"/>
                <a:cs typeface="Arial" panose="020B0604020202020204" pitchFamily="34" charset="0"/>
              </a:rPr>
              <a:t>Luôn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nhớ</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thêm</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thẻ</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&lt;meta name="viewport" content="width=device-width, initial-scale=1.0"&gt;</a:t>
            </a:r>
          </a:p>
          <a:p>
            <a:pPr fontAlgn="base"/>
            <a:r>
              <a:rPr lang="en-US" sz="1600" dirty="0">
                <a:solidFill>
                  <a:schemeClr val="bg1"/>
                </a:solidFill>
                <a:latin typeface="Arial" panose="020B0604020202020204" pitchFamily="34" charset="0"/>
                <a:ea typeface="Times New Roman" charset="0"/>
                <a:cs typeface="Arial" panose="020B0604020202020204" pitchFamily="34" charset="0"/>
              </a:rPr>
              <a:t>meta viewport </a:t>
            </a:r>
            <a:r>
              <a:rPr lang="en-US" sz="1600" dirty="0" err="1">
                <a:solidFill>
                  <a:schemeClr val="bg1"/>
                </a:solidFill>
                <a:latin typeface="Arial" panose="020B0604020202020204" pitchFamily="34" charset="0"/>
                <a:ea typeface="Times New Roman" charset="0"/>
                <a:cs typeface="Arial" panose="020B0604020202020204" pitchFamily="34" charset="0"/>
              </a:rPr>
              <a:t>nghĩa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là</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một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thẻ</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thiết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lập</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cho</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trình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duyệt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hiển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tương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ứng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với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kích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thước</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màn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hình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Chẳng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hạn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như</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ví</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dụ</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trên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có</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nghĩa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là</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sẽ</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thiết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lập</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trình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duyệt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hiển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cố</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định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và</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tương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ứng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trên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tất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cả</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các</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thiết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bị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dựa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vào</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rộng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của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thiết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bị</a:t>
            </a:r>
            <a:r>
              <a:rPr lang="en-US" sz="1600" dirty="0">
                <a:solidFill>
                  <a:schemeClr val="bg1"/>
                </a:solidFill>
                <a:latin typeface="Arial" panose="020B0604020202020204" pitchFamily="34" charset="0"/>
                <a:ea typeface="Times New Roman" charset="0"/>
                <a:cs typeface="Arial" panose="020B0604020202020204" pitchFamily="34" charset="0"/>
              </a:rPr>
              <a:t> (device-width) </a:t>
            </a:r>
            <a:r>
              <a:rPr lang="en-US" sz="1600" dirty="0" err="1">
                <a:solidFill>
                  <a:schemeClr val="bg1"/>
                </a:solidFill>
                <a:latin typeface="Arial" panose="020B0604020202020204" pitchFamily="34" charset="0"/>
                <a:ea typeface="Times New Roman" charset="0"/>
                <a:cs typeface="Arial" panose="020B0604020202020204" pitchFamily="34" charset="0"/>
              </a:rPr>
              <a:t>và</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không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cho</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phép</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người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dùng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phóng</a:t>
            </a:r>
            <a:r>
              <a:rPr lang="en-US" sz="1600" dirty="0">
                <a:solidFill>
                  <a:schemeClr val="bg1"/>
                </a:solidFill>
                <a:latin typeface="Arial" panose="020B0604020202020204" pitchFamily="34" charset="0"/>
                <a:ea typeface="Times New Roman" charset="0"/>
                <a:cs typeface="Arial" panose="020B0604020202020204" pitchFamily="34" charset="0"/>
              </a:rPr>
              <a:t> to (</a:t>
            </a:r>
            <a:r>
              <a:rPr lang="en-US" sz="1600" dirty="0" err="1">
                <a:solidFill>
                  <a:schemeClr val="bg1"/>
                </a:solidFill>
                <a:latin typeface="Arial" panose="020B0604020202020204" pitchFamily="34" charset="0"/>
                <a:ea typeface="Times New Roman" charset="0"/>
                <a:cs typeface="Arial" panose="020B0604020202020204" pitchFamily="34" charset="0"/>
              </a:rPr>
              <a:t>thiết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lập</a:t>
            </a:r>
            <a:r>
              <a:rPr lang="en-US" sz="1600" dirty="0">
                <a:solidFill>
                  <a:schemeClr val="bg1"/>
                </a:solidFill>
                <a:latin typeface="Arial" panose="020B0604020202020204" pitchFamily="34" charset="0"/>
                <a:ea typeface="Times New Roman" charset="0"/>
                <a:cs typeface="Arial" panose="020B0604020202020204" pitchFamily="34" charset="0"/>
              </a:rPr>
              <a:t> initial-scale </a:t>
            </a:r>
            <a:r>
              <a:rPr lang="en-US" sz="1600" dirty="0" err="1">
                <a:solidFill>
                  <a:schemeClr val="bg1"/>
                </a:solidFill>
                <a:latin typeface="Arial" panose="020B0604020202020204" pitchFamily="34" charset="0"/>
                <a:ea typeface="Times New Roman" charset="0"/>
                <a:cs typeface="Arial" panose="020B0604020202020204" pitchFamily="34" charset="0"/>
              </a:rPr>
              <a:t>với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giá</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cố</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định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là</a:t>
            </a:r>
            <a:r>
              <a:rPr lang="en-US" sz="1600" dirty="0">
                <a:solidFill>
                  <a:schemeClr val="bg1"/>
                </a:solidFill>
                <a:latin typeface="Arial" panose="020B0604020202020204" pitchFamily="34" charset="0"/>
                <a:ea typeface="Times New Roman" charset="0"/>
                <a:cs typeface="Arial" panose="020B0604020202020204" pitchFamily="34" charset="0"/>
              </a:rPr>
              <a:t> 1).</a:t>
            </a:r>
          </a:p>
          <a:p>
            <a:endParaRPr lang="en-US" sz="1600" dirty="0">
              <a:solidFill>
                <a:schemeClr val="bg1"/>
              </a:solidFill>
              <a:latin typeface="Arial" panose="020B0604020202020204" pitchFamily="34" charset="0"/>
              <a:cs typeface="Arial" panose="020B0604020202020204" pitchFamily="34" charset="0"/>
            </a:endParaRPr>
          </a:p>
          <a:p>
            <a:r>
              <a:rPr lang="en-US" sz="1600" dirty="0" err="1">
                <a:solidFill>
                  <a:schemeClr val="bg1"/>
                </a:solidFill>
                <a:latin typeface="Arial" panose="020B0604020202020204" pitchFamily="34" charset="0"/>
                <a:cs typeface="Arial" panose="020B0604020202020204" pitchFamily="34" charset="0"/>
              </a:rPr>
              <a:t>Giải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thích</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cú</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pháp</a:t>
            </a:r>
            <a:r>
              <a:rPr lang="en-US" sz="1600" dirty="0">
                <a:solidFill>
                  <a:schemeClr val="bg1"/>
                </a:solidFill>
                <a:latin typeface="Arial" panose="020B0604020202020204" pitchFamily="34" charset="0"/>
                <a:cs typeface="Arial" panose="020B0604020202020204" pitchFamily="34" charset="0"/>
              </a:rPr>
              <a:t> :</a:t>
            </a:r>
          </a:p>
          <a:p>
            <a:r>
              <a:rPr lang="en-US" sz="1600" b="1" dirty="0" err="1">
                <a:solidFill>
                  <a:schemeClr val="bg1"/>
                </a:solidFill>
                <a:latin typeface="Arial" panose="020B0604020202020204" pitchFamily="34" charset="0"/>
                <a:cs typeface="Arial" panose="020B0604020202020204" pitchFamily="34" charset="0"/>
              </a:rPr>
              <a:t>mediatype</a:t>
            </a:r>
            <a:r>
              <a:rPr lang="en-US" sz="1600" b="1" dirty="0">
                <a:solidFill>
                  <a:schemeClr val="bg1"/>
                </a:solidFill>
                <a:latin typeface="Arial" panose="020B0604020202020204" pitchFamily="34" charset="0"/>
                <a:cs typeface="Arial" panose="020B0604020202020204" pitchFamily="34" charset="0"/>
              </a:rPr>
              <a:t> : </a:t>
            </a:r>
            <a:r>
              <a:rPr lang="en-US" sz="1600" dirty="0" err="1">
                <a:solidFill>
                  <a:schemeClr val="bg1"/>
                </a:solidFill>
                <a:latin typeface="Arial" panose="020B0604020202020204" pitchFamily="34" charset="0"/>
                <a:cs typeface="Arial" panose="020B0604020202020204" pitchFamily="34" charset="0"/>
              </a:rPr>
              <a:t>nhận</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các</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giá</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trị</a:t>
            </a:r>
            <a:r>
              <a:rPr lang="en-US" sz="1600" dirty="0">
                <a:solidFill>
                  <a:schemeClr val="bg1"/>
                </a:solidFill>
                <a:latin typeface="Arial" panose="020B0604020202020204" pitchFamily="34" charset="0"/>
                <a:cs typeface="Arial" panose="020B0604020202020204" pitchFamily="34" charset="0"/>
              </a:rPr>
              <a:t> : </a:t>
            </a:r>
            <a:r>
              <a:rPr lang="en-US" sz="1600" b="1" dirty="0">
                <a:solidFill>
                  <a:schemeClr val="bg1"/>
                </a:solidFill>
                <a:latin typeface="Arial" panose="020B0604020202020204" pitchFamily="34" charset="0"/>
                <a:cs typeface="Arial" panose="020B0604020202020204" pitchFamily="34" charset="0"/>
              </a:rPr>
              <a:t>all</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cho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mọi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người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thiết</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bị</a:t>
            </a:r>
            <a:r>
              <a:rPr lang="en-US" sz="1600" dirty="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print</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dành</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cho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máy</a:t>
            </a:r>
            <a:r>
              <a:rPr lang="en-US" sz="1600" dirty="0">
                <a:solidFill>
                  <a:schemeClr val="bg1"/>
                </a:solidFill>
                <a:latin typeface="Arial" panose="020B0604020202020204" pitchFamily="34" charset="0"/>
                <a:cs typeface="Arial" panose="020B0604020202020204" pitchFamily="34" charset="0"/>
              </a:rPr>
              <a:t> in, </a:t>
            </a:r>
            <a:r>
              <a:rPr lang="en-US" sz="1600" b="1" dirty="0">
                <a:solidFill>
                  <a:schemeClr val="bg1"/>
                </a:solidFill>
                <a:latin typeface="Arial" panose="020B0604020202020204" pitchFamily="34" charset="0"/>
                <a:cs typeface="Arial" panose="020B0604020202020204" pitchFamily="34" charset="0"/>
              </a:rPr>
              <a:t>screen </a:t>
            </a:r>
            <a:r>
              <a:rPr lang="en-US" sz="1600" dirty="0" err="1">
                <a:solidFill>
                  <a:schemeClr val="bg1"/>
                </a:solidFill>
                <a:latin typeface="Arial" panose="020B0604020202020204" pitchFamily="34" charset="0"/>
                <a:cs typeface="Arial" panose="020B0604020202020204" pitchFamily="34" charset="0"/>
              </a:rPr>
              <a:t>dành</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cho</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các</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thiết</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bị</a:t>
            </a:r>
            <a:r>
              <a:rPr lang="en-US" sz="1600" dirty="0">
                <a:solidFill>
                  <a:schemeClr val="bg1"/>
                </a:solidFill>
                <a:latin typeface="Arial" panose="020B0604020202020204" pitchFamily="34" charset="0"/>
                <a:cs typeface="Arial" panose="020B0604020202020204" pitchFamily="34" charset="0"/>
              </a:rPr>
              <a:t> smartphone.</a:t>
            </a:r>
          </a:p>
          <a:p>
            <a:r>
              <a:rPr lang="en-US" sz="1600" b="1" dirty="0">
                <a:solidFill>
                  <a:schemeClr val="bg1"/>
                </a:solidFill>
                <a:latin typeface="Arial" panose="020B0604020202020204" pitchFamily="34" charset="0"/>
                <a:cs typeface="Arial" panose="020B0604020202020204" pitchFamily="34" charset="0"/>
              </a:rPr>
              <a:t>media feature : </a:t>
            </a:r>
            <a:r>
              <a:rPr lang="en-US" sz="1600" dirty="0" err="1">
                <a:solidFill>
                  <a:schemeClr val="bg1"/>
                </a:solidFill>
                <a:latin typeface="Arial" panose="020B0604020202020204" pitchFamily="34" charset="0"/>
                <a:cs typeface="Arial" panose="020B0604020202020204" pitchFamily="34" charset="0"/>
              </a:rPr>
              <a:t>nhận</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các</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giá</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trị</a:t>
            </a:r>
            <a:r>
              <a:rPr 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b="1" dirty="0">
                <a:solidFill>
                  <a:schemeClr val="bg1"/>
                </a:solidFill>
                <a:latin typeface="Arial" panose="020B0604020202020204" pitchFamily="34" charset="0"/>
                <a:ea typeface="Times New Roman" charset="0"/>
                <a:cs typeface="Arial" panose="020B0604020202020204" pitchFamily="34" charset="0"/>
              </a:rPr>
              <a:t>max-width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rộng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tối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đa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của</a:t>
            </a:r>
            <a:r>
              <a:rPr lang="en-US" sz="1600" dirty="0">
                <a:solidFill>
                  <a:schemeClr val="bg1"/>
                </a:solidFill>
                <a:latin typeface="Arial" panose="020B0604020202020204" pitchFamily="34" charset="0"/>
                <a:ea typeface="Times New Roman" charset="0"/>
                <a:cs typeface="Arial" panose="020B0604020202020204" pitchFamily="34" charset="0"/>
              </a:rPr>
              <a:t> viewport, </a:t>
            </a:r>
            <a:r>
              <a:rPr lang="en-US" sz="1600" b="1" dirty="0">
                <a:solidFill>
                  <a:schemeClr val="bg1"/>
                </a:solidFill>
                <a:latin typeface="Arial" panose="020B0604020202020204" pitchFamily="34" charset="0"/>
                <a:ea typeface="Times New Roman" charset="0"/>
                <a:cs typeface="Arial" panose="020B0604020202020204" pitchFamily="34" charset="0"/>
              </a:rPr>
              <a:t>min-width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rộng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tối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thiểu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của</a:t>
            </a:r>
            <a:r>
              <a:rPr lang="en-US" sz="1600" dirty="0">
                <a:solidFill>
                  <a:schemeClr val="bg1"/>
                </a:solidFill>
                <a:latin typeface="Arial" panose="020B0604020202020204" pitchFamily="34" charset="0"/>
                <a:ea typeface="Times New Roman" charset="0"/>
                <a:cs typeface="Arial" panose="020B0604020202020204" pitchFamily="34" charset="0"/>
              </a:rPr>
              <a:t> viewport, </a:t>
            </a:r>
            <a:r>
              <a:rPr lang="en-US" sz="1600" b="1" dirty="0">
                <a:solidFill>
                  <a:schemeClr val="bg1"/>
                </a:solidFill>
                <a:latin typeface="Arial" panose="020B0604020202020204" pitchFamily="34" charset="0"/>
                <a:ea typeface="Times New Roman" charset="0"/>
                <a:cs typeface="Arial" panose="020B0604020202020204" pitchFamily="34" charset="0"/>
              </a:rPr>
              <a:t>max-height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cao</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tối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đa</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của</a:t>
            </a:r>
            <a:r>
              <a:rPr lang="en-US" sz="1600" dirty="0">
                <a:solidFill>
                  <a:schemeClr val="bg1"/>
                </a:solidFill>
                <a:latin typeface="Arial" panose="020B0604020202020204" pitchFamily="34" charset="0"/>
                <a:ea typeface="Times New Roman" charset="0"/>
                <a:cs typeface="Arial" panose="020B0604020202020204" pitchFamily="34" charset="0"/>
              </a:rPr>
              <a:t> viewport, </a:t>
            </a:r>
            <a:r>
              <a:rPr lang="en-US" sz="1600" b="1" dirty="0">
                <a:solidFill>
                  <a:schemeClr val="bg1"/>
                </a:solidFill>
                <a:latin typeface="Arial" panose="020B0604020202020204" pitchFamily="34" charset="0"/>
                <a:ea typeface="Times New Roman" charset="0"/>
                <a:cs typeface="Arial" panose="020B0604020202020204" pitchFamily="34" charset="0"/>
              </a:rPr>
              <a:t>min-height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cao</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tối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thiểu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của</a:t>
            </a:r>
            <a:r>
              <a:rPr lang="en-US" sz="1600" dirty="0">
                <a:solidFill>
                  <a:schemeClr val="bg1"/>
                </a:solidFill>
                <a:latin typeface="Arial" panose="020B0604020202020204" pitchFamily="34" charset="0"/>
                <a:ea typeface="Times New Roman" charset="0"/>
                <a:cs typeface="Arial" panose="020B0604020202020204" pitchFamily="34" charset="0"/>
              </a:rPr>
              <a:t> viewport </a:t>
            </a:r>
            <a:r>
              <a:rPr lang="en-US" sz="1600" dirty="0" err="1">
                <a:solidFill>
                  <a:schemeClr val="bg1"/>
                </a:solidFill>
                <a:latin typeface="Arial" panose="020B0604020202020204" pitchFamily="34" charset="0"/>
                <a:ea typeface="Times New Roman" charset="0"/>
                <a:cs typeface="Arial" panose="020B0604020202020204" pitchFamily="34" charset="0"/>
              </a:rPr>
              <a:t>và</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còn</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giá</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khác</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nhưng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thông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thường</a:t>
            </a:r>
            <a:r>
              <a:rPr lang="en-US" sz="1600" dirty="0">
                <a:solidFill>
                  <a:schemeClr val="bg1"/>
                </a:solidFill>
                <a:latin typeface="Arial" panose="020B0604020202020204" pitchFamily="34" charset="0"/>
                <a:ea typeface="Times New Roman" charset="0"/>
                <a:cs typeface="Arial" panose="020B0604020202020204" pitchFamily="34" charset="0"/>
              </a:rPr>
              <a:t> 4 </a:t>
            </a:r>
            <a:r>
              <a:rPr lang="en-US" sz="1600" dirty="0" err="1">
                <a:solidFill>
                  <a:schemeClr val="bg1"/>
                </a:solidFill>
                <a:latin typeface="Arial" panose="020B0604020202020204" pitchFamily="34" charset="0"/>
                <a:ea typeface="Times New Roman" charset="0"/>
                <a:cs typeface="Arial" panose="020B0604020202020204" pitchFamily="34" charset="0"/>
              </a:rPr>
              <a:t>giá</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trị</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này</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được</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sử</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dụng</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nhiều</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nhất</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khi</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lập</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trình</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css</a:t>
            </a:r>
            <a:r>
              <a:rPr lang="en-US" sz="1600" dirty="0">
                <a:solidFill>
                  <a:schemeClr val="bg1"/>
                </a:solidFill>
                <a:latin typeface="Arial" panose="020B0604020202020204" pitchFamily="34" charset="0"/>
                <a:ea typeface="Times New Roman" charset="0"/>
                <a:cs typeface="Arial" panose="020B0604020202020204" pitchFamily="34" charset="0"/>
              </a:rPr>
              <a:t> </a:t>
            </a:r>
            <a:r>
              <a:rPr lang="en-US" sz="1600" dirty="0" err="1">
                <a:solidFill>
                  <a:schemeClr val="bg1"/>
                </a:solidFill>
                <a:latin typeface="Arial" panose="020B0604020202020204" pitchFamily="34" charset="0"/>
                <a:ea typeface="Times New Roman" charset="0"/>
                <a:cs typeface="Arial" panose="020B0604020202020204" pitchFamily="34" charset="0"/>
              </a:rPr>
              <a:t>responesive</a:t>
            </a:r>
            <a:r>
              <a:rPr lang="en-US" sz="1600" dirty="0">
                <a:solidFill>
                  <a:schemeClr val="bg1"/>
                </a:solidFill>
                <a:latin typeface="Arial" panose="020B0604020202020204" pitchFamily="34" charset="0"/>
                <a:ea typeface="Times New Roman"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endParaRPr lang="en-US" sz="1600" b="1"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1981200" y="338328"/>
            <a:ext cx="8229600" cy="728472"/>
          </a:xfrm>
        </p:spPr>
        <p:txBody>
          <a:bodyPr>
            <a:normAutofit fontScale="90000"/>
          </a:bodyPr>
          <a:lstStyle/>
          <a:p>
            <a:r>
              <a:rPr lang="en-US" b="1" dirty="0">
                <a:latin typeface="Arial" panose="020B0604020202020204" pitchFamily="34" charset="0"/>
                <a:cs typeface="Arial" panose="020B0604020202020204" pitchFamily="34" charset="0"/>
              </a:rPr>
              <a:t>CSS3 </a:t>
            </a:r>
          </a:p>
        </p:txBody>
      </p:sp>
    </p:spTree>
    <p:extLst>
      <p:ext uri="{BB962C8B-B14F-4D97-AF65-F5344CB8AC3E}">
        <p14:creationId xmlns:p14="http://schemas.microsoft.com/office/powerpoint/2010/main" val="631331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2819399"/>
          </a:xfrm>
        </p:spPr>
        <p:txBody>
          <a:bodyPr>
            <a:normAutofit/>
          </a:bodyPr>
          <a:lstStyle/>
          <a:p>
            <a:r>
              <a:rPr lang="vi-VN" sz="1800" dirty="0">
                <a:solidFill>
                  <a:schemeClr val="bg1"/>
                </a:solidFill>
                <a:latin typeface="Arial" panose="020B0604020202020204" pitchFamily="34" charset="0"/>
                <a:ea typeface="Tahoma" panose="020B0604030504040204" pitchFamily="34" charset="0"/>
                <a:cs typeface="Arial" panose="020B0604020202020204" pitchFamily="34" charset="0"/>
              </a:rPr>
              <a:t>jQuery là một thư viện kiểu mới của JavaScript, được tạo bởi John Resig vào năm 2006 với một phương châm tuyệt vời: </a:t>
            </a:r>
            <a:r>
              <a:rPr lang="vi-VN" sz="1800" b="1" dirty="0">
                <a:solidFill>
                  <a:schemeClr val="bg1"/>
                </a:solidFill>
                <a:latin typeface="Arial" panose="020B0604020202020204" pitchFamily="34" charset="0"/>
                <a:ea typeface="Tahoma" panose="020B0604030504040204" pitchFamily="34" charset="0"/>
                <a:cs typeface="Arial" panose="020B0604020202020204" pitchFamily="34" charset="0"/>
              </a:rPr>
              <a:t>Write less, do more - </a:t>
            </a:r>
            <a:r>
              <a:rPr lang="vi-VN" sz="1800" dirty="0">
                <a:solidFill>
                  <a:schemeClr val="bg1"/>
                </a:solidFill>
                <a:latin typeface="Arial" panose="020B0604020202020204" pitchFamily="34" charset="0"/>
                <a:cs typeface="Arial" panose="020B0604020202020204" pitchFamily="34" charset="0"/>
              </a:rPr>
              <a:t>jQuery làm đơn giản hóa việc truyền tải HTML, xử lý sự kiện, tạo hiệu ứng động và tương tác Ajax</a:t>
            </a:r>
            <a:endParaRPr lang="vi-VN" sz="1800" b="1"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err="1">
                <a:latin typeface="Arial" panose="020B0604020202020204" pitchFamily="34" charset="0"/>
                <a:ea typeface="Tahoma" panose="020B0604030504040204" pitchFamily="34" charset="0"/>
                <a:cs typeface="Arial" panose="020B0604020202020204" pitchFamily="34" charset="0"/>
              </a:rPr>
              <a:t>III.Jquery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gì</a:t>
            </a:r>
            <a:r>
              <a:rPr lang="en-US" dirty="0">
                <a:latin typeface="Arial" panose="020B0604020202020204" pitchFamily="34" charset="0"/>
                <a:ea typeface="Tahoma" panose="020B060403050404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4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43400"/>
          </a:xfrm>
        </p:spPr>
        <p:txBody>
          <a:bodyPr>
            <a:noAutofit/>
          </a:bodyPr>
          <a:lstStyle/>
          <a:p>
            <a:r>
              <a:rPr lang="vi-VN" sz="1800" b="1" dirty="0">
                <a:solidFill>
                  <a:schemeClr val="bg1"/>
                </a:solidFill>
                <a:latin typeface="Arial" panose="020B0604020202020204" pitchFamily="34" charset="0"/>
                <a:cs typeface="Arial" panose="020B0604020202020204" pitchFamily="34" charset="0"/>
              </a:rPr>
              <a:t>Thao tác DOM −</a:t>
            </a:r>
            <a:r>
              <a:rPr lang="vi-VN" sz="1800" dirty="0">
                <a:solidFill>
                  <a:schemeClr val="bg1"/>
                </a:solidFill>
                <a:latin typeface="Arial" panose="020B0604020202020204" pitchFamily="34" charset="0"/>
                <a:cs typeface="Arial" panose="020B0604020202020204" pitchFamily="34" charset="0"/>
              </a:rPr>
              <a:t> jQuery giúp dễ dàng lựa chọn các phần tử DOM để </a:t>
            </a:r>
            <a:r>
              <a:rPr lang="vi-VN" sz="1800" i="1" dirty="0">
                <a:solidFill>
                  <a:schemeClr val="bg1"/>
                </a:solidFill>
                <a:latin typeface="Arial" panose="020B0604020202020204" pitchFamily="34" charset="0"/>
                <a:cs typeface="Arial" panose="020B0604020202020204" pitchFamily="34" charset="0"/>
              </a:rPr>
              <a:t>traverse (duyệt)</a:t>
            </a:r>
            <a:r>
              <a:rPr lang="vi-VN" sz="1800" dirty="0">
                <a:solidFill>
                  <a:schemeClr val="bg1"/>
                </a:solidFill>
                <a:latin typeface="Arial" panose="020B0604020202020204" pitchFamily="34" charset="0"/>
                <a:cs typeface="Arial" panose="020B0604020202020204" pitchFamily="34" charset="0"/>
              </a:rPr>
              <a:t> một cách dễ dàng như sử dụng CSS, và chỉnh sửa nội dung của chúng.</a:t>
            </a:r>
          </a:p>
          <a:p>
            <a:r>
              <a:rPr lang="vi-VN" sz="1800" b="1" dirty="0">
                <a:solidFill>
                  <a:schemeClr val="bg1"/>
                </a:solidFill>
                <a:latin typeface="Arial" panose="020B0604020202020204" pitchFamily="34" charset="0"/>
                <a:cs typeface="Arial" panose="020B0604020202020204" pitchFamily="34" charset="0"/>
              </a:rPr>
              <a:t>Xử lý sự kiện −</a:t>
            </a:r>
            <a:r>
              <a:rPr lang="vi-VN" sz="1800" dirty="0">
                <a:solidFill>
                  <a:schemeClr val="bg1"/>
                </a:solidFill>
                <a:latin typeface="Arial" panose="020B0604020202020204" pitchFamily="34" charset="0"/>
                <a:cs typeface="Arial" panose="020B0604020202020204" pitchFamily="34" charset="0"/>
              </a:rPr>
              <a:t> jQuery giúp tương tác với người dùng tốt hơn bằng việc xử lý các sự kiện đa dạng mà không làm cho HTML code rối tung lên với các Event Handler.</a:t>
            </a:r>
          </a:p>
          <a:p>
            <a:r>
              <a:rPr lang="vi-VN" sz="1800" b="1" dirty="0">
                <a:solidFill>
                  <a:schemeClr val="bg1"/>
                </a:solidFill>
                <a:latin typeface="Arial" panose="020B0604020202020204" pitchFamily="34" charset="0"/>
                <a:cs typeface="Arial" panose="020B0604020202020204" pitchFamily="34" charset="0"/>
              </a:rPr>
              <a:t>Hỗ trợ AJAX −</a:t>
            </a:r>
            <a:r>
              <a:rPr lang="vi-VN" sz="1800" dirty="0">
                <a:solidFill>
                  <a:schemeClr val="bg1"/>
                </a:solidFill>
                <a:latin typeface="Arial" panose="020B0604020202020204" pitchFamily="34" charset="0"/>
                <a:cs typeface="Arial" panose="020B0604020202020204" pitchFamily="34" charset="0"/>
              </a:rPr>
              <a:t> jQuery giúp bạn rất nhiều để phát triển một site giàu tính năng và phản hồi tốt bởi sử dụng công nghệ AJAX.</a:t>
            </a:r>
          </a:p>
          <a:p>
            <a:r>
              <a:rPr lang="vi-VN" sz="1800" b="1" dirty="0">
                <a:solidFill>
                  <a:schemeClr val="bg1"/>
                </a:solidFill>
                <a:latin typeface="Arial" panose="020B0604020202020204" pitchFamily="34" charset="0"/>
                <a:cs typeface="Arial" panose="020B0604020202020204" pitchFamily="34" charset="0"/>
              </a:rPr>
              <a:t>Hiệu ứng −</a:t>
            </a:r>
            <a:r>
              <a:rPr lang="vi-VN" sz="1800" dirty="0">
                <a:solidFill>
                  <a:schemeClr val="bg1"/>
                </a:solidFill>
                <a:latin typeface="Arial" panose="020B0604020202020204" pitchFamily="34" charset="0"/>
                <a:cs typeface="Arial" panose="020B0604020202020204" pitchFamily="34" charset="0"/>
              </a:rPr>
              <a:t> jQuery đi kèm với rất nhiều các hiệu ứng đa dạng và đẹp mắt mà bạn có thể sử dụng trong các Website của mình.</a:t>
            </a:r>
          </a:p>
          <a:p>
            <a:r>
              <a:rPr lang="vi-VN" sz="1800" b="1" dirty="0">
                <a:solidFill>
                  <a:schemeClr val="bg1"/>
                </a:solidFill>
                <a:latin typeface="Arial" panose="020B0604020202020204" pitchFamily="34" charset="0"/>
                <a:cs typeface="Arial" panose="020B0604020202020204" pitchFamily="34" charset="0"/>
              </a:rPr>
              <a:t>Gọn nhẹ −</a:t>
            </a:r>
            <a:r>
              <a:rPr lang="vi-VN" sz="1800" dirty="0">
                <a:solidFill>
                  <a:schemeClr val="bg1"/>
                </a:solidFill>
                <a:latin typeface="Arial" panose="020B0604020202020204" pitchFamily="34" charset="0"/>
                <a:cs typeface="Arial" panose="020B0604020202020204" pitchFamily="34" charset="0"/>
              </a:rPr>
              <a:t> jQuery là thư viện gọn nhẹ - nó chỉ có kích cỡ khoảng 19KB (gzipped).</a:t>
            </a:r>
          </a:p>
          <a:p>
            <a:r>
              <a:rPr lang="vi-VN" sz="1800" b="1" dirty="0">
                <a:solidFill>
                  <a:schemeClr val="bg1"/>
                </a:solidFill>
                <a:latin typeface="Arial" panose="020B0604020202020204" pitchFamily="34" charset="0"/>
                <a:cs typeface="Arial" panose="020B0604020202020204" pitchFamily="34" charset="0"/>
              </a:rPr>
              <a:t>Được hỗ trợ hầu hết bởi các trình duyệt hiện đại −</a:t>
            </a:r>
            <a:r>
              <a:rPr lang="vi-VN" sz="1800" dirty="0">
                <a:solidFill>
                  <a:schemeClr val="bg1"/>
                </a:solidFill>
                <a:latin typeface="Arial" panose="020B0604020202020204" pitchFamily="34" charset="0"/>
                <a:cs typeface="Arial" panose="020B0604020202020204" pitchFamily="34" charset="0"/>
              </a:rPr>
              <a:t> jQuery được hỗ trợ hầu hết bởi các trình duyệt hiện đại, và làm việc tốt trên IE 6.0+, FF 2.0+, Safari 3.0+, Chrome và Opera 9.0+</a:t>
            </a:r>
          </a:p>
          <a:p>
            <a:endParaRPr lang="vi-V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Jquery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được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5986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1.CẤU TRÚC CỦA HTML</a:t>
            </a:r>
          </a:p>
        </p:txBody>
      </p:sp>
      <p:pic>
        <p:nvPicPr>
          <p:cNvPr id="4" name="Picture 3">
            <a:extLst>
              <a:ext uri="{FF2B5EF4-FFF2-40B4-BE49-F238E27FC236}">
                <a16:creationId xmlns:a16="http://schemas.microsoft.com/office/drawing/2014/main" id="{543990E6-BC87-4884-AD1B-418A42DB5FC4}"/>
              </a:ext>
            </a:extLst>
          </p:cNvPr>
          <p:cNvPicPr>
            <a:picLocks noChangeAspect="1"/>
          </p:cNvPicPr>
          <p:nvPr/>
        </p:nvPicPr>
        <p:blipFill>
          <a:blip r:embed="rId2"/>
          <a:stretch>
            <a:fillRect/>
          </a:stretch>
        </p:blipFill>
        <p:spPr>
          <a:xfrm>
            <a:off x="2355430" y="2247709"/>
            <a:ext cx="7481140" cy="3343275"/>
          </a:xfrm>
          <a:prstGeom prst="rect">
            <a:avLst/>
          </a:prstGeom>
        </p:spPr>
      </p:pic>
    </p:spTree>
    <p:extLst>
      <p:ext uri="{BB962C8B-B14F-4D97-AF65-F5344CB8AC3E}">
        <p14:creationId xmlns:p14="http://schemas.microsoft.com/office/powerpoint/2010/main" val="427372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43400"/>
          </a:xfrm>
        </p:spPr>
        <p:txBody>
          <a:bodyPr>
            <a:normAutofit/>
          </a:bodyPr>
          <a:lstStyle/>
          <a:p>
            <a:r>
              <a:rPr lang="vi-VN" sz="1800" dirty="0">
                <a:solidFill>
                  <a:schemeClr val="bg1"/>
                </a:solidFill>
                <a:latin typeface="Arial" panose="020B0604020202020204" pitchFamily="34" charset="0"/>
                <a:cs typeface="Arial" panose="020B0604020202020204" pitchFamily="34" charset="0"/>
              </a:rPr>
              <a:t>Có hai cách để sử dụng jQuery:</a:t>
            </a:r>
          </a:p>
          <a:p>
            <a:r>
              <a:rPr lang="vi-VN" sz="1800" b="1" dirty="0">
                <a:solidFill>
                  <a:schemeClr val="bg1"/>
                </a:solidFill>
                <a:latin typeface="Arial" panose="020B0604020202020204" pitchFamily="34" charset="0"/>
                <a:cs typeface="Arial" panose="020B0604020202020204" pitchFamily="34" charset="0"/>
              </a:rPr>
              <a:t>Cài đặt nội bộ −</a:t>
            </a:r>
            <a:r>
              <a:rPr lang="vi-VN" sz="1800" dirty="0">
                <a:solidFill>
                  <a:schemeClr val="bg1"/>
                </a:solidFill>
                <a:latin typeface="Arial" panose="020B0604020202020204" pitchFamily="34" charset="0"/>
                <a:cs typeface="Arial" panose="020B0604020202020204" pitchFamily="34" charset="0"/>
              </a:rPr>
              <a:t> tải jQuery Library trên thiết bị nội bộ của bạn và nhúng nó vào trong HTML code.</a:t>
            </a:r>
          </a:p>
          <a:p>
            <a:r>
              <a:rPr lang="vi-VN" sz="1800" b="1" dirty="0">
                <a:solidFill>
                  <a:schemeClr val="bg1"/>
                </a:solidFill>
                <a:latin typeface="Arial" panose="020B0604020202020204" pitchFamily="34" charset="0"/>
                <a:cs typeface="Arial" panose="020B0604020202020204" pitchFamily="34" charset="0"/>
              </a:rPr>
              <a:t>Sử dụng từ CDN (CDN Based Version) −</a:t>
            </a:r>
            <a:r>
              <a:rPr lang="vi-VN" sz="1800" dirty="0">
                <a:solidFill>
                  <a:schemeClr val="bg1"/>
                </a:solidFill>
                <a:latin typeface="Arial" panose="020B0604020202020204" pitchFamily="34" charset="0"/>
                <a:cs typeface="Arial" panose="020B0604020202020204" pitchFamily="34" charset="0"/>
              </a:rPr>
              <a:t> nhúng trực tiếp thư viện jQuery vào trong HTML code từ Content Delivery Network (CDN).</a:t>
            </a:r>
          </a:p>
        </p:txBody>
      </p:sp>
      <p:sp>
        <p:nvSpPr>
          <p:cNvPr id="3" name="Title 2"/>
          <p:cNvSpPr>
            <a:spLocks noGrp="1"/>
          </p:cNvSpPr>
          <p:nvPr>
            <p:ph type="title"/>
          </p:nvPr>
        </p:nvSpPr>
        <p:spPr/>
        <p:txBody>
          <a:bodyPr>
            <a:normAutofit/>
          </a:bodyPr>
          <a:lstStyle/>
          <a:p>
            <a:r>
              <a:rPr lang="vi-VN" b="1" dirty="0">
                <a:latin typeface="Arial" panose="020B0604020202020204" pitchFamily="34" charset="0"/>
                <a:cs typeface="Arial" panose="020B0604020202020204" pitchFamily="34" charset="0"/>
              </a:rPr>
              <a:t>Cách sử dụng jquery vào website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394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43400"/>
          </a:xfrm>
        </p:spPr>
        <p:txBody>
          <a:bodyPr>
            <a:normAutofit/>
          </a:bodyPr>
          <a:lstStyle/>
          <a:p>
            <a:r>
              <a:rPr lang="vi-VN" sz="1800" dirty="0">
                <a:solidFill>
                  <a:schemeClr val="bg1"/>
                </a:solidFill>
                <a:latin typeface="Arial" panose="020B0604020202020204" pitchFamily="34" charset="0"/>
                <a:cs typeface="Arial" panose="020B0604020202020204" pitchFamily="34" charset="0"/>
              </a:rPr>
              <a:t>Jquery sử dụng cú pháp selector giống như selector của css.</a:t>
            </a:r>
          </a:p>
          <a:p>
            <a:r>
              <a:rPr lang="vi-VN" sz="1800" dirty="0">
                <a:solidFill>
                  <a:schemeClr val="bg1"/>
                </a:solidFill>
                <a:latin typeface="Arial" panose="020B0604020202020204" pitchFamily="34" charset="0"/>
                <a:cs typeface="Arial" panose="020B0604020202020204" pitchFamily="34" charset="0"/>
              </a:rPr>
              <a:t>Ví dụ : </a:t>
            </a:r>
          </a:p>
          <a:p>
            <a:r>
              <a:rPr lang="vi-VN" sz="1800" b="1" dirty="0">
                <a:solidFill>
                  <a:schemeClr val="bg1"/>
                </a:solidFill>
                <a:latin typeface="Arial" panose="020B0604020202020204" pitchFamily="34" charset="0"/>
                <a:cs typeface="Arial" panose="020B0604020202020204" pitchFamily="34" charset="0"/>
              </a:rPr>
              <a:t>$("ul li:first") : </a:t>
            </a:r>
            <a:r>
              <a:rPr lang="vi-VN" sz="1800" dirty="0">
                <a:solidFill>
                  <a:schemeClr val="bg1"/>
                </a:solidFill>
                <a:latin typeface="Arial" panose="020B0604020202020204" pitchFamily="34" charset="0"/>
                <a:cs typeface="Arial" panose="020B0604020202020204" pitchFamily="34" charset="0"/>
              </a:rPr>
              <a:t>Selector này chỉ nhận phần tử &lt;li&gt; đầu tiên của phần tử &lt;ul&gt;.</a:t>
            </a:r>
          </a:p>
          <a:p>
            <a:r>
              <a:rPr lang="vi-VN" sz="1800" b="1" dirty="0">
                <a:solidFill>
                  <a:schemeClr val="bg1"/>
                </a:solidFill>
                <a:latin typeface="Arial" panose="020B0604020202020204" pitchFamily="34" charset="0"/>
                <a:cs typeface="Arial" panose="020B0604020202020204" pitchFamily="34" charset="0"/>
              </a:rPr>
              <a:t>$(":checked") : </a:t>
            </a:r>
            <a:r>
              <a:rPr lang="en-US" sz="1800" dirty="0" err="1">
                <a:solidFill>
                  <a:schemeClr val="bg1"/>
                </a:solidFill>
                <a:latin typeface="Arial" panose="020B0604020202020204" pitchFamily="34" charset="0"/>
                <a:cs typeface="Arial" panose="020B0604020202020204" pitchFamily="34" charset="0"/>
              </a:rPr>
              <a:t>Chọn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tất</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cả</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hộp</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thoại</a:t>
            </a:r>
            <a:r>
              <a:rPr lang="en-US" sz="1800" dirty="0">
                <a:solidFill>
                  <a:schemeClr val="bg1"/>
                </a:solidFill>
                <a:latin typeface="Arial" panose="020B0604020202020204" pitchFamily="34" charset="0"/>
                <a:cs typeface="Arial" panose="020B0604020202020204" pitchFamily="34" charset="0"/>
              </a:rPr>
              <a:t> checked </a:t>
            </a:r>
            <a:r>
              <a:rPr lang="en-US" sz="1800" dirty="0" err="1">
                <a:solidFill>
                  <a:schemeClr val="bg1"/>
                </a:solidFill>
                <a:latin typeface="Arial" panose="020B0604020202020204" pitchFamily="34" charset="0"/>
                <a:cs typeface="Arial" panose="020B0604020202020204" pitchFamily="34" charset="0"/>
              </a:rPr>
              <a:t>trong</a:t>
            </a:r>
            <a:r>
              <a:rPr lang="en-US" sz="1800" dirty="0">
                <a:solidFill>
                  <a:schemeClr val="bg1"/>
                </a:solidFill>
                <a:latin typeface="Arial" panose="020B0604020202020204" pitchFamily="34" charset="0"/>
                <a:cs typeface="Arial" panose="020B0604020202020204" pitchFamily="34" charset="0"/>
              </a:rPr>
              <a:t> Form</a:t>
            </a:r>
            <a:endParaRPr lang="vi-V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rmAutofit/>
          </a:bodyPr>
          <a:lstStyle/>
          <a:p>
            <a:r>
              <a:rPr lang="vi-VN" b="1" dirty="0">
                <a:latin typeface="Arial" panose="020B0604020202020204" pitchFamily="34" charset="0"/>
                <a:cs typeface="Arial" panose="020B0604020202020204" pitchFamily="34" charset="0"/>
              </a:rPr>
              <a:t>Selector trong jquery</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05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43400"/>
          </a:xfrm>
        </p:spPr>
        <p:txBody>
          <a:bodyPr>
            <a:normAutofit/>
          </a:bodyPr>
          <a:lstStyle/>
          <a:p>
            <a:r>
              <a:rPr lang="vi-VN" sz="1800" dirty="0">
                <a:solidFill>
                  <a:schemeClr val="bg1"/>
                </a:solidFill>
                <a:latin typeface="Arial" panose="020B0604020202020204" pitchFamily="34" charset="0"/>
                <a:cs typeface="Arial" panose="020B0604020202020204" pitchFamily="34" charset="0"/>
              </a:rPr>
              <a:t>C</a:t>
            </a:r>
            <a:r>
              <a:rPr lang="en-US" sz="1800" dirty="0">
                <a:solidFill>
                  <a:schemeClr val="bg1"/>
                </a:solidFill>
                <a:latin typeface="Arial" panose="020B0604020202020204" pitchFamily="34" charset="0"/>
                <a:cs typeface="Arial" panose="020B0604020202020204" pitchFamily="34" charset="0"/>
              </a:rPr>
              <a:t>á</a:t>
            </a:r>
            <a:r>
              <a:rPr lang="vi-VN" sz="1800" dirty="0">
                <a:solidFill>
                  <a:schemeClr val="bg1"/>
                </a:solidFill>
                <a:latin typeface="Arial" panose="020B0604020202020204" pitchFamily="34" charset="0"/>
                <a:cs typeface="Arial" panose="020B0604020202020204" pitchFamily="34" charset="0"/>
              </a:rPr>
              <a:t>c sự kiện được kế thừa hoàn toàn từ javascript.</a:t>
            </a:r>
          </a:p>
          <a:p>
            <a:r>
              <a:rPr lang="vi-VN" sz="1800" dirty="0">
                <a:solidFill>
                  <a:schemeClr val="bg1"/>
                </a:solidFill>
                <a:latin typeface="Arial" panose="020B0604020202020204" pitchFamily="34" charset="0"/>
                <a:cs typeface="Arial" panose="020B0604020202020204" pitchFamily="34" charset="0"/>
              </a:rPr>
              <a:t>Cú pháp .</a:t>
            </a:r>
          </a:p>
          <a:p>
            <a:r>
              <a:rPr lang="vi-VN" sz="1800" dirty="0">
                <a:solidFill>
                  <a:schemeClr val="bg1"/>
                </a:solidFill>
                <a:latin typeface="Arial" panose="020B0604020202020204" pitchFamily="34" charset="0"/>
                <a:cs typeface="Arial" panose="020B0604020202020204" pitchFamily="34" charset="0"/>
              </a:rPr>
              <a:t>$(‘selector’).eventname(function(){ // code some thing });</a:t>
            </a:r>
          </a:p>
        </p:txBody>
      </p:sp>
      <p:sp>
        <p:nvSpPr>
          <p:cNvPr id="3" name="Title 2"/>
          <p:cNvSpPr>
            <a:spLocks noGrp="1"/>
          </p:cNvSpPr>
          <p:nvPr>
            <p:ph type="title"/>
          </p:nvPr>
        </p:nvSpPr>
        <p:spPr/>
        <p:txBody>
          <a:bodyPr>
            <a:normAutofit/>
          </a:bodyPr>
          <a:lstStyle/>
          <a:p>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(event)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query</a:t>
            </a:r>
          </a:p>
        </p:txBody>
      </p:sp>
    </p:spTree>
    <p:extLst>
      <p:ext uri="{BB962C8B-B14F-4D97-AF65-F5344CB8AC3E}">
        <p14:creationId xmlns:p14="http://schemas.microsoft.com/office/powerpoint/2010/main" val="2102222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b="1" dirty="0">
                <a:latin typeface="Arial" panose="020B0604020202020204" pitchFamily="34" charset="0"/>
                <a:cs typeface="Arial" panose="020B0604020202020204" pitchFamily="34" charset="0"/>
              </a:rPr>
              <a:t>Thuộc tính trong jquery</a:t>
            </a:r>
            <a:endParaRPr lang="en-US"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1D1F939-46E1-4420-81D5-596E548F2ED0}"/>
              </a:ext>
            </a:extLst>
          </p:cNvPr>
          <p:cNvGraphicFramePr>
            <a:graphicFrameLocks noGrp="1"/>
          </p:cNvGraphicFramePr>
          <p:nvPr>
            <p:extLst>
              <p:ext uri="{D42A27DB-BD31-4B8C-83A1-F6EECF244321}">
                <p14:modId xmlns:p14="http://schemas.microsoft.com/office/powerpoint/2010/main" val="1908499677"/>
              </p:ext>
            </p:extLst>
          </p:nvPr>
        </p:nvGraphicFramePr>
        <p:xfrm>
          <a:off x="762000" y="1536192"/>
          <a:ext cx="10668000" cy="5141477"/>
        </p:xfrm>
        <a:graphic>
          <a:graphicData uri="http://schemas.openxmlformats.org/drawingml/2006/table">
            <a:tbl>
              <a:tblPr firstRow="1" bandRow="1">
                <a:tableStyleId>{5C22544A-7EE6-4342-B048-85BDC9FD1C3A}</a:tableStyleId>
              </a:tblPr>
              <a:tblGrid>
                <a:gridCol w="2767821">
                  <a:extLst>
                    <a:ext uri="{9D8B030D-6E8A-4147-A177-3AD203B41FA5}">
                      <a16:colId xmlns:a16="http://schemas.microsoft.com/office/drawing/2014/main" val="2724580701"/>
                    </a:ext>
                  </a:extLst>
                </a:gridCol>
                <a:gridCol w="7900179">
                  <a:extLst>
                    <a:ext uri="{9D8B030D-6E8A-4147-A177-3AD203B41FA5}">
                      <a16:colId xmlns:a16="http://schemas.microsoft.com/office/drawing/2014/main" val="2020002785"/>
                    </a:ext>
                  </a:extLst>
                </a:gridCol>
              </a:tblGrid>
              <a:tr h="368301">
                <a:tc>
                  <a:txBody>
                    <a:bodyPr/>
                    <a:lstStyle/>
                    <a:p>
                      <a:r>
                        <a:rPr lang="en-US" dirty="0">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endParaRPr lang="vi-VN" dirty="0">
                        <a:latin typeface="Arial" panose="020B0604020202020204" pitchFamily="34" charset="0"/>
                        <a:cs typeface="Arial" panose="020B0604020202020204" pitchFamily="34" charset="0"/>
                      </a:endParaRPr>
                    </a:p>
                  </a:txBody>
                  <a:tcPr>
                    <a:noFill/>
                  </a:tcPr>
                </a:tc>
                <a:tc>
                  <a:txBody>
                    <a:bodyPr/>
                    <a:lstStyle/>
                    <a:p>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vi-VN"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504001959"/>
                  </a:ext>
                </a:extLst>
              </a:tr>
              <a:tr h="917918">
                <a:tc>
                  <a:txBody>
                    <a:bodyPr/>
                    <a:lstStyle/>
                    <a:p>
                      <a:r>
                        <a:rPr lang="en-US" sz="1800" b="1" i="0" kern="1200" dirty="0">
                          <a:solidFill>
                            <a:schemeClr val="bg2">
                              <a:lumMod val="75000"/>
                            </a:schemeClr>
                          </a:solidFill>
                          <a:effectLst/>
                          <a:latin typeface="Arial" panose="020B0604020202020204" pitchFamily="34" charset="0"/>
                          <a:ea typeface="Times New Roman" charset="0"/>
                          <a:cs typeface="Arial" panose="020B0604020202020204" pitchFamily="34" charset="0"/>
                        </a:rPr>
                        <a:t>prop/</a:t>
                      </a:r>
                      <a:r>
                        <a:rPr lang="en-US" sz="1800" b="1" i="0" kern="1200" dirty="0" err="1">
                          <a:solidFill>
                            <a:schemeClr val="bg2">
                              <a:lumMod val="75000"/>
                            </a:schemeClr>
                          </a:solidFill>
                          <a:effectLst/>
                          <a:latin typeface="Arial" panose="020B0604020202020204" pitchFamily="34" charset="0"/>
                          <a:ea typeface="Times New Roman" charset="0"/>
                          <a:cs typeface="Arial" panose="020B0604020202020204" pitchFamily="34" charset="0"/>
                        </a:rPr>
                        <a:t>attr</a:t>
                      </a:r>
                      <a:r>
                        <a:rPr lang="vi-VN" dirty="0">
                          <a:solidFill>
                            <a:schemeClr val="bg2">
                              <a:lumMod val="75000"/>
                            </a:schemeClr>
                          </a:solidFill>
                          <a:latin typeface="Arial" panose="020B0604020202020204" pitchFamily="34" charset="0"/>
                          <a:cs typeface="Arial" panose="020B0604020202020204" pitchFamily="34" charset="0"/>
                        </a:rPr>
                        <a:t>( properties )</a:t>
                      </a:r>
                    </a:p>
                  </a:txBody>
                  <a:tcPr>
                    <a:noFill/>
                  </a:tcPr>
                </a:tc>
                <a:tc>
                  <a:txBody>
                    <a:bodyPr/>
                    <a:lstStyle/>
                    <a:p>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Lấy</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giá</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trị</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của</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một</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thuộc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tính</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cho</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phần</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tử</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đầu</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tiên</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trong</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tập</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hợp</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các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phần</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tử</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được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so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khớp</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hoặc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đặt</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một</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hoặc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nhiều</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thuộc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tính</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cho</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mỗi</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phần</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tử</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được</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kết</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 </a:t>
                      </a:r>
                      <a:r>
                        <a:rPr lang="en-US" sz="1800" b="0" i="0" kern="1200" dirty="0" err="1">
                          <a:solidFill>
                            <a:schemeClr val="bg1"/>
                          </a:solidFill>
                          <a:effectLst/>
                          <a:latin typeface="Arial" panose="020B0604020202020204" pitchFamily="34" charset="0"/>
                          <a:ea typeface="Times New Roman" charset="0"/>
                          <a:cs typeface="Arial" panose="020B0604020202020204" pitchFamily="34" charset="0"/>
                        </a:rPr>
                        <a:t>hợp</a:t>
                      </a:r>
                      <a:r>
                        <a:rPr lang="en-US" sz="1800" b="0" i="0" kern="1200" dirty="0">
                          <a:solidFill>
                            <a:schemeClr val="bg1"/>
                          </a:solidFill>
                          <a:effectLst/>
                          <a:latin typeface="Arial" panose="020B0604020202020204" pitchFamily="34" charset="0"/>
                          <a:ea typeface="Times New Roman" charset="0"/>
                          <a:cs typeface="Arial" panose="020B0604020202020204" pitchFamily="34" charset="0"/>
                        </a:rPr>
                        <a:t>.</a:t>
                      </a:r>
                      <a:endParaRPr lang="vi-VN" dirty="0">
                        <a:solidFill>
                          <a:schemeClr val="bg1"/>
                        </a:solidFill>
                        <a:latin typeface="Arial" panose="020B0604020202020204" pitchFamily="34" charset="0"/>
                        <a:ea typeface="Times New Roman" charset="0"/>
                        <a:cs typeface="Arial" panose="020B0604020202020204" pitchFamily="34" charset="0"/>
                      </a:endParaRPr>
                    </a:p>
                  </a:txBody>
                  <a:tcPr>
                    <a:noFill/>
                  </a:tcPr>
                </a:tc>
                <a:extLst>
                  <a:ext uri="{0D108BD9-81ED-4DB2-BD59-A6C34878D82A}">
                    <a16:rowId xmlns:a16="http://schemas.microsoft.com/office/drawing/2014/main" val="3955320588"/>
                  </a:ext>
                </a:extLst>
              </a:tr>
              <a:tr h="642543">
                <a:tc>
                  <a:txBody>
                    <a:bodyPr/>
                    <a:lstStyle/>
                    <a:p>
                      <a:r>
                        <a:rPr lang="vi-VN" b="1" dirty="0">
                          <a:solidFill>
                            <a:schemeClr val="bg2">
                              <a:lumMod val="75000"/>
                            </a:schemeClr>
                          </a:solidFill>
                          <a:latin typeface="Arial" panose="020B0604020202020204" pitchFamily="34" charset="0"/>
                          <a:cs typeface="Arial" panose="020B0604020202020204" pitchFamily="34" charset="0"/>
                        </a:rPr>
                        <a:t>removeAttr</a:t>
                      </a:r>
                      <a:r>
                        <a:rPr lang="vi-VN" dirty="0">
                          <a:solidFill>
                            <a:schemeClr val="bg2">
                              <a:lumMod val="75000"/>
                            </a:schemeClr>
                          </a:solidFill>
                          <a:latin typeface="Arial" panose="020B0604020202020204" pitchFamily="34" charset="0"/>
                          <a:cs typeface="Arial" panose="020B0604020202020204" pitchFamily="34" charset="0"/>
                        </a:rPr>
                        <a:t>( name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Gỡ bỏ một thuộc tính từ mỗi phần tử được so khớp.</a:t>
                      </a:r>
                    </a:p>
                  </a:txBody>
                  <a:tcPr>
                    <a:noFill/>
                  </a:tcPr>
                </a:tc>
                <a:extLst>
                  <a:ext uri="{0D108BD9-81ED-4DB2-BD59-A6C34878D82A}">
                    <a16:rowId xmlns:a16="http://schemas.microsoft.com/office/drawing/2014/main" val="2367350967"/>
                  </a:ext>
                </a:extLst>
              </a:tr>
              <a:tr h="642543">
                <a:tc>
                  <a:txBody>
                    <a:bodyPr/>
                    <a:lstStyle/>
                    <a:p>
                      <a:r>
                        <a:rPr lang="vi-VN" b="1" dirty="0">
                          <a:solidFill>
                            <a:schemeClr val="bg2">
                              <a:lumMod val="75000"/>
                            </a:schemeClr>
                          </a:solidFill>
                          <a:latin typeface="Arial" panose="020B0604020202020204" pitchFamily="34" charset="0"/>
                          <a:cs typeface="Arial" panose="020B0604020202020204" pitchFamily="34" charset="0"/>
                        </a:rPr>
                        <a:t>hasClass</a:t>
                      </a:r>
                      <a:r>
                        <a:rPr lang="vi-VN" dirty="0">
                          <a:solidFill>
                            <a:schemeClr val="bg2">
                              <a:lumMod val="75000"/>
                            </a:schemeClr>
                          </a:solidFill>
                          <a:latin typeface="Arial" panose="020B0604020202020204" pitchFamily="34" charset="0"/>
                          <a:cs typeface="Arial" panose="020B0604020202020204" pitchFamily="34" charset="0"/>
                        </a:rPr>
                        <a:t>( class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Trả về true nếu class đã cho là có mặt ở ít nhất một phần tử trong tập hợp các phần tử được so khớp.</a:t>
                      </a:r>
                    </a:p>
                  </a:txBody>
                  <a:tcPr>
                    <a:noFill/>
                  </a:tcPr>
                </a:tc>
                <a:extLst>
                  <a:ext uri="{0D108BD9-81ED-4DB2-BD59-A6C34878D82A}">
                    <a16:rowId xmlns:a16="http://schemas.microsoft.com/office/drawing/2014/main" val="3312262168"/>
                  </a:ext>
                </a:extLst>
              </a:tr>
              <a:tr h="642543">
                <a:tc>
                  <a:txBody>
                    <a:bodyPr/>
                    <a:lstStyle/>
                    <a:p>
                      <a:r>
                        <a:rPr lang="vi-VN" b="1" dirty="0">
                          <a:solidFill>
                            <a:schemeClr val="bg2">
                              <a:lumMod val="75000"/>
                            </a:schemeClr>
                          </a:solidFill>
                          <a:latin typeface="Arial" panose="020B0604020202020204" pitchFamily="34" charset="0"/>
                          <a:cs typeface="Arial" panose="020B0604020202020204" pitchFamily="34" charset="0"/>
                        </a:rPr>
                        <a:t>removeClass</a:t>
                      </a:r>
                      <a:r>
                        <a:rPr lang="vi-VN" dirty="0">
                          <a:solidFill>
                            <a:schemeClr val="bg2">
                              <a:lumMod val="75000"/>
                            </a:schemeClr>
                          </a:solidFill>
                          <a:latin typeface="Arial" panose="020B0604020202020204" pitchFamily="34" charset="0"/>
                          <a:cs typeface="Arial" panose="020B0604020202020204" pitchFamily="34" charset="0"/>
                        </a:rPr>
                        <a:t>( class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Gỡ bỏ tất cả hoặc các class đã cho từ tập hợp các phần tử được so khớp</a:t>
                      </a:r>
                    </a:p>
                  </a:txBody>
                  <a:tcPr>
                    <a:noFill/>
                  </a:tcPr>
                </a:tc>
                <a:extLst>
                  <a:ext uri="{0D108BD9-81ED-4DB2-BD59-A6C34878D82A}">
                    <a16:rowId xmlns:a16="http://schemas.microsoft.com/office/drawing/2014/main" val="982932656"/>
                  </a:ext>
                </a:extLst>
              </a:tr>
              <a:tr h="642543">
                <a:tc>
                  <a:txBody>
                    <a:bodyPr/>
                    <a:lstStyle/>
                    <a:p>
                      <a:r>
                        <a:rPr lang="vi-VN" b="1" dirty="0">
                          <a:solidFill>
                            <a:schemeClr val="bg2">
                              <a:lumMod val="75000"/>
                            </a:schemeClr>
                          </a:solidFill>
                          <a:latin typeface="Arial" panose="020B0604020202020204" pitchFamily="34" charset="0"/>
                          <a:cs typeface="Arial" panose="020B0604020202020204" pitchFamily="34" charset="0"/>
                        </a:rPr>
                        <a:t>toggleClass</a:t>
                      </a:r>
                      <a:r>
                        <a:rPr lang="vi-VN" dirty="0">
                          <a:solidFill>
                            <a:schemeClr val="bg2">
                              <a:lumMod val="75000"/>
                            </a:schemeClr>
                          </a:solidFill>
                          <a:latin typeface="Arial" panose="020B0604020202020204" pitchFamily="34" charset="0"/>
                          <a:cs typeface="Arial" panose="020B0604020202020204" pitchFamily="34" charset="0"/>
                        </a:rPr>
                        <a:t>( class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Thêm class đã cho nếu nó không có mặt, gỡ bỏ class đã cho nếu nó có mặt</a:t>
                      </a:r>
                    </a:p>
                  </a:txBody>
                  <a:tcPr>
                    <a:noFill/>
                  </a:tcPr>
                </a:tc>
                <a:extLst>
                  <a:ext uri="{0D108BD9-81ED-4DB2-BD59-A6C34878D82A}">
                    <a16:rowId xmlns:a16="http://schemas.microsoft.com/office/drawing/2014/main" val="3500439946"/>
                  </a:ext>
                </a:extLst>
              </a:tr>
              <a:tr h="642543">
                <a:tc>
                  <a:txBody>
                    <a:bodyPr/>
                    <a:lstStyle/>
                    <a:p>
                      <a:r>
                        <a:rPr lang="vi-VN" b="1" dirty="0">
                          <a:solidFill>
                            <a:schemeClr val="bg2">
                              <a:lumMod val="75000"/>
                            </a:schemeClr>
                          </a:solidFill>
                          <a:latin typeface="Arial" panose="020B0604020202020204" pitchFamily="34" charset="0"/>
                          <a:cs typeface="Arial" panose="020B0604020202020204" pitchFamily="34" charset="0"/>
                        </a:rPr>
                        <a:t>val</a:t>
                      </a:r>
                      <a:r>
                        <a:rPr lang="vi-VN" dirty="0">
                          <a:solidFill>
                            <a:schemeClr val="bg2">
                              <a:lumMod val="75000"/>
                            </a:schemeClr>
                          </a:solidFill>
                          <a:latin typeface="Arial" panose="020B0604020202020204" pitchFamily="34" charset="0"/>
                          <a:cs typeface="Arial" panose="020B0604020202020204" pitchFamily="34" charset="0"/>
                        </a:rPr>
                        <a:t>(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Nhận giá trị đầu vào của phần tử đầu tiên được so khớp</a:t>
                      </a:r>
                    </a:p>
                  </a:txBody>
                  <a:tcPr>
                    <a:noFill/>
                  </a:tcPr>
                </a:tc>
                <a:extLst>
                  <a:ext uri="{0D108BD9-81ED-4DB2-BD59-A6C34878D82A}">
                    <a16:rowId xmlns:a16="http://schemas.microsoft.com/office/drawing/2014/main" val="304205017"/>
                  </a:ext>
                </a:extLst>
              </a:tr>
              <a:tr h="642543">
                <a:tc>
                  <a:txBody>
                    <a:bodyPr/>
                    <a:lstStyle/>
                    <a:p>
                      <a:r>
                        <a:rPr lang="en-US" b="1" dirty="0" err="1">
                          <a:solidFill>
                            <a:schemeClr val="bg2">
                              <a:lumMod val="75000"/>
                            </a:schemeClr>
                          </a:solidFill>
                          <a:latin typeface="Arial" panose="020B0604020202020204" pitchFamily="34" charset="0"/>
                          <a:ea typeface="Times New Roman" charset="0"/>
                          <a:cs typeface="Arial" panose="020B0604020202020204" pitchFamily="34" charset="0"/>
                        </a:rPr>
                        <a:t>addClass</a:t>
                      </a:r>
                      <a:r>
                        <a:rPr lang="en-US" b="0" dirty="0">
                          <a:solidFill>
                            <a:schemeClr val="bg2">
                              <a:lumMod val="75000"/>
                            </a:schemeClr>
                          </a:solidFill>
                          <a:latin typeface="Arial" panose="020B0604020202020204" pitchFamily="34" charset="0"/>
                          <a:ea typeface="Times New Roman" charset="0"/>
                          <a:cs typeface="Arial" panose="020B0604020202020204" pitchFamily="34" charset="0"/>
                        </a:rPr>
                        <a:t>(class</a:t>
                      </a:r>
                      <a:r>
                        <a:rPr lang="en-US" b="1" dirty="0">
                          <a:solidFill>
                            <a:schemeClr val="bg2">
                              <a:lumMod val="75000"/>
                            </a:schemeClr>
                          </a:solidFill>
                          <a:latin typeface="Arial" panose="020B0604020202020204" pitchFamily="34" charset="0"/>
                          <a:ea typeface="Times New Roman" charset="0"/>
                          <a:cs typeface="Arial" panose="020B0604020202020204" pitchFamily="34" charset="0"/>
                        </a:rPr>
                        <a:t>)</a:t>
                      </a:r>
                      <a:endParaRPr lang="vi-VN" b="1" dirty="0">
                        <a:solidFill>
                          <a:schemeClr val="bg2">
                            <a:lumMod val="75000"/>
                          </a:schemeClr>
                        </a:solidFill>
                        <a:latin typeface="Arial" panose="020B0604020202020204" pitchFamily="34" charset="0"/>
                        <a:ea typeface="Times New Roman" charset="0"/>
                        <a:cs typeface="Arial" panose="020B060402020202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bg1"/>
                          </a:solidFill>
                          <a:latin typeface="Arial" panose="020B0604020202020204" pitchFamily="34" charset="0"/>
                          <a:ea typeface="Times New Roman" charset="0"/>
                          <a:cs typeface="Arial" panose="020B0604020202020204" pitchFamily="34" charset="0"/>
                        </a:rPr>
                        <a:t>Thêm class mới cho mã html.</a:t>
                      </a:r>
                    </a:p>
                    <a:p>
                      <a:endParaRPr lang="vi-VN"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28974778"/>
                  </a:ext>
                </a:extLst>
              </a:tr>
            </a:tbl>
          </a:graphicData>
        </a:graphic>
      </p:graphicFrame>
    </p:spTree>
    <p:extLst>
      <p:ext uri="{BB962C8B-B14F-4D97-AF65-F5344CB8AC3E}">
        <p14:creationId xmlns:p14="http://schemas.microsoft.com/office/powerpoint/2010/main" val="3054995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a:t>
            </a:r>
            <a:r>
              <a:rPr lang="vi-VN" b="1" dirty="0">
                <a:latin typeface="Arial" panose="020B0604020202020204" pitchFamily="34" charset="0"/>
                <a:cs typeface="Arial" panose="020B0604020202020204" pitchFamily="34" charset="0"/>
              </a:rPr>
              <a:t>hương thức DOM trong jQuery</a:t>
            </a:r>
            <a:endParaRPr lang="en-US"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F45AC6E-5140-4765-B355-13325F8C705E}"/>
              </a:ext>
            </a:extLst>
          </p:cNvPr>
          <p:cNvGraphicFramePr>
            <a:graphicFrameLocks noGrp="1"/>
          </p:cNvGraphicFramePr>
          <p:nvPr>
            <p:extLst>
              <p:ext uri="{D42A27DB-BD31-4B8C-83A1-F6EECF244321}">
                <p14:modId xmlns:p14="http://schemas.microsoft.com/office/powerpoint/2010/main" val="1661793976"/>
              </p:ext>
            </p:extLst>
          </p:nvPr>
        </p:nvGraphicFramePr>
        <p:xfrm>
          <a:off x="914400" y="2286000"/>
          <a:ext cx="10363200" cy="3260544"/>
        </p:xfrm>
        <a:graphic>
          <a:graphicData uri="http://schemas.openxmlformats.org/drawingml/2006/table">
            <a:tbl>
              <a:tblPr firstRow="1" bandRow="1">
                <a:tableStyleId>{5C22544A-7EE6-4342-B048-85BDC9FD1C3A}</a:tableStyleId>
              </a:tblPr>
              <a:tblGrid>
                <a:gridCol w="2015836">
                  <a:extLst>
                    <a:ext uri="{9D8B030D-6E8A-4147-A177-3AD203B41FA5}">
                      <a16:colId xmlns:a16="http://schemas.microsoft.com/office/drawing/2014/main" val="2086249368"/>
                    </a:ext>
                  </a:extLst>
                </a:gridCol>
                <a:gridCol w="8347364">
                  <a:extLst>
                    <a:ext uri="{9D8B030D-6E8A-4147-A177-3AD203B41FA5}">
                      <a16:colId xmlns:a16="http://schemas.microsoft.com/office/drawing/2014/main" val="586013836"/>
                    </a:ext>
                  </a:extLst>
                </a:gridCol>
              </a:tblGrid>
              <a:tr h="398693">
                <a:tc>
                  <a:txBody>
                    <a:bodyPr/>
                    <a:lstStyle/>
                    <a:p>
                      <a:r>
                        <a:rPr lang="vi-VN" dirty="0">
                          <a:latin typeface="Arial" panose="020B0604020202020204" pitchFamily="34" charset="0"/>
                          <a:cs typeface="Arial" panose="020B0604020202020204" pitchFamily="34" charset="0"/>
                        </a:rPr>
                        <a:t>Phương thức</a:t>
                      </a:r>
                    </a:p>
                  </a:txBody>
                  <a:tcPr>
                    <a:noFill/>
                  </a:tcPr>
                </a:tc>
                <a:tc>
                  <a:txBody>
                    <a:bodyPr/>
                    <a:lstStyle/>
                    <a:p>
                      <a:r>
                        <a:rPr lang="vi-VN" dirty="0">
                          <a:latin typeface="Arial" panose="020B0604020202020204" pitchFamily="34" charset="0"/>
                          <a:cs typeface="Arial" panose="020B0604020202020204" pitchFamily="34" charset="0"/>
                        </a:rPr>
                        <a:t>Miêu</a:t>
                      </a:r>
                      <a:r>
                        <a:rPr lang="vi-VN" baseline="0" dirty="0">
                          <a:latin typeface="Arial" panose="020B0604020202020204" pitchFamily="34" charset="0"/>
                          <a:cs typeface="Arial" panose="020B0604020202020204" pitchFamily="34" charset="0"/>
                        </a:rPr>
                        <a:t> tả</a:t>
                      </a:r>
                      <a:endParaRPr lang="vi-VN"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294755554"/>
                  </a:ext>
                </a:extLst>
              </a:tr>
              <a:tr h="398693">
                <a:tc>
                  <a:txBody>
                    <a:bodyPr/>
                    <a:lstStyle/>
                    <a:p>
                      <a:r>
                        <a:rPr lang="vi-VN" b="1" dirty="0">
                          <a:solidFill>
                            <a:schemeClr val="bg2">
                              <a:lumMod val="75000"/>
                            </a:schemeClr>
                          </a:solidFill>
                          <a:latin typeface="Arial" panose="020B0604020202020204" pitchFamily="34" charset="0"/>
                          <a:cs typeface="Arial" panose="020B0604020202020204" pitchFamily="34" charset="0"/>
                        </a:rPr>
                        <a:t>eq</a:t>
                      </a:r>
                      <a:r>
                        <a:rPr lang="vi-VN" dirty="0">
                          <a:solidFill>
                            <a:schemeClr val="bg2">
                              <a:lumMod val="75000"/>
                            </a:schemeClr>
                          </a:solidFill>
                          <a:latin typeface="Arial" panose="020B0604020202020204" pitchFamily="34" charset="0"/>
                          <a:cs typeface="Arial" panose="020B0604020202020204" pitchFamily="34" charset="0"/>
                        </a:rPr>
                        <a:t>( index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Rút gọn tập hợp phần tử được so khớp thành một phần tử đơn</a:t>
                      </a:r>
                    </a:p>
                  </a:txBody>
                  <a:tcPr>
                    <a:noFill/>
                  </a:tcPr>
                </a:tc>
                <a:extLst>
                  <a:ext uri="{0D108BD9-81ED-4DB2-BD59-A6C34878D82A}">
                    <a16:rowId xmlns:a16="http://schemas.microsoft.com/office/drawing/2014/main" val="272379683"/>
                  </a:ext>
                </a:extLst>
              </a:tr>
              <a:tr h="688155">
                <a:tc>
                  <a:txBody>
                    <a:bodyPr/>
                    <a:lstStyle/>
                    <a:p>
                      <a:r>
                        <a:rPr lang="vi-VN" b="1" dirty="0">
                          <a:solidFill>
                            <a:schemeClr val="bg2">
                              <a:lumMod val="75000"/>
                            </a:schemeClr>
                          </a:solidFill>
                          <a:latin typeface="Arial" panose="020B0604020202020204" pitchFamily="34" charset="0"/>
                          <a:cs typeface="Arial" panose="020B0604020202020204" pitchFamily="34" charset="0"/>
                        </a:rPr>
                        <a:t>is</a:t>
                      </a:r>
                      <a:r>
                        <a:rPr lang="vi-VN" dirty="0">
                          <a:solidFill>
                            <a:schemeClr val="bg2">
                              <a:lumMod val="75000"/>
                            </a:schemeClr>
                          </a:solidFill>
                          <a:latin typeface="Arial" panose="020B0604020202020204" pitchFamily="34" charset="0"/>
                          <a:cs typeface="Arial" panose="020B0604020202020204" pitchFamily="34" charset="0"/>
                        </a:rPr>
                        <a:t>( selector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Kiểm tra sự chọn lọc hiện tại với một Expression và trả về true, nếu ít nhất một phần tử của sự chọn lọc đó phù hợp với selector đã cho</a:t>
                      </a:r>
                    </a:p>
                  </a:txBody>
                  <a:tcPr>
                    <a:noFill/>
                  </a:tcPr>
                </a:tc>
                <a:extLst>
                  <a:ext uri="{0D108BD9-81ED-4DB2-BD59-A6C34878D82A}">
                    <a16:rowId xmlns:a16="http://schemas.microsoft.com/office/drawing/2014/main" val="2951634585"/>
                  </a:ext>
                </a:extLst>
              </a:tr>
              <a:tr h="398693">
                <a:tc>
                  <a:txBody>
                    <a:bodyPr/>
                    <a:lstStyle/>
                    <a:p>
                      <a:r>
                        <a:rPr lang="vi-VN" b="1" dirty="0">
                          <a:solidFill>
                            <a:schemeClr val="bg2">
                              <a:lumMod val="75000"/>
                            </a:schemeClr>
                          </a:solidFill>
                          <a:latin typeface="Arial" panose="020B0604020202020204" pitchFamily="34" charset="0"/>
                          <a:cs typeface="Arial" panose="020B0604020202020204" pitchFamily="34" charset="0"/>
                        </a:rPr>
                        <a:t>find</a:t>
                      </a:r>
                      <a:r>
                        <a:rPr lang="vi-VN" dirty="0">
                          <a:solidFill>
                            <a:schemeClr val="bg2">
                              <a:lumMod val="75000"/>
                            </a:schemeClr>
                          </a:solidFill>
                          <a:latin typeface="Arial" panose="020B0604020202020204" pitchFamily="34" charset="0"/>
                          <a:cs typeface="Arial" panose="020B0604020202020204" pitchFamily="34" charset="0"/>
                        </a:rPr>
                        <a:t>( selector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Tìm kiếm các phần tử con mà so khớp với selector đã cho.</a:t>
                      </a:r>
                    </a:p>
                  </a:txBody>
                  <a:tcPr>
                    <a:noFill/>
                  </a:tcPr>
                </a:tc>
                <a:extLst>
                  <a:ext uri="{0D108BD9-81ED-4DB2-BD59-A6C34878D82A}">
                    <a16:rowId xmlns:a16="http://schemas.microsoft.com/office/drawing/2014/main" val="253294491"/>
                  </a:ext>
                </a:extLst>
              </a:tr>
              <a:tr h="688155">
                <a:tc>
                  <a:txBody>
                    <a:bodyPr/>
                    <a:lstStyle/>
                    <a:p>
                      <a:r>
                        <a:rPr lang="vi-VN" b="1" dirty="0">
                          <a:solidFill>
                            <a:schemeClr val="bg2">
                              <a:lumMod val="75000"/>
                            </a:schemeClr>
                          </a:solidFill>
                          <a:latin typeface="Arial" panose="020B0604020202020204" pitchFamily="34" charset="0"/>
                          <a:cs typeface="Arial" panose="020B0604020202020204" pitchFamily="34" charset="0"/>
                        </a:rPr>
                        <a:t>next</a:t>
                      </a:r>
                      <a:r>
                        <a:rPr lang="vi-VN" dirty="0">
                          <a:solidFill>
                            <a:schemeClr val="bg2">
                              <a:lumMod val="75000"/>
                            </a:schemeClr>
                          </a:solidFill>
                          <a:latin typeface="Arial" panose="020B0604020202020204" pitchFamily="34" charset="0"/>
                          <a:cs typeface="Arial" panose="020B0604020202020204" pitchFamily="34" charset="0"/>
                        </a:rPr>
                        <a:t>( [selector]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Nhận một tập hợp các phần tử chứa anh (em) kế tiếp duy nhất của mỗi phần tử trong tập hợp phần tử đã cho.</a:t>
                      </a:r>
                    </a:p>
                  </a:txBody>
                  <a:tcPr>
                    <a:noFill/>
                  </a:tcPr>
                </a:tc>
                <a:extLst>
                  <a:ext uri="{0D108BD9-81ED-4DB2-BD59-A6C34878D82A}">
                    <a16:rowId xmlns:a16="http://schemas.microsoft.com/office/drawing/2014/main" val="313997517"/>
                  </a:ext>
                </a:extLst>
              </a:tr>
              <a:tr h="688155">
                <a:tc>
                  <a:txBody>
                    <a:bodyPr/>
                    <a:lstStyle/>
                    <a:p>
                      <a:r>
                        <a:rPr lang="vi-VN" b="1" dirty="0">
                          <a:solidFill>
                            <a:schemeClr val="bg2">
                              <a:lumMod val="75000"/>
                            </a:schemeClr>
                          </a:solidFill>
                          <a:latin typeface="Arial" panose="020B0604020202020204" pitchFamily="34" charset="0"/>
                          <a:cs typeface="Arial" panose="020B0604020202020204" pitchFamily="34" charset="0"/>
                        </a:rPr>
                        <a:t>prev</a:t>
                      </a:r>
                      <a:r>
                        <a:rPr lang="vi-VN" dirty="0">
                          <a:solidFill>
                            <a:schemeClr val="bg2">
                              <a:lumMod val="75000"/>
                            </a:schemeClr>
                          </a:solidFill>
                          <a:latin typeface="Arial" panose="020B0604020202020204" pitchFamily="34" charset="0"/>
                          <a:cs typeface="Arial" panose="020B0604020202020204" pitchFamily="34" charset="0"/>
                        </a:rPr>
                        <a:t>( [selector] )</a:t>
                      </a:r>
                    </a:p>
                  </a:txBody>
                  <a:tcPr>
                    <a:noFill/>
                  </a:tcPr>
                </a:tc>
                <a:tc>
                  <a:txBody>
                    <a:bodyPr/>
                    <a:lstStyle/>
                    <a:p>
                      <a:r>
                        <a:rPr lang="vi-VN" dirty="0">
                          <a:solidFill>
                            <a:schemeClr val="bg1"/>
                          </a:solidFill>
                          <a:latin typeface="Arial" panose="020B0604020202020204" pitchFamily="34" charset="0"/>
                          <a:cs typeface="Arial" panose="020B0604020202020204" pitchFamily="34" charset="0"/>
                        </a:rPr>
                        <a:t>Nhận một tập hợp các phần tử chứa phần tử anh em ở trước duy nhất của mỗi phần tử trong tập hợp các phần tử đã so khớp.</a:t>
                      </a:r>
                    </a:p>
                  </a:txBody>
                  <a:tcPr>
                    <a:noFill/>
                  </a:tcPr>
                </a:tc>
                <a:extLst>
                  <a:ext uri="{0D108BD9-81ED-4DB2-BD59-A6C34878D82A}">
                    <a16:rowId xmlns:a16="http://schemas.microsoft.com/office/drawing/2014/main" val="2575953777"/>
                  </a:ext>
                </a:extLst>
              </a:tr>
            </a:tbl>
          </a:graphicData>
        </a:graphic>
      </p:graphicFrame>
    </p:spTree>
    <p:extLst>
      <p:ext uri="{BB962C8B-B14F-4D97-AF65-F5344CB8AC3E}">
        <p14:creationId xmlns:p14="http://schemas.microsoft.com/office/powerpoint/2010/main" val="500955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b="1" dirty="0">
                <a:latin typeface="Arial" panose="020B0604020202020204" pitchFamily="34" charset="0"/>
                <a:cs typeface="Arial" panose="020B0604020202020204" pitchFamily="34" charset="0"/>
              </a:rPr>
              <a:t>Hiệu ứng trong jQuery</a:t>
            </a:r>
            <a:endParaRPr lang="en-US" b="1"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8B698113-EEAF-4E97-AC6B-E01D333D4400}"/>
              </a:ext>
            </a:extLst>
          </p:cNvPr>
          <p:cNvGraphicFramePr>
            <a:graphicFrameLocks/>
          </p:cNvGraphicFramePr>
          <p:nvPr>
            <p:extLst>
              <p:ext uri="{D42A27DB-BD31-4B8C-83A1-F6EECF244321}">
                <p14:modId xmlns:p14="http://schemas.microsoft.com/office/powerpoint/2010/main" val="43325355"/>
              </p:ext>
            </p:extLst>
          </p:nvPr>
        </p:nvGraphicFramePr>
        <p:xfrm>
          <a:off x="914400" y="1447800"/>
          <a:ext cx="10363200" cy="5263140"/>
        </p:xfrm>
        <a:graphic>
          <a:graphicData uri="http://schemas.openxmlformats.org/drawingml/2006/table">
            <a:tbl>
              <a:tblPr firstRow="1" bandRow="1">
                <a:tableStyleId>{5C22544A-7EE6-4342-B048-85BDC9FD1C3A}</a:tableStyleId>
              </a:tblPr>
              <a:tblGrid>
                <a:gridCol w="3138055">
                  <a:extLst>
                    <a:ext uri="{9D8B030D-6E8A-4147-A177-3AD203B41FA5}">
                      <a16:colId xmlns:a16="http://schemas.microsoft.com/office/drawing/2014/main" val="20000"/>
                    </a:ext>
                  </a:extLst>
                </a:gridCol>
                <a:gridCol w="7225145">
                  <a:extLst>
                    <a:ext uri="{9D8B030D-6E8A-4147-A177-3AD203B41FA5}">
                      <a16:colId xmlns:a16="http://schemas.microsoft.com/office/drawing/2014/main" val="20001"/>
                    </a:ext>
                  </a:extLst>
                </a:gridCol>
              </a:tblGrid>
              <a:tr h="390060">
                <a:tc>
                  <a:txBody>
                    <a:bodyPr/>
                    <a:lstStyle/>
                    <a:p>
                      <a:r>
                        <a:rPr lang="vi-VN" sz="1600" dirty="0">
                          <a:latin typeface="Arial" panose="020B0604020202020204" pitchFamily="34" charset="0"/>
                          <a:cs typeface="Arial" panose="020B0604020202020204" pitchFamily="34" charset="0"/>
                        </a:rPr>
                        <a:t>Phương thức</a:t>
                      </a:r>
                    </a:p>
                  </a:txBody>
                  <a:tcPr>
                    <a:noFill/>
                  </a:tcPr>
                </a:tc>
                <a:tc>
                  <a:txBody>
                    <a:bodyPr/>
                    <a:lstStyle/>
                    <a:p>
                      <a:r>
                        <a:rPr lang="vi-VN" sz="1600" dirty="0">
                          <a:latin typeface="Arial" panose="020B0604020202020204" pitchFamily="34" charset="0"/>
                          <a:cs typeface="Arial" panose="020B0604020202020204" pitchFamily="34" charset="0"/>
                        </a:rPr>
                        <a:t>Miêu</a:t>
                      </a:r>
                      <a:r>
                        <a:rPr lang="vi-VN" sz="1600" baseline="0" dirty="0">
                          <a:latin typeface="Arial" panose="020B0604020202020204" pitchFamily="34" charset="0"/>
                          <a:cs typeface="Arial" panose="020B0604020202020204" pitchFamily="34" charset="0"/>
                        </a:rPr>
                        <a:t> tả</a:t>
                      </a:r>
                      <a:endParaRPr lang="vi-VN" sz="16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0"/>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fadeIn</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Fade in tất cả các phần tử đã so khớp bởi việc điều chỉnh opacity (độ chắn sáng) và kích hoạt một callback tùy ý sau khi hoàn thành.</a:t>
                      </a:r>
                    </a:p>
                  </a:txBody>
                  <a:tcPr>
                    <a:noFill/>
                  </a:tcPr>
                </a:tc>
                <a:extLst>
                  <a:ext uri="{0D108BD9-81ED-4DB2-BD59-A6C34878D82A}">
                    <a16:rowId xmlns:a16="http://schemas.microsoft.com/office/drawing/2014/main" val="10001"/>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fadeOut</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Fade out tất cả phần tử đã so khớp bởi điều chỉnh opacity về 0, sau đó thiết lập hiển thị về "none" và kích hoạt một callback tùy ý sau khi hoàn thành</a:t>
                      </a:r>
                    </a:p>
                  </a:txBody>
                  <a:tcPr>
                    <a:noFill/>
                  </a:tcPr>
                </a:tc>
                <a:extLst>
                  <a:ext uri="{0D108BD9-81ED-4DB2-BD59-A6C34878D82A}">
                    <a16:rowId xmlns:a16="http://schemas.microsoft.com/office/drawing/2014/main" val="10002"/>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hide</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Ẩn tất cả phần tử đã so khớp bởi sử dụng một hiệu ứng đẹp và kích hoạt một callback tùy ý sau khi hoàn thành</a:t>
                      </a:r>
                    </a:p>
                  </a:txBody>
                  <a:tcPr>
                    <a:noFill/>
                  </a:tcPr>
                </a:tc>
                <a:extLst>
                  <a:ext uri="{0D108BD9-81ED-4DB2-BD59-A6C34878D82A}">
                    <a16:rowId xmlns:a16="http://schemas.microsoft.com/office/drawing/2014/main" val="10003"/>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show</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Hiển thị tất cả phần tử đã so khớp bởi sử dụng một hiệu ứng đẹp và kích hoạt một callback tùy ý sau khi hoàn thành</a:t>
                      </a:r>
                    </a:p>
                  </a:txBody>
                  <a:tcPr>
                    <a:noFill/>
                  </a:tcPr>
                </a:tc>
                <a:extLst>
                  <a:ext uri="{0D108BD9-81ED-4DB2-BD59-A6C34878D82A}">
                    <a16:rowId xmlns:a16="http://schemas.microsoft.com/office/drawing/2014/main" val="10004"/>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slideDown</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Bộc lộ tất cả phần tử đã so khớp bởi điều chỉnh chiều cao của chúng và kích hoạt một callback tùy ý sau khi hoàn thành</a:t>
                      </a:r>
                    </a:p>
                  </a:txBody>
                  <a:tcPr>
                    <a:noFill/>
                  </a:tcPr>
                </a:tc>
                <a:extLst>
                  <a:ext uri="{0D108BD9-81ED-4DB2-BD59-A6C34878D82A}">
                    <a16:rowId xmlns:a16="http://schemas.microsoft.com/office/drawing/2014/main" val="10005"/>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slideUp</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Ẩn tất cả phần tử đã so khớp bởi điều chỉnh chiều cao của chúng và kích hoạt một callback tùy ý sau khi hoàn thành.</a:t>
                      </a:r>
                    </a:p>
                  </a:txBody>
                  <a:tcPr>
                    <a:noFill/>
                  </a:tcPr>
                </a:tc>
                <a:extLst>
                  <a:ext uri="{0D108BD9-81ED-4DB2-BD59-A6C34878D82A}">
                    <a16:rowId xmlns:a16="http://schemas.microsoft.com/office/drawing/2014/main" val="10006"/>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toggle</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Toggle sự hiển thị mỗi phần tử trong tập hợp các phần tử đã so khớp bởi sử dụng một hiệu ứng đẹp và kích hoạt một callback tùy ý sau khi hoàn thành</a:t>
                      </a:r>
                    </a:p>
                  </a:txBody>
                  <a:tcPr>
                    <a:noFill/>
                  </a:tcPr>
                </a:tc>
                <a:extLst>
                  <a:ext uri="{0D108BD9-81ED-4DB2-BD59-A6C34878D82A}">
                    <a16:rowId xmlns:a16="http://schemas.microsoft.com/office/drawing/2014/main" val="10007"/>
                  </a:ext>
                </a:extLst>
              </a:tr>
              <a:tr h="609135">
                <a:tc>
                  <a:txBody>
                    <a:bodyPr/>
                    <a:lstStyle/>
                    <a:p>
                      <a:r>
                        <a:rPr lang="vi-VN" sz="1600" b="1" dirty="0">
                          <a:solidFill>
                            <a:schemeClr val="bg2">
                              <a:lumMod val="75000"/>
                            </a:schemeClr>
                          </a:solidFill>
                          <a:latin typeface="Arial" panose="020B0604020202020204" pitchFamily="34" charset="0"/>
                          <a:cs typeface="Arial" panose="020B0604020202020204" pitchFamily="34" charset="0"/>
                        </a:rPr>
                        <a:t>slideToggle</a:t>
                      </a:r>
                      <a:r>
                        <a:rPr lang="vi-VN" sz="1600" dirty="0">
                          <a:solidFill>
                            <a:schemeClr val="bg2">
                              <a:lumMod val="75000"/>
                            </a:schemeClr>
                          </a:solidFill>
                          <a:latin typeface="Arial" panose="020B0604020202020204" pitchFamily="34" charset="0"/>
                          <a:cs typeface="Arial" panose="020B0604020202020204" pitchFamily="34" charset="0"/>
                        </a:rPr>
                        <a:t>( speed, [callback] )</a:t>
                      </a:r>
                    </a:p>
                  </a:txBody>
                  <a:tcPr>
                    <a:noFill/>
                  </a:tcPr>
                </a:tc>
                <a:tc>
                  <a:txBody>
                    <a:bodyPr/>
                    <a:lstStyle/>
                    <a:p>
                      <a:r>
                        <a:rPr lang="vi-VN" sz="1600" dirty="0">
                          <a:solidFill>
                            <a:schemeClr val="bg1"/>
                          </a:solidFill>
                          <a:latin typeface="Arial" panose="020B0604020202020204" pitchFamily="34" charset="0"/>
                          <a:cs typeface="Arial" panose="020B0604020202020204" pitchFamily="34" charset="0"/>
                        </a:rPr>
                        <a:t>Toggle sự nhìn thấy của tất cả phần tử đã so khớp bởi điều chỉnh chiều cao và kích hoạt một callback tùy ý sau khi hoàn thành</a:t>
                      </a:r>
                    </a:p>
                  </a:txBody>
                  <a:tcP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54319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9034" y="1676400"/>
            <a:ext cx="9033932" cy="4648200"/>
          </a:xfrm>
        </p:spPr>
        <p:txBody>
          <a:bodyPr>
            <a:normAutofit/>
          </a:bodyPr>
          <a:lstStyle/>
          <a:p>
            <a:r>
              <a:rPr lang="vi-VN" sz="1800" b="1" dirty="0">
                <a:solidFill>
                  <a:schemeClr val="bg1"/>
                </a:solidFill>
                <a:latin typeface="Arial" panose="020B0604020202020204" pitchFamily="34" charset="0"/>
                <a:cs typeface="Arial" panose="020B0604020202020204" pitchFamily="34" charset="0"/>
              </a:rPr>
              <a:t>Bootstrap là một framework css phổ biến hiện nay do twiter phát triển</a:t>
            </a:r>
          </a:p>
          <a:p>
            <a:r>
              <a:rPr lang="vi-VN" sz="1800" b="1" dirty="0">
                <a:solidFill>
                  <a:schemeClr val="bg1"/>
                </a:solidFill>
                <a:latin typeface="Arial" panose="020B0604020202020204" pitchFamily="34" charset="0"/>
                <a:cs typeface="Arial" panose="020B0604020202020204" pitchFamily="34" charset="0"/>
              </a:rPr>
              <a:t>Là công cụ giúp cho phát triển website một cách nhanh hơn</a:t>
            </a:r>
          </a:p>
          <a:p>
            <a:r>
              <a:rPr lang="vi-VN" sz="1800" b="1" dirty="0">
                <a:solidFill>
                  <a:schemeClr val="bg1"/>
                </a:solidFill>
                <a:latin typeface="Arial" panose="020B0604020202020204" pitchFamily="34" charset="0"/>
                <a:cs typeface="Arial" panose="020B0604020202020204" pitchFamily="34" charset="0"/>
              </a:rPr>
              <a:t>Hỗ trợ khả năng responsive. Tự động co giãn theo kích thước trình</a:t>
            </a:r>
          </a:p>
          <a:p>
            <a:r>
              <a:rPr lang="vi-VN" sz="1800" b="1" dirty="0">
                <a:solidFill>
                  <a:schemeClr val="bg1"/>
                </a:solidFill>
                <a:latin typeface="Arial" panose="020B0604020202020204" pitchFamily="34" charset="0"/>
                <a:cs typeface="Arial" panose="020B0604020202020204" pitchFamily="34" charset="0"/>
              </a:rPr>
              <a:t>duyệt</a:t>
            </a:r>
          </a:p>
          <a:p>
            <a:r>
              <a:rPr lang="vi-VN" sz="1800" b="1" dirty="0">
                <a:solidFill>
                  <a:schemeClr val="bg1"/>
                </a:solidFill>
                <a:latin typeface="Arial" panose="020B0604020202020204" pitchFamily="34" charset="0"/>
                <a:cs typeface="Arial" panose="020B0604020202020204" pitchFamily="34" charset="0"/>
              </a:rPr>
              <a:t>Tương thích tốt với thiết bị cỡ nhỏ</a:t>
            </a:r>
          </a:p>
          <a:p>
            <a:r>
              <a:rPr lang="vi-VN" sz="1800" b="1" dirty="0">
                <a:solidFill>
                  <a:schemeClr val="bg1"/>
                </a:solidFill>
                <a:latin typeface="Arial" panose="020B0604020202020204" pitchFamily="34" charset="0"/>
                <a:cs typeface="Arial" panose="020B0604020202020204" pitchFamily="34" charset="0"/>
              </a:rPr>
              <a:t>Thiết kế giao diện một lần phù hợp với mọi thiết bị</a:t>
            </a:r>
          </a:p>
          <a:p>
            <a:r>
              <a:rPr lang="vi-VN" sz="1800" b="1" dirty="0">
                <a:solidFill>
                  <a:schemeClr val="bg1"/>
                </a:solidFill>
                <a:latin typeface="Arial" panose="020B0604020202020204" pitchFamily="34" charset="0"/>
                <a:cs typeface="Arial" panose="020B0604020202020204" pitchFamily="34" charset="0"/>
              </a:rPr>
              <a:t>Được tích hợp với jquery tương tác tốt với chuẩn HTML5 và CSS3</a:t>
            </a:r>
            <a:endParaRPr lang="en-US"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IV.Giới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thiệu</a:t>
            </a:r>
            <a:r>
              <a:rPr lang="en-US" b="1" dirty="0">
                <a:latin typeface="Arial" panose="020B0604020202020204" pitchFamily="34" charset="0"/>
                <a:cs typeface="Arial" panose="020B0604020202020204" pitchFamily="34" charset="0"/>
              </a:rPr>
              <a:t> bootstrap</a:t>
            </a:r>
          </a:p>
        </p:txBody>
      </p:sp>
    </p:spTree>
    <p:extLst>
      <p:ext uri="{BB962C8B-B14F-4D97-AF65-F5344CB8AC3E}">
        <p14:creationId xmlns:p14="http://schemas.microsoft.com/office/powerpoint/2010/main" val="959995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8119532" cy="4648200"/>
          </a:xfrm>
        </p:spPr>
        <p:txBody>
          <a:bodyPr>
            <a:normAutofit/>
          </a:bodyPr>
          <a:lstStyle/>
          <a:p>
            <a:r>
              <a:rPr lang="vi-VN" sz="2000" dirty="0">
                <a:solidFill>
                  <a:schemeClr val="bg1"/>
                </a:solidFill>
                <a:latin typeface="Arial" panose="020B0604020202020204" pitchFamily="34" charset="0"/>
                <a:cs typeface="Arial" panose="020B0604020202020204" pitchFamily="34" charset="0"/>
              </a:rPr>
              <a:t>Để sử dụng thư viện bootstrap bạn phải sử dụng một trong 2 class được</a:t>
            </a:r>
          </a:p>
          <a:p>
            <a:r>
              <a:rPr lang="vi-VN" sz="2000" dirty="0">
                <a:solidFill>
                  <a:schemeClr val="bg1"/>
                </a:solidFill>
                <a:latin typeface="Arial" panose="020B0604020202020204" pitchFamily="34" charset="0"/>
                <a:cs typeface="Arial" panose="020B0604020202020204" pitchFamily="34" charset="0"/>
              </a:rPr>
              <a:t>cung cấp sẵn trong bootstrap đó là .container hoặc container-fluid</a:t>
            </a:r>
          </a:p>
          <a:p>
            <a:r>
              <a:rPr lang="vi-VN" sz="2000" dirty="0">
                <a:solidFill>
                  <a:schemeClr val="bg1"/>
                </a:solidFill>
                <a:latin typeface="Arial" panose="020B0604020202020204" pitchFamily="34" charset="0"/>
                <a:cs typeface="Arial" panose="020B0604020202020204" pitchFamily="34" charset="0"/>
              </a:rPr>
              <a:t>Sử dụng class .container cho một container responsive có chiều rộng cố định</a:t>
            </a:r>
            <a:endParaRPr lang="en-US" sz="2000" dirty="0">
              <a:solidFill>
                <a:schemeClr val="bg1"/>
              </a:solidFill>
              <a:latin typeface="Arial" panose="020B0604020202020204" pitchFamily="34" charset="0"/>
              <a:cs typeface="Arial" panose="020B0604020202020204" pitchFamily="34" charset="0"/>
            </a:endParaRPr>
          </a:p>
          <a:p>
            <a:r>
              <a:rPr lang="vi-VN" sz="2000" dirty="0">
                <a:solidFill>
                  <a:schemeClr val="bg1"/>
                </a:solidFill>
                <a:latin typeface="Arial" panose="020B0604020202020204" pitchFamily="34" charset="0"/>
                <a:cs typeface="Arial" panose="020B0604020202020204" pitchFamily="34" charset="0"/>
              </a:rPr>
              <a:t>Sử dụng class .container-fluid cho container có chiều rộng tối đa, bằng chiều</a:t>
            </a:r>
          </a:p>
          <a:p>
            <a:r>
              <a:rPr lang="vi-VN" sz="2000" dirty="0">
                <a:solidFill>
                  <a:schemeClr val="bg1"/>
                </a:solidFill>
                <a:latin typeface="Arial" panose="020B0604020202020204" pitchFamily="34" charset="0"/>
                <a:cs typeface="Arial" panose="020B0604020202020204" pitchFamily="34" charset="0"/>
              </a:rPr>
              <a:t>rộng khung nhìn của bạn.</a:t>
            </a:r>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bootstrap</a:t>
            </a:r>
          </a:p>
        </p:txBody>
      </p:sp>
    </p:spTree>
    <p:extLst>
      <p:ext uri="{BB962C8B-B14F-4D97-AF65-F5344CB8AC3E}">
        <p14:creationId xmlns:p14="http://schemas.microsoft.com/office/powerpoint/2010/main" val="3226958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752601"/>
            <a:ext cx="10210800" cy="4648200"/>
          </a:xfrm>
        </p:spPr>
        <p:txBody>
          <a:bodyPr>
            <a:noAutofit/>
          </a:bodyPr>
          <a:lstStyle/>
          <a:p>
            <a:r>
              <a:rPr lang="vi-VN" sz="2000" dirty="0">
                <a:solidFill>
                  <a:schemeClr val="bg1"/>
                </a:solidFill>
                <a:latin typeface="Arial" panose="020B0604020202020204" pitchFamily="34" charset="0"/>
                <a:cs typeface="Arial" panose="020B0604020202020204" pitchFamily="34" charset="0"/>
              </a:rPr>
              <a:t>Bootstrap chứa một hệ thống lưới responsive, tương thích với hầu hết các</a:t>
            </a:r>
          </a:p>
          <a:p>
            <a:r>
              <a:rPr lang="vi-VN" sz="2000" dirty="0">
                <a:solidFill>
                  <a:schemeClr val="bg1"/>
                </a:solidFill>
                <a:latin typeface="Arial" panose="020B0604020202020204" pitchFamily="34" charset="0"/>
                <a:cs typeface="Arial" panose="020B0604020202020204" pitchFamily="34" charset="0"/>
              </a:rPr>
              <a:t>thiết bị di động</a:t>
            </a:r>
          </a:p>
          <a:p>
            <a:r>
              <a:rPr lang="vi-VN" sz="2000" dirty="0">
                <a:solidFill>
                  <a:schemeClr val="bg1"/>
                </a:solidFill>
                <a:latin typeface="Arial" panose="020B0604020202020204" pitchFamily="34" charset="0"/>
                <a:cs typeface="Arial" panose="020B0604020202020204" pitchFamily="34" charset="0"/>
              </a:rPr>
              <a:t>Hệ thống này được chia thành 12 cột tương thích với mọi kích thước hiển thị</a:t>
            </a:r>
          </a:p>
          <a:p>
            <a:r>
              <a:rPr lang="vi-VN" sz="2000" dirty="0">
                <a:solidFill>
                  <a:schemeClr val="bg1"/>
                </a:solidFill>
                <a:latin typeface="Arial" panose="020B0604020202020204" pitchFamily="34" charset="0"/>
                <a:cs typeface="Arial" panose="020B0604020202020204" pitchFamily="34" charset="0"/>
              </a:rPr>
              <a:t>của các thiết bị.</a:t>
            </a:r>
          </a:p>
          <a:p>
            <a:r>
              <a:rPr lang="vi-VN" sz="2000" dirty="0">
                <a:solidFill>
                  <a:schemeClr val="bg1"/>
                </a:solidFill>
                <a:latin typeface="Arial" panose="020B0604020202020204" pitchFamily="34" charset="0"/>
                <a:cs typeface="Arial" panose="020B0604020202020204" pitchFamily="34" charset="0"/>
              </a:rPr>
              <a:t>Hệ thống lưới được sử dụng để tạo ra bố cục cho các trang bằng các chuỗi</a:t>
            </a:r>
          </a:p>
          <a:p>
            <a:r>
              <a:rPr lang="vi-VN" sz="2000" dirty="0">
                <a:solidFill>
                  <a:schemeClr val="bg1"/>
                </a:solidFill>
                <a:latin typeface="Arial" panose="020B0604020202020204" pitchFamily="34" charset="0"/>
                <a:cs typeface="Arial" panose="020B0604020202020204" pitchFamily="34" charset="0"/>
              </a:rPr>
              <a:t>hàng và cột chứa nội dung</a:t>
            </a:r>
          </a:p>
          <a:p>
            <a:r>
              <a:rPr lang="vi-VN" sz="2000" dirty="0">
                <a:solidFill>
                  <a:schemeClr val="bg1"/>
                </a:solidFill>
                <a:latin typeface="Arial" panose="020B0604020202020204" pitchFamily="34" charset="0"/>
                <a:cs typeface="Arial" panose="020B0604020202020204" pitchFamily="34" charset="0"/>
              </a:rPr>
              <a:t>Các hàng được đặt bên trong một .container (fixed-width) hoặc .container-</a:t>
            </a:r>
          </a:p>
          <a:p>
            <a:r>
              <a:rPr lang="vi-VN" sz="2000" dirty="0">
                <a:solidFill>
                  <a:schemeClr val="bg1"/>
                </a:solidFill>
                <a:latin typeface="Arial" panose="020B0604020202020204" pitchFamily="34" charset="0"/>
                <a:cs typeface="Arial" panose="020B0604020202020204" pitchFamily="34" charset="0"/>
              </a:rPr>
              <a:t>fluid (full-width) để căn chỉnh và thiết lập padding một cách thích hợp</a:t>
            </a:r>
          </a:p>
          <a:p>
            <a:r>
              <a:rPr lang="vi-VN" sz="2000" dirty="0">
                <a:solidFill>
                  <a:schemeClr val="bg1"/>
                </a:solidFill>
                <a:latin typeface="Arial" panose="020B0604020202020204" pitchFamily="34" charset="0"/>
                <a:cs typeface="Arial" panose="020B0604020202020204" pitchFamily="34" charset="0"/>
              </a:rPr>
              <a:t>Sử dụng các hàng để tạo ra nhóm các cột theo hàng ngang.</a:t>
            </a:r>
          </a:p>
          <a:p>
            <a:r>
              <a:rPr lang="vi-VN" sz="2000" dirty="0">
                <a:solidFill>
                  <a:schemeClr val="bg1"/>
                </a:solidFill>
                <a:latin typeface="Arial" panose="020B0604020202020204" pitchFamily="34" charset="0"/>
                <a:cs typeface="Arial" panose="020B0604020202020204" pitchFamily="34" charset="0"/>
              </a:rPr>
              <a:t>Nội dung phải được đặt trong các cột, và chỉ có duy nhất các cột là phần tửcon trực tiếp của các hàng chứa nội dung</a:t>
            </a:r>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bootstrap</a:t>
            </a:r>
          </a:p>
        </p:txBody>
      </p:sp>
    </p:spTree>
    <p:extLst>
      <p:ext uri="{BB962C8B-B14F-4D97-AF65-F5344CB8AC3E}">
        <p14:creationId xmlns:p14="http://schemas.microsoft.com/office/powerpoint/2010/main" val="251527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648200"/>
          </a:xfrm>
        </p:spPr>
        <p:txBody>
          <a:bodyPr>
            <a:normAutofit/>
          </a:bodyPr>
          <a:lstStyle/>
          <a:p>
            <a:pPr fontAlgn="base"/>
            <a:r>
              <a:rPr lang="en-US" sz="2000" b="1" dirty="0">
                <a:solidFill>
                  <a:schemeClr val="bg1"/>
                </a:solidFill>
                <a:latin typeface="Arial" panose="020B0604020202020204" pitchFamily="34" charset="0"/>
                <a:cs typeface="Arial" panose="020B0604020202020204" pitchFamily="34" charset="0"/>
              </a:rPr>
              <a:t>col- </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áp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rộng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&lt; 576px)</a:t>
            </a:r>
          </a:p>
          <a:p>
            <a:pPr fontAlgn="base"/>
            <a:r>
              <a:rPr lang="en-US" sz="2000" b="1" dirty="0">
                <a:solidFill>
                  <a:schemeClr val="bg1"/>
                </a:solidFill>
                <a:latin typeface="Arial" panose="020B0604020202020204" pitchFamily="34" charset="0"/>
                <a:cs typeface="Arial" panose="020B0604020202020204" pitchFamily="34" charset="0"/>
              </a:rPr>
              <a:t>col-</a:t>
            </a:r>
            <a:r>
              <a:rPr lang="en-US" sz="2000" b="1" dirty="0" err="1">
                <a:solidFill>
                  <a:schemeClr val="bg1"/>
                </a:solidFill>
                <a:latin typeface="Arial" panose="020B0604020202020204" pitchFamily="34" charset="0"/>
                <a:cs typeface="Arial" panose="020B0604020202020204" pitchFamily="34" charset="0"/>
              </a:rPr>
              <a:t>sm</a:t>
            </a:r>
            <a:r>
              <a:rPr lang="en-US" sz="2000" b="1" dirty="0">
                <a:solidFill>
                  <a:schemeClr val="bg1"/>
                </a:solidFill>
                <a:latin typeface="Arial" panose="020B0604020202020204" pitchFamily="34" charset="0"/>
                <a:cs typeface="Arial" panose="020B0604020202020204" pitchFamily="34" charset="0"/>
              </a:rPr>
              <a: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áp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rộng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576px – 767px)</a:t>
            </a:r>
          </a:p>
          <a:p>
            <a:pPr fontAlgn="base"/>
            <a:r>
              <a:rPr lang="en-US" sz="2000" b="1" dirty="0">
                <a:solidFill>
                  <a:schemeClr val="bg1"/>
                </a:solidFill>
                <a:latin typeface="Arial" panose="020B0604020202020204" pitchFamily="34" charset="0"/>
                <a:cs typeface="Arial" panose="020B0604020202020204" pitchFamily="34" charset="0"/>
              </a:rPr>
              <a:t>col-md-</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áp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rộng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768px – 991px)</a:t>
            </a:r>
          </a:p>
          <a:p>
            <a:pPr fontAlgn="base"/>
            <a:r>
              <a:rPr lang="en-US" sz="2000" b="1" dirty="0">
                <a:solidFill>
                  <a:schemeClr val="bg1"/>
                </a:solidFill>
                <a:latin typeface="Arial" panose="020B0604020202020204" pitchFamily="34" charset="0"/>
                <a:cs typeface="Arial" panose="020B0604020202020204" pitchFamily="34" charset="0"/>
              </a:rPr>
              <a:t>col-lg-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áp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rộng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từ</a:t>
            </a:r>
            <a:r>
              <a:rPr lang="en-US" sz="2000" dirty="0">
                <a:solidFill>
                  <a:schemeClr val="bg1"/>
                </a:solidFill>
                <a:latin typeface="Arial" panose="020B0604020202020204" pitchFamily="34" charset="0"/>
                <a:cs typeface="Arial" panose="020B0604020202020204" pitchFamily="34" charset="0"/>
              </a:rPr>
              <a:t> 992px – 1199px)</a:t>
            </a:r>
          </a:p>
          <a:p>
            <a:pPr fontAlgn="base"/>
            <a:r>
              <a:rPr lang="en-US" sz="2000" b="1" dirty="0">
                <a:solidFill>
                  <a:schemeClr val="bg1"/>
                </a:solidFill>
                <a:latin typeface="Arial" panose="020B0604020202020204" pitchFamily="34" charset="0"/>
                <a:cs typeface="Arial" panose="020B0604020202020204" pitchFamily="34" charset="0"/>
              </a:rPr>
              <a:t>col-xl –</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áp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dụng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rộng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hình</a:t>
            </a:r>
            <a:r>
              <a:rPr lang="en-US" sz="2000" dirty="0">
                <a:solidFill>
                  <a:schemeClr val="bg1"/>
                </a:solidFill>
                <a:latin typeface="Arial" panose="020B0604020202020204" pitchFamily="34" charset="0"/>
                <a:cs typeface="Arial" panose="020B0604020202020204" pitchFamily="34" charset="0"/>
              </a:rPr>
              <a:t> &gt;= 1200px)</a:t>
            </a: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Chia </a:t>
            </a:r>
            <a:r>
              <a:rPr lang="en-US" b="1" dirty="0" err="1">
                <a:latin typeface="Arial" panose="020B0604020202020204" pitchFamily="34" charset="0"/>
                <a:cs typeface="Arial" panose="020B0604020202020204" pitchFamily="34" charset="0"/>
              </a:rPr>
              <a:t>cột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bootstrap</a:t>
            </a:r>
          </a:p>
        </p:txBody>
      </p:sp>
    </p:spTree>
    <p:extLst>
      <p:ext uri="{BB962C8B-B14F-4D97-AF65-F5344CB8AC3E}">
        <p14:creationId xmlns:p14="http://schemas.microsoft.com/office/powerpoint/2010/main" val="395955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3276600"/>
          </a:xfrm>
        </p:spPr>
        <p:txBody>
          <a:bodyPr/>
          <a:lstStyle/>
          <a:p>
            <a:pPr marL="0" indent="0">
              <a:buNone/>
            </a:pPr>
            <a:r>
              <a:rPr lang="vi-VN" b="1" dirty="0">
                <a:solidFill>
                  <a:schemeClr val="bg1"/>
                </a:solidFill>
                <a:latin typeface="Arial" panose="020B0604020202020204" pitchFamily="34" charset="0"/>
                <a:cs typeface="Arial" panose="020B0604020202020204" pitchFamily="34" charset="0"/>
              </a:rPr>
              <a:t>&lt;title&gt; nội dung tiêu đề hiển thị trên trình duyệt</a:t>
            </a:r>
          </a:p>
          <a:p>
            <a:pPr marL="0" indent="0">
              <a:buNone/>
            </a:pPr>
            <a:r>
              <a:rPr lang="vi-VN" b="1" dirty="0">
                <a:solidFill>
                  <a:schemeClr val="bg1"/>
                </a:solidFill>
                <a:latin typeface="Arial" panose="020B0604020202020204" pitchFamily="34" charset="0"/>
                <a:cs typeface="Arial" panose="020B0604020202020204" pitchFamily="34" charset="0"/>
              </a:rPr>
              <a:t>&lt;meta&gt; mô tả nội dung website, định nghĩa hiển thị unicode ..</a:t>
            </a:r>
          </a:p>
          <a:p>
            <a:pPr marL="0" indent="0">
              <a:buNone/>
            </a:pPr>
            <a:r>
              <a:rPr lang="vi-VN" b="1" dirty="0">
                <a:solidFill>
                  <a:schemeClr val="bg1"/>
                </a:solidFill>
                <a:latin typeface="Arial" panose="020B0604020202020204" pitchFamily="34" charset="0"/>
                <a:cs typeface="Arial" panose="020B0604020202020204" pitchFamily="34" charset="0"/>
              </a:rPr>
              <a:t>&lt;link&gt; liên kết đến file css ngoài</a:t>
            </a:r>
          </a:p>
          <a:p>
            <a:pPr marL="0" indent="0">
              <a:buNone/>
            </a:pPr>
            <a:r>
              <a:rPr lang="vi-VN" b="1" dirty="0">
                <a:solidFill>
                  <a:schemeClr val="bg1"/>
                </a:solidFill>
                <a:latin typeface="Arial" panose="020B0604020202020204" pitchFamily="34" charset="0"/>
                <a:cs typeface="Arial" panose="020B0604020202020204" pitchFamily="34" charset="0"/>
              </a:rPr>
              <a:t>&lt;script&gt;liên kết đến file js</a:t>
            </a:r>
          </a:p>
        </p:txBody>
      </p:sp>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2.Các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title, meta, link, script</a:t>
            </a:r>
          </a:p>
        </p:txBody>
      </p:sp>
    </p:spTree>
    <p:extLst>
      <p:ext uri="{BB962C8B-B14F-4D97-AF65-F5344CB8AC3E}">
        <p14:creationId xmlns:p14="http://schemas.microsoft.com/office/powerpoint/2010/main" val="575677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1833" y="1981200"/>
            <a:ext cx="7408333" cy="2209800"/>
          </a:xfrm>
        </p:spPr>
        <p:txBody>
          <a:bodyPr>
            <a:normAutofit/>
          </a:bodyPr>
          <a:lstStyle/>
          <a:p>
            <a:pPr marL="0" indent="0">
              <a:buNone/>
            </a:pPr>
            <a:r>
              <a:rPr lang="en-US" dirty="0">
                <a:solidFill>
                  <a:schemeClr val="accent1">
                    <a:lumMod val="7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https://www.w3schools.com/bootstrap4/bootstrap_ref_all_classes.asp?fbclid=IwAR23923ug3VwyBNOFpTTSYpk8mbOm0X27U1DBn_aFSR2XCu3WVmLvz5kPUw</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Tham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class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bootstrap</a:t>
            </a:r>
          </a:p>
        </p:txBody>
      </p:sp>
    </p:spTree>
    <p:extLst>
      <p:ext uri="{BB962C8B-B14F-4D97-AF65-F5344CB8AC3E}">
        <p14:creationId xmlns:p14="http://schemas.microsoft.com/office/powerpoint/2010/main" val="293505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3.Các c</a:t>
            </a:r>
            <a:r>
              <a:rPr lang="vi-VN" b="1" dirty="0">
                <a:latin typeface="Arial" panose="020B0604020202020204" pitchFamily="34" charset="0"/>
                <a:cs typeface="Arial" panose="020B0604020202020204" pitchFamily="34" charset="0"/>
              </a:rPr>
              <a:t>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HTML</a:t>
            </a:r>
          </a:p>
        </p:txBody>
      </p:sp>
      <p:graphicFrame>
        <p:nvGraphicFramePr>
          <p:cNvPr id="6" name="Table 6">
            <a:extLst>
              <a:ext uri="{FF2B5EF4-FFF2-40B4-BE49-F238E27FC236}">
                <a16:creationId xmlns:a16="http://schemas.microsoft.com/office/drawing/2014/main" id="{03B1C46E-C613-4722-82C5-A644F21C87A8}"/>
              </a:ext>
            </a:extLst>
          </p:cNvPr>
          <p:cNvGraphicFramePr>
            <a:graphicFrameLocks noGrp="1"/>
          </p:cNvGraphicFramePr>
          <p:nvPr>
            <p:extLst>
              <p:ext uri="{D42A27DB-BD31-4B8C-83A1-F6EECF244321}">
                <p14:modId xmlns:p14="http://schemas.microsoft.com/office/powerpoint/2010/main" val="3899568767"/>
              </p:ext>
            </p:extLst>
          </p:nvPr>
        </p:nvGraphicFramePr>
        <p:xfrm>
          <a:off x="1981200" y="2209800"/>
          <a:ext cx="8458200" cy="2921000"/>
        </p:xfrm>
        <a:graphic>
          <a:graphicData uri="http://schemas.openxmlformats.org/drawingml/2006/table">
            <a:tbl>
              <a:tblPr firstRow="1" bandRow="1">
                <a:tableStyleId>{5C22544A-7EE6-4342-B048-85BDC9FD1C3A}</a:tableStyleId>
              </a:tblPr>
              <a:tblGrid>
                <a:gridCol w="1746802">
                  <a:extLst>
                    <a:ext uri="{9D8B030D-6E8A-4147-A177-3AD203B41FA5}">
                      <a16:colId xmlns:a16="http://schemas.microsoft.com/office/drawing/2014/main" val="7258673"/>
                    </a:ext>
                  </a:extLst>
                </a:gridCol>
                <a:gridCol w="6711398">
                  <a:extLst>
                    <a:ext uri="{9D8B030D-6E8A-4147-A177-3AD203B41FA5}">
                      <a16:colId xmlns:a16="http://schemas.microsoft.com/office/drawing/2014/main" val="3162236208"/>
                    </a:ext>
                  </a:extLst>
                </a:gridCol>
              </a:tblGrid>
              <a:tr h="381000">
                <a:tc>
                  <a:txBody>
                    <a:bodyPr/>
                    <a:lstStyle/>
                    <a:p>
                      <a:pPr algn="ctr"/>
                      <a:r>
                        <a:rPr lang="en-US" dirty="0" err="1">
                          <a:latin typeface="Arial" panose="020B0604020202020204" pitchFamily="34" charset="0"/>
                          <a:cs typeface="Arial" panose="020B0604020202020204" pitchFamily="34" charset="0"/>
                        </a:rPr>
                        <a:t>Thẻ</a:t>
                      </a:r>
                      <a:endParaRPr lang="en-US" dirty="0">
                        <a:latin typeface="Arial" panose="020B0604020202020204" pitchFamily="34" charset="0"/>
                        <a:cs typeface="Arial" panose="020B0604020202020204" pitchFamily="34" charset="0"/>
                      </a:endParaRPr>
                    </a:p>
                  </a:txBody>
                  <a:tcPr>
                    <a:noFill/>
                  </a:tcPr>
                </a:tc>
                <a:tc>
                  <a:txBody>
                    <a:bodyP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378108183"/>
                  </a:ext>
                </a:extLst>
              </a:tr>
              <a:tr h="508000">
                <a:tc>
                  <a:txBody>
                    <a:bodyPr/>
                    <a:lstStyle/>
                    <a:p>
                      <a:pPr algn="ctr"/>
                      <a:r>
                        <a:rPr lang="en-US" sz="1800" b="0" i="0" u="none" strike="noStrike" kern="1200">
                          <a:solidFill>
                            <a:schemeClr val="bg2">
                              <a:lumMod val="75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&lt;a&gt;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a:solidFill>
                            <a:schemeClr val="bg1"/>
                          </a:solidFill>
                          <a:effectLst/>
                          <a:latin typeface="Arial" panose="020B0604020202020204" pitchFamily="34" charset="0"/>
                          <a:cs typeface="Arial" panose="020B0604020202020204" pitchFamily="34" charset="0"/>
                        </a:rPr>
                        <a:t>Định nghĩa một siêu liên kết</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5695412"/>
                  </a:ext>
                </a:extLst>
              </a:tr>
              <a:tr h="508000">
                <a:tc>
                  <a:txBody>
                    <a:bodyPr/>
                    <a:lstStyle/>
                    <a:p>
                      <a:pPr algn="ctr"/>
                      <a:r>
                        <a:rPr lang="en-US" sz="1800" b="0" i="0" u="none" strike="noStrike" kern="1200" dirty="0">
                          <a:solidFill>
                            <a:schemeClr val="bg2">
                              <a:lumMod val="75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&lt;area&gt;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vùng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bên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trong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của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ánh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xạ</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hình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ảnh</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273556520"/>
                  </a:ext>
                </a:extLst>
              </a:tr>
              <a:tr h="508000">
                <a:tc>
                  <a:txBody>
                    <a:bodyPr/>
                    <a:lstStyle/>
                    <a:p>
                      <a:pPr algn="ctr"/>
                      <a:r>
                        <a:rPr lang="en-US" sz="1800" b="0" i="0" kern="1200" dirty="0">
                          <a:solidFill>
                            <a:schemeClr val="bg2">
                              <a:lumMod val="75000"/>
                            </a:schemeClr>
                          </a:solidFill>
                          <a:effectLst/>
                          <a:latin typeface="Arial" panose="020B0604020202020204" pitchFamily="34" charset="0"/>
                          <a:ea typeface="+mn-ea"/>
                          <a:cs typeface="Arial" panose="020B0604020202020204" pitchFamily="34" charset="0"/>
                        </a:rPr>
                        <a:t>&lt;article&gt;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bài</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báo</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1592782732"/>
                  </a:ext>
                </a:extLst>
              </a:tr>
              <a:tr h="508000">
                <a:tc>
                  <a:txBody>
                    <a:bodyPr/>
                    <a:lstStyle/>
                    <a:p>
                      <a:pPr algn="ctr"/>
                      <a:r>
                        <a:rPr lang="en-US" sz="1800" b="0" i="0" kern="1200" dirty="0">
                          <a:solidFill>
                            <a:schemeClr val="bg2">
                              <a:lumMod val="75000"/>
                            </a:schemeClr>
                          </a:solidFill>
                          <a:effectLst/>
                          <a:latin typeface="Arial" panose="020B0604020202020204" pitchFamily="34" charset="0"/>
                          <a:ea typeface="+mn-ea"/>
                          <a:cs typeface="Arial" panose="020B0604020202020204" pitchFamily="34" charset="0"/>
                        </a:rPr>
                        <a:t>&lt;aside&gt;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nội</a:t>
                      </a:r>
                      <a:r>
                        <a:rPr lang="en-US" dirty="0">
                          <a:solidFill>
                            <a:schemeClr val="bg1"/>
                          </a:solidFill>
                          <a:effectLst/>
                          <a:latin typeface="Arial" panose="020B0604020202020204" pitchFamily="34" charset="0"/>
                          <a:cs typeface="Arial" panose="020B0604020202020204" pitchFamily="34" charset="0"/>
                        </a:rPr>
                        <a:t> dung </a:t>
                      </a:r>
                      <a:r>
                        <a:rPr lang="en-US" dirty="0" err="1">
                          <a:solidFill>
                            <a:schemeClr val="bg1"/>
                          </a:solidFill>
                          <a:effectLst/>
                          <a:latin typeface="Arial" panose="020B0604020202020204" pitchFamily="34" charset="0"/>
                          <a:cs typeface="Arial" panose="020B0604020202020204" pitchFamily="34" charset="0"/>
                        </a:rPr>
                        <a:t>nằm</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bên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cạnh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nội</a:t>
                      </a:r>
                      <a:r>
                        <a:rPr lang="en-US" dirty="0">
                          <a:solidFill>
                            <a:schemeClr val="bg1"/>
                          </a:solidFill>
                          <a:effectLst/>
                          <a:latin typeface="Arial" panose="020B0604020202020204" pitchFamily="34" charset="0"/>
                          <a:cs typeface="Arial" panose="020B0604020202020204" pitchFamily="34" charset="0"/>
                        </a:rPr>
                        <a:t> dung </a:t>
                      </a:r>
                      <a:r>
                        <a:rPr lang="en-US" dirty="0" err="1">
                          <a:solidFill>
                            <a:schemeClr val="bg1"/>
                          </a:solidFill>
                          <a:effectLst/>
                          <a:latin typeface="Arial" panose="020B0604020202020204" pitchFamily="34" charset="0"/>
                          <a:cs typeface="Arial" panose="020B0604020202020204" pitchFamily="34" charset="0"/>
                        </a:rPr>
                        <a:t>của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trang</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856738568"/>
                  </a:ext>
                </a:extLst>
              </a:tr>
              <a:tr h="508000">
                <a:tc>
                  <a:txBody>
                    <a:bodyPr/>
                    <a:lstStyle/>
                    <a:p>
                      <a:pPr algn="ctr"/>
                      <a:r>
                        <a:rPr lang="en-US" sz="1800" b="0" i="0" kern="1200" dirty="0">
                          <a:solidFill>
                            <a:schemeClr val="bg2">
                              <a:lumMod val="75000"/>
                            </a:schemeClr>
                          </a:solidFill>
                          <a:effectLst/>
                          <a:latin typeface="Arial" panose="020B0604020202020204" pitchFamily="34" charset="0"/>
                          <a:ea typeface="+mn-ea"/>
                          <a:cs typeface="Arial" panose="020B0604020202020204" pitchFamily="34" charset="0"/>
                        </a:rPr>
                        <a:t>&lt;audio&gt;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Thẻ</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nội</a:t>
                      </a:r>
                      <a:r>
                        <a:rPr lang="en-US" dirty="0">
                          <a:solidFill>
                            <a:schemeClr val="bg1"/>
                          </a:solidFill>
                          <a:effectLst/>
                          <a:latin typeface="Arial" panose="020B0604020202020204" pitchFamily="34" charset="0"/>
                          <a:cs typeface="Arial" panose="020B0604020202020204" pitchFamily="34" charset="0"/>
                        </a:rPr>
                        <a:t> dung </a:t>
                      </a:r>
                      <a:r>
                        <a:rPr lang="en-US" dirty="0" err="1">
                          <a:solidFill>
                            <a:schemeClr val="bg1"/>
                          </a:solidFill>
                          <a:effectLst/>
                          <a:latin typeface="Arial" panose="020B0604020202020204" pitchFamily="34" charset="0"/>
                          <a:cs typeface="Arial" panose="020B0604020202020204" pitchFamily="34" charset="0"/>
                        </a:rPr>
                        <a:t>âm</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thanh</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279295452"/>
                  </a:ext>
                </a:extLst>
              </a:tr>
            </a:tbl>
          </a:graphicData>
        </a:graphic>
      </p:graphicFrame>
    </p:spTree>
    <p:extLst>
      <p:ext uri="{BB962C8B-B14F-4D97-AF65-F5344CB8AC3E}">
        <p14:creationId xmlns:p14="http://schemas.microsoft.com/office/powerpoint/2010/main" val="133107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3.Các c</a:t>
            </a:r>
            <a:r>
              <a:rPr lang="vi-VN" b="1" dirty="0">
                <a:latin typeface="Arial" panose="020B0604020202020204" pitchFamily="34" charset="0"/>
                <a:cs typeface="Arial" panose="020B0604020202020204" pitchFamily="34" charset="0"/>
              </a:rPr>
              <a:t>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HTML</a:t>
            </a:r>
          </a:p>
        </p:txBody>
      </p:sp>
      <p:graphicFrame>
        <p:nvGraphicFramePr>
          <p:cNvPr id="6" name="Table 6">
            <a:extLst>
              <a:ext uri="{FF2B5EF4-FFF2-40B4-BE49-F238E27FC236}">
                <a16:creationId xmlns:a16="http://schemas.microsoft.com/office/drawing/2014/main" id="{03B1C46E-C613-4722-82C5-A644F21C87A8}"/>
              </a:ext>
            </a:extLst>
          </p:cNvPr>
          <p:cNvGraphicFramePr>
            <a:graphicFrameLocks noGrp="1"/>
          </p:cNvGraphicFramePr>
          <p:nvPr>
            <p:extLst>
              <p:ext uri="{D42A27DB-BD31-4B8C-83A1-F6EECF244321}">
                <p14:modId xmlns:p14="http://schemas.microsoft.com/office/powerpoint/2010/main" val="2521958951"/>
              </p:ext>
            </p:extLst>
          </p:nvPr>
        </p:nvGraphicFramePr>
        <p:xfrm>
          <a:off x="1981200" y="2209800"/>
          <a:ext cx="8458200" cy="2413000"/>
        </p:xfrm>
        <a:graphic>
          <a:graphicData uri="http://schemas.openxmlformats.org/drawingml/2006/table">
            <a:tbl>
              <a:tblPr firstRow="1" bandRow="1">
                <a:tableStyleId>{5C22544A-7EE6-4342-B048-85BDC9FD1C3A}</a:tableStyleId>
              </a:tblPr>
              <a:tblGrid>
                <a:gridCol w="1746802">
                  <a:extLst>
                    <a:ext uri="{9D8B030D-6E8A-4147-A177-3AD203B41FA5}">
                      <a16:colId xmlns:a16="http://schemas.microsoft.com/office/drawing/2014/main" val="7258673"/>
                    </a:ext>
                  </a:extLst>
                </a:gridCol>
                <a:gridCol w="6711398">
                  <a:extLst>
                    <a:ext uri="{9D8B030D-6E8A-4147-A177-3AD203B41FA5}">
                      <a16:colId xmlns:a16="http://schemas.microsoft.com/office/drawing/2014/main" val="3162236208"/>
                    </a:ext>
                  </a:extLst>
                </a:gridCol>
              </a:tblGrid>
              <a:tr h="381000">
                <a:tc>
                  <a:txBody>
                    <a:bodyPr/>
                    <a:lstStyle/>
                    <a:p>
                      <a:pPr algn="ctr"/>
                      <a:r>
                        <a:rPr lang="en-US" dirty="0" err="1">
                          <a:latin typeface="Arial" panose="020B0604020202020204" pitchFamily="34" charset="0"/>
                          <a:cs typeface="Arial" panose="020B0604020202020204" pitchFamily="34" charset="0"/>
                        </a:rPr>
                        <a:t>Thẻ</a:t>
                      </a:r>
                      <a:endParaRPr lang="en-US" dirty="0">
                        <a:latin typeface="Arial" panose="020B0604020202020204" pitchFamily="34" charset="0"/>
                        <a:cs typeface="Arial" panose="020B0604020202020204" pitchFamily="34" charset="0"/>
                      </a:endParaRPr>
                    </a:p>
                  </a:txBody>
                  <a:tcPr>
                    <a:noFill/>
                  </a:tcPr>
                </a:tc>
                <a:tc>
                  <a:txBody>
                    <a:bodyP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378108183"/>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&lt;b&gt;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Thẻ</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chữ</a:t>
                      </a:r>
                      <a:r>
                        <a:rPr lang="en-US" dirty="0">
                          <a:solidFill>
                            <a:schemeClr val="bg1"/>
                          </a:solidFill>
                          <a:effectLst/>
                          <a:latin typeface="Arial" panose="020B0604020202020204" pitchFamily="34" charset="0"/>
                          <a:cs typeface="Arial" panose="020B0604020202020204" pitchFamily="34" charset="0"/>
                        </a:rPr>
                        <a:t> in </a:t>
                      </a:r>
                      <a:r>
                        <a:rPr lang="en-US" dirty="0" err="1">
                          <a:solidFill>
                            <a:schemeClr val="bg1"/>
                          </a:solidFill>
                          <a:effectLst/>
                          <a:latin typeface="Arial" panose="020B0604020202020204" pitchFamily="34" charset="0"/>
                          <a:cs typeface="Arial" panose="020B0604020202020204" pitchFamily="34" charset="0"/>
                        </a:rPr>
                        <a:t>đậm</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5695412"/>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&lt;big&gt;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r>
                        <a:rPr lang="en-US" sz="1800" b="0" i="0" kern="1200" dirty="0" err="1">
                          <a:solidFill>
                            <a:schemeClr val="bg1"/>
                          </a:solidFill>
                          <a:effectLst/>
                          <a:latin typeface="Arial" panose="020B0604020202020204" pitchFamily="34" charset="0"/>
                          <a:ea typeface="+mn-ea"/>
                          <a:cs typeface="Arial" panose="020B0604020202020204" pitchFamily="34" charset="0"/>
                        </a:rPr>
                        <a:t>Xác</a:t>
                      </a:r>
                      <a:r>
                        <a:rPr lang="en-US" sz="1800" b="0" i="0" kern="1200" dirty="0">
                          <a:solidFill>
                            <a:schemeClr val="bg1"/>
                          </a:solidFill>
                          <a:effectLst/>
                          <a:latin typeface="Arial" panose="020B0604020202020204" pitchFamily="34" charset="0"/>
                          <a:ea typeface="+mn-ea"/>
                          <a:cs typeface="Arial" panose="020B0604020202020204" pitchFamily="34" charset="0"/>
                        </a:rPr>
                        <a:t> </a:t>
                      </a:r>
                      <a:r>
                        <a:rPr lang="en-US" sz="1800" b="0" i="0" kern="1200" dirty="0" err="1">
                          <a:solidFill>
                            <a:schemeClr val="bg1"/>
                          </a:solidFill>
                          <a:effectLst/>
                          <a:latin typeface="Arial" panose="020B0604020202020204" pitchFamily="34" charset="0"/>
                          <a:ea typeface="+mn-ea"/>
                          <a:cs typeface="Arial" panose="020B0604020202020204" pitchFamily="34" charset="0"/>
                        </a:rPr>
                        <a:t>định</a:t>
                      </a:r>
                      <a:r>
                        <a:rPr lang="en-US" sz="1800" b="0" i="0" kern="1200" dirty="0">
                          <a:solidFill>
                            <a:schemeClr val="bg1"/>
                          </a:solidFill>
                          <a:effectLst/>
                          <a:latin typeface="Arial" panose="020B0604020202020204" pitchFamily="34" charset="0"/>
                          <a:ea typeface="+mn-ea"/>
                          <a:cs typeface="Arial" panose="020B0604020202020204" pitchFamily="34" charset="0"/>
                        </a:rPr>
                        <a:t> </a:t>
                      </a:r>
                      <a:r>
                        <a:rPr lang="en-US" sz="1800" b="0" i="0" kern="1200" dirty="0" err="1">
                          <a:solidFill>
                            <a:schemeClr val="bg1"/>
                          </a:solidFill>
                          <a:effectLst/>
                          <a:latin typeface="Arial" panose="020B0604020202020204" pitchFamily="34" charset="0"/>
                          <a:ea typeface="+mn-ea"/>
                          <a:cs typeface="Arial" panose="020B0604020202020204" pitchFamily="34" charset="0"/>
                        </a:rPr>
                        <a:t>văn</a:t>
                      </a:r>
                      <a:r>
                        <a:rPr lang="en-US" sz="1800" b="0" i="0" kern="1200" dirty="0">
                          <a:solidFill>
                            <a:schemeClr val="bg1"/>
                          </a:solidFill>
                          <a:effectLst/>
                          <a:latin typeface="Arial" panose="020B0604020202020204" pitchFamily="34" charset="0"/>
                          <a:ea typeface="+mn-ea"/>
                          <a:cs typeface="Arial" panose="020B0604020202020204" pitchFamily="34" charset="0"/>
                        </a:rPr>
                        <a:t> </a:t>
                      </a:r>
                      <a:r>
                        <a:rPr lang="en-US" sz="1800" b="0" i="0" kern="1200" dirty="0" err="1">
                          <a:solidFill>
                            <a:schemeClr val="bg1"/>
                          </a:solidFill>
                          <a:effectLst/>
                          <a:latin typeface="Arial" panose="020B0604020202020204" pitchFamily="34" charset="0"/>
                          <a:ea typeface="+mn-ea"/>
                          <a:cs typeface="Arial" panose="020B0604020202020204" pitchFamily="34" charset="0"/>
                        </a:rPr>
                        <a:t>bản</a:t>
                      </a:r>
                      <a:r>
                        <a:rPr lang="en-US" sz="1800" b="0" i="0" kern="1200" dirty="0">
                          <a:solidFill>
                            <a:schemeClr val="bg1"/>
                          </a:solidFill>
                          <a:effectLst/>
                          <a:latin typeface="Arial" panose="020B0604020202020204" pitchFamily="34" charset="0"/>
                          <a:ea typeface="+mn-ea"/>
                          <a:cs typeface="Arial" panose="020B0604020202020204" pitchFamily="34" charset="0"/>
                        </a:rPr>
                        <a:t> </a:t>
                      </a:r>
                      <a:r>
                        <a:rPr lang="en-US" sz="1800" b="0" i="0" kern="1200" dirty="0" err="1">
                          <a:solidFill>
                            <a:schemeClr val="bg1"/>
                          </a:solidFill>
                          <a:effectLst/>
                          <a:latin typeface="Arial" panose="020B0604020202020204" pitchFamily="34" charset="0"/>
                          <a:ea typeface="+mn-ea"/>
                          <a:cs typeface="Arial" panose="020B0604020202020204" pitchFamily="34" charset="0"/>
                        </a:rPr>
                        <a:t>lớn</a:t>
                      </a:r>
                      <a:endParaRPr lang="en-US" dirty="0">
                        <a:solidFill>
                          <a:schemeClr val="bg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4273556520"/>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&lt;</a:t>
                      </a:r>
                      <a:r>
                        <a:rPr lang="en-US" sz="1800" b="0" i="0" u="none" strike="noStrike" kern="1200" dirty="0" err="1">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br</a:t>
                      </a: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vi-VN" dirty="0">
                          <a:solidFill>
                            <a:schemeClr val="bg1"/>
                          </a:solidFill>
                          <a:effectLst/>
                          <a:latin typeface="Arial" panose="020B0604020202020204" pitchFamily="34" charset="0"/>
                          <a:cs typeface="Arial" panose="020B0604020202020204" pitchFamily="34" charset="0"/>
                        </a:rPr>
                        <a:t>Định nghĩa một ngắt dòng đơn</a:t>
                      </a:r>
                    </a:p>
                  </a:txBody>
                  <a:tcPr marL="47625" marR="47625" marT="47625" marB="47625" anchor="ctr">
                    <a:noFill/>
                  </a:tcPr>
                </a:tc>
                <a:extLst>
                  <a:ext uri="{0D108BD9-81ED-4DB2-BD59-A6C34878D82A}">
                    <a16:rowId xmlns:a16="http://schemas.microsoft.com/office/drawing/2014/main" val="1592782732"/>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&lt;button&gt;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nút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bấm</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856738568"/>
                  </a:ext>
                </a:extLst>
              </a:tr>
            </a:tbl>
          </a:graphicData>
        </a:graphic>
      </p:graphicFrame>
    </p:spTree>
    <p:extLst>
      <p:ext uri="{BB962C8B-B14F-4D97-AF65-F5344CB8AC3E}">
        <p14:creationId xmlns:p14="http://schemas.microsoft.com/office/powerpoint/2010/main" val="306296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3.Các c</a:t>
            </a:r>
            <a:r>
              <a:rPr lang="vi-VN" b="1" dirty="0">
                <a:latin typeface="Arial" panose="020B0604020202020204" pitchFamily="34" charset="0"/>
                <a:cs typeface="Arial" panose="020B0604020202020204" pitchFamily="34" charset="0"/>
              </a:rPr>
              <a:t>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HTML</a:t>
            </a:r>
          </a:p>
        </p:txBody>
      </p:sp>
      <p:graphicFrame>
        <p:nvGraphicFramePr>
          <p:cNvPr id="6" name="Table 6">
            <a:extLst>
              <a:ext uri="{FF2B5EF4-FFF2-40B4-BE49-F238E27FC236}">
                <a16:creationId xmlns:a16="http://schemas.microsoft.com/office/drawing/2014/main" id="{03B1C46E-C613-4722-82C5-A644F21C87A8}"/>
              </a:ext>
            </a:extLst>
          </p:cNvPr>
          <p:cNvGraphicFramePr>
            <a:graphicFrameLocks noGrp="1"/>
          </p:cNvGraphicFramePr>
          <p:nvPr>
            <p:extLst>
              <p:ext uri="{D42A27DB-BD31-4B8C-83A1-F6EECF244321}">
                <p14:modId xmlns:p14="http://schemas.microsoft.com/office/powerpoint/2010/main" val="782481245"/>
              </p:ext>
            </p:extLst>
          </p:nvPr>
        </p:nvGraphicFramePr>
        <p:xfrm>
          <a:off x="1981200" y="2209800"/>
          <a:ext cx="8458200" cy="3937000"/>
        </p:xfrm>
        <a:graphic>
          <a:graphicData uri="http://schemas.openxmlformats.org/drawingml/2006/table">
            <a:tbl>
              <a:tblPr firstRow="1" bandRow="1">
                <a:tableStyleId>{5C22544A-7EE6-4342-B048-85BDC9FD1C3A}</a:tableStyleId>
              </a:tblPr>
              <a:tblGrid>
                <a:gridCol w="1746802">
                  <a:extLst>
                    <a:ext uri="{9D8B030D-6E8A-4147-A177-3AD203B41FA5}">
                      <a16:colId xmlns:a16="http://schemas.microsoft.com/office/drawing/2014/main" val="7258673"/>
                    </a:ext>
                  </a:extLst>
                </a:gridCol>
                <a:gridCol w="6711398">
                  <a:extLst>
                    <a:ext uri="{9D8B030D-6E8A-4147-A177-3AD203B41FA5}">
                      <a16:colId xmlns:a16="http://schemas.microsoft.com/office/drawing/2014/main" val="3162236208"/>
                    </a:ext>
                  </a:extLst>
                </a:gridCol>
              </a:tblGrid>
              <a:tr h="381000">
                <a:tc>
                  <a:txBody>
                    <a:bodyPr/>
                    <a:lstStyle/>
                    <a:p>
                      <a:pPr algn="ctr"/>
                      <a:r>
                        <a:rPr lang="en-US" dirty="0" err="1">
                          <a:latin typeface="Arial" panose="020B0604020202020204" pitchFamily="34" charset="0"/>
                          <a:cs typeface="Arial" panose="020B0604020202020204" pitchFamily="34" charset="0"/>
                        </a:rPr>
                        <a:t>Thẻ</a:t>
                      </a:r>
                      <a:endParaRPr lang="en-US" dirty="0">
                        <a:latin typeface="Arial" panose="020B0604020202020204" pitchFamily="34" charset="0"/>
                        <a:cs typeface="Arial" panose="020B0604020202020204" pitchFamily="34" charset="0"/>
                      </a:endParaRPr>
                    </a:p>
                  </a:txBody>
                  <a:tcPr>
                    <a:noFill/>
                  </a:tcPr>
                </a:tc>
                <a:tc>
                  <a:txBody>
                    <a:bodyP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378108183"/>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&lt;h1&gt; </a:t>
                      </a:r>
                      <a:r>
                        <a:rPr lang="en-US" sz="1800" b="0" i="0" u="none" strike="noStrike" kern="1200" dirty="0" err="1">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đến</a:t>
                      </a: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 &lt;h6&gt;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tiêu</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đề</a:t>
                      </a:r>
                      <a:r>
                        <a:rPr lang="en-US" dirty="0">
                          <a:solidFill>
                            <a:schemeClr val="bg1"/>
                          </a:solidFill>
                          <a:effectLst/>
                          <a:latin typeface="Arial" panose="020B0604020202020204" pitchFamily="34" charset="0"/>
                          <a:cs typeface="Arial" panose="020B0604020202020204" pitchFamily="34" charset="0"/>
                        </a:rPr>
                        <a:t> HTML</a:t>
                      </a:r>
                    </a:p>
                  </a:txBody>
                  <a:tcPr marL="47625" marR="47625" marT="47625" marB="47625" anchor="ctr">
                    <a:noFill/>
                  </a:tcPr>
                </a:tc>
                <a:extLst>
                  <a:ext uri="{0D108BD9-81ED-4DB2-BD59-A6C34878D82A}">
                    <a16:rowId xmlns:a16="http://schemas.microsoft.com/office/drawing/2014/main" val="45695412"/>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a:t>
                      </a:r>
                      <a:r>
                        <a:rPr lang="en-US" sz="1800" b="0" i="0" u="none" strike="noStrike" kern="1200" dirty="0" err="1">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hr</a:t>
                      </a: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Sử</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dụng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để</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phân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tách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các</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phần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nội</a:t>
                      </a:r>
                      <a:r>
                        <a:rPr lang="en-US" dirty="0">
                          <a:solidFill>
                            <a:schemeClr val="bg1"/>
                          </a:solidFill>
                          <a:effectLst/>
                          <a:latin typeface="Arial" panose="020B0604020202020204" pitchFamily="34" charset="0"/>
                          <a:cs typeface="Arial" panose="020B0604020202020204" pitchFamily="34" charset="0"/>
                        </a:rPr>
                        <a:t> dung </a:t>
                      </a:r>
                      <a:r>
                        <a:rPr lang="en-US" dirty="0" err="1">
                          <a:solidFill>
                            <a:schemeClr val="bg1"/>
                          </a:solidFill>
                          <a:effectLst/>
                          <a:latin typeface="Arial" panose="020B0604020202020204" pitchFamily="34" charset="0"/>
                          <a:cs typeface="Arial" panose="020B0604020202020204" pitchFamily="34" charset="0"/>
                        </a:rPr>
                        <a:t>trong</a:t>
                      </a:r>
                      <a:r>
                        <a:rPr lang="en-US" dirty="0">
                          <a:solidFill>
                            <a:schemeClr val="bg1"/>
                          </a:solidFill>
                          <a:effectLst/>
                          <a:latin typeface="Arial" panose="020B0604020202020204" pitchFamily="34" charset="0"/>
                          <a:cs typeface="Arial" panose="020B0604020202020204" pitchFamily="34" charset="0"/>
                        </a:rPr>
                        <a:t> HTML</a:t>
                      </a:r>
                    </a:p>
                  </a:txBody>
                  <a:tcPr marL="47625" marR="47625" marT="47625" marB="47625" anchor="ctr">
                    <a:noFill/>
                  </a:tcPr>
                </a:tc>
                <a:extLst>
                  <a:ext uri="{0D108BD9-81ED-4DB2-BD59-A6C34878D82A}">
                    <a16:rowId xmlns:a16="http://schemas.microsoft.com/office/drawing/2014/main" val="4273556520"/>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&lt;</a:t>
                      </a:r>
                      <a:r>
                        <a:rPr lang="en-US" sz="1800" b="0" i="0" u="none" strike="noStrike" kern="1200" dirty="0" err="1">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img</a:t>
                      </a: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Thẻ</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hình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ảnh</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1592782732"/>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&lt;input&gt;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control </a:t>
                      </a:r>
                      <a:r>
                        <a:rPr lang="en-US" dirty="0" err="1">
                          <a:solidFill>
                            <a:schemeClr val="bg1"/>
                          </a:solidFill>
                          <a:effectLst/>
                          <a:latin typeface="Arial" panose="020B0604020202020204" pitchFamily="34" charset="0"/>
                          <a:cs typeface="Arial" panose="020B0604020202020204" pitchFamily="34" charset="0"/>
                        </a:rPr>
                        <a:t>nhập</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dữ</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liệu</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856738568"/>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rPr>
                        <a:t>&lt;label&gt;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nhãn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cho</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phần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tử</a:t>
                      </a:r>
                      <a:r>
                        <a:rPr lang="en-US" dirty="0">
                          <a:solidFill>
                            <a:schemeClr val="bg1"/>
                          </a:solidFill>
                          <a:effectLst/>
                          <a:latin typeface="Arial" panose="020B0604020202020204" pitchFamily="34" charset="0"/>
                          <a:cs typeface="Arial" panose="020B0604020202020204" pitchFamily="34" charset="0"/>
                        </a:rPr>
                        <a:t> &lt;input&gt;</a:t>
                      </a:r>
                    </a:p>
                  </a:txBody>
                  <a:tcPr marL="47625" marR="47625" marT="47625" marB="47625" anchor="ctr">
                    <a:noFill/>
                  </a:tcPr>
                </a:tc>
                <a:extLst>
                  <a:ext uri="{0D108BD9-81ED-4DB2-BD59-A6C34878D82A}">
                    <a16:rowId xmlns:a16="http://schemas.microsoft.com/office/drawing/2014/main" val="3830546674"/>
                  </a:ext>
                </a:extLst>
              </a:tr>
              <a:tr h="508000">
                <a:tc>
                  <a:txBody>
                    <a:bodyPr/>
                    <a:lstStyle/>
                    <a:p>
                      <a:pPr algn="ctr"/>
                      <a:r>
                        <a:rPr lang="en-US" sz="1800" b="0" i="0" u="none" strike="noStrike" kern="1200" dirty="0">
                          <a:solidFill>
                            <a:schemeClr val="accent1">
                              <a:lumMod val="60000"/>
                              <a:lumOff val="40000"/>
                            </a:schemeClr>
                          </a:solidFill>
                          <a:effectLst/>
                          <a:latin typeface="Arial" panose="020B06040202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&lt;li&gt;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danh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sách</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035292142"/>
                  </a:ext>
                </a:extLst>
              </a:tr>
              <a:tr h="508000">
                <a:tc>
                  <a:txBody>
                    <a:bodyPr/>
                    <a:lstStyle/>
                    <a:p>
                      <a:pPr algn="ctr"/>
                      <a:r>
                        <a:rPr lang="en-US" sz="1800" b="0" i="0" kern="1200" dirty="0">
                          <a:solidFill>
                            <a:schemeClr val="accent1">
                              <a:lumMod val="60000"/>
                              <a:lumOff val="40000"/>
                            </a:schemeClr>
                          </a:solidFill>
                          <a:effectLst/>
                          <a:latin typeface="Arial" panose="020B0604020202020204" pitchFamily="34" charset="0"/>
                          <a:ea typeface="+mn-ea"/>
                          <a:cs typeface="Arial" panose="020B0604020202020204" pitchFamily="34" charset="0"/>
                        </a:rPr>
                        <a:t>&lt;nav&gt;</a:t>
                      </a:r>
                      <a:endParaRPr lang="en-US" dirty="0">
                        <a:solidFill>
                          <a:schemeClr val="accent1">
                            <a:lumMod val="60000"/>
                            <a:lumOff val="40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vi-VN" dirty="0">
                          <a:solidFill>
                            <a:schemeClr val="bg1"/>
                          </a:solidFill>
                          <a:effectLst/>
                          <a:latin typeface="Arial" panose="020B0604020202020204" pitchFamily="34" charset="0"/>
                          <a:cs typeface="Arial" panose="020B0604020202020204" pitchFamily="34" charset="0"/>
                        </a:rPr>
                        <a:t>Định nghĩa liên kết điều hướng</a:t>
                      </a:r>
                    </a:p>
                  </a:txBody>
                  <a:tcPr marL="47625" marR="47625" marT="47625" marB="47625" anchor="ctr">
                    <a:noFill/>
                  </a:tcPr>
                </a:tc>
                <a:extLst>
                  <a:ext uri="{0D108BD9-81ED-4DB2-BD59-A6C34878D82A}">
                    <a16:rowId xmlns:a16="http://schemas.microsoft.com/office/drawing/2014/main" val="2986748689"/>
                  </a:ext>
                </a:extLst>
              </a:tr>
            </a:tbl>
          </a:graphicData>
        </a:graphic>
      </p:graphicFrame>
    </p:spTree>
    <p:extLst>
      <p:ext uri="{BB962C8B-B14F-4D97-AF65-F5344CB8AC3E}">
        <p14:creationId xmlns:p14="http://schemas.microsoft.com/office/powerpoint/2010/main" val="27497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3.Các c</a:t>
            </a:r>
            <a:r>
              <a:rPr lang="vi-VN" b="1" dirty="0">
                <a:latin typeface="Arial" panose="020B0604020202020204" pitchFamily="34" charset="0"/>
                <a:cs typeface="Arial" panose="020B0604020202020204" pitchFamily="34" charset="0"/>
              </a:rPr>
              <a:t>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HTML</a:t>
            </a:r>
          </a:p>
        </p:txBody>
      </p:sp>
      <p:graphicFrame>
        <p:nvGraphicFramePr>
          <p:cNvPr id="6" name="Table 6">
            <a:extLst>
              <a:ext uri="{FF2B5EF4-FFF2-40B4-BE49-F238E27FC236}">
                <a16:creationId xmlns:a16="http://schemas.microsoft.com/office/drawing/2014/main" id="{03B1C46E-C613-4722-82C5-A644F21C87A8}"/>
              </a:ext>
            </a:extLst>
          </p:cNvPr>
          <p:cNvGraphicFramePr>
            <a:graphicFrameLocks noGrp="1"/>
          </p:cNvGraphicFramePr>
          <p:nvPr>
            <p:extLst>
              <p:ext uri="{D42A27DB-BD31-4B8C-83A1-F6EECF244321}">
                <p14:modId xmlns:p14="http://schemas.microsoft.com/office/powerpoint/2010/main" val="3590269124"/>
              </p:ext>
            </p:extLst>
          </p:nvPr>
        </p:nvGraphicFramePr>
        <p:xfrm>
          <a:off x="1981200" y="2209800"/>
          <a:ext cx="8458200" cy="3429000"/>
        </p:xfrm>
        <a:graphic>
          <a:graphicData uri="http://schemas.openxmlformats.org/drawingml/2006/table">
            <a:tbl>
              <a:tblPr firstRow="1" bandRow="1">
                <a:tableStyleId>{5C22544A-7EE6-4342-B048-85BDC9FD1C3A}</a:tableStyleId>
              </a:tblPr>
              <a:tblGrid>
                <a:gridCol w="1746802">
                  <a:extLst>
                    <a:ext uri="{9D8B030D-6E8A-4147-A177-3AD203B41FA5}">
                      <a16:colId xmlns:a16="http://schemas.microsoft.com/office/drawing/2014/main" val="7258673"/>
                    </a:ext>
                  </a:extLst>
                </a:gridCol>
                <a:gridCol w="6711398">
                  <a:extLst>
                    <a:ext uri="{9D8B030D-6E8A-4147-A177-3AD203B41FA5}">
                      <a16:colId xmlns:a16="http://schemas.microsoft.com/office/drawing/2014/main" val="3162236208"/>
                    </a:ext>
                  </a:extLst>
                </a:gridCol>
              </a:tblGrid>
              <a:tr h="381000">
                <a:tc>
                  <a:txBody>
                    <a:bodyPr/>
                    <a:lstStyle/>
                    <a:p>
                      <a:pPr algn="ctr"/>
                      <a:r>
                        <a:rPr lang="en-US" dirty="0" err="1">
                          <a:latin typeface="Arial" panose="020B0604020202020204" pitchFamily="34" charset="0"/>
                          <a:cs typeface="Arial" panose="020B0604020202020204" pitchFamily="34" charset="0"/>
                        </a:rPr>
                        <a:t>Thẻ</a:t>
                      </a:r>
                      <a:endParaRPr lang="en-US" dirty="0">
                        <a:latin typeface="Arial" panose="020B0604020202020204" pitchFamily="34" charset="0"/>
                        <a:cs typeface="Arial" panose="020B0604020202020204" pitchFamily="34" charset="0"/>
                      </a:endParaRPr>
                    </a:p>
                  </a:txBody>
                  <a:tcPr>
                    <a:noFill/>
                  </a:tcPr>
                </a:tc>
                <a:tc>
                  <a:txBody>
                    <a:bodyP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378108183"/>
                  </a:ext>
                </a:extLst>
              </a:tr>
              <a:tr h="508000">
                <a:tc>
                  <a:txBody>
                    <a:bodyPr/>
                    <a:lstStyle/>
                    <a:p>
                      <a:pPr algn="ctr"/>
                      <a:r>
                        <a:rPr lang="en-US" sz="1800" b="0" i="0" kern="1200" dirty="0">
                          <a:solidFill>
                            <a:schemeClr val="bg2">
                              <a:lumMod val="75000"/>
                            </a:schemeClr>
                          </a:solidFill>
                          <a:effectLst/>
                          <a:latin typeface="Arial" panose="020B0604020202020204" pitchFamily="34" charset="0"/>
                          <a:ea typeface="+mn-ea"/>
                          <a:cs typeface="Arial" panose="020B0604020202020204" pitchFamily="34" charset="0"/>
                        </a:rPr>
                        <a:t>&lt;section&gt;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phần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trong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tài</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liệu</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5695412"/>
                  </a:ext>
                </a:extLst>
              </a:tr>
              <a:tr h="508000">
                <a:tc>
                  <a:txBody>
                    <a:bodyPr/>
                    <a:lstStyle/>
                    <a:p>
                      <a:pPr algn="ctr"/>
                      <a:r>
                        <a:rPr lang="en-US" sz="1800" b="0" i="0" u="none" strike="noStrike" kern="1200" dirty="0">
                          <a:solidFill>
                            <a:schemeClr val="bg2">
                              <a:lumMod val="75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&lt;small&gt;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văn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bản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chữ</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nhỏ</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4273556520"/>
                  </a:ext>
                </a:extLst>
              </a:tr>
              <a:tr h="508000">
                <a:tc>
                  <a:txBody>
                    <a:bodyPr/>
                    <a:lstStyle/>
                    <a:p>
                      <a:pPr algn="ctr"/>
                      <a:r>
                        <a:rPr lang="en-US" sz="1800" b="0" i="0" kern="1200" dirty="0">
                          <a:solidFill>
                            <a:schemeClr val="bg2">
                              <a:lumMod val="75000"/>
                            </a:schemeClr>
                          </a:solidFill>
                          <a:effectLst/>
                          <a:latin typeface="Arial" panose="020B0604020202020204" pitchFamily="34" charset="0"/>
                          <a:ea typeface="+mn-ea"/>
                          <a:cs typeface="Arial" panose="020B0604020202020204" pitchFamily="34" charset="0"/>
                        </a:rPr>
                        <a:t>&lt;span&gt;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phần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trong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một</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tài</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liệu</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1592782732"/>
                  </a:ext>
                </a:extLst>
              </a:tr>
              <a:tr h="508000">
                <a:tc>
                  <a:txBody>
                    <a:bodyPr/>
                    <a:lstStyle/>
                    <a:p>
                      <a:pPr algn="ctr"/>
                      <a:r>
                        <a:rPr lang="en-US" sz="1800" b="0" i="0" u="none" strike="noStrike" kern="1200" dirty="0">
                          <a:solidFill>
                            <a:schemeClr val="bg2">
                              <a:lumMod val="75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&lt;strong&gt;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Định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văn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bản</a:t>
                      </a:r>
                      <a:r>
                        <a:rPr lang="en-US" dirty="0">
                          <a:solidFill>
                            <a:schemeClr val="bg1"/>
                          </a:solidFill>
                          <a:effectLst/>
                          <a:latin typeface="Arial" panose="020B0604020202020204" pitchFamily="34" charset="0"/>
                          <a:cs typeface="Arial" panose="020B0604020202020204" pitchFamily="34" charset="0"/>
                        </a:rPr>
                        <a:t> in </a:t>
                      </a:r>
                      <a:r>
                        <a:rPr lang="en-US" dirty="0" err="1">
                          <a:solidFill>
                            <a:schemeClr val="bg1"/>
                          </a:solidFill>
                          <a:effectLst/>
                          <a:latin typeface="Arial" panose="020B0604020202020204" pitchFamily="34" charset="0"/>
                          <a:cs typeface="Arial" panose="020B0604020202020204" pitchFamily="34" charset="0"/>
                        </a:rPr>
                        <a:t>đậm</a:t>
                      </a:r>
                      <a:r>
                        <a:rPr lang="en-US" dirty="0">
                          <a:solidFill>
                            <a:schemeClr val="bg1"/>
                          </a:solidFill>
                          <a:effectLst/>
                          <a:latin typeface="Arial" panose="020B0604020202020204" pitchFamily="34" charset="0"/>
                          <a:cs typeface="Arial" panose="020B0604020202020204" pitchFamily="34" charset="0"/>
                        </a:rPr>
                        <a:t>, ý </a:t>
                      </a:r>
                      <a:r>
                        <a:rPr lang="en-US" dirty="0" err="1">
                          <a:solidFill>
                            <a:schemeClr val="bg1"/>
                          </a:solidFill>
                          <a:effectLst/>
                          <a:latin typeface="Arial" panose="020B0604020202020204" pitchFamily="34" charset="0"/>
                          <a:cs typeface="Arial" panose="020B0604020202020204" pitchFamily="34" charset="0"/>
                        </a:rPr>
                        <a:t>nghĩa</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nhấn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mạnh</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độ</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quan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trọng</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856738568"/>
                  </a:ext>
                </a:extLst>
              </a:tr>
              <a:tr h="508000">
                <a:tc>
                  <a:txBody>
                    <a:bodyPr/>
                    <a:lstStyle/>
                    <a:p>
                      <a:pPr algn="ctr"/>
                      <a:r>
                        <a:rPr lang="en-US" sz="1800" b="0" i="0" u="none" strike="noStrike" kern="1200" dirty="0">
                          <a:solidFill>
                            <a:schemeClr val="bg2">
                              <a:lumMod val="75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&lt;sub&gt;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vi-VN" dirty="0">
                          <a:solidFill>
                            <a:schemeClr val="bg1"/>
                          </a:solidFill>
                          <a:effectLst/>
                          <a:latin typeface="Arial" panose="020B0604020202020204" pitchFamily="34" charset="0"/>
                          <a:cs typeface="Arial" panose="020B0604020202020204" pitchFamily="34" charset="0"/>
                        </a:rPr>
                        <a:t>Định nghĩa văn bản giống như chỉ số dưới</a:t>
                      </a:r>
                    </a:p>
                  </a:txBody>
                  <a:tcPr marL="47625" marR="47625" marT="47625" marB="47625" anchor="ctr">
                    <a:noFill/>
                  </a:tcPr>
                </a:tc>
                <a:extLst>
                  <a:ext uri="{0D108BD9-81ED-4DB2-BD59-A6C34878D82A}">
                    <a16:rowId xmlns:a16="http://schemas.microsoft.com/office/drawing/2014/main" val="3830546674"/>
                  </a:ext>
                </a:extLst>
              </a:tr>
              <a:tr h="508000">
                <a:tc>
                  <a:txBody>
                    <a:bodyPr/>
                    <a:lstStyle/>
                    <a:p>
                      <a:pPr algn="ctr"/>
                      <a:r>
                        <a:rPr lang="en-US" sz="1800" b="0" i="0" u="none" strike="noStrike" kern="1200" dirty="0">
                          <a:solidFill>
                            <a:schemeClr val="bg2">
                              <a:lumMod val="75000"/>
                            </a:schemeClr>
                          </a:solidFill>
                          <a:effectLst/>
                          <a:latin typeface="Arial" panose="020B0604020202020204" pitchFamily="34" charset="0"/>
                          <a:ea typeface="+mn-ea"/>
                          <a:cs typeface="Arial" panose="020B0604020202020204" pitchFamily="34" charset="0"/>
                          <a:hlinkClick r:id="rId2">
                            <a:extLst>
                              <a:ext uri="{A12FA001-AC4F-418D-AE19-62706E023703}">
                                <ahyp:hlinkClr xmlns:ahyp="http://schemas.microsoft.com/office/drawing/2018/hyperlinkcolor" val="tx"/>
                              </a:ext>
                            </a:extLst>
                          </a:hlinkClick>
                        </a:rPr>
                        <a:t>&lt;sup&gt;</a:t>
                      </a:r>
                      <a:endParaRPr lang="en-US" dirty="0">
                        <a:solidFill>
                          <a:schemeClr val="bg2">
                            <a:lumMod val="75000"/>
                          </a:schemeClr>
                        </a:solidFill>
                        <a:latin typeface="Arial" panose="020B0604020202020204" pitchFamily="34" charset="0"/>
                        <a:cs typeface="Arial" panose="020B0604020202020204" pitchFamily="34" charset="0"/>
                      </a:endParaRPr>
                    </a:p>
                  </a:txBody>
                  <a:tcPr>
                    <a:noFill/>
                  </a:tcPr>
                </a:tc>
                <a:tc>
                  <a:txBody>
                    <a:bodyPr/>
                    <a:lstStyle/>
                    <a:p>
                      <a:pPr algn="l" fontAlgn="ctr"/>
                      <a:r>
                        <a:rPr lang="en-US" dirty="0" err="1">
                          <a:solidFill>
                            <a:schemeClr val="bg1"/>
                          </a:solidFill>
                          <a:effectLst/>
                          <a:latin typeface="Arial" panose="020B0604020202020204" pitchFamily="34" charset="0"/>
                          <a:cs typeface="Arial" panose="020B0604020202020204" pitchFamily="34" charset="0"/>
                        </a:rPr>
                        <a:t>Hiển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thị</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văn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bản</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giống</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số</a:t>
                      </a:r>
                      <a:r>
                        <a:rPr lang="en-US" dirty="0">
                          <a:solidFill>
                            <a:schemeClr val="bg1"/>
                          </a:solidFill>
                          <a:effectLst/>
                          <a:latin typeface="Arial" panose="020B0604020202020204" pitchFamily="34" charset="0"/>
                          <a:cs typeface="Arial" panose="020B0604020202020204" pitchFamily="34" charset="0"/>
                        </a:rPr>
                        <a:t> </a:t>
                      </a:r>
                      <a:r>
                        <a:rPr lang="en-US" dirty="0" err="1">
                          <a:solidFill>
                            <a:schemeClr val="bg1"/>
                          </a:solidFill>
                          <a:effectLst/>
                          <a:latin typeface="Arial" panose="020B0604020202020204" pitchFamily="34" charset="0"/>
                          <a:cs typeface="Arial" panose="020B0604020202020204" pitchFamily="34" charset="0"/>
                        </a:rPr>
                        <a:t>mũ</a:t>
                      </a:r>
                      <a:endParaRPr lang="en-US" dirty="0">
                        <a:solidFill>
                          <a:schemeClr val="bg1"/>
                        </a:solidFill>
                        <a:effectLst/>
                        <a:latin typeface="Arial" panose="020B0604020202020204" pitchFamily="34" charset="0"/>
                        <a:cs typeface="Arial" panose="020B0604020202020204" pitchFamily="34" charset="0"/>
                      </a:endParaRPr>
                    </a:p>
                  </a:txBody>
                  <a:tcPr marL="47625" marR="47625" marT="47625" marB="47625" anchor="ctr">
                    <a:noFill/>
                  </a:tcPr>
                </a:tc>
                <a:extLst>
                  <a:ext uri="{0D108BD9-81ED-4DB2-BD59-A6C34878D82A}">
                    <a16:rowId xmlns:a16="http://schemas.microsoft.com/office/drawing/2014/main" val="2035292142"/>
                  </a:ext>
                </a:extLst>
              </a:tr>
            </a:tbl>
          </a:graphicData>
        </a:graphic>
      </p:graphicFrame>
    </p:spTree>
    <p:extLst>
      <p:ext uri="{BB962C8B-B14F-4D97-AF65-F5344CB8AC3E}">
        <p14:creationId xmlns:p14="http://schemas.microsoft.com/office/powerpoint/2010/main" val="31587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752601"/>
            <a:ext cx="7408333" cy="4373563"/>
          </a:xfrm>
        </p:spPr>
        <p:txBody>
          <a:bodyPr/>
          <a:lstStyle/>
          <a:p>
            <a:r>
              <a:rPr lang="vi-VN" b="1" dirty="0">
                <a:solidFill>
                  <a:schemeClr val="bg1"/>
                </a:solidFill>
                <a:latin typeface="Arial" panose="020B0604020202020204" pitchFamily="34" charset="0"/>
                <a:cs typeface="Arial" panose="020B0604020202020204" pitchFamily="34" charset="0"/>
              </a:rPr>
              <a:t>CSS là</a:t>
            </a:r>
            <a:r>
              <a:rPr lang="vi-VN" dirty="0">
                <a:solidFill>
                  <a:schemeClr val="bg1"/>
                </a:solidFill>
                <a:latin typeface="Arial" panose="020B0604020202020204" pitchFamily="34" charset="0"/>
                <a:cs typeface="Arial" panose="020B0604020202020204" pitchFamily="34" charset="0"/>
              </a:rPr>
              <a:t> chữ viết tắt của </a:t>
            </a:r>
            <a:r>
              <a:rPr lang="vi-VN" b="1" dirty="0">
                <a:solidFill>
                  <a:schemeClr val="bg1"/>
                </a:solidFill>
                <a:latin typeface="Arial" panose="020B0604020202020204" pitchFamily="34" charset="0"/>
                <a:cs typeface="Arial" panose="020B0604020202020204" pitchFamily="34" charset="0"/>
              </a:rPr>
              <a:t>Cascading Style Sheets</a:t>
            </a:r>
            <a:r>
              <a:rPr lang="vi-VN" dirty="0">
                <a:solidFill>
                  <a:schemeClr val="bg1"/>
                </a:solidFill>
                <a:latin typeface="Arial" panose="020B0604020202020204" pitchFamily="34" charset="0"/>
                <a:cs typeface="Arial" panose="020B0604020202020204" pitchFamily="34" charset="0"/>
              </a:rPr>
              <a:t>, nó </a:t>
            </a:r>
            <a:r>
              <a:rPr lang="vi-VN" b="1" dirty="0">
                <a:solidFill>
                  <a:schemeClr val="bg1"/>
                </a:solidFill>
                <a:latin typeface="Arial" panose="020B0604020202020204" pitchFamily="34" charset="0"/>
                <a:cs typeface="Arial" panose="020B0604020202020204" pitchFamily="34" charset="0"/>
              </a:rPr>
              <a:t>là</a:t>
            </a:r>
            <a:r>
              <a:rPr lang="vi-VN" dirty="0">
                <a:solidFill>
                  <a:schemeClr val="bg1"/>
                </a:solidFill>
                <a:latin typeface="Arial" panose="020B0604020202020204" pitchFamily="34" charset="0"/>
                <a:cs typeface="Arial" panose="020B0604020202020204" pitchFamily="34" charset="0"/>
              </a:rPr>
              <a:t> một ngôn ngữ được sử dụng để tìm và định dạng lại các phần tử được tạo ra bởi các ngôn ngữ đánh dấu (ví dụ như HTML).</a:t>
            </a:r>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cs typeface="Arial" panose="020B0604020202020204" pitchFamily="34" charset="0"/>
              </a:rPr>
              <a:t>II.CSS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8" y="3429000"/>
            <a:ext cx="7015163" cy="2667000"/>
          </a:xfrm>
          <a:prstGeom prst="rect">
            <a:avLst/>
          </a:prstGeom>
        </p:spPr>
      </p:pic>
    </p:spTree>
    <p:extLst>
      <p:ext uri="{BB962C8B-B14F-4D97-AF65-F5344CB8AC3E}">
        <p14:creationId xmlns:p14="http://schemas.microsoft.com/office/powerpoint/2010/main" val="344809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3432</TotalTime>
  <Words>3955</Words>
  <Application>Microsoft Office PowerPoint</Application>
  <PresentationFormat>Widescreen</PresentationFormat>
  <Paragraphs>395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Candara</vt:lpstr>
      <vt:lpstr>Symbol</vt:lpstr>
      <vt:lpstr>Times New Roman</vt:lpstr>
      <vt:lpstr>Waveform</vt:lpstr>
      <vt:lpstr>ỨNG DỤNG DỮ LIỆU WEB</vt:lpstr>
      <vt:lpstr>I.HTML là gì?</vt:lpstr>
      <vt:lpstr>1.CẤU TRÚC CỦA HTML</vt:lpstr>
      <vt:lpstr>2.Các thẻ title, meta, link, script</vt:lpstr>
      <vt:lpstr>3.Các cơ bản thẻ trong HTML</vt:lpstr>
      <vt:lpstr>3.Các cơ bản thẻ trong HTML</vt:lpstr>
      <vt:lpstr>3.Các cơ bản thẻ trong HTML</vt:lpstr>
      <vt:lpstr>3.Các cơ bản thẻ trong HTML</vt:lpstr>
      <vt:lpstr>II.CSS là gì?</vt:lpstr>
      <vt:lpstr>1.Áp dụng CSS vào HTML</vt:lpstr>
      <vt:lpstr>2.Cú pháp CSS</vt:lpstr>
      <vt:lpstr>3.Các loại selector CSS</vt:lpstr>
      <vt:lpstr>4.Các loại selector CSS(T)</vt:lpstr>
      <vt:lpstr>5.Đơn vị đo lường CSS</vt:lpstr>
      <vt:lpstr>6.Đơn vị màu sắc CSS</vt:lpstr>
      <vt:lpstr>7.Kế thừa trong css</vt:lpstr>
      <vt:lpstr>PowerPoint Presentation</vt:lpstr>
      <vt:lpstr>PowerPoint Presentation</vt:lpstr>
      <vt:lpstr>8.Thuộc tính và giá trị định dạng nền</vt:lpstr>
      <vt:lpstr>9.Đường viền trong CSS</vt:lpstr>
      <vt:lpstr>PowerPoint Presentation</vt:lpstr>
      <vt:lpstr>PowerPoint Presentation</vt:lpstr>
      <vt:lpstr>10.Lề và vùng đệm</vt:lpstr>
      <vt:lpstr>11.Căn lề trong CSS(margin) </vt:lpstr>
      <vt:lpstr>12.Vùng đệm css (padding)</vt:lpstr>
      <vt:lpstr>12.Display trong css</vt:lpstr>
      <vt:lpstr>CSS3 </vt:lpstr>
      <vt:lpstr>III.Jquery là gì </vt:lpstr>
      <vt:lpstr>Jquery làm được gì ?</vt:lpstr>
      <vt:lpstr>Cách sử dụng jquery vào website</vt:lpstr>
      <vt:lpstr>Selector trong jquery</vt:lpstr>
      <vt:lpstr>Sự kiện (event) trong query</vt:lpstr>
      <vt:lpstr>Thuộc tính trong jquery</vt:lpstr>
      <vt:lpstr>Phương thức DOM trong jQuery</vt:lpstr>
      <vt:lpstr>Hiệu ứng trong jQuery</vt:lpstr>
      <vt:lpstr>IV.Giới thiệu bootstrap</vt:lpstr>
      <vt:lpstr>Sử dụng bootstrap</vt:lpstr>
      <vt:lpstr>Sử dụng bootstrap</vt:lpstr>
      <vt:lpstr>Chia cột trong bootstrap</vt:lpstr>
      <vt:lpstr>Tham khảo các class trong 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son</cp:lastModifiedBy>
  <cp:revision>468</cp:revision>
  <dcterms:created xsi:type="dcterms:W3CDTF">2016-08-30T02:14:20Z</dcterms:created>
  <dcterms:modified xsi:type="dcterms:W3CDTF">2019-12-11T04:11:48Z</dcterms:modified>
</cp:coreProperties>
</file>