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57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2" r:id="rId13"/>
    <p:sldId id="268" r:id="rId14"/>
    <p:sldId id="269" r:id="rId15"/>
    <p:sldId id="271" r:id="rId16"/>
    <p:sldId id="274" r:id="rId17"/>
    <p:sldId id="275" r:id="rId18"/>
    <p:sldId id="277" r:id="rId19"/>
    <p:sldId id="278" r:id="rId20"/>
    <p:sldId id="279" r:id="rId21"/>
    <p:sldId id="276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75857"/>
  </p:normalViewPr>
  <p:slideViewPr>
    <p:cSldViewPr snapToGrid="0">
      <p:cViewPr varScale="1">
        <p:scale>
          <a:sx n="90" d="100"/>
          <a:sy n="90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058CE-1F6F-4A25-B032-1BD1E51F39F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7058F1-489C-4B64-B846-DB45DEC089BE}">
      <dgm:prSet/>
      <dgm:spPr/>
      <dgm:t>
        <a:bodyPr/>
        <a:lstStyle/>
        <a:p>
          <a:r>
            <a:rPr lang="en-US"/>
            <a:t>Advocacy &amp; Ombudsman</a:t>
          </a:r>
        </a:p>
      </dgm:t>
    </dgm:pt>
    <dgm:pt modelId="{E417BED1-BCC9-4019-AB6B-ED7F9BBDBBFE}" type="parTrans" cxnId="{03BA9825-AE01-47E7-B94F-4583167A2CE1}">
      <dgm:prSet/>
      <dgm:spPr/>
      <dgm:t>
        <a:bodyPr/>
        <a:lstStyle/>
        <a:p>
          <a:endParaRPr lang="en-US"/>
        </a:p>
      </dgm:t>
    </dgm:pt>
    <dgm:pt modelId="{9743F383-AC51-4883-8382-8D8DA9F8FF63}" type="sibTrans" cxnId="{03BA9825-AE01-47E7-B94F-4583167A2CE1}">
      <dgm:prSet/>
      <dgm:spPr/>
      <dgm:t>
        <a:bodyPr/>
        <a:lstStyle/>
        <a:p>
          <a:endParaRPr lang="en-US"/>
        </a:p>
      </dgm:t>
    </dgm:pt>
    <dgm:pt modelId="{22EFDBDE-F35C-4891-A5C4-AD669C360019}">
      <dgm:prSet/>
      <dgm:spPr/>
      <dgm:t>
        <a:bodyPr/>
        <a:lstStyle/>
        <a:p>
          <a:r>
            <a:rPr lang="en-US"/>
            <a:t>Information &amp; Assistance</a:t>
          </a:r>
        </a:p>
      </dgm:t>
    </dgm:pt>
    <dgm:pt modelId="{05A92458-025D-43A3-B42D-21B1B139C98D}" type="parTrans" cxnId="{E659B7ED-320F-4468-B265-E22906EDA6E3}">
      <dgm:prSet/>
      <dgm:spPr/>
      <dgm:t>
        <a:bodyPr/>
        <a:lstStyle/>
        <a:p>
          <a:endParaRPr lang="en-US"/>
        </a:p>
      </dgm:t>
    </dgm:pt>
    <dgm:pt modelId="{17939A04-D700-4EEC-A293-0C71FEFA833C}" type="sibTrans" cxnId="{E659B7ED-320F-4468-B265-E22906EDA6E3}">
      <dgm:prSet/>
      <dgm:spPr/>
      <dgm:t>
        <a:bodyPr/>
        <a:lstStyle/>
        <a:p>
          <a:endParaRPr lang="en-US"/>
        </a:p>
      </dgm:t>
    </dgm:pt>
    <dgm:pt modelId="{0F2F1567-4DD6-40EC-9C4B-D0FF313E9B55}">
      <dgm:prSet/>
      <dgm:spPr/>
      <dgm:t>
        <a:bodyPr/>
        <a:lstStyle/>
        <a:p>
          <a:r>
            <a:rPr lang="en-US"/>
            <a:t>Caregiver Support</a:t>
          </a:r>
        </a:p>
      </dgm:t>
    </dgm:pt>
    <dgm:pt modelId="{8F52FE44-78A5-40A3-B2BE-37BFD4BD677E}" type="parTrans" cxnId="{B4DFC50B-D50F-4EAC-9304-B59358BCF8A6}">
      <dgm:prSet/>
      <dgm:spPr/>
      <dgm:t>
        <a:bodyPr/>
        <a:lstStyle/>
        <a:p>
          <a:endParaRPr lang="en-US"/>
        </a:p>
      </dgm:t>
    </dgm:pt>
    <dgm:pt modelId="{63F97522-B195-45E2-A3E8-823C7F80A55B}" type="sibTrans" cxnId="{B4DFC50B-D50F-4EAC-9304-B59358BCF8A6}">
      <dgm:prSet/>
      <dgm:spPr/>
      <dgm:t>
        <a:bodyPr/>
        <a:lstStyle/>
        <a:p>
          <a:endParaRPr lang="en-US"/>
        </a:p>
      </dgm:t>
    </dgm:pt>
    <dgm:pt modelId="{5A0A43E0-D491-4C54-9B01-DBD72171C0C9}">
      <dgm:prSet/>
      <dgm:spPr/>
      <dgm:t>
        <a:bodyPr/>
        <a:lstStyle/>
        <a:p>
          <a:r>
            <a:rPr lang="en-US"/>
            <a:t>Home &amp; Community Based Care</a:t>
          </a:r>
        </a:p>
      </dgm:t>
    </dgm:pt>
    <dgm:pt modelId="{C69C69C4-675A-431C-B29E-8E5ACF75CD59}" type="parTrans" cxnId="{518A9C6D-A6A7-427D-B44E-906A936060F0}">
      <dgm:prSet/>
      <dgm:spPr/>
      <dgm:t>
        <a:bodyPr/>
        <a:lstStyle/>
        <a:p>
          <a:endParaRPr lang="en-US"/>
        </a:p>
      </dgm:t>
    </dgm:pt>
    <dgm:pt modelId="{4F16F550-C254-4713-9B2F-22C2C4FDF509}" type="sibTrans" cxnId="{518A9C6D-A6A7-427D-B44E-906A936060F0}">
      <dgm:prSet/>
      <dgm:spPr/>
      <dgm:t>
        <a:bodyPr/>
        <a:lstStyle/>
        <a:p>
          <a:endParaRPr lang="en-US"/>
        </a:p>
      </dgm:t>
    </dgm:pt>
    <dgm:pt modelId="{ACFFDA2F-E0A8-4A9E-8B4E-B28E132E39EA}">
      <dgm:prSet/>
      <dgm:spPr/>
      <dgm:t>
        <a:bodyPr/>
        <a:lstStyle/>
        <a:p>
          <a:r>
            <a:rPr lang="en-US"/>
            <a:t>Housing Liaison</a:t>
          </a:r>
        </a:p>
      </dgm:t>
    </dgm:pt>
    <dgm:pt modelId="{6EED9DDF-BD09-4F91-93FC-C0B065EB919A}" type="parTrans" cxnId="{18C79D7C-E1B9-4157-822C-9FED53261741}">
      <dgm:prSet/>
      <dgm:spPr/>
      <dgm:t>
        <a:bodyPr/>
        <a:lstStyle/>
        <a:p>
          <a:endParaRPr lang="en-US"/>
        </a:p>
      </dgm:t>
    </dgm:pt>
    <dgm:pt modelId="{8A4BC1F9-6C71-4356-8C57-F994FF36018B}" type="sibTrans" cxnId="{18C79D7C-E1B9-4157-822C-9FED53261741}">
      <dgm:prSet/>
      <dgm:spPr/>
      <dgm:t>
        <a:bodyPr/>
        <a:lstStyle/>
        <a:p>
          <a:endParaRPr lang="en-US"/>
        </a:p>
      </dgm:t>
    </dgm:pt>
    <dgm:pt modelId="{88326553-D22C-4033-96B1-7369CC17C28B}">
      <dgm:prSet/>
      <dgm:spPr/>
      <dgm:t>
        <a:bodyPr/>
        <a:lstStyle/>
        <a:p>
          <a:r>
            <a:rPr lang="en-US"/>
            <a:t>Legal Services</a:t>
          </a:r>
        </a:p>
      </dgm:t>
    </dgm:pt>
    <dgm:pt modelId="{0FFE2E76-F23C-4DB3-80F8-3CF5D60E6E6E}" type="parTrans" cxnId="{BF1A46A5-D359-46DB-842C-A1D360A8568B}">
      <dgm:prSet/>
      <dgm:spPr/>
      <dgm:t>
        <a:bodyPr/>
        <a:lstStyle/>
        <a:p>
          <a:endParaRPr lang="en-US"/>
        </a:p>
      </dgm:t>
    </dgm:pt>
    <dgm:pt modelId="{DDFB440D-F854-4352-93BC-98AD2FF4B252}" type="sibTrans" cxnId="{BF1A46A5-D359-46DB-842C-A1D360A8568B}">
      <dgm:prSet/>
      <dgm:spPr/>
      <dgm:t>
        <a:bodyPr/>
        <a:lstStyle/>
        <a:p>
          <a:endParaRPr lang="en-US"/>
        </a:p>
      </dgm:t>
    </dgm:pt>
    <dgm:pt modelId="{9F9A683E-1A04-48C6-B7B7-0AF9C5760515}">
      <dgm:prSet/>
      <dgm:spPr/>
      <dgm:t>
        <a:bodyPr/>
        <a:lstStyle/>
        <a:p>
          <a:r>
            <a:rPr lang="en-US"/>
            <a:t>Medicare Counceling</a:t>
          </a:r>
        </a:p>
      </dgm:t>
    </dgm:pt>
    <dgm:pt modelId="{6227C578-D9E2-4BE8-AB8B-7186D04BC4C3}" type="parTrans" cxnId="{B50E18FD-7B92-414F-AD1B-DFB38C31A4A3}">
      <dgm:prSet/>
      <dgm:spPr/>
      <dgm:t>
        <a:bodyPr/>
        <a:lstStyle/>
        <a:p>
          <a:endParaRPr lang="en-US"/>
        </a:p>
      </dgm:t>
    </dgm:pt>
    <dgm:pt modelId="{BDC595AF-80D1-42AF-BF53-3A6463A30E71}" type="sibTrans" cxnId="{B50E18FD-7B92-414F-AD1B-DFB38C31A4A3}">
      <dgm:prSet/>
      <dgm:spPr/>
      <dgm:t>
        <a:bodyPr/>
        <a:lstStyle/>
        <a:p>
          <a:endParaRPr lang="en-US"/>
        </a:p>
      </dgm:t>
    </dgm:pt>
    <dgm:pt modelId="{2B21C9A2-543A-411A-B3A8-FEB411224E70}">
      <dgm:prSet/>
      <dgm:spPr/>
      <dgm:t>
        <a:bodyPr/>
        <a:lstStyle/>
        <a:p>
          <a:r>
            <a:rPr lang="en-US"/>
            <a:t>Meals On Wheels </a:t>
          </a:r>
        </a:p>
      </dgm:t>
    </dgm:pt>
    <dgm:pt modelId="{259B6D84-A91B-451E-950F-CD2015D18951}" type="parTrans" cxnId="{517CE3B6-50BD-4AD4-8746-87B7C6C17FE5}">
      <dgm:prSet/>
      <dgm:spPr/>
      <dgm:t>
        <a:bodyPr/>
        <a:lstStyle/>
        <a:p>
          <a:endParaRPr lang="en-US"/>
        </a:p>
      </dgm:t>
    </dgm:pt>
    <dgm:pt modelId="{E092FCC5-3245-4912-A106-9A6801F07C30}" type="sibTrans" cxnId="{517CE3B6-50BD-4AD4-8746-87B7C6C17FE5}">
      <dgm:prSet/>
      <dgm:spPr/>
      <dgm:t>
        <a:bodyPr/>
        <a:lstStyle/>
        <a:p>
          <a:endParaRPr lang="en-US"/>
        </a:p>
      </dgm:t>
    </dgm:pt>
    <dgm:pt modelId="{5E28C9D2-DB62-4575-8CB2-D82D41442F12}">
      <dgm:prSet/>
      <dgm:spPr/>
      <dgm:t>
        <a:bodyPr/>
        <a:lstStyle/>
        <a:p>
          <a:r>
            <a:rPr lang="en-US"/>
            <a:t>Rides For Wellness</a:t>
          </a:r>
        </a:p>
      </dgm:t>
    </dgm:pt>
    <dgm:pt modelId="{5B2BAF81-F2DD-463E-9BE8-F82D2B5727F7}" type="parTrans" cxnId="{645B5A9E-4082-4A38-8E41-F6DDFC306395}">
      <dgm:prSet/>
      <dgm:spPr/>
      <dgm:t>
        <a:bodyPr/>
        <a:lstStyle/>
        <a:p>
          <a:endParaRPr lang="en-US"/>
        </a:p>
      </dgm:t>
    </dgm:pt>
    <dgm:pt modelId="{AE509F3C-0D5E-4CAA-80E3-BA3054EC11B9}" type="sibTrans" cxnId="{645B5A9E-4082-4A38-8E41-F6DDFC306395}">
      <dgm:prSet/>
      <dgm:spPr/>
      <dgm:t>
        <a:bodyPr/>
        <a:lstStyle/>
        <a:p>
          <a:endParaRPr lang="en-US"/>
        </a:p>
      </dgm:t>
    </dgm:pt>
    <dgm:pt modelId="{013D6C56-158A-4661-8CC7-A4C8F4AA66F5}">
      <dgm:prSet/>
      <dgm:spPr/>
      <dgm:t>
        <a:bodyPr/>
        <a:lstStyle/>
        <a:p>
          <a:r>
            <a:rPr lang="en-US"/>
            <a:t>Yard Care &amp; Snow Removal</a:t>
          </a:r>
        </a:p>
      </dgm:t>
    </dgm:pt>
    <dgm:pt modelId="{967BFAE3-917C-49C3-B10B-E4CE7B1CC1A6}" type="parTrans" cxnId="{576E170D-24EC-4D44-8259-47D45FC78D71}">
      <dgm:prSet/>
      <dgm:spPr/>
      <dgm:t>
        <a:bodyPr/>
        <a:lstStyle/>
        <a:p>
          <a:endParaRPr lang="en-US"/>
        </a:p>
      </dgm:t>
    </dgm:pt>
    <dgm:pt modelId="{1A02E957-F8DF-4AD0-9E5D-E99B3B4E3C82}" type="sibTrans" cxnId="{576E170D-24EC-4D44-8259-47D45FC78D71}">
      <dgm:prSet/>
      <dgm:spPr/>
      <dgm:t>
        <a:bodyPr/>
        <a:lstStyle/>
        <a:p>
          <a:endParaRPr lang="en-US"/>
        </a:p>
      </dgm:t>
    </dgm:pt>
    <dgm:pt modelId="{8A539D5B-24AF-C342-9F33-70F4A9EBFDC2}" type="pres">
      <dgm:prSet presAssocID="{668058CE-1F6F-4A25-B032-1BD1E51F39F7}" presName="diagram" presStyleCnt="0">
        <dgm:presLayoutVars>
          <dgm:dir/>
          <dgm:resizeHandles val="exact"/>
        </dgm:presLayoutVars>
      </dgm:prSet>
      <dgm:spPr/>
    </dgm:pt>
    <dgm:pt modelId="{C83834EB-C48F-474A-A1E2-FFEABC1D4153}" type="pres">
      <dgm:prSet presAssocID="{E17058F1-489C-4B64-B846-DB45DEC089BE}" presName="node" presStyleLbl="node1" presStyleIdx="0" presStyleCnt="10">
        <dgm:presLayoutVars>
          <dgm:bulletEnabled val="1"/>
        </dgm:presLayoutVars>
      </dgm:prSet>
      <dgm:spPr/>
    </dgm:pt>
    <dgm:pt modelId="{77D1FABF-F7C0-8C4E-944D-792AFFD59C83}" type="pres">
      <dgm:prSet presAssocID="{9743F383-AC51-4883-8382-8D8DA9F8FF63}" presName="sibTrans" presStyleCnt="0"/>
      <dgm:spPr/>
    </dgm:pt>
    <dgm:pt modelId="{673BAEBA-6E33-CB4A-B0F0-FB846DDB2C17}" type="pres">
      <dgm:prSet presAssocID="{22EFDBDE-F35C-4891-A5C4-AD669C360019}" presName="node" presStyleLbl="node1" presStyleIdx="1" presStyleCnt="10">
        <dgm:presLayoutVars>
          <dgm:bulletEnabled val="1"/>
        </dgm:presLayoutVars>
      </dgm:prSet>
      <dgm:spPr/>
    </dgm:pt>
    <dgm:pt modelId="{1407F8C2-DD98-1B47-B321-558276B7D83A}" type="pres">
      <dgm:prSet presAssocID="{17939A04-D700-4EEC-A293-0C71FEFA833C}" presName="sibTrans" presStyleCnt="0"/>
      <dgm:spPr/>
    </dgm:pt>
    <dgm:pt modelId="{6A30C2F3-8B86-C640-9BC0-EE5F8D12C73D}" type="pres">
      <dgm:prSet presAssocID="{0F2F1567-4DD6-40EC-9C4B-D0FF313E9B55}" presName="node" presStyleLbl="node1" presStyleIdx="2" presStyleCnt="10">
        <dgm:presLayoutVars>
          <dgm:bulletEnabled val="1"/>
        </dgm:presLayoutVars>
      </dgm:prSet>
      <dgm:spPr/>
    </dgm:pt>
    <dgm:pt modelId="{C78BA6F8-A7C3-F540-B283-006A0EA5A5F8}" type="pres">
      <dgm:prSet presAssocID="{63F97522-B195-45E2-A3E8-823C7F80A55B}" presName="sibTrans" presStyleCnt="0"/>
      <dgm:spPr/>
    </dgm:pt>
    <dgm:pt modelId="{837F88C9-1E56-6447-B2FD-1B59681AF562}" type="pres">
      <dgm:prSet presAssocID="{5A0A43E0-D491-4C54-9B01-DBD72171C0C9}" presName="node" presStyleLbl="node1" presStyleIdx="3" presStyleCnt="10">
        <dgm:presLayoutVars>
          <dgm:bulletEnabled val="1"/>
        </dgm:presLayoutVars>
      </dgm:prSet>
      <dgm:spPr/>
    </dgm:pt>
    <dgm:pt modelId="{572FA932-9DE9-A441-9EE2-E6DA15AB9748}" type="pres">
      <dgm:prSet presAssocID="{4F16F550-C254-4713-9B2F-22C2C4FDF509}" presName="sibTrans" presStyleCnt="0"/>
      <dgm:spPr/>
    </dgm:pt>
    <dgm:pt modelId="{64D3F047-9C70-EC4B-9E4A-A1E00CDE0E41}" type="pres">
      <dgm:prSet presAssocID="{ACFFDA2F-E0A8-4A9E-8B4E-B28E132E39EA}" presName="node" presStyleLbl="node1" presStyleIdx="4" presStyleCnt="10">
        <dgm:presLayoutVars>
          <dgm:bulletEnabled val="1"/>
        </dgm:presLayoutVars>
      </dgm:prSet>
      <dgm:spPr/>
    </dgm:pt>
    <dgm:pt modelId="{85D4F440-7241-3A4E-8FCA-56712530A642}" type="pres">
      <dgm:prSet presAssocID="{8A4BC1F9-6C71-4356-8C57-F994FF36018B}" presName="sibTrans" presStyleCnt="0"/>
      <dgm:spPr/>
    </dgm:pt>
    <dgm:pt modelId="{D78AFFA2-7505-6C42-BEEB-06D35EE3526D}" type="pres">
      <dgm:prSet presAssocID="{88326553-D22C-4033-96B1-7369CC17C28B}" presName="node" presStyleLbl="node1" presStyleIdx="5" presStyleCnt="10">
        <dgm:presLayoutVars>
          <dgm:bulletEnabled val="1"/>
        </dgm:presLayoutVars>
      </dgm:prSet>
      <dgm:spPr/>
    </dgm:pt>
    <dgm:pt modelId="{84EFB274-5842-C04A-8537-7544505AB296}" type="pres">
      <dgm:prSet presAssocID="{DDFB440D-F854-4352-93BC-98AD2FF4B252}" presName="sibTrans" presStyleCnt="0"/>
      <dgm:spPr/>
    </dgm:pt>
    <dgm:pt modelId="{78C9EF04-6099-A14E-881F-59D6FD5AC011}" type="pres">
      <dgm:prSet presAssocID="{9F9A683E-1A04-48C6-B7B7-0AF9C5760515}" presName="node" presStyleLbl="node1" presStyleIdx="6" presStyleCnt="10">
        <dgm:presLayoutVars>
          <dgm:bulletEnabled val="1"/>
        </dgm:presLayoutVars>
      </dgm:prSet>
      <dgm:spPr/>
    </dgm:pt>
    <dgm:pt modelId="{FF8061AA-4417-BB43-BEF4-61AC4816463A}" type="pres">
      <dgm:prSet presAssocID="{BDC595AF-80D1-42AF-BF53-3A6463A30E71}" presName="sibTrans" presStyleCnt="0"/>
      <dgm:spPr/>
    </dgm:pt>
    <dgm:pt modelId="{2890E824-0C0D-D343-8759-ECB4FD76A57E}" type="pres">
      <dgm:prSet presAssocID="{2B21C9A2-543A-411A-B3A8-FEB411224E70}" presName="node" presStyleLbl="node1" presStyleIdx="7" presStyleCnt="10">
        <dgm:presLayoutVars>
          <dgm:bulletEnabled val="1"/>
        </dgm:presLayoutVars>
      </dgm:prSet>
      <dgm:spPr/>
    </dgm:pt>
    <dgm:pt modelId="{927C8409-94EF-AE40-BE01-2C4FD1DE0D0E}" type="pres">
      <dgm:prSet presAssocID="{E092FCC5-3245-4912-A106-9A6801F07C30}" presName="sibTrans" presStyleCnt="0"/>
      <dgm:spPr/>
    </dgm:pt>
    <dgm:pt modelId="{324789F5-C98E-E344-8135-04F5F4F5760A}" type="pres">
      <dgm:prSet presAssocID="{5E28C9D2-DB62-4575-8CB2-D82D41442F12}" presName="node" presStyleLbl="node1" presStyleIdx="8" presStyleCnt="10">
        <dgm:presLayoutVars>
          <dgm:bulletEnabled val="1"/>
        </dgm:presLayoutVars>
      </dgm:prSet>
      <dgm:spPr/>
    </dgm:pt>
    <dgm:pt modelId="{D2744F6F-FF22-2949-91AA-1D92A2A8C42F}" type="pres">
      <dgm:prSet presAssocID="{AE509F3C-0D5E-4CAA-80E3-BA3054EC11B9}" presName="sibTrans" presStyleCnt="0"/>
      <dgm:spPr/>
    </dgm:pt>
    <dgm:pt modelId="{CF858919-2B69-824C-9960-44C8F5D4D3D6}" type="pres">
      <dgm:prSet presAssocID="{013D6C56-158A-4661-8CC7-A4C8F4AA66F5}" presName="node" presStyleLbl="node1" presStyleIdx="9" presStyleCnt="10">
        <dgm:presLayoutVars>
          <dgm:bulletEnabled val="1"/>
        </dgm:presLayoutVars>
      </dgm:prSet>
      <dgm:spPr/>
    </dgm:pt>
  </dgm:ptLst>
  <dgm:cxnLst>
    <dgm:cxn modelId="{B4DFC50B-D50F-4EAC-9304-B59358BCF8A6}" srcId="{668058CE-1F6F-4A25-B032-1BD1E51F39F7}" destId="{0F2F1567-4DD6-40EC-9C4B-D0FF313E9B55}" srcOrd="2" destOrd="0" parTransId="{8F52FE44-78A5-40A3-B2BE-37BFD4BD677E}" sibTransId="{63F97522-B195-45E2-A3E8-823C7F80A55B}"/>
    <dgm:cxn modelId="{576E170D-24EC-4D44-8259-47D45FC78D71}" srcId="{668058CE-1F6F-4A25-B032-1BD1E51F39F7}" destId="{013D6C56-158A-4661-8CC7-A4C8F4AA66F5}" srcOrd="9" destOrd="0" parTransId="{967BFAE3-917C-49C3-B10B-E4CE7B1CC1A6}" sibTransId="{1A02E957-F8DF-4AD0-9E5D-E99B3B4E3C82}"/>
    <dgm:cxn modelId="{AA307110-A2F5-7B40-A404-EF061D6514FF}" type="presOf" srcId="{E17058F1-489C-4B64-B846-DB45DEC089BE}" destId="{C83834EB-C48F-474A-A1E2-FFEABC1D4153}" srcOrd="0" destOrd="0" presId="urn:microsoft.com/office/officeart/2005/8/layout/default"/>
    <dgm:cxn modelId="{03BA9825-AE01-47E7-B94F-4583167A2CE1}" srcId="{668058CE-1F6F-4A25-B032-1BD1E51F39F7}" destId="{E17058F1-489C-4B64-B846-DB45DEC089BE}" srcOrd="0" destOrd="0" parTransId="{E417BED1-BCC9-4019-AB6B-ED7F9BBDBBFE}" sibTransId="{9743F383-AC51-4883-8382-8D8DA9F8FF63}"/>
    <dgm:cxn modelId="{AA6B5941-6E00-214E-8C3E-08362BCEEF4B}" type="presOf" srcId="{9F9A683E-1A04-48C6-B7B7-0AF9C5760515}" destId="{78C9EF04-6099-A14E-881F-59D6FD5AC011}" srcOrd="0" destOrd="0" presId="urn:microsoft.com/office/officeart/2005/8/layout/default"/>
    <dgm:cxn modelId="{D3D4D64C-D150-B84B-866A-65F596A4BD62}" type="presOf" srcId="{0F2F1567-4DD6-40EC-9C4B-D0FF313E9B55}" destId="{6A30C2F3-8B86-C640-9BC0-EE5F8D12C73D}" srcOrd="0" destOrd="0" presId="urn:microsoft.com/office/officeart/2005/8/layout/default"/>
    <dgm:cxn modelId="{4423F15A-B1EF-D44C-8112-BF3F42201E19}" type="presOf" srcId="{22EFDBDE-F35C-4891-A5C4-AD669C360019}" destId="{673BAEBA-6E33-CB4A-B0F0-FB846DDB2C17}" srcOrd="0" destOrd="0" presId="urn:microsoft.com/office/officeart/2005/8/layout/default"/>
    <dgm:cxn modelId="{380CAA69-E143-CB4C-9FD7-9DA622DFF62F}" type="presOf" srcId="{668058CE-1F6F-4A25-B032-1BD1E51F39F7}" destId="{8A539D5B-24AF-C342-9F33-70F4A9EBFDC2}" srcOrd="0" destOrd="0" presId="urn:microsoft.com/office/officeart/2005/8/layout/default"/>
    <dgm:cxn modelId="{518A9C6D-A6A7-427D-B44E-906A936060F0}" srcId="{668058CE-1F6F-4A25-B032-1BD1E51F39F7}" destId="{5A0A43E0-D491-4C54-9B01-DBD72171C0C9}" srcOrd="3" destOrd="0" parTransId="{C69C69C4-675A-431C-B29E-8E5ACF75CD59}" sibTransId="{4F16F550-C254-4713-9B2F-22C2C4FDF509}"/>
    <dgm:cxn modelId="{4E40DC75-267D-1F49-A3F1-B2E69C571B45}" type="presOf" srcId="{013D6C56-158A-4661-8CC7-A4C8F4AA66F5}" destId="{CF858919-2B69-824C-9960-44C8F5D4D3D6}" srcOrd="0" destOrd="0" presId="urn:microsoft.com/office/officeart/2005/8/layout/default"/>
    <dgm:cxn modelId="{18C79D7C-E1B9-4157-822C-9FED53261741}" srcId="{668058CE-1F6F-4A25-B032-1BD1E51F39F7}" destId="{ACFFDA2F-E0A8-4A9E-8B4E-B28E132E39EA}" srcOrd="4" destOrd="0" parTransId="{6EED9DDF-BD09-4F91-93FC-C0B065EB919A}" sibTransId="{8A4BC1F9-6C71-4356-8C57-F994FF36018B}"/>
    <dgm:cxn modelId="{ABFD1682-25B8-044E-9D0D-3876F7D4B22F}" type="presOf" srcId="{5E28C9D2-DB62-4575-8CB2-D82D41442F12}" destId="{324789F5-C98E-E344-8135-04F5F4F5760A}" srcOrd="0" destOrd="0" presId="urn:microsoft.com/office/officeart/2005/8/layout/default"/>
    <dgm:cxn modelId="{052C7E83-EA1D-8D45-A0FC-832EF0886931}" type="presOf" srcId="{88326553-D22C-4033-96B1-7369CC17C28B}" destId="{D78AFFA2-7505-6C42-BEEB-06D35EE3526D}" srcOrd="0" destOrd="0" presId="urn:microsoft.com/office/officeart/2005/8/layout/default"/>
    <dgm:cxn modelId="{0F149494-2910-E944-ADD1-393FDA3DB5AB}" type="presOf" srcId="{5A0A43E0-D491-4C54-9B01-DBD72171C0C9}" destId="{837F88C9-1E56-6447-B2FD-1B59681AF562}" srcOrd="0" destOrd="0" presId="urn:microsoft.com/office/officeart/2005/8/layout/default"/>
    <dgm:cxn modelId="{645B5A9E-4082-4A38-8E41-F6DDFC306395}" srcId="{668058CE-1F6F-4A25-B032-1BD1E51F39F7}" destId="{5E28C9D2-DB62-4575-8CB2-D82D41442F12}" srcOrd="8" destOrd="0" parTransId="{5B2BAF81-F2DD-463E-9BE8-F82D2B5727F7}" sibTransId="{AE509F3C-0D5E-4CAA-80E3-BA3054EC11B9}"/>
    <dgm:cxn modelId="{FDA7E3A4-EE2C-1345-8DE0-2E4EC912E617}" type="presOf" srcId="{ACFFDA2F-E0A8-4A9E-8B4E-B28E132E39EA}" destId="{64D3F047-9C70-EC4B-9E4A-A1E00CDE0E41}" srcOrd="0" destOrd="0" presId="urn:microsoft.com/office/officeart/2005/8/layout/default"/>
    <dgm:cxn modelId="{BF1A46A5-D359-46DB-842C-A1D360A8568B}" srcId="{668058CE-1F6F-4A25-B032-1BD1E51F39F7}" destId="{88326553-D22C-4033-96B1-7369CC17C28B}" srcOrd="5" destOrd="0" parTransId="{0FFE2E76-F23C-4DB3-80F8-3CF5D60E6E6E}" sibTransId="{DDFB440D-F854-4352-93BC-98AD2FF4B252}"/>
    <dgm:cxn modelId="{517CE3B6-50BD-4AD4-8746-87B7C6C17FE5}" srcId="{668058CE-1F6F-4A25-B032-1BD1E51F39F7}" destId="{2B21C9A2-543A-411A-B3A8-FEB411224E70}" srcOrd="7" destOrd="0" parTransId="{259B6D84-A91B-451E-950F-CD2015D18951}" sibTransId="{E092FCC5-3245-4912-A106-9A6801F07C30}"/>
    <dgm:cxn modelId="{717AD5D0-F091-374A-A25A-BBDFA8E54122}" type="presOf" srcId="{2B21C9A2-543A-411A-B3A8-FEB411224E70}" destId="{2890E824-0C0D-D343-8759-ECB4FD76A57E}" srcOrd="0" destOrd="0" presId="urn:microsoft.com/office/officeart/2005/8/layout/default"/>
    <dgm:cxn modelId="{E659B7ED-320F-4468-B265-E22906EDA6E3}" srcId="{668058CE-1F6F-4A25-B032-1BD1E51F39F7}" destId="{22EFDBDE-F35C-4891-A5C4-AD669C360019}" srcOrd="1" destOrd="0" parTransId="{05A92458-025D-43A3-B42D-21B1B139C98D}" sibTransId="{17939A04-D700-4EEC-A293-0C71FEFA833C}"/>
    <dgm:cxn modelId="{B50E18FD-7B92-414F-AD1B-DFB38C31A4A3}" srcId="{668058CE-1F6F-4A25-B032-1BD1E51F39F7}" destId="{9F9A683E-1A04-48C6-B7B7-0AF9C5760515}" srcOrd="6" destOrd="0" parTransId="{6227C578-D9E2-4BE8-AB8B-7186D04BC4C3}" sibTransId="{BDC595AF-80D1-42AF-BF53-3A6463A30E71}"/>
    <dgm:cxn modelId="{049751E9-8C20-1348-B070-D087D65890D3}" type="presParOf" srcId="{8A539D5B-24AF-C342-9F33-70F4A9EBFDC2}" destId="{C83834EB-C48F-474A-A1E2-FFEABC1D4153}" srcOrd="0" destOrd="0" presId="urn:microsoft.com/office/officeart/2005/8/layout/default"/>
    <dgm:cxn modelId="{0D4B43DA-4E5E-D94A-9F61-A8084C375471}" type="presParOf" srcId="{8A539D5B-24AF-C342-9F33-70F4A9EBFDC2}" destId="{77D1FABF-F7C0-8C4E-944D-792AFFD59C83}" srcOrd="1" destOrd="0" presId="urn:microsoft.com/office/officeart/2005/8/layout/default"/>
    <dgm:cxn modelId="{149E7F77-F2C1-9F42-81FD-26399375A8E8}" type="presParOf" srcId="{8A539D5B-24AF-C342-9F33-70F4A9EBFDC2}" destId="{673BAEBA-6E33-CB4A-B0F0-FB846DDB2C17}" srcOrd="2" destOrd="0" presId="urn:microsoft.com/office/officeart/2005/8/layout/default"/>
    <dgm:cxn modelId="{490F26B7-8BB4-0844-B715-011E594F60AE}" type="presParOf" srcId="{8A539D5B-24AF-C342-9F33-70F4A9EBFDC2}" destId="{1407F8C2-DD98-1B47-B321-558276B7D83A}" srcOrd="3" destOrd="0" presId="urn:microsoft.com/office/officeart/2005/8/layout/default"/>
    <dgm:cxn modelId="{C298CEF2-C9B8-EC44-BA88-03FC609C842A}" type="presParOf" srcId="{8A539D5B-24AF-C342-9F33-70F4A9EBFDC2}" destId="{6A30C2F3-8B86-C640-9BC0-EE5F8D12C73D}" srcOrd="4" destOrd="0" presId="urn:microsoft.com/office/officeart/2005/8/layout/default"/>
    <dgm:cxn modelId="{9B5AA5FA-D34C-7641-810A-C751CACC9EAE}" type="presParOf" srcId="{8A539D5B-24AF-C342-9F33-70F4A9EBFDC2}" destId="{C78BA6F8-A7C3-F540-B283-006A0EA5A5F8}" srcOrd="5" destOrd="0" presId="urn:microsoft.com/office/officeart/2005/8/layout/default"/>
    <dgm:cxn modelId="{3D3EA7C8-038A-4340-86A3-C64E1B206EE4}" type="presParOf" srcId="{8A539D5B-24AF-C342-9F33-70F4A9EBFDC2}" destId="{837F88C9-1E56-6447-B2FD-1B59681AF562}" srcOrd="6" destOrd="0" presId="urn:microsoft.com/office/officeart/2005/8/layout/default"/>
    <dgm:cxn modelId="{F0BC9541-C775-344F-88B1-BE6031EEA3F3}" type="presParOf" srcId="{8A539D5B-24AF-C342-9F33-70F4A9EBFDC2}" destId="{572FA932-9DE9-A441-9EE2-E6DA15AB9748}" srcOrd="7" destOrd="0" presId="urn:microsoft.com/office/officeart/2005/8/layout/default"/>
    <dgm:cxn modelId="{51FA26B6-E9B6-F040-836C-226D8CE867F0}" type="presParOf" srcId="{8A539D5B-24AF-C342-9F33-70F4A9EBFDC2}" destId="{64D3F047-9C70-EC4B-9E4A-A1E00CDE0E41}" srcOrd="8" destOrd="0" presId="urn:microsoft.com/office/officeart/2005/8/layout/default"/>
    <dgm:cxn modelId="{81926AB4-A06E-BE46-9F5D-117240C939DB}" type="presParOf" srcId="{8A539D5B-24AF-C342-9F33-70F4A9EBFDC2}" destId="{85D4F440-7241-3A4E-8FCA-56712530A642}" srcOrd="9" destOrd="0" presId="urn:microsoft.com/office/officeart/2005/8/layout/default"/>
    <dgm:cxn modelId="{A7970D73-EDD0-6948-8922-237352BC1787}" type="presParOf" srcId="{8A539D5B-24AF-C342-9F33-70F4A9EBFDC2}" destId="{D78AFFA2-7505-6C42-BEEB-06D35EE3526D}" srcOrd="10" destOrd="0" presId="urn:microsoft.com/office/officeart/2005/8/layout/default"/>
    <dgm:cxn modelId="{57DABCF9-054B-2F47-B368-04D9BEA86371}" type="presParOf" srcId="{8A539D5B-24AF-C342-9F33-70F4A9EBFDC2}" destId="{84EFB274-5842-C04A-8537-7544505AB296}" srcOrd="11" destOrd="0" presId="urn:microsoft.com/office/officeart/2005/8/layout/default"/>
    <dgm:cxn modelId="{4571B47A-5D96-8247-AA41-3D5B53819589}" type="presParOf" srcId="{8A539D5B-24AF-C342-9F33-70F4A9EBFDC2}" destId="{78C9EF04-6099-A14E-881F-59D6FD5AC011}" srcOrd="12" destOrd="0" presId="urn:microsoft.com/office/officeart/2005/8/layout/default"/>
    <dgm:cxn modelId="{646849F2-8BF8-B645-8953-80F972DE2C1A}" type="presParOf" srcId="{8A539D5B-24AF-C342-9F33-70F4A9EBFDC2}" destId="{FF8061AA-4417-BB43-BEF4-61AC4816463A}" srcOrd="13" destOrd="0" presId="urn:microsoft.com/office/officeart/2005/8/layout/default"/>
    <dgm:cxn modelId="{B3734F7F-BA2B-BA42-B420-6166EBC203FF}" type="presParOf" srcId="{8A539D5B-24AF-C342-9F33-70F4A9EBFDC2}" destId="{2890E824-0C0D-D343-8759-ECB4FD76A57E}" srcOrd="14" destOrd="0" presId="urn:microsoft.com/office/officeart/2005/8/layout/default"/>
    <dgm:cxn modelId="{31704CC8-2846-074D-9F89-DBAB06A2355D}" type="presParOf" srcId="{8A539D5B-24AF-C342-9F33-70F4A9EBFDC2}" destId="{927C8409-94EF-AE40-BE01-2C4FD1DE0D0E}" srcOrd="15" destOrd="0" presId="urn:microsoft.com/office/officeart/2005/8/layout/default"/>
    <dgm:cxn modelId="{4C89CA17-B758-4D4A-BBD9-DBA76B8A9298}" type="presParOf" srcId="{8A539D5B-24AF-C342-9F33-70F4A9EBFDC2}" destId="{324789F5-C98E-E344-8135-04F5F4F5760A}" srcOrd="16" destOrd="0" presId="urn:microsoft.com/office/officeart/2005/8/layout/default"/>
    <dgm:cxn modelId="{E7AB98C6-7F61-E644-8398-F510354D620E}" type="presParOf" srcId="{8A539D5B-24AF-C342-9F33-70F4A9EBFDC2}" destId="{D2744F6F-FF22-2949-91AA-1D92A2A8C42F}" srcOrd="17" destOrd="0" presId="urn:microsoft.com/office/officeart/2005/8/layout/default"/>
    <dgm:cxn modelId="{D26AFB5C-9996-1349-A751-C42116F31BCE}" type="presParOf" srcId="{8A539D5B-24AF-C342-9F33-70F4A9EBFDC2}" destId="{CF858919-2B69-824C-9960-44C8F5D4D3D6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834EB-C48F-474A-A1E2-FFEABC1D4153}">
      <dsp:nvSpPr>
        <dsp:cNvPr id="0" name=""/>
        <dsp:cNvSpPr/>
      </dsp:nvSpPr>
      <dsp:spPr>
        <a:xfrm>
          <a:off x="0" y="263202"/>
          <a:ext cx="1837034" cy="1102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Advocacy &amp; Ombudsman</a:t>
          </a:r>
        </a:p>
      </dsp:txBody>
      <dsp:txXfrm>
        <a:off x="0" y="263202"/>
        <a:ext cx="1837034" cy="1102220"/>
      </dsp:txXfrm>
    </dsp:sp>
    <dsp:sp modelId="{673BAEBA-6E33-CB4A-B0F0-FB846DDB2C17}">
      <dsp:nvSpPr>
        <dsp:cNvPr id="0" name=""/>
        <dsp:cNvSpPr/>
      </dsp:nvSpPr>
      <dsp:spPr>
        <a:xfrm>
          <a:off x="2020738" y="263202"/>
          <a:ext cx="1837034" cy="1102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 &amp; Assistance</a:t>
          </a:r>
        </a:p>
      </dsp:txBody>
      <dsp:txXfrm>
        <a:off x="2020738" y="263202"/>
        <a:ext cx="1837034" cy="1102220"/>
      </dsp:txXfrm>
    </dsp:sp>
    <dsp:sp modelId="{6A30C2F3-8B86-C640-9BC0-EE5F8D12C73D}">
      <dsp:nvSpPr>
        <dsp:cNvPr id="0" name=""/>
        <dsp:cNvSpPr/>
      </dsp:nvSpPr>
      <dsp:spPr>
        <a:xfrm>
          <a:off x="4041476" y="263202"/>
          <a:ext cx="1837034" cy="1102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Caregiver Support</a:t>
          </a:r>
        </a:p>
      </dsp:txBody>
      <dsp:txXfrm>
        <a:off x="4041476" y="263202"/>
        <a:ext cx="1837034" cy="1102220"/>
      </dsp:txXfrm>
    </dsp:sp>
    <dsp:sp modelId="{837F88C9-1E56-6447-B2FD-1B59681AF562}">
      <dsp:nvSpPr>
        <dsp:cNvPr id="0" name=""/>
        <dsp:cNvSpPr/>
      </dsp:nvSpPr>
      <dsp:spPr>
        <a:xfrm>
          <a:off x="0" y="1549127"/>
          <a:ext cx="1837034" cy="1102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Home &amp; Community Based Care</a:t>
          </a:r>
        </a:p>
      </dsp:txBody>
      <dsp:txXfrm>
        <a:off x="0" y="1549127"/>
        <a:ext cx="1837034" cy="1102220"/>
      </dsp:txXfrm>
    </dsp:sp>
    <dsp:sp modelId="{64D3F047-9C70-EC4B-9E4A-A1E00CDE0E41}">
      <dsp:nvSpPr>
        <dsp:cNvPr id="0" name=""/>
        <dsp:cNvSpPr/>
      </dsp:nvSpPr>
      <dsp:spPr>
        <a:xfrm>
          <a:off x="2020738" y="1549127"/>
          <a:ext cx="1837034" cy="1102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Housing Liaison</a:t>
          </a:r>
        </a:p>
      </dsp:txBody>
      <dsp:txXfrm>
        <a:off x="2020738" y="1549127"/>
        <a:ext cx="1837034" cy="1102220"/>
      </dsp:txXfrm>
    </dsp:sp>
    <dsp:sp modelId="{D78AFFA2-7505-6C42-BEEB-06D35EE3526D}">
      <dsp:nvSpPr>
        <dsp:cNvPr id="0" name=""/>
        <dsp:cNvSpPr/>
      </dsp:nvSpPr>
      <dsp:spPr>
        <a:xfrm>
          <a:off x="4041476" y="1549127"/>
          <a:ext cx="1837034" cy="11022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Legal Services</a:t>
          </a:r>
        </a:p>
      </dsp:txBody>
      <dsp:txXfrm>
        <a:off x="4041476" y="1549127"/>
        <a:ext cx="1837034" cy="1102220"/>
      </dsp:txXfrm>
    </dsp:sp>
    <dsp:sp modelId="{78C9EF04-6099-A14E-881F-59D6FD5AC011}">
      <dsp:nvSpPr>
        <dsp:cNvPr id="0" name=""/>
        <dsp:cNvSpPr/>
      </dsp:nvSpPr>
      <dsp:spPr>
        <a:xfrm>
          <a:off x="0" y="2835051"/>
          <a:ext cx="1837034" cy="11022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Medicare Counceling</a:t>
          </a:r>
        </a:p>
      </dsp:txBody>
      <dsp:txXfrm>
        <a:off x="0" y="2835051"/>
        <a:ext cx="1837034" cy="1102220"/>
      </dsp:txXfrm>
    </dsp:sp>
    <dsp:sp modelId="{2890E824-0C0D-D343-8759-ECB4FD76A57E}">
      <dsp:nvSpPr>
        <dsp:cNvPr id="0" name=""/>
        <dsp:cNvSpPr/>
      </dsp:nvSpPr>
      <dsp:spPr>
        <a:xfrm>
          <a:off x="2020738" y="2835051"/>
          <a:ext cx="1837034" cy="11022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Meals On Wheels </a:t>
          </a:r>
        </a:p>
      </dsp:txBody>
      <dsp:txXfrm>
        <a:off x="2020738" y="2835051"/>
        <a:ext cx="1837034" cy="1102220"/>
      </dsp:txXfrm>
    </dsp:sp>
    <dsp:sp modelId="{324789F5-C98E-E344-8135-04F5F4F5760A}">
      <dsp:nvSpPr>
        <dsp:cNvPr id="0" name=""/>
        <dsp:cNvSpPr/>
      </dsp:nvSpPr>
      <dsp:spPr>
        <a:xfrm>
          <a:off x="4041476" y="2835051"/>
          <a:ext cx="1837034" cy="11022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Rides For Wellness</a:t>
          </a:r>
        </a:p>
      </dsp:txBody>
      <dsp:txXfrm>
        <a:off x="4041476" y="2835051"/>
        <a:ext cx="1837034" cy="1102220"/>
      </dsp:txXfrm>
    </dsp:sp>
    <dsp:sp modelId="{CF858919-2B69-824C-9960-44C8F5D4D3D6}">
      <dsp:nvSpPr>
        <dsp:cNvPr id="0" name=""/>
        <dsp:cNvSpPr/>
      </dsp:nvSpPr>
      <dsp:spPr>
        <a:xfrm>
          <a:off x="2020738" y="4120976"/>
          <a:ext cx="1837034" cy="11022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Yard Care &amp; Snow Removal</a:t>
          </a:r>
        </a:p>
      </dsp:txBody>
      <dsp:txXfrm>
        <a:off x="2020738" y="4120976"/>
        <a:ext cx="1837034" cy="1102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49CB-6B89-564C-B161-A32CD5D793F1}" type="datetimeFigureOut">
              <a:rPr lang="en-US" smtClean="0"/>
              <a:t>1/12/23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3B5D-BE28-D148-A070-327EBFB0D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74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United States elderly people comprise of 54.1 million population. In Utah almost 15.8% is aged 60 or above. In the salt lake county around 30000 are the elderly population as per 2021.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33B5D-BE28-D148-A070-327EBFB0DF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7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A54B-DFC6-F426-BB27-2EACB16DB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71803-F9D8-1618-EEFB-A1CD8152C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D0553-0629-F354-CCCF-73F6C3A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EE03-45E8-D939-ECFC-7D7634C3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9851-7BE4-B600-F7B0-761717C0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72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0301-BE4E-A7CA-4990-E1504F80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9F8E-5316-B154-A126-DEECF61C5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0E4E-995D-818B-0222-8886F52C8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F086-3CD5-1EBA-D54D-A286F389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3CD5D-B92F-80D1-DD58-61069007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60967-2BD6-0E79-834A-789AD686A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8A92-7561-0A75-CAC3-B4FDC6585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5EFA-00FA-A830-E774-7D748037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1323-C845-2690-4D99-3579BE87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DE9C-9891-CD0E-7078-720C7CC0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9B91-FA63-FF10-FCAE-05BD4FC9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E94C3-B5FA-FFD2-B969-52F1EE21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216A-8FBF-6F58-5674-31F80B16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D1CC-89C8-0BDD-87A1-028D66EF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C4E33-6274-BC5B-997D-CBF581F5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54B8-9A10-729D-C0DF-60BA350F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D81AF-3D92-EED2-07B3-0FEDC5A1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CA531-B026-395E-00F6-14773A41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0F6B-1E5E-8C60-D7D0-79BB9F04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1CBA-197C-05AC-6070-711AB56C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5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2F0B-B2DA-3729-1180-82965647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B693-9DFF-0355-2309-77BBB6EBC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259E3-BB78-BFE4-1A92-8F05A1AEB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5F480-D5CA-D338-F890-216E4882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FB8A-EF3C-2235-D88E-CCCF453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BC3FC-D413-E59F-BF78-5F2AE529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7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E88D-2CC2-5555-21F5-290E5C3A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23D24-1452-A43C-5FBE-1DF8FD00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4C06B-0630-810A-8D6E-E146259B5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595B-DA1A-19DA-E67D-68044FA3F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DEDD4-6949-9F1D-68AE-B9BE3FDFD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09394-87A8-831E-82EC-BBB66D2C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388AD-C8DA-DC85-1E8F-08A3E7CD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99A9A-A472-1961-50B6-99F63921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79C8-121A-B4D1-34FA-2064017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E0638-F820-978C-E65F-FBC3EA76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D5A09-2EB8-3B69-CED0-984D43C2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8CCFA-56F4-1A79-255F-EEC40ED9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A9B97-93A6-6E49-1B8F-EC01E9A2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6934F-E7B6-AB97-6F7D-8AABAA24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A2F55-F806-7372-0C68-6F1D0860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4AA8-B251-3FC3-11F8-1C7EAF9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EC44-1FF3-A066-9301-3D97756D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FE040-B0D2-14B8-2921-BA5D9B5A6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36E9E-1C3F-4B93-745F-AF3780AB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C320A-773D-F1FA-714E-3ED8EDBA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E412B-61AF-D1EC-D36B-81EA8214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0E19-888F-9EF7-E70E-9FE47AE5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BC434-B2DE-2F5B-6054-A0D771590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AAF74-2C05-1E8D-71AB-4694C528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AB0F-0FC6-1F59-7427-D8F3CFBF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DAE29-306A-1EF5-672A-A5CD5553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23B30-5806-38DD-A692-4E0C3F13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B79EA-CF3E-715B-3F41-280E337A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CF131-13AE-A2ED-807A-396AD91A2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9738-66E7-7220-BB03-6E07AC707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09416-5872-F447-AF5C-9A7846C6E6FD}" type="datetimeFigureOut">
              <a:rPr lang="en-US" smtClean="0"/>
              <a:t>1/11/23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9370-49A1-0F80-7975-32B59E4E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F535-66C7-6335-8EC0-77C11A31D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A30D-E981-B541-97A2-4FDCC913A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4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wo people holding hands">
            <a:extLst>
              <a:ext uri="{FF2B5EF4-FFF2-40B4-BE49-F238E27FC236}">
                <a16:creationId xmlns:a16="http://schemas.microsoft.com/office/drawing/2014/main" id="{D8E32B9D-CD1B-1631-04C9-49B9075DE0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5393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579954-E1F0-CFF8-48D8-D344A8573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Checklist For Elderly Living Alone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477DF-FCBD-8B3A-E9A2-724B601A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Salt Lake County, Utah</a:t>
            </a: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4EABB-2395-BCD1-D812-0BB340B2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>
                <a:solidFill>
                  <a:srgbClr val="FFFFFF"/>
                </a:solidFill>
              </a:rPr>
              <a:t>Monthly Services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2022</a:t>
            </a:r>
          </a:p>
        </p:txBody>
      </p:sp>
      <p:cxnSp>
        <p:nvCxnSpPr>
          <p:cNvPr id="46" name="Straight Connector 3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Chart, bubble chart&#10;&#10;Description automatically generated">
            <a:extLst>
              <a:ext uri="{FF2B5EF4-FFF2-40B4-BE49-F238E27FC236}">
                <a16:creationId xmlns:a16="http://schemas.microsoft.com/office/drawing/2014/main" id="{BFA0696B-9A3A-BCBB-2C81-684DB4700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14" y="2426818"/>
            <a:ext cx="5384023" cy="3997637"/>
          </a:xfrm>
          <a:prstGeom prst="rect">
            <a:avLst/>
          </a:prstGeom>
        </p:spPr>
      </p:pic>
      <p:cxnSp>
        <p:nvCxnSpPr>
          <p:cNvPr id="47" name="Straight Connector 3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06C6B92-8400-17DE-B8AB-9960F0B2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716367"/>
            <a:ext cx="5455917" cy="141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4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F27E3-6BF2-C427-C6D2-835ACE71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 Services - 2021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35CFE6C8-C434-A8F3-E252-440A733B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884804"/>
            <a:ext cx="11496821" cy="3247851"/>
          </a:xfrm>
          <a:prstGeom prst="rect">
            <a:avLst/>
          </a:prstGeom>
        </p:spPr>
      </p:pic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B9BA778-3061-296D-82DE-3FAB5F93C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7" y="2884804"/>
            <a:ext cx="11496820" cy="3247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1E136A-B0B7-812F-F6A8-CCDDF4796107}"/>
              </a:ext>
            </a:extLst>
          </p:cNvPr>
          <p:cNvSpPr txBox="1"/>
          <p:nvPr/>
        </p:nvSpPr>
        <p:spPr>
          <a:xfrm>
            <a:off x="2586038" y="857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C4AD-F93A-DCD8-011F-A8E85F5B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Weekly Services - 2022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557E9AA-9681-F769-1D70-1BE25BDD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691472"/>
            <a:ext cx="11327549" cy="3001801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B916AB7-4CCD-4A3D-767E-60ABF9107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4310"/>
            <a:ext cx="12191998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72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DC96C-590B-439D-B56D-CA7A053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Weekly Services - 2021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8CCD352-3834-3AC5-DAE6-E4CF6B5F6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057" y="1675227"/>
            <a:ext cx="10043886" cy="4394199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F2660A07-9D95-3AD4-2243-EB5E40100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1675226"/>
            <a:ext cx="10415586" cy="489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2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8EE4-36AC-2E06-8DD9-B921756E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3BC8C9-3AA3-E56E-08A3-F4606A374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2643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50734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463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2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6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90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p view colourful balls">
            <a:extLst>
              <a:ext uri="{FF2B5EF4-FFF2-40B4-BE49-F238E27FC236}">
                <a16:creationId xmlns:a16="http://schemas.microsoft.com/office/drawing/2014/main" id="{423962B9-B3C1-02BD-12E7-C0F4F2A92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2FA71-B70B-4D71-49D7-C168B3E4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Rides For Wellness Program</a:t>
            </a:r>
          </a:p>
        </p:txBody>
      </p:sp>
    </p:spTree>
    <p:extLst>
      <p:ext uri="{BB962C8B-B14F-4D97-AF65-F5344CB8AC3E}">
        <p14:creationId xmlns:p14="http://schemas.microsoft.com/office/powerpoint/2010/main" val="136670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46885-8AA2-3773-B54D-A8B2E469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6"/>
            <a:ext cx="3234018" cy="3826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Total Rides in 2021 &amp; 2022</a:t>
            </a:r>
          </a:p>
        </p:txBody>
      </p:sp>
      <p:pic>
        <p:nvPicPr>
          <p:cNvPr id="5" name="Content Placeholder 4" descr="Chart, bubble chart&#10;&#10;Description automatically generated">
            <a:extLst>
              <a:ext uri="{FF2B5EF4-FFF2-40B4-BE49-F238E27FC236}">
                <a16:creationId xmlns:a16="http://schemas.microsoft.com/office/drawing/2014/main" id="{7049355C-5CAB-E3DF-8F61-FEA7492CA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6251" y="1555646"/>
            <a:ext cx="6631341" cy="37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88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6DE58-8969-4E62-0A4A-6470C08A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Seasonality</a:t>
            </a:r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7F8E8AE-7184-FF01-637E-C00EF906B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8" y="0"/>
            <a:ext cx="12006261" cy="668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2401B-A20B-F55A-1457-4D2D2B91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Vaccines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5AAB4-36F6-6FDE-67FC-16C791574A29}"/>
              </a:ext>
            </a:extLst>
          </p:cNvPr>
          <p:cNvSpPr txBox="1"/>
          <p:nvPr/>
        </p:nvSpPr>
        <p:spPr>
          <a:xfrm>
            <a:off x="2386013" y="6028794"/>
            <a:ext cx="1763038" cy="102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5749D73E-BFAD-0B22-531F-15A5E3F5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040" y="1453491"/>
            <a:ext cx="2872521" cy="3236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CB4B3-0826-773A-14D5-6581F26C50DE}"/>
              </a:ext>
            </a:extLst>
          </p:cNvPr>
          <p:cNvSpPr txBox="1"/>
          <p:nvPr/>
        </p:nvSpPr>
        <p:spPr>
          <a:xfrm>
            <a:off x="789782" y="829206"/>
            <a:ext cx="2421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490AE-794D-BB83-43CB-FCE47BCC939B}"/>
              </a:ext>
            </a:extLst>
          </p:cNvPr>
          <p:cNvSpPr txBox="1"/>
          <p:nvPr/>
        </p:nvSpPr>
        <p:spPr>
          <a:xfrm>
            <a:off x="765051" y="2028824"/>
            <a:ext cx="212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Dental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EE52BE-A7C9-E525-4D2A-57CEE01EF96E}"/>
              </a:ext>
            </a:extLst>
          </p:cNvPr>
          <p:cNvSpPr txBox="1"/>
          <p:nvPr/>
        </p:nvSpPr>
        <p:spPr>
          <a:xfrm>
            <a:off x="789782" y="3286125"/>
            <a:ext cx="2097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Cancer Treatment</a:t>
            </a:r>
          </a:p>
        </p:txBody>
      </p:sp>
      <p:pic>
        <p:nvPicPr>
          <p:cNvPr id="22" name="Picture 21" descr="Chart, pie chart&#10;&#10;Description automatically generated">
            <a:extLst>
              <a:ext uri="{FF2B5EF4-FFF2-40B4-BE49-F238E27FC236}">
                <a16:creationId xmlns:a16="http://schemas.microsoft.com/office/drawing/2014/main" id="{258438CA-B017-B0CE-16C9-4AAA34E14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02" y="593397"/>
            <a:ext cx="6146800" cy="5486400"/>
          </a:xfrm>
          <a:prstGeom prst="rect">
            <a:avLst/>
          </a:prstGeom>
        </p:spPr>
      </p:pic>
      <p:pic>
        <p:nvPicPr>
          <p:cNvPr id="28" name="Picture 27" descr="Chart, pie chart&#10;&#10;Description automatically generated">
            <a:extLst>
              <a:ext uri="{FF2B5EF4-FFF2-40B4-BE49-F238E27FC236}">
                <a16:creationId xmlns:a16="http://schemas.microsoft.com/office/drawing/2014/main" id="{B52E1D08-7CEA-DD07-0102-98D44A81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02" y="593397"/>
            <a:ext cx="5969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8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54C51-31B3-7989-F6EE-48E6E3AA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Rides for each 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Treatment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E57B1F9B-3BF5-E302-9998-9E9727F6C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4693" y="643467"/>
            <a:ext cx="616690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7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80A52-BB0B-3A19-759B-D08980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6800" dirty="0">
                <a:solidFill>
                  <a:schemeClr val="bg1"/>
                </a:solidFill>
              </a:rPr>
              <a:t>Services Offered for Elderly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2E751D0-53B9-8F80-8EB6-B1A8666265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1278291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852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D839D-466E-1BCD-9B8F-F3CA2EBF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Yearly Rides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6D76BF-E6C0-8A8E-6283-92970C5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Mental health patients increased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Increase in cancer patients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Decrease in vaccines as by this time most of the people are vaccinated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3790A193-D693-2A6D-A8E5-3BF5C264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203751"/>
            <a:ext cx="6014185" cy="44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3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B225C7-C62A-D7CA-E398-2C95AE05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Recommendations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8F06-A1C9-3406-A61C-6DECD3CF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250" y="619125"/>
            <a:ext cx="6508987" cy="56197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Getting Feedback from the people receiving the services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Methods to handle emergency situations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Support staff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Hire people who are service oriented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Methods to deal with the mental health of the elderly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Fundraising</a:t>
            </a: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696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DC92A817-1FFE-C334-E4F2-8D05375AF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6A4BF-458B-BEB4-A47B-7F3AF5E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133899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49D5AF75-23F2-5725-AA09-DFC9EBAC85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" b="1367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B8811-CD9C-44BE-FE85-823B5808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Question ??</a:t>
            </a:r>
          </a:p>
        </p:txBody>
      </p:sp>
    </p:spTree>
    <p:extLst>
      <p:ext uri="{BB962C8B-B14F-4D97-AF65-F5344CB8AC3E}">
        <p14:creationId xmlns:p14="http://schemas.microsoft.com/office/powerpoint/2010/main" val="64363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Open bags of varieties grain seeds">
            <a:extLst>
              <a:ext uri="{FF2B5EF4-FFF2-40B4-BE49-F238E27FC236}">
                <a16:creationId xmlns:a16="http://schemas.microsoft.com/office/drawing/2014/main" id="{7A603F91-FB92-B0DB-EE1A-778B8BC3C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9" b="947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6D1E6-E157-CAC1-0900-6615A2B9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Analysis On Meals On Wheels Program </a:t>
            </a:r>
          </a:p>
        </p:txBody>
      </p:sp>
    </p:spTree>
    <p:extLst>
      <p:ext uri="{BB962C8B-B14F-4D97-AF65-F5344CB8AC3E}">
        <p14:creationId xmlns:p14="http://schemas.microsoft.com/office/powerpoint/2010/main" val="146805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4998-C4F0-AC94-8277-B78ED4FE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- 2022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48E8B18-CB3A-C5BD-1638-780F36F9F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6412"/>
            <a:ext cx="6361386" cy="4718774"/>
          </a:xfr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54BF764-4292-1884-4D12-3D82795A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76411"/>
            <a:ext cx="10515600" cy="4716464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D38DD4D9-F167-48EC-7DAE-699CAFFC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93" y="1261242"/>
            <a:ext cx="10846676" cy="51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1B27-3A2C-18B1-90E8-99191720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2021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F62CF38-2DEE-7AA7-5B5B-D9E2DF74C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93626"/>
            <a:ext cx="6780700" cy="40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7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E5361D0-218C-896E-1782-F0FFAC1D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8" y="1674813"/>
            <a:ext cx="3549650" cy="4392613"/>
          </a:xfrm>
          <a:prstGeom prst="rect">
            <a:avLst/>
          </a:prstGeom>
        </p:spPr>
      </p:pic>
      <p:pic>
        <p:nvPicPr>
          <p:cNvPr id="4" name="Content Placeholder 3" descr="Chart, treemap chart&#10;&#10;Description automatically generated">
            <a:extLst>
              <a:ext uri="{FF2B5EF4-FFF2-40B4-BE49-F238E27FC236}">
                <a16:creationId xmlns:a16="http://schemas.microsoft.com/office/drawing/2014/main" id="{F40E4D36-D58B-2D46-950A-29F53422C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98938" y="1674813"/>
            <a:ext cx="7918450" cy="4911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4B3FDD-C825-73E8-9EC7-383889F5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Clients &amp; Services -  2022</a:t>
            </a:r>
          </a:p>
        </p:txBody>
      </p:sp>
    </p:spTree>
    <p:extLst>
      <p:ext uri="{BB962C8B-B14F-4D97-AF65-F5344CB8AC3E}">
        <p14:creationId xmlns:p14="http://schemas.microsoft.com/office/powerpoint/2010/main" val="6400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51889-2E8F-96FE-37C7-63ACB734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Clients &amp; Services - 2021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2221EE1-BF1D-6390-C5BD-610AA56E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37" y="1675260"/>
            <a:ext cx="4373442" cy="5182739"/>
          </a:xfrm>
          <a:prstGeom prst="rect">
            <a:avLst/>
          </a:prstGeom>
        </p:spPr>
      </p:pic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A03D9538-8A42-13A3-8A51-E8FAE666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14900" y="1675260"/>
            <a:ext cx="7086599" cy="51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4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4F55BFD9-9190-1C1B-107E-1FDFE9489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554"/>
          <a:stretch/>
        </p:blipFill>
        <p:spPr>
          <a:xfrm>
            <a:off x="1142997" y="1084506"/>
            <a:ext cx="9906006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6A308-A7F5-7EFD-ACD3-D684C6346D9F}"/>
              </a:ext>
            </a:extLst>
          </p:cNvPr>
          <p:cNvSpPr txBox="1"/>
          <p:nvPr/>
        </p:nvSpPr>
        <p:spPr>
          <a:xfrm>
            <a:off x="2070538" y="103397"/>
            <a:ext cx="728610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Total Number of Clients in each Route - 2022</a:t>
            </a:r>
          </a:p>
        </p:txBody>
      </p:sp>
    </p:spTree>
    <p:extLst>
      <p:ext uri="{BB962C8B-B14F-4D97-AF65-F5344CB8AC3E}">
        <p14:creationId xmlns:p14="http://schemas.microsoft.com/office/powerpoint/2010/main" val="350610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60A9A-5C85-349B-BBB1-2B378A3E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Of Clients In Each Route - 2021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62282C0C-000E-4DBB-D4E5-AD20EF599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8898" y="1675227"/>
            <a:ext cx="71742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7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233</Words>
  <Application>Microsoft Macintosh PowerPoint</Application>
  <PresentationFormat>Widescreen</PresentationFormat>
  <Paragraphs>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 2013 - 2022</vt:lpstr>
      <vt:lpstr>Checklist For Elderly Living Alone </vt:lpstr>
      <vt:lpstr>Services Offered for Elderly </vt:lpstr>
      <vt:lpstr>Analysis On Meals On Wheels Program </vt:lpstr>
      <vt:lpstr>Exploratory Data Analysis - 2022</vt:lpstr>
      <vt:lpstr>Exploratory Data Analysis 2021</vt:lpstr>
      <vt:lpstr>Clients &amp; Services -  2022</vt:lpstr>
      <vt:lpstr>Clients &amp; Services - 2021</vt:lpstr>
      <vt:lpstr>PowerPoint Presentation</vt:lpstr>
      <vt:lpstr>Number Of Clients In Each Route - 2021</vt:lpstr>
      <vt:lpstr>Monthly Services 2022</vt:lpstr>
      <vt:lpstr>Monthly Services - 2021</vt:lpstr>
      <vt:lpstr>Weekly Services - 2022</vt:lpstr>
      <vt:lpstr>Weekly Services - 2021</vt:lpstr>
      <vt:lpstr>Comparison</vt:lpstr>
      <vt:lpstr>Rides For Wellness Program</vt:lpstr>
      <vt:lpstr>Total Rides in 2021 &amp; 2022</vt:lpstr>
      <vt:lpstr>Seasonality</vt:lpstr>
      <vt:lpstr>Vaccines</vt:lpstr>
      <vt:lpstr>Rides for each  Treatment</vt:lpstr>
      <vt:lpstr>Yearly Rides</vt:lpstr>
      <vt:lpstr>Recommendations</vt:lpstr>
      <vt:lpstr>Thank You !!</vt:lpstr>
      <vt:lpstr>Question 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For Elderly Living Alone </dc:title>
  <dc:creator>Sona Maria Jacob</dc:creator>
  <cp:lastModifiedBy>Sona Maria Jacob</cp:lastModifiedBy>
  <cp:revision>1</cp:revision>
  <dcterms:created xsi:type="dcterms:W3CDTF">2023-01-11T16:04:37Z</dcterms:created>
  <dcterms:modified xsi:type="dcterms:W3CDTF">2023-01-12T21:47:47Z</dcterms:modified>
</cp:coreProperties>
</file>