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2.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3.xml" ContentType="application/vnd.openxmlformats-officedocument.drawingml.chart+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78"/>
  </p:notesMasterIdLst>
  <p:sldIdLst>
    <p:sldId id="256" r:id="rId4"/>
    <p:sldId id="365" r:id="rId5"/>
    <p:sldId id="323" r:id="rId6"/>
    <p:sldId id="366" r:id="rId7"/>
    <p:sldId id="377" r:id="rId8"/>
    <p:sldId id="259" r:id="rId9"/>
    <p:sldId id="378" r:id="rId10"/>
    <p:sldId id="260" r:id="rId11"/>
    <p:sldId id="261" r:id="rId12"/>
    <p:sldId id="262" r:id="rId13"/>
    <p:sldId id="263" r:id="rId14"/>
    <p:sldId id="375" r:id="rId15"/>
    <p:sldId id="376" r:id="rId16"/>
    <p:sldId id="372" r:id="rId17"/>
    <p:sldId id="374" r:id="rId18"/>
    <p:sldId id="414" r:id="rId19"/>
    <p:sldId id="379" r:id="rId20"/>
    <p:sldId id="380" r:id="rId21"/>
    <p:sldId id="316" r:id="rId22"/>
    <p:sldId id="321" r:id="rId23"/>
    <p:sldId id="319" r:id="rId24"/>
    <p:sldId id="436" r:id="rId25"/>
    <p:sldId id="435" r:id="rId26"/>
    <p:sldId id="381" r:id="rId27"/>
    <p:sldId id="445" r:id="rId28"/>
    <p:sldId id="437" r:id="rId29"/>
    <p:sldId id="438" r:id="rId30"/>
    <p:sldId id="440" r:id="rId31"/>
    <p:sldId id="441" r:id="rId32"/>
    <p:sldId id="442" r:id="rId33"/>
    <p:sldId id="443" r:id="rId34"/>
    <p:sldId id="444" r:id="rId35"/>
    <p:sldId id="361" r:id="rId36"/>
    <p:sldId id="382" r:id="rId37"/>
    <p:sldId id="383" r:id="rId38"/>
    <p:sldId id="386" r:id="rId39"/>
    <p:sldId id="362" r:id="rId40"/>
    <p:sldId id="428" r:id="rId41"/>
    <p:sldId id="395" r:id="rId42"/>
    <p:sldId id="272" r:id="rId43"/>
    <p:sldId id="396" r:id="rId44"/>
    <p:sldId id="273" r:id="rId45"/>
    <p:sldId id="337" r:id="rId46"/>
    <p:sldId id="427" r:id="rId47"/>
    <p:sldId id="397" r:id="rId48"/>
    <p:sldId id="390" r:id="rId49"/>
    <p:sldId id="446" r:id="rId50"/>
    <p:sldId id="447" r:id="rId51"/>
    <p:sldId id="416" r:id="rId52"/>
    <p:sldId id="419" r:id="rId53"/>
    <p:sldId id="421" r:id="rId54"/>
    <p:sldId id="422" r:id="rId55"/>
    <p:sldId id="423" r:id="rId56"/>
    <p:sldId id="424" r:id="rId57"/>
    <p:sldId id="429" r:id="rId58"/>
    <p:sldId id="431" r:id="rId59"/>
    <p:sldId id="432" r:id="rId60"/>
    <p:sldId id="398" r:id="rId61"/>
    <p:sldId id="418" r:id="rId62"/>
    <p:sldId id="294" r:id="rId63"/>
    <p:sldId id="358" r:id="rId64"/>
    <p:sldId id="297" r:id="rId65"/>
    <p:sldId id="301" r:id="rId66"/>
    <p:sldId id="302" r:id="rId67"/>
    <p:sldId id="406" r:id="rId68"/>
    <p:sldId id="402" r:id="rId69"/>
    <p:sldId id="403" r:id="rId70"/>
    <p:sldId id="405" r:id="rId71"/>
    <p:sldId id="409" r:id="rId72"/>
    <p:sldId id="410" r:id="rId73"/>
    <p:sldId id="411" r:id="rId74"/>
    <p:sldId id="308" r:id="rId75"/>
    <p:sldId id="310" r:id="rId76"/>
    <p:sldId id="417"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55" autoAdjust="0"/>
  </p:normalViewPr>
  <p:slideViewPr>
    <p:cSldViewPr>
      <p:cViewPr>
        <p:scale>
          <a:sx n="80" d="100"/>
          <a:sy n="80" d="100"/>
        </p:scale>
        <p:origin x="-86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MapReduceBP</c:v>
                </c:pt>
              </c:strCache>
            </c:strRef>
          </c:tx>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Sheet1!$B$2:$B$9</c:f>
              <c:numCache>
                <c:formatCode>General</c:formatCode>
                <c:ptCount val="8"/>
                <c:pt idx="0">
                  <c:v>8000</c:v>
                </c:pt>
                <c:pt idx="1">
                  <c:v>3999</c:v>
                </c:pt>
                <c:pt idx="2">
                  <c:v>2800</c:v>
                </c:pt>
                <c:pt idx="3">
                  <c:v>2000</c:v>
                </c:pt>
                <c:pt idx="4">
                  <c:v>1800</c:v>
                </c:pt>
                <c:pt idx="5">
                  <c:v>1500</c:v>
                </c:pt>
                <c:pt idx="6">
                  <c:v>1300</c:v>
                </c:pt>
                <c:pt idx="7">
                  <c:v>1200</c:v>
                </c:pt>
              </c:numCache>
            </c:numRef>
          </c:yVal>
          <c:smooth val="0"/>
        </c:ser>
        <c:ser>
          <c:idx val="1"/>
          <c:order val="1"/>
          <c:tx>
            <c:strRef>
              <c:f>Sheet1!$C$1</c:f>
              <c:strCache>
                <c:ptCount val="1"/>
                <c:pt idx="0">
                  <c:v>SplashBP</c:v>
                </c:pt>
              </c:strCache>
            </c:strRef>
          </c:tx>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Sheet1!$C$2:$C$9</c:f>
              <c:numCache>
                <c:formatCode>General</c:formatCode>
                <c:ptCount val="8"/>
                <c:pt idx="0">
                  <c:v>1000</c:v>
                </c:pt>
                <c:pt idx="1">
                  <c:v>500</c:v>
                </c:pt>
                <c:pt idx="2">
                  <c:v>333.33333333333331</c:v>
                </c:pt>
                <c:pt idx="3">
                  <c:v>250</c:v>
                </c:pt>
                <c:pt idx="4">
                  <c:v>200</c:v>
                </c:pt>
                <c:pt idx="5">
                  <c:v>166.66666666666637</c:v>
                </c:pt>
                <c:pt idx="6">
                  <c:v>142.85714285714337</c:v>
                </c:pt>
                <c:pt idx="7">
                  <c:v>125</c:v>
                </c:pt>
              </c:numCache>
            </c:numRef>
          </c:yVal>
          <c:smooth val="0"/>
        </c:ser>
        <c:dLbls>
          <c:showLegendKey val="0"/>
          <c:showVal val="0"/>
          <c:showCatName val="0"/>
          <c:showSerName val="0"/>
          <c:showPercent val="0"/>
          <c:showBubbleSize val="0"/>
        </c:dLbls>
        <c:axId val="265741440"/>
        <c:axId val="265742016"/>
      </c:scatterChart>
      <c:valAx>
        <c:axId val="265741440"/>
        <c:scaling>
          <c:orientation val="minMax"/>
          <c:max val="8"/>
          <c:min val="1"/>
        </c:scaling>
        <c:delete val="0"/>
        <c:axPos val="b"/>
        <c:title>
          <c:tx>
            <c:rich>
              <a:bodyPr/>
              <a:lstStyle/>
              <a:p>
                <a:pPr>
                  <a:defRPr/>
                </a:pPr>
                <a:r>
                  <a:rPr lang="en-US" dirty="0" smtClean="0"/>
                  <a:t>Number</a:t>
                </a:r>
                <a:r>
                  <a:rPr lang="en-US" baseline="0" dirty="0" smtClean="0"/>
                  <a:t> of CPUs</a:t>
                </a:r>
                <a:endParaRPr lang="en-US" dirty="0"/>
              </a:p>
            </c:rich>
          </c:tx>
          <c:layout/>
          <c:overlay val="0"/>
        </c:title>
        <c:numFmt formatCode="General" sourceLinked="1"/>
        <c:majorTickMark val="out"/>
        <c:minorTickMark val="none"/>
        <c:tickLblPos val="nextTo"/>
        <c:crossAx val="265742016"/>
        <c:crosses val="autoZero"/>
        <c:crossBetween val="midCat"/>
        <c:majorUnit val="1"/>
      </c:valAx>
      <c:valAx>
        <c:axId val="265742016"/>
        <c:scaling>
          <c:orientation val="minMax"/>
        </c:scaling>
        <c:delete val="0"/>
        <c:axPos val="l"/>
        <c:majorGridlines/>
        <c:title>
          <c:tx>
            <c:rich>
              <a:bodyPr rot="-5400000" vert="horz"/>
              <a:lstStyle/>
              <a:p>
                <a:pPr>
                  <a:defRPr/>
                </a:pPr>
                <a:r>
                  <a:rPr lang="en-US" dirty="0" smtClean="0"/>
                  <a:t>Runtime in Seconds</a:t>
                </a:r>
                <a:endParaRPr lang="en-US" dirty="0"/>
              </a:p>
            </c:rich>
          </c:tx>
          <c:layout/>
          <c:overlay val="0"/>
        </c:title>
        <c:numFmt formatCode="General" sourceLinked="1"/>
        <c:majorTickMark val="out"/>
        <c:minorTickMark val="none"/>
        <c:tickLblPos val="nextTo"/>
        <c:crossAx val="265741440"/>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59800777243306"/>
          <c:y val="6.5055206612269004E-2"/>
          <c:w val="0.77282429679712616"/>
          <c:h val="0.71799695661445317"/>
        </c:manualLayout>
      </c:layout>
      <c:scatterChart>
        <c:scatterStyle val="lineMarker"/>
        <c:varyColors val="0"/>
        <c:ser>
          <c:idx val="0"/>
          <c:order val="0"/>
          <c:tx>
            <c:strRef>
              <c:f>Sheet1!$B$1</c:f>
              <c:strCache>
                <c:ptCount val="1"/>
                <c:pt idx="0">
                  <c:v>Splash Schedule</c:v>
                </c:pt>
              </c:strCache>
            </c:strRef>
          </c:tx>
          <c:spPr>
            <a:ln w="38100"/>
          </c:spPr>
          <c:xVal>
            <c:numRef>
              <c:f>Sheet1!$A$2:$A$7</c:f>
              <c:numCache>
                <c:formatCode>General</c:formatCode>
                <c:ptCount val="6"/>
                <c:pt idx="0">
                  <c:v>1</c:v>
                </c:pt>
                <c:pt idx="1">
                  <c:v>2</c:v>
                </c:pt>
                <c:pt idx="2">
                  <c:v>4</c:v>
                </c:pt>
                <c:pt idx="3">
                  <c:v>8</c:v>
                </c:pt>
                <c:pt idx="4">
                  <c:v>12</c:v>
                </c:pt>
                <c:pt idx="5">
                  <c:v>16</c:v>
                </c:pt>
              </c:numCache>
            </c:numRef>
          </c:xVal>
          <c:yVal>
            <c:numRef>
              <c:f>Sheet1!$B$2:$B$7</c:f>
              <c:numCache>
                <c:formatCode>General</c:formatCode>
                <c:ptCount val="6"/>
                <c:pt idx="0">
                  <c:v>1</c:v>
                </c:pt>
                <c:pt idx="1">
                  <c:v>1.9500000000000042</c:v>
                </c:pt>
                <c:pt idx="2">
                  <c:v>3.8749999999999987</c:v>
                </c:pt>
                <c:pt idx="3">
                  <c:v>7.75</c:v>
                </c:pt>
                <c:pt idx="4">
                  <c:v>11.625</c:v>
                </c:pt>
                <c:pt idx="5">
                  <c:v>15.5</c:v>
                </c:pt>
              </c:numCache>
            </c:numRef>
          </c:yVal>
          <c:smooth val="0"/>
        </c:ser>
        <c:ser>
          <c:idx val="3"/>
          <c:order val="1"/>
          <c:tx>
            <c:strRef>
              <c:f>Sheet1!$D$1</c:f>
              <c:strCache>
                <c:ptCount val="1"/>
                <c:pt idx="0">
                  <c:v>Linear</c:v>
                </c:pt>
              </c:strCache>
            </c:strRef>
          </c:tx>
          <c:spPr>
            <a:ln w="25400" cap="flat" cmpd="sng" algn="ctr">
              <a:solidFill>
                <a:schemeClr val="dk1"/>
              </a:solidFill>
              <a:prstDash val="dash"/>
            </a:ln>
            <a:effectLst/>
          </c:spPr>
          <c:marker>
            <c:symbol val="none"/>
          </c:marker>
          <c:xVal>
            <c:numRef>
              <c:f>Sheet1!$A$2:$A$7</c:f>
              <c:numCache>
                <c:formatCode>General</c:formatCode>
                <c:ptCount val="6"/>
                <c:pt idx="0">
                  <c:v>1</c:v>
                </c:pt>
                <c:pt idx="1">
                  <c:v>2</c:v>
                </c:pt>
                <c:pt idx="2">
                  <c:v>4</c:v>
                </c:pt>
                <c:pt idx="3">
                  <c:v>8</c:v>
                </c:pt>
                <c:pt idx="4">
                  <c:v>12</c:v>
                </c:pt>
                <c:pt idx="5">
                  <c:v>16</c:v>
                </c:pt>
              </c:numCache>
            </c:numRef>
          </c:xVal>
          <c:yVal>
            <c:numRef>
              <c:f>Sheet1!$D$2:$D$7</c:f>
              <c:numCache>
                <c:formatCode>General</c:formatCode>
                <c:ptCount val="6"/>
                <c:pt idx="0">
                  <c:v>1</c:v>
                </c:pt>
                <c:pt idx="1">
                  <c:v>2</c:v>
                </c:pt>
                <c:pt idx="2">
                  <c:v>4</c:v>
                </c:pt>
                <c:pt idx="3">
                  <c:v>8</c:v>
                </c:pt>
                <c:pt idx="4">
                  <c:v>12</c:v>
                </c:pt>
                <c:pt idx="5">
                  <c:v>16</c:v>
                </c:pt>
              </c:numCache>
            </c:numRef>
          </c:yVal>
          <c:smooth val="0"/>
        </c:ser>
        <c:dLbls>
          <c:showLegendKey val="0"/>
          <c:showVal val="0"/>
          <c:showCatName val="0"/>
          <c:showSerName val="0"/>
          <c:showPercent val="0"/>
          <c:showBubbleSize val="0"/>
        </c:dLbls>
        <c:axId val="258993536"/>
        <c:axId val="258990080"/>
      </c:scatterChart>
      <c:valAx>
        <c:axId val="258993536"/>
        <c:scaling>
          <c:orientation val="minMax"/>
          <c:max val="16"/>
        </c:scaling>
        <c:delete val="0"/>
        <c:axPos val="b"/>
        <c:title>
          <c:tx>
            <c:rich>
              <a:bodyPr/>
              <a:lstStyle/>
              <a:p>
                <a:pPr>
                  <a:defRPr sz="2000"/>
                </a:pPr>
                <a:r>
                  <a:rPr lang="en-US" sz="2000" dirty="0" smtClean="0"/>
                  <a:t>Number</a:t>
                </a:r>
                <a:r>
                  <a:rPr lang="en-US" sz="2000" baseline="0" dirty="0" smtClean="0"/>
                  <a:t> of CPUs</a:t>
                </a:r>
                <a:endParaRPr lang="en-US" sz="2000" dirty="0"/>
              </a:p>
            </c:rich>
          </c:tx>
          <c:layout>
            <c:manualLayout>
              <c:xMode val="edge"/>
              <c:yMode val="edge"/>
              <c:x val="0.34807616947658904"/>
              <c:y val="0.88746662851525282"/>
            </c:manualLayout>
          </c:layout>
          <c:overlay val="0"/>
        </c:title>
        <c:numFmt formatCode="General" sourceLinked="1"/>
        <c:majorTickMark val="out"/>
        <c:minorTickMark val="none"/>
        <c:tickLblPos val="nextTo"/>
        <c:txPr>
          <a:bodyPr/>
          <a:lstStyle/>
          <a:p>
            <a:pPr>
              <a:defRPr sz="1400"/>
            </a:pPr>
            <a:endParaRPr lang="en-US"/>
          </a:p>
        </c:txPr>
        <c:crossAx val="258990080"/>
        <c:crosses val="autoZero"/>
        <c:crossBetween val="midCat"/>
        <c:majorUnit val="2"/>
      </c:valAx>
      <c:valAx>
        <c:axId val="258990080"/>
        <c:scaling>
          <c:orientation val="minMax"/>
          <c:max val="16"/>
          <c:min val="0"/>
        </c:scaling>
        <c:delete val="0"/>
        <c:axPos val="l"/>
        <c:majorGridlines/>
        <c:title>
          <c:tx>
            <c:rich>
              <a:bodyPr rot="-5400000" vert="horz"/>
              <a:lstStyle/>
              <a:p>
                <a:pPr>
                  <a:defRPr sz="2000"/>
                </a:pPr>
                <a:r>
                  <a:rPr lang="en-US" sz="2000" dirty="0" smtClean="0"/>
                  <a:t>Speedup</a:t>
                </a:r>
                <a:endParaRPr lang="en-US" sz="2000" dirty="0"/>
              </a:p>
            </c:rich>
          </c:tx>
          <c:layout>
            <c:manualLayout>
              <c:xMode val="edge"/>
              <c:yMode val="edge"/>
              <c:x val="3.7795688209362514E-2"/>
              <c:y val="0.36837435524652806"/>
            </c:manualLayout>
          </c:layout>
          <c:overlay val="0"/>
        </c:title>
        <c:numFmt formatCode="General" sourceLinked="1"/>
        <c:majorTickMark val="out"/>
        <c:minorTickMark val="none"/>
        <c:tickLblPos val="nextTo"/>
        <c:txPr>
          <a:bodyPr/>
          <a:lstStyle/>
          <a:p>
            <a:pPr>
              <a:defRPr sz="1400"/>
            </a:pPr>
            <a:endParaRPr lang="en-US"/>
          </a:p>
        </c:txPr>
        <c:crossAx val="258993536"/>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59800777243406"/>
          <c:y val="6.5055206612269004E-2"/>
          <c:w val="0.77282429679712616"/>
          <c:h val="0.71799695661445317"/>
        </c:manualLayout>
      </c:layout>
      <c:scatterChart>
        <c:scatterStyle val="lineMarker"/>
        <c:varyColors val="0"/>
        <c:ser>
          <c:idx val="1"/>
          <c:order val="0"/>
          <c:tx>
            <c:strRef>
              <c:f>Sheet1!$C$1</c:f>
              <c:strCache>
                <c:ptCount val="1"/>
                <c:pt idx="0">
                  <c:v>Large</c:v>
                </c:pt>
              </c:strCache>
            </c:strRef>
          </c:tx>
          <c:spPr>
            <a:ln w="38100"/>
          </c:spPr>
          <c:xVal>
            <c:numRef>
              <c:f>Sheet1!$A$2:$A$7</c:f>
              <c:numCache>
                <c:formatCode>General</c:formatCode>
                <c:ptCount val="6"/>
                <c:pt idx="0">
                  <c:v>1</c:v>
                </c:pt>
                <c:pt idx="1">
                  <c:v>2</c:v>
                </c:pt>
                <c:pt idx="2">
                  <c:v>4</c:v>
                </c:pt>
                <c:pt idx="3">
                  <c:v>8</c:v>
                </c:pt>
                <c:pt idx="4">
                  <c:v>12</c:v>
                </c:pt>
                <c:pt idx="5">
                  <c:v>16</c:v>
                </c:pt>
              </c:numCache>
            </c:numRef>
          </c:xVal>
          <c:yVal>
            <c:numRef>
              <c:f>Sheet1!$C$2:$C$7</c:f>
              <c:numCache>
                <c:formatCode>General</c:formatCode>
                <c:ptCount val="6"/>
                <c:pt idx="0">
                  <c:v>1</c:v>
                </c:pt>
                <c:pt idx="1">
                  <c:v>1.9000000000000001</c:v>
                </c:pt>
                <c:pt idx="2">
                  <c:v>3.88</c:v>
                </c:pt>
                <c:pt idx="3">
                  <c:v>7.87</c:v>
                </c:pt>
                <c:pt idx="4">
                  <c:v>11.42</c:v>
                </c:pt>
                <c:pt idx="5">
                  <c:v>15.370000000000021</c:v>
                </c:pt>
              </c:numCache>
            </c:numRef>
          </c:yVal>
          <c:smooth val="0"/>
        </c:ser>
        <c:ser>
          <c:idx val="3"/>
          <c:order val="1"/>
          <c:tx>
            <c:strRef>
              <c:f>Sheet1!$D$1</c:f>
              <c:strCache>
                <c:ptCount val="1"/>
                <c:pt idx="0">
                  <c:v>Linear</c:v>
                </c:pt>
              </c:strCache>
            </c:strRef>
          </c:tx>
          <c:spPr>
            <a:ln w="25400" cap="flat" cmpd="sng" algn="ctr">
              <a:solidFill>
                <a:schemeClr val="dk1"/>
              </a:solidFill>
              <a:prstDash val="dash"/>
            </a:ln>
            <a:effectLst/>
          </c:spPr>
          <c:marker>
            <c:symbol val="none"/>
          </c:marker>
          <c:xVal>
            <c:numRef>
              <c:f>Sheet1!$A$2:$A$7</c:f>
              <c:numCache>
                <c:formatCode>General</c:formatCode>
                <c:ptCount val="6"/>
                <c:pt idx="0">
                  <c:v>1</c:v>
                </c:pt>
                <c:pt idx="1">
                  <c:v>2</c:v>
                </c:pt>
                <c:pt idx="2">
                  <c:v>4</c:v>
                </c:pt>
                <c:pt idx="3">
                  <c:v>8</c:v>
                </c:pt>
                <c:pt idx="4">
                  <c:v>12</c:v>
                </c:pt>
                <c:pt idx="5">
                  <c:v>16</c:v>
                </c:pt>
              </c:numCache>
            </c:numRef>
          </c:xVal>
          <c:yVal>
            <c:numRef>
              <c:f>Sheet1!$D$2:$D$7</c:f>
              <c:numCache>
                <c:formatCode>General</c:formatCode>
                <c:ptCount val="6"/>
                <c:pt idx="0">
                  <c:v>1</c:v>
                </c:pt>
                <c:pt idx="1">
                  <c:v>2</c:v>
                </c:pt>
                <c:pt idx="2">
                  <c:v>4</c:v>
                </c:pt>
                <c:pt idx="3">
                  <c:v>8</c:v>
                </c:pt>
                <c:pt idx="4">
                  <c:v>12</c:v>
                </c:pt>
                <c:pt idx="5">
                  <c:v>16</c:v>
                </c:pt>
              </c:numCache>
            </c:numRef>
          </c:yVal>
          <c:smooth val="0"/>
        </c:ser>
        <c:dLbls>
          <c:showLegendKey val="0"/>
          <c:showVal val="0"/>
          <c:showCatName val="0"/>
          <c:showSerName val="0"/>
          <c:showPercent val="0"/>
          <c:showBubbleSize val="0"/>
        </c:dLbls>
        <c:axId val="258996416"/>
        <c:axId val="258996992"/>
      </c:scatterChart>
      <c:valAx>
        <c:axId val="258996416"/>
        <c:scaling>
          <c:orientation val="minMax"/>
          <c:max val="16"/>
        </c:scaling>
        <c:delete val="0"/>
        <c:axPos val="b"/>
        <c:title>
          <c:tx>
            <c:rich>
              <a:bodyPr/>
              <a:lstStyle/>
              <a:p>
                <a:pPr>
                  <a:defRPr sz="2000"/>
                </a:pPr>
                <a:r>
                  <a:rPr lang="en-US" sz="2000" dirty="0" smtClean="0"/>
                  <a:t>Number</a:t>
                </a:r>
                <a:r>
                  <a:rPr lang="en-US" sz="2000" baseline="0" dirty="0" smtClean="0"/>
                  <a:t> of CPUs</a:t>
                </a:r>
                <a:endParaRPr lang="en-US" sz="2000" dirty="0"/>
              </a:p>
            </c:rich>
          </c:tx>
          <c:layout>
            <c:manualLayout>
              <c:xMode val="edge"/>
              <c:yMode val="edge"/>
              <c:x val="0.35000260910139502"/>
              <c:y val="0.86885418282960603"/>
            </c:manualLayout>
          </c:layout>
          <c:overlay val="0"/>
        </c:title>
        <c:numFmt formatCode="General" sourceLinked="1"/>
        <c:majorTickMark val="out"/>
        <c:minorTickMark val="none"/>
        <c:tickLblPos val="nextTo"/>
        <c:txPr>
          <a:bodyPr/>
          <a:lstStyle/>
          <a:p>
            <a:pPr>
              <a:defRPr sz="1400"/>
            </a:pPr>
            <a:endParaRPr lang="en-US"/>
          </a:p>
        </c:txPr>
        <c:crossAx val="258996992"/>
        <c:crosses val="autoZero"/>
        <c:crossBetween val="midCat"/>
        <c:majorUnit val="2"/>
      </c:valAx>
      <c:valAx>
        <c:axId val="258996992"/>
        <c:scaling>
          <c:orientation val="minMax"/>
          <c:max val="16"/>
          <c:min val="0"/>
        </c:scaling>
        <c:delete val="0"/>
        <c:axPos val="l"/>
        <c:majorGridlines/>
        <c:title>
          <c:tx>
            <c:rich>
              <a:bodyPr rot="-5400000" vert="horz"/>
              <a:lstStyle/>
              <a:p>
                <a:pPr>
                  <a:defRPr sz="2400"/>
                </a:pPr>
                <a:r>
                  <a:rPr lang="en-US" sz="2400" dirty="0" smtClean="0"/>
                  <a:t>Speedup</a:t>
                </a:r>
                <a:endParaRPr lang="en-US" sz="2400" dirty="0"/>
              </a:p>
            </c:rich>
          </c:tx>
          <c:layout>
            <c:manualLayout>
              <c:xMode val="edge"/>
              <c:yMode val="edge"/>
              <c:x val="5.0088679109046512E-2"/>
              <c:y val="0.34966850366193003"/>
            </c:manualLayout>
          </c:layout>
          <c:overlay val="0"/>
        </c:title>
        <c:numFmt formatCode="General" sourceLinked="1"/>
        <c:majorTickMark val="out"/>
        <c:minorTickMark val="none"/>
        <c:tickLblPos val="nextTo"/>
        <c:txPr>
          <a:bodyPr/>
          <a:lstStyle/>
          <a:p>
            <a:pPr>
              <a:defRPr sz="1400"/>
            </a:pPr>
            <a:endParaRPr lang="en-US"/>
          </a:p>
        </c:txPr>
        <c:crossAx val="258996416"/>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61136-ABE6-48F1-B5F5-B8803E6E0C6A}" type="datetimeFigureOut">
              <a:rPr lang="en-US" smtClean="0"/>
              <a:pPr/>
              <a:t>4/16/2015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0F1E5-AD06-4561-BD73-71867974E0BE}" type="slidenum">
              <a:rPr lang="en-US" smtClean="0"/>
              <a:pPr/>
              <a:t>‹#›</a:t>
            </a:fld>
            <a:endParaRPr lang="en-US"/>
          </a:p>
        </p:txBody>
      </p:sp>
    </p:spTree>
    <p:extLst>
      <p:ext uri="{BB962C8B-B14F-4D97-AF65-F5344CB8AC3E}">
        <p14:creationId xmlns:p14="http://schemas.microsoft.com/office/powerpoint/2010/main" val="1954972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0F1E5-AD06-4561-BD73-71867974E0BE}"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0F1E5-AD06-4561-BD73-71867974E0BE}"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a:defRPr/>
            </a:pPr>
            <a:r>
              <a:rPr lang="en-US" dirty="0" smtClean="0"/>
              <a:t>Belief propagation is a message passing algorithm in which messages are</a:t>
            </a:r>
            <a:r>
              <a:rPr lang="en-US" baseline="0" dirty="0" smtClean="0"/>
              <a:t> sent &lt;click&gt; from variable to factor and then &lt;click&gt; from factor to variable and the processes is repeated.  At each phase the new messages are computed using the old message from the previous phase leading to a naturally parallel algorithm k</a:t>
            </a:r>
            <a:r>
              <a:rPr lang="en-US" dirty="0" smtClean="0"/>
              <a:t>nown as synchronous Belief</a:t>
            </a:r>
            <a:r>
              <a:rPr lang="en-US" baseline="0" dirty="0" smtClean="0"/>
              <a:t> Propagation.  </a:t>
            </a:r>
            <a:endParaRPr lang="en-US"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a:defRPr/>
            </a:pPr>
            <a:r>
              <a:rPr lang="en-US" dirty="0" smtClean="0"/>
              <a:t>Belief propagation is a message passing algorithm in which messages are</a:t>
            </a:r>
            <a:r>
              <a:rPr lang="en-US" baseline="0" dirty="0" smtClean="0"/>
              <a:t> sent &lt;click&gt; from variable to factor and then &lt;click&gt; from factor to variable and the processes is repeated.  At each phase the new messages are computed using the old message from the previous phase leading to a naturally parallel algorithm k</a:t>
            </a:r>
            <a:r>
              <a:rPr lang="en-US" dirty="0" smtClean="0"/>
              <a:t>nown as synchronous Belief</a:t>
            </a:r>
            <a:r>
              <a:rPr lang="en-US" baseline="0" dirty="0" smtClean="0"/>
              <a:t> Propagation.  </a:t>
            </a:r>
            <a:endParaRPr lang="en-US"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solidFill>
                  <a:prstClr val="black"/>
                </a:solidFill>
              </a:rPr>
              <a:pPr/>
              <a:t>27</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the following</a:t>
            </a:r>
            <a:r>
              <a:rPr lang="en-US" baseline="0" dirty="0" smtClean="0"/>
              <a:t> cyclic factor graph.  For simplicity lets collapse &lt;click&gt; the factors the edges.  Although this model is highly cyclic, hidden in the structure and factors &lt;click&gt; is a sequential path or backbone of strong dependences among the variables. &lt;click&gt;</a:t>
            </a:r>
            <a:endParaRPr lang="en-US" dirty="0" smtClean="0"/>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solidFill>
                  <a:prstClr val="black"/>
                </a:solidFill>
              </a:rPr>
              <a:pPr/>
              <a:t>28</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hidden</a:t>
            </a:r>
            <a:r>
              <a:rPr lang="en-US" baseline="0" dirty="0" smtClean="0"/>
              <a:t> sequential structure takes the form of the standard chain graphical model.  Lets see how the naturally parallel algorithm performs on this chain </a:t>
            </a:r>
            <a:r>
              <a:rPr lang="en-US" baseline="0" smtClean="0"/>
              <a:t>graphical models </a:t>
            </a:r>
            <a:r>
              <a:rPr lang="en-US" baseline="0" dirty="0" smtClean="0"/>
              <a:t>&lt;click&gt;.</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solidFill>
                  <a:prstClr val="black"/>
                </a:solidFill>
              </a:rPr>
              <a:pPr/>
              <a:t>29</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Suppose we introduce evidence at both ends of the chain.  Using 2n processors we can compute one iteration of messages entirely in parallel.  However notice that after two iterations of parallel message computations the evidence on opposite ends has only traveled two vertices.  It will take n parallel iterations for the evidence to cross the graph.</a:t>
            </a:r>
          </a:p>
          <a:p>
            <a:endParaRPr lang="en-US" baseline="0" dirty="0" smtClean="0"/>
          </a:p>
          <a:p>
            <a:r>
              <a:rPr lang="en-US" baseline="0" dirty="0" smtClean="0"/>
              <a:t>&lt;click&gt; Therefore, using p processors it will take 2n / p time to complete a single iteration and so it will take 2n^2/p time to compute the exact </a:t>
            </a:r>
            <a:r>
              <a:rPr lang="en-US" baseline="0" dirty="0" err="1" smtClean="0"/>
              <a:t>marginals</a:t>
            </a:r>
            <a:r>
              <a:rPr lang="en-US" baseline="0" dirty="0" smtClean="0"/>
              <a:t>. </a:t>
            </a:r>
          </a:p>
          <a:p>
            <a:endParaRPr lang="en-US" baseline="0" dirty="0" smtClean="0"/>
          </a:p>
          <a:p>
            <a:r>
              <a:rPr lang="en-US" baseline="0" dirty="0" smtClean="0"/>
              <a:t>We might now ask “what is the optimal sequential running time on the chain.” </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solidFill>
                  <a:prstClr val="black"/>
                </a:solidFill>
              </a:rPr>
              <a:pPr/>
              <a:t>30</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Using p processors we obtain a running time of 2n^2/p. </a:t>
            </a:r>
            <a:endParaRPr lang="en-US" dirty="0" smtClean="0"/>
          </a:p>
          <a:p>
            <a:endParaRPr lang="en-US" dirty="0" smtClean="0"/>
          </a:p>
          <a:p>
            <a:r>
              <a:rPr lang="en-US" dirty="0" smtClean="0"/>
              <a:t>Meanwhile</a:t>
            </a:r>
            <a:r>
              <a:rPr lang="en-US" baseline="0" dirty="0" smtClean="0"/>
              <a:t>&lt;click&gt;</a:t>
            </a:r>
            <a:r>
              <a:rPr lang="en-US" dirty="0" smtClean="0"/>
              <a:t> using a single processor the optimal message scheduling is</a:t>
            </a:r>
            <a:r>
              <a:rPr lang="en-US" baseline="0" dirty="0" smtClean="0"/>
              <a:t> the standard Forward-Backward schedule in which we sequentially pass messages forward and then backward along the chain.  The running time of this algorithm is 2n, linear in the number of variables. </a:t>
            </a:r>
          </a:p>
          <a:p>
            <a:endParaRPr lang="en-US" baseline="0" dirty="0" smtClean="0"/>
          </a:p>
          <a:p>
            <a:r>
              <a:rPr lang="en-US" baseline="0" dirty="0" smtClean="0"/>
              <a:t>Surprisingly, for any constant number of processors the naturally parallel algorithm is actually slower than the single processor sequential algorithm.  In fact, we need the number of processors to grow linearly with the number of elements to recover the original sequential running time.  </a:t>
            </a:r>
          </a:p>
          <a:p>
            <a:endParaRPr lang="en-US" baseline="0" dirty="0" smtClean="0"/>
          </a:p>
          <a:p>
            <a:r>
              <a:rPr lang="en-US" baseline="0" dirty="0" smtClean="0"/>
              <a:t>Meanwhile, &lt;click&gt; the optimal parallel scheduling for the chain graphical model is to calculate the forward messages on one processor and the backward messages on a second processor resulting in &lt;click&gt; a factor of two speedup over the optimal sequential algorithm. </a:t>
            </a:r>
          </a:p>
          <a:p>
            <a:endParaRPr lang="en-US" baseline="0" dirty="0" smtClean="0"/>
          </a:p>
          <a:p>
            <a:r>
              <a:rPr lang="en-US" baseline="0" dirty="0" smtClean="0"/>
              <a:t>Unfortunately, we cannot use additional processors to further improve performance without abandoning the belief propagation framework.  </a:t>
            </a:r>
          </a:p>
          <a:p>
            <a:endParaRPr lang="en-US" baseline="0" dirty="0" smtClean="0"/>
          </a:p>
          <a:p>
            <a:r>
              <a:rPr lang="en-US" baseline="0" dirty="0" smtClean="0"/>
              <a:t>However, by introducing slight approximation, we can increase the available parallelism in chain graphical models. &lt;click&gt;</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solidFill>
                  <a:prstClr val="black"/>
                </a:solidFill>
              </a:rPr>
              <a:pPr/>
              <a:t>31</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introduce the Splash operation as a generalization of this parallel forward backward pass.</a:t>
            </a:r>
          </a:p>
          <a:p>
            <a:endParaRPr lang="en-US" baseline="0" dirty="0" smtClean="0"/>
          </a:p>
          <a:p>
            <a:r>
              <a:rPr lang="en-US" baseline="0" dirty="0" smtClean="0"/>
              <a:t>Given a root &lt;click&gt; we grow &lt;click&gt; a breadth first spanning tree.  Then starting at the leaves &lt;click&gt; we pass messages inward to the root in a “forward” pass.  Then starting at the root &lt;click&gt; we pass messages outwards in a backwards pass.  </a:t>
            </a:r>
          </a:p>
          <a:p>
            <a:endParaRPr lang="en-US" baseline="0" dirty="0" smtClean="0"/>
          </a:p>
          <a:p>
            <a:r>
              <a:rPr lang="en-US" baseline="0" dirty="0" smtClean="0"/>
              <a:t>It is important to note than when we compute a message from a vertex we also compute all other messages in a procedure we call updating a vertex.  This both ensures that we update all edges in the tree and confers several scheduling advantages that we will discuss later. </a:t>
            </a:r>
          </a:p>
          <a:p>
            <a:endParaRPr lang="en-US" baseline="0" dirty="0" smtClean="0"/>
          </a:p>
          <a:p>
            <a:pPr defTabSz="899404">
              <a:defRPr/>
            </a:pPr>
            <a:r>
              <a:rPr lang="en-US" baseline="0" dirty="0" smtClean="0"/>
              <a:t>To make this a parallel algorithm we need a method to select Splash roots in parallel and so provide a parallel scheduling for Splash operations. &lt;click&gt;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34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eaLnBrk="0" fontAlgn="base" hangingPunct="0">
              <a:spcBef>
                <a:spcPct val="30000"/>
              </a:spcBef>
              <a:spcAft>
                <a:spcPct val="0"/>
              </a:spcAft>
              <a:defRPr/>
            </a:pPr>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eaLnBrk="0" fontAlgn="base" hangingPunct="0">
              <a:spcBef>
                <a:spcPct val="30000"/>
              </a:spcBef>
              <a:spcAft>
                <a:spcPct val="0"/>
              </a:spcAft>
              <a:defRPr/>
            </a:pPr>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39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eaLnBrk="0" fontAlgn="base" hangingPunct="0">
              <a:spcBef>
                <a:spcPct val="30000"/>
              </a:spcBef>
              <a:spcAft>
                <a:spcPct val="0"/>
              </a:spcAft>
              <a:defRPr/>
            </a:pPr>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eaLnBrk="0" fontAlgn="base" hangingPunct="0">
              <a:spcBef>
                <a:spcPct val="30000"/>
              </a:spcBef>
              <a:spcAft>
                <a:spcPct val="0"/>
              </a:spcAft>
              <a:defRPr/>
            </a:pPr>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some people who have</a:t>
            </a:r>
            <a:r>
              <a:rPr lang="en-US" baseline="0" dirty="0" smtClean="0"/>
              <a:t> claimed that ML is resilient to “soft-computation”</a:t>
            </a:r>
          </a:p>
          <a:p>
            <a:r>
              <a:rPr lang="en-US" baseline="0" dirty="0" smtClean="0"/>
              <a:t>-- ask me afterwards  I can give a number of examples</a:t>
            </a:r>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some people who have</a:t>
            </a:r>
            <a:r>
              <a:rPr lang="en-US" baseline="0" dirty="0" smtClean="0"/>
              <a:t> claimed that ML is resilient to “soft-computation”</a:t>
            </a:r>
          </a:p>
          <a:p>
            <a:r>
              <a:rPr lang="en-US" baseline="0" dirty="0" smtClean="0"/>
              <a:t>-- ask me afterwards  I can give a number of examples</a:t>
            </a:r>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49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50</a:t>
            </a:fld>
            <a:endParaRPr lang="en-US">
              <a:solidFill>
                <a:prstClr val="black"/>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51</a:t>
            </a:fld>
            <a:endParaRPr lang="en-US">
              <a:solidFill>
                <a:prstClr val="black"/>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52</a:t>
            </a:fld>
            <a:endParaRPr lang="en-US">
              <a:solidFill>
                <a:prstClr val="black"/>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53</a:t>
            </a:fld>
            <a:endParaRPr lang="en-US">
              <a:solidFill>
                <a:prstClr val="black"/>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latin typeface="Calibri"/>
              </a:rPr>
              <a:pPr>
                <a:defRPr/>
              </a:pPr>
              <a:t>54</a:t>
            </a:fld>
            <a:endParaRPr lang="en-US">
              <a:solidFill>
                <a:prstClr val="black"/>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eaLnBrk="0" fontAlgn="base" hangingPunct="0">
              <a:spcBef>
                <a:spcPct val="30000"/>
              </a:spcBef>
              <a:spcAft>
                <a:spcPct val="0"/>
              </a:spcAft>
              <a:defRPr/>
            </a:pPr>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60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61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9404" eaLnBrk="0" fontAlgn="base" hangingPunct="0">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9</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62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3</a:t>
            </a:r>
            <a:r>
              <a:rPr lang="en-US" baseline="30000" dirty="0" smtClean="0"/>
              <a:t>rd</a:t>
            </a:r>
            <a:r>
              <a:rPr lang="en-US" dirty="0" smtClean="0"/>
              <a:t> experiment </a:t>
            </a:r>
            <a:r>
              <a:rPr lang="en-US" dirty="0" err="1" smtClean="0"/>
              <a:t>CoEM</a:t>
            </a:r>
            <a:r>
              <a:rPr lang="en-US" dirty="0" smtClean="0"/>
              <a:t>,</a:t>
            </a:r>
            <a:r>
              <a:rPr lang="en-US" baseline="0" dirty="0" smtClean="0"/>
              <a:t> a named entity recognition task. We test the scalability of our </a:t>
            </a:r>
            <a:r>
              <a:rPr lang="en-US" baseline="0" dirty="0" err="1" smtClean="0"/>
              <a:t>GraphLab</a:t>
            </a:r>
            <a:r>
              <a:rPr lang="en-US" baseline="0" dirty="0" smtClean="0"/>
              <a:t> implementation. The aim of </a:t>
            </a:r>
            <a:r>
              <a:rPr lang="en-US" baseline="0" dirty="0" err="1" smtClean="0"/>
              <a:t>coEM</a:t>
            </a:r>
            <a:r>
              <a:rPr lang="en-US" baseline="0" dirty="0" smtClean="0"/>
              <a:t> is to classify noun phrases. For instance…. The </a:t>
            </a:r>
            <a:r>
              <a:rPr lang="en-US" baseline="0" dirty="0" err="1" smtClean="0"/>
              <a:t>CoEM</a:t>
            </a:r>
            <a:r>
              <a:rPr lang="en-US" baseline="0" dirty="0" smtClean="0"/>
              <a:t> problem can be represented as a bipartite graph with noun phrases on the left, and contexts on the right. An edge between a noun phrase and a context means that the NP was observed with that context in the corpus.  For instance, on the top edge, it means that the phrase “the dog ran quickly” was observed.</a:t>
            </a:r>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63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now show the performance of our implementation.</a:t>
            </a:r>
          </a:p>
          <a:p>
            <a:r>
              <a:rPr lang="en-US" baseline="0" dirty="0" smtClean="0"/>
              <a:t>On the small problem, we achieve a respectable 12x speedup on 16 processors.</a:t>
            </a:r>
          </a:p>
          <a:p>
            <a:r>
              <a:rPr lang="en-US" baseline="0" dirty="0" smtClean="0"/>
              <a:t>On the large problem, we are able to achieve nearly a perfect speedup. This is due to the large amount of work available.</a:t>
            </a:r>
          </a:p>
          <a:p>
            <a:r>
              <a:rPr lang="en-US" baseline="0" dirty="0" smtClean="0"/>
              <a:t>So we used 6x fewer CPUS to get 15x faster performance.</a:t>
            </a:r>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64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65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solidFill>
                  <a:prstClr val="black"/>
                </a:solidFill>
              </a:rPr>
              <a:pPr>
                <a:defRPr/>
              </a:pPr>
              <a:t>66</a:t>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72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73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DADAE87-5955-4B76-87EE-B76E9A46D816}" type="slidenum">
              <a:rPr lang="en-US" smtClean="0"/>
              <a:pPr>
                <a:defRPr/>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0F1E5-AD06-4561-BD73-71867974E0BE}"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a:xfrm>
            <a:off x="1371600" y="1219200"/>
            <a:ext cx="6400800" cy="1676400"/>
          </a:xfrm>
        </p:spPr>
        <p:txBody>
          <a:bodyPr/>
          <a:lstStyle>
            <a:lvl1pPr algn="ctr">
              <a:defRPr sz="6000"/>
            </a:lvl1pPr>
          </a:lstStyle>
          <a:p>
            <a:r>
              <a:rPr lang="en-US" smtClean="0"/>
              <a:t>Click to edit Master title style</a:t>
            </a:r>
            <a:endParaRPr lang="en-US"/>
          </a:p>
        </p:txBody>
      </p:sp>
      <p:sp>
        <p:nvSpPr>
          <p:cNvPr id="36869" name="Rectangle 5"/>
          <p:cNvSpPr>
            <a:spLocks noGrp="1" noChangeArrowheads="1"/>
          </p:cNvSpPr>
          <p:nvPr>
            <p:ph type="subTitle" idx="1"/>
          </p:nvPr>
        </p:nvSpPr>
        <p:spPr>
          <a:xfrm>
            <a:off x="1371600" y="3352800"/>
            <a:ext cx="6400800" cy="1752600"/>
          </a:xfrm>
        </p:spPr>
        <p:txBody>
          <a:bodyPr/>
          <a:lstStyle>
            <a:lvl1pPr marL="0" indent="0" algn="ctr">
              <a:buFont typeface="Wingdings" pitchFamily="-64" charset="2"/>
              <a:buNone/>
              <a:defRPr sz="4000"/>
            </a:lvl1pPr>
          </a:lstStyle>
          <a:p>
            <a:r>
              <a:rPr lang="en-US" smtClean="0"/>
              <a:t>Click to edit Master subtitle style</a:t>
            </a:r>
            <a:endParaRPr lang="en-US"/>
          </a:p>
        </p:txBody>
      </p:sp>
      <p:pic>
        <p:nvPicPr>
          <p:cNvPr id="6" name="Picture 45" descr="select-lab-red"/>
          <p:cNvPicPr>
            <a:picLocks noChangeAspect="1" noChangeArrowheads="1"/>
          </p:cNvPicPr>
          <p:nvPr userDrawn="1"/>
        </p:nvPicPr>
        <p:blipFill>
          <a:blip r:embed="rId2" cstate="print"/>
          <a:srcRect/>
          <a:stretch>
            <a:fillRect/>
          </a:stretch>
        </p:blipFill>
        <p:spPr bwMode="auto">
          <a:xfrm>
            <a:off x="228600" y="6324600"/>
            <a:ext cx="2209800" cy="379413"/>
          </a:xfrm>
          <a:prstGeom prst="rect">
            <a:avLst/>
          </a:prstGeom>
          <a:noFill/>
        </p:spPr>
      </p:pic>
      <p:sp>
        <p:nvSpPr>
          <p:cNvPr id="7" name="Rectangle 46"/>
          <p:cNvSpPr>
            <a:spLocks noChangeArrowheads="1"/>
          </p:cNvSpPr>
          <p:nvPr userDrawn="1"/>
        </p:nvSpPr>
        <p:spPr bwMode="auto">
          <a:xfrm>
            <a:off x="6345238" y="6262688"/>
            <a:ext cx="2722562" cy="519112"/>
          </a:xfrm>
          <a:prstGeom prst="rect">
            <a:avLst/>
          </a:prstGeom>
          <a:noFill/>
          <a:ln w="38100">
            <a:noFill/>
            <a:miter lim="800000"/>
            <a:headEnd/>
            <a:tailEnd/>
          </a:ln>
          <a:effectLst/>
        </p:spPr>
        <p:txBody>
          <a:bodyPr wrap="none" anchor="ctr">
            <a:spAutoFit/>
          </a:bodyPr>
          <a:lstStyle/>
          <a:p>
            <a:r>
              <a:rPr lang="en-US" b="1">
                <a:solidFill>
                  <a:srgbClr val="630000"/>
                </a:solidFill>
                <a:latin typeface="Times" pitchFamily="-64" charset="0"/>
              </a:rPr>
              <a:t>Carnegie Mellon</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095500" cy="6056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134100" cy="6056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select-lab-red"/>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8600" y="6324600"/>
            <a:ext cx="2209800" cy="379413"/>
          </a:xfrm>
          <a:prstGeom prst="rect">
            <a:avLst/>
          </a:prstGeom>
          <a:noFill/>
          <a:ln w="9525">
            <a:noFill/>
            <a:miter lim="800000"/>
            <a:headEnd/>
            <a:tailEnd/>
          </a:ln>
        </p:spPr>
      </p:pic>
      <p:sp>
        <p:nvSpPr>
          <p:cNvPr id="5" name="Rectangle 5"/>
          <p:cNvSpPr>
            <a:spLocks noChangeArrowheads="1"/>
          </p:cNvSpPr>
          <p:nvPr/>
        </p:nvSpPr>
        <p:spPr bwMode="auto">
          <a:xfrm>
            <a:off x="6345238" y="6262688"/>
            <a:ext cx="2722562" cy="519112"/>
          </a:xfrm>
          <a:prstGeom prst="rect">
            <a:avLst/>
          </a:prstGeom>
          <a:noFill/>
          <a:ln w="38100">
            <a:noFill/>
            <a:miter lim="800000"/>
            <a:headEnd/>
            <a:tailEnd/>
          </a:ln>
          <a:effectLst/>
        </p:spPr>
        <p:txBody>
          <a:bodyPr wrap="none" anchor="ctr">
            <a:spAutoFit/>
          </a:bodyPr>
          <a:lstStyle/>
          <a:p>
            <a:pPr algn="ctr" fontAlgn="base">
              <a:spcBef>
                <a:spcPct val="0"/>
              </a:spcBef>
              <a:spcAft>
                <a:spcPct val="0"/>
              </a:spcAft>
              <a:defRPr/>
            </a:pPr>
            <a:r>
              <a:rPr lang="en-US" sz="2800" b="1">
                <a:solidFill>
                  <a:srgbClr val="630000"/>
                </a:solidFill>
                <a:latin typeface="Times" pitchFamily="18" charset="0"/>
                <a:ea typeface="ＭＳ Ｐゴシック" pitchFamily="-111" charset="-128"/>
                <a:cs typeface="ＭＳ Ｐゴシック"/>
              </a:rPr>
              <a:t>Carnegie Mellon</a:t>
            </a:r>
          </a:p>
        </p:txBody>
      </p:sp>
      <p:sp>
        <p:nvSpPr>
          <p:cNvPr id="128002" name="Rectangle 2"/>
          <p:cNvSpPr>
            <a:spLocks noGrp="1" noChangeArrowheads="1"/>
          </p:cNvSpPr>
          <p:nvPr>
            <p:ph type="ctrTitle"/>
          </p:nvPr>
        </p:nvSpPr>
        <p:spPr>
          <a:xfrm>
            <a:off x="1371600" y="1219200"/>
            <a:ext cx="6400800" cy="1676400"/>
          </a:xfrm>
        </p:spPr>
        <p:txBody>
          <a:bodyPr/>
          <a:lstStyle>
            <a:lvl1pPr algn="ctr">
              <a:defRPr sz="6000"/>
            </a:lvl1pPr>
          </a:lstStyle>
          <a:p>
            <a:r>
              <a:rPr lang="en-US"/>
              <a:t>Click to edit Master title style</a:t>
            </a:r>
          </a:p>
        </p:txBody>
      </p:sp>
      <p:sp>
        <p:nvSpPr>
          <p:cNvPr id="128003" name="Rectangle 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sz="4000"/>
            </a:lvl1pPr>
          </a:lstStyle>
          <a:p>
            <a:r>
              <a:rPr lang="en-US"/>
              <a:t>Click to edit Master subtitle style</a:t>
            </a:r>
          </a:p>
        </p:txBody>
      </p:sp>
    </p:spTree>
    <p:extLst>
      <p:ext uri="{BB962C8B-B14F-4D97-AF65-F5344CB8AC3E}">
        <p14:creationId xmlns:p14="http://schemas.microsoft.com/office/powerpoint/2010/main" val="16082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B95AC5C-2115-43B4-93C1-A8C975FC4D8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48773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BD064-726B-4311-8439-3A319907452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0248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A143026-F261-44D2-B6CA-B13AA4FF2F7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2679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F6BFF33-43AB-4E18-8056-D3482B31A8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5154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ED67CF1-C1A3-4DBD-A88B-173215DB2D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28210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5EDDC65-93CD-40FE-8489-35EA96D6DA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7579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D440AED-1CEB-4F32-94CF-DC22C642668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5489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E8964E-C291-4BDD-ADCA-F6F42A8BC8B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514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3D6CC6-8BE6-435F-95B2-B8EA1F79F8B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489929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095500" cy="6056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
            <a:ext cx="6134100" cy="6056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981520-783F-41BD-91DE-9BB02D4158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13096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91058-80D3-4831-93E1-D30373094577}" type="datetime1">
              <a:rPr lang="en-US" smtClean="0">
                <a:solidFill>
                  <a:prstClr val="black">
                    <a:tint val="75000"/>
                  </a:prstClr>
                </a:solidFill>
              </a:rPr>
              <a:pPr/>
              <a:t>4/16/2015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552D1-4F80-4823-8589-7F4B03FEA7B5}" type="datetime1">
              <a:rPr lang="en-US" smtClean="0">
                <a:solidFill>
                  <a:prstClr val="black">
                    <a:tint val="75000"/>
                  </a:prstClr>
                </a:solidFill>
              </a:rPr>
              <a:pPr/>
              <a:t>4/16/2015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4944-2231-4E2D-9069-5374DB5C72F1}" type="datetime1">
              <a:rPr lang="en-US" smtClean="0">
                <a:solidFill>
                  <a:prstClr val="black">
                    <a:tint val="75000"/>
                  </a:prstClr>
                </a:solidFill>
              </a:rPr>
              <a:pPr/>
              <a:t>4/16/2015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98A87B-90E0-4A38-B9C3-4D5C1FA26F61}" type="datetime1">
              <a:rPr lang="en-US" smtClean="0">
                <a:solidFill>
                  <a:prstClr val="black">
                    <a:tint val="75000"/>
                  </a:prstClr>
                </a:solidFill>
              </a:rPr>
              <a:pPr/>
              <a:t>4/16/2015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13B5D8-EFB7-41C7-B0C5-C6C88915133F}" type="datetime1">
              <a:rPr lang="en-US" smtClean="0">
                <a:solidFill>
                  <a:prstClr val="black">
                    <a:tint val="75000"/>
                  </a:prstClr>
                </a:solidFill>
              </a:rPr>
              <a:pPr/>
              <a:t>4/16/2015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D587A7-7D2A-41C0-B148-16DE6B3E2B31}" type="datetime1">
              <a:rPr lang="en-US" smtClean="0">
                <a:solidFill>
                  <a:prstClr val="black">
                    <a:tint val="75000"/>
                  </a:prstClr>
                </a:solidFill>
              </a:rPr>
              <a:pPr/>
              <a:t>4/16/2015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5E4D7-46C8-42A8-8E1D-63CCDECB79BD}" type="datetime1">
              <a:rPr lang="en-US" smtClean="0">
                <a:solidFill>
                  <a:prstClr val="black">
                    <a:tint val="75000"/>
                  </a:prstClr>
                </a:solidFill>
              </a:rPr>
              <a:pPr/>
              <a:t>4/16/2015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3D638-03B8-4063-831B-B2739765A087}" type="datetime1">
              <a:rPr lang="en-US" smtClean="0">
                <a:solidFill>
                  <a:prstClr val="black">
                    <a:tint val="75000"/>
                  </a:prstClr>
                </a:solidFill>
              </a:rPr>
              <a:pPr/>
              <a:t>4/16/2015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A8410-960F-4DB8-902F-B28C06CEF6A1}" type="datetime1">
              <a:rPr lang="en-US" smtClean="0">
                <a:solidFill>
                  <a:prstClr val="black">
                    <a:tint val="75000"/>
                  </a:prstClr>
                </a:solidFill>
              </a:rPr>
              <a:pPr/>
              <a:t>4/16/2015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C181A-0BC6-4237-969D-B47C525EBD1B}" type="datetime1">
              <a:rPr lang="en-US" smtClean="0">
                <a:solidFill>
                  <a:prstClr val="black">
                    <a:tint val="75000"/>
                  </a:prstClr>
                </a:solidFill>
              </a:rPr>
              <a:pPr/>
              <a:t>4/16/2015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FDD96-3ECF-43B4-AD87-C21CE0512B2B}" type="datetime1">
              <a:rPr lang="en-US" smtClean="0">
                <a:solidFill>
                  <a:prstClr val="black">
                    <a:tint val="75000"/>
                  </a:prstClr>
                </a:solidFill>
              </a:rPr>
              <a:pPr/>
              <a:t>4/16/2015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397A163-71DF-4ABF-A04C-6521747DF579}" type="datetimeFigureOut">
              <a:rPr lang="en-US" smtClean="0"/>
              <a:pPr/>
              <a:t>4/16/2015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CF0EDA-FF3F-4FD0-9547-A360A05A41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9.png"/><Relationship Id="rId18"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19"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343025" y="76200"/>
            <a:ext cx="7496175" cy="762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5843" name="Rectangle 3"/>
          <p:cNvSpPr>
            <a:spLocks noGrp="1" noChangeArrowheads="1"/>
          </p:cNvSpPr>
          <p:nvPr>
            <p:ph type="body" idx="1"/>
          </p:nvPr>
        </p:nvSpPr>
        <p:spPr bwMode="auto">
          <a:xfrm>
            <a:off x="457200" y="990600"/>
            <a:ext cx="8305800" cy="5141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4" name="Rectangle 4"/>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fld id="{1397A163-71DF-4ABF-A04C-6521747DF579}" type="datetimeFigureOut">
              <a:rPr lang="en-US" smtClean="0"/>
              <a:pPr/>
              <a:t>4/16/2015</a:t>
            </a:fld>
            <a:endParaRPr lang="en-US"/>
          </a:p>
        </p:txBody>
      </p:sp>
      <p:sp>
        <p:nvSpPr>
          <p:cNvPr id="35845" name="Rectangle 5"/>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35846" name="Rectangle 6"/>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14CF0EDA-FF3F-4FD0-9547-A360A05A4197}" type="slidenum">
              <a:rPr lang="en-US" smtClean="0"/>
              <a:pPr/>
              <a:t>‹#›</a:t>
            </a:fld>
            <a:endParaRPr lang="en-US"/>
          </a:p>
        </p:txBody>
      </p:sp>
      <p:pic>
        <p:nvPicPr>
          <p:cNvPr id="9" name="Picture 55" descr="logo3"/>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76200" y="187325"/>
            <a:ext cx="1066800" cy="592138"/>
          </a:xfrm>
          <a:prstGeom prst="rect">
            <a:avLst/>
          </a:prstGeom>
          <a:noFill/>
        </p:spPr>
      </p:pic>
      <p:pic>
        <p:nvPicPr>
          <p:cNvPr id="10" name="Picture 57"/>
          <p:cNvPicPr>
            <a:picLocks noChangeAspect="1" noChangeArrowheads="1"/>
          </p:cNvPicPr>
          <p:nvPr/>
        </p:nvPicPr>
        <p:blipFill>
          <a:blip r:embed="rId14" cstate="print">
            <a:lum bright="14000"/>
          </a:blip>
          <a:srcRect/>
          <a:stretch>
            <a:fillRect/>
          </a:stretch>
        </p:blipFill>
        <p:spPr bwMode="auto">
          <a:xfrm>
            <a:off x="76200" y="838200"/>
            <a:ext cx="8991600" cy="84138"/>
          </a:xfrm>
          <a:prstGeom prst="rect">
            <a:avLst/>
          </a:prstGeom>
          <a:noFill/>
          <a:ln w="38100">
            <a:noFill/>
            <a:miter lim="800000"/>
            <a:headEnd/>
            <a:tailEnd/>
          </a:ln>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64" charset="0"/>
        </a:defRPr>
      </a:lvl2pPr>
      <a:lvl3pPr algn="l" rtl="0" eaLnBrk="1" fontAlgn="base" hangingPunct="1">
        <a:spcBef>
          <a:spcPct val="0"/>
        </a:spcBef>
        <a:spcAft>
          <a:spcPct val="0"/>
        </a:spcAft>
        <a:defRPr sz="4400">
          <a:solidFill>
            <a:schemeClr val="tx2"/>
          </a:solidFill>
          <a:latin typeface="Tahoma" pitchFamily="-64" charset="0"/>
        </a:defRPr>
      </a:lvl3pPr>
      <a:lvl4pPr algn="l" rtl="0" eaLnBrk="1" fontAlgn="base" hangingPunct="1">
        <a:spcBef>
          <a:spcPct val="0"/>
        </a:spcBef>
        <a:spcAft>
          <a:spcPct val="0"/>
        </a:spcAft>
        <a:defRPr sz="4400">
          <a:solidFill>
            <a:schemeClr val="tx2"/>
          </a:solidFill>
          <a:latin typeface="Tahoma" pitchFamily="-64" charset="0"/>
        </a:defRPr>
      </a:lvl4pPr>
      <a:lvl5pPr algn="l" rtl="0" eaLnBrk="1" fontAlgn="base" hangingPunct="1">
        <a:spcBef>
          <a:spcPct val="0"/>
        </a:spcBef>
        <a:spcAft>
          <a:spcPct val="0"/>
        </a:spcAft>
        <a:defRPr sz="4400">
          <a:solidFill>
            <a:schemeClr val="tx2"/>
          </a:solidFill>
          <a:latin typeface="Tahoma" pitchFamily="-64" charset="0"/>
        </a:defRPr>
      </a:lvl5pPr>
      <a:lvl6pPr marL="457200" algn="l" rtl="0" eaLnBrk="1" fontAlgn="base" hangingPunct="1">
        <a:spcBef>
          <a:spcPct val="0"/>
        </a:spcBef>
        <a:spcAft>
          <a:spcPct val="0"/>
        </a:spcAft>
        <a:defRPr sz="4400">
          <a:solidFill>
            <a:schemeClr val="tx2"/>
          </a:solidFill>
          <a:latin typeface="Tahoma" pitchFamily="-64" charset="0"/>
        </a:defRPr>
      </a:lvl6pPr>
      <a:lvl7pPr marL="914400" algn="l" rtl="0" eaLnBrk="1" fontAlgn="base" hangingPunct="1">
        <a:spcBef>
          <a:spcPct val="0"/>
        </a:spcBef>
        <a:spcAft>
          <a:spcPct val="0"/>
        </a:spcAft>
        <a:defRPr sz="4400">
          <a:solidFill>
            <a:schemeClr val="tx2"/>
          </a:solidFill>
          <a:latin typeface="Tahoma" pitchFamily="-64" charset="0"/>
        </a:defRPr>
      </a:lvl7pPr>
      <a:lvl8pPr marL="1371600" algn="l" rtl="0" eaLnBrk="1" fontAlgn="base" hangingPunct="1">
        <a:spcBef>
          <a:spcPct val="0"/>
        </a:spcBef>
        <a:spcAft>
          <a:spcPct val="0"/>
        </a:spcAft>
        <a:defRPr sz="4400">
          <a:solidFill>
            <a:schemeClr val="tx2"/>
          </a:solidFill>
          <a:latin typeface="Tahoma" pitchFamily="-64" charset="0"/>
        </a:defRPr>
      </a:lvl8pPr>
      <a:lvl9pPr marL="1828800" algn="l" rtl="0" eaLnBrk="1" fontAlgn="base" hangingPunct="1">
        <a:spcBef>
          <a:spcPct val="0"/>
        </a:spcBef>
        <a:spcAft>
          <a:spcPct val="0"/>
        </a:spcAft>
        <a:defRPr sz="4400">
          <a:solidFill>
            <a:schemeClr val="tx2"/>
          </a:solidFill>
          <a:latin typeface="Tahoma" pitchFamily="-64" charset="0"/>
        </a:defRPr>
      </a:lvl9pPr>
    </p:titleStyle>
    <p:bodyStyle>
      <a:lvl1pPr marL="285750" indent="-285750" algn="l" rtl="0" eaLnBrk="1" fontAlgn="base" hangingPunct="1">
        <a:spcBef>
          <a:spcPct val="20000"/>
        </a:spcBef>
        <a:spcAft>
          <a:spcPct val="0"/>
        </a:spcAft>
        <a:buClr>
          <a:schemeClr val="folHlink"/>
        </a:buClr>
        <a:buSzPct val="70000"/>
        <a:buFont typeface="Wingdings" pitchFamily="-64" charset="2"/>
        <a:buBlip>
          <a:blip r:embed="rId15"/>
        </a:buBlip>
        <a:defRPr sz="2800">
          <a:solidFill>
            <a:schemeClr val="tx1"/>
          </a:solidFill>
          <a:latin typeface="+mn-lt"/>
          <a:ea typeface="+mn-ea"/>
          <a:cs typeface="+mn-cs"/>
        </a:defRPr>
      </a:lvl1pPr>
      <a:lvl2pPr marL="687388" indent="-230188" algn="l" rtl="0" eaLnBrk="1" fontAlgn="base" hangingPunct="1">
        <a:spcBef>
          <a:spcPct val="20000"/>
        </a:spcBef>
        <a:spcAft>
          <a:spcPct val="0"/>
        </a:spcAft>
        <a:buClr>
          <a:schemeClr val="hlink"/>
        </a:buClr>
        <a:buSzPct val="65000"/>
        <a:buFont typeface="Wingdings" pitchFamily="-64" charset="2"/>
        <a:buBlip>
          <a:blip r:embed="rId16"/>
        </a:buBlip>
        <a:defRPr sz="2400">
          <a:solidFill>
            <a:schemeClr val="tx1"/>
          </a:solidFill>
          <a:latin typeface="+mn-lt"/>
        </a:defRPr>
      </a:lvl2pPr>
      <a:lvl3pPr marL="1089025" indent="-174625" algn="l" rtl="0" eaLnBrk="1" fontAlgn="base" hangingPunct="1">
        <a:spcBef>
          <a:spcPct val="20000"/>
        </a:spcBef>
        <a:spcAft>
          <a:spcPct val="0"/>
        </a:spcAft>
        <a:buClr>
          <a:schemeClr val="folHlink"/>
        </a:buClr>
        <a:buSzPct val="60000"/>
        <a:buFont typeface="Wingdings" pitchFamily="-64" charset="2"/>
        <a:buBlip>
          <a:blip r:embed="rId17"/>
        </a:buBlip>
        <a:defRPr sz="2000">
          <a:solidFill>
            <a:schemeClr val="tx1"/>
          </a:solidFill>
          <a:latin typeface="+mn-lt"/>
        </a:defRPr>
      </a:lvl3pPr>
      <a:lvl4pPr marL="1546225" indent="-174625" algn="l" rtl="0" eaLnBrk="1" fontAlgn="base" hangingPunct="1">
        <a:spcBef>
          <a:spcPct val="20000"/>
        </a:spcBef>
        <a:spcAft>
          <a:spcPct val="0"/>
        </a:spcAft>
        <a:buClr>
          <a:schemeClr val="accent2"/>
        </a:buClr>
        <a:buSzPct val="60000"/>
        <a:buFont typeface="Wingdings" pitchFamily="-64" charset="2"/>
        <a:buBlip>
          <a:blip r:embed="rId18"/>
        </a:buBlip>
        <a:defRPr>
          <a:solidFill>
            <a:schemeClr val="tx1"/>
          </a:solidFill>
          <a:latin typeface="+mn-lt"/>
        </a:defRPr>
      </a:lvl4pPr>
      <a:lvl5pPr marL="1995488" indent="-166688" algn="l" rtl="0" eaLnBrk="1" fontAlgn="base" hangingPunct="1">
        <a:spcBef>
          <a:spcPct val="20000"/>
        </a:spcBef>
        <a:spcAft>
          <a:spcPct val="0"/>
        </a:spcAft>
        <a:buClr>
          <a:schemeClr val="accent1"/>
        </a:buClr>
        <a:buSzPct val="55000"/>
        <a:buFont typeface="Wingdings" pitchFamily="-64" charset="2"/>
        <a:buBlip>
          <a:blip r:embed="rId19"/>
        </a:buBlip>
        <a:defRPr>
          <a:solidFill>
            <a:schemeClr val="tx1"/>
          </a:solidFill>
          <a:latin typeface="+mn-lt"/>
        </a:defRPr>
      </a:lvl5pPr>
      <a:lvl6pPr marL="2452688" indent="-166688" algn="l" rtl="0" eaLnBrk="1" fontAlgn="base" hangingPunct="1">
        <a:spcBef>
          <a:spcPct val="20000"/>
        </a:spcBef>
        <a:spcAft>
          <a:spcPct val="0"/>
        </a:spcAft>
        <a:buClr>
          <a:schemeClr val="accent1"/>
        </a:buClr>
        <a:buSzPct val="55000"/>
        <a:buFont typeface="Wingdings" pitchFamily="-64" charset="2"/>
        <a:buBlip>
          <a:blip r:embed="rId19"/>
        </a:buBlip>
        <a:defRPr>
          <a:solidFill>
            <a:schemeClr val="tx1"/>
          </a:solidFill>
          <a:latin typeface="+mn-lt"/>
        </a:defRPr>
      </a:lvl6pPr>
      <a:lvl7pPr marL="2909888" indent="-166688" algn="l" rtl="0" eaLnBrk="1" fontAlgn="base" hangingPunct="1">
        <a:spcBef>
          <a:spcPct val="20000"/>
        </a:spcBef>
        <a:spcAft>
          <a:spcPct val="0"/>
        </a:spcAft>
        <a:buClr>
          <a:schemeClr val="accent1"/>
        </a:buClr>
        <a:buSzPct val="55000"/>
        <a:buFont typeface="Wingdings" pitchFamily="-64" charset="2"/>
        <a:buBlip>
          <a:blip r:embed="rId19"/>
        </a:buBlip>
        <a:defRPr>
          <a:solidFill>
            <a:schemeClr val="tx1"/>
          </a:solidFill>
          <a:latin typeface="+mn-lt"/>
        </a:defRPr>
      </a:lvl7pPr>
      <a:lvl8pPr marL="3367088" indent="-166688" algn="l" rtl="0" eaLnBrk="1" fontAlgn="base" hangingPunct="1">
        <a:spcBef>
          <a:spcPct val="20000"/>
        </a:spcBef>
        <a:spcAft>
          <a:spcPct val="0"/>
        </a:spcAft>
        <a:buClr>
          <a:schemeClr val="accent1"/>
        </a:buClr>
        <a:buSzPct val="55000"/>
        <a:buFont typeface="Wingdings" pitchFamily="-64" charset="2"/>
        <a:buBlip>
          <a:blip r:embed="rId19"/>
        </a:buBlip>
        <a:defRPr>
          <a:solidFill>
            <a:schemeClr val="tx1"/>
          </a:solidFill>
          <a:latin typeface="+mn-lt"/>
        </a:defRPr>
      </a:lvl8pPr>
      <a:lvl9pPr marL="3824288" indent="-166688" algn="l" rtl="0" eaLnBrk="1" fontAlgn="base" hangingPunct="1">
        <a:spcBef>
          <a:spcPct val="20000"/>
        </a:spcBef>
        <a:spcAft>
          <a:spcPct val="0"/>
        </a:spcAft>
        <a:buClr>
          <a:schemeClr val="accent1"/>
        </a:buClr>
        <a:buSzPct val="55000"/>
        <a:buFont typeface="Wingdings" pitchFamily="-64" charset="2"/>
        <a:buBlip>
          <a:blip r:embed="rId19"/>
        </a:buBlip>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43025" y="76200"/>
            <a:ext cx="7496175"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990600"/>
            <a:ext cx="8305800" cy="5141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6980" name="Rectangle 4"/>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ＭＳ Ｐゴシック" pitchFamily="-111" charset="-128"/>
                <a:cs typeface="+mn-cs"/>
              </a:defRPr>
            </a:lvl1pPr>
          </a:lstStyle>
          <a:p>
            <a:pPr fontAlgn="base">
              <a:spcBef>
                <a:spcPct val="0"/>
              </a:spcBef>
              <a:spcAft>
                <a:spcPct val="0"/>
              </a:spcAft>
              <a:defRPr/>
            </a:pPr>
            <a:endParaRPr lang="en-US">
              <a:solidFill>
                <a:srgbClr val="000000"/>
              </a:solidFill>
              <a:latin typeface="Tahoma" pitchFamily="34" charset="0"/>
            </a:endParaRPr>
          </a:p>
        </p:txBody>
      </p:sp>
      <p:sp>
        <p:nvSpPr>
          <p:cNvPr id="126981" name="Rectangle 5"/>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ＭＳ Ｐゴシック" pitchFamily="-111" charset="-128"/>
                <a:cs typeface="+mn-cs"/>
              </a:defRPr>
            </a:lvl1pPr>
          </a:lstStyle>
          <a:p>
            <a:pPr fontAlgn="base">
              <a:spcBef>
                <a:spcPct val="0"/>
              </a:spcBef>
              <a:spcAft>
                <a:spcPct val="0"/>
              </a:spcAft>
              <a:defRPr/>
            </a:pPr>
            <a:endParaRPr lang="en-US">
              <a:solidFill>
                <a:srgbClr val="000000"/>
              </a:solidFill>
              <a:latin typeface="Tahoma" pitchFamily="34" charset="0"/>
            </a:endParaRPr>
          </a:p>
        </p:txBody>
      </p:sp>
      <p:sp>
        <p:nvSpPr>
          <p:cNvPr id="126982" name="Rectangle 6"/>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ＭＳ Ｐゴシック" pitchFamily="-111" charset="-128"/>
                <a:cs typeface="+mn-cs"/>
              </a:defRPr>
            </a:lvl1pPr>
          </a:lstStyle>
          <a:p>
            <a:pPr fontAlgn="base">
              <a:spcBef>
                <a:spcPct val="0"/>
              </a:spcBef>
              <a:spcAft>
                <a:spcPct val="0"/>
              </a:spcAft>
              <a:defRPr/>
            </a:pPr>
            <a:fld id="{49AFB268-A7ED-4895-8409-EEBBC42D1E2B}" type="slidenum">
              <a:rPr lang="en-US">
                <a:solidFill>
                  <a:srgbClr val="000000"/>
                </a:solidFill>
                <a:latin typeface="Tahoma" pitchFamily="34" charset="0"/>
              </a:rPr>
              <a:pPr fontAlgn="base">
                <a:spcBef>
                  <a:spcPct val="0"/>
                </a:spcBef>
                <a:spcAft>
                  <a:spcPct val="0"/>
                </a:spcAft>
                <a:defRPr/>
              </a:pPr>
              <a:t>‹#›</a:t>
            </a:fld>
            <a:endParaRPr lang="en-US">
              <a:solidFill>
                <a:srgbClr val="000000"/>
              </a:solidFill>
              <a:latin typeface="Tahoma" pitchFamily="34" charset="0"/>
            </a:endParaRPr>
          </a:p>
        </p:txBody>
      </p:sp>
      <p:pic>
        <p:nvPicPr>
          <p:cNvPr id="1031" name="Picture 7" descr="logo3"/>
          <p:cNvPicPr>
            <a:picLocks noChangeAspect="1" noChangeArrowheads="1"/>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6200" y="230188"/>
            <a:ext cx="990600" cy="549275"/>
          </a:xfrm>
          <a:prstGeom prst="rect">
            <a:avLst/>
          </a:prstGeom>
          <a:noFill/>
          <a:ln w="9525">
            <a:noFill/>
            <a:miter lim="800000"/>
            <a:headEnd/>
            <a:tailEnd/>
          </a:ln>
        </p:spPr>
      </p:pic>
      <p:pic>
        <p:nvPicPr>
          <p:cNvPr id="1032" name="Picture 8"/>
          <p:cNvPicPr>
            <a:picLocks noChangeAspect="1" noChangeArrowheads="1"/>
          </p:cNvPicPr>
          <p:nvPr/>
        </p:nvPicPr>
        <p:blipFill>
          <a:blip r:embed="rId14" cstate="print">
            <a:lum bright="14000"/>
          </a:blip>
          <a:srcRect/>
          <a:stretch>
            <a:fillRect/>
          </a:stretch>
        </p:blipFill>
        <p:spPr bwMode="auto">
          <a:xfrm>
            <a:off x="76200" y="838200"/>
            <a:ext cx="8991600" cy="84138"/>
          </a:xfrm>
          <a:prstGeom prst="rect">
            <a:avLst/>
          </a:prstGeom>
          <a:noFill/>
          <a:ln w="38100">
            <a:noFill/>
            <a:miter lim="800000"/>
            <a:headEnd/>
            <a:tailEnd/>
          </a:ln>
        </p:spPr>
      </p:pic>
    </p:spTree>
    <p:extLst>
      <p:ext uri="{BB962C8B-B14F-4D97-AF65-F5344CB8AC3E}">
        <p14:creationId xmlns:p14="http://schemas.microsoft.com/office/powerpoint/2010/main" val="23563326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285750" indent="-285750" algn="l" rtl="0" eaLnBrk="0" fontAlgn="base" hangingPunct="0">
        <a:spcBef>
          <a:spcPct val="20000"/>
        </a:spcBef>
        <a:spcAft>
          <a:spcPct val="0"/>
        </a:spcAft>
        <a:buClr>
          <a:schemeClr val="folHlink"/>
        </a:buClr>
        <a:buSzPct val="70000"/>
        <a:buFont typeface="Wingdings" pitchFamily="2" charset="2"/>
        <a:buBlip>
          <a:blip r:embed="rId15"/>
        </a:buBlip>
        <a:defRPr sz="2800">
          <a:solidFill>
            <a:schemeClr val="tx1"/>
          </a:solidFill>
          <a:latin typeface="+mn-lt"/>
          <a:ea typeface="+mn-ea"/>
          <a:cs typeface="+mn-cs"/>
        </a:defRPr>
      </a:lvl1pPr>
      <a:lvl2pPr marL="687388" indent="-230188" algn="l" rtl="0" eaLnBrk="0" fontAlgn="base" hangingPunct="0">
        <a:spcBef>
          <a:spcPct val="20000"/>
        </a:spcBef>
        <a:spcAft>
          <a:spcPct val="0"/>
        </a:spcAft>
        <a:buClr>
          <a:schemeClr val="hlink"/>
        </a:buClr>
        <a:buSzPct val="65000"/>
        <a:buFont typeface="Wingdings" pitchFamily="2" charset="2"/>
        <a:buBlip>
          <a:blip r:embed="rId16"/>
        </a:buBlip>
        <a:defRPr sz="2400">
          <a:solidFill>
            <a:schemeClr val="tx1"/>
          </a:solidFill>
          <a:latin typeface="+mn-lt"/>
        </a:defRPr>
      </a:lvl2pPr>
      <a:lvl3pPr marL="1089025" indent="-174625" algn="l" rtl="0" eaLnBrk="0" fontAlgn="base" hangingPunct="0">
        <a:spcBef>
          <a:spcPct val="20000"/>
        </a:spcBef>
        <a:spcAft>
          <a:spcPct val="0"/>
        </a:spcAft>
        <a:buClr>
          <a:schemeClr val="folHlink"/>
        </a:buClr>
        <a:buSzPct val="60000"/>
        <a:buFont typeface="Wingdings" pitchFamily="2" charset="2"/>
        <a:buBlip>
          <a:blip r:embed="rId17"/>
        </a:buBlip>
        <a:defRPr sz="2000">
          <a:solidFill>
            <a:schemeClr val="tx1"/>
          </a:solidFill>
          <a:latin typeface="+mn-lt"/>
        </a:defRPr>
      </a:lvl3pPr>
      <a:lvl4pPr marL="1546225" indent="-174625" algn="l" rtl="0" eaLnBrk="0" fontAlgn="base" hangingPunct="0">
        <a:spcBef>
          <a:spcPct val="20000"/>
        </a:spcBef>
        <a:spcAft>
          <a:spcPct val="0"/>
        </a:spcAft>
        <a:buClr>
          <a:schemeClr val="accent2"/>
        </a:buClr>
        <a:buSzPct val="60000"/>
        <a:buFont typeface="Wingdings" pitchFamily="2" charset="2"/>
        <a:buBlip>
          <a:blip r:embed="rId18"/>
        </a:buBlip>
        <a:defRPr>
          <a:solidFill>
            <a:schemeClr val="tx1"/>
          </a:solidFill>
          <a:latin typeface="+mn-lt"/>
        </a:defRPr>
      </a:lvl4pPr>
      <a:lvl5pPr marL="1995488" indent="-166688" algn="l" rtl="0" eaLnBrk="0" fontAlgn="base" hangingPunct="0">
        <a:spcBef>
          <a:spcPct val="20000"/>
        </a:spcBef>
        <a:spcAft>
          <a:spcPct val="0"/>
        </a:spcAft>
        <a:buClr>
          <a:schemeClr val="accent1"/>
        </a:buClr>
        <a:buSzPct val="55000"/>
        <a:buFont typeface="Wingdings" pitchFamily="2" charset="2"/>
        <a:buBlip>
          <a:blip r:embed="rId19"/>
        </a:buBlip>
        <a:defRPr>
          <a:solidFill>
            <a:schemeClr val="tx1"/>
          </a:solidFill>
          <a:latin typeface="+mn-lt"/>
        </a:defRPr>
      </a:lvl5pPr>
      <a:lvl6pPr marL="2452688" indent="-166688" algn="l" rtl="0" fontAlgn="base">
        <a:spcBef>
          <a:spcPct val="20000"/>
        </a:spcBef>
        <a:spcAft>
          <a:spcPct val="0"/>
        </a:spcAft>
        <a:buClr>
          <a:schemeClr val="accent1"/>
        </a:buClr>
        <a:buSzPct val="55000"/>
        <a:buFont typeface="Wingdings" pitchFamily="2" charset="2"/>
        <a:buBlip>
          <a:blip r:embed="rId19"/>
        </a:buBlip>
        <a:defRPr>
          <a:solidFill>
            <a:schemeClr val="tx1"/>
          </a:solidFill>
          <a:latin typeface="+mn-lt"/>
        </a:defRPr>
      </a:lvl6pPr>
      <a:lvl7pPr marL="2909888" indent="-166688" algn="l" rtl="0" fontAlgn="base">
        <a:spcBef>
          <a:spcPct val="20000"/>
        </a:spcBef>
        <a:spcAft>
          <a:spcPct val="0"/>
        </a:spcAft>
        <a:buClr>
          <a:schemeClr val="accent1"/>
        </a:buClr>
        <a:buSzPct val="55000"/>
        <a:buFont typeface="Wingdings" pitchFamily="2" charset="2"/>
        <a:buBlip>
          <a:blip r:embed="rId19"/>
        </a:buBlip>
        <a:defRPr>
          <a:solidFill>
            <a:schemeClr val="tx1"/>
          </a:solidFill>
          <a:latin typeface="+mn-lt"/>
        </a:defRPr>
      </a:lvl7pPr>
      <a:lvl8pPr marL="3367088" indent="-166688" algn="l" rtl="0" fontAlgn="base">
        <a:spcBef>
          <a:spcPct val="20000"/>
        </a:spcBef>
        <a:spcAft>
          <a:spcPct val="0"/>
        </a:spcAft>
        <a:buClr>
          <a:schemeClr val="accent1"/>
        </a:buClr>
        <a:buSzPct val="55000"/>
        <a:buFont typeface="Wingdings" pitchFamily="2" charset="2"/>
        <a:buBlip>
          <a:blip r:embed="rId19"/>
        </a:buBlip>
        <a:defRPr>
          <a:solidFill>
            <a:schemeClr val="tx1"/>
          </a:solidFill>
          <a:latin typeface="+mn-lt"/>
        </a:defRPr>
      </a:lvl8pPr>
      <a:lvl9pPr marL="3824288" indent="-166688" algn="l" rtl="0" fontAlgn="base">
        <a:spcBef>
          <a:spcPct val="20000"/>
        </a:spcBef>
        <a:spcAft>
          <a:spcPct val="0"/>
        </a:spcAft>
        <a:buClr>
          <a:schemeClr val="accent1"/>
        </a:buClr>
        <a:buSzPct val="55000"/>
        <a:buFont typeface="Wingdings" pitchFamily="2" charset="2"/>
        <a:buBlip>
          <a:blip r:embed="rId19"/>
        </a:buBlip>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90967-9651-4634-B615-C8A544A4BFF6}" type="datetime1">
              <a:rPr lang="en-US" smtClean="0">
                <a:solidFill>
                  <a:prstClr val="black">
                    <a:tint val="75000"/>
                  </a:prstClr>
                </a:solidFill>
              </a:rPr>
              <a:pPr/>
              <a:t>4/16/2015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78A9D-47DB-49FD-9415-23D209E6C17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gif"/></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42.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15.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image" Target="../media/image44.jpeg"/><Relationship Id="rId7" Type="http://schemas.openxmlformats.org/officeDocument/2006/relationships/image" Target="../media/image48.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9.jpeg"/><Relationship Id="rId13" Type="http://schemas.openxmlformats.org/officeDocument/2006/relationships/image" Target="../media/image54.jpeg"/><Relationship Id="rId3" Type="http://schemas.openxmlformats.org/officeDocument/2006/relationships/image" Target="../media/image44.jpeg"/><Relationship Id="rId7" Type="http://schemas.openxmlformats.org/officeDocument/2006/relationships/image" Target="../media/image48.jpeg"/><Relationship Id="rId12" Type="http://schemas.openxmlformats.org/officeDocument/2006/relationships/image" Target="../media/image53.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7.jpeg"/><Relationship Id="rId11" Type="http://schemas.openxmlformats.org/officeDocument/2006/relationships/image" Target="../media/image52.jpeg"/><Relationship Id="rId5" Type="http://schemas.openxmlformats.org/officeDocument/2006/relationships/image" Target="../media/image46.jpeg"/><Relationship Id="rId15" Type="http://schemas.openxmlformats.org/officeDocument/2006/relationships/image" Target="../media/image56.jpeg"/><Relationship Id="rId10" Type="http://schemas.openxmlformats.org/officeDocument/2006/relationships/image" Target="../media/image51.jpeg"/><Relationship Id="rId4" Type="http://schemas.openxmlformats.org/officeDocument/2006/relationships/image" Target="../media/image45.jpeg"/><Relationship Id="rId9" Type="http://schemas.openxmlformats.org/officeDocument/2006/relationships/image" Target="../media/image50.jpeg"/><Relationship Id="rId14" Type="http://schemas.openxmlformats.org/officeDocument/2006/relationships/image" Target="../media/image5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2.xml"/><Relationship Id="rId4" Type="http://schemas.openxmlformats.org/officeDocument/2006/relationships/image" Target="../media/image58.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9.png"/><Relationship Id="rId4"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2.e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69.jpeg"/><Relationship Id="rId5" Type="http://schemas.openxmlformats.org/officeDocument/2006/relationships/image" Target="../media/image68.png"/><Relationship Id="rId4" Type="http://schemas.openxmlformats.org/officeDocument/2006/relationships/image" Target="../media/image67.png"/></Relationships>
</file>

<file path=ppt/slides/_rels/slide6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1.jpeg"/><Relationship Id="rId7" Type="http://schemas.openxmlformats.org/officeDocument/2006/relationships/image" Target="../media/image34.jpeg"/><Relationship Id="rId12"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38.jpeg"/><Relationship Id="rId5" Type="http://schemas.openxmlformats.org/officeDocument/2006/relationships/image" Target="../media/image33.jpeg"/><Relationship Id="rId10" Type="http://schemas.openxmlformats.org/officeDocument/2006/relationships/image" Target="../media/image37.jpeg"/><Relationship Id="rId4" Type="http://schemas.openxmlformats.org/officeDocument/2006/relationships/image" Target="../media/image32.jpeg"/><Relationship Id="rId9" Type="http://schemas.openxmlformats.org/officeDocument/2006/relationships/image" Target="../media/image36.jpeg"/><Relationship Id="rId1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2.jpeg"/><Relationship Id="rId7" Type="http://schemas.openxmlformats.org/officeDocument/2006/relationships/image" Target="../media/image3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10" Type="http://schemas.openxmlformats.org/officeDocument/2006/relationships/image" Target="../media/image12.jpeg"/><Relationship Id="rId4" Type="http://schemas.openxmlformats.org/officeDocument/2006/relationships/image" Target="../media/image33.jpeg"/><Relationship Id="rId9" Type="http://schemas.openxmlformats.org/officeDocument/2006/relationships/image" Target="../media/image4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1371600"/>
          </a:xfrm>
        </p:spPr>
        <p:txBody>
          <a:bodyPr/>
          <a:lstStyle/>
          <a:p>
            <a:r>
              <a:rPr lang="en-US" sz="3600" dirty="0" smtClean="0"/>
              <a:t>Joseph Gonzalez</a:t>
            </a:r>
          </a:p>
          <a:p>
            <a:r>
              <a:rPr lang="en-US" sz="2000" dirty="0" smtClean="0"/>
              <a:t>Joint work with</a:t>
            </a:r>
          </a:p>
        </p:txBody>
      </p:sp>
      <p:pic>
        <p:nvPicPr>
          <p:cNvPr id="1026" name="Picture 2" descr="Z:\Documents\svn\select\www\people\images\ylow.jpg"/>
          <p:cNvPicPr>
            <a:picLocks noChangeAspect="1" noChangeArrowheads="1"/>
          </p:cNvPicPr>
          <p:nvPr/>
        </p:nvPicPr>
        <p:blipFill>
          <a:blip r:embed="rId2" cstate="print"/>
          <a:srcRect l="7692" r="7692"/>
          <a:stretch>
            <a:fillRect/>
          </a:stretch>
        </p:blipFill>
        <p:spPr bwMode="auto">
          <a:xfrm>
            <a:off x="152400" y="3810000"/>
            <a:ext cx="920859" cy="1371600"/>
          </a:xfrm>
          <a:prstGeom prst="rect">
            <a:avLst/>
          </a:prstGeom>
          <a:noFill/>
        </p:spPr>
      </p:pic>
      <p:pic>
        <p:nvPicPr>
          <p:cNvPr id="1027" name="Picture 3" descr="Z:\Documents\svn\select\www\people\images\aapo.jpg"/>
          <p:cNvPicPr>
            <a:picLocks noChangeAspect="1" noChangeArrowheads="1"/>
          </p:cNvPicPr>
          <p:nvPr/>
        </p:nvPicPr>
        <p:blipFill>
          <a:blip r:embed="rId3" cstate="print"/>
          <a:srcRect/>
          <a:stretch>
            <a:fillRect/>
          </a:stretch>
        </p:blipFill>
        <p:spPr bwMode="auto">
          <a:xfrm>
            <a:off x="1211944" y="3810000"/>
            <a:ext cx="914400" cy="1371600"/>
          </a:xfrm>
          <a:prstGeom prst="rect">
            <a:avLst/>
          </a:prstGeom>
          <a:noFill/>
        </p:spPr>
      </p:pic>
      <p:pic>
        <p:nvPicPr>
          <p:cNvPr id="1028" name="Picture 4" descr="Z:\Documents\svn\select\www\people\images\bickson.jpg"/>
          <p:cNvPicPr>
            <a:picLocks noChangeAspect="1" noChangeArrowheads="1"/>
          </p:cNvPicPr>
          <p:nvPr/>
        </p:nvPicPr>
        <p:blipFill>
          <a:blip r:embed="rId4" cstate="print"/>
          <a:srcRect l="5770" r="13453"/>
          <a:stretch>
            <a:fillRect/>
          </a:stretch>
        </p:blipFill>
        <p:spPr bwMode="auto">
          <a:xfrm>
            <a:off x="2265029" y="3810000"/>
            <a:ext cx="903642" cy="1371600"/>
          </a:xfrm>
          <a:prstGeom prst="rect">
            <a:avLst/>
          </a:prstGeom>
          <a:noFill/>
        </p:spPr>
      </p:pic>
      <p:pic>
        <p:nvPicPr>
          <p:cNvPr id="1029" name="Picture 5" descr="Z:\Documents\svn\select\www\people\images\guestrin.jpg"/>
          <p:cNvPicPr>
            <a:picLocks noChangeAspect="1" noChangeArrowheads="1"/>
          </p:cNvPicPr>
          <p:nvPr/>
        </p:nvPicPr>
        <p:blipFill>
          <a:blip r:embed="rId5" cstate="print"/>
          <a:srcRect/>
          <a:stretch>
            <a:fillRect/>
          </a:stretch>
        </p:blipFill>
        <p:spPr bwMode="auto">
          <a:xfrm>
            <a:off x="3322638" y="3810000"/>
            <a:ext cx="1020762" cy="1371600"/>
          </a:xfrm>
          <a:prstGeom prst="rect">
            <a:avLst/>
          </a:prstGeom>
          <a:noFill/>
        </p:spPr>
      </p:pic>
      <p:pic>
        <p:nvPicPr>
          <p:cNvPr id="1031" name="Picture 7" descr="http://www.cs.cmu.edu/~guyb/guySmall.jpg"/>
          <p:cNvPicPr>
            <a:picLocks noChangeAspect="1" noChangeArrowheads="1"/>
          </p:cNvPicPr>
          <p:nvPr/>
        </p:nvPicPr>
        <p:blipFill>
          <a:blip r:embed="rId6" cstate="print"/>
          <a:srcRect/>
          <a:stretch>
            <a:fillRect/>
          </a:stretch>
        </p:blipFill>
        <p:spPr bwMode="auto">
          <a:xfrm>
            <a:off x="5553754" y="3810000"/>
            <a:ext cx="976682" cy="1371600"/>
          </a:xfrm>
          <a:prstGeom prst="rect">
            <a:avLst/>
          </a:prstGeom>
          <a:noFill/>
        </p:spPr>
      </p:pic>
      <p:pic>
        <p:nvPicPr>
          <p:cNvPr id="1035" name="Picture 11" descr="http://blog.swivel.com/photos/uncategorized/2007/06/18/jmhcas.jpg"/>
          <p:cNvPicPr>
            <a:picLocks noChangeAspect="1" noChangeArrowheads="1"/>
          </p:cNvPicPr>
          <p:nvPr/>
        </p:nvPicPr>
        <p:blipFill>
          <a:blip r:embed="rId7" cstate="print"/>
          <a:srcRect l="13714" r="8571"/>
          <a:stretch>
            <a:fillRect/>
          </a:stretch>
        </p:blipFill>
        <p:spPr bwMode="auto">
          <a:xfrm>
            <a:off x="6669121" y="3810000"/>
            <a:ext cx="1116992" cy="1371600"/>
          </a:xfrm>
          <a:prstGeom prst="rect">
            <a:avLst/>
          </a:prstGeom>
          <a:noFill/>
        </p:spPr>
      </p:pic>
      <p:sp>
        <p:nvSpPr>
          <p:cNvPr id="11" name="TextBox 10"/>
          <p:cNvSpPr txBox="1"/>
          <p:nvPr/>
        </p:nvSpPr>
        <p:spPr>
          <a:xfrm>
            <a:off x="152400" y="5219700"/>
            <a:ext cx="973985" cy="646331"/>
          </a:xfrm>
          <a:prstGeom prst="rect">
            <a:avLst/>
          </a:prstGeom>
          <a:noFill/>
        </p:spPr>
        <p:txBody>
          <a:bodyPr wrap="none" rtlCol="0">
            <a:spAutoFit/>
          </a:bodyPr>
          <a:lstStyle/>
          <a:p>
            <a:pPr algn="ctr"/>
            <a:r>
              <a:rPr lang="en-US" dirty="0" err="1" smtClean="0"/>
              <a:t>Yucheng</a:t>
            </a:r>
            <a:endParaRPr lang="en-US" dirty="0" smtClean="0"/>
          </a:p>
          <a:p>
            <a:pPr algn="ctr"/>
            <a:r>
              <a:rPr lang="en-US" dirty="0" smtClean="0"/>
              <a:t>Low</a:t>
            </a:r>
            <a:endParaRPr lang="en-US" dirty="0"/>
          </a:p>
        </p:txBody>
      </p:sp>
      <p:sp>
        <p:nvSpPr>
          <p:cNvPr id="12" name="TextBox 11"/>
          <p:cNvSpPr txBox="1"/>
          <p:nvPr/>
        </p:nvSpPr>
        <p:spPr>
          <a:xfrm>
            <a:off x="1295400" y="5219700"/>
            <a:ext cx="761298" cy="646331"/>
          </a:xfrm>
          <a:prstGeom prst="rect">
            <a:avLst/>
          </a:prstGeom>
          <a:noFill/>
        </p:spPr>
        <p:txBody>
          <a:bodyPr wrap="none" rtlCol="0">
            <a:spAutoFit/>
          </a:bodyPr>
          <a:lstStyle/>
          <a:p>
            <a:pPr algn="ctr"/>
            <a:r>
              <a:rPr lang="en-US" dirty="0" err="1" smtClean="0"/>
              <a:t>Aapo</a:t>
            </a:r>
            <a:endParaRPr lang="en-US" dirty="0" smtClean="0"/>
          </a:p>
          <a:p>
            <a:pPr algn="ctr"/>
            <a:r>
              <a:rPr lang="en-US" dirty="0" err="1" smtClean="0"/>
              <a:t>Kyrola</a:t>
            </a:r>
            <a:endParaRPr lang="en-US" dirty="0"/>
          </a:p>
        </p:txBody>
      </p:sp>
      <p:sp>
        <p:nvSpPr>
          <p:cNvPr id="13" name="TextBox 12"/>
          <p:cNvSpPr txBox="1"/>
          <p:nvPr/>
        </p:nvSpPr>
        <p:spPr>
          <a:xfrm>
            <a:off x="2286000" y="5219700"/>
            <a:ext cx="895887" cy="646331"/>
          </a:xfrm>
          <a:prstGeom prst="rect">
            <a:avLst/>
          </a:prstGeom>
          <a:noFill/>
        </p:spPr>
        <p:txBody>
          <a:bodyPr wrap="none" rtlCol="0">
            <a:spAutoFit/>
          </a:bodyPr>
          <a:lstStyle/>
          <a:p>
            <a:pPr algn="ctr"/>
            <a:r>
              <a:rPr lang="en-US" dirty="0" smtClean="0"/>
              <a:t>Danny</a:t>
            </a:r>
          </a:p>
          <a:p>
            <a:pPr algn="ctr"/>
            <a:r>
              <a:rPr lang="en-US" dirty="0" err="1" smtClean="0"/>
              <a:t>Bickson</a:t>
            </a:r>
            <a:endParaRPr lang="en-US" dirty="0"/>
          </a:p>
        </p:txBody>
      </p:sp>
      <p:sp>
        <p:nvSpPr>
          <p:cNvPr id="15" name="TextBox 14"/>
          <p:cNvSpPr txBox="1"/>
          <p:nvPr/>
        </p:nvSpPr>
        <p:spPr>
          <a:xfrm>
            <a:off x="3347931" y="5219700"/>
            <a:ext cx="986809" cy="646331"/>
          </a:xfrm>
          <a:prstGeom prst="rect">
            <a:avLst/>
          </a:prstGeom>
          <a:noFill/>
        </p:spPr>
        <p:txBody>
          <a:bodyPr wrap="none" rtlCol="0">
            <a:spAutoFit/>
          </a:bodyPr>
          <a:lstStyle/>
          <a:p>
            <a:pPr algn="ctr"/>
            <a:r>
              <a:rPr lang="en-US" dirty="0" smtClean="0"/>
              <a:t>Carlos</a:t>
            </a:r>
          </a:p>
          <a:p>
            <a:pPr algn="ctr"/>
            <a:r>
              <a:rPr lang="en-US" dirty="0" err="1" smtClean="0"/>
              <a:t>Guestrin</a:t>
            </a:r>
            <a:endParaRPr lang="en-US" dirty="0"/>
          </a:p>
        </p:txBody>
      </p:sp>
      <p:sp>
        <p:nvSpPr>
          <p:cNvPr id="16" name="TextBox 15"/>
          <p:cNvSpPr txBox="1"/>
          <p:nvPr/>
        </p:nvSpPr>
        <p:spPr>
          <a:xfrm>
            <a:off x="5562600" y="5219700"/>
            <a:ext cx="925253" cy="646331"/>
          </a:xfrm>
          <a:prstGeom prst="rect">
            <a:avLst/>
          </a:prstGeom>
          <a:noFill/>
        </p:spPr>
        <p:txBody>
          <a:bodyPr wrap="none" rtlCol="0">
            <a:spAutoFit/>
          </a:bodyPr>
          <a:lstStyle/>
          <a:p>
            <a:pPr algn="ctr"/>
            <a:r>
              <a:rPr lang="en-US" dirty="0" smtClean="0"/>
              <a:t>Guy</a:t>
            </a:r>
          </a:p>
          <a:p>
            <a:pPr algn="ctr"/>
            <a:r>
              <a:rPr lang="en-US" dirty="0" err="1" smtClean="0"/>
              <a:t>Blelloch</a:t>
            </a:r>
            <a:endParaRPr lang="en-US" dirty="0"/>
          </a:p>
        </p:txBody>
      </p:sp>
      <p:sp>
        <p:nvSpPr>
          <p:cNvPr id="17" name="TextBox 16"/>
          <p:cNvSpPr txBox="1"/>
          <p:nvPr/>
        </p:nvSpPr>
        <p:spPr>
          <a:xfrm>
            <a:off x="6610730" y="5219700"/>
            <a:ext cx="1193533" cy="646331"/>
          </a:xfrm>
          <a:prstGeom prst="rect">
            <a:avLst/>
          </a:prstGeom>
          <a:noFill/>
        </p:spPr>
        <p:txBody>
          <a:bodyPr wrap="none" rtlCol="0">
            <a:spAutoFit/>
          </a:bodyPr>
          <a:lstStyle/>
          <a:p>
            <a:pPr algn="ctr"/>
            <a:r>
              <a:rPr lang="en-US" dirty="0" smtClean="0"/>
              <a:t>Joe</a:t>
            </a:r>
          </a:p>
          <a:p>
            <a:pPr algn="ctr"/>
            <a:r>
              <a:rPr lang="en-US" dirty="0" err="1" smtClean="0"/>
              <a:t>Hellerstein</a:t>
            </a:r>
            <a:endParaRPr lang="en-US" dirty="0"/>
          </a:p>
        </p:txBody>
      </p:sp>
      <p:pic>
        <p:nvPicPr>
          <p:cNvPr id="137218" name="Picture 2" descr="http://www.cs.cmu.edu/~droh/dave-ohallaron1.jpg"/>
          <p:cNvPicPr>
            <a:picLocks noChangeAspect="1" noChangeArrowheads="1"/>
          </p:cNvPicPr>
          <p:nvPr/>
        </p:nvPicPr>
        <p:blipFill>
          <a:blip r:embed="rId8" cstate="print"/>
          <a:srcRect/>
          <a:stretch>
            <a:fillRect/>
          </a:stretch>
        </p:blipFill>
        <p:spPr bwMode="auto">
          <a:xfrm>
            <a:off x="7924800" y="3810000"/>
            <a:ext cx="1028700" cy="1371600"/>
          </a:xfrm>
          <a:prstGeom prst="rect">
            <a:avLst/>
          </a:prstGeom>
          <a:noFill/>
        </p:spPr>
      </p:pic>
      <p:sp>
        <p:nvSpPr>
          <p:cNvPr id="19" name="TextBox 18"/>
          <p:cNvSpPr txBox="1"/>
          <p:nvPr/>
        </p:nvSpPr>
        <p:spPr>
          <a:xfrm>
            <a:off x="7880423" y="5219700"/>
            <a:ext cx="1187377" cy="646331"/>
          </a:xfrm>
          <a:prstGeom prst="rect">
            <a:avLst/>
          </a:prstGeom>
          <a:noFill/>
        </p:spPr>
        <p:txBody>
          <a:bodyPr wrap="none" rtlCol="0">
            <a:spAutoFit/>
          </a:bodyPr>
          <a:lstStyle/>
          <a:p>
            <a:pPr algn="ctr"/>
            <a:r>
              <a:rPr lang="en-US" dirty="0" smtClean="0"/>
              <a:t>David</a:t>
            </a:r>
          </a:p>
          <a:p>
            <a:pPr algn="ctr"/>
            <a:r>
              <a:rPr lang="en-US" dirty="0" err="1" smtClean="0"/>
              <a:t>O’Hallaron</a:t>
            </a:r>
            <a:endParaRPr lang="en-US" dirty="0"/>
          </a:p>
        </p:txBody>
      </p:sp>
      <p:pic>
        <p:nvPicPr>
          <p:cNvPr id="134146" name="Picture 2" descr="GraphLab"/>
          <p:cNvPicPr>
            <a:picLocks noChangeAspect="1" noChangeArrowheads="1"/>
          </p:cNvPicPr>
          <p:nvPr/>
        </p:nvPicPr>
        <p:blipFill>
          <a:blip r:embed="rId9" cstate="print"/>
          <a:srcRect/>
          <a:stretch>
            <a:fillRect/>
          </a:stretch>
        </p:blipFill>
        <p:spPr bwMode="auto">
          <a:xfrm>
            <a:off x="2819400" y="314324"/>
            <a:ext cx="3514725" cy="1209676"/>
          </a:xfrm>
          <a:prstGeom prst="rect">
            <a:avLst/>
          </a:prstGeom>
          <a:noFill/>
        </p:spPr>
      </p:pic>
      <p:sp>
        <p:nvSpPr>
          <p:cNvPr id="2" name="Title 1"/>
          <p:cNvSpPr>
            <a:spLocks noGrp="1"/>
          </p:cNvSpPr>
          <p:nvPr>
            <p:ph type="ctrTitle"/>
          </p:nvPr>
        </p:nvSpPr>
        <p:spPr>
          <a:xfrm>
            <a:off x="838200" y="914400"/>
            <a:ext cx="7467600" cy="1676400"/>
          </a:xfrm>
        </p:spPr>
        <p:txBody>
          <a:bodyPr/>
          <a:lstStyle/>
          <a:p>
            <a:r>
              <a:rPr lang="en-US" sz="3200" dirty="0" smtClean="0"/>
              <a:t>A New Parallel Framework for</a:t>
            </a:r>
            <a:br>
              <a:rPr lang="en-US" sz="3200" dirty="0" smtClean="0"/>
            </a:br>
            <a:r>
              <a:rPr lang="en-US" sz="3200" dirty="0" smtClean="0"/>
              <a:t> Machine Learning</a:t>
            </a:r>
            <a:endParaRPr lang="en-US" sz="3200" dirty="0"/>
          </a:p>
        </p:txBody>
      </p:sp>
      <p:sp>
        <p:nvSpPr>
          <p:cNvPr id="23" name="TextBox 22"/>
          <p:cNvSpPr txBox="1"/>
          <p:nvPr/>
        </p:nvSpPr>
        <p:spPr>
          <a:xfrm>
            <a:off x="4539881" y="5221069"/>
            <a:ext cx="760394" cy="646331"/>
          </a:xfrm>
          <a:prstGeom prst="rect">
            <a:avLst/>
          </a:prstGeom>
          <a:noFill/>
        </p:spPr>
        <p:txBody>
          <a:bodyPr wrap="none" rtlCol="0">
            <a:spAutoFit/>
          </a:bodyPr>
          <a:lstStyle/>
          <a:p>
            <a:pPr algn="ctr"/>
            <a:r>
              <a:rPr lang="en-US" dirty="0" smtClean="0"/>
              <a:t>Alex</a:t>
            </a:r>
          </a:p>
          <a:p>
            <a:pPr algn="ctr"/>
            <a:r>
              <a:rPr lang="en-US" dirty="0" err="1" smtClean="0"/>
              <a:t>Smola</a:t>
            </a:r>
            <a:endParaRPr lang="en-US" dirty="0"/>
          </a:p>
        </p:txBody>
      </p:sp>
      <p:pic>
        <p:nvPicPr>
          <p:cNvPr id="24" name="Picture 6" descr="http://alex.smola.org/images/alex_large.jpg"/>
          <p:cNvPicPr>
            <a:picLocks noChangeAspect="1" noChangeArrowheads="1"/>
          </p:cNvPicPr>
          <p:nvPr/>
        </p:nvPicPr>
        <p:blipFill rotWithShape="1">
          <a:blip r:embed="rId10" cstate="print"/>
          <a:srcRect l="34919" t="36577" r="55344" b="42790"/>
          <a:stretch/>
        </p:blipFill>
        <p:spPr bwMode="auto">
          <a:xfrm>
            <a:off x="4438972" y="3810000"/>
            <a:ext cx="971228" cy="1371600"/>
          </a:xfrm>
          <a:prstGeom prst="rect">
            <a:avLst/>
          </a:prstGeom>
          <a:noFill/>
        </p:spPr>
      </p:pic>
      <p:pic>
        <p:nvPicPr>
          <p:cNvPr id="21" name="Picture 20" descr="joey_green_small-1.jpg"/>
          <p:cNvPicPr>
            <a:picLocks noChangeAspect="1"/>
          </p:cNvPicPr>
          <p:nvPr/>
        </p:nvPicPr>
        <p:blipFill>
          <a:blip r:embed="rId11" cstate="print"/>
          <a:stretch>
            <a:fillRect/>
          </a:stretch>
        </p:blipFill>
        <p:spPr>
          <a:xfrm>
            <a:off x="6553200" y="2362200"/>
            <a:ext cx="1828800" cy="12243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63304" y="4757443"/>
            <a:ext cx="8423496" cy="944863"/>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6" name="Rounded Rectangle 25"/>
          <p:cNvSpPr/>
          <p:nvPr/>
        </p:nvSpPr>
        <p:spPr bwMode="auto">
          <a:xfrm>
            <a:off x="64589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1</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7" name="Rounded Rectangle 26"/>
          <p:cNvSpPr/>
          <p:nvPr/>
        </p:nvSpPr>
        <p:spPr bwMode="auto">
          <a:xfrm>
            <a:off x="276747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2</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8" name="Rounded Rectangle 27"/>
          <p:cNvSpPr/>
          <p:nvPr/>
        </p:nvSpPr>
        <p:spPr bwMode="auto">
          <a:xfrm>
            <a:off x="488905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3</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9" name="Rounded Rectangle 28"/>
          <p:cNvSpPr/>
          <p:nvPr/>
        </p:nvSpPr>
        <p:spPr bwMode="auto">
          <a:xfrm>
            <a:off x="7010635"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4</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 name="Title 1"/>
          <p:cNvSpPr>
            <a:spLocks noGrp="1"/>
          </p:cNvSpPr>
          <p:nvPr>
            <p:ph type="title"/>
          </p:nvPr>
        </p:nvSpPr>
        <p:spPr/>
        <p:txBody>
          <a:bodyPr/>
          <a:lstStyle/>
          <a:p>
            <a:r>
              <a:rPr lang="en-US" dirty="0" err="1" smtClean="0"/>
              <a:t>MapReduce</a:t>
            </a:r>
            <a:r>
              <a:rPr lang="en-US" dirty="0" smtClean="0"/>
              <a:t> – Map Phase</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10</a:t>
            </a:fld>
            <a:endParaRPr lang="en-US"/>
          </a:p>
        </p:txBody>
      </p:sp>
      <p:sp>
        <p:nvSpPr>
          <p:cNvPr id="7" name="Rectangle 6"/>
          <p:cNvSpPr/>
          <p:nvPr/>
        </p:nvSpPr>
        <p:spPr bwMode="auto">
          <a:xfrm>
            <a:off x="263304" y="1363081"/>
            <a:ext cx="8423496" cy="94486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 name="TextBox 23"/>
          <p:cNvSpPr txBox="1"/>
          <p:nvPr/>
        </p:nvSpPr>
        <p:spPr>
          <a:xfrm>
            <a:off x="263304" y="5702306"/>
            <a:ext cx="8423496" cy="461665"/>
          </a:xfrm>
          <a:prstGeom prst="rect">
            <a:avLst/>
          </a:prstGeom>
          <a:noFill/>
        </p:spPr>
        <p:txBody>
          <a:bodyPr wrap="square" rtlCol="0">
            <a:spAutoFit/>
          </a:bodyPr>
          <a:lstStyle/>
          <a:p>
            <a:pPr algn="ctr"/>
            <a:r>
              <a:rPr lang="en-US" b="1" dirty="0" smtClean="0"/>
              <a:t>Embarrassingly Parallel independent computation </a:t>
            </a:r>
            <a:endParaRPr lang="en-US" b="1" dirty="0"/>
          </a:p>
        </p:txBody>
      </p:sp>
      <p:pic>
        <p:nvPicPr>
          <p:cNvPr id="31" name="Picture 30" descr="arthur.jpg"/>
          <p:cNvPicPr>
            <a:picLocks noChangeAspect="1"/>
          </p:cNvPicPr>
          <p:nvPr/>
        </p:nvPicPr>
        <p:blipFill>
          <a:blip r:embed="rId3" cstate="print"/>
          <a:stretch>
            <a:fillRect/>
          </a:stretch>
        </p:blipFill>
        <p:spPr>
          <a:xfrm>
            <a:off x="1752600" y="1447800"/>
            <a:ext cx="574934" cy="728009"/>
          </a:xfrm>
          <a:prstGeom prst="rect">
            <a:avLst/>
          </a:prstGeom>
        </p:spPr>
      </p:pic>
      <p:pic>
        <p:nvPicPr>
          <p:cNvPr id="40" name="Picture 39" descr="funiak.jpg"/>
          <p:cNvPicPr>
            <a:picLocks noChangeAspect="1"/>
          </p:cNvPicPr>
          <p:nvPr/>
        </p:nvPicPr>
        <p:blipFill>
          <a:blip r:embed="rId4" cstate="print"/>
          <a:stretch>
            <a:fillRect/>
          </a:stretch>
        </p:blipFill>
        <p:spPr>
          <a:xfrm>
            <a:off x="5888325" y="1484313"/>
            <a:ext cx="638863" cy="708377"/>
          </a:xfrm>
          <a:prstGeom prst="rect">
            <a:avLst/>
          </a:prstGeom>
        </p:spPr>
      </p:pic>
      <p:pic>
        <p:nvPicPr>
          <p:cNvPr id="46" name="Picture 45" descr="hong.jpg"/>
          <p:cNvPicPr>
            <a:picLocks noChangeAspect="1"/>
          </p:cNvPicPr>
          <p:nvPr/>
        </p:nvPicPr>
        <p:blipFill>
          <a:blip r:embed="rId5" cstate="print"/>
          <a:stretch>
            <a:fillRect/>
          </a:stretch>
        </p:blipFill>
        <p:spPr>
          <a:xfrm>
            <a:off x="7923371" y="1484313"/>
            <a:ext cx="539939" cy="728008"/>
          </a:xfrm>
          <a:prstGeom prst="rect">
            <a:avLst/>
          </a:prstGeom>
        </p:spPr>
      </p:pic>
      <p:pic>
        <p:nvPicPr>
          <p:cNvPr id="47" name="Picture 46" descr="huang.jpg"/>
          <p:cNvPicPr>
            <a:picLocks noChangeAspect="1"/>
          </p:cNvPicPr>
          <p:nvPr/>
        </p:nvPicPr>
        <p:blipFill>
          <a:blip r:embed="rId6" cstate="print"/>
          <a:stretch>
            <a:fillRect/>
          </a:stretch>
        </p:blipFill>
        <p:spPr>
          <a:xfrm>
            <a:off x="3884203" y="1484313"/>
            <a:ext cx="520007" cy="728009"/>
          </a:xfrm>
          <a:prstGeom prst="rect">
            <a:avLst/>
          </a:prstGeom>
        </p:spPr>
      </p:pic>
      <p:sp>
        <p:nvSpPr>
          <p:cNvPr id="50" name="Rectangle 49"/>
          <p:cNvSpPr/>
          <p:nvPr/>
        </p:nvSpPr>
        <p:spPr bwMode="auto">
          <a:xfrm>
            <a:off x="5665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9</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2" name="Rectangle 51"/>
          <p:cNvSpPr/>
          <p:nvPr/>
        </p:nvSpPr>
        <p:spPr bwMode="auto">
          <a:xfrm>
            <a:off x="26112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3" name="Rectangle 52"/>
          <p:cNvSpPr/>
          <p:nvPr/>
        </p:nvSpPr>
        <p:spPr bwMode="auto">
          <a:xfrm>
            <a:off x="46813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4" name="Rectangle 53"/>
          <p:cNvSpPr/>
          <p:nvPr/>
        </p:nvSpPr>
        <p:spPr bwMode="auto">
          <a:xfrm>
            <a:off x="68276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2" name="Rectangle 31"/>
          <p:cNvSpPr/>
          <p:nvPr/>
        </p:nvSpPr>
        <p:spPr bwMode="auto">
          <a:xfrm>
            <a:off x="1228543" y="312699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7</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3" name="Rectangle 32"/>
          <p:cNvSpPr/>
          <p:nvPr/>
        </p:nvSpPr>
        <p:spPr bwMode="auto">
          <a:xfrm>
            <a:off x="3360504"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6</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7</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5" name="Rectangle 34"/>
          <p:cNvSpPr/>
          <p:nvPr/>
        </p:nvSpPr>
        <p:spPr bwMode="auto">
          <a:xfrm>
            <a:off x="5354456"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9</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7" name="Rectangle 36"/>
          <p:cNvSpPr/>
          <p:nvPr/>
        </p:nvSpPr>
        <p:spPr bwMode="auto">
          <a:xfrm>
            <a:off x="7424556"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4" name="Rectangle 33"/>
          <p:cNvSpPr/>
          <p:nvPr/>
        </p:nvSpPr>
        <p:spPr bwMode="auto">
          <a:xfrm>
            <a:off x="1266461"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6" name="Rectangle 35"/>
          <p:cNvSpPr/>
          <p:nvPr/>
        </p:nvSpPr>
        <p:spPr bwMode="auto">
          <a:xfrm>
            <a:off x="3398422"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8" name="Rectangle 37"/>
          <p:cNvSpPr/>
          <p:nvPr/>
        </p:nvSpPr>
        <p:spPr bwMode="auto">
          <a:xfrm>
            <a:off x="5392374"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41" name="Rectangle 40"/>
          <p:cNvSpPr/>
          <p:nvPr/>
        </p:nvSpPr>
        <p:spPr bwMode="auto">
          <a:xfrm>
            <a:off x="7462474"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0" name="TextBox 29"/>
          <p:cNvSpPr txBox="1"/>
          <p:nvPr/>
        </p:nvSpPr>
        <p:spPr>
          <a:xfrm>
            <a:off x="250604" y="6030267"/>
            <a:ext cx="8423496" cy="461665"/>
          </a:xfrm>
          <a:prstGeom prst="rect">
            <a:avLst/>
          </a:prstGeom>
          <a:noFill/>
        </p:spPr>
        <p:txBody>
          <a:bodyPr wrap="square" rtlCol="0">
            <a:spAutoFit/>
          </a:bodyPr>
          <a:lstStyle/>
          <a:p>
            <a:pPr algn="ctr"/>
            <a:r>
              <a:rPr lang="en-US" b="1" dirty="0" smtClean="0"/>
              <a:t>No Communication needed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33333E-7 -2.59259E-6 L -0.07639 0.24514 " pathEditMode="relative" ptsTypes="AA">
                                      <p:cBhvr>
                                        <p:cTn id="6" dur="500" fill="hold"/>
                                        <p:tgtEl>
                                          <p:spTgt spid="3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8.33333E-6 4.07407E-6 L -0.071 0.24537 " pathEditMode="relative" ptsTypes="AA">
                                      <p:cBhvr>
                                        <p:cTn id="8" dur="500" fill="hold"/>
                                        <p:tgtEl>
                                          <p:spTgt spid="4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3.88889E-6 -4.81481E-6 L -0.06112 0.24537 " pathEditMode="relative" ptsTypes="AA">
                                      <p:cBhvr>
                                        <p:cTn id="10" dur="500" fill="hold"/>
                                        <p:tgtEl>
                                          <p:spTgt spid="40"/>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5.27778E-6 4.07407E-6 L -0.04584 0.23958 " pathEditMode="relative" ptsTypes="AA">
                                      <p:cBhvr>
                                        <p:cTn id="12" dur="500" fill="hold"/>
                                        <p:tgtEl>
                                          <p:spTgt spid="46"/>
                                        </p:tgtEl>
                                        <p:attrNameLst>
                                          <p:attrName>ppt_x</p:attrName>
                                          <p:attrName>ppt_y</p:attrName>
                                        </p:attrNameLst>
                                      </p:cBhvr>
                                    </p:animMotion>
                                  </p:childTnLst>
                                </p:cTn>
                              </p:par>
                            </p:childTnLst>
                          </p:cTn>
                        </p:par>
                        <p:par>
                          <p:cTn id="13" fill="hold">
                            <p:stCondLst>
                              <p:cond delay="500"/>
                            </p:stCondLst>
                            <p:childTnLst>
                              <p:par>
                                <p:cTn id="14" presetID="53" presetClass="exit" presetSubtype="0" fill="hold" nodeType="afterEffect">
                                  <p:stCondLst>
                                    <p:cond delay="0"/>
                                  </p:stCondLst>
                                  <p:childTnLst>
                                    <p:anim calcmode="lin" valueType="num">
                                      <p:cBhvr>
                                        <p:cTn id="15" dur="500"/>
                                        <p:tgtEl>
                                          <p:spTgt spid="31"/>
                                        </p:tgtEl>
                                        <p:attrNameLst>
                                          <p:attrName>ppt_w</p:attrName>
                                        </p:attrNameLst>
                                      </p:cBhvr>
                                      <p:tavLst>
                                        <p:tav tm="0">
                                          <p:val>
                                            <p:strVal val="ppt_w"/>
                                          </p:val>
                                        </p:tav>
                                        <p:tav tm="100000">
                                          <p:val>
                                            <p:fltVal val="0"/>
                                          </p:val>
                                        </p:tav>
                                      </p:tavLst>
                                    </p:anim>
                                    <p:anim calcmode="lin" valueType="num">
                                      <p:cBhvr>
                                        <p:cTn id="16" dur="500"/>
                                        <p:tgtEl>
                                          <p:spTgt spid="31"/>
                                        </p:tgtEl>
                                        <p:attrNameLst>
                                          <p:attrName>ppt_h</p:attrName>
                                        </p:attrNameLst>
                                      </p:cBhvr>
                                      <p:tavLst>
                                        <p:tav tm="0">
                                          <p:val>
                                            <p:strVal val="ppt_h"/>
                                          </p:val>
                                        </p:tav>
                                        <p:tav tm="100000">
                                          <p:val>
                                            <p:fltVal val="0"/>
                                          </p:val>
                                        </p:tav>
                                      </p:tavLst>
                                    </p:anim>
                                    <p:animEffect transition="out" filter="fade">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par>
                                <p:cTn id="19" presetID="53" presetClass="exit" presetSubtype="0" fill="hold" nodeType="withEffect">
                                  <p:stCondLst>
                                    <p:cond delay="0"/>
                                  </p:stCondLst>
                                  <p:childTnLst>
                                    <p:anim calcmode="lin" valueType="num">
                                      <p:cBhvr>
                                        <p:cTn id="20" dur="500"/>
                                        <p:tgtEl>
                                          <p:spTgt spid="47"/>
                                        </p:tgtEl>
                                        <p:attrNameLst>
                                          <p:attrName>ppt_w</p:attrName>
                                        </p:attrNameLst>
                                      </p:cBhvr>
                                      <p:tavLst>
                                        <p:tav tm="0">
                                          <p:val>
                                            <p:strVal val="ppt_w"/>
                                          </p:val>
                                        </p:tav>
                                        <p:tav tm="100000">
                                          <p:val>
                                            <p:fltVal val="0"/>
                                          </p:val>
                                        </p:tav>
                                      </p:tavLst>
                                    </p:anim>
                                    <p:anim calcmode="lin" valueType="num">
                                      <p:cBhvr>
                                        <p:cTn id="21" dur="500"/>
                                        <p:tgtEl>
                                          <p:spTgt spid="47"/>
                                        </p:tgtEl>
                                        <p:attrNameLst>
                                          <p:attrName>ppt_h</p:attrName>
                                        </p:attrNameLst>
                                      </p:cBhvr>
                                      <p:tavLst>
                                        <p:tav tm="0">
                                          <p:val>
                                            <p:strVal val="ppt_h"/>
                                          </p:val>
                                        </p:tav>
                                        <p:tav tm="100000">
                                          <p:val>
                                            <p:fltVal val="0"/>
                                          </p:val>
                                        </p:tav>
                                      </p:tavLst>
                                    </p:anim>
                                    <p:animEffect transition="out" filter="fade">
                                      <p:cBhvr>
                                        <p:cTn id="22" dur="500"/>
                                        <p:tgtEl>
                                          <p:spTgt spid="47"/>
                                        </p:tgtEl>
                                      </p:cBhvr>
                                    </p:animEffect>
                                    <p:set>
                                      <p:cBhvr>
                                        <p:cTn id="23" dur="1" fill="hold">
                                          <p:stCondLst>
                                            <p:cond delay="499"/>
                                          </p:stCondLst>
                                        </p:cTn>
                                        <p:tgtEl>
                                          <p:spTgt spid="47"/>
                                        </p:tgtEl>
                                        <p:attrNameLst>
                                          <p:attrName>style.visibility</p:attrName>
                                        </p:attrNameLst>
                                      </p:cBhvr>
                                      <p:to>
                                        <p:strVal val="hidden"/>
                                      </p:to>
                                    </p:set>
                                  </p:childTnLst>
                                </p:cTn>
                              </p:par>
                              <p:par>
                                <p:cTn id="24" presetID="53" presetClass="exit" presetSubtype="0" fill="hold" nodeType="withEffect">
                                  <p:stCondLst>
                                    <p:cond delay="0"/>
                                  </p:stCondLst>
                                  <p:childTnLst>
                                    <p:anim calcmode="lin" valueType="num">
                                      <p:cBhvr>
                                        <p:cTn id="25" dur="500"/>
                                        <p:tgtEl>
                                          <p:spTgt spid="40"/>
                                        </p:tgtEl>
                                        <p:attrNameLst>
                                          <p:attrName>ppt_w</p:attrName>
                                        </p:attrNameLst>
                                      </p:cBhvr>
                                      <p:tavLst>
                                        <p:tav tm="0">
                                          <p:val>
                                            <p:strVal val="ppt_w"/>
                                          </p:val>
                                        </p:tav>
                                        <p:tav tm="100000">
                                          <p:val>
                                            <p:fltVal val="0"/>
                                          </p:val>
                                        </p:tav>
                                      </p:tavLst>
                                    </p:anim>
                                    <p:anim calcmode="lin" valueType="num">
                                      <p:cBhvr>
                                        <p:cTn id="26" dur="500"/>
                                        <p:tgtEl>
                                          <p:spTgt spid="40"/>
                                        </p:tgtEl>
                                        <p:attrNameLst>
                                          <p:attrName>ppt_h</p:attrName>
                                        </p:attrNameLst>
                                      </p:cBhvr>
                                      <p:tavLst>
                                        <p:tav tm="0">
                                          <p:val>
                                            <p:strVal val="ppt_h"/>
                                          </p:val>
                                        </p:tav>
                                        <p:tav tm="100000">
                                          <p:val>
                                            <p:fltVal val="0"/>
                                          </p:val>
                                        </p:tav>
                                      </p:tavLst>
                                    </p:anim>
                                    <p:animEffect transition="out" filter="fade">
                                      <p:cBhvr>
                                        <p:cTn id="27" dur="500"/>
                                        <p:tgtEl>
                                          <p:spTgt spid="40"/>
                                        </p:tgtEl>
                                      </p:cBhvr>
                                    </p:animEffect>
                                    <p:set>
                                      <p:cBhvr>
                                        <p:cTn id="28" dur="1" fill="hold">
                                          <p:stCondLst>
                                            <p:cond delay="499"/>
                                          </p:stCondLst>
                                        </p:cTn>
                                        <p:tgtEl>
                                          <p:spTgt spid="40"/>
                                        </p:tgtEl>
                                        <p:attrNameLst>
                                          <p:attrName>style.visibility</p:attrName>
                                        </p:attrNameLst>
                                      </p:cBhvr>
                                      <p:to>
                                        <p:strVal val="hidden"/>
                                      </p:to>
                                    </p:set>
                                  </p:childTnLst>
                                </p:cTn>
                              </p:par>
                              <p:par>
                                <p:cTn id="29" presetID="53" presetClass="exit" presetSubtype="0" fill="hold" nodeType="withEffect">
                                  <p:stCondLst>
                                    <p:cond delay="0"/>
                                  </p:stCondLst>
                                  <p:childTnLst>
                                    <p:anim calcmode="lin" valueType="num">
                                      <p:cBhvr>
                                        <p:cTn id="30" dur="500"/>
                                        <p:tgtEl>
                                          <p:spTgt spid="46"/>
                                        </p:tgtEl>
                                        <p:attrNameLst>
                                          <p:attrName>ppt_w</p:attrName>
                                        </p:attrNameLst>
                                      </p:cBhvr>
                                      <p:tavLst>
                                        <p:tav tm="0">
                                          <p:val>
                                            <p:strVal val="ppt_w"/>
                                          </p:val>
                                        </p:tav>
                                        <p:tav tm="100000">
                                          <p:val>
                                            <p:fltVal val="0"/>
                                          </p:val>
                                        </p:tav>
                                      </p:tavLst>
                                    </p:anim>
                                    <p:anim calcmode="lin" valueType="num">
                                      <p:cBhvr>
                                        <p:cTn id="31" dur="500"/>
                                        <p:tgtEl>
                                          <p:spTgt spid="46"/>
                                        </p:tgtEl>
                                        <p:attrNameLst>
                                          <p:attrName>ppt_h</p:attrName>
                                        </p:attrNameLst>
                                      </p:cBhvr>
                                      <p:tavLst>
                                        <p:tav tm="0">
                                          <p:val>
                                            <p:strVal val="ppt_h"/>
                                          </p:val>
                                        </p:tav>
                                        <p:tav tm="100000">
                                          <p:val>
                                            <p:fltVal val="0"/>
                                          </p:val>
                                        </p:tav>
                                      </p:tavLst>
                                    </p:anim>
                                    <p:animEffect transition="out" filter="fade">
                                      <p:cBhvr>
                                        <p:cTn id="32" dur="500"/>
                                        <p:tgtEl>
                                          <p:spTgt spid="46"/>
                                        </p:tgtEl>
                                      </p:cBhvr>
                                    </p:animEffect>
                                    <p:set>
                                      <p:cBhvr>
                                        <p:cTn id="33" dur="1" fill="hold">
                                          <p:stCondLst>
                                            <p:cond delay="499"/>
                                          </p:stCondLst>
                                        </p:cTn>
                                        <p:tgtEl>
                                          <p:spTgt spid="46"/>
                                        </p:tgtEl>
                                        <p:attrNameLst>
                                          <p:attrName>style.visibility</p:attrName>
                                        </p:attrNameLst>
                                      </p:cBhvr>
                                      <p:to>
                                        <p:strVal val="hidden"/>
                                      </p:to>
                                    </p:set>
                                  </p:childTnLst>
                                </p:cTn>
                              </p:par>
                              <p:par>
                                <p:cTn id="34" presetID="53"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1000"/>
                            </p:stCondLst>
                            <p:childTnLst>
                              <p:par>
                                <p:cTn id="55" presetID="0" presetClass="path" presetSubtype="0" accel="50000" decel="50000" fill="hold" grpId="1" nodeType="afterEffect">
                                  <p:stCondLst>
                                    <p:cond delay="0"/>
                                  </p:stCondLst>
                                  <p:childTnLst>
                                    <p:animMotion origin="layout" path="M 2.5E-6 3.7037E-6 L 0.07465 0.24838 " pathEditMode="relative" rAng="0" ptsTypes="AA">
                                      <p:cBhvr>
                                        <p:cTn id="56" dur="500" fill="hold"/>
                                        <p:tgtEl>
                                          <p:spTgt spid="32"/>
                                        </p:tgtEl>
                                        <p:attrNameLst>
                                          <p:attrName>ppt_x</p:attrName>
                                          <p:attrName>ppt_y</p:attrName>
                                        </p:attrNameLst>
                                      </p:cBhvr>
                                      <p:rCtr x="3700" y="12400"/>
                                    </p:animMotion>
                                  </p:childTnLst>
                                </p:cTn>
                              </p:par>
                              <p:par>
                                <p:cTn id="57" presetID="0" presetClass="path" presetSubtype="0" accel="50000" decel="50000" fill="hold" grpId="1" nodeType="withEffect">
                                  <p:stCondLst>
                                    <p:cond delay="0"/>
                                  </p:stCondLst>
                                  <p:childTnLst>
                                    <p:animMotion origin="layout" path="M 0.00208 0.00671 L 0.07396 0.26319 " pathEditMode="relative" rAng="0" ptsTypes="AA">
                                      <p:cBhvr>
                                        <p:cTn id="58" dur="500" fill="hold"/>
                                        <p:tgtEl>
                                          <p:spTgt spid="33"/>
                                        </p:tgtEl>
                                        <p:attrNameLst>
                                          <p:attrName>ppt_x</p:attrName>
                                          <p:attrName>ppt_y</p:attrName>
                                        </p:attrNameLst>
                                      </p:cBhvr>
                                      <p:rCtr x="3600" y="12800"/>
                                    </p:animMotion>
                                  </p:childTnLst>
                                </p:cTn>
                              </p:par>
                              <p:par>
                                <p:cTn id="59" presetID="0" presetClass="path" presetSubtype="0" accel="50000" decel="50000" fill="hold" grpId="1" nodeType="withEffect">
                                  <p:stCondLst>
                                    <p:cond delay="0"/>
                                  </p:stCondLst>
                                  <p:childTnLst>
                                    <p:animMotion origin="layout" path="M 0.01962 0.00532 L 0.10052 0.26088 " pathEditMode="relative" rAng="0" ptsTypes="AA">
                                      <p:cBhvr>
                                        <p:cTn id="60" dur="500" fill="hold"/>
                                        <p:tgtEl>
                                          <p:spTgt spid="35"/>
                                        </p:tgtEl>
                                        <p:attrNameLst>
                                          <p:attrName>ppt_x</p:attrName>
                                          <p:attrName>ppt_y</p:attrName>
                                        </p:attrNameLst>
                                      </p:cBhvr>
                                      <p:rCtr x="4000" y="12800"/>
                                    </p:animMotion>
                                  </p:childTnLst>
                                </p:cTn>
                              </p:par>
                              <p:par>
                                <p:cTn id="61" presetID="0" presetClass="path" presetSubtype="0" accel="50000" decel="50000" fill="hold" grpId="1" nodeType="withEffect">
                                  <p:stCondLst>
                                    <p:cond delay="0"/>
                                  </p:stCondLst>
                                  <p:childTnLst>
                                    <p:animMotion origin="layout" path="M 0.0257 0.00092 L 0.09688 0.2625 " pathEditMode="relative" rAng="0" ptsTypes="AA">
                                      <p:cBhvr>
                                        <p:cTn id="62" dur="500" fill="hold"/>
                                        <p:tgtEl>
                                          <p:spTgt spid="37"/>
                                        </p:tgtEl>
                                        <p:attrNameLst>
                                          <p:attrName>ppt_x</p:attrName>
                                          <p:attrName>ppt_y</p:attrName>
                                        </p:attrNameLst>
                                      </p:cBhvr>
                                      <p:rCtr x="3600" y="13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5" grpId="0" animBg="1"/>
      <p:bldP spid="35" grpId="1" animBg="1"/>
      <p:bldP spid="37" grpId="0" animBg="1"/>
      <p:bldP spid="3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63304" y="4757443"/>
            <a:ext cx="8423496" cy="944863"/>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6" name="Rounded Rectangle 25"/>
          <p:cNvSpPr/>
          <p:nvPr/>
        </p:nvSpPr>
        <p:spPr bwMode="auto">
          <a:xfrm>
            <a:off x="1863301"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1</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7" name="Rounded Rectangle 26"/>
          <p:cNvSpPr/>
          <p:nvPr/>
        </p:nvSpPr>
        <p:spPr bwMode="auto">
          <a:xfrm>
            <a:off x="5700845"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2</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 name="Title 1"/>
          <p:cNvSpPr>
            <a:spLocks noGrp="1"/>
          </p:cNvSpPr>
          <p:nvPr>
            <p:ph type="title"/>
          </p:nvPr>
        </p:nvSpPr>
        <p:spPr/>
        <p:txBody>
          <a:bodyPr/>
          <a:lstStyle/>
          <a:p>
            <a:r>
              <a:rPr lang="en-US" dirty="0" err="1" smtClean="0"/>
              <a:t>MapReduce</a:t>
            </a:r>
            <a:r>
              <a:rPr lang="en-US" dirty="0" smtClean="0"/>
              <a:t> – Reduce Phase</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11</a:t>
            </a:fld>
            <a:endParaRPr lang="en-US"/>
          </a:p>
        </p:txBody>
      </p:sp>
      <p:sp>
        <p:nvSpPr>
          <p:cNvPr id="21" name="Rectangle 20"/>
          <p:cNvSpPr/>
          <p:nvPr/>
        </p:nvSpPr>
        <p:spPr bwMode="auto">
          <a:xfrm>
            <a:off x="566556"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9</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2" name="Rectangle 21"/>
          <p:cNvSpPr/>
          <p:nvPr/>
        </p:nvSpPr>
        <p:spPr bwMode="auto">
          <a:xfrm>
            <a:off x="2627220"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3" name="Rectangle 22"/>
          <p:cNvSpPr/>
          <p:nvPr/>
        </p:nvSpPr>
        <p:spPr bwMode="auto">
          <a:xfrm>
            <a:off x="4687884"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4" name="Rectangle 23"/>
          <p:cNvSpPr/>
          <p:nvPr/>
        </p:nvSpPr>
        <p:spPr bwMode="auto">
          <a:xfrm>
            <a:off x="6748548"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5" name="Rectangle 24"/>
          <p:cNvSpPr/>
          <p:nvPr/>
        </p:nvSpPr>
        <p:spPr bwMode="auto">
          <a:xfrm>
            <a:off x="1253444"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8" name="Rectangle 27"/>
          <p:cNvSpPr/>
          <p:nvPr/>
        </p:nvSpPr>
        <p:spPr bwMode="auto">
          <a:xfrm>
            <a:off x="3314108"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9" name="Rectangle 28"/>
          <p:cNvSpPr/>
          <p:nvPr/>
        </p:nvSpPr>
        <p:spPr bwMode="auto">
          <a:xfrm>
            <a:off x="5374772"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0" name="Rectangle 29"/>
          <p:cNvSpPr/>
          <p:nvPr/>
        </p:nvSpPr>
        <p:spPr bwMode="auto">
          <a:xfrm>
            <a:off x="7435436"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1" name="Rectangle 30"/>
          <p:cNvSpPr/>
          <p:nvPr/>
        </p:nvSpPr>
        <p:spPr bwMode="auto">
          <a:xfrm>
            <a:off x="1940332"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7</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2" name="Rectangle 31"/>
          <p:cNvSpPr/>
          <p:nvPr/>
        </p:nvSpPr>
        <p:spPr bwMode="auto">
          <a:xfrm>
            <a:off x="4000996"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6</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7</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3" name="Rectangle 32"/>
          <p:cNvSpPr/>
          <p:nvPr/>
        </p:nvSpPr>
        <p:spPr bwMode="auto">
          <a:xfrm>
            <a:off x="6061660"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9</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6" name="Rectangle 35"/>
          <p:cNvSpPr/>
          <p:nvPr/>
        </p:nvSpPr>
        <p:spPr bwMode="auto">
          <a:xfrm>
            <a:off x="8122320" y="485761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7" name="Rectangle 36"/>
          <p:cNvSpPr/>
          <p:nvPr/>
        </p:nvSpPr>
        <p:spPr bwMode="auto">
          <a:xfrm>
            <a:off x="2449238" y="3122101"/>
            <a:ext cx="343445"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26</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26</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8" name="Rectangle 37"/>
          <p:cNvSpPr/>
          <p:nvPr/>
        </p:nvSpPr>
        <p:spPr bwMode="auto">
          <a:xfrm>
            <a:off x="6252522" y="3109401"/>
            <a:ext cx="432526"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17</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26</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31</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4" name="TextBox 33"/>
          <p:cNvSpPr txBox="1"/>
          <p:nvPr/>
        </p:nvSpPr>
        <p:spPr>
          <a:xfrm>
            <a:off x="263304" y="5702306"/>
            <a:ext cx="8423496" cy="369332"/>
          </a:xfrm>
          <a:prstGeom prst="rect">
            <a:avLst/>
          </a:prstGeom>
          <a:noFill/>
        </p:spPr>
        <p:txBody>
          <a:bodyPr wrap="square" rtlCol="0">
            <a:spAutoFit/>
          </a:bodyPr>
          <a:lstStyle/>
          <a:p>
            <a:pPr algn="ctr"/>
            <a:r>
              <a:rPr lang="en-US" b="1" dirty="0" smtClean="0"/>
              <a:t>Image Features</a:t>
            </a:r>
            <a:endParaRPr lang="en-US" b="1" dirty="0"/>
          </a:p>
        </p:txBody>
      </p:sp>
      <p:sp>
        <p:nvSpPr>
          <p:cNvPr id="3" name="TextBox 2"/>
          <p:cNvSpPr txBox="1"/>
          <p:nvPr/>
        </p:nvSpPr>
        <p:spPr>
          <a:xfrm>
            <a:off x="1846716" y="1524000"/>
            <a:ext cx="1582284" cy="646331"/>
          </a:xfrm>
          <a:prstGeom prst="rect">
            <a:avLst/>
          </a:prstGeom>
          <a:noFill/>
        </p:spPr>
        <p:txBody>
          <a:bodyPr wrap="none" rtlCol="0">
            <a:spAutoFit/>
          </a:bodyPr>
          <a:lstStyle/>
          <a:p>
            <a:pPr algn="r"/>
            <a:r>
              <a:rPr lang="en-US" dirty="0" smtClean="0"/>
              <a:t>Attractive Face </a:t>
            </a:r>
          </a:p>
          <a:p>
            <a:pPr algn="r"/>
            <a:r>
              <a:rPr lang="en-US" dirty="0" smtClean="0"/>
              <a:t>Statistics</a:t>
            </a:r>
            <a:endParaRPr lang="en-US" dirty="0"/>
          </a:p>
        </p:txBody>
      </p:sp>
      <p:sp>
        <p:nvSpPr>
          <p:cNvPr id="35" name="TextBox 34"/>
          <p:cNvSpPr txBox="1"/>
          <p:nvPr/>
        </p:nvSpPr>
        <p:spPr>
          <a:xfrm>
            <a:off x="5791200" y="1524000"/>
            <a:ext cx="1080156" cy="646331"/>
          </a:xfrm>
          <a:prstGeom prst="rect">
            <a:avLst/>
          </a:prstGeom>
          <a:noFill/>
        </p:spPr>
        <p:txBody>
          <a:bodyPr wrap="none" rtlCol="0">
            <a:spAutoFit/>
          </a:bodyPr>
          <a:lstStyle/>
          <a:p>
            <a:r>
              <a:rPr lang="en-US" dirty="0" smtClean="0"/>
              <a:t>Ugly Face </a:t>
            </a:r>
          </a:p>
          <a:p>
            <a:r>
              <a:rPr lang="en-US" dirty="0" smtClean="0"/>
              <a:t>Statistics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7037E-6 L 0.20973 -0.2581 " pathEditMode="relative" ptsTypes="AA">
                                      <p:cBhvr>
                                        <p:cTn id="6" dur="500" fill="hold"/>
                                        <p:tgtEl>
                                          <p:spTgt spid="2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1.38889E-6 -1.48148E-6 L 0.17917 -0.25833 " pathEditMode="relative" ptsTypes="AA">
                                      <p:cBhvr>
                                        <p:cTn id="8" dur="500" fill="hold"/>
                                        <p:tgtEl>
                                          <p:spTgt spid="23"/>
                                        </p:tgtEl>
                                        <p:attrNameLst>
                                          <p:attrName>ppt_x</p:attrName>
                                          <p:attrName>ppt_y</p:attrName>
                                        </p:attrNameLst>
                                      </p:cBhvr>
                                    </p:animMotion>
                                  </p:childTnLst>
                                </p:cTn>
                              </p:par>
                            </p:childTnLst>
                          </p:cTn>
                        </p:par>
                        <p:par>
                          <p:cTn id="9" fill="hold">
                            <p:stCondLst>
                              <p:cond delay="500"/>
                            </p:stCondLst>
                            <p:childTnLst>
                              <p:par>
                                <p:cTn id="10" presetID="53" presetClass="exit" presetSubtype="0" fill="hold" grpId="1" nodeType="afterEffect">
                                  <p:stCondLst>
                                    <p:cond delay="0"/>
                                  </p:stCondLst>
                                  <p:childTnLst>
                                    <p:anim calcmode="lin" valueType="num">
                                      <p:cBhvr>
                                        <p:cTn id="11" dur="500"/>
                                        <p:tgtEl>
                                          <p:spTgt spid="21"/>
                                        </p:tgtEl>
                                        <p:attrNameLst>
                                          <p:attrName>ppt_w</p:attrName>
                                        </p:attrNameLst>
                                      </p:cBhvr>
                                      <p:tavLst>
                                        <p:tav tm="0">
                                          <p:val>
                                            <p:strVal val="ppt_w"/>
                                          </p:val>
                                        </p:tav>
                                        <p:tav tm="100000">
                                          <p:val>
                                            <p:fltVal val="0"/>
                                          </p:val>
                                        </p:tav>
                                      </p:tavLst>
                                    </p:anim>
                                    <p:anim calcmode="lin" valueType="num">
                                      <p:cBhvr>
                                        <p:cTn id="12" dur="500"/>
                                        <p:tgtEl>
                                          <p:spTgt spid="21"/>
                                        </p:tgtEl>
                                        <p:attrNameLst>
                                          <p:attrName>ppt_h</p:attrName>
                                        </p:attrNameLst>
                                      </p:cBhvr>
                                      <p:tavLst>
                                        <p:tav tm="0">
                                          <p:val>
                                            <p:strVal val="ppt_h"/>
                                          </p:val>
                                        </p:tav>
                                        <p:tav tm="100000">
                                          <p:val>
                                            <p:fltVal val="0"/>
                                          </p:val>
                                        </p:tav>
                                      </p:tavLst>
                                    </p:anim>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par>
                                <p:cTn id="15" presetID="53" presetClass="exit" presetSubtype="0" fill="hold" grpId="1" nodeType="withEffect">
                                  <p:stCondLst>
                                    <p:cond delay="0"/>
                                  </p:stCondLst>
                                  <p:childTnLst>
                                    <p:anim calcmode="lin" valueType="num">
                                      <p:cBhvr>
                                        <p:cTn id="16" dur="500"/>
                                        <p:tgtEl>
                                          <p:spTgt spid="23"/>
                                        </p:tgtEl>
                                        <p:attrNameLst>
                                          <p:attrName>ppt_w</p:attrName>
                                        </p:attrNameLst>
                                      </p:cBhvr>
                                      <p:tavLst>
                                        <p:tav tm="0">
                                          <p:val>
                                            <p:strVal val="ppt_w"/>
                                          </p:val>
                                        </p:tav>
                                        <p:tav tm="100000">
                                          <p:val>
                                            <p:fltVal val="0"/>
                                          </p:val>
                                        </p:tav>
                                      </p:tavLst>
                                    </p:anim>
                                    <p:anim calcmode="lin" valueType="num">
                                      <p:cBhvr>
                                        <p:cTn id="17" dur="500"/>
                                        <p:tgtEl>
                                          <p:spTgt spid="23"/>
                                        </p:tgtEl>
                                        <p:attrNameLst>
                                          <p:attrName>ppt_h</p:attrName>
                                        </p:attrNameLst>
                                      </p:cBhvr>
                                      <p:tavLst>
                                        <p:tav tm="0">
                                          <p:val>
                                            <p:strVal val="ppt_h"/>
                                          </p:val>
                                        </p:tav>
                                        <p:tav tm="100000">
                                          <p:val>
                                            <p:fltVal val="0"/>
                                          </p:val>
                                        </p:tav>
                                      </p:tavLst>
                                    </p:anim>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0" presetClass="path" presetSubtype="0" accel="50000" decel="50000" fill="hold" grpId="0" nodeType="withEffect">
                                  <p:stCondLst>
                                    <p:cond delay="0"/>
                                  </p:stCondLst>
                                  <p:childTnLst>
                                    <p:animMotion origin="layout" path="M 0.00035 0.00023 L 0.13473 -0.2581 " pathEditMode="relative" ptsTypes="AA">
                                      <p:cBhvr>
                                        <p:cTn id="21" dur="500" fill="hold"/>
                                        <p:tgtEl>
                                          <p:spTgt spid="25"/>
                                        </p:tgtEl>
                                        <p:attrNameLst>
                                          <p:attrName>ppt_x</p:attrName>
                                          <p:attrName>ppt_y</p:attrName>
                                        </p:attrNameLst>
                                      </p:cBhvr>
                                    </p:animMotion>
                                  </p:childTnLst>
                                </p:cTn>
                              </p:par>
                              <p:par>
                                <p:cTn id="22" presetID="0" presetClass="path" presetSubtype="0" accel="50000" decel="50000" fill="hold" grpId="0" nodeType="withEffect">
                                  <p:stCondLst>
                                    <p:cond delay="0"/>
                                  </p:stCondLst>
                                  <p:childTnLst>
                                    <p:animMotion origin="layout" path="M -2.22222E-6 -4.44444E-6 L 0.10729 -0.25833 " pathEditMode="relative" rAng="0" ptsTypes="AA">
                                      <p:cBhvr>
                                        <p:cTn id="23" dur="500" fill="hold"/>
                                        <p:tgtEl>
                                          <p:spTgt spid="29"/>
                                        </p:tgtEl>
                                        <p:attrNameLst>
                                          <p:attrName>ppt_x</p:attrName>
                                          <p:attrName>ppt_y</p:attrName>
                                        </p:attrNameLst>
                                      </p:cBhvr>
                                      <p:rCtr x="5400" y="-12900"/>
                                    </p:animMotion>
                                  </p:childTnLst>
                                </p:cTn>
                              </p:par>
                            </p:childTnLst>
                          </p:cTn>
                        </p:par>
                        <p:par>
                          <p:cTn id="24" fill="hold">
                            <p:stCondLst>
                              <p:cond delay="1000"/>
                            </p:stCondLst>
                            <p:childTnLst>
                              <p:par>
                                <p:cTn id="25" presetID="53" presetClass="exit" presetSubtype="0" fill="hold" grpId="1" nodeType="afterEffect">
                                  <p:stCondLst>
                                    <p:cond delay="0"/>
                                  </p:stCondLst>
                                  <p:childTnLst>
                                    <p:anim calcmode="lin" valueType="num">
                                      <p:cBhvr>
                                        <p:cTn id="26" dur="500"/>
                                        <p:tgtEl>
                                          <p:spTgt spid="25"/>
                                        </p:tgtEl>
                                        <p:attrNameLst>
                                          <p:attrName>ppt_w</p:attrName>
                                        </p:attrNameLst>
                                      </p:cBhvr>
                                      <p:tavLst>
                                        <p:tav tm="0">
                                          <p:val>
                                            <p:strVal val="ppt_w"/>
                                          </p:val>
                                        </p:tav>
                                        <p:tav tm="100000">
                                          <p:val>
                                            <p:fltVal val="0"/>
                                          </p:val>
                                        </p:tav>
                                      </p:tavLst>
                                    </p:anim>
                                    <p:anim calcmode="lin" valueType="num">
                                      <p:cBhvr>
                                        <p:cTn id="27" dur="500"/>
                                        <p:tgtEl>
                                          <p:spTgt spid="25"/>
                                        </p:tgtEl>
                                        <p:attrNameLst>
                                          <p:attrName>ppt_h</p:attrName>
                                        </p:attrNameLst>
                                      </p:cBhvr>
                                      <p:tavLst>
                                        <p:tav tm="0">
                                          <p:val>
                                            <p:strVal val="ppt_h"/>
                                          </p:val>
                                        </p:tav>
                                        <p:tav tm="100000">
                                          <p:val>
                                            <p:fltVal val="0"/>
                                          </p:val>
                                        </p:tav>
                                      </p:tavLst>
                                    </p:anim>
                                    <p:animEffect transition="out" filter="fad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par>
                                <p:cTn id="30" presetID="53" presetClass="exit" presetSubtype="0" fill="hold" grpId="1" nodeType="withEffect">
                                  <p:stCondLst>
                                    <p:cond delay="0"/>
                                  </p:stCondLst>
                                  <p:childTnLst>
                                    <p:anim calcmode="lin" valueType="num">
                                      <p:cBhvr>
                                        <p:cTn id="31" dur="500"/>
                                        <p:tgtEl>
                                          <p:spTgt spid="29"/>
                                        </p:tgtEl>
                                        <p:attrNameLst>
                                          <p:attrName>ppt_w</p:attrName>
                                        </p:attrNameLst>
                                      </p:cBhvr>
                                      <p:tavLst>
                                        <p:tav tm="0">
                                          <p:val>
                                            <p:strVal val="ppt_w"/>
                                          </p:val>
                                        </p:tav>
                                        <p:tav tm="100000">
                                          <p:val>
                                            <p:fltVal val="0"/>
                                          </p:val>
                                        </p:tav>
                                      </p:tavLst>
                                    </p:anim>
                                    <p:anim calcmode="lin" valueType="num">
                                      <p:cBhvr>
                                        <p:cTn id="32" dur="500"/>
                                        <p:tgtEl>
                                          <p:spTgt spid="29"/>
                                        </p:tgtEl>
                                        <p:attrNameLst>
                                          <p:attrName>ppt_h</p:attrName>
                                        </p:attrNameLst>
                                      </p:cBhvr>
                                      <p:tavLst>
                                        <p:tav tm="0">
                                          <p:val>
                                            <p:strVal val="ppt_h"/>
                                          </p:val>
                                        </p:tav>
                                        <p:tav tm="100000">
                                          <p:val>
                                            <p:fltVal val="0"/>
                                          </p:val>
                                        </p:tav>
                                      </p:tavLst>
                                    </p:anim>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0" presetClass="path" presetSubtype="0" accel="50000" decel="50000" fill="hold" grpId="0" nodeType="withEffect">
                                  <p:stCondLst>
                                    <p:cond delay="0"/>
                                  </p:stCondLst>
                                  <p:childTnLst>
                                    <p:animMotion origin="layout" path="M 1.66667E-6 -1.48148E-6 L 0.06702 -0.25833 " pathEditMode="relative" ptsTypes="AA">
                                      <p:cBhvr>
                                        <p:cTn id="36" dur="500" fill="hold"/>
                                        <p:tgtEl>
                                          <p:spTgt spid="31"/>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3.88889E-6 3.7037E-6 L 0.0309 -0.26065 " pathEditMode="relative" ptsTypes="AA">
                                      <p:cBhvr>
                                        <p:cTn id="38" dur="500" fill="hold"/>
                                        <p:tgtEl>
                                          <p:spTgt spid="33"/>
                                        </p:tgtEl>
                                        <p:attrNameLst>
                                          <p:attrName>ppt_x</p:attrName>
                                          <p:attrName>ppt_y</p:attrName>
                                        </p:attrNameLst>
                                      </p:cBhvr>
                                    </p:animMotion>
                                  </p:childTnLst>
                                </p:cTn>
                              </p:par>
                            </p:childTnLst>
                          </p:cTn>
                        </p:par>
                        <p:par>
                          <p:cTn id="39" fill="hold">
                            <p:stCondLst>
                              <p:cond delay="1500"/>
                            </p:stCondLst>
                            <p:childTnLst>
                              <p:par>
                                <p:cTn id="40" presetID="53" presetClass="exit" presetSubtype="0" fill="hold" grpId="1" nodeType="afterEffect">
                                  <p:stCondLst>
                                    <p:cond delay="0"/>
                                  </p:stCondLst>
                                  <p:childTnLst>
                                    <p:anim calcmode="lin" valueType="num">
                                      <p:cBhvr>
                                        <p:cTn id="41" dur="500"/>
                                        <p:tgtEl>
                                          <p:spTgt spid="31"/>
                                        </p:tgtEl>
                                        <p:attrNameLst>
                                          <p:attrName>ppt_w</p:attrName>
                                        </p:attrNameLst>
                                      </p:cBhvr>
                                      <p:tavLst>
                                        <p:tav tm="0">
                                          <p:val>
                                            <p:strVal val="ppt_w"/>
                                          </p:val>
                                        </p:tav>
                                        <p:tav tm="100000">
                                          <p:val>
                                            <p:fltVal val="0"/>
                                          </p:val>
                                        </p:tav>
                                      </p:tavLst>
                                    </p:anim>
                                    <p:anim calcmode="lin" valueType="num">
                                      <p:cBhvr>
                                        <p:cTn id="42" dur="500"/>
                                        <p:tgtEl>
                                          <p:spTgt spid="31"/>
                                        </p:tgtEl>
                                        <p:attrNameLst>
                                          <p:attrName>ppt_h</p:attrName>
                                        </p:attrNameLst>
                                      </p:cBhvr>
                                      <p:tavLst>
                                        <p:tav tm="0">
                                          <p:val>
                                            <p:strVal val="ppt_h"/>
                                          </p:val>
                                        </p:tav>
                                        <p:tav tm="100000">
                                          <p:val>
                                            <p:fltVal val="0"/>
                                          </p:val>
                                        </p:tav>
                                      </p:tavLst>
                                    </p:anim>
                                    <p:animEffect transition="out" filter="fade">
                                      <p:cBhvr>
                                        <p:cTn id="43" dur="500"/>
                                        <p:tgtEl>
                                          <p:spTgt spid="31"/>
                                        </p:tgtEl>
                                      </p:cBhvr>
                                    </p:animEffect>
                                    <p:set>
                                      <p:cBhvr>
                                        <p:cTn id="44" dur="1" fill="hold">
                                          <p:stCondLst>
                                            <p:cond delay="499"/>
                                          </p:stCondLst>
                                        </p:cTn>
                                        <p:tgtEl>
                                          <p:spTgt spid="31"/>
                                        </p:tgtEl>
                                        <p:attrNameLst>
                                          <p:attrName>style.visibility</p:attrName>
                                        </p:attrNameLst>
                                      </p:cBhvr>
                                      <p:to>
                                        <p:strVal val="hidden"/>
                                      </p:to>
                                    </p:set>
                                  </p:childTnLst>
                                </p:cTn>
                              </p:par>
                              <p:par>
                                <p:cTn id="45" presetID="53" presetClass="exit" presetSubtype="0" fill="hold" grpId="1" nodeType="withEffect">
                                  <p:stCondLst>
                                    <p:cond delay="0"/>
                                  </p:stCondLst>
                                  <p:childTnLst>
                                    <p:anim calcmode="lin" valueType="num">
                                      <p:cBhvr>
                                        <p:cTn id="46" dur="500"/>
                                        <p:tgtEl>
                                          <p:spTgt spid="33"/>
                                        </p:tgtEl>
                                        <p:attrNameLst>
                                          <p:attrName>ppt_w</p:attrName>
                                        </p:attrNameLst>
                                      </p:cBhvr>
                                      <p:tavLst>
                                        <p:tav tm="0">
                                          <p:val>
                                            <p:strVal val="ppt_w"/>
                                          </p:val>
                                        </p:tav>
                                        <p:tav tm="100000">
                                          <p:val>
                                            <p:fltVal val="0"/>
                                          </p:val>
                                        </p:tav>
                                      </p:tavLst>
                                    </p:anim>
                                    <p:anim calcmode="lin" valueType="num">
                                      <p:cBhvr>
                                        <p:cTn id="47" dur="500"/>
                                        <p:tgtEl>
                                          <p:spTgt spid="33"/>
                                        </p:tgtEl>
                                        <p:attrNameLst>
                                          <p:attrName>ppt_h</p:attrName>
                                        </p:attrNameLst>
                                      </p:cBhvr>
                                      <p:tavLst>
                                        <p:tav tm="0">
                                          <p:val>
                                            <p:strVal val="ppt_h"/>
                                          </p:val>
                                        </p:tav>
                                        <p:tav tm="100000">
                                          <p:val>
                                            <p:fltVal val="0"/>
                                          </p:val>
                                        </p:tav>
                                      </p:tavLst>
                                    </p:anim>
                                    <p:animEffect transition="out" filter="fade">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par>
                                <p:cTn id="50" presetID="0" presetClass="path" presetSubtype="0" accel="50000" decel="50000" fill="hold" grpId="0" nodeType="withEffect">
                                  <p:stCondLst>
                                    <p:cond delay="0"/>
                                  </p:stCondLst>
                                  <p:childTnLst>
                                    <p:animMotion origin="layout" path="M -3.88889E-6 -1.48148E-6 L -0.00746 -0.25833 " pathEditMode="relative" ptsTypes="AA">
                                      <p:cBhvr>
                                        <p:cTn id="51" dur="500" fill="hold"/>
                                        <p:tgtEl>
                                          <p:spTgt spid="22"/>
                                        </p:tgtEl>
                                        <p:attrNameLst>
                                          <p:attrName>ppt_x</p:attrName>
                                          <p:attrName>ppt_y</p:attrName>
                                        </p:attrNameLst>
                                      </p:cBhvr>
                                    </p:animMotion>
                                  </p:childTnLst>
                                </p:cTn>
                              </p:par>
                              <p:par>
                                <p:cTn id="52" presetID="0" presetClass="path" presetSubtype="0" accel="50000" decel="50000" fill="hold" grpId="0" nodeType="withEffect">
                                  <p:stCondLst>
                                    <p:cond delay="0"/>
                                  </p:stCondLst>
                                  <p:childTnLst>
                                    <p:animMotion origin="layout" path="M 1.94444E-6 3.7037E-6 L -0.04358 -0.26065 " pathEditMode="relative" ptsTypes="AA">
                                      <p:cBhvr>
                                        <p:cTn id="53" dur="500" fill="hold"/>
                                        <p:tgtEl>
                                          <p:spTgt spid="24"/>
                                        </p:tgtEl>
                                        <p:attrNameLst>
                                          <p:attrName>ppt_x</p:attrName>
                                          <p:attrName>ppt_y</p:attrName>
                                        </p:attrNameLst>
                                      </p:cBhvr>
                                    </p:animMotion>
                                  </p:childTnLst>
                                </p:cTn>
                              </p:par>
                            </p:childTnLst>
                          </p:cTn>
                        </p:par>
                        <p:par>
                          <p:cTn id="54" fill="hold">
                            <p:stCondLst>
                              <p:cond delay="2000"/>
                            </p:stCondLst>
                            <p:childTnLst>
                              <p:par>
                                <p:cTn id="55" presetID="53" presetClass="exit" presetSubtype="0" fill="hold" grpId="1" nodeType="afterEffect">
                                  <p:stCondLst>
                                    <p:cond delay="0"/>
                                  </p:stCondLst>
                                  <p:childTnLst>
                                    <p:anim calcmode="lin" valueType="num">
                                      <p:cBhvr>
                                        <p:cTn id="56" dur="500"/>
                                        <p:tgtEl>
                                          <p:spTgt spid="22"/>
                                        </p:tgtEl>
                                        <p:attrNameLst>
                                          <p:attrName>ppt_w</p:attrName>
                                        </p:attrNameLst>
                                      </p:cBhvr>
                                      <p:tavLst>
                                        <p:tav tm="0">
                                          <p:val>
                                            <p:strVal val="ppt_w"/>
                                          </p:val>
                                        </p:tav>
                                        <p:tav tm="100000">
                                          <p:val>
                                            <p:fltVal val="0"/>
                                          </p:val>
                                        </p:tav>
                                      </p:tavLst>
                                    </p:anim>
                                    <p:anim calcmode="lin" valueType="num">
                                      <p:cBhvr>
                                        <p:cTn id="57" dur="500"/>
                                        <p:tgtEl>
                                          <p:spTgt spid="22"/>
                                        </p:tgtEl>
                                        <p:attrNameLst>
                                          <p:attrName>ppt_h</p:attrName>
                                        </p:attrNameLst>
                                      </p:cBhvr>
                                      <p:tavLst>
                                        <p:tav tm="0">
                                          <p:val>
                                            <p:strVal val="ppt_h"/>
                                          </p:val>
                                        </p:tav>
                                        <p:tav tm="100000">
                                          <p:val>
                                            <p:fltVal val="0"/>
                                          </p:val>
                                        </p:tav>
                                      </p:tavLst>
                                    </p:anim>
                                    <p:animEffect transition="out" filter="fade">
                                      <p:cBhvr>
                                        <p:cTn id="58" dur="500"/>
                                        <p:tgtEl>
                                          <p:spTgt spid="22"/>
                                        </p:tgtEl>
                                      </p:cBhvr>
                                    </p:animEffect>
                                    <p:set>
                                      <p:cBhvr>
                                        <p:cTn id="59" dur="1" fill="hold">
                                          <p:stCondLst>
                                            <p:cond delay="499"/>
                                          </p:stCondLst>
                                        </p:cTn>
                                        <p:tgtEl>
                                          <p:spTgt spid="22"/>
                                        </p:tgtEl>
                                        <p:attrNameLst>
                                          <p:attrName>style.visibility</p:attrName>
                                        </p:attrNameLst>
                                      </p:cBhvr>
                                      <p:to>
                                        <p:strVal val="hidden"/>
                                      </p:to>
                                    </p:set>
                                  </p:childTnLst>
                                </p:cTn>
                              </p:par>
                              <p:par>
                                <p:cTn id="60" presetID="53" presetClass="exit" presetSubtype="0" fill="hold" grpId="1" nodeType="withEffect">
                                  <p:stCondLst>
                                    <p:cond delay="0"/>
                                  </p:stCondLst>
                                  <p:childTnLst>
                                    <p:anim calcmode="lin" valueType="num">
                                      <p:cBhvr>
                                        <p:cTn id="61" dur="500"/>
                                        <p:tgtEl>
                                          <p:spTgt spid="24"/>
                                        </p:tgtEl>
                                        <p:attrNameLst>
                                          <p:attrName>ppt_w</p:attrName>
                                        </p:attrNameLst>
                                      </p:cBhvr>
                                      <p:tavLst>
                                        <p:tav tm="0">
                                          <p:val>
                                            <p:strVal val="ppt_w"/>
                                          </p:val>
                                        </p:tav>
                                        <p:tav tm="100000">
                                          <p:val>
                                            <p:fltVal val="0"/>
                                          </p:val>
                                        </p:tav>
                                      </p:tavLst>
                                    </p:anim>
                                    <p:anim calcmode="lin" valueType="num">
                                      <p:cBhvr>
                                        <p:cTn id="62" dur="500"/>
                                        <p:tgtEl>
                                          <p:spTgt spid="24"/>
                                        </p:tgtEl>
                                        <p:attrNameLst>
                                          <p:attrName>ppt_h</p:attrName>
                                        </p:attrNameLst>
                                      </p:cBhvr>
                                      <p:tavLst>
                                        <p:tav tm="0">
                                          <p:val>
                                            <p:strVal val="ppt_h"/>
                                          </p:val>
                                        </p:tav>
                                        <p:tav tm="100000">
                                          <p:val>
                                            <p:fltVal val="0"/>
                                          </p:val>
                                        </p:tav>
                                      </p:tavLst>
                                    </p:anim>
                                    <p:animEffect transition="out" filter="fad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par>
                                <p:cTn id="65" presetID="0" presetClass="path" presetSubtype="0" accel="50000" decel="50000" fill="hold" grpId="0" nodeType="withEffect">
                                  <p:stCondLst>
                                    <p:cond delay="0"/>
                                  </p:stCondLst>
                                  <p:childTnLst>
                                    <p:animMotion origin="layout" path="M 1.11111E-6 -1.48148E-6 L -0.09184 -0.25833 " pathEditMode="relative" ptsTypes="AA">
                                      <p:cBhvr>
                                        <p:cTn id="66" dur="500" fill="hold"/>
                                        <p:tgtEl>
                                          <p:spTgt spid="28"/>
                                        </p:tgtEl>
                                        <p:attrNameLst>
                                          <p:attrName>ppt_x</p:attrName>
                                          <p:attrName>ppt_y</p:attrName>
                                        </p:attrNameLst>
                                      </p:cBhvr>
                                    </p:animMotion>
                                  </p:childTnLst>
                                </p:cTn>
                              </p:par>
                              <p:par>
                                <p:cTn id="67" presetID="0" presetClass="path" presetSubtype="0" accel="50000" decel="50000" fill="hold" grpId="0" nodeType="withEffect">
                                  <p:stCondLst>
                                    <p:cond delay="0"/>
                                  </p:stCondLst>
                                  <p:childTnLst>
                                    <p:animMotion origin="layout" path="M 5.27778E-6 -1.48148E-6 L -0.11805 -0.25833 " pathEditMode="relative" ptsTypes="AA">
                                      <p:cBhvr>
                                        <p:cTn id="68" dur="500" fill="hold"/>
                                        <p:tgtEl>
                                          <p:spTgt spid="30"/>
                                        </p:tgtEl>
                                        <p:attrNameLst>
                                          <p:attrName>ppt_x</p:attrName>
                                          <p:attrName>ppt_y</p:attrName>
                                        </p:attrNameLst>
                                      </p:cBhvr>
                                    </p:animMotion>
                                  </p:childTnLst>
                                </p:cTn>
                              </p:par>
                            </p:childTnLst>
                          </p:cTn>
                        </p:par>
                        <p:par>
                          <p:cTn id="69" fill="hold">
                            <p:stCondLst>
                              <p:cond delay="2500"/>
                            </p:stCondLst>
                            <p:childTnLst>
                              <p:par>
                                <p:cTn id="70" presetID="53" presetClass="exit" presetSubtype="0" fill="hold" grpId="1" nodeType="afterEffect">
                                  <p:stCondLst>
                                    <p:cond delay="0"/>
                                  </p:stCondLst>
                                  <p:childTnLst>
                                    <p:anim calcmode="lin" valueType="num">
                                      <p:cBhvr>
                                        <p:cTn id="71" dur="500"/>
                                        <p:tgtEl>
                                          <p:spTgt spid="28"/>
                                        </p:tgtEl>
                                        <p:attrNameLst>
                                          <p:attrName>ppt_w</p:attrName>
                                        </p:attrNameLst>
                                      </p:cBhvr>
                                      <p:tavLst>
                                        <p:tav tm="0">
                                          <p:val>
                                            <p:strVal val="ppt_w"/>
                                          </p:val>
                                        </p:tav>
                                        <p:tav tm="100000">
                                          <p:val>
                                            <p:fltVal val="0"/>
                                          </p:val>
                                        </p:tav>
                                      </p:tavLst>
                                    </p:anim>
                                    <p:anim calcmode="lin" valueType="num">
                                      <p:cBhvr>
                                        <p:cTn id="72" dur="500"/>
                                        <p:tgtEl>
                                          <p:spTgt spid="28"/>
                                        </p:tgtEl>
                                        <p:attrNameLst>
                                          <p:attrName>ppt_h</p:attrName>
                                        </p:attrNameLst>
                                      </p:cBhvr>
                                      <p:tavLst>
                                        <p:tav tm="0">
                                          <p:val>
                                            <p:strVal val="ppt_h"/>
                                          </p:val>
                                        </p:tav>
                                        <p:tav tm="100000">
                                          <p:val>
                                            <p:fltVal val="0"/>
                                          </p:val>
                                        </p:tav>
                                      </p:tavLst>
                                    </p:anim>
                                    <p:animEffect transition="out" filter="fade">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par>
                                <p:cTn id="75" presetID="53" presetClass="exit" presetSubtype="0" fill="hold" grpId="1" nodeType="withEffect">
                                  <p:stCondLst>
                                    <p:cond delay="0"/>
                                  </p:stCondLst>
                                  <p:childTnLst>
                                    <p:anim calcmode="lin" valueType="num">
                                      <p:cBhvr>
                                        <p:cTn id="76" dur="500"/>
                                        <p:tgtEl>
                                          <p:spTgt spid="30"/>
                                        </p:tgtEl>
                                        <p:attrNameLst>
                                          <p:attrName>ppt_w</p:attrName>
                                        </p:attrNameLst>
                                      </p:cBhvr>
                                      <p:tavLst>
                                        <p:tav tm="0">
                                          <p:val>
                                            <p:strVal val="ppt_w"/>
                                          </p:val>
                                        </p:tav>
                                        <p:tav tm="100000">
                                          <p:val>
                                            <p:fltVal val="0"/>
                                          </p:val>
                                        </p:tav>
                                      </p:tavLst>
                                    </p:anim>
                                    <p:anim calcmode="lin" valueType="num">
                                      <p:cBhvr>
                                        <p:cTn id="77" dur="500"/>
                                        <p:tgtEl>
                                          <p:spTgt spid="30"/>
                                        </p:tgtEl>
                                        <p:attrNameLst>
                                          <p:attrName>ppt_h</p:attrName>
                                        </p:attrNameLst>
                                      </p:cBhvr>
                                      <p:tavLst>
                                        <p:tav tm="0">
                                          <p:val>
                                            <p:strVal val="ppt_h"/>
                                          </p:val>
                                        </p:tav>
                                        <p:tav tm="100000">
                                          <p:val>
                                            <p:fltVal val="0"/>
                                          </p:val>
                                        </p:tav>
                                      </p:tavLst>
                                    </p:anim>
                                    <p:animEffect transition="out" filter="fade">
                                      <p:cBhvr>
                                        <p:cTn id="78" dur="500"/>
                                        <p:tgtEl>
                                          <p:spTgt spid="30"/>
                                        </p:tgtEl>
                                      </p:cBhvr>
                                    </p:animEffect>
                                    <p:set>
                                      <p:cBhvr>
                                        <p:cTn id="79" dur="1" fill="hold">
                                          <p:stCondLst>
                                            <p:cond delay="499"/>
                                          </p:stCondLst>
                                        </p:cTn>
                                        <p:tgtEl>
                                          <p:spTgt spid="30"/>
                                        </p:tgtEl>
                                        <p:attrNameLst>
                                          <p:attrName>style.visibility</p:attrName>
                                        </p:attrNameLst>
                                      </p:cBhvr>
                                      <p:to>
                                        <p:strVal val="hidden"/>
                                      </p:to>
                                    </p:set>
                                  </p:childTnLst>
                                </p:cTn>
                              </p:par>
                              <p:par>
                                <p:cTn id="80" presetID="0" presetClass="path" presetSubtype="0" accel="50000" decel="50000" fill="hold" grpId="0" nodeType="withEffect">
                                  <p:stCondLst>
                                    <p:cond delay="0"/>
                                  </p:stCondLst>
                                  <p:childTnLst>
                                    <p:animMotion origin="layout" path="M 2.22222E-6 3.7037E-6 L -0.16094 -0.26065 " pathEditMode="relative" ptsTypes="AA">
                                      <p:cBhvr>
                                        <p:cTn id="81" dur="500" fill="hold"/>
                                        <p:tgtEl>
                                          <p:spTgt spid="32"/>
                                        </p:tgtEl>
                                        <p:attrNameLst>
                                          <p:attrName>ppt_x</p:attrName>
                                          <p:attrName>ppt_y</p:attrName>
                                        </p:attrNameLst>
                                      </p:cBhvr>
                                    </p:animMotion>
                                  </p:childTnLst>
                                </p:cTn>
                              </p:par>
                              <p:par>
                                <p:cTn id="82" presetID="0" presetClass="path" presetSubtype="0" accel="50000" decel="50000" fill="hold" grpId="0" nodeType="withEffect">
                                  <p:stCondLst>
                                    <p:cond delay="0"/>
                                  </p:stCondLst>
                                  <p:childTnLst>
                                    <p:animMotion origin="layout" path="M 0.0007 0.00023 L -0.19288 -0.2581 " pathEditMode="relative" ptsTypes="AA">
                                      <p:cBhvr>
                                        <p:cTn id="83" dur="500" fill="hold"/>
                                        <p:tgtEl>
                                          <p:spTgt spid="36"/>
                                        </p:tgtEl>
                                        <p:attrNameLst>
                                          <p:attrName>ppt_x</p:attrName>
                                          <p:attrName>ppt_y</p:attrName>
                                        </p:attrNameLst>
                                      </p:cBhvr>
                                    </p:animMotion>
                                  </p:childTnLst>
                                </p:cTn>
                              </p:par>
                            </p:childTnLst>
                          </p:cTn>
                        </p:par>
                        <p:par>
                          <p:cTn id="84" fill="hold">
                            <p:stCondLst>
                              <p:cond delay="3000"/>
                            </p:stCondLst>
                            <p:childTnLst>
                              <p:par>
                                <p:cTn id="85" presetID="53" presetClass="exit" presetSubtype="0" fill="hold" grpId="1" nodeType="afterEffect">
                                  <p:stCondLst>
                                    <p:cond delay="0"/>
                                  </p:stCondLst>
                                  <p:childTnLst>
                                    <p:anim calcmode="lin" valueType="num">
                                      <p:cBhvr>
                                        <p:cTn id="86" dur="500"/>
                                        <p:tgtEl>
                                          <p:spTgt spid="32"/>
                                        </p:tgtEl>
                                        <p:attrNameLst>
                                          <p:attrName>ppt_w</p:attrName>
                                        </p:attrNameLst>
                                      </p:cBhvr>
                                      <p:tavLst>
                                        <p:tav tm="0">
                                          <p:val>
                                            <p:strVal val="ppt_w"/>
                                          </p:val>
                                        </p:tav>
                                        <p:tav tm="100000">
                                          <p:val>
                                            <p:fltVal val="0"/>
                                          </p:val>
                                        </p:tav>
                                      </p:tavLst>
                                    </p:anim>
                                    <p:anim calcmode="lin" valueType="num">
                                      <p:cBhvr>
                                        <p:cTn id="87" dur="500"/>
                                        <p:tgtEl>
                                          <p:spTgt spid="32"/>
                                        </p:tgtEl>
                                        <p:attrNameLst>
                                          <p:attrName>ppt_h</p:attrName>
                                        </p:attrNameLst>
                                      </p:cBhvr>
                                      <p:tavLst>
                                        <p:tav tm="0">
                                          <p:val>
                                            <p:strVal val="ppt_h"/>
                                          </p:val>
                                        </p:tav>
                                        <p:tav tm="100000">
                                          <p:val>
                                            <p:fltVal val="0"/>
                                          </p:val>
                                        </p:tav>
                                      </p:tavLst>
                                    </p:anim>
                                    <p:animEffect transition="out" filter="fade">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53" presetClass="exit" presetSubtype="0" fill="hold" grpId="1" nodeType="withEffect">
                                  <p:stCondLst>
                                    <p:cond delay="0"/>
                                  </p:stCondLst>
                                  <p:childTnLst>
                                    <p:anim calcmode="lin" valueType="num">
                                      <p:cBhvr>
                                        <p:cTn id="91" dur="500"/>
                                        <p:tgtEl>
                                          <p:spTgt spid="36"/>
                                        </p:tgtEl>
                                        <p:attrNameLst>
                                          <p:attrName>ppt_w</p:attrName>
                                        </p:attrNameLst>
                                      </p:cBhvr>
                                      <p:tavLst>
                                        <p:tav tm="0">
                                          <p:val>
                                            <p:strVal val="ppt_w"/>
                                          </p:val>
                                        </p:tav>
                                        <p:tav tm="100000">
                                          <p:val>
                                            <p:fltVal val="0"/>
                                          </p:val>
                                        </p:tav>
                                      </p:tavLst>
                                    </p:anim>
                                    <p:anim calcmode="lin" valueType="num">
                                      <p:cBhvr>
                                        <p:cTn id="92" dur="500"/>
                                        <p:tgtEl>
                                          <p:spTgt spid="36"/>
                                        </p:tgtEl>
                                        <p:attrNameLst>
                                          <p:attrName>ppt_h</p:attrName>
                                        </p:attrNameLst>
                                      </p:cBhvr>
                                      <p:tavLst>
                                        <p:tav tm="0">
                                          <p:val>
                                            <p:strVal val="ppt_h"/>
                                          </p:val>
                                        </p:tav>
                                        <p:tav tm="100000">
                                          <p:val>
                                            <p:fltVal val="0"/>
                                          </p:val>
                                        </p:tav>
                                      </p:tavLst>
                                    </p:anim>
                                    <p:animEffect transition="out" filter="fade">
                                      <p:cBhvr>
                                        <p:cTn id="93" dur="500"/>
                                        <p:tgtEl>
                                          <p:spTgt spid="36"/>
                                        </p:tgtEl>
                                      </p:cBhvr>
                                    </p:animEffect>
                                    <p:set>
                                      <p:cBhvr>
                                        <p:cTn id="94" dur="1" fill="hold">
                                          <p:stCondLst>
                                            <p:cond delay="499"/>
                                          </p:stCondLst>
                                        </p:cTn>
                                        <p:tgtEl>
                                          <p:spTgt spid="36"/>
                                        </p:tgtEl>
                                        <p:attrNameLst>
                                          <p:attrName>style.visibility</p:attrName>
                                        </p:attrNameLst>
                                      </p:cBhvr>
                                      <p:to>
                                        <p:strVal val="hidden"/>
                                      </p:to>
                                    </p:set>
                                  </p:childTnLst>
                                </p:cTn>
                              </p:par>
                            </p:childTnLst>
                          </p:cTn>
                        </p:par>
                        <p:par>
                          <p:cTn id="95" fill="hold">
                            <p:stCondLst>
                              <p:cond delay="3500"/>
                            </p:stCondLst>
                            <p:childTnLst>
                              <p:par>
                                <p:cTn id="96" presetID="53" presetClass="entr" presetSubtype="0" fill="hold" grpId="1" nodeType="afterEffect">
                                  <p:stCondLst>
                                    <p:cond delay="0"/>
                                  </p:stCondLst>
                                  <p:childTnLst>
                                    <p:set>
                                      <p:cBhvr>
                                        <p:cTn id="97" dur="1" fill="hold">
                                          <p:stCondLst>
                                            <p:cond delay="0"/>
                                          </p:stCondLst>
                                        </p:cTn>
                                        <p:tgtEl>
                                          <p:spTgt spid="37"/>
                                        </p:tgtEl>
                                        <p:attrNameLst>
                                          <p:attrName>style.visibility</p:attrName>
                                        </p:attrNameLst>
                                      </p:cBhvr>
                                      <p:to>
                                        <p:strVal val="visible"/>
                                      </p:to>
                                    </p:set>
                                    <p:anim calcmode="lin" valueType="num">
                                      <p:cBhvr>
                                        <p:cTn id="98" dur="500" fill="hold"/>
                                        <p:tgtEl>
                                          <p:spTgt spid="37"/>
                                        </p:tgtEl>
                                        <p:attrNameLst>
                                          <p:attrName>ppt_w</p:attrName>
                                        </p:attrNameLst>
                                      </p:cBhvr>
                                      <p:tavLst>
                                        <p:tav tm="0">
                                          <p:val>
                                            <p:fltVal val="0"/>
                                          </p:val>
                                        </p:tav>
                                        <p:tav tm="100000">
                                          <p:val>
                                            <p:strVal val="#ppt_w"/>
                                          </p:val>
                                        </p:tav>
                                      </p:tavLst>
                                    </p:anim>
                                    <p:anim calcmode="lin" valueType="num">
                                      <p:cBhvr>
                                        <p:cTn id="99" dur="500" fill="hold"/>
                                        <p:tgtEl>
                                          <p:spTgt spid="37"/>
                                        </p:tgtEl>
                                        <p:attrNameLst>
                                          <p:attrName>ppt_h</p:attrName>
                                        </p:attrNameLst>
                                      </p:cBhvr>
                                      <p:tavLst>
                                        <p:tav tm="0">
                                          <p:val>
                                            <p:fltVal val="0"/>
                                          </p:val>
                                        </p:tav>
                                        <p:tav tm="100000">
                                          <p:val>
                                            <p:strVal val="#ppt_h"/>
                                          </p:val>
                                        </p:tav>
                                      </p:tavLst>
                                    </p:anim>
                                    <p:animEffect transition="in" filter="fade">
                                      <p:cBhvr>
                                        <p:cTn id="100" dur="500"/>
                                        <p:tgtEl>
                                          <p:spTgt spid="37"/>
                                        </p:tgtEl>
                                      </p:cBhvr>
                                    </p:animEffect>
                                  </p:childTnLst>
                                </p:cTn>
                              </p:par>
                              <p:par>
                                <p:cTn id="101" presetID="53" presetClass="entr" presetSubtype="0" fill="hold" grpId="1" nodeType="withEffect">
                                  <p:stCondLst>
                                    <p:cond delay="0"/>
                                  </p:stCondLst>
                                  <p:childTnLst>
                                    <p:set>
                                      <p:cBhvr>
                                        <p:cTn id="102" dur="1" fill="hold">
                                          <p:stCondLst>
                                            <p:cond delay="0"/>
                                          </p:stCondLst>
                                        </p:cTn>
                                        <p:tgtEl>
                                          <p:spTgt spid="38"/>
                                        </p:tgtEl>
                                        <p:attrNameLst>
                                          <p:attrName>style.visibility</p:attrName>
                                        </p:attrNameLst>
                                      </p:cBhvr>
                                      <p:to>
                                        <p:strVal val="visible"/>
                                      </p:to>
                                    </p:set>
                                    <p:anim calcmode="lin" valueType="num">
                                      <p:cBhvr>
                                        <p:cTn id="103" dur="500" fill="hold"/>
                                        <p:tgtEl>
                                          <p:spTgt spid="38"/>
                                        </p:tgtEl>
                                        <p:attrNameLst>
                                          <p:attrName>ppt_w</p:attrName>
                                        </p:attrNameLst>
                                      </p:cBhvr>
                                      <p:tavLst>
                                        <p:tav tm="0">
                                          <p:val>
                                            <p:fltVal val="0"/>
                                          </p:val>
                                        </p:tav>
                                        <p:tav tm="100000">
                                          <p:val>
                                            <p:strVal val="#ppt_w"/>
                                          </p:val>
                                        </p:tav>
                                      </p:tavLst>
                                    </p:anim>
                                    <p:anim calcmode="lin" valueType="num">
                                      <p:cBhvr>
                                        <p:cTn id="104" dur="500" fill="hold"/>
                                        <p:tgtEl>
                                          <p:spTgt spid="38"/>
                                        </p:tgtEl>
                                        <p:attrNameLst>
                                          <p:attrName>ppt_h</p:attrName>
                                        </p:attrNameLst>
                                      </p:cBhvr>
                                      <p:tavLst>
                                        <p:tav tm="0">
                                          <p:val>
                                            <p:fltVal val="0"/>
                                          </p:val>
                                        </p:tav>
                                        <p:tav tm="100000">
                                          <p:val>
                                            <p:strVal val="#ppt_h"/>
                                          </p:val>
                                        </p:tav>
                                      </p:tavLst>
                                    </p:anim>
                                    <p:animEffect transition="in" filter="fade">
                                      <p:cBhvr>
                                        <p:cTn id="105" dur="500"/>
                                        <p:tgtEl>
                                          <p:spTgt spid="38"/>
                                        </p:tgtEl>
                                      </p:cBhvr>
                                    </p:animEffect>
                                  </p:childTnLst>
                                </p:cTn>
                              </p:par>
                            </p:childTnLst>
                          </p:cTn>
                        </p:par>
                        <p:par>
                          <p:cTn id="106" fill="hold">
                            <p:stCondLst>
                              <p:cond delay="4000"/>
                            </p:stCondLst>
                            <p:childTnLst>
                              <p:par>
                                <p:cTn id="107" presetID="0" presetClass="path" presetSubtype="0" accel="50000" decel="50000" fill="hold" grpId="0" nodeType="afterEffect">
                                  <p:stCondLst>
                                    <p:cond delay="0"/>
                                  </p:stCondLst>
                                  <p:childTnLst>
                                    <p:animMotion origin="layout" path="M -0.00243 -0.0051 L 0.16111 -0.25139 " pathEditMode="relative" rAng="0" ptsTypes="AA">
                                      <p:cBhvr>
                                        <p:cTn id="108" dur="500" fill="hold"/>
                                        <p:tgtEl>
                                          <p:spTgt spid="37"/>
                                        </p:tgtEl>
                                        <p:attrNameLst>
                                          <p:attrName>ppt_x</p:attrName>
                                          <p:attrName>ppt_y</p:attrName>
                                        </p:attrNameLst>
                                      </p:cBhvr>
                                      <p:rCtr x="8200" y="-12300"/>
                                    </p:animMotion>
                                  </p:childTnLst>
                                </p:cTn>
                              </p:par>
                              <p:par>
                                <p:cTn id="109" presetID="0" presetClass="path" presetSubtype="0" accel="50000" decel="50000" fill="hold" grpId="0" nodeType="withEffect">
                                  <p:stCondLst>
                                    <p:cond delay="0"/>
                                  </p:stCondLst>
                                  <p:childTnLst>
                                    <p:animMotion origin="layout" path="M -0.00312 -0.00347 L -0.15556 -0.24791 " pathEditMode="relative" rAng="0" ptsTypes="AA">
                                      <p:cBhvr>
                                        <p:cTn id="110" dur="500" fill="hold"/>
                                        <p:tgtEl>
                                          <p:spTgt spid="38"/>
                                        </p:tgtEl>
                                        <p:attrNameLst>
                                          <p:attrName>ppt_x</p:attrName>
                                          <p:attrName>ppt_y</p:attrName>
                                        </p:attrNameLst>
                                      </p:cBhvr>
                                      <p:rCtr x="-7600" y="-12200"/>
                                    </p:animMotion>
                                  </p:childTnLst>
                                </p:cTn>
                              </p:par>
                            </p:childTnLst>
                          </p:cTn>
                        </p:par>
                        <p:par>
                          <p:cTn id="111" fill="hold">
                            <p:stCondLst>
                              <p:cond delay="4500"/>
                            </p:stCondLst>
                            <p:childTnLst>
                              <p:par>
                                <p:cTn id="112" presetID="1" presetClass="entr" presetSubtype="0" fill="hold" grpId="0" nodeType="afterEffect">
                                  <p:stCondLst>
                                    <p:cond delay="0"/>
                                  </p:stCondLst>
                                  <p:childTnLst>
                                    <p:set>
                                      <p:cBhvr>
                                        <p:cTn id="113" dur="1" fill="hold">
                                          <p:stCondLst>
                                            <p:cond delay="0"/>
                                          </p:stCondLst>
                                        </p:cTn>
                                        <p:tgtEl>
                                          <p:spTgt spid="3"/>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6" grpId="0" animBg="1"/>
      <p:bldP spid="36" grpId="1" animBg="1"/>
      <p:bldP spid="37" grpId="0" animBg="1"/>
      <p:bldP spid="37" grpId="1" animBg="1"/>
      <p:bldP spid="38" grpId="0" animBg="1"/>
      <p:bldP spid="38" grpId="1" animBg="1"/>
      <p:bldP spid="3"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48200" y="3864114"/>
            <a:ext cx="3821947" cy="2689086"/>
            <a:chOff x="4724400" y="3711714"/>
            <a:chExt cx="3821947" cy="2689086"/>
          </a:xfrm>
        </p:grpSpPr>
        <p:sp>
          <p:nvSpPr>
            <p:cNvPr id="15" name="TextBox 14"/>
            <p:cNvSpPr txBox="1"/>
            <p:nvPr/>
          </p:nvSpPr>
          <p:spPr>
            <a:xfrm>
              <a:off x="7010400" y="4092714"/>
              <a:ext cx="1535947" cy="707886"/>
            </a:xfrm>
            <a:prstGeom prst="rect">
              <a:avLst/>
            </a:prstGeom>
            <a:noFill/>
          </p:spPr>
          <p:txBody>
            <a:bodyPr wrap="none" rtlCol="0">
              <a:spAutoFit/>
            </a:bodyPr>
            <a:lstStyle/>
            <a:p>
              <a:pPr algn="ctr"/>
              <a:r>
                <a:rPr lang="en-US" sz="2000" dirty="0" smtClean="0"/>
                <a:t>Belief</a:t>
              </a:r>
            </a:p>
            <a:p>
              <a:pPr algn="ctr"/>
              <a:r>
                <a:rPr lang="en-US" sz="2000" dirty="0" smtClean="0"/>
                <a:t>Propagation</a:t>
              </a:r>
            </a:p>
          </p:txBody>
        </p:sp>
        <p:sp>
          <p:nvSpPr>
            <p:cNvPr id="16" name="TextBox 15"/>
            <p:cNvSpPr txBox="1"/>
            <p:nvPr/>
          </p:nvSpPr>
          <p:spPr>
            <a:xfrm>
              <a:off x="6096000" y="3711714"/>
              <a:ext cx="2065815" cy="400110"/>
            </a:xfrm>
            <a:prstGeom prst="rect">
              <a:avLst/>
            </a:prstGeom>
            <a:noFill/>
          </p:spPr>
          <p:txBody>
            <a:bodyPr wrap="none" rtlCol="0">
              <a:spAutoFit/>
            </a:bodyPr>
            <a:lstStyle/>
            <a:p>
              <a:r>
                <a:rPr lang="en-US" sz="2000" dirty="0" smtClean="0"/>
                <a:t>Label Propagation</a:t>
              </a:r>
            </a:p>
          </p:txBody>
        </p:sp>
        <p:sp>
          <p:nvSpPr>
            <p:cNvPr id="17" name="TextBox 16"/>
            <p:cNvSpPr txBox="1"/>
            <p:nvPr/>
          </p:nvSpPr>
          <p:spPr>
            <a:xfrm>
              <a:off x="5791200" y="4245114"/>
              <a:ext cx="1141583" cy="707886"/>
            </a:xfrm>
            <a:prstGeom prst="rect">
              <a:avLst/>
            </a:prstGeom>
            <a:noFill/>
          </p:spPr>
          <p:txBody>
            <a:bodyPr wrap="none" rtlCol="0">
              <a:spAutoFit/>
            </a:bodyPr>
            <a:lstStyle/>
            <a:p>
              <a:pPr algn="ctr"/>
              <a:r>
                <a:rPr lang="en-US" sz="2000" dirty="0" smtClean="0"/>
                <a:t>Kernel</a:t>
              </a:r>
            </a:p>
            <a:p>
              <a:pPr algn="ctr"/>
              <a:r>
                <a:rPr lang="en-US" sz="2000" dirty="0" smtClean="0"/>
                <a:t>Methods</a:t>
              </a:r>
              <a:endParaRPr lang="en-US" sz="2000" dirty="0"/>
            </a:p>
          </p:txBody>
        </p:sp>
        <p:sp>
          <p:nvSpPr>
            <p:cNvPr id="18" name="TextBox 17"/>
            <p:cNvSpPr txBox="1"/>
            <p:nvPr/>
          </p:nvSpPr>
          <p:spPr>
            <a:xfrm>
              <a:off x="5105400" y="5692914"/>
              <a:ext cx="1492716" cy="707886"/>
            </a:xfrm>
            <a:prstGeom prst="rect">
              <a:avLst/>
            </a:prstGeom>
            <a:noFill/>
          </p:spPr>
          <p:txBody>
            <a:bodyPr wrap="none" rtlCol="0">
              <a:spAutoFit/>
            </a:bodyPr>
            <a:lstStyle/>
            <a:p>
              <a:pPr algn="ctr"/>
              <a:r>
                <a:rPr lang="en-US" sz="2000" dirty="0" smtClean="0"/>
                <a:t>Deep Belief</a:t>
              </a:r>
            </a:p>
            <a:p>
              <a:pPr algn="ctr"/>
              <a:r>
                <a:rPr lang="en-US" sz="2000" dirty="0" smtClean="0"/>
                <a:t>Networks</a:t>
              </a:r>
              <a:endParaRPr lang="en-US" sz="2000" dirty="0"/>
            </a:p>
          </p:txBody>
        </p:sp>
        <p:sp>
          <p:nvSpPr>
            <p:cNvPr id="21" name="TextBox 20"/>
            <p:cNvSpPr txBox="1"/>
            <p:nvPr/>
          </p:nvSpPr>
          <p:spPr>
            <a:xfrm>
              <a:off x="6705600" y="5616714"/>
              <a:ext cx="1240895" cy="707886"/>
            </a:xfrm>
            <a:prstGeom prst="rect">
              <a:avLst/>
            </a:prstGeom>
            <a:noFill/>
          </p:spPr>
          <p:txBody>
            <a:bodyPr wrap="none" rtlCol="0">
              <a:spAutoFit/>
            </a:bodyPr>
            <a:lstStyle/>
            <a:p>
              <a:pPr algn="ctr"/>
              <a:r>
                <a:rPr lang="en-US" sz="2000" dirty="0" smtClean="0"/>
                <a:t>Neural</a:t>
              </a:r>
            </a:p>
            <a:p>
              <a:pPr algn="ctr"/>
              <a:r>
                <a:rPr lang="en-US" sz="2000" dirty="0" smtClean="0"/>
                <a:t>Networks</a:t>
              </a:r>
              <a:endParaRPr lang="en-US" sz="2000" dirty="0"/>
            </a:p>
          </p:txBody>
        </p:sp>
        <p:sp>
          <p:nvSpPr>
            <p:cNvPr id="22" name="TextBox 21"/>
            <p:cNvSpPr txBox="1"/>
            <p:nvPr/>
          </p:nvSpPr>
          <p:spPr>
            <a:xfrm>
              <a:off x="4724400" y="4930914"/>
              <a:ext cx="1610963" cy="707886"/>
            </a:xfrm>
            <a:prstGeom prst="rect">
              <a:avLst/>
            </a:prstGeom>
            <a:noFill/>
          </p:spPr>
          <p:txBody>
            <a:bodyPr wrap="none" rtlCol="0">
              <a:spAutoFit/>
            </a:bodyPr>
            <a:lstStyle/>
            <a:p>
              <a:pPr algn="ctr"/>
              <a:r>
                <a:rPr lang="en-US" sz="2000" dirty="0" smtClean="0"/>
                <a:t>Tensor </a:t>
              </a:r>
            </a:p>
            <a:p>
              <a:r>
                <a:rPr lang="en-US" sz="2000" dirty="0" smtClean="0"/>
                <a:t>Factorization</a:t>
              </a:r>
              <a:endParaRPr lang="en-US" sz="2000" dirty="0"/>
            </a:p>
          </p:txBody>
        </p:sp>
        <p:sp>
          <p:nvSpPr>
            <p:cNvPr id="23" name="TextBox 22"/>
            <p:cNvSpPr txBox="1"/>
            <p:nvPr/>
          </p:nvSpPr>
          <p:spPr>
            <a:xfrm>
              <a:off x="6858000" y="5007114"/>
              <a:ext cx="1201821" cy="400110"/>
            </a:xfrm>
            <a:prstGeom prst="rect">
              <a:avLst/>
            </a:prstGeom>
            <a:noFill/>
          </p:spPr>
          <p:txBody>
            <a:bodyPr wrap="none" rtlCol="0">
              <a:spAutoFit/>
            </a:bodyPr>
            <a:lstStyle/>
            <a:p>
              <a:r>
                <a:rPr lang="en-US" sz="2000" dirty="0" smtClean="0"/>
                <a:t>PageRank</a:t>
              </a:r>
              <a:endParaRPr lang="en-US" sz="2000" dirty="0"/>
            </a:p>
          </p:txBody>
        </p:sp>
        <p:sp>
          <p:nvSpPr>
            <p:cNvPr id="24" name="TextBox 23"/>
            <p:cNvSpPr txBox="1"/>
            <p:nvPr/>
          </p:nvSpPr>
          <p:spPr>
            <a:xfrm>
              <a:off x="5029200" y="3864114"/>
              <a:ext cx="815097" cy="400110"/>
            </a:xfrm>
            <a:prstGeom prst="rect">
              <a:avLst/>
            </a:prstGeom>
            <a:noFill/>
          </p:spPr>
          <p:txBody>
            <a:bodyPr wrap="none" rtlCol="0">
              <a:spAutoFit/>
            </a:bodyPr>
            <a:lstStyle/>
            <a:p>
              <a:pPr algn="ctr"/>
              <a:r>
                <a:rPr lang="en-US" sz="2000" dirty="0" smtClean="0"/>
                <a:t>Lasso</a:t>
              </a:r>
              <a:endParaRPr lang="en-US" sz="2000" dirty="0"/>
            </a:p>
          </p:txBody>
        </p:sp>
      </p:grpSp>
      <p:sp>
        <p:nvSpPr>
          <p:cNvPr id="2" name="Title 1"/>
          <p:cNvSpPr>
            <a:spLocks noGrp="1"/>
          </p:cNvSpPr>
          <p:nvPr>
            <p:ph type="title"/>
          </p:nvPr>
        </p:nvSpPr>
        <p:spPr/>
        <p:txBody>
          <a:bodyPr/>
          <a:lstStyle/>
          <a:p>
            <a:r>
              <a:rPr lang="en-US" sz="3600" dirty="0" smtClean="0"/>
              <a:t>Map-Reduce for Data-Parallel ML</a:t>
            </a:r>
            <a:endParaRPr lang="en-US" sz="3600" dirty="0"/>
          </a:p>
        </p:txBody>
      </p:sp>
      <p:sp>
        <p:nvSpPr>
          <p:cNvPr id="3" name="Content Placeholder 2"/>
          <p:cNvSpPr>
            <a:spLocks noGrp="1"/>
          </p:cNvSpPr>
          <p:nvPr>
            <p:ph idx="1"/>
          </p:nvPr>
        </p:nvSpPr>
        <p:spPr>
          <a:xfrm>
            <a:off x="457200" y="990601"/>
            <a:ext cx="8305800" cy="762000"/>
          </a:xfrm>
        </p:spPr>
        <p:txBody>
          <a:bodyPr/>
          <a:lstStyle/>
          <a:p>
            <a:r>
              <a:rPr lang="en-US" dirty="0" smtClean="0"/>
              <a:t>Excellent for large data-parallel tasks!</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12</a:t>
            </a:fld>
            <a:endParaRPr lang="en-US" dirty="0"/>
          </a:p>
        </p:txBody>
      </p:sp>
      <p:sp>
        <p:nvSpPr>
          <p:cNvPr id="5" name="Left-Right Arrow 4"/>
          <p:cNvSpPr/>
          <p:nvPr/>
        </p:nvSpPr>
        <p:spPr bwMode="auto">
          <a:xfrm>
            <a:off x="542310" y="1860742"/>
            <a:ext cx="7999987" cy="957229"/>
          </a:xfrm>
          <a:prstGeom prst="leftRightArrow">
            <a:avLst>
              <a:gd name="adj1" fmla="val 64701"/>
              <a:gd name="adj2" fmla="val 50000"/>
            </a:avLst>
          </a:prstGeom>
          <a:gradFill flip="none" rotWithShape="1">
            <a:gsLst>
              <a:gs pos="0">
                <a:schemeClr val="bg1"/>
              </a:gs>
              <a:gs pos="82000">
                <a:schemeClr val="accent2">
                  <a:shade val="94000"/>
                  <a:satMod val="135000"/>
                </a:schemeClr>
              </a:gs>
            </a:gsLst>
            <a:lin ang="0" scaled="1"/>
            <a:tileRec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Data-Parallel</a:t>
            </a:r>
            <a:r>
              <a:rPr kumimoji="0" lang="en-US" sz="2400" b="0" i="0" u="none" strike="noStrike" cap="none" normalizeH="0" dirty="0" smtClean="0">
                <a:ln>
                  <a:noFill/>
                </a:ln>
                <a:solidFill>
                  <a:schemeClr val="bg1"/>
                </a:solidFill>
                <a:effectLst/>
                <a:latin typeface="Tahoma" pitchFamily="34" charset="0"/>
                <a:ea typeface="ＭＳ Ｐゴシック" pitchFamily="-111" charset="-128"/>
              </a:rPr>
              <a:t>Graph-Parallel</a:t>
            </a:r>
            <a:endParaRPr kumimoji="0" lang="en-US" sz="2400" b="0" i="0" u="none" strike="noStrike" cap="none" normalizeH="0" baseline="0" dirty="0" smtClean="0">
              <a:ln>
                <a:noFill/>
              </a:ln>
              <a:solidFill>
                <a:schemeClr val="bg1"/>
              </a:solidFill>
              <a:effectLst/>
              <a:latin typeface="Tahoma" pitchFamily="34" charset="0"/>
              <a:ea typeface="ＭＳ Ｐゴシック" pitchFamily="-111" charset="-128"/>
            </a:endParaRPr>
          </a:p>
        </p:txBody>
      </p:sp>
      <p:sp>
        <p:nvSpPr>
          <p:cNvPr id="10" name="TextBox 9"/>
          <p:cNvSpPr txBox="1"/>
          <p:nvPr/>
        </p:nvSpPr>
        <p:spPr>
          <a:xfrm>
            <a:off x="2681305" y="3886200"/>
            <a:ext cx="1281095" cy="707886"/>
          </a:xfrm>
          <a:prstGeom prst="rect">
            <a:avLst/>
          </a:prstGeom>
          <a:noFill/>
        </p:spPr>
        <p:txBody>
          <a:bodyPr wrap="none" rtlCol="0">
            <a:spAutoFit/>
          </a:bodyPr>
          <a:lstStyle/>
          <a:p>
            <a:pPr algn="ctr"/>
            <a:r>
              <a:rPr lang="en-US" sz="2000" dirty="0" smtClean="0"/>
              <a:t>Cross</a:t>
            </a:r>
          </a:p>
          <a:p>
            <a:pPr algn="ctr"/>
            <a:r>
              <a:rPr lang="en-US" sz="2000" dirty="0" smtClean="0"/>
              <a:t>Validation</a:t>
            </a:r>
          </a:p>
        </p:txBody>
      </p:sp>
      <p:sp>
        <p:nvSpPr>
          <p:cNvPr id="11" name="TextBox 10"/>
          <p:cNvSpPr txBox="1"/>
          <p:nvPr/>
        </p:nvSpPr>
        <p:spPr>
          <a:xfrm>
            <a:off x="852505" y="3886200"/>
            <a:ext cx="1309022" cy="707886"/>
          </a:xfrm>
          <a:prstGeom prst="rect">
            <a:avLst/>
          </a:prstGeom>
          <a:noFill/>
        </p:spPr>
        <p:txBody>
          <a:bodyPr wrap="none" rtlCol="0">
            <a:spAutoFit/>
          </a:bodyPr>
          <a:lstStyle/>
          <a:p>
            <a:pPr algn="ctr"/>
            <a:r>
              <a:rPr lang="en-US" sz="2000" dirty="0" smtClean="0"/>
              <a:t>Feature </a:t>
            </a:r>
          </a:p>
          <a:p>
            <a:pPr algn="ctr"/>
            <a:r>
              <a:rPr lang="en-US" sz="2000" dirty="0" smtClean="0"/>
              <a:t>Extraction</a:t>
            </a:r>
          </a:p>
        </p:txBody>
      </p:sp>
      <p:sp>
        <p:nvSpPr>
          <p:cNvPr id="12" name="TextBox 11"/>
          <p:cNvSpPr txBox="1"/>
          <p:nvPr/>
        </p:nvSpPr>
        <p:spPr>
          <a:xfrm>
            <a:off x="1004905" y="3048000"/>
            <a:ext cx="2788520" cy="707886"/>
          </a:xfrm>
          <a:prstGeom prst="rect">
            <a:avLst/>
          </a:prstGeom>
          <a:noFill/>
        </p:spPr>
        <p:txBody>
          <a:bodyPr wrap="none" rtlCol="0">
            <a:spAutoFit/>
          </a:bodyPr>
          <a:lstStyle/>
          <a:p>
            <a:r>
              <a:rPr lang="en-US" sz="4000" dirty="0" smtClean="0"/>
              <a:t>Map Reduce</a:t>
            </a:r>
            <a:endParaRPr lang="en-US" sz="4000" dirty="0"/>
          </a:p>
        </p:txBody>
      </p:sp>
      <p:sp>
        <p:nvSpPr>
          <p:cNvPr id="13" name="TextBox 12"/>
          <p:cNvSpPr txBox="1"/>
          <p:nvPr/>
        </p:nvSpPr>
        <p:spPr>
          <a:xfrm>
            <a:off x="1295400" y="4916269"/>
            <a:ext cx="2153603" cy="646331"/>
          </a:xfrm>
          <a:prstGeom prst="rect">
            <a:avLst/>
          </a:prstGeom>
          <a:noFill/>
        </p:spPr>
        <p:txBody>
          <a:bodyPr wrap="none" rtlCol="0">
            <a:spAutoFit/>
          </a:bodyPr>
          <a:lstStyle/>
          <a:p>
            <a:pPr algn="ctr"/>
            <a:r>
              <a:rPr lang="en-US" dirty="0" smtClean="0"/>
              <a:t>Computing Sufficient</a:t>
            </a:r>
          </a:p>
          <a:p>
            <a:pPr algn="ctr"/>
            <a:r>
              <a:rPr lang="en-US" dirty="0" smtClean="0"/>
              <a:t>Statistics </a:t>
            </a:r>
            <a:endParaRPr lang="en-US" dirty="0"/>
          </a:p>
        </p:txBody>
      </p:sp>
      <p:sp>
        <p:nvSpPr>
          <p:cNvPr id="25" name="Rectangle 24"/>
          <p:cNvSpPr/>
          <p:nvPr/>
        </p:nvSpPr>
        <p:spPr bwMode="auto">
          <a:xfrm>
            <a:off x="4267200" y="1828800"/>
            <a:ext cx="4343400" cy="4648200"/>
          </a:xfrm>
          <a:prstGeom prst="rect">
            <a:avLst/>
          </a:prstGeom>
          <a:solidFill>
            <a:srgbClr val="FFFFFF"/>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5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6" name="Rectangle 25"/>
          <p:cNvSpPr/>
          <p:nvPr/>
        </p:nvSpPr>
        <p:spPr>
          <a:xfrm>
            <a:off x="4648200" y="2133600"/>
            <a:ext cx="3760314" cy="2677656"/>
          </a:xfrm>
          <a:prstGeom prst="rect">
            <a:avLst/>
          </a:prstGeom>
        </p:spPr>
        <p:txBody>
          <a:bodyPr wrap="none">
            <a:spAutoFit/>
          </a:bodyPr>
          <a:lstStyle/>
          <a:p>
            <a:pPr algn="ctr" fontAlgn="base">
              <a:spcBef>
                <a:spcPct val="0"/>
              </a:spcBef>
              <a:spcAft>
                <a:spcPct val="0"/>
              </a:spcAft>
            </a:pPr>
            <a:r>
              <a:rPr lang="en-US" sz="3600" dirty="0" smtClean="0">
                <a:latin typeface="Tahoma" pitchFamily="34" charset="0"/>
                <a:ea typeface="ＭＳ Ｐゴシック" pitchFamily="-111" charset="-128"/>
              </a:rPr>
              <a:t>Is there more to</a:t>
            </a:r>
          </a:p>
          <a:p>
            <a:pPr algn="ctr" fontAlgn="base">
              <a:spcBef>
                <a:spcPct val="0"/>
              </a:spcBef>
              <a:spcAft>
                <a:spcPct val="0"/>
              </a:spcAft>
            </a:pPr>
            <a:r>
              <a:rPr lang="en-US" sz="3600" dirty="0" smtClean="0">
                <a:latin typeface="Tahoma" pitchFamily="34" charset="0"/>
                <a:ea typeface="ＭＳ Ｐゴシック" pitchFamily="-111" charset="-128"/>
              </a:rPr>
              <a:t>Machine Learning</a:t>
            </a:r>
          </a:p>
          <a:p>
            <a:pPr algn="ctr" fontAlgn="base">
              <a:spcBef>
                <a:spcPct val="0"/>
              </a:spcBef>
              <a:spcAft>
                <a:spcPct val="0"/>
              </a:spcAft>
            </a:pPr>
            <a:r>
              <a:rPr lang="en-US" sz="9600" dirty="0" smtClean="0">
                <a:latin typeface="Tahoma" pitchFamily="34" charset="0"/>
                <a:ea typeface="ＭＳ Ｐゴシック" pitchFamily="-111" charset="-128"/>
              </a:rPr>
              <a:t>?</a:t>
            </a:r>
          </a:p>
        </p:txBody>
      </p:sp>
    </p:spTree>
    <p:extLst>
      <p:ext uri="{BB962C8B-B14F-4D97-AF65-F5344CB8AC3E}">
        <p14:creationId xmlns:p14="http://schemas.microsoft.com/office/powerpoint/2010/main" val="257938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xit" presetSubtype="2" fill="hold" grpId="1" nodeType="clickEffect">
                                  <p:stCondLst>
                                    <p:cond delay="0"/>
                                  </p:stCondLst>
                                  <p:childTnLst>
                                    <p:anim calcmode="lin" valueType="num">
                                      <p:cBhvr additive="base">
                                        <p:cTn id="10" dur="500"/>
                                        <p:tgtEl>
                                          <p:spTgt spid="26"/>
                                        </p:tgtEl>
                                        <p:attrNameLst>
                                          <p:attrName>ppt_x</p:attrName>
                                        </p:attrNameLst>
                                      </p:cBhvr>
                                      <p:tavLst>
                                        <p:tav tm="0">
                                          <p:val>
                                            <p:strVal val="#ppt_x"/>
                                          </p:val>
                                        </p:tav>
                                        <p:tav tm="100000">
                                          <p:val>
                                            <p:strVal val="#ppt_x+#ppt_w*1.125000"/>
                                          </p:val>
                                        </p:tav>
                                      </p:tavLst>
                                    </p:anim>
                                    <p:animEffect transition="out" filter="wipe(right)">
                                      <p:cBhvr>
                                        <p:cTn id="11" dur="500"/>
                                        <p:tgtEl>
                                          <p:spTgt spid="26"/>
                                        </p:tgtEl>
                                      </p:cBhvr>
                                    </p:animEffect>
                                    <p:set>
                                      <p:cBhvr>
                                        <p:cTn id="12" dur="1" fill="hold">
                                          <p:stCondLst>
                                            <p:cond delay="499"/>
                                          </p:stCondLst>
                                        </p:cTn>
                                        <p:tgtEl>
                                          <p:spTgt spid="26"/>
                                        </p:tgtEl>
                                        <p:attrNameLst>
                                          <p:attrName>style.visibility</p:attrName>
                                        </p:attrNameLst>
                                      </p:cBhvr>
                                      <p:to>
                                        <p:strVal val="hidden"/>
                                      </p:to>
                                    </p:set>
                                  </p:childTnLst>
                                </p:cTn>
                              </p:par>
                              <p:par>
                                <p:cTn id="13" presetID="12" presetClass="exit" presetSubtype="2" fill="hold" grpId="0" nodeType="withEffect">
                                  <p:stCondLst>
                                    <p:cond delay="0"/>
                                  </p:stCondLst>
                                  <p:childTnLst>
                                    <p:anim calcmode="lin" valueType="num">
                                      <p:cBhvr additive="base">
                                        <p:cTn id="14" dur="500"/>
                                        <p:tgtEl>
                                          <p:spTgt spid="25"/>
                                        </p:tgtEl>
                                        <p:attrNameLst>
                                          <p:attrName>ppt_x</p:attrName>
                                        </p:attrNameLst>
                                      </p:cBhvr>
                                      <p:tavLst>
                                        <p:tav tm="0">
                                          <p:val>
                                            <p:strVal val="#ppt_x"/>
                                          </p:val>
                                        </p:tav>
                                        <p:tav tm="100000">
                                          <p:val>
                                            <p:strVal val="#ppt_x+#ppt_w*1.125000"/>
                                          </p:val>
                                        </p:tav>
                                      </p:tavLst>
                                    </p:anim>
                                    <p:animEffect transition="out" filter="wipe(right)">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1371600" y="1371600"/>
            <a:ext cx="6400800" cy="1676400"/>
          </a:xfrm>
        </p:spPr>
        <p:txBody>
          <a:bodyPr/>
          <a:lstStyle/>
          <a:p>
            <a:r>
              <a:rPr lang="en-US" dirty="0" smtClean="0"/>
              <a:t>Concrete Example</a:t>
            </a:r>
          </a:p>
        </p:txBody>
      </p:sp>
      <p:sp>
        <p:nvSpPr>
          <p:cNvPr id="7" name="Subtitle 6"/>
          <p:cNvSpPr>
            <a:spLocks noGrp="1"/>
          </p:cNvSpPr>
          <p:nvPr>
            <p:ph type="subTitle" idx="1"/>
          </p:nvPr>
        </p:nvSpPr>
        <p:spPr>
          <a:xfrm>
            <a:off x="1371600" y="3505200"/>
            <a:ext cx="6400800" cy="1752600"/>
          </a:xfrm>
        </p:spPr>
        <p:txBody>
          <a:bodyPr/>
          <a:lstStyle/>
          <a:p>
            <a:r>
              <a:rPr lang="en-US" dirty="0" smtClean="0"/>
              <a:t>Label Propagation</a:t>
            </a:r>
            <a:endParaRPr lang="en-US" dirty="0"/>
          </a:p>
        </p:txBody>
      </p:sp>
    </p:spTree>
    <p:extLst>
      <p:ext uri="{BB962C8B-B14F-4D97-AF65-F5344CB8AC3E}">
        <p14:creationId xmlns:p14="http://schemas.microsoft.com/office/powerpoint/2010/main" val="3778080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Box 136"/>
          <p:cNvSpPr txBox="1"/>
          <p:nvPr/>
        </p:nvSpPr>
        <p:spPr>
          <a:xfrm>
            <a:off x="6595276" y="2971800"/>
            <a:ext cx="796124" cy="369332"/>
          </a:xfrm>
          <a:prstGeom prst="rect">
            <a:avLst/>
          </a:prstGeom>
          <a:noFill/>
        </p:spPr>
        <p:txBody>
          <a:bodyPr wrap="none" rtlCol="0">
            <a:spAutoFit/>
          </a:bodyPr>
          <a:lstStyle/>
          <a:p>
            <a:r>
              <a:rPr lang="en-US" dirty="0" smtClean="0"/>
              <a:t>Profile</a:t>
            </a:r>
            <a:endParaRPr lang="en-US" dirty="0"/>
          </a:p>
        </p:txBody>
      </p:sp>
      <p:pic>
        <p:nvPicPr>
          <p:cNvPr id="140" name="Picture 139"/>
          <p:cNvPicPr>
            <a:picLocks noChangeAspect="1"/>
          </p:cNvPicPr>
          <p:nvPr/>
        </p:nvPicPr>
        <p:blipFill>
          <a:blip r:embed="rId3" cstate="print"/>
          <a:stretch>
            <a:fillRect/>
          </a:stretch>
        </p:blipFill>
        <p:spPr>
          <a:xfrm>
            <a:off x="6705600" y="3276600"/>
            <a:ext cx="558800" cy="762000"/>
          </a:xfrm>
          <a:prstGeom prst="rect">
            <a:avLst/>
          </a:prstGeom>
          <a:ln>
            <a:noFill/>
          </a:ln>
          <a:effectLst>
            <a:outerShdw blurRad="292100" dist="139700" dir="2700000" algn="tl" rotWithShape="0">
              <a:srgbClr val="333333">
                <a:alpha val="65000"/>
              </a:srgbClr>
            </a:outerShdw>
          </a:effectLst>
        </p:spPr>
      </p:pic>
      <p:cxnSp>
        <p:nvCxnSpPr>
          <p:cNvPr id="141" name="Straight Connector 140"/>
          <p:cNvCxnSpPr>
            <a:stCxn id="119" idx="3"/>
            <a:endCxn id="140" idx="1"/>
          </p:cNvCxnSpPr>
          <p:nvPr/>
        </p:nvCxnSpPr>
        <p:spPr>
          <a:xfrm flipV="1">
            <a:off x="5930900" y="3657600"/>
            <a:ext cx="774700" cy="1"/>
          </a:xfrm>
          <a:prstGeom prst="line">
            <a:avLst/>
          </a:prstGeom>
        </p:spPr>
        <p:style>
          <a:lnRef idx="2">
            <a:schemeClr val="dk1"/>
          </a:lnRef>
          <a:fillRef idx="0">
            <a:schemeClr val="dk1"/>
          </a:fillRef>
          <a:effectRef idx="1">
            <a:schemeClr val="dk1"/>
          </a:effectRef>
          <a:fontRef idx="minor">
            <a:schemeClr val="tx1"/>
          </a:fontRef>
        </p:style>
      </p:cxnSp>
      <p:sp>
        <p:nvSpPr>
          <p:cNvPr id="155" name="Snip Same Side Corner Rectangle 154"/>
          <p:cNvSpPr/>
          <p:nvPr/>
        </p:nvSpPr>
        <p:spPr bwMode="auto">
          <a:xfrm rot="16200000">
            <a:off x="6096000" y="2743200"/>
            <a:ext cx="1295400" cy="1905000"/>
          </a:xfrm>
          <a:prstGeom prst="snip2SameRect">
            <a:avLst>
              <a:gd name="adj1" fmla="val 31161"/>
              <a:gd name="adj2" fmla="val 0"/>
            </a:avLst>
          </a:prstGeom>
          <a:solidFill>
            <a:srgbClr val="FFFFFF">
              <a:alpha val="80000"/>
            </a:srgbClr>
          </a:solidFill>
          <a:ln w="38100"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dirty="0" smtClean="0"/>
              <a:t>Label Propagation Algorithm</a:t>
            </a:r>
            <a:endParaRPr lang="en-US" dirty="0"/>
          </a:p>
        </p:txBody>
      </p:sp>
      <p:sp>
        <p:nvSpPr>
          <p:cNvPr id="3" name="Content Placeholder 2"/>
          <p:cNvSpPr>
            <a:spLocks noGrp="1"/>
          </p:cNvSpPr>
          <p:nvPr>
            <p:ph idx="1"/>
          </p:nvPr>
        </p:nvSpPr>
        <p:spPr>
          <a:xfrm>
            <a:off x="304800" y="990601"/>
            <a:ext cx="4648200" cy="5791199"/>
          </a:xfrm>
        </p:spPr>
        <p:txBody>
          <a:bodyPr/>
          <a:lstStyle/>
          <a:p>
            <a:r>
              <a:rPr lang="en-US" dirty="0" smtClean="0"/>
              <a:t>Social Arithmetic:</a:t>
            </a:r>
          </a:p>
          <a:p>
            <a:endParaRPr lang="en-US" dirty="0"/>
          </a:p>
          <a:p>
            <a:endParaRPr lang="en-US" dirty="0" smtClean="0"/>
          </a:p>
          <a:p>
            <a:pPr marL="0" indent="0">
              <a:buNone/>
            </a:pPr>
            <a:endParaRPr lang="en-US" dirty="0" smtClean="0"/>
          </a:p>
          <a:p>
            <a:r>
              <a:rPr lang="en-US" dirty="0" smtClean="0"/>
              <a:t>Recurrence Algorithm:</a:t>
            </a:r>
          </a:p>
          <a:p>
            <a:endParaRPr lang="en-US" dirty="0"/>
          </a:p>
          <a:p>
            <a:pPr marL="0" indent="0">
              <a:buNone/>
            </a:pPr>
            <a:endParaRPr lang="en-US" dirty="0"/>
          </a:p>
          <a:p>
            <a:pPr lvl="1"/>
            <a:r>
              <a:rPr lang="en-US" dirty="0" smtClean="0"/>
              <a:t>iterate until convergence</a:t>
            </a:r>
          </a:p>
          <a:p>
            <a:r>
              <a:rPr lang="en-US" dirty="0" smtClean="0"/>
              <a:t>Parallelism:</a:t>
            </a:r>
          </a:p>
          <a:p>
            <a:pPr lvl="1"/>
            <a:r>
              <a:rPr lang="en-US" dirty="0" smtClean="0"/>
              <a:t>Compute all </a:t>
            </a:r>
            <a:r>
              <a:rPr lang="en-US" i="1" dirty="0" smtClean="0"/>
              <a:t>Likes[</a:t>
            </a:r>
            <a:r>
              <a:rPr lang="en-US" i="1" dirty="0" err="1" smtClean="0"/>
              <a:t>i</a:t>
            </a:r>
            <a:r>
              <a:rPr lang="en-US" i="1" dirty="0" smtClean="0"/>
              <a:t>]</a:t>
            </a:r>
            <a:r>
              <a:rPr lang="en-US" dirty="0" smtClean="0"/>
              <a:t> in parallel</a:t>
            </a:r>
          </a:p>
        </p:txBody>
      </p:sp>
      <p:cxnSp>
        <p:nvCxnSpPr>
          <p:cNvPr id="81" name="Straight Connector 80"/>
          <p:cNvCxnSpPr>
            <a:stCxn id="119" idx="2"/>
            <a:endCxn id="120" idx="1"/>
          </p:cNvCxnSpPr>
          <p:nvPr/>
        </p:nvCxnSpPr>
        <p:spPr>
          <a:xfrm>
            <a:off x="5670550" y="4022090"/>
            <a:ext cx="1035050" cy="1338722"/>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p:cNvCxnSpPr>
            <a:stCxn id="121" idx="1"/>
            <a:endCxn id="119" idx="0"/>
          </p:cNvCxnSpPr>
          <p:nvPr/>
        </p:nvCxnSpPr>
        <p:spPr>
          <a:xfrm flipH="1">
            <a:off x="5670550" y="2116604"/>
            <a:ext cx="1035050" cy="1176507"/>
          </a:xfrm>
          <a:prstGeom prst="line">
            <a:avLst/>
          </a:prstGeom>
        </p:spPr>
        <p:style>
          <a:lnRef idx="2">
            <a:schemeClr val="dk1"/>
          </a:lnRef>
          <a:fillRef idx="0">
            <a:schemeClr val="dk1"/>
          </a:fillRef>
          <a:effectRef idx="1">
            <a:schemeClr val="dk1"/>
          </a:effectRef>
          <a:fontRef idx="minor">
            <a:schemeClr val="tx1"/>
          </a:fontRef>
        </p:style>
      </p:cxnSp>
      <p:pic>
        <p:nvPicPr>
          <p:cNvPr id="119" name="Picture 118" descr="gonzalez.jpg"/>
          <p:cNvPicPr>
            <a:picLocks noChangeAspect="1"/>
          </p:cNvPicPr>
          <p:nvPr/>
        </p:nvPicPr>
        <p:blipFill>
          <a:blip r:embed="rId4" cstate="print"/>
          <a:stretch>
            <a:fillRect/>
          </a:stretch>
        </p:blipFill>
        <p:spPr>
          <a:xfrm>
            <a:off x="5410200" y="3293111"/>
            <a:ext cx="520700" cy="728979"/>
          </a:xfrm>
          <a:prstGeom prst="rect">
            <a:avLst/>
          </a:prstGeom>
          <a:ln>
            <a:noFill/>
          </a:ln>
          <a:effectLst>
            <a:outerShdw blurRad="292100" dist="139700" dir="2700000" algn="tl" rotWithShape="0">
              <a:srgbClr val="333333">
                <a:alpha val="65000"/>
              </a:srgbClr>
            </a:outerShdw>
          </a:effectLst>
        </p:spPr>
      </p:pic>
      <p:pic>
        <p:nvPicPr>
          <p:cNvPr id="120" name="Picture 119" descr="guestrin.jpg"/>
          <p:cNvPicPr>
            <a:picLocks noChangeAspect="1"/>
          </p:cNvPicPr>
          <p:nvPr/>
        </p:nvPicPr>
        <p:blipFill>
          <a:blip r:embed="rId5" cstate="print"/>
          <a:stretch>
            <a:fillRect/>
          </a:stretch>
        </p:blipFill>
        <p:spPr>
          <a:xfrm>
            <a:off x="6705600" y="5006623"/>
            <a:ext cx="527184" cy="708377"/>
          </a:xfrm>
          <a:prstGeom prst="rect">
            <a:avLst/>
          </a:prstGeom>
          <a:ln>
            <a:noFill/>
          </a:ln>
          <a:effectLst>
            <a:outerShdw blurRad="292100" dist="139700" dir="2700000" algn="tl" rotWithShape="0">
              <a:srgbClr val="333333">
                <a:alpha val="65000"/>
              </a:srgbClr>
            </a:outerShdw>
          </a:effectLst>
        </p:spPr>
      </p:pic>
      <p:pic>
        <p:nvPicPr>
          <p:cNvPr id="121" name="Picture 120" descr="hong.jpg"/>
          <p:cNvPicPr>
            <a:picLocks noChangeAspect="1"/>
          </p:cNvPicPr>
          <p:nvPr/>
        </p:nvPicPr>
        <p:blipFill>
          <a:blip r:embed="rId6" cstate="print"/>
          <a:stretch>
            <a:fillRect/>
          </a:stretch>
        </p:blipFill>
        <p:spPr>
          <a:xfrm>
            <a:off x="6705600" y="1752600"/>
            <a:ext cx="539939" cy="728008"/>
          </a:xfrm>
          <a:prstGeom prst="rect">
            <a:avLst/>
          </a:prstGeom>
          <a:ln>
            <a:noFill/>
          </a:ln>
          <a:effectLst>
            <a:outerShdw blurRad="292100" dist="139700" dir="2700000" algn="tl" rotWithShape="0">
              <a:srgbClr val="333333">
                <a:alpha val="65000"/>
              </a:srgbClr>
            </a:outerShdw>
          </a:effectLst>
        </p:spPr>
      </p:pic>
      <p:sp>
        <p:nvSpPr>
          <p:cNvPr id="133" name="TextBox 132"/>
          <p:cNvSpPr txBox="1"/>
          <p:nvPr/>
        </p:nvSpPr>
        <p:spPr>
          <a:xfrm>
            <a:off x="6512441" y="1383268"/>
            <a:ext cx="955159" cy="369332"/>
          </a:xfrm>
          <a:prstGeom prst="rect">
            <a:avLst/>
          </a:prstGeom>
          <a:noFill/>
        </p:spPr>
        <p:txBody>
          <a:bodyPr wrap="none" rtlCol="0">
            <a:spAutoFit/>
          </a:bodyPr>
          <a:lstStyle/>
          <a:p>
            <a:r>
              <a:rPr lang="en-US" dirty="0" smtClean="0"/>
              <a:t>Sue Ann</a:t>
            </a:r>
            <a:endParaRPr lang="en-US" dirty="0"/>
          </a:p>
        </p:txBody>
      </p:sp>
      <p:sp>
        <p:nvSpPr>
          <p:cNvPr id="134" name="TextBox 133"/>
          <p:cNvSpPr txBox="1"/>
          <p:nvPr/>
        </p:nvSpPr>
        <p:spPr>
          <a:xfrm>
            <a:off x="6627624" y="4625623"/>
            <a:ext cx="763776" cy="369332"/>
          </a:xfrm>
          <a:prstGeom prst="rect">
            <a:avLst/>
          </a:prstGeom>
          <a:noFill/>
        </p:spPr>
        <p:txBody>
          <a:bodyPr wrap="none" rtlCol="0">
            <a:spAutoFit/>
          </a:bodyPr>
          <a:lstStyle/>
          <a:p>
            <a:r>
              <a:rPr lang="en-US" dirty="0" smtClean="0"/>
              <a:t>Carlos</a:t>
            </a:r>
            <a:endParaRPr lang="en-US" dirty="0"/>
          </a:p>
        </p:txBody>
      </p:sp>
      <p:sp>
        <p:nvSpPr>
          <p:cNvPr id="135" name="TextBox 134"/>
          <p:cNvSpPr txBox="1"/>
          <p:nvPr/>
        </p:nvSpPr>
        <p:spPr>
          <a:xfrm rot="16200000">
            <a:off x="5041628" y="3449593"/>
            <a:ext cx="496876" cy="369332"/>
          </a:xfrm>
          <a:prstGeom prst="rect">
            <a:avLst/>
          </a:prstGeom>
          <a:noFill/>
        </p:spPr>
        <p:txBody>
          <a:bodyPr wrap="none" rtlCol="0">
            <a:spAutoFit/>
          </a:bodyPr>
          <a:lstStyle/>
          <a:p>
            <a:r>
              <a:rPr lang="en-US" dirty="0" smtClean="0"/>
              <a:t>Me</a:t>
            </a:r>
            <a:endParaRPr lang="en-US" dirty="0"/>
          </a:p>
        </p:txBody>
      </p:sp>
      <p:sp>
        <p:nvSpPr>
          <p:cNvPr id="136" name="TextBox 135"/>
          <p:cNvSpPr txBox="1"/>
          <p:nvPr/>
        </p:nvSpPr>
        <p:spPr>
          <a:xfrm>
            <a:off x="1524000" y="1524000"/>
            <a:ext cx="2888381" cy="923330"/>
          </a:xfrm>
          <a:prstGeom prst="rect">
            <a:avLst/>
          </a:prstGeom>
          <a:noFill/>
        </p:spPr>
        <p:txBody>
          <a:bodyPr wrap="none" rtlCol="0">
            <a:spAutoFit/>
          </a:bodyPr>
          <a:lstStyle/>
          <a:p>
            <a:r>
              <a:rPr lang="en-US" dirty="0" smtClean="0"/>
              <a:t>50% What I list on my profile</a:t>
            </a:r>
          </a:p>
          <a:p>
            <a:r>
              <a:rPr lang="en-US" dirty="0" smtClean="0"/>
              <a:t>40% Sue Ann Likes</a:t>
            </a:r>
          </a:p>
          <a:p>
            <a:r>
              <a:rPr lang="en-US" dirty="0" smtClean="0"/>
              <a:t>10% Carlos Like</a:t>
            </a:r>
            <a:endParaRPr lang="en-US" dirty="0"/>
          </a:p>
        </p:txBody>
      </p:sp>
      <p:grpSp>
        <p:nvGrpSpPr>
          <p:cNvPr id="156" name="Group 155"/>
          <p:cNvGrpSpPr/>
          <p:nvPr/>
        </p:nvGrpSpPr>
        <p:grpSpPr>
          <a:xfrm>
            <a:off x="5817137" y="1905000"/>
            <a:ext cx="786326" cy="3581400"/>
            <a:chOff x="5817137" y="1905000"/>
            <a:chExt cx="786326" cy="3581400"/>
          </a:xfrm>
        </p:grpSpPr>
        <p:sp>
          <p:nvSpPr>
            <p:cNvPr id="131" name="TextBox 130"/>
            <p:cNvSpPr txBox="1"/>
            <p:nvPr/>
          </p:nvSpPr>
          <p:spPr>
            <a:xfrm>
              <a:off x="5893337" y="1905000"/>
              <a:ext cx="583663" cy="369332"/>
            </a:xfrm>
            <a:prstGeom prst="rect">
              <a:avLst/>
            </a:prstGeom>
            <a:noFill/>
          </p:spPr>
          <p:txBody>
            <a:bodyPr wrap="none" rtlCol="0">
              <a:spAutoFit/>
            </a:bodyPr>
            <a:lstStyle/>
            <a:p>
              <a:r>
                <a:rPr lang="en-US" dirty="0"/>
                <a:t>4</a:t>
              </a:r>
              <a:r>
                <a:rPr lang="en-US" dirty="0" smtClean="0"/>
                <a:t>0%</a:t>
              </a:r>
              <a:endParaRPr lang="en-US" dirty="0"/>
            </a:p>
          </p:txBody>
        </p:sp>
        <p:sp>
          <p:nvSpPr>
            <p:cNvPr id="132" name="TextBox 131"/>
            <p:cNvSpPr txBox="1"/>
            <p:nvPr/>
          </p:nvSpPr>
          <p:spPr>
            <a:xfrm>
              <a:off x="5817137" y="5117068"/>
              <a:ext cx="583663" cy="369332"/>
            </a:xfrm>
            <a:prstGeom prst="rect">
              <a:avLst/>
            </a:prstGeom>
            <a:noFill/>
          </p:spPr>
          <p:txBody>
            <a:bodyPr wrap="none" rtlCol="0">
              <a:spAutoFit/>
            </a:bodyPr>
            <a:lstStyle/>
            <a:p>
              <a:r>
                <a:rPr lang="en-US" dirty="0" smtClean="0"/>
                <a:t>10%</a:t>
              </a:r>
              <a:endParaRPr lang="en-US" dirty="0"/>
            </a:p>
          </p:txBody>
        </p:sp>
        <p:sp>
          <p:nvSpPr>
            <p:cNvPr id="138" name="TextBox 137"/>
            <p:cNvSpPr txBox="1"/>
            <p:nvPr/>
          </p:nvSpPr>
          <p:spPr>
            <a:xfrm>
              <a:off x="6019800" y="3276600"/>
              <a:ext cx="583663" cy="369332"/>
            </a:xfrm>
            <a:prstGeom prst="rect">
              <a:avLst/>
            </a:prstGeom>
            <a:noFill/>
          </p:spPr>
          <p:txBody>
            <a:bodyPr wrap="none" rtlCol="0">
              <a:spAutoFit/>
            </a:bodyPr>
            <a:lstStyle/>
            <a:p>
              <a:r>
                <a:rPr lang="en-US" dirty="0"/>
                <a:t>5</a:t>
              </a:r>
              <a:r>
                <a:rPr lang="en-US" dirty="0" smtClean="0"/>
                <a:t>0%</a:t>
              </a:r>
              <a:endParaRPr lang="en-US" dirty="0"/>
            </a:p>
          </p:txBody>
        </p:sp>
      </p:grpSp>
      <p:grpSp>
        <p:nvGrpSpPr>
          <p:cNvPr id="158" name="Group 157"/>
          <p:cNvGrpSpPr/>
          <p:nvPr/>
        </p:nvGrpSpPr>
        <p:grpSpPr>
          <a:xfrm>
            <a:off x="7315200" y="1752600"/>
            <a:ext cx="1676400" cy="3900354"/>
            <a:chOff x="7315200" y="1752600"/>
            <a:chExt cx="1676400" cy="3900354"/>
          </a:xfrm>
        </p:grpSpPr>
        <p:sp>
          <p:nvSpPr>
            <p:cNvPr id="125" name="TextBox 124"/>
            <p:cNvSpPr txBox="1"/>
            <p:nvPr/>
          </p:nvSpPr>
          <p:spPr>
            <a:xfrm>
              <a:off x="7391400" y="1752600"/>
              <a:ext cx="1600200" cy="646331"/>
            </a:xfrm>
            <a:prstGeom prst="rect">
              <a:avLst/>
            </a:prstGeom>
            <a:noFill/>
          </p:spPr>
          <p:txBody>
            <a:bodyPr wrap="square" rtlCol="0">
              <a:spAutoFit/>
            </a:bodyPr>
            <a:lstStyle/>
            <a:p>
              <a:r>
                <a:rPr lang="en-US" dirty="0" smtClean="0"/>
                <a:t>80% Cameras</a:t>
              </a:r>
            </a:p>
            <a:p>
              <a:r>
                <a:rPr lang="en-US" dirty="0"/>
                <a:t>2</a:t>
              </a:r>
              <a:r>
                <a:rPr lang="en-US" dirty="0" smtClean="0"/>
                <a:t>0% Biking</a:t>
              </a:r>
              <a:endParaRPr lang="en-US" dirty="0"/>
            </a:p>
          </p:txBody>
        </p:sp>
        <p:sp>
          <p:nvSpPr>
            <p:cNvPr id="126" name="TextBox 125"/>
            <p:cNvSpPr txBox="1"/>
            <p:nvPr/>
          </p:nvSpPr>
          <p:spPr>
            <a:xfrm>
              <a:off x="7391400" y="5006623"/>
              <a:ext cx="1600200" cy="646331"/>
            </a:xfrm>
            <a:prstGeom prst="rect">
              <a:avLst/>
            </a:prstGeom>
            <a:noFill/>
          </p:spPr>
          <p:txBody>
            <a:bodyPr wrap="square" rtlCol="0">
              <a:spAutoFit/>
            </a:bodyPr>
            <a:lstStyle/>
            <a:p>
              <a:r>
                <a:rPr lang="en-US" dirty="0" smtClean="0"/>
                <a:t>30% Cameras</a:t>
              </a:r>
            </a:p>
            <a:p>
              <a:r>
                <a:rPr lang="en-US" dirty="0"/>
                <a:t>7</a:t>
              </a:r>
              <a:r>
                <a:rPr lang="en-US" dirty="0" smtClean="0"/>
                <a:t>0% Biking</a:t>
              </a:r>
              <a:endParaRPr lang="en-US" dirty="0"/>
            </a:p>
          </p:txBody>
        </p:sp>
        <p:sp>
          <p:nvSpPr>
            <p:cNvPr id="139" name="TextBox 138"/>
            <p:cNvSpPr txBox="1"/>
            <p:nvPr/>
          </p:nvSpPr>
          <p:spPr>
            <a:xfrm>
              <a:off x="7315200" y="3316069"/>
              <a:ext cx="1600200" cy="646331"/>
            </a:xfrm>
            <a:prstGeom prst="rect">
              <a:avLst/>
            </a:prstGeom>
            <a:noFill/>
          </p:spPr>
          <p:txBody>
            <a:bodyPr wrap="square" rtlCol="0">
              <a:spAutoFit/>
            </a:bodyPr>
            <a:lstStyle/>
            <a:p>
              <a:r>
                <a:rPr lang="en-US" dirty="0" smtClean="0"/>
                <a:t>50% Cameras</a:t>
              </a:r>
            </a:p>
            <a:p>
              <a:r>
                <a:rPr lang="en-US" dirty="0" smtClean="0"/>
                <a:t>50% Biking</a:t>
              </a:r>
              <a:endParaRPr lang="en-US" dirty="0"/>
            </a:p>
          </p:txBody>
        </p:sp>
      </p:grpSp>
      <p:sp>
        <p:nvSpPr>
          <p:cNvPr id="144" name="TextBox 143"/>
          <p:cNvSpPr txBox="1"/>
          <p:nvPr/>
        </p:nvSpPr>
        <p:spPr>
          <a:xfrm>
            <a:off x="914400" y="2523530"/>
            <a:ext cx="726581" cy="369332"/>
          </a:xfrm>
          <a:prstGeom prst="rect">
            <a:avLst/>
          </a:prstGeom>
          <a:noFill/>
        </p:spPr>
        <p:txBody>
          <a:bodyPr wrap="none" rtlCol="0">
            <a:spAutoFit/>
          </a:bodyPr>
          <a:lstStyle/>
          <a:p>
            <a:r>
              <a:rPr lang="en-US" dirty="0" smtClean="0"/>
              <a:t>I Like:</a:t>
            </a:r>
            <a:endParaRPr lang="en-US" dirty="0"/>
          </a:p>
        </p:txBody>
      </p:sp>
      <p:cxnSp>
        <p:nvCxnSpPr>
          <p:cNvPr id="146" name="Straight Connector 145"/>
          <p:cNvCxnSpPr/>
          <p:nvPr/>
        </p:nvCxnSpPr>
        <p:spPr bwMode="auto">
          <a:xfrm>
            <a:off x="1219200" y="2438400"/>
            <a:ext cx="3200400" cy="0"/>
          </a:xfrm>
          <a:prstGeom prst="line">
            <a:avLst/>
          </a:prstGeom>
          <a:noFill/>
          <a:ln w="38100" cap="flat" cmpd="sng" algn="ctr">
            <a:solidFill>
              <a:schemeClr val="hlink"/>
            </a:solidFill>
            <a:prstDash val="solid"/>
            <a:round/>
            <a:headEnd type="none" w="med" len="med"/>
            <a:tailEnd type="none" w="med" len="med"/>
          </a:ln>
          <a:effectLst/>
        </p:spPr>
      </p:cxnSp>
      <p:sp>
        <p:nvSpPr>
          <p:cNvPr id="147" name="TextBox 146"/>
          <p:cNvSpPr txBox="1"/>
          <p:nvPr/>
        </p:nvSpPr>
        <p:spPr>
          <a:xfrm>
            <a:off x="1236699" y="1915180"/>
            <a:ext cx="363501" cy="523220"/>
          </a:xfrm>
          <a:prstGeom prst="rect">
            <a:avLst/>
          </a:prstGeom>
          <a:noFill/>
        </p:spPr>
        <p:txBody>
          <a:bodyPr wrap="none" rtlCol="0">
            <a:spAutoFit/>
          </a:bodyPr>
          <a:lstStyle/>
          <a:p>
            <a:r>
              <a:rPr lang="en-US" sz="2800" dirty="0" smtClean="0"/>
              <a:t>+</a:t>
            </a:r>
            <a:endParaRPr lang="en-US" sz="2800" dirty="0"/>
          </a:p>
        </p:txBody>
      </p:sp>
      <p:sp>
        <p:nvSpPr>
          <p:cNvPr id="148" name="TextBox 147"/>
          <p:cNvSpPr txBox="1"/>
          <p:nvPr/>
        </p:nvSpPr>
        <p:spPr>
          <a:xfrm>
            <a:off x="1524000" y="2523530"/>
            <a:ext cx="2971800" cy="369332"/>
          </a:xfrm>
          <a:prstGeom prst="rect">
            <a:avLst/>
          </a:prstGeom>
          <a:noFill/>
        </p:spPr>
        <p:txBody>
          <a:bodyPr wrap="square" rtlCol="0">
            <a:spAutoFit/>
          </a:bodyPr>
          <a:lstStyle/>
          <a:p>
            <a:r>
              <a:rPr lang="en-US" dirty="0"/>
              <a:t>6</a:t>
            </a:r>
            <a:r>
              <a:rPr lang="en-US" dirty="0" smtClean="0"/>
              <a:t>0% Cameras, 40% Biking</a:t>
            </a:r>
            <a:endParaRPr lang="en-US" dirty="0"/>
          </a:p>
        </p:txBody>
      </p:sp>
      <p:graphicFrame>
        <p:nvGraphicFramePr>
          <p:cNvPr id="150" name="Object 149"/>
          <p:cNvGraphicFramePr>
            <a:graphicFrameLocks noChangeAspect="1"/>
          </p:cNvGraphicFramePr>
          <p:nvPr>
            <p:extLst>
              <p:ext uri="{D42A27DB-BD31-4B8C-83A1-F6EECF244321}">
                <p14:modId xmlns:p14="http://schemas.microsoft.com/office/powerpoint/2010/main" val="3323448838"/>
              </p:ext>
            </p:extLst>
          </p:nvPr>
        </p:nvGraphicFramePr>
        <p:xfrm>
          <a:off x="685800" y="3733800"/>
          <a:ext cx="3760788" cy="762000"/>
        </p:xfrm>
        <a:graphic>
          <a:graphicData uri="http://schemas.openxmlformats.org/presentationml/2006/ole">
            <mc:AlternateContent xmlns:mc="http://schemas.openxmlformats.org/markup-compatibility/2006">
              <mc:Choice xmlns:v="urn:schemas-microsoft-com:vml" Requires="v">
                <p:oleObj spid="_x0000_s8430" name="Equation" r:id="rId7" imgW="1928880" imgH="383760" progId="Equation.3">
                  <p:embed/>
                </p:oleObj>
              </mc:Choice>
              <mc:Fallback>
                <p:oleObj name="Equation" r:id="rId7" imgW="1928880" imgH="383760" progId="Equation.3">
                  <p:embed/>
                  <p:pic>
                    <p:nvPicPr>
                      <p:cNvPr id="0" name="Picture 2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733800"/>
                        <a:ext cx="37607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 name="Rectangle 150"/>
          <p:cNvSpPr/>
          <p:nvPr/>
        </p:nvSpPr>
        <p:spPr bwMode="auto">
          <a:xfrm>
            <a:off x="152400" y="2971800"/>
            <a:ext cx="4800600" cy="2133600"/>
          </a:xfrm>
          <a:prstGeom prst="rect">
            <a:avLst/>
          </a:prstGeom>
          <a:solidFill>
            <a:srgbClr val="FFFFFF">
              <a:alpha val="85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7" name="Rectangle 156"/>
          <p:cNvSpPr/>
          <p:nvPr/>
        </p:nvSpPr>
        <p:spPr bwMode="auto">
          <a:xfrm flipV="1">
            <a:off x="228600" y="990600"/>
            <a:ext cx="4800600" cy="2057400"/>
          </a:xfrm>
          <a:prstGeom prst="rect">
            <a:avLst/>
          </a:prstGeom>
          <a:solidFill>
            <a:srgbClr val="FFFFFF">
              <a:alpha val="85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9" name="Rectangle 158"/>
          <p:cNvSpPr/>
          <p:nvPr/>
        </p:nvSpPr>
        <p:spPr bwMode="auto">
          <a:xfrm>
            <a:off x="228600" y="5105400"/>
            <a:ext cx="4800600" cy="1143000"/>
          </a:xfrm>
          <a:prstGeom prst="rect">
            <a:avLst/>
          </a:prstGeom>
          <a:solidFill>
            <a:srgbClr val="FFFFFF">
              <a:alpha val="85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extLst>
      <p:ext uri="{BB962C8B-B14F-4D97-AF65-F5344CB8AC3E}">
        <p14:creationId xmlns:p14="http://schemas.microsoft.com/office/powerpoint/2010/main" val="165212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1" grpId="0" animBg="1"/>
      <p:bldP spid="157" grpId="0" animBg="1"/>
      <p:bldP spid="1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128"/>
          <p:cNvSpPr/>
          <p:nvPr/>
        </p:nvSpPr>
        <p:spPr>
          <a:xfrm>
            <a:off x="3140845" y="2695391"/>
            <a:ext cx="1699793" cy="2762476"/>
          </a:xfrm>
          <a:custGeom>
            <a:avLst/>
            <a:gdLst>
              <a:gd name="connsiteX0" fmla="*/ 45630 w 1770936"/>
              <a:gd name="connsiteY0" fmla="*/ 1459542 h 3061433"/>
              <a:gd name="connsiteX1" fmla="*/ 555161 w 1770936"/>
              <a:gd name="connsiteY1" fmla="*/ 136235 h 3061433"/>
              <a:gd name="connsiteX2" fmla="*/ 1163557 w 1770936"/>
              <a:gd name="connsiteY2" fmla="*/ 82999 h 3061433"/>
              <a:gd name="connsiteX3" fmla="*/ 1224397 w 1770936"/>
              <a:gd name="connsiteY3" fmla="*/ 493680 h 3061433"/>
              <a:gd name="connsiteX4" fmla="*/ 806125 w 1770936"/>
              <a:gd name="connsiteY4" fmla="*/ 1117308 h 3061433"/>
              <a:gd name="connsiteX5" fmla="*/ 1163557 w 1770936"/>
              <a:gd name="connsiteY5" fmla="*/ 645784 h 3061433"/>
              <a:gd name="connsiteX6" fmla="*/ 1665484 w 1770936"/>
              <a:gd name="connsiteY6" fmla="*/ 668600 h 3061433"/>
              <a:gd name="connsiteX7" fmla="*/ 1756743 w 1770936"/>
              <a:gd name="connsiteY7" fmla="*/ 1018440 h 3061433"/>
              <a:gd name="connsiteX8" fmla="*/ 1460150 w 1770936"/>
              <a:gd name="connsiteY8" fmla="*/ 1406306 h 3061433"/>
              <a:gd name="connsiteX9" fmla="*/ 828939 w 1770936"/>
              <a:gd name="connsiteY9" fmla="*/ 1588831 h 3061433"/>
              <a:gd name="connsiteX10" fmla="*/ 1384101 w 1770936"/>
              <a:gd name="connsiteY10" fmla="*/ 2136406 h 3061433"/>
              <a:gd name="connsiteX11" fmla="*/ 1414521 w 1770936"/>
              <a:gd name="connsiteY11" fmla="*/ 2950164 h 3061433"/>
              <a:gd name="connsiteX12" fmla="*/ 692050 w 1770936"/>
              <a:gd name="connsiteY12" fmla="*/ 2912138 h 3061433"/>
              <a:gd name="connsiteX13" fmla="*/ 0 w 1770936"/>
              <a:gd name="connsiteY13" fmla="*/ 1642067 h 3061433"/>
              <a:gd name="connsiteX0" fmla="*/ 0 w 1725306"/>
              <a:gd name="connsiteY0" fmla="*/ 1459542 h 3073753"/>
              <a:gd name="connsiteX1" fmla="*/ 509531 w 1725306"/>
              <a:gd name="connsiteY1" fmla="*/ 136235 h 3073753"/>
              <a:gd name="connsiteX2" fmla="*/ 1117927 w 1725306"/>
              <a:gd name="connsiteY2" fmla="*/ 82999 h 3073753"/>
              <a:gd name="connsiteX3" fmla="*/ 1178767 w 1725306"/>
              <a:gd name="connsiteY3" fmla="*/ 493680 h 3073753"/>
              <a:gd name="connsiteX4" fmla="*/ 760495 w 1725306"/>
              <a:gd name="connsiteY4" fmla="*/ 1117308 h 3073753"/>
              <a:gd name="connsiteX5" fmla="*/ 1117927 w 1725306"/>
              <a:gd name="connsiteY5" fmla="*/ 645784 h 3073753"/>
              <a:gd name="connsiteX6" fmla="*/ 1619854 w 1725306"/>
              <a:gd name="connsiteY6" fmla="*/ 668600 h 3073753"/>
              <a:gd name="connsiteX7" fmla="*/ 1711113 w 1725306"/>
              <a:gd name="connsiteY7" fmla="*/ 1018440 h 3073753"/>
              <a:gd name="connsiteX8" fmla="*/ 1414520 w 1725306"/>
              <a:gd name="connsiteY8" fmla="*/ 1406306 h 3073753"/>
              <a:gd name="connsiteX9" fmla="*/ 783309 w 1725306"/>
              <a:gd name="connsiteY9" fmla="*/ 1588831 h 3073753"/>
              <a:gd name="connsiteX10" fmla="*/ 1338471 w 1725306"/>
              <a:gd name="connsiteY10" fmla="*/ 2136406 h 3073753"/>
              <a:gd name="connsiteX11" fmla="*/ 1368891 w 1725306"/>
              <a:gd name="connsiteY11" fmla="*/ 2950164 h 3073753"/>
              <a:gd name="connsiteX12" fmla="*/ 646420 w 1725306"/>
              <a:gd name="connsiteY12" fmla="*/ 2912138 h 3073753"/>
              <a:gd name="connsiteX13" fmla="*/ 15210 w 1725306"/>
              <a:gd name="connsiteY13" fmla="*/ 1451937 h 3073753"/>
              <a:gd name="connsiteX0" fmla="*/ 0 w 1723947"/>
              <a:gd name="connsiteY0" fmla="*/ 1459542 h 3073753"/>
              <a:gd name="connsiteX1" fmla="*/ 509531 w 1723947"/>
              <a:gd name="connsiteY1" fmla="*/ 136235 h 3073753"/>
              <a:gd name="connsiteX2" fmla="*/ 1117927 w 1723947"/>
              <a:gd name="connsiteY2" fmla="*/ 82999 h 3073753"/>
              <a:gd name="connsiteX3" fmla="*/ 1178767 w 1723947"/>
              <a:gd name="connsiteY3" fmla="*/ 493680 h 3073753"/>
              <a:gd name="connsiteX4" fmla="*/ 760495 w 1723947"/>
              <a:gd name="connsiteY4" fmla="*/ 1117308 h 3073753"/>
              <a:gd name="connsiteX5" fmla="*/ 1171162 w 1723947"/>
              <a:gd name="connsiteY5" fmla="*/ 683810 h 3073753"/>
              <a:gd name="connsiteX6" fmla="*/ 1619854 w 1723947"/>
              <a:gd name="connsiteY6" fmla="*/ 668600 h 3073753"/>
              <a:gd name="connsiteX7" fmla="*/ 1711113 w 1723947"/>
              <a:gd name="connsiteY7" fmla="*/ 1018440 h 3073753"/>
              <a:gd name="connsiteX8" fmla="*/ 1414520 w 1723947"/>
              <a:gd name="connsiteY8" fmla="*/ 1406306 h 3073753"/>
              <a:gd name="connsiteX9" fmla="*/ 783309 w 1723947"/>
              <a:gd name="connsiteY9" fmla="*/ 1588831 h 3073753"/>
              <a:gd name="connsiteX10" fmla="*/ 1338471 w 1723947"/>
              <a:gd name="connsiteY10" fmla="*/ 2136406 h 3073753"/>
              <a:gd name="connsiteX11" fmla="*/ 1368891 w 1723947"/>
              <a:gd name="connsiteY11" fmla="*/ 2950164 h 3073753"/>
              <a:gd name="connsiteX12" fmla="*/ 646420 w 1723947"/>
              <a:gd name="connsiteY12" fmla="*/ 2912138 h 3073753"/>
              <a:gd name="connsiteX13" fmla="*/ 15210 w 1723947"/>
              <a:gd name="connsiteY13" fmla="*/ 1451937 h 3073753"/>
              <a:gd name="connsiteX0" fmla="*/ 0 w 1723947"/>
              <a:gd name="connsiteY0" fmla="*/ 1459542 h 3073753"/>
              <a:gd name="connsiteX1" fmla="*/ 509531 w 1723947"/>
              <a:gd name="connsiteY1" fmla="*/ 136235 h 3073753"/>
              <a:gd name="connsiteX2" fmla="*/ 1117927 w 1723947"/>
              <a:gd name="connsiteY2" fmla="*/ 82999 h 3073753"/>
              <a:gd name="connsiteX3" fmla="*/ 1178767 w 1723947"/>
              <a:gd name="connsiteY3" fmla="*/ 493680 h 3073753"/>
              <a:gd name="connsiteX4" fmla="*/ 760495 w 1723947"/>
              <a:gd name="connsiteY4" fmla="*/ 1117308 h 3073753"/>
              <a:gd name="connsiteX5" fmla="*/ 935409 w 1723947"/>
              <a:gd name="connsiteY5" fmla="*/ 1071676 h 3073753"/>
              <a:gd name="connsiteX6" fmla="*/ 1171162 w 1723947"/>
              <a:gd name="connsiteY6" fmla="*/ 683810 h 3073753"/>
              <a:gd name="connsiteX7" fmla="*/ 1619854 w 1723947"/>
              <a:gd name="connsiteY7" fmla="*/ 668600 h 3073753"/>
              <a:gd name="connsiteX8" fmla="*/ 1711113 w 1723947"/>
              <a:gd name="connsiteY8" fmla="*/ 1018440 h 3073753"/>
              <a:gd name="connsiteX9" fmla="*/ 1414520 w 1723947"/>
              <a:gd name="connsiteY9" fmla="*/ 1406306 h 3073753"/>
              <a:gd name="connsiteX10" fmla="*/ 783309 w 1723947"/>
              <a:gd name="connsiteY10" fmla="*/ 1588831 h 3073753"/>
              <a:gd name="connsiteX11" fmla="*/ 1338471 w 1723947"/>
              <a:gd name="connsiteY11" fmla="*/ 2136406 h 3073753"/>
              <a:gd name="connsiteX12" fmla="*/ 1368891 w 1723947"/>
              <a:gd name="connsiteY12" fmla="*/ 2950164 h 3073753"/>
              <a:gd name="connsiteX13" fmla="*/ 646420 w 1723947"/>
              <a:gd name="connsiteY13" fmla="*/ 2912138 h 3073753"/>
              <a:gd name="connsiteX14" fmla="*/ 15210 w 1723947"/>
              <a:gd name="connsiteY14" fmla="*/ 1451937 h 3073753"/>
              <a:gd name="connsiteX0" fmla="*/ 0 w 1723947"/>
              <a:gd name="connsiteY0" fmla="*/ 1459542 h 3073753"/>
              <a:gd name="connsiteX1" fmla="*/ 509531 w 1723947"/>
              <a:gd name="connsiteY1" fmla="*/ 136235 h 3073753"/>
              <a:gd name="connsiteX2" fmla="*/ 1117927 w 1723947"/>
              <a:gd name="connsiteY2" fmla="*/ 82999 h 3073753"/>
              <a:gd name="connsiteX3" fmla="*/ 1178767 w 1723947"/>
              <a:gd name="connsiteY3" fmla="*/ 493680 h 3073753"/>
              <a:gd name="connsiteX4" fmla="*/ 790914 w 1723947"/>
              <a:gd name="connsiteY4" fmla="*/ 1018440 h 3073753"/>
              <a:gd name="connsiteX5" fmla="*/ 935409 w 1723947"/>
              <a:gd name="connsiteY5" fmla="*/ 1071676 h 3073753"/>
              <a:gd name="connsiteX6" fmla="*/ 1171162 w 1723947"/>
              <a:gd name="connsiteY6" fmla="*/ 683810 h 3073753"/>
              <a:gd name="connsiteX7" fmla="*/ 1619854 w 1723947"/>
              <a:gd name="connsiteY7" fmla="*/ 668600 h 3073753"/>
              <a:gd name="connsiteX8" fmla="*/ 1711113 w 1723947"/>
              <a:gd name="connsiteY8" fmla="*/ 1018440 h 3073753"/>
              <a:gd name="connsiteX9" fmla="*/ 1414520 w 1723947"/>
              <a:gd name="connsiteY9" fmla="*/ 1406306 h 3073753"/>
              <a:gd name="connsiteX10" fmla="*/ 783309 w 1723947"/>
              <a:gd name="connsiteY10" fmla="*/ 1588831 h 3073753"/>
              <a:gd name="connsiteX11" fmla="*/ 1338471 w 1723947"/>
              <a:gd name="connsiteY11" fmla="*/ 2136406 h 3073753"/>
              <a:gd name="connsiteX12" fmla="*/ 1368891 w 1723947"/>
              <a:gd name="connsiteY12" fmla="*/ 2950164 h 3073753"/>
              <a:gd name="connsiteX13" fmla="*/ 646420 w 1723947"/>
              <a:gd name="connsiteY13" fmla="*/ 2912138 h 3073753"/>
              <a:gd name="connsiteX14" fmla="*/ 15210 w 1723947"/>
              <a:gd name="connsiteY14" fmla="*/ 1451937 h 3073753"/>
              <a:gd name="connsiteX0" fmla="*/ 0 w 1722609"/>
              <a:gd name="connsiteY0" fmla="*/ 1459542 h 3073753"/>
              <a:gd name="connsiteX1" fmla="*/ 509531 w 1722609"/>
              <a:gd name="connsiteY1" fmla="*/ 136235 h 3073753"/>
              <a:gd name="connsiteX2" fmla="*/ 1117927 w 1722609"/>
              <a:gd name="connsiteY2" fmla="*/ 82999 h 3073753"/>
              <a:gd name="connsiteX3" fmla="*/ 1178767 w 1722609"/>
              <a:gd name="connsiteY3" fmla="*/ 493680 h 3073753"/>
              <a:gd name="connsiteX4" fmla="*/ 790914 w 1722609"/>
              <a:gd name="connsiteY4" fmla="*/ 1018440 h 3073753"/>
              <a:gd name="connsiteX5" fmla="*/ 935409 w 1722609"/>
              <a:gd name="connsiteY5" fmla="*/ 1071676 h 3073753"/>
              <a:gd name="connsiteX6" fmla="*/ 1232002 w 1722609"/>
              <a:gd name="connsiteY6" fmla="*/ 683810 h 3073753"/>
              <a:gd name="connsiteX7" fmla="*/ 1619854 w 1722609"/>
              <a:gd name="connsiteY7" fmla="*/ 668600 h 3073753"/>
              <a:gd name="connsiteX8" fmla="*/ 1711113 w 1722609"/>
              <a:gd name="connsiteY8" fmla="*/ 1018440 h 3073753"/>
              <a:gd name="connsiteX9" fmla="*/ 1414520 w 1722609"/>
              <a:gd name="connsiteY9" fmla="*/ 1406306 h 3073753"/>
              <a:gd name="connsiteX10" fmla="*/ 783309 w 1722609"/>
              <a:gd name="connsiteY10" fmla="*/ 1588831 h 3073753"/>
              <a:gd name="connsiteX11" fmla="*/ 1338471 w 1722609"/>
              <a:gd name="connsiteY11" fmla="*/ 2136406 h 3073753"/>
              <a:gd name="connsiteX12" fmla="*/ 1368891 w 1722609"/>
              <a:gd name="connsiteY12" fmla="*/ 2950164 h 3073753"/>
              <a:gd name="connsiteX13" fmla="*/ 646420 w 1722609"/>
              <a:gd name="connsiteY13" fmla="*/ 2912138 h 3073753"/>
              <a:gd name="connsiteX14" fmla="*/ 15210 w 1722609"/>
              <a:gd name="connsiteY14" fmla="*/ 1451937 h 3073753"/>
              <a:gd name="connsiteX0" fmla="*/ 0 w 1722609"/>
              <a:gd name="connsiteY0" fmla="*/ 1459542 h 2950164"/>
              <a:gd name="connsiteX1" fmla="*/ 509531 w 1722609"/>
              <a:gd name="connsiteY1" fmla="*/ 136235 h 2950164"/>
              <a:gd name="connsiteX2" fmla="*/ 1117927 w 1722609"/>
              <a:gd name="connsiteY2" fmla="*/ 82999 h 2950164"/>
              <a:gd name="connsiteX3" fmla="*/ 1178767 w 1722609"/>
              <a:gd name="connsiteY3" fmla="*/ 493680 h 2950164"/>
              <a:gd name="connsiteX4" fmla="*/ 790914 w 1722609"/>
              <a:gd name="connsiteY4" fmla="*/ 1018440 h 2950164"/>
              <a:gd name="connsiteX5" fmla="*/ 935409 w 1722609"/>
              <a:gd name="connsiteY5" fmla="*/ 1071676 h 2950164"/>
              <a:gd name="connsiteX6" fmla="*/ 1232002 w 1722609"/>
              <a:gd name="connsiteY6" fmla="*/ 683810 h 2950164"/>
              <a:gd name="connsiteX7" fmla="*/ 1619854 w 1722609"/>
              <a:gd name="connsiteY7" fmla="*/ 668600 h 2950164"/>
              <a:gd name="connsiteX8" fmla="*/ 1711113 w 1722609"/>
              <a:gd name="connsiteY8" fmla="*/ 1018440 h 2950164"/>
              <a:gd name="connsiteX9" fmla="*/ 1414520 w 1722609"/>
              <a:gd name="connsiteY9" fmla="*/ 1406306 h 2950164"/>
              <a:gd name="connsiteX10" fmla="*/ 783309 w 1722609"/>
              <a:gd name="connsiteY10" fmla="*/ 1588831 h 2950164"/>
              <a:gd name="connsiteX11" fmla="*/ 1338471 w 1722609"/>
              <a:gd name="connsiteY11" fmla="*/ 2136406 h 2950164"/>
              <a:gd name="connsiteX12" fmla="*/ 1368891 w 1722609"/>
              <a:gd name="connsiteY12" fmla="*/ 2950164 h 2950164"/>
              <a:gd name="connsiteX13" fmla="*/ 714865 w 1722609"/>
              <a:gd name="connsiteY13" fmla="*/ 2722008 h 2950164"/>
              <a:gd name="connsiteX14" fmla="*/ 15210 w 1722609"/>
              <a:gd name="connsiteY14" fmla="*/ 1451937 h 2950164"/>
              <a:gd name="connsiteX0" fmla="*/ 0 w 1722609"/>
              <a:gd name="connsiteY0" fmla="*/ 1459542 h 2831973"/>
              <a:gd name="connsiteX1" fmla="*/ 509531 w 1722609"/>
              <a:gd name="connsiteY1" fmla="*/ 136235 h 2831973"/>
              <a:gd name="connsiteX2" fmla="*/ 1117927 w 1722609"/>
              <a:gd name="connsiteY2" fmla="*/ 82999 h 2831973"/>
              <a:gd name="connsiteX3" fmla="*/ 1178767 w 1722609"/>
              <a:gd name="connsiteY3" fmla="*/ 493680 h 2831973"/>
              <a:gd name="connsiteX4" fmla="*/ 790914 w 1722609"/>
              <a:gd name="connsiteY4" fmla="*/ 1018440 h 2831973"/>
              <a:gd name="connsiteX5" fmla="*/ 935409 w 1722609"/>
              <a:gd name="connsiteY5" fmla="*/ 1071676 h 2831973"/>
              <a:gd name="connsiteX6" fmla="*/ 1232002 w 1722609"/>
              <a:gd name="connsiteY6" fmla="*/ 683810 h 2831973"/>
              <a:gd name="connsiteX7" fmla="*/ 1619854 w 1722609"/>
              <a:gd name="connsiteY7" fmla="*/ 668600 h 2831973"/>
              <a:gd name="connsiteX8" fmla="*/ 1711113 w 1722609"/>
              <a:gd name="connsiteY8" fmla="*/ 1018440 h 2831973"/>
              <a:gd name="connsiteX9" fmla="*/ 1414520 w 1722609"/>
              <a:gd name="connsiteY9" fmla="*/ 1406306 h 2831973"/>
              <a:gd name="connsiteX10" fmla="*/ 783309 w 1722609"/>
              <a:gd name="connsiteY10" fmla="*/ 1588831 h 2831973"/>
              <a:gd name="connsiteX11" fmla="*/ 1338471 w 1722609"/>
              <a:gd name="connsiteY11" fmla="*/ 2136406 h 2831973"/>
              <a:gd name="connsiteX12" fmla="*/ 1178767 w 1722609"/>
              <a:gd name="connsiteY12" fmla="*/ 2699192 h 2831973"/>
              <a:gd name="connsiteX13" fmla="*/ 714865 w 1722609"/>
              <a:gd name="connsiteY13" fmla="*/ 2722008 h 2831973"/>
              <a:gd name="connsiteX14" fmla="*/ 15210 w 1722609"/>
              <a:gd name="connsiteY14" fmla="*/ 1451937 h 2831973"/>
              <a:gd name="connsiteX0" fmla="*/ 0 w 1722609"/>
              <a:gd name="connsiteY0" fmla="*/ 1459542 h 2813818"/>
              <a:gd name="connsiteX1" fmla="*/ 509531 w 1722609"/>
              <a:gd name="connsiteY1" fmla="*/ 136235 h 2813818"/>
              <a:gd name="connsiteX2" fmla="*/ 1117927 w 1722609"/>
              <a:gd name="connsiteY2" fmla="*/ 82999 h 2813818"/>
              <a:gd name="connsiteX3" fmla="*/ 1178767 w 1722609"/>
              <a:gd name="connsiteY3" fmla="*/ 493680 h 2813818"/>
              <a:gd name="connsiteX4" fmla="*/ 790914 w 1722609"/>
              <a:gd name="connsiteY4" fmla="*/ 1018440 h 2813818"/>
              <a:gd name="connsiteX5" fmla="*/ 935409 w 1722609"/>
              <a:gd name="connsiteY5" fmla="*/ 1071676 h 2813818"/>
              <a:gd name="connsiteX6" fmla="*/ 1232002 w 1722609"/>
              <a:gd name="connsiteY6" fmla="*/ 683810 h 2813818"/>
              <a:gd name="connsiteX7" fmla="*/ 1619854 w 1722609"/>
              <a:gd name="connsiteY7" fmla="*/ 668600 h 2813818"/>
              <a:gd name="connsiteX8" fmla="*/ 1711113 w 1722609"/>
              <a:gd name="connsiteY8" fmla="*/ 1018440 h 2813818"/>
              <a:gd name="connsiteX9" fmla="*/ 1414520 w 1722609"/>
              <a:gd name="connsiteY9" fmla="*/ 1406306 h 2813818"/>
              <a:gd name="connsiteX10" fmla="*/ 783309 w 1722609"/>
              <a:gd name="connsiteY10" fmla="*/ 1588831 h 2813818"/>
              <a:gd name="connsiteX11" fmla="*/ 1338471 w 1722609"/>
              <a:gd name="connsiteY11" fmla="*/ 2136406 h 2813818"/>
              <a:gd name="connsiteX12" fmla="*/ 1178767 w 1722609"/>
              <a:gd name="connsiteY12" fmla="*/ 2699192 h 2813818"/>
              <a:gd name="connsiteX13" fmla="*/ 714865 w 1722609"/>
              <a:gd name="connsiteY13" fmla="*/ 2722008 h 2813818"/>
              <a:gd name="connsiteX14" fmla="*/ 60840 w 1722609"/>
              <a:gd name="connsiteY14" fmla="*/ 1702909 h 2813818"/>
              <a:gd name="connsiteX0" fmla="*/ 0 w 1722609"/>
              <a:gd name="connsiteY0" fmla="*/ 1459542 h 2830868"/>
              <a:gd name="connsiteX1" fmla="*/ 509531 w 1722609"/>
              <a:gd name="connsiteY1" fmla="*/ 136235 h 2830868"/>
              <a:gd name="connsiteX2" fmla="*/ 1117927 w 1722609"/>
              <a:gd name="connsiteY2" fmla="*/ 82999 h 2830868"/>
              <a:gd name="connsiteX3" fmla="*/ 1178767 w 1722609"/>
              <a:gd name="connsiteY3" fmla="*/ 493680 h 2830868"/>
              <a:gd name="connsiteX4" fmla="*/ 790914 w 1722609"/>
              <a:gd name="connsiteY4" fmla="*/ 1018440 h 2830868"/>
              <a:gd name="connsiteX5" fmla="*/ 935409 w 1722609"/>
              <a:gd name="connsiteY5" fmla="*/ 1071676 h 2830868"/>
              <a:gd name="connsiteX6" fmla="*/ 1232002 w 1722609"/>
              <a:gd name="connsiteY6" fmla="*/ 683810 h 2830868"/>
              <a:gd name="connsiteX7" fmla="*/ 1619854 w 1722609"/>
              <a:gd name="connsiteY7" fmla="*/ 668600 h 2830868"/>
              <a:gd name="connsiteX8" fmla="*/ 1711113 w 1722609"/>
              <a:gd name="connsiteY8" fmla="*/ 1018440 h 2830868"/>
              <a:gd name="connsiteX9" fmla="*/ 1414520 w 1722609"/>
              <a:gd name="connsiteY9" fmla="*/ 1406306 h 2830868"/>
              <a:gd name="connsiteX10" fmla="*/ 783309 w 1722609"/>
              <a:gd name="connsiteY10" fmla="*/ 1588831 h 2830868"/>
              <a:gd name="connsiteX11" fmla="*/ 1338471 w 1722609"/>
              <a:gd name="connsiteY11" fmla="*/ 2136406 h 2830868"/>
              <a:gd name="connsiteX12" fmla="*/ 1178767 w 1722609"/>
              <a:gd name="connsiteY12" fmla="*/ 2699192 h 2830868"/>
              <a:gd name="connsiteX13" fmla="*/ 714865 w 1722609"/>
              <a:gd name="connsiteY13" fmla="*/ 2722008 h 2830868"/>
              <a:gd name="connsiteX14" fmla="*/ 1 w 1722609"/>
              <a:gd name="connsiteY14" fmla="*/ 1467147 h 2830868"/>
              <a:gd name="connsiteX0" fmla="*/ 60839 w 1783448"/>
              <a:gd name="connsiteY0" fmla="*/ 1459542 h 2807271"/>
              <a:gd name="connsiteX1" fmla="*/ 570370 w 1783448"/>
              <a:gd name="connsiteY1" fmla="*/ 136235 h 2807271"/>
              <a:gd name="connsiteX2" fmla="*/ 1178766 w 1783448"/>
              <a:gd name="connsiteY2" fmla="*/ 82999 h 2807271"/>
              <a:gd name="connsiteX3" fmla="*/ 1239606 w 1783448"/>
              <a:gd name="connsiteY3" fmla="*/ 493680 h 2807271"/>
              <a:gd name="connsiteX4" fmla="*/ 851753 w 1783448"/>
              <a:gd name="connsiteY4" fmla="*/ 1018440 h 2807271"/>
              <a:gd name="connsiteX5" fmla="*/ 996248 w 1783448"/>
              <a:gd name="connsiteY5" fmla="*/ 1071676 h 2807271"/>
              <a:gd name="connsiteX6" fmla="*/ 1292841 w 1783448"/>
              <a:gd name="connsiteY6" fmla="*/ 683810 h 2807271"/>
              <a:gd name="connsiteX7" fmla="*/ 1680693 w 1783448"/>
              <a:gd name="connsiteY7" fmla="*/ 668600 h 2807271"/>
              <a:gd name="connsiteX8" fmla="*/ 1771952 w 1783448"/>
              <a:gd name="connsiteY8" fmla="*/ 1018440 h 2807271"/>
              <a:gd name="connsiteX9" fmla="*/ 1475359 w 1783448"/>
              <a:gd name="connsiteY9" fmla="*/ 1406306 h 2807271"/>
              <a:gd name="connsiteX10" fmla="*/ 844148 w 1783448"/>
              <a:gd name="connsiteY10" fmla="*/ 1588831 h 2807271"/>
              <a:gd name="connsiteX11" fmla="*/ 1399310 w 1783448"/>
              <a:gd name="connsiteY11" fmla="*/ 2136406 h 2807271"/>
              <a:gd name="connsiteX12" fmla="*/ 1239606 w 1783448"/>
              <a:gd name="connsiteY12" fmla="*/ 2699192 h 2807271"/>
              <a:gd name="connsiteX13" fmla="*/ 775704 w 1783448"/>
              <a:gd name="connsiteY13" fmla="*/ 2722008 h 2807271"/>
              <a:gd name="connsiteX14" fmla="*/ 0 w 1783448"/>
              <a:gd name="connsiteY14" fmla="*/ 1794171 h 2807271"/>
              <a:gd name="connsiteX0" fmla="*/ 0 w 1722609"/>
              <a:gd name="connsiteY0" fmla="*/ 1459542 h 2831973"/>
              <a:gd name="connsiteX1" fmla="*/ 509531 w 1722609"/>
              <a:gd name="connsiteY1" fmla="*/ 136235 h 2831973"/>
              <a:gd name="connsiteX2" fmla="*/ 1117927 w 1722609"/>
              <a:gd name="connsiteY2" fmla="*/ 82999 h 2831973"/>
              <a:gd name="connsiteX3" fmla="*/ 1178767 w 1722609"/>
              <a:gd name="connsiteY3" fmla="*/ 493680 h 2831973"/>
              <a:gd name="connsiteX4" fmla="*/ 790914 w 1722609"/>
              <a:gd name="connsiteY4" fmla="*/ 1018440 h 2831973"/>
              <a:gd name="connsiteX5" fmla="*/ 935409 w 1722609"/>
              <a:gd name="connsiteY5" fmla="*/ 1071676 h 2831973"/>
              <a:gd name="connsiteX6" fmla="*/ 1232002 w 1722609"/>
              <a:gd name="connsiteY6" fmla="*/ 683810 h 2831973"/>
              <a:gd name="connsiteX7" fmla="*/ 1619854 w 1722609"/>
              <a:gd name="connsiteY7" fmla="*/ 668600 h 2831973"/>
              <a:gd name="connsiteX8" fmla="*/ 1711113 w 1722609"/>
              <a:gd name="connsiteY8" fmla="*/ 1018440 h 2831973"/>
              <a:gd name="connsiteX9" fmla="*/ 1414520 w 1722609"/>
              <a:gd name="connsiteY9" fmla="*/ 1406306 h 2831973"/>
              <a:gd name="connsiteX10" fmla="*/ 783309 w 1722609"/>
              <a:gd name="connsiteY10" fmla="*/ 1588831 h 2831973"/>
              <a:gd name="connsiteX11" fmla="*/ 1338471 w 1722609"/>
              <a:gd name="connsiteY11" fmla="*/ 2136406 h 2831973"/>
              <a:gd name="connsiteX12" fmla="*/ 1178767 w 1722609"/>
              <a:gd name="connsiteY12" fmla="*/ 2699192 h 2831973"/>
              <a:gd name="connsiteX13" fmla="*/ 714865 w 1722609"/>
              <a:gd name="connsiteY13" fmla="*/ 2722008 h 2831973"/>
              <a:gd name="connsiteX14" fmla="*/ 1 w 1722609"/>
              <a:gd name="connsiteY14" fmla="*/ 1451937 h 2831973"/>
              <a:gd name="connsiteX0" fmla="*/ 0 w 1722609"/>
              <a:gd name="connsiteY0" fmla="*/ 1459542 h 2818202"/>
              <a:gd name="connsiteX1" fmla="*/ 509531 w 1722609"/>
              <a:gd name="connsiteY1" fmla="*/ 136235 h 2818202"/>
              <a:gd name="connsiteX2" fmla="*/ 1117927 w 1722609"/>
              <a:gd name="connsiteY2" fmla="*/ 82999 h 2818202"/>
              <a:gd name="connsiteX3" fmla="*/ 1178767 w 1722609"/>
              <a:gd name="connsiteY3" fmla="*/ 493680 h 2818202"/>
              <a:gd name="connsiteX4" fmla="*/ 790914 w 1722609"/>
              <a:gd name="connsiteY4" fmla="*/ 1018440 h 2818202"/>
              <a:gd name="connsiteX5" fmla="*/ 935409 w 1722609"/>
              <a:gd name="connsiteY5" fmla="*/ 1071676 h 2818202"/>
              <a:gd name="connsiteX6" fmla="*/ 1232002 w 1722609"/>
              <a:gd name="connsiteY6" fmla="*/ 683810 h 2818202"/>
              <a:gd name="connsiteX7" fmla="*/ 1619854 w 1722609"/>
              <a:gd name="connsiteY7" fmla="*/ 668600 h 2818202"/>
              <a:gd name="connsiteX8" fmla="*/ 1711113 w 1722609"/>
              <a:gd name="connsiteY8" fmla="*/ 1018440 h 2818202"/>
              <a:gd name="connsiteX9" fmla="*/ 1414520 w 1722609"/>
              <a:gd name="connsiteY9" fmla="*/ 1406306 h 2818202"/>
              <a:gd name="connsiteX10" fmla="*/ 783309 w 1722609"/>
              <a:gd name="connsiteY10" fmla="*/ 1588831 h 2818202"/>
              <a:gd name="connsiteX11" fmla="*/ 1338471 w 1722609"/>
              <a:gd name="connsiteY11" fmla="*/ 2136406 h 2818202"/>
              <a:gd name="connsiteX12" fmla="*/ 1178767 w 1722609"/>
              <a:gd name="connsiteY12" fmla="*/ 2699192 h 2818202"/>
              <a:gd name="connsiteX13" fmla="*/ 714865 w 1722609"/>
              <a:gd name="connsiteY13" fmla="*/ 2722008 h 2818202"/>
              <a:gd name="connsiteX14" fmla="*/ 22816 w 1722609"/>
              <a:gd name="connsiteY14" fmla="*/ 1642067 h 2818202"/>
              <a:gd name="connsiteX0" fmla="*/ 15209 w 1699793"/>
              <a:gd name="connsiteY0" fmla="*/ 1654646 h 2830781"/>
              <a:gd name="connsiteX1" fmla="*/ 486715 w 1699793"/>
              <a:gd name="connsiteY1" fmla="*/ 148814 h 2830781"/>
              <a:gd name="connsiteX2" fmla="*/ 1095111 w 1699793"/>
              <a:gd name="connsiteY2" fmla="*/ 95578 h 2830781"/>
              <a:gd name="connsiteX3" fmla="*/ 1155951 w 1699793"/>
              <a:gd name="connsiteY3" fmla="*/ 506259 h 2830781"/>
              <a:gd name="connsiteX4" fmla="*/ 768098 w 1699793"/>
              <a:gd name="connsiteY4" fmla="*/ 1031019 h 2830781"/>
              <a:gd name="connsiteX5" fmla="*/ 912593 w 1699793"/>
              <a:gd name="connsiteY5" fmla="*/ 1084255 h 2830781"/>
              <a:gd name="connsiteX6" fmla="*/ 1209186 w 1699793"/>
              <a:gd name="connsiteY6" fmla="*/ 696389 h 2830781"/>
              <a:gd name="connsiteX7" fmla="*/ 1597038 w 1699793"/>
              <a:gd name="connsiteY7" fmla="*/ 681179 h 2830781"/>
              <a:gd name="connsiteX8" fmla="*/ 1688297 w 1699793"/>
              <a:gd name="connsiteY8" fmla="*/ 1031019 h 2830781"/>
              <a:gd name="connsiteX9" fmla="*/ 1391704 w 1699793"/>
              <a:gd name="connsiteY9" fmla="*/ 1418885 h 2830781"/>
              <a:gd name="connsiteX10" fmla="*/ 760493 w 1699793"/>
              <a:gd name="connsiteY10" fmla="*/ 1601410 h 2830781"/>
              <a:gd name="connsiteX11" fmla="*/ 1315655 w 1699793"/>
              <a:gd name="connsiteY11" fmla="*/ 2148985 h 2830781"/>
              <a:gd name="connsiteX12" fmla="*/ 1155951 w 1699793"/>
              <a:gd name="connsiteY12" fmla="*/ 2711771 h 2830781"/>
              <a:gd name="connsiteX13" fmla="*/ 692049 w 1699793"/>
              <a:gd name="connsiteY13" fmla="*/ 2734587 h 2830781"/>
              <a:gd name="connsiteX14" fmla="*/ 0 w 1699793"/>
              <a:gd name="connsiteY14" fmla="*/ 1654646 h 2830781"/>
              <a:gd name="connsiteX0" fmla="*/ 15209 w 1699793"/>
              <a:gd name="connsiteY0" fmla="*/ 1618106 h 2794241"/>
              <a:gd name="connsiteX1" fmla="*/ 486715 w 1699793"/>
              <a:gd name="connsiteY1" fmla="*/ 173116 h 2794241"/>
              <a:gd name="connsiteX2" fmla="*/ 1095111 w 1699793"/>
              <a:gd name="connsiteY2" fmla="*/ 59038 h 2794241"/>
              <a:gd name="connsiteX3" fmla="*/ 1155951 w 1699793"/>
              <a:gd name="connsiteY3" fmla="*/ 469719 h 2794241"/>
              <a:gd name="connsiteX4" fmla="*/ 768098 w 1699793"/>
              <a:gd name="connsiteY4" fmla="*/ 994479 h 2794241"/>
              <a:gd name="connsiteX5" fmla="*/ 912593 w 1699793"/>
              <a:gd name="connsiteY5" fmla="*/ 1047715 h 2794241"/>
              <a:gd name="connsiteX6" fmla="*/ 1209186 w 1699793"/>
              <a:gd name="connsiteY6" fmla="*/ 659849 h 2794241"/>
              <a:gd name="connsiteX7" fmla="*/ 1597038 w 1699793"/>
              <a:gd name="connsiteY7" fmla="*/ 644639 h 2794241"/>
              <a:gd name="connsiteX8" fmla="*/ 1688297 w 1699793"/>
              <a:gd name="connsiteY8" fmla="*/ 994479 h 2794241"/>
              <a:gd name="connsiteX9" fmla="*/ 1391704 w 1699793"/>
              <a:gd name="connsiteY9" fmla="*/ 1382345 h 2794241"/>
              <a:gd name="connsiteX10" fmla="*/ 760493 w 1699793"/>
              <a:gd name="connsiteY10" fmla="*/ 1564870 h 2794241"/>
              <a:gd name="connsiteX11" fmla="*/ 1315655 w 1699793"/>
              <a:gd name="connsiteY11" fmla="*/ 2112445 h 2794241"/>
              <a:gd name="connsiteX12" fmla="*/ 1155951 w 1699793"/>
              <a:gd name="connsiteY12" fmla="*/ 2675231 h 2794241"/>
              <a:gd name="connsiteX13" fmla="*/ 692049 w 1699793"/>
              <a:gd name="connsiteY13" fmla="*/ 2698047 h 2794241"/>
              <a:gd name="connsiteX14" fmla="*/ 0 w 1699793"/>
              <a:gd name="connsiteY14" fmla="*/ 1618106 h 2794241"/>
              <a:gd name="connsiteX0" fmla="*/ 15209 w 1699793"/>
              <a:gd name="connsiteY0" fmla="*/ 1586341 h 2762476"/>
              <a:gd name="connsiteX1" fmla="*/ 486715 w 1699793"/>
              <a:gd name="connsiteY1" fmla="*/ 141351 h 2762476"/>
              <a:gd name="connsiteX2" fmla="*/ 1034272 w 1699793"/>
              <a:gd name="connsiteY2" fmla="*/ 88115 h 2762476"/>
              <a:gd name="connsiteX3" fmla="*/ 1155951 w 1699793"/>
              <a:gd name="connsiteY3" fmla="*/ 437954 h 2762476"/>
              <a:gd name="connsiteX4" fmla="*/ 768098 w 1699793"/>
              <a:gd name="connsiteY4" fmla="*/ 962714 h 2762476"/>
              <a:gd name="connsiteX5" fmla="*/ 912593 w 1699793"/>
              <a:gd name="connsiteY5" fmla="*/ 1015950 h 2762476"/>
              <a:gd name="connsiteX6" fmla="*/ 1209186 w 1699793"/>
              <a:gd name="connsiteY6" fmla="*/ 628084 h 2762476"/>
              <a:gd name="connsiteX7" fmla="*/ 1597038 w 1699793"/>
              <a:gd name="connsiteY7" fmla="*/ 612874 h 2762476"/>
              <a:gd name="connsiteX8" fmla="*/ 1688297 w 1699793"/>
              <a:gd name="connsiteY8" fmla="*/ 962714 h 2762476"/>
              <a:gd name="connsiteX9" fmla="*/ 1391704 w 1699793"/>
              <a:gd name="connsiteY9" fmla="*/ 1350580 h 2762476"/>
              <a:gd name="connsiteX10" fmla="*/ 760493 w 1699793"/>
              <a:gd name="connsiteY10" fmla="*/ 1533105 h 2762476"/>
              <a:gd name="connsiteX11" fmla="*/ 1315655 w 1699793"/>
              <a:gd name="connsiteY11" fmla="*/ 2080680 h 2762476"/>
              <a:gd name="connsiteX12" fmla="*/ 1155951 w 1699793"/>
              <a:gd name="connsiteY12" fmla="*/ 2643466 h 2762476"/>
              <a:gd name="connsiteX13" fmla="*/ 692049 w 1699793"/>
              <a:gd name="connsiteY13" fmla="*/ 2666282 h 2762476"/>
              <a:gd name="connsiteX14" fmla="*/ 0 w 1699793"/>
              <a:gd name="connsiteY14" fmla="*/ 1586341 h 2762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9793" h="2762476">
                <a:moveTo>
                  <a:pt x="15209" y="1586341"/>
                </a:moveTo>
                <a:cubicBezTo>
                  <a:pt x="176814" y="1039399"/>
                  <a:pt x="316871" y="391055"/>
                  <a:pt x="486715" y="141351"/>
                </a:cubicBezTo>
                <a:cubicBezTo>
                  <a:pt x="656559" y="-108353"/>
                  <a:pt x="922733" y="38681"/>
                  <a:pt x="1034272" y="88115"/>
                </a:cubicBezTo>
                <a:cubicBezTo>
                  <a:pt x="1145811" y="137549"/>
                  <a:pt x="1200313" y="292187"/>
                  <a:pt x="1155951" y="437954"/>
                </a:cubicBezTo>
                <a:cubicBezTo>
                  <a:pt x="1111589" y="583721"/>
                  <a:pt x="808658" y="866381"/>
                  <a:pt x="768098" y="962714"/>
                </a:cubicBezTo>
                <a:cubicBezTo>
                  <a:pt x="727538" y="1059047"/>
                  <a:pt x="844149" y="1088200"/>
                  <a:pt x="912593" y="1015950"/>
                </a:cubicBezTo>
                <a:cubicBezTo>
                  <a:pt x="981038" y="943700"/>
                  <a:pt x="1095112" y="695263"/>
                  <a:pt x="1209186" y="628084"/>
                </a:cubicBezTo>
                <a:cubicBezTo>
                  <a:pt x="1323260" y="560905"/>
                  <a:pt x="1517186" y="557102"/>
                  <a:pt x="1597038" y="612874"/>
                </a:cubicBezTo>
                <a:cubicBezTo>
                  <a:pt x="1676890" y="668646"/>
                  <a:pt x="1722519" y="839763"/>
                  <a:pt x="1688297" y="962714"/>
                </a:cubicBezTo>
                <a:cubicBezTo>
                  <a:pt x="1654075" y="1085665"/>
                  <a:pt x="1546338" y="1255515"/>
                  <a:pt x="1391704" y="1350580"/>
                </a:cubicBezTo>
                <a:cubicBezTo>
                  <a:pt x="1237070" y="1445645"/>
                  <a:pt x="773168" y="1411422"/>
                  <a:pt x="760493" y="1533105"/>
                </a:cubicBezTo>
                <a:cubicBezTo>
                  <a:pt x="747818" y="1654788"/>
                  <a:pt x="1249745" y="1895620"/>
                  <a:pt x="1315655" y="2080680"/>
                </a:cubicBezTo>
                <a:cubicBezTo>
                  <a:pt x="1381565" y="2265740"/>
                  <a:pt x="1259885" y="2545866"/>
                  <a:pt x="1155951" y="2643466"/>
                </a:cubicBezTo>
                <a:cubicBezTo>
                  <a:pt x="1052017" y="2741066"/>
                  <a:pt x="884708" y="2842470"/>
                  <a:pt x="692049" y="2666282"/>
                </a:cubicBezTo>
                <a:cubicBezTo>
                  <a:pt x="499390" y="2490094"/>
                  <a:pt x="0" y="1586341"/>
                  <a:pt x="0" y="1586341"/>
                </a:cubicBezTo>
              </a:path>
            </a:pathLst>
          </a:custGeom>
          <a:solidFill>
            <a:schemeClr val="accent6">
              <a:lumMod val="60000"/>
              <a:lumOff val="40000"/>
            </a:schemeClr>
          </a:solidFill>
          <a:ln>
            <a:solidFill>
              <a:schemeClr val="accent6">
                <a:lumMod val="75000"/>
              </a:schemeClr>
            </a:solidFill>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0" name="Oval 129"/>
          <p:cNvSpPr/>
          <p:nvPr/>
        </p:nvSpPr>
        <p:spPr bwMode="auto">
          <a:xfrm>
            <a:off x="3124200" y="3886200"/>
            <a:ext cx="685800" cy="685800"/>
          </a:xfrm>
          <a:prstGeom prst="ellipse">
            <a:avLst/>
          </a:prstGeom>
          <a:solidFill>
            <a:srgbClr val="FAC090"/>
          </a:solidFill>
          <a:ln w="38100" cap="flat" cmpd="sng" algn="ctr">
            <a:solidFill>
              <a:srgbClr val="E46C0A"/>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3600" dirty="0" smtClean="0"/>
              <a:t>Properties of Graph Parallel Algorithms</a:t>
            </a:r>
            <a:endParaRPr lang="en-US" sz="3600" dirty="0"/>
          </a:p>
        </p:txBody>
      </p:sp>
      <p:grpSp>
        <p:nvGrpSpPr>
          <p:cNvPr id="108" name="Group 107"/>
          <p:cNvGrpSpPr/>
          <p:nvPr/>
        </p:nvGrpSpPr>
        <p:grpSpPr>
          <a:xfrm>
            <a:off x="457200" y="2819402"/>
            <a:ext cx="2181114" cy="2438398"/>
            <a:chOff x="381000" y="2819402"/>
            <a:chExt cx="2181114" cy="2438398"/>
          </a:xfrm>
        </p:grpSpPr>
        <p:cxnSp>
          <p:nvCxnSpPr>
            <p:cNvPr id="69" name="Straight Connector 68"/>
            <p:cNvCxnSpPr/>
            <p:nvPr/>
          </p:nvCxnSpPr>
          <p:spPr bwMode="auto">
            <a:xfrm flipV="1">
              <a:off x="1552507" y="3021355"/>
              <a:ext cx="702904" cy="65634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bwMode="auto">
            <a:xfrm flipV="1">
              <a:off x="568442" y="3677704"/>
              <a:ext cx="984066" cy="55537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bwMode="auto">
            <a:xfrm flipV="1">
              <a:off x="1037044" y="3021355"/>
              <a:ext cx="1218367" cy="20195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bwMode="auto">
            <a:xfrm flipH="1">
              <a:off x="568442" y="3172820"/>
              <a:ext cx="421743" cy="106025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bwMode="auto">
            <a:xfrm rot="5400000">
              <a:off x="683474" y="4171854"/>
              <a:ext cx="1363185"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bwMode="auto">
            <a:xfrm rot="16200000" flipH="1">
              <a:off x="445696" y="4308960"/>
              <a:ext cx="807813" cy="65604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bwMode="auto">
            <a:xfrm rot="16200000" flipH="1">
              <a:off x="1871306" y="3405460"/>
              <a:ext cx="908789" cy="14058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bwMode="auto">
            <a:xfrm rot="5400000">
              <a:off x="1855133" y="4096121"/>
              <a:ext cx="706837"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bwMode="auto">
            <a:xfrm rot="16200000" flipH="1">
              <a:off x="1307169" y="3923041"/>
              <a:ext cx="959278" cy="46860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Connector 79"/>
            <p:cNvCxnSpPr/>
            <p:nvPr/>
          </p:nvCxnSpPr>
          <p:spPr bwMode="auto">
            <a:xfrm flipV="1">
              <a:off x="1177625" y="4636981"/>
              <a:ext cx="843485" cy="35341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85" name="Picture 84" descr="aapo.jpg"/>
            <p:cNvPicPr>
              <a:picLocks noChangeAspect="1"/>
            </p:cNvPicPr>
            <p:nvPr/>
          </p:nvPicPr>
          <p:blipFill>
            <a:blip r:embed="rId2" cstate="print"/>
            <a:stretch>
              <a:fillRect/>
            </a:stretch>
          </p:blipFill>
          <p:spPr>
            <a:xfrm>
              <a:off x="1880529" y="4384539"/>
              <a:ext cx="298466" cy="482362"/>
            </a:xfrm>
            <a:prstGeom prst="rect">
              <a:avLst/>
            </a:prstGeom>
            <a:ln>
              <a:noFill/>
            </a:ln>
            <a:effectLst/>
          </p:spPr>
        </p:pic>
        <p:pic>
          <p:nvPicPr>
            <p:cNvPr id="86" name="Picture 85" descr="arthur.jpg"/>
            <p:cNvPicPr>
              <a:picLocks noChangeAspect="1"/>
            </p:cNvPicPr>
            <p:nvPr/>
          </p:nvPicPr>
          <p:blipFill>
            <a:blip r:embed="rId3" cstate="print"/>
            <a:stretch>
              <a:fillRect/>
            </a:stretch>
          </p:blipFill>
          <p:spPr>
            <a:xfrm>
              <a:off x="2208550" y="3677704"/>
              <a:ext cx="353564" cy="482362"/>
            </a:xfrm>
            <a:prstGeom prst="rect">
              <a:avLst/>
            </a:prstGeom>
            <a:ln>
              <a:noFill/>
            </a:ln>
            <a:effectLst/>
          </p:spPr>
        </p:pic>
        <p:pic>
          <p:nvPicPr>
            <p:cNvPr id="89" name="Picture 88" descr="funiak.jpg"/>
            <p:cNvPicPr>
              <a:picLocks noChangeAspect="1"/>
            </p:cNvPicPr>
            <p:nvPr/>
          </p:nvPicPr>
          <p:blipFill>
            <a:blip r:embed="rId4" cstate="print"/>
            <a:stretch>
              <a:fillRect/>
            </a:stretch>
          </p:blipFill>
          <p:spPr>
            <a:xfrm>
              <a:off x="2021110" y="2819402"/>
              <a:ext cx="392878" cy="469354"/>
            </a:xfrm>
            <a:prstGeom prst="rect">
              <a:avLst/>
            </a:prstGeom>
            <a:ln>
              <a:noFill/>
            </a:ln>
            <a:effectLst/>
          </p:spPr>
        </p:pic>
        <p:pic>
          <p:nvPicPr>
            <p:cNvPr id="90" name="Picture 89" descr="gonzalez.jpg"/>
            <p:cNvPicPr>
              <a:picLocks noChangeAspect="1"/>
            </p:cNvPicPr>
            <p:nvPr/>
          </p:nvPicPr>
          <p:blipFill>
            <a:blip r:embed="rId5" cstate="print"/>
            <a:stretch>
              <a:fillRect/>
            </a:stretch>
          </p:blipFill>
          <p:spPr>
            <a:xfrm>
              <a:off x="381000" y="3980633"/>
              <a:ext cx="320212" cy="483004"/>
            </a:xfrm>
            <a:prstGeom prst="rect">
              <a:avLst/>
            </a:prstGeom>
            <a:ln>
              <a:noFill/>
            </a:ln>
            <a:effectLst/>
          </p:spPr>
        </p:pic>
        <p:pic>
          <p:nvPicPr>
            <p:cNvPr id="91" name="Picture 90" descr="guestrin.jpg"/>
            <p:cNvPicPr>
              <a:picLocks noChangeAspect="1"/>
            </p:cNvPicPr>
            <p:nvPr/>
          </p:nvPicPr>
          <p:blipFill>
            <a:blip r:embed="rId6" cstate="print"/>
            <a:stretch>
              <a:fillRect/>
            </a:stretch>
          </p:blipFill>
          <p:spPr>
            <a:xfrm>
              <a:off x="1365066" y="3425261"/>
              <a:ext cx="324200" cy="469354"/>
            </a:xfrm>
            <a:prstGeom prst="rect">
              <a:avLst/>
            </a:prstGeom>
            <a:ln>
              <a:noFill/>
            </a:ln>
            <a:effectLst/>
          </p:spPr>
        </p:pic>
        <p:pic>
          <p:nvPicPr>
            <p:cNvPr id="92" name="Picture 91" descr="ylow.jpg"/>
            <p:cNvPicPr>
              <a:picLocks noChangeAspect="1"/>
            </p:cNvPicPr>
            <p:nvPr/>
          </p:nvPicPr>
          <p:blipFill>
            <a:blip r:embed="rId7" cstate="print"/>
            <a:stretch>
              <a:fillRect/>
            </a:stretch>
          </p:blipFill>
          <p:spPr>
            <a:xfrm>
              <a:off x="990183" y="4788446"/>
              <a:ext cx="344515" cy="469354"/>
            </a:xfrm>
            <a:prstGeom prst="rect">
              <a:avLst/>
            </a:prstGeom>
            <a:ln>
              <a:noFill/>
            </a:ln>
            <a:effectLst/>
          </p:spPr>
        </p:pic>
        <p:pic>
          <p:nvPicPr>
            <p:cNvPr id="93" name="Picture 92" descr="hong.jpg"/>
            <p:cNvPicPr>
              <a:picLocks noChangeAspect="1"/>
            </p:cNvPicPr>
            <p:nvPr/>
          </p:nvPicPr>
          <p:blipFill>
            <a:blip r:embed="rId8" cstate="print"/>
            <a:stretch>
              <a:fillRect/>
            </a:stretch>
          </p:blipFill>
          <p:spPr>
            <a:xfrm>
              <a:off x="849602" y="2920378"/>
              <a:ext cx="332043" cy="482360"/>
            </a:xfrm>
            <a:prstGeom prst="rect">
              <a:avLst/>
            </a:prstGeom>
            <a:ln>
              <a:noFill/>
            </a:ln>
            <a:effectLst/>
          </p:spPr>
        </p:pic>
      </p:grpSp>
      <p:sp>
        <p:nvSpPr>
          <p:cNvPr id="95" name="TextBox 94"/>
          <p:cNvSpPr txBox="1"/>
          <p:nvPr/>
        </p:nvSpPr>
        <p:spPr>
          <a:xfrm>
            <a:off x="561638" y="1560493"/>
            <a:ext cx="2018501" cy="954107"/>
          </a:xfrm>
          <a:prstGeom prst="rect">
            <a:avLst/>
          </a:prstGeom>
          <a:noFill/>
        </p:spPr>
        <p:txBody>
          <a:bodyPr wrap="none" rtlCol="0">
            <a:spAutoFit/>
          </a:bodyPr>
          <a:lstStyle/>
          <a:p>
            <a:pPr algn="ctr"/>
            <a:r>
              <a:rPr lang="en-US" sz="2800" dirty="0" smtClean="0"/>
              <a:t>Dependency</a:t>
            </a:r>
          </a:p>
          <a:p>
            <a:pPr algn="ctr"/>
            <a:r>
              <a:rPr lang="en-US" sz="2800" dirty="0" smtClean="0"/>
              <a:t>Graph</a:t>
            </a:r>
            <a:endParaRPr lang="en-US" sz="2800" dirty="0"/>
          </a:p>
        </p:txBody>
      </p:sp>
      <p:sp>
        <p:nvSpPr>
          <p:cNvPr id="96" name="TextBox 95"/>
          <p:cNvSpPr txBox="1"/>
          <p:nvPr/>
        </p:nvSpPr>
        <p:spPr>
          <a:xfrm>
            <a:off x="6452314" y="1600200"/>
            <a:ext cx="2099954" cy="954107"/>
          </a:xfrm>
          <a:prstGeom prst="rect">
            <a:avLst/>
          </a:prstGeom>
          <a:noFill/>
        </p:spPr>
        <p:txBody>
          <a:bodyPr wrap="none" rtlCol="0">
            <a:spAutoFit/>
          </a:bodyPr>
          <a:lstStyle/>
          <a:p>
            <a:pPr algn="ctr"/>
            <a:r>
              <a:rPr lang="en-US" sz="2800" dirty="0" smtClean="0"/>
              <a:t>Iterative</a:t>
            </a:r>
          </a:p>
          <a:p>
            <a:pPr algn="ctr"/>
            <a:r>
              <a:rPr lang="en-US" sz="2800" dirty="0" smtClean="0"/>
              <a:t>Computation</a:t>
            </a:r>
          </a:p>
        </p:txBody>
      </p:sp>
      <p:grpSp>
        <p:nvGrpSpPr>
          <p:cNvPr id="103" name="Group 57"/>
          <p:cNvGrpSpPr/>
          <p:nvPr/>
        </p:nvGrpSpPr>
        <p:grpSpPr>
          <a:xfrm>
            <a:off x="6266263" y="2971800"/>
            <a:ext cx="2572937" cy="1981200"/>
            <a:chOff x="5510564" y="5120037"/>
            <a:chExt cx="2877737" cy="1602445"/>
          </a:xfrm>
        </p:grpSpPr>
        <p:sp>
          <p:nvSpPr>
            <p:cNvPr id="104" name="Rectangle 103"/>
            <p:cNvSpPr/>
            <p:nvPr/>
          </p:nvSpPr>
          <p:spPr bwMode="auto">
            <a:xfrm>
              <a:off x="6056151" y="5120037"/>
              <a:ext cx="1793672" cy="42597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34" charset="0"/>
                  <a:ea typeface="ＭＳ Ｐゴシック" pitchFamily="-111" charset="-128"/>
                </a:rPr>
                <a:t>What I Like</a:t>
              </a:r>
            </a:p>
          </p:txBody>
        </p:sp>
        <p:sp>
          <p:nvSpPr>
            <p:cNvPr id="105" name="Rectangle 104"/>
            <p:cNvSpPr/>
            <p:nvPr/>
          </p:nvSpPr>
          <p:spPr bwMode="auto">
            <a:xfrm>
              <a:off x="6049546" y="6106157"/>
              <a:ext cx="1793672" cy="61632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34" charset="0"/>
                  <a:ea typeface="ＭＳ Ｐゴシック" pitchFamily="-111" charset="-128"/>
                </a:rPr>
                <a:t>What My </a:t>
              </a:r>
              <a:br>
                <a:rPr kumimoji="0" lang="en-US" b="0" i="0" u="none" strike="noStrike" cap="none" normalizeH="0" baseline="0" dirty="0" smtClean="0">
                  <a:ln>
                    <a:noFill/>
                  </a:ln>
                  <a:solidFill>
                    <a:schemeClr val="tx1"/>
                  </a:solidFill>
                  <a:effectLst/>
                  <a:latin typeface="Tahoma" pitchFamily="34" charset="0"/>
                  <a:ea typeface="ＭＳ Ｐゴシック" pitchFamily="-111" charset="-128"/>
                </a:rPr>
              </a:br>
              <a:r>
                <a:rPr kumimoji="0" lang="en-US" b="0" i="0" u="none" strike="noStrike" cap="none" normalizeH="0" baseline="0" dirty="0" smtClean="0">
                  <a:ln>
                    <a:noFill/>
                  </a:ln>
                  <a:solidFill>
                    <a:schemeClr val="tx1"/>
                  </a:solidFill>
                  <a:effectLst/>
                  <a:latin typeface="Tahoma" pitchFamily="34" charset="0"/>
                  <a:ea typeface="ＭＳ Ｐゴシック" pitchFamily="-111" charset="-128"/>
                </a:rPr>
                <a:t>Friends Like</a:t>
              </a:r>
            </a:p>
          </p:txBody>
        </p:sp>
        <p:sp>
          <p:nvSpPr>
            <p:cNvPr id="106" name="Curved Right Arrow 105"/>
            <p:cNvSpPr/>
            <p:nvPr/>
          </p:nvSpPr>
          <p:spPr bwMode="auto">
            <a:xfrm>
              <a:off x="5510564" y="5237079"/>
              <a:ext cx="538732" cy="1275106"/>
            </a:xfrm>
            <a:prstGeom prst="curvedRightArrow">
              <a:avLst>
                <a:gd name="adj1" fmla="val 32991"/>
                <a:gd name="adj2" fmla="val 70660"/>
                <a:gd name="adj3" fmla="val 2500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7" name="Curved Right Arrow 106"/>
            <p:cNvSpPr/>
            <p:nvPr/>
          </p:nvSpPr>
          <p:spPr bwMode="auto">
            <a:xfrm rot="10800000">
              <a:off x="7849569" y="5204644"/>
              <a:ext cx="538732" cy="1275106"/>
            </a:xfrm>
            <a:prstGeom prst="curvedRightArrow">
              <a:avLst>
                <a:gd name="adj1" fmla="val 32991"/>
                <a:gd name="adj2" fmla="val 70660"/>
                <a:gd name="adj3" fmla="val 2500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Tahoma" pitchFamily="34" charset="0"/>
                <a:ea typeface="ＭＳ Ｐゴシック" pitchFamily="-111" charset="-128"/>
              </a:endParaRPr>
            </a:p>
          </p:txBody>
        </p:sp>
      </p:grpSp>
      <p:sp>
        <p:nvSpPr>
          <p:cNvPr id="109" name="TextBox 108"/>
          <p:cNvSpPr txBox="1"/>
          <p:nvPr/>
        </p:nvSpPr>
        <p:spPr>
          <a:xfrm>
            <a:off x="3352800" y="1560493"/>
            <a:ext cx="2099954" cy="954107"/>
          </a:xfrm>
          <a:prstGeom prst="rect">
            <a:avLst/>
          </a:prstGeom>
          <a:noFill/>
        </p:spPr>
        <p:txBody>
          <a:bodyPr wrap="none" rtlCol="0">
            <a:spAutoFit/>
          </a:bodyPr>
          <a:lstStyle/>
          <a:p>
            <a:pPr algn="ctr"/>
            <a:r>
              <a:rPr lang="en-US" sz="2800" dirty="0" smtClean="0"/>
              <a:t>Factored </a:t>
            </a:r>
          </a:p>
          <a:p>
            <a:pPr algn="ctr"/>
            <a:r>
              <a:rPr lang="en-US" sz="2800" dirty="0" smtClean="0"/>
              <a:t>Computation </a:t>
            </a:r>
            <a:endParaRPr lang="en-US" sz="2800" dirty="0"/>
          </a:p>
        </p:txBody>
      </p:sp>
      <p:grpSp>
        <p:nvGrpSpPr>
          <p:cNvPr id="110" name="Group 109"/>
          <p:cNvGrpSpPr/>
          <p:nvPr/>
        </p:nvGrpSpPr>
        <p:grpSpPr>
          <a:xfrm>
            <a:off x="3305286" y="2819400"/>
            <a:ext cx="2181114" cy="2438398"/>
            <a:chOff x="381000" y="2819402"/>
            <a:chExt cx="2181114" cy="2438398"/>
          </a:xfrm>
        </p:grpSpPr>
        <p:cxnSp>
          <p:nvCxnSpPr>
            <p:cNvPr id="111" name="Straight Connector 110"/>
            <p:cNvCxnSpPr/>
            <p:nvPr/>
          </p:nvCxnSpPr>
          <p:spPr bwMode="auto">
            <a:xfrm flipV="1">
              <a:off x="1552507" y="3021355"/>
              <a:ext cx="702904" cy="65634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bwMode="auto">
            <a:xfrm flipV="1">
              <a:off x="568442" y="3677704"/>
              <a:ext cx="984066" cy="55537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bwMode="auto">
            <a:xfrm flipV="1">
              <a:off x="1037044" y="3021355"/>
              <a:ext cx="1218367" cy="20195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bwMode="auto">
            <a:xfrm flipH="1">
              <a:off x="568442" y="3172820"/>
              <a:ext cx="421743" cy="106025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bwMode="auto">
            <a:xfrm rot="5400000">
              <a:off x="683474" y="4171854"/>
              <a:ext cx="1363185"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bwMode="auto">
            <a:xfrm rot="16200000" flipH="1">
              <a:off x="445696" y="4308960"/>
              <a:ext cx="807813" cy="65604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bwMode="auto">
            <a:xfrm rot="16200000" flipH="1">
              <a:off x="1871306" y="3405460"/>
              <a:ext cx="908789" cy="14058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bwMode="auto">
            <a:xfrm rot="5400000">
              <a:off x="1855133" y="4096121"/>
              <a:ext cx="706837"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bwMode="auto">
            <a:xfrm rot="16200000" flipH="1">
              <a:off x="1307169" y="3923041"/>
              <a:ext cx="959278" cy="46860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bwMode="auto">
            <a:xfrm flipV="1">
              <a:off x="1177625" y="4636981"/>
              <a:ext cx="843485" cy="35341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121" name="Picture 120" descr="aapo.jpg"/>
            <p:cNvPicPr>
              <a:picLocks noChangeAspect="1"/>
            </p:cNvPicPr>
            <p:nvPr/>
          </p:nvPicPr>
          <p:blipFill>
            <a:blip r:embed="rId2" cstate="print"/>
            <a:stretch>
              <a:fillRect/>
            </a:stretch>
          </p:blipFill>
          <p:spPr>
            <a:xfrm>
              <a:off x="1880529" y="4384539"/>
              <a:ext cx="298466" cy="482362"/>
            </a:xfrm>
            <a:prstGeom prst="rect">
              <a:avLst/>
            </a:prstGeom>
            <a:ln>
              <a:noFill/>
            </a:ln>
            <a:effectLst/>
          </p:spPr>
        </p:pic>
        <p:pic>
          <p:nvPicPr>
            <p:cNvPr id="122" name="Picture 121" descr="arthur.jpg"/>
            <p:cNvPicPr>
              <a:picLocks noChangeAspect="1"/>
            </p:cNvPicPr>
            <p:nvPr/>
          </p:nvPicPr>
          <p:blipFill>
            <a:blip r:embed="rId3" cstate="print"/>
            <a:stretch>
              <a:fillRect/>
            </a:stretch>
          </p:blipFill>
          <p:spPr>
            <a:xfrm>
              <a:off x="2208550" y="3677704"/>
              <a:ext cx="353564" cy="482362"/>
            </a:xfrm>
            <a:prstGeom prst="rect">
              <a:avLst/>
            </a:prstGeom>
            <a:ln>
              <a:noFill/>
            </a:ln>
            <a:effectLst/>
          </p:spPr>
        </p:pic>
        <p:pic>
          <p:nvPicPr>
            <p:cNvPr id="123" name="Picture 122" descr="funiak.jpg"/>
            <p:cNvPicPr>
              <a:picLocks noChangeAspect="1"/>
            </p:cNvPicPr>
            <p:nvPr/>
          </p:nvPicPr>
          <p:blipFill>
            <a:blip r:embed="rId4" cstate="print"/>
            <a:stretch>
              <a:fillRect/>
            </a:stretch>
          </p:blipFill>
          <p:spPr>
            <a:xfrm>
              <a:off x="2021110" y="2819402"/>
              <a:ext cx="392878" cy="469354"/>
            </a:xfrm>
            <a:prstGeom prst="rect">
              <a:avLst/>
            </a:prstGeom>
            <a:ln>
              <a:noFill/>
            </a:ln>
            <a:effectLst/>
          </p:spPr>
        </p:pic>
        <p:pic>
          <p:nvPicPr>
            <p:cNvPr id="124" name="Picture 123" descr="gonzalez.jpg"/>
            <p:cNvPicPr>
              <a:picLocks noChangeAspect="1"/>
            </p:cNvPicPr>
            <p:nvPr/>
          </p:nvPicPr>
          <p:blipFill>
            <a:blip r:embed="rId5" cstate="print"/>
            <a:stretch>
              <a:fillRect/>
            </a:stretch>
          </p:blipFill>
          <p:spPr>
            <a:xfrm>
              <a:off x="381000" y="3980633"/>
              <a:ext cx="320212" cy="483004"/>
            </a:xfrm>
            <a:prstGeom prst="rect">
              <a:avLst/>
            </a:prstGeom>
            <a:ln>
              <a:noFill/>
            </a:ln>
            <a:effectLst/>
          </p:spPr>
        </p:pic>
        <p:pic>
          <p:nvPicPr>
            <p:cNvPr id="125" name="Picture 124" descr="guestrin.jpg"/>
            <p:cNvPicPr>
              <a:picLocks noChangeAspect="1"/>
            </p:cNvPicPr>
            <p:nvPr/>
          </p:nvPicPr>
          <p:blipFill>
            <a:blip r:embed="rId6" cstate="print"/>
            <a:stretch>
              <a:fillRect/>
            </a:stretch>
          </p:blipFill>
          <p:spPr>
            <a:xfrm>
              <a:off x="1365066" y="3425261"/>
              <a:ext cx="324200" cy="469354"/>
            </a:xfrm>
            <a:prstGeom prst="rect">
              <a:avLst/>
            </a:prstGeom>
            <a:ln>
              <a:noFill/>
            </a:ln>
            <a:effectLst/>
          </p:spPr>
        </p:pic>
        <p:pic>
          <p:nvPicPr>
            <p:cNvPr id="126" name="Picture 125" descr="ylow.jpg"/>
            <p:cNvPicPr>
              <a:picLocks noChangeAspect="1"/>
            </p:cNvPicPr>
            <p:nvPr/>
          </p:nvPicPr>
          <p:blipFill>
            <a:blip r:embed="rId7" cstate="print"/>
            <a:stretch>
              <a:fillRect/>
            </a:stretch>
          </p:blipFill>
          <p:spPr>
            <a:xfrm>
              <a:off x="990183" y="4788446"/>
              <a:ext cx="344515" cy="469354"/>
            </a:xfrm>
            <a:prstGeom prst="rect">
              <a:avLst/>
            </a:prstGeom>
            <a:ln>
              <a:noFill/>
            </a:ln>
            <a:effectLst/>
          </p:spPr>
        </p:pic>
        <p:pic>
          <p:nvPicPr>
            <p:cNvPr id="127" name="Picture 126" descr="hong.jpg"/>
            <p:cNvPicPr>
              <a:picLocks noChangeAspect="1"/>
            </p:cNvPicPr>
            <p:nvPr/>
          </p:nvPicPr>
          <p:blipFill>
            <a:blip r:embed="rId8" cstate="print"/>
            <a:stretch>
              <a:fillRect/>
            </a:stretch>
          </p:blipFill>
          <p:spPr>
            <a:xfrm>
              <a:off x="849602" y="2920378"/>
              <a:ext cx="332043" cy="482360"/>
            </a:xfrm>
            <a:prstGeom prst="rect">
              <a:avLst/>
            </a:prstGeom>
            <a:ln>
              <a:noFill/>
            </a:ln>
            <a:effectLst/>
          </p:spPr>
        </p:pic>
      </p:grpSp>
    </p:spTree>
    <p:extLst>
      <p:ext uri="{BB962C8B-B14F-4D97-AF65-F5344CB8AC3E}">
        <p14:creationId xmlns:p14="http://schemas.microsoft.com/office/powerpoint/2010/main" val="285418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105400" y="3200400"/>
            <a:ext cx="2743200" cy="533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a:t>
            </a:r>
          </a:p>
        </p:txBody>
      </p:sp>
      <p:grpSp>
        <p:nvGrpSpPr>
          <p:cNvPr id="6" name="Group 5"/>
          <p:cNvGrpSpPr/>
          <p:nvPr/>
        </p:nvGrpSpPr>
        <p:grpSpPr>
          <a:xfrm>
            <a:off x="4648200" y="3864114"/>
            <a:ext cx="3821947" cy="2689086"/>
            <a:chOff x="4724400" y="3711714"/>
            <a:chExt cx="3821947" cy="2689086"/>
          </a:xfrm>
        </p:grpSpPr>
        <p:sp>
          <p:nvSpPr>
            <p:cNvPr id="15" name="TextBox 14"/>
            <p:cNvSpPr txBox="1"/>
            <p:nvPr/>
          </p:nvSpPr>
          <p:spPr>
            <a:xfrm>
              <a:off x="7010400" y="4092714"/>
              <a:ext cx="1535947" cy="707886"/>
            </a:xfrm>
            <a:prstGeom prst="rect">
              <a:avLst/>
            </a:prstGeom>
            <a:noFill/>
          </p:spPr>
          <p:txBody>
            <a:bodyPr wrap="none" rtlCol="0">
              <a:spAutoFit/>
            </a:bodyPr>
            <a:lstStyle/>
            <a:p>
              <a:pPr algn="ctr"/>
              <a:r>
                <a:rPr lang="en-US" sz="2000" dirty="0" smtClean="0"/>
                <a:t>Belief</a:t>
              </a:r>
            </a:p>
            <a:p>
              <a:pPr algn="ctr"/>
              <a:r>
                <a:rPr lang="en-US" sz="2000" dirty="0" smtClean="0"/>
                <a:t>Propagation</a:t>
              </a:r>
            </a:p>
          </p:txBody>
        </p:sp>
        <p:sp>
          <p:nvSpPr>
            <p:cNvPr id="16" name="TextBox 15"/>
            <p:cNvSpPr txBox="1"/>
            <p:nvPr/>
          </p:nvSpPr>
          <p:spPr>
            <a:xfrm>
              <a:off x="6096000" y="3711714"/>
              <a:ext cx="2065815" cy="400110"/>
            </a:xfrm>
            <a:prstGeom prst="rect">
              <a:avLst/>
            </a:prstGeom>
            <a:noFill/>
          </p:spPr>
          <p:txBody>
            <a:bodyPr wrap="none" rtlCol="0">
              <a:spAutoFit/>
            </a:bodyPr>
            <a:lstStyle/>
            <a:p>
              <a:r>
                <a:rPr lang="en-US" sz="2000" dirty="0" smtClean="0"/>
                <a:t>Label Propagation</a:t>
              </a:r>
            </a:p>
          </p:txBody>
        </p:sp>
        <p:sp>
          <p:nvSpPr>
            <p:cNvPr id="17" name="TextBox 16"/>
            <p:cNvSpPr txBox="1"/>
            <p:nvPr/>
          </p:nvSpPr>
          <p:spPr>
            <a:xfrm>
              <a:off x="5791200" y="4245114"/>
              <a:ext cx="1141583" cy="707886"/>
            </a:xfrm>
            <a:prstGeom prst="rect">
              <a:avLst/>
            </a:prstGeom>
            <a:noFill/>
          </p:spPr>
          <p:txBody>
            <a:bodyPr wrap="none" rtlCol="0">
              <a:spAutoFit/>
            </a:bodyPr>
            <a:lstStyle/>
            <a:p>
              <a:pPr algn="ctr"/>
              <a:r>
                <a:rPr lang="en-US" sz="2000" dirty="0" smtClean="0"/>
                <a:t>Kernel</a:t>
              </a:r>
            </a:p>
            <a:p>
              <a:pPr algn="ctr"/>
              <a:r>
                <a:rPr lang="en-US" sz="2000" dirty="0" smtClean="0"/>
                <a:t>Methods</a:t>
              </a:r>
              <a:endParaRPr lang="en-US" sz="2000" dirty="0"/>
            </a:p>
          </p:txBody>
        </p:sp>
        <p:sp>
          <p:nvSpPr>
            <p:cNvPr id="18" name="TextBox 17"/>
            <p:cNvSpPr txBox="1"/>
            <p:nvPr/>
          </p:nvSpPr>
          <p:spPr>
            <a:xfrm>
              <a:off x="5105400" y="5692914"/>
              <a:ext cx="1492716" cy="707886"/>
            </a:xfrm>
            <a:prstGeom prst="rect">
              <a:avLst/>
            </a:prstGeom>
            <a:noFill/>
          </p:spPr>
          <p:txBody>
            <a:bodyPr wrap="none" rtlCol="0">
              <a:spAutoFit/>
            </a:bodyPr>
            <a:lstStyle/>
            <a:p>
              <a:pPr algn="ctr"/>
              <a:r>
                <a:rPr lang="en-US" sz="2000" dirty="0" smtClean="0"/>
                <a:t>Deep Belief</a:t>
              </a:r>
            </a:p>
            <a:p>
              <a:pPr algn="ctr"/>
              <a:r>
                <a:rPr lang="en-US" sz="2000" dirty="0" smtClean="0"/>
                <a:t>Networks</a:t>
              </a:r>
              <a:endParaRPr lang="en-US" sz="2000" dirty="0"/>
            </a:p>
          </p:txBody>
        </p:sp>
        <p:sp>
          <p:nvSpPr>
            <p:cNvPr id="21" name="TextBox 20"/>
            <p:cNvSpPr txBox="1"/>
            <p:nvPr/>
          </p:nvSpPr>
          <p:spPr>
            <a:xfrm>
              <a:off x="6705600" y="5616714"/>
              <a:ext cx="1240895" cy="707886"/>
            </a:xfrm>
            <a:prstGeom prst="rect">
              <a:avLst/>
            </a:prstGeom>
            <a:noFill/>
          </p:spPr>
          <p:txBody>
            <a:bodyPr wrap="none" rtlCol="0">
              <a:spAutoFit/>
            </a:bodyPr>
            <a:lstStyle/>
            <a:p>
              <a:pPr algn="ctr"/>
              <a:r>
                <a:rPr lang="en-US" sz="2000" dirty="0" smtClean="0"/>
                <a:t>Neural</a:t>
              </a:r>
            </a:p>
            <a:p>
              <a:pPr algn="ctr"/>
              <a:r>
                <a:rPr lang="en-US" sz="2000" dirty="0" smtClean="0"/>
                <a:t>Networks</a:t>
              </a:r>
              <a:endParaRPr lang="en-US" sz="2000" dirty="0"/>
            </a:p>
          </p:txBody>
        </p:sp>
        <p:sp>
          <p:nvSpPr>
            <p:cNvPr id="22" name="TextBox 21"/>
            <p:cNvSpPr txBox="1"/>
            <p:nvPr/>
          </p:nvSpPr>
          <p:spPr>
            <a:xfrm>
              <a:off x="4724400" y="4930914"/>
              <a:ext cx="1610963" cy="707886"/>
            </a:xfrm>
            <a:prstGeom prst="rect">
              <a:avLst/>
            </a:prstGeom>
            <a:noFill/>
          </p:spPr>
          <p:txBody>
            <a:bodyPr wrap="none" rtlCol="0">
              <a:spAutoFit/>
            </a:bodyPr>
            <a:lstStyle/>
            <a:p>
              <a:pPr algn="ctr"/>
              <a:r>
                <a:rPr lang="en-US" sz="2000" dirty="0" smtClean="0"/>
                <a:t>Tensor </a:t>
              </a:r>
            </a:p>
            <a:p>
              <a:r>
                <a:rPr lang="en-US" sz="2000" dirty="0" smtClean="0"/>
                <a:t>Factorization</a:t>
              </a:r>
              <a:endParaRPr lang="en-US" sz="2000" dirty="0"/>
            </a:p>
          </p:txBody>
        </p:sp>
        <p:sp>
          <p:nvSpPr>
            <p:cNvPr id="23" name="TextBox 22"/>
            <p:cNvSpPr txBox="1"/>
            <p:nvPr/>
          </p:nvSpPr>
          <p:spPr>
            <a:xfrm>
              <a:off x="6858000" y="5007114"/>
              <a:ext cx="1201821" cy="400110"/>
            </a:xfrm>
            <a:prstGeom prst="rect">
              <a:avLst/>
            </a:prstGeom>
            <a:noFill/>
          </p:spPr>
          <p:txBody>
            <a:bodyPr wrap="none" rtlCol="0">
              <a:spAutoFit/>
            </a:bodyPr>
            <a:lstStyle/>
            <a:p>
              <a:r>
                <a:rPr lang="en-US" sz="2000" dirty="0" smtClean="0"/>
                <a:t>PageRank</a:t>
              </a:r>
              <a:endParaRPr lang="en-US" sz="2000" dirty="0"/>
            </a:p>
          </p:txBody>
        </p:sp>
        <p:sp>
          <p:nvSpPr>
            <p:cNvPr id="24" name="TextBox 23"/>
            <p:cNvSpPr txBox="1"/>
            <p:nvPr/>
          </p:nvSpPr>
          <p:spPr>
            <a:xfrm>
              <a:off x="5029200" y="3864114"/>
              <a:ext cx="815097" cy="400110"/>
            </a:xfrm>
            <a:prstGeom prst="rect">
              <a:avLst/>
            </a:prstGeom>
            <a:noFill/>
          </p:spPr>
          <p:txBody>
            <a:bodyPr wrap="none" rtlCol="0">
              <a:spAutoFit/>
            </a:bodyPr>
            <a:lstStyle/>
            <a:p>
              <a:pPr algn="ctr"/>
              <a:r>
                <a:rPr lang="en-US" sz="2000" dirty="0" smtClean="0"/>
                <a:t>Lasso</a:t>
              </a:r>
              <a:endParaRPr lang="en-US" sz="2000" dirty="0"/>
            </a:p>
          </p:txBody>
        </p:sp>
      </p:grpSp>
      <p:sp>
        <p:nvSpPr>
          <p:cNvPr id="2" name="Title 1"/>
          <p:cNvSpPr>
            <a:spLocks noGrp="1"/>
          </p:cNvSpPr>
          <p:nvPr>
            <p:ph type="title"/>
          </p:nvPr>
        </p:nvSpPr>
        <p:spPr/>
        <p:txBody>
          <a:bodyPr/>
          <a:lstStyle/>
          <a:p>
            <a:r>
              <a:rPr lang="en-US" sz="3600" dirty="0" smtClean="0"/>
              <a:t>Map-Reduce for Data-Parallel ML</a:t>
            </a:r>
            <a:endParaRPr lang="en-US" sz="3600" dirty="0"/>
          </a:p>
        </p:txBody>
      </p:sp>
      <p:sp>
        <p:nvSpPr>
          <p:cNvPr id="3" name="Content Placeholder 2"/>
          <p:cNvSpPr>
            <a:spLocks noGrp="1"/>
          </p:cNvSpPr>
          <p:nvPr>
            <p:ph idx="1"/>
          </p:nvPr>
        </p:nvSpPr>
        <p:spPr>
          <a:xfrm>
            <a:off x="457200" y="990601"/>
            <a:ext cx="8305800" cy="762000"/>
          </a:xfrm>
        </p:spPr>
        <p:txBody>
          <a:bodyPr/>
          <a:lstStyle/>
          <a:p>
            <a:r>
              <a:rPr lang="en-US" dirty="0" smtClean="0"/>
              <a:t>Excellent for large data-parallel tasks!</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16</a:t>
            </a:fld>
            <a:endParaRPr lang="en-US" dirty="0"/>
          </a:p>
        </p:txBody>
      </p:sp>
      <p:sp>
        <p:nvSpPr>
          <p:cNvPr id="5" name="Left-Right Arrow 4"/>
          <p:cNvSpPr/>
          <p:nvPr/>
        </p:nvSpPr>
        <p:spPr bwMode="auto">
          <a:xfrm>
            <a:off x="542310" y="1860742"/>
            <a:ext cx="7999987" cy="957229"/>
          </a:xfrm>
          <a:prstGeom prst="leftRightArrow">
            <a:avLst>
              <a:gd name="adj1" fmla="val 64701"/>
              <a:gd name="adj2" fmla="val 50000"/>
            </a:avLst>
          </a:prstGeom>
          <a:gradFill flip="none" rotWithShape="1">
            <a:gsLst>
              <a:gs pos="0">
                <a:schemeClr val="bg1"/>
              </a:gs>
              <a:gs pos="82000">
                <a:schemeClr val="accent2">
                  <a:shade val="94000"/>
                  <a:satMod val="135000"/>
                </a:schemeClr>
              </a:gs>
            </a:gsLst>
            <a:lin ang="0" scaled="1"/>
            <a:tileRec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Data-Parallel</a:t>
            </a:r>
            <a:r>
              <a:rPr kumimoji="0" lang="en-US" sz="2400" b="0" i="0" u="none" strike="noStrike" cap="none" normalizeH="0" dirty="0" smtClean="0">
                <a:ln>
                  <a:noFill/>
                </a:ln>
                <a:solidFill>
                  <a:schemeClr val="bg1"/>
                </a:solidFill>
                <a:effectLst/>
                <a:latin typeface="Tahoma" pitchFamily="34" charset="0"/>
                <a:ea typeface="ＭＳ Ｐゴシック" pitchFamily="-111" charset="-128"/>
              </a:rPr>
              <a:t>Graph-Parallel</a:t>
            </a:r>
            <a:endParaRPr kumimoji="0" lang="en-US" sz="2400" b="0" i="0" u="none" strike="noStrike" cap="none" normalizeH="0" baseline="0" dirty="0" smtClean="0">
              <a:ln>
                <a:noFill/>
              </a:ln>
              <a:solidFill>
                <a:schemeClr val="bg1"/>
              </a:solidFill>
              <a:effectLst/>
              <a:latin typeface="Tahoma" pitchFamily="34" charset="0"/>
              <a:ea typeface="ＭＳ Ｐゴシック" pitchFamily="-111" charset="-128"/>
            </a:endParaRPr>
          </a:p>
        </p:txBody>
      </p:sp>
      <p:sp>
        <p:nvSpPr>
          <p:cNvPr id="10" name="TextBox 9"/>
          <p:cNvSpPr txBox="1"/>
          <p:nvPr/>
        </p:nvSpPr>
        <p:spPr>
          <a:xfrm>
            <a:off x="2681305" y="3886200"/>
            <a:ext cx="1281095" cy="707886"/>
          </a:xfrm>
          <a:prstGeom prst="rect">
            <a:avLst/>
          </a:prstGeom>
          <a:noFill/>
        </p:spPr>
        <p:txBody>
          <a:bodyPr wrap="none" rtlCol="0">
            <a:spAutoFit/>
          </a:bodyPr>
          <a:lstStyle/>
          <a:p>
            <a:pPr algn="ctr"/>
            <a:r>
              <a:rPr lang="en-US" sz="2000" dirty="0" smtClean="0"/>
              <a:t>Cross</a:t>
            </a:r>
          </a:p>
          <a:p>
            <a:pPr algn="ctr"/>
            <a:r>
              <a:rPr lang="en-US" sz="2000" dirty="0" smtClean="0"/>
              <a:t>Validation</a:t>
            </a:r>
          </a:p>
        </p:txBody>
      </p:sp>
      <p:sp>
        <p:nvSpPr>
          <p:cNvPr id="11" name="TextBox 10"/>
          <p:cNvSpPr txBox="1"/>
          <p:nvPr/>
        </p:nvSpPr>
        <p:spPr>
          <a:xfrm>
            <a:off x="852505" y="3886200"/>
            <a:ext cx="1309022" cy="707886"/>
          </a:xfrm>
          <a:prstGeom prst="rect">
            <a:avLst/>
          </a:prstGeom>
          <a:noFill/>
        </p:spPr>
        <p:txBody>
          <a:bodyPr wrap="none" rtlCol="0">
            <a:spAutoFit/>
          </a:bodyPr>
          <a:lstStyle/>
          <a:p>
            <a:pPr algn="ctr"/>
            <a:r>
              <a:rPr lang="en-US" sz="2000" dirty="0" smtClean="0"/>
              <a:t>Feature </a:t>
            </a:r>
          </a:p>
          <a:p>
            <a:pPr algn="ctr"/>
            <a:r>
              <a:rPr lang="en-US" sz="2000" dirty="0" smtClean="0"/>
              <a:t>Extraction</a:t>
            </a:r>
          </a:p>
        </p:txBody>
      </p:sp>
      <p:sp>
        <p:nvSpPr>
          <p:cNvPr id="12" name="TextBox 11"/>
          <p:cNvSpPr txBox="1"/>
          <p:nvPr/>
        </p:nvSpPr>
        <p:spPr>
          <a:xfrm>
            <a:off x="1004905" y="3048000"/>
            <a:ext cx="2788520" cy="707886"/>
          </a:xfrm>
          <a:prstGeom prst="rect">
            <a:avLst/>
          </a:prstGeom>
          <a:noFill/>
        </p:spPr>
        <p:txBody>
          <a:bodyPr wrap="none" rtlCol="0">
            <a:spAutoFit/>
          </a:bodyPr>
          <a:lstStyle/>
          <a:p>
            <a:r>
              <a:rPr lang="en-US" sz="4000" dirty="0" smtClean="0"/>
              <a:t>Map Reduce</a:t>
            </a:r>
            <a:endParaRPr lang="en-US" sz="4000" dirty="0"/>
          </a:p>
        </p:txBody>
      </p:sp>
      <p:sp>
        <p:nvSpPr>
          <p:cNvPr id="13" name="TextBox 12"/>
          <p:cNvSpPr txBox="1"/>
          <p:nvPr/>
        </p:nvSpPr>
        <p:spPr>
          <a:xfrm>
            <a:off x="1295400" y="4916269"/>
            <a:ext cx="2153603" cy="646331"/>
          </a:xfrm>
          <a:prstGeom prst="rect">
            <a:avLst/>
          </a:prstGeom>
          <a:noFill/>
        </p:spPr>
        <p:txBody>
          <a:bodyPr wrap="none" rtlCol="0">
            <a:spAutoFit/>
          </a:bodyPr>
          <a:lstStyle/>
          <a:p>
            <a:pPr algn="ctr"/>
            <a:r>
              <a:rPr lang="en-US" dirty="0" smtClean="0"/>
              <a:t>Computing Sufficient</a:t>
            </a:r>
          </a:p>
          <a:p>
            <a:pPr algn="ctr"/>
            <a:r>
              <a:rPr lang="en-US" dirty="0" smtClean="0"/>
              <a:t>Statistics </a:t>
            </a:r>
            <a:endParaRPr lang="en-US" dirty="0"/>
          </a:p>
        </p:txBody>
      </p:sp>
      <p:sp>
        <p:nvSpPr>
          <p:cNvPr id="25" name="TextBox 24"/>
          <p:cNvSpPr txBox="1"/>
          <p:nvPr/>
        </p:nvSpPr>
        <p:spPr>
          <a:xfrm>
            <a:off x="4876800" y="3102114"/>
            <a:ext cx="3276600"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4000" dirty="0" smtClean="0"/>
              <a:t>Map Reduce?</a:t>
            </a:r>
            <a:endParaRPr lang="en-US" sz="4000" dirty="0"/>
          </a:p>
        </p:txBody>
      </p:sp>
    </p:spTree>
    <p:extLst>
      <p:ext uri="{BB962C8B-B14F-4D97-AF65-F5344CB8AC3E}">
        <p14:creationId xmlns:p14="http://schemas.microsoft.com/office/powerpoint/2010/main" val="260505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447800"/>
            <a:ext cx="7924800" cy="2819400"/>
          </a:xfrm>
        </p:spPr>
        <p:txBody>
          <a:bodyPr/>
          <a:lstStyle/>
          <a:p>
            <a:r>
              <a:rPr lang="en-US" sz="5400" i="1" dirty="0" smtClean="0">
                <a:solidFill>
                  <a:schemeClr val="tx1"/>
                </a:solidFill>
              </a:rPr>
              <a:t>Why not use Map-Reduce</a:t>
            </a:r>
            <a:br>
              <a:rPr lang="en-US" sz="5400" i="1" dirty="0" smtClean="0">
                <a:solidFill>
                  <a:schemeClr val="tx1"/>
                </a:solidFill>
              </a:rPr>
            </a:br>
            <a:r>
              <a:rPr lang="en-US" sz="5400" i="1" dirty="0" smtClean="0">
                <a:solidFill>
                  <a:schemeClr val="tx1"/>
                </a:solidFill>
              </a:rPr>
              <a:t>for </a:t>
            </a:r>
            <a:br>
              <a:rPr lang="en-US" sz="5400" i="1" dirty="0" smtClean="0">
                <a:solidFill>
                  <a:schemeClr val="tx1"/>
                </a:solidFill>
              </a:rPr>
            </a:br>
            <a:r>
              <a:rPr lang="en-US" sz="5400" i="1" dirty="0" smtClean="0">
                <a:solidFill>
                  <a:schemeClr val="tx1"/>
                </a:solidFill>
              </a:rPr>
              <a:t>Graph Parallel Algorithms?</a:t>
            </a:r>
            <a:endParaRPr lang="en-US" sz="5400" i="1" dirty="0">
              <a:solidFill>
                <a:schemeClr val="tx1"/>
              </a:solidFill>
            </a:endParaRPr>
          </a:p>
        </p:txBody>
      </p:sp>
    </p:spTree>
    <p:extLst>
      <p:ext uri="{BB962C8B-B14F-4D97-AF65-F5344CB8AC3E}">
        <p14:creationId xmlns:p14="http://schemas.microsoft.com/office/powerpoint/2010/main" val="3864260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Dependencies</a:t>
            </a:r>
            <a:endParaRPr lang="en-US" dirty="0"/>
          </a:p>
        </p:txBody>
      </p:sp>
      <p:sp>
        <p:nvSpPr>
          <p:cNvPr id="3" name="Content Placeholder 2"/>
          <p:cNvSpPr>
            <a:spLocks noGrp="1"/>
          </p:cNvSpPr>
          <p:nvPr>
            <p:ph idx="1"/>
          </p:nvPr>
        </p:nvSpPr>
        <p:spPr>
          <a:xfrm>
            <a:off x="457200" y="1143000"/>
            <a:ext cx="8001000" cy="2971800"/>
          </a:xfrm>
        </p:spPr>
        <p:txBody>
          <a:bodyPr/>
          <a:lstStyle/>
          <a:p>
            <a:r>
              <a:rPr lang="en-US" dirty="0" smtClean="0"/>
              <a:t>Map-Reduce does not efficiently express </a:t>
            </a:r>
            <a:br>
              <a:rPr lang="en-US" dirty="0" smtClean="0"/>
            </a:br>
            <a:r>
              <a:rPr lang="en-US" dirty="0" smtClean="0"/>
              <a:t>dependent data</a:t>
            </a:r>
            <a:endParaRPr lang="en-US" b="1" dirty="0" smtClean="0"/>
          </a:p>
          <a:p>
            <a:pPr lvl="1"/>
            <a:r>
              <a:rPr lang="en-US" dirty="0" smtClean="0"/>
              <a:t>User must code substantial data transformations </a:t>
            </a:r>
            <a:endParaRPr lang="en-US" dirty="0"/>
          </a:p>
          <a:p>
            <a:pPr lvl="1"/>
            <a:r>
              <a:rPr lang="en-US" dirty="0" smtClean="0"/>
              <a:t>Costly data replication</a:t>
            </a:r>
            <a:endParaRPr lang="en-US" dirty="0"/>
          </a:p>
        </p:txBody>
      </p:sp>
      <p:cxnSp>
        <p:nvCxnSpPr>
          <p:cNvPr id="5" name="Straight Connector 4"/>
          <p:cNvCxnSpPr/>
          <p:nvPr/>
        </p:nvCxnSpPr>
        <p:spPr bwMode="auto">
          <a:xfrm flipV="1">
            <a:off x="1962193" y="3630955"/>
            <a:ext cx="702904" cy="65634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bwMode="auto">
          <a:xfrm flipV="1">
            <a:off x="978128" y="4287304"/>
            <a:ext cx="984066" cy="55537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bwMode="auto">
          <a:xfrm flipV="1">
            <a:off x="1446730" y="3630955"/>
            <a:ext cx="1218367" cy="20195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bwMode="auto">
          <a:xfrm flipH="1">
            <a:off x="978128" y="3782420"/>
            <a:ext cx="421743" cy="106025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rot="5400000">
            <a:off x="1093160" y="4781454"/>
            <a:ext cx="1363185"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rot="16200000" flipH="1">
            <a:off x="855382" y="4918560"/>
            <a:ext cx="807813" cy="65604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bwMode="auto">
          <a:xfrm rot="16200000" flipH="1">
            <a:off x="2280992" y="4015060"/>
            <a:ext cx="908789" cy="14058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rot="5400000">
            <a:off x="2264819" y="4705721"/>
            <a:ext cx="706837"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rot="16200000" flipH="1">
            <a:off x="1716855" y="4532641"/>
            <a:ext cx="959278" cy="46860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flipV="1">
            <a:off x="1587311" y="5246581"/>
            <a:ext cx="843485" cy="35341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15" name="Picture 14" descr="aapo.jpg"/>
          <p:cNvPicPr>
            <a:picLocks noChangeAspect="1"/>
          </p:cNvPicPr>
          <p:nvPr/>
        </p:nvPicPr>
        <p:blipFill>
          <a:blip r:embed="rId2" cstate="print"/>
          <a:stretch>
            <a:fillRect/>
          </a:stretch>
        </p:blipFill>
        <p:spPr>
          <a:xfrm>
            <a:off x="2290215" y="4994139"/>
            <a:ext cx="298466" cy="482362"/>
          </a:xfrm>
          <a:prstGeom prst="rect">
            <a:avLst/>
          </a:prstGeom>
          <a:ln>
            <a:noFill/>
          </a:ln>
          <a:effectLst/>
        </p:spPr>
      </p:pic>
      <p:pic>
        <p:nvPicPr>
          <p:cNvPr id="16" name="Picture 15" descr="arthur.jpg"/>
          <p:cNvPicPr>
            <a:picLocks noChangeAspect="1"/>
          </p:cNvPicPr>
          <p:nvPr/>
        </p:nvPicPr>
        <p:blipFill>
          <a:blip r:embed="rId3" cstate="print"/>
          <a:stretch>
            <a:fillRect/>
          </a:stretch>
        </p:blipFill>
        <p:spPr>
          <a:xfrm>
            <a:off x="2618236" y="4287304"/>
            <a:ext cx="353564" cy="482362"/>
          </a:xfrm>
          <a:prstGeom prst="rect">
            <a:avLst/>
          </a:prstGeom>
          <a:ln>
            <a:noFill/>
          </a:ln>
          <a:effectLst/>
        </p:spPr>
      </p:pic>
      <p:pic>
        <p:nvPicPr>
          <p:cNvPr id="17" name="Picture 16" descr="funiak.jpg"/>
          <p:cNvPicPr>
            <a:picLocks noChangeAspect="1"/>
          </p:cNvPicPr>
          <p:nvPr/>
        </p:nvPicPr>
        <p:blipFill>
          <a:blip r:embed="rId4" cstate="print"/>
          <a:stretch>
            <a:fillRect/>
          </a:stretch>
        </p:blipFill>
        <p:spPr>
          <a:xfrm>
            <a:off x="2430796" y="3429002"/>
            <a:ext cx="392878" cy="469354"/>
          </a:xfrm>
          <a:prstGeom prst="rect">
            <a:avLst/>
          </a:prstGeom>
          <a:ln>
            <a:noFill/>
          </a:ln>
          <a:effectLst/>
        </p:spPr>
      </p:pic>
      <p:pic>
        <p:nvPicPr>
          <p:cNvPr id="18" name="Picture 17" descr="gonzalez.jpg"/>
          <p:cNvPicPr>
            <a:picLocks noChangeAspect="1"/>
          </p:cNvPicPr>
          <p:nvPr/>
        </p:nvPicPr>
        <p:blipFill>
          <a:blip r:embed="rId5" cstate="print"/>
          <a:stretch>
            <a:fillRect/>
          </a:stretch>
        </p:blipFill>
        <p:spPr>
          <a:xfrm>
            <a:off x="790686" y="4590233"/>
            <a:ext cx="320212" cy="483004"/>
          </a:xfrm>
          <a:prstGeom prst="rect">
            <a:avLst/>
          </a:prstGeom>
          <a:ln>
            <a:noFill/>
          </a:ln>
          <a:effectLst/>
        </p:spPr>
      </p:pic>
      <p:pic>
        <p:nvPicPr>
          <p:cNvPr id="19" name="Picture 18" descr="guestrin.jpg"/>
          <p:cNvPicPr>
            <a:picLocks noChangeAspect="1"/>
          </p:cNvPicPr>
          <p:nvPr/>
        </p:nvPicPr>
        <p:blipFill>
          <a:blip r:embed="rId6" cstate="print"/>
          <a:stretch>
            <a:fillRect/>
          </a:stretch>
        </p:blipFill>
        <p:spPr>
          <a:xfrm>
            <a:off x="1774752" y="4034861"/>
            <a:ext cx="324200" cy="469354"/>
          </a:xfrm>
          <a:prstGeom prst="rect">
            <a:avLst/>
          </a:prstGeom>
          <a:ln>
            <a:noFill/>
          </a:ln>
          <a:effectLst/>
        </p:spPr>
      </p:pic>
      <p:pic>
        <p:nvPicPr>
          <p:cNvPr id="20" name="Picture 19" descr="ylow.jpg"/>
          <p:cNvPicPr>
            <a:picLocks noChangeAspect="1"/>
          </p:cNvPicPr>
          <p:nvPr/>
        </p:nvPicPr>
        <p:blipFill>
          <a:blip r:embed="rId7" cstate="print"/>
          <a:stretch>
            <a:fillRect/>
          </a:stretch>
        </p:blipFill>
        <p:spPr>
          <a:xfrm>
            <a:off x="1399869" y="5398046"/>
            <a:ext cx="344515" cy="469354"/>
          </a:xfrm>
          <a:prstGeom prst="rect">
            <a:avLst/>
          </a:prstGeom>
          <a:ln>
            <a:noFill/>
          </a:ln>
          <a:effectLst/>
        </p:spPr>
      </p:pic>
      <p:pic>
        <p:nvPicPr>
          <p:cNvPr id="21" name="Picture 20" descr="hong.jpg"/>
          <p:cNvPicPr>
            <a:picLocks noChangeAspect="1"/>
          </p:cNvPicPr>
          <p:nvPr/>
        </p:nvPicPr>
        <p:blipFill>
          <a:blip r:embed="rId8" cstate="print"/>
          <a:stretch>
            <a:fillRect/>
          </a:stretch>
        </p:blipFill>
        <p:spPr>
          <a:xfrm>
            <a:off x="1259288" y="3529978"/>
            <a:ext cx="332043" cy="482360"/>
          </a:xfrm>
          <a:prstGeom prst="rect">
            <a:avLst/>
          </a:prstGeom>
          <a:ln>
            <a:noFill/>
          </a:ln>
          <a:effectLst/>
        </p:spPr>
      </p:pic>
      <p:grpSp>
        <p:nvGrpSpPr>
          <p:cNvPr id="57" name="Group 56"/>
          <p:cNvGrpSpPr/>
          <p:nvPr/>
        </p:nvGrpSpPr>
        <p:grpSpPr>
          <a:xfrm>
            <a:off x="5507531" y="2895600"/>
            <a:ext cx="1263418" cy="484631"/>
            <a:chOff x="4745531" y="2895600"/>
            <a:chExt cx="1263418" cy="484631"/>
          </a:xfrm>
        </p:grpSpPr>
        <p:pic>
          <p:nvPicPr>
            <p:cNvPr id="22" name="Picture 21" descr="hong.jpg"/>
            <p:cNvPicPr>
              <a:picLocks noChangeAspect="1"/>
            </p:cNvPicPr>
            <p:nvPr/>
          </p:nvPicPr>
          <p:blipFill>
            <a:blip r:embed="rId9" cstate="print"/>
            <a:stretch>
              <a:fillRect/>
            </a:stretch>
          </p:blipFill>
          <p:spPr>
            <a:xfrm>
              <a:off x="4745531" y="2895600"/>
              <a:ext cx="333606" cy="484631"/>
            </a:xfrm>
            <a:prstGeom prst="rect">
              <a:avLst/>
            </a:prstGeom>
            <a:ln>
              <a:noFill/>
            </a:ln>
            <a:effectLst/>
          </p:spPr>
        </p:pic>
        <p:pic>
          <p:nvPicPr>
            <p:cNvPr id="23" name="Picture 22" descr="funiak.jpg"/>
            <p:cNvPicPr>
              <a:picLocks noChangeAspect="1"/>
            </p:cNvPicPr>
            <p:nvPr/>
          </p:nvPicPr>
          <p:blipFill>
            <a:blip r:embed="rId10" cstate="print"/>
            <a:stretch>
              <a:fillRect/>
            </a:stretch>
          </p:blipFill>
          <p:spPr>
            <a:xfrm>
              <a:off x="5603283" y="2895600"/>
              <a:ext cx="405666" cy="484631"/>
            </a:xfrm>
            <a:prstGeom prst="rect">
              <a:avLst/>
            </a:prstGeom>
            <a:ln>
              <a:noFill/>
            </a:ln>
            <a:effectLst/>
          </p:spPr>
        </p:pic>
        <p:pic>
          <p:nvPicPr>
            <p:cNvPr id="24" name="Picture 23" descr="gonzalez.jpg"/>
            <p:cNvPicPr>
              <a:picLocks noChangeAspect="1"/>
            </p:cNvPicPr>
            <p:nvPr/>
          </p:nvPicPr>
          <p:blipFill>
            <a:blip r:embed="rId11" cstate="print"/>
            <a:stretch>
              <a:fillRect/>
            </a:stretch>
          </p:blipFill>
          <p:spPr>
            <a:xfrm>
              <a:off x="5206870" y="2895600"/>
              <a:ext cx="321291" cy="484631"/>
            </a:xfrm>
            <a:prstGeom prst="rect">
              <a:avLst/>
            </a:prstGeom>
            <a:ln>
              <a:noFill/>
            </a:ln>
            <a:effectLst/>
          </p:spPr>
        </p:pic>
      </p:grpSp>
      <p:pic>
        <p:nvPicPr>
          <p:cNvPr id="25" name="Picture 24" descr="funiak.jpg"/>
          <p:cNvPicPr>
            <a:picLocks noChangeAspect="1"/>
          </p:cNvPicPr>
          <p:nvPr/>
        </p:nvPicPr>
        <p:blipFill>
          <a:blip r:embed="rId10" cstate="print"/>
          <a:stretch>
            <a:fillRect/>
          </a:stretch>
        </p:blipFill>
        <p:spPr>
          <a:xfrm>
            <a:off x="5435471" y="3433065"/>
            <a:ext cx="405666" cy="484631"/>
          </a:xfrm>
          <a:prstGeom prst="rect">
            <a:avLst/>
          </a:prstGeom>
          <a:ln>
            <a:noFill/>
          </a:ln>
          <a:effectLst/>
        </p:spPr>
      </p:pic>
      <p:pic>
        <p:nvPicPr>
          <p:cNvPr id="26" name="Picture 25" descr="arthur.jpg"/>
          <p:cNvPicPr>
            <a:picLocks noChangeAspect="1"/>
          </p:cNvPicPr>
          <p:nvPr/>
        </p:nvPicPr>
        <p:blipFill>
          <a:blip r:embed="rId12" cstate="print"/>
          <a:stretch>
            <a:fillRect/>
          </a:stretch>
        </p:blipFill>
        <p:spPr>
          <a:xfrm>
            <a:off x="6375644" y="3433065"/>
            <a:ext cx="355227" cy="484631"/>
          </a:xfrm>
          <a:prstGeom prst="rect">
            <a:avLst/>
          </a:prstGeom>
          <a:ln>
            <a:noFill/>
          </a:ln>
          <a:effectLst/>
        </p:spPr>
      </p:pic>
      <p:pic>
        <p:nvPicPr>
          <p:cNvPr id="27" name="Picture 26" descr="hong.jpg"/>
          <p:cNvPicPr>
            <a:picLocks noChangeAspect="1"/>
          </p:cNvPicPr>
          <p:nvPr/>
        </p:nvPicPr>
        <p:blipFill>
          <a:blip r:embed="rId9" cstate="print"/>
          <a:stretch>
            <a:fillRect/>
          </a:stretch>
        </p:blipFill>
        <p:spPr>
          <a:xfrm>
            <a:off x="5968870" y="3433065"/>
            <a:ext cx="333606" cy="484631"/>
          </a:xfrm>
          <a:prstGeom prst="rect">
            <a:avLst/>
          </a:prstGeom>
          <a:ln>
            <a:noFill/>
          </a:ln>
          <a:effectLst/>
        </p:spPr>
      </p:pic>
      <p:grpSp>
        <p:nvGrpSpPr>
          <p:cNvPr id="58" name="Group 57"/>
          <p:cNvGrpSpPr/>
          <p:nvPr/>
        </p:nvGrpSpPr>
        <p:grpSpPr>
          <a:xfrm>
            <a:off x="5506385" y="3978658"/>
            <a:ext cx="2494615" cy="484631"/>
            <a:chOff x="4744385" y="4011169"/>
            <a:chExt cx="2494615" cy="484631"/>
          </a:xfrm>
        </p:grpSpPr>
        <p:pic>
          <p:nvPicPr>
            <p:cNvPr id="28" name="Picture 27" descr="guestrin.jpg"/>
            <p:cNvPicPr>
              <a:picLocks noChangeAspect="1"/>
            </p:cNvPicPr>
            <p:nvPr/>
          </p:nvPicPr>
          <p:blipFill>
            <a:blip r:embed="rId13" cstate="print"/>
            <a:stretch>
              <a:fillRect/>
            </a:stretch>
          </p:blipFill>
          <p:spPr>
            <a:xfrm>
              <a:off x="4744385" y="4011169"/>
              <a:ext cx="334752" cy="484631"/>
            </a:xfrm>
            <a:prstGeom prst="rect">
              <a:avLst/>
            </a:prstGeom>
            <a:ln>
              <a:noFill/>
            </a:ln>
            <a:effectLst/>
          </p:spPr>
        </p:pic>
        <p:pic>
          <p:nvPicPr>
            <p:cNvPr id="30" name="Picture 29" descr="aapo.jpg"/>
            <p:cNvPicPr>
              <a:picLocks noChangeAspect="1"/>
            </p:cNvPicPr>
            <p:nvPr/>
          </p:nvPicPr>
          <p:blipFill>
            <a:blip r:embed="rId14" cstate="print"/>
            <a:stretch>
              <a:fillRect/>
            </a:stretch>
          </p:blipFill>
          <p:spPr>
            <a:xfrm>
              <a:off x="6507201" y="4011169"/>
              <a:ext cx="299870" cy="484631"/>
            </a:xfrm>
            <a:prstGeom prst="rect">
              <a:avLst/>
            </a:prstGeom>
            <a:ln>
              <a:noFill/>
            </a:ln>
            <a:effectLst/>
          </p:spPr>
        </p:pic>
        <p:pic>
          <p:nvPicPr>
            <p:cNvPr id="31" name="Picture 30" descr="arthur.jpg"/>
            <p:cNvPicPr>
              <a:picLocks noChangeAspect="1"/>
            </p:cNvPicPr>
            <p:nvPr/>
          </p:nvPicPr>
          <p:blipFill>
            <a:blip r:embed="rId12" cstate="print"/>
            <a:stretch>
              <a:fillRect/>
            </a:stretch>
          </p:blipFill>
          <p:spPr>
            <a:xfrm>
              <a:off x="6045071" y="4011169"/>
              <a:ext cx="355227" cy="484631"/>
            </a:xfrm>
            <a:prstGeom prst="rect">
              <a:avLst/>
            </a:prstGeom>
            <a:ln>
              <a:noFill/>
            </a:ln>
            <a:effectLst/>
          </p:spPr>
        </p:pic>
        <p:pic>
          <p:nvPicPr>
            <p:cNvPr id="32" name="Picture 31" descr="funiak.jpg"/>
            <p:cNvPicPr>
              <a:picLocks noChangeAspect="1"/>
            </p:cNvPicPr>
            <p:nvPr/>
          </p:nvPicPr>
          <p:blipFill>
            <a:blip r:embed="rId10" cstate="print"/>
            <a:stretch>
              <a:fillRect/>
            </a:stretch>
          </p:blipFill>
          <p:spPr>
            <a:xfrm>
              <a:off x="5587871" y="4011169"/>
              <a:ext cx="405666" cy="484631"/>
            </a:xfrm>
            <a:prstGeom prst="rect">
              <a:avLst/>
            </a:prstGeom>
            <a:ln>
              <a:noFill/>
            </a:ln>
            <a:effectLst/>
          </p:spPr>
        </p:pic>
        <p:pic>
          <p:nvPicPr>
            <p:cNvPr id="33" name="Picture 32" descr="ylow.jpg"/>
            <p:cNvPicPr>
              <a:picLocks noChangeAspect="1"/>
            </p:cNvPicPr>
            <p:nvPr/>
          </p:nvPicPr>
          <p:blipFill>
            <a:blip r:embed="rId15" cstate="print"/>
            <a:stretch>
              <a:fillRect/>
            </a:stretch>
          </p:blipFill>
          <p:spPr>
            <a:xfrm>
              <a:off x="6883271" y="4011169"/>
              <a:ext cx="355729" cy="484631"/>
            </a:xfrm>
            <a:prstGeom prst="rect">
              <a:avLst/>
            </a:prstGeom>
            <a:ln>
              <a:noFill/>
            </a:ln>
            <a:effectLst/>
          </p:spPr>
        </p:pic>
        <p:pic>
          <p:nvPicPr>
            <p:cNvPr id="34" name="Picture 33" descr="gonzalez.jpg"/>
            <p:cNvPicPr>
              <a:picLocks noChangeAspect="1"/>
            </p:cNvPicPr>
            <p:nvPr/>
          </p:nvPicPr>
          <p:blipFill>
            <a:blip r:embed="rId11" cstate="print"/>
            <a:stretch>
              <a:fillRect/>
            </a:stretch>
          </p:blipFill>
          <p:spPr>
            <a:xfrm>
              <a:off x="5206870" y="4011169"/>
              <a:ext cx="321291" cy="484631"/>
            </a:xfrm>
            <a:prstGeom prst="rect">
              <a:avLst/>
            </a:prstGeom>
            <a:ln>
              <a:noFill/>
            </a:ln>
            <a:effectLst/>
          </p:spPr>
        </p:pic>
      </p:grpSp>
      <p:pic>
        <p:nvPicPr>
          <p:cNvPr id="35" name="Picture 34" descr="gonzalez.jpg"/>
          <p:cNvPicPr>
            <a:picLocks noChangeAspect="1"/>
          </p:cNvPicPr>
          <p:nvPr/>
        </p:nvPicPr>
        <p:blipFill>
          <a:blip r:embed="rId11" cstate="print"/>
          <a:stretch>
            <a:fillRect/>
          </a:stretch>
        </p:blipFill>
        <p:spPr>
          <a:xfrm>
            <a:off x="5519846" y="4520187"/>
            <a:ext cx="321291" cy="484631"/>
          </a:xfrm>
          <a:prstGeom prst="rect">
            <a:avLst/>
          </a:prstGeom>
          <a:ln>
            <a:noFill/>
          </a:ln>
          <a:effectLst/>
        </p:spPr>
      </p:pic>
      <p:pic>
        <p:nvPicPr>
          <p:cNvPr id="38" name="Picture 37" descr="ylow.jpg"/>
          <p:cNvPicPr>
            <a:picLocks noChangeAspect="1"/>
          </p:cNvPicPr>
          <p:nvPr/>
        </p:nvPicPr>
        <p:blipFill>
          <a:blip r:embed="rId15" cstate="print"/>
          <a:stretch>
            <a:fillRect/>
          </a:stretch>
        </p:blipFill>
        <p:spPr>
          <a:xfrm>
            <a:off x="6807071" y="4520187"/>
            <a:ext cx="355729" cy="484631"/>
          </a:xfrm>
          <a:prstGeom prst="rect">
            <a:avLst/>
          </a:prstGeom>
          <a:ln>
            <a:noFill/>
          </a:ln>
          <a:effectLst/>
        </p:spPr>
      </p:pic>
      <p:pic>
        <p:nvPicPr>
          <p:cNvPr id="39" name="Picture 38" descr="hong.jpg"/>
          <p:cNvPicPr>
            <a:picLocks noChangeAspect="1"/>
          </p:cNvPicPr>
          <p:nvPr/>
        </p:nvPicPr>
        <p:blipFill>
          <a:blip r:embed="rId9" cstate="print"/>
          <a:stretch>
            <a:fillRect/>
          </a:stretch>
        </p:blipFill>
        <p:spPr>
          <a:xfrm>
            <a:off x="5968870" y="4520187"/>
            <a:ext cx="333606" cy="484631"/>
          </a:xfrm>
          <a:prstGeom prst="rect">
            <a:avLst/>
          </a:prstGeom>
          <a:ln>
            <a:noFill/>
          </a:ln>
          <a:effectLst/>
        </p:spPr>
      </p:pic>
      <p:grpSp>
        <p:nvGrpSpPr>
          <p:cNvPr id="60" name="Group 59"/>
          <p:cNvGrpSpPr/>
          <p:nvPr/>
        </p:nvGrpSpPr>
        <p:grpSpPr>
          <a:xfrm>
            <a:off x="5485910" y="5061716"/>
            <a:ext cx="1240031" cy="484631"/>
            <a:chOff x="4723910" y="5077969"/>
            <a:chExt cx="1240031" cy="484631"/>
          </a:xfrm>
        </p:grpSpPr>
        <p:pic>
          <p:nvPicPr>
            <p:cNvPr id="40" name="Picture 39" descr="arthur.jpg"/>
            <p:cNvPicPr>
              <a:picLocks noChangeAspect="1"/>
            </p:cNvPicPr>
            <p:nvPr/>
          </p:nvPicPr>
          <p:blipFill>
            <a:blip r:embed="rId12" cstate="print"/>
            <a:stretch>
              <a:fillRect/>
            </a:stretch>
          </p:blipFill>
          <p:spPr>
            <a:xfrm>
              <a:off x="4723910" y="5077969"/>
              <a:ext cx="355227" cy="484631"/>
            </a:xfrm>
            <a:prstGeom prst="rect">
              <a:avLst/>
            </a:prstGeom>
            <a:ln>
              <a:noFill/>
            </a:ln>
            <a:effectLst/>
          </p:spPr>
        </p:pic>
        <p:pic>
          <p:nvPicPr>
            <p:cNvPr id="41" name="Picture 40" descr="aapo.jpg"/>
            <p:cNvPicPr>
              <a:picLocks noChangeAspect="1"/>
            </p:cNvPicPr>
            <p:nvPr/>
          </p:nvPicPr>
          <p:blipFill>
            <a:blip r:embed="rId14" cstate="print"/>
            <a:stretch>
              <a:fillRect/>
            </a:stretch>
          </p:blipFill>
          <p:spPr>
            <a:xfrm>
              <a:off x="5664071" y="5077969"/>
              <a:ext cx="299870" cy="484631"/>
            </a:xfrm>
            <a:prstGeom prst="rect">
              <a:avLst/>
            </a:prstGeom>
            <a:ln>
              <a:noFill/>
            </a:ln>
            <a:effectLst/>
          </p:spPr>
        </p:pic>
        <p:pic>
          <p:nvPicPr>
            <p:cNvPr id="42" name="Picture 41" descr="funiak.jpg"/>
            <p:cNvPicPr>
              <a:picLocks noChangeAspect="1"/>
            </p:cNvPicPr>
            <p:nvPr/>
          </p:nvPicPr>
          <p:blipFill>
            <a:blip r:embed="rId10" cstate="print"/>
            <a:stretch>
              <a:fillRect/>
            </a:stretch>
          </p:blipFill>
          <p:spPr>
            <a:xfrm>
              <a:off x="5206870" y="5077969"/>
              <a:ext cx="405666" cy="484631"/>
            </a:xfrm>
            <a:prstGeom prst="rect">
              <a:avLst/>
            </a:prstGeom>
            <a:ln>
              <a:noFill/>
            </a:ln>
            <a:effectLst/>
          </p:spPr>
        </p:pic>
      </p:grpSp>
      <p:pic>
        <p:nvPicPr>
          <p:cNvPr id="43" name="Picture 42" descr="aapo.jpg"/>
          <p:cNvPicPr>
            <a:picLocks noChangeAspect="1"/>
          </p:cNvPicPr>
          <p:nvPr/>
        </p:nvPicPr>
        <p:blipFill>
          <a:blip r:embed="rId14" cstate="print"/>
          <a:stretch>
            <a:fillRect/>
          </a:stretch>
        </p:blipFill>
        <p:spPr>
          <a:xfrm>
            <a:off x="5541267" y="5603245"/>
            <a:ext cx="299870" cy="484631"/>
          </a:xfrm>
          <a:prstGeom prst="rect">
            <a:avLst/>
          </a:prstGeom>
          <a:ln>
            <a:noFill/>
          </a:ln>
          <a:effectLst/>
        </p:spPr>
      </p:pic>
      <p:pic>
        <p:nvPicPr>
          <p:cNvPr id="44" name="Picture 43" descr="arthur.jpg"/>
          <p:cNvPicPr>
            <a:picLocks noChangeAspect="1"/>
          </p:cNvPicPr>
          <p:nvPr/>
        </p:nvPicPr>
        <p:blipFill>
          <a:blip r:embed="rId12" cstate="print"/>
          <a:stretch>
            <a:fillRect/>
          </a:stretch>
        </p:blipFill>
        <p:spPr>
          <a:xfrm>
            <a:off x="6426071" y="5603245"/>
            <a:ext cx="355227" cy="484631"/>
          </a:xfrm>
          <a:prstGeom prst="rect">
            <a:avLst/>
          </a:prstGeom>
          <a:ln>
            <a:noFill/>
          </a:ln>
          <a:effectLst/>
        </p:spPr>
      </p:pic>
      <p:pic>
        <p:nvPicPr>
          <p:cNvPr id="46" name="Picture 45" descr="ylow.jpg"/>
          <p:cNvPicPr>
            <a:picLocks noChangeAspect="1"/>
          </p:cNvPicPr>
          <p:nvPr/>
        </p:nvPicPr>
        <p:blipFill>
          <a:blip r:embed="rId15" cstate="print"/>
          <a:stretch>
            <a:fillRect/>
          </a:stretch>
        </p:blipFill>
        <p:spPr>
          <a:xfrm>
            <a:off x="6883271" y="5603245"/>
            <a:ext cx="355729" cy="484631"/>
          </a:xfrm>
          <a:prstGeom prst="rect">
            <a:avLst/>
          </a:prstGeom>
          <a:ln>
            <a:noFill/>
          </a:ln>
          <a:effectLst/>
        </p:spPr>
      </p:pic>
      <p:pic>
        <p:nvPicPr>
          <p:cNvPr id="47" name="Picture 46" descr="ylow.jpg"/>
          <p:cNvPicPr>
            <a:picLocks noChangeAspect="1"/>
          </p:cNvPicPr>
          <p:nvPr/>
        </p:nvPicPr>
        <p:blipFill>
          <a:blip r:embed="rId15" cstate="print"/>
          <a:stretch>
            <a:fillRect/>
          </a:stretch>
        </p:blipFill>
        <p:spPr>
          <a:xfrm>
            <a:off x="5485408" y="6144769"/>
            <a:ext cx="355729" cy="484631"/>
          </a:xfrm>
          <a:prstGeom prst="rect">
            <a:avLst/>
          </a:prstGeom>
          <a:ln>
            <a:noFill/>
          </a:ln>
          <a:effectLst/>
        </p:spPr>
      </p:pic>
      <p:pic>
        <p:nvPicPr>
          <p:cNvPr id="48" name="Picture 47" descr="aapo.jpg"/>
          <p:cNvPicPr>
            <a:picLocks noChangeAspect="1"/>
          </p:cNvPicPr>
          <p:nvPr/>
        </p:nvPicPr>
        <p:blipFill>
          <a:blip r:embed="rId14" cstate="print"/>
          <a:stretch>
            <a:fillRect/>
          </a:stretch>
        </p:blipFill>
        <p:spPr>
          <a:xfrm>
            <a:off x="6426071" y="6144769"/>
            <a:ext cx="299870" cy="484631"/>
          </a:xfrm>
          <a:prstGeom prst="rect">
            <a:avLst/>
          </a:prstGeom>
          <a:ln>
            <a:noFill/>
          </a:ln>
          <a:effectLst/>
        </p:spPr>
      </p:pic>
      <p:pic>
        <p:nvPicPr>
          <p:cNvPr id="49" name="Picture 48" descr="gonzalez.jpg"/>
          <p:cNvPicPr>
            <a:picLocks noChangeAspect="1"/>
          </p:cNvPicPr>
          <p:nvPr/>
        </p:nvPicPr>
        <p:blipFill>
          <a:blip r:embed="rId11" cstate="print"/>
          <a:stretch>
            <a:fillRect/>
          </a:stretch>
        </p:blipFill>
        <p:spPr>
          <a:xfrm>
            <a:off x="6807071" y="6144769"/>
            <a:ext cx="321291" cy="484631"/>
          </a:xfrm>
          <a:prstGeom prst="rect">
            <a:avLst/>
          </a:prstGeom>
          <a:ln>
            <a:noFill/>
          </a:ln>
          <a:effectLst/>
        </p:spPr>
      </p:pic>
      <p:grpSp>
        <p:nvGrpSpPr>
          <p:cNvPr id="83" name="Group 82"/>
          <p:cNvGrpSpPr/>
          <p:nvPr/>
        </p:nvGrpSpPr>
        <p:grpSpPr>
          <a:xfrm>
            <a:off x="5105400" y="3408680"/>
            <a:ext cx="3200400" cy="2707645"/>
            <a:chOff x="5257800" y="3408680"/>
            <a:chExt cx="3048000" cy="2707645"/>
          </a:xfrm>
        </p:grpSpPr>
        <p:cxnSp>
          <p:nvCxnSpPr>
            <p:cNvPr id="52" name="Straight Connector 51"/>
            <p:cNvCxnSpPr/>
            <p:nvPr/>
          </p:nvCxnSpPr>
          <p:spPr bwMode="auto">
            <a:xfrm>
              <a:off x="5257800" y="3408680"/>
              <a:ext cx="30480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bwMode="auto">
            <a:xfrm>
              <a:off x="5257800" y="3950209"/>
              <a:ext cx="30480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bwMode="auto">
            <a:xfrm>
              <a:off x="5257800" y="4491738"/>
              <a:ext cx="30480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bwMode="auto">
            <a:xfrm>
              <a:off x="5257800" y="5033267"/>
              <a:ext cx="30480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bwMode="auto">
            <a:xfrm>
              <a:off x="5257800" y="5574796"/>
              <a:ext cx="30480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bwMode="auto">
            <a:xfrm>
              <a:off x="5257800" y="6116325"/>
              <a:ext cx="30480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cxnSp>
        <p:nvCxnSpPr>
          <p:cNvPr id="67" name="Straight Connector 66"/>
          <p:cNvCxnSpPr/>
          <p:nvPr/>
        </p:nvCxnSpPr>
        <p:spPr bwMode="auto">
          <a:xfrm>
            <a:off x="5913180" y="2819400"/>
            <a:ext cx="0" cy="3886200"/>
          </a:xfrm>
          <a:prstGeom prst="line">
            <a:avLst/>
          </a:prstGeom>
          <a:ln w="12700" cmpd="sng">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4" name="Right Arrow 83"/>
          <p:cNvSpPr/>
          <p:nvPr/>
        </p:nvSpPr>
        <p:spPr bwMode="auto">
          <a:xfrm>
            <a:off x="3429000" y="4419600"/>
            <a:ext cx="914400" cy="381000"/>
          </a:xfrm>
          <a:prstGeom prst="rightArrow">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5" name="TextBox 84"/>
          <p:cNvSpPr txBox="1"/>
          <p:nvPr/>
        </p:nvSpPr>
        <p:spPr>
          <a:xfrm rot="16200000">
            <a:off x="3623687" y="4541382"/>
            <a:ext cx="2441694" cy="369332"/>
          </a:xfrm>
          <a:prstGeom prst="rect">
            <a:avLst/>
          </a:prstGeom>
          <a:noFill/>
        </p:spPr>
        <p:txBody>
          <a:bodyPr wrap="none" rtlCol="0">
            <a:spAutoFit/>
          </a:bodyPr>
          <a:lstStyle/>
          <a:p>
            <a:r>
              <a:rPr lang="en-US" dirty="0" smtClean="0"/>
              <a:t>Independent Data Rows</a:t>
            </a:r>
            <a:endParaRPr lang="en-US" dirty="0"/>
          </a:p>
        </p:txBody>
      </p:sp>
      <p:pic>
        <p:nvPicPr>
          <p:cNvPr id="37" name="Picture 36" descr="guestrin.jpg"/>
          <p:cNvPicPr>
            <a:picLocks noChangeAspect="1"/>
          </p:cNvPicPr>
          <p:nvPr/>
        </p:nvPicPr>
        <p:blipFill>
          <a:blip r:embed="rId13" cstate="print"/>
          <a:stretch>
            <a:fillRect/>
          </a:stretch>
        </p:blipFill>
        <p:spPr>
          <a:xfrm>
            <a:off x="6396119" y="4520187"/>
            <a:ext cx="334752" cy="484631"/>
          </a:xfrm>
          <a:prstGeom prst="rect">
            <a:avLst/>
          </a:prstGeom>
          <a:ln>
            <a:noFill/>
          </a:ln>
          <a:effectLst/>
        </p:spPr>
      </p:pic>
      <p:pic>
        <p:nvPicPr>
          <p:cNvPr id="45" name="Picture 44" descr="guestrin.jpg"/>
          <p:cNvPicPr>
            <a:picLocks noChangeAspect="1"/>
          </p:cNvPicPr>
          <p:nvPr/>
        </p:nvPicPr>
        <p:blipFill>
          <a:blip r:embed="rId13" cstate="print"/>
          <a:stretch>
            <a:fillRect/>
          </a:stretch>
        </p:blipFill>
        <p:spPr>
          <a:xfrm>
            <a:off x="5968870" y="5603245"/>
            <a:ext cx="334752" cy="484631"/>
          </a:xfrm>
          <a:prstGeom prst="rect">
            <a:avLst/>
          </a:prstGeom>
          <a:ln>
            <a:noFill/>
          </a:ln>
          <a:effectLst/>
        </p:spPr>
      </p:pic>
      <p:pic>
        <p:nvPicPr>
          <p:cNvPr id="50" name="Picture 49" descr="guestrin.jpg"/>
          <p:cNvPicPr>
            <a:picLocks noChangeAspect="1"/>
          </p:cNvPicPr>
          <p:nvPr/>
        </p:nvPicPr>
        <p:blipFill>
          <a:blip r:embed="rId13" cstate="print"/>
          <a:stretch>
            <a:fillRect/>
          </a:stretch>
        </p:blipFill>
        <p:spPr>
          <a:xfrm>
            <a:off x="5968870" y="6144769"/>
            <a:ext cx="334752" cy="484631"/>
          </a:xfrm>
          <a:prstGeom prst="rect">
            <a:avLst/>
          </a:prstGeom>
          <a:ln>
            <a:noFill/>
          </a:ln>
          <a:effectLst/>
        </p:spPr>
      </p:pic>
      <p:pic>
        <p:nvPicPr>
          <p:cNvPr id="86" name="Picture 85" descr="guestrin.jpg"/>
          <p:cNvPicPr>
            <a:picLocks noChangeAspect="1"/>
          </p:cNvPicPr>
          <p:nvPr/>
        </p:nvPicPr>
        <p:blipFill>
          <a:blip r:embed="rId13" cstate="print"/>
          <a:stretch>
            <a:fillRect/>
          </a:stretch>
        </p:blipFill>
        <p:spPr>
          <a:xfrm>
            <a:off x="6781800" y="3433065"/>
            <a:ext cx="334752" cy="484631"/>
          </a:xfrm>
          <a:prstGeom prst="rect">
            <a:avLst/>
          </a:prstGeom>
          <a:ln>
            <a:noFill/>
          </a:ln>
          <a:effectLst/>
        </p:spPr>
      </p:pic>
    </p:spTree>
    <p:extLst>
      <p:ext uri="{BB962C8B-B14F-4D97-AF65-F5344CB8AC3E}">
        <p14:creationId xmlns:p14="http://schemas.microsoft.com/office/powerpoint/2010/main" val="1360849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 name="Group 184"/>
          <p:cNvGrpSpPr/>
          <p:nvPr/>
        </p:nvGrpSpPr>
        <p:grpSpPr>
          <a:xfrm>
            <a:off x="242499" y="3429000"/>
            <a:ext cx="8368101" cy="1143000"/>
            <a:chOff x="242499" y="4495800"/>
            <a:chExt cx="8368101" cy="1828800"/>
          </a:xfrm>
        </p:grpSpPr>
        <p:sp>
          <p:nvSpPr>
            <p:cNvPr id="183" name="Rounded Rectangle 182"/>
            <p:cNvSpPr/>
            <p:nvPr/>
          </p:nvSpPr>
          <p:spPr bwMode="auto">
            <a:xfrm>
              <a:off x="304800" y="4495800"/>
              <a:ext cx="8305800" cy="1828800"/>
            </a:xfrm>
            <a:prstGeom prst="roundRect">
              <a:avLst>
                <a:gd name="adj" fmla="val 654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84" name="TextBox 183"/>
            <p:cNvSpPr txBox="1"/>
            <p:nvPr/>
          </p:nvSpPr>
          <p:spPr>
            <a:xfrm rot="16200000">
              <a:off x="-208167" y="5121985"/>
              <a:ext cx="1547664" cy="646331"/>
            </a:xfrm>
            <a:prstGeom prst="rect">
              <a:avLst/>
            </a:prstGeom>
            <a:noFill/>
          </p:spPr>
          <p:txBody>
            <a:bodyPr wrap="none" rtlCol="0">
              <a:spAutoFit/>
            </a:bodyPr>
            <a:lstStyle/>
            <a:p>
              <a:pPr algn="ctr"/>
              <a:r>
                <a:rPr lang="en-US" dirty="0" smtClean="0"/>
                <a:t>Slow</a:t>
              </a:r>
            </a:p>
            <a:p>
              <a:pPr algn="ctr"/>
              <a:r>
                <a:rPr lang="en-US" dirty="0" smtClean="0"/>
                <a:t>Processor</a:t>
              </a:r>
              <a:endParaRPr lang="en-US" dirty="0"/>
            </a:p>
          </p:txBody>
        </p:sp>
      </p:grpSp>
      <p:sp>
        <p:nvSpPr>
          <p:cNvPr id="2" name="Title 1"/>
          <p:cNvSpPr>
            <a:spLocks noGrp="1"/>
          </p:cNvSpPr>
          <p:nvPr>
            <p:ph type="title"/>
          </p:nvPr>
        </p:nvSpPr>
        <p:spPr/>
        <p:txBody>
          <a:bodyPr/>
          <a:lstStyle/>
          <a:p>
            <a:r>
              <a:rPr lang="en-US" sz="4000" dirty="0" smtClean="0"/>
              <a:t>Iterative Algorithms</a:t>
            </a:r>
            <a:endParaRPr lang="en-US" sz="4000" dirty="0"/>
          </a:p>
        </p:txBody>
      </p:sp>
      <p:sp>
        <p:nvSpPr>
          <p:cNvPr id="3" name="Content Placeholder 2"/>
          <p:cNvSpPr>
            <a:spLocks noGrp="1"/>
          </p:cNvSpPr>
          <p:nvPr>
            <p:ph idx="1"/>
          </p:nvPr>
        </p:nvSpPr>
        <p:spPr>
          <a:xfrm>
            <a:off x="228600" y="990601"/>
            <a:ext cx="8686800" cy="990600"/>
          </a:xfrm>
        </p:spPr>
        <p:txBody>
          <a:bodyPr/>
          <a:lstStyle/>
          <a:p>
            <a:r>
              <a:rPr lang="en-US" dirty="0" smtClean="0"/>
              <a:t>Map-Reduce not efficiently express iterative algorithms:</a:t>
            </a:r>
            <a:endParaRPr lang="en-US" dirty="0"/>
          </a:p>
        </p:txBody>
      </p:sp>
      <p:sp>
        <p:nvSpPr>
          <p:cNvPr id="5" name="Oval 4"/>
          <p:cNvSpPr/>
          <p:nvPr/>
        </p:nvSpPr>
        <p:spPr bwMode="auto">
          <a:xfrm>
            <a:off x="990600" y="2346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6" name="Oval 5"/>
          <p:cNvSpPr/>
          <p:nvPr/>
        </p:nvSpPr>
        <p:spPr bwMode="auto">
          <a:xfrm>
            <a:off x="990600" y="2931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7" name="Oval 6"/>
          <p:cNvSpPr/>
          <p:nvPr/>
        </p:nvSpPr>
        <p:spPr bwMode="auto">
          <a:xfrm>
            <a:off x="990600" y="3515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8" name="Oval 7"/>
          <p:cNvSpPr/>
          <p:nvPr/>
        </p:nvSpPr>
        <p:spPr bwMode="auto">
          <a:xfrm>
            <a:off x="990600" y="4099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9" name="Oval 8"/>
          <p:cNvSpPr/>
          <p:nvPr/>
        </p:nvSpPr>
        <p:spPr bwMode="auto">
          <a:xfrm>
            <a:off x="990600" y="4683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 name="Oval 9"/>
          <p:cNvSpPr/>
          <p:nvPr/>
        </p:nvSpPr>
        <p:spPr bwMode="auto">
          <a:xfrm>
            <a:off x="990600" y="5267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 name="Oval 10"/>
          <p:cNvSpPr/>
          <p:nvPr/>
        </p:nvSpPr>
        <p:spPr bwMode="auto">
          <a:xfrm>
            <a:off x="990600" y="5852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grpSp>
        <p:nvGrpSpPr>
          <p:cNvPr id="153" name="Group 152"/>
          <p:cNvGrpSpPr/>
          <p:nvPr/>
        </p:nvGrpSpPr>
        <p:grpSpPr>
          <a:xfrm>
            <a:off x="1524000" y="2346960"/>
            <a:ext cx="2133600" cy="3825240"/>
            <a:chOff x="990600" y="2118360"/>
            <a:chExt cx="2133600" cy="3825240"/>
          </a:xfrm>
        </p:grpSpPr>
        <p:sp>
          <p:nvSpPr>
            <p:cNvPr id="12" name="Oval 11"/>
            <p:cNvSpPr/>
            <p:nvPr/>
          </p:nvSpPr>
          <p:spPr bwMode="auto">
            <a:xfrm>
              <a:off x="25908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 name="Oval 12"/>
            <p:cNvSpPr/>
            <p:nvPr/>
          </p:nvSpPr>
          <p:spPr bwMode="auto">
            <a:xfrm>
              <a:off x="25908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4" name="Oval 13"/>
            <p:cNvSpPr/>
            <p:nvPr/>
          </p:nvSpPr>
          <p:spPr bwMode="auto">
            <a:xfrm>
              <a:off x="25908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5" name="Oval 14"/>
            <p:cNvSpPr/>
            <p:nvPr/>
          </p:nvSpPr>
          <p:spPr bwMode="auto">
            <a:xfrm>
              <a:off x="25908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6" name="Oval 15"/>
            <p:cNvSpPr/>
            <p:nvPr/>
          </p:nvSpPr>
          <p:spPr bwMode="auto">
            <a:xfrm>
              <a:off x="25908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7" name="Oval 16"/>
            <p:cNvSpPr/>
            <p:nvPr/>
          </p:nvSpPr>
          <p:spPr bwMode="auto">
            <a:xfrm>
              <a:off x="25908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8" name="Oval 17"/>
            <p:cNvSpPr/>
            <p:nvPr/>
          </p:nvSpPr>
          <p:spPr bwMode="auto">
            <a:xfrm>
              <a:off x="25908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9" name="Rounded Rectangle 18"/>
            <p:cNvSpPr/>
            <p:nvPr/>
          </p:nvSpPr>
          <p:spPr bwMode="auto">
            <a:xfrm>
              <a:off x="14478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20" name="Rounded Rectangle 19"/>
            <p:cNvSpPr/>
            <p:nvPr/>
          </p:nvSpPr>
          <p:spPr bwMode="auto">
            <a:xfrm>
              <a:off x="14478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21" name="Rounded Rectangle 20"/>
            <p:cNvSpPr/>
            <p:nvPr/>
          </p:nvSpPr>
          <p:spPr bwMode="auto">
            <a:xfrm>
              <a:off x="14478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23" name="Straight Arrow Connector 22"/>
            <p:cNvCxnSpPr>
              <a:stCxn id="5" idx="6"/>
              <a:endCxn id="19" idx="1"/>
            </p:cNvCxnSpPr>
            <p:nvPr/>
          </p:nvCxnSpPr>
          <p:spPr bwMode="auto">
            <a:xfrm>
              <a:off x="990600" y="2278380"/>
              <a:ext cx="4572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6" idx="6"/>
              <a:endCxn id="19" idx="1"/>
            </p:cNvCxnSpPr>
            <p:nvPr/>
          </p:nvCxnSpPr>
          <p:spPr bwMode="auto">
            <a:xfrm flipV="1">
              <a:off x="990600" y="2537460"/>
              <a:ext cx="4572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7" idx="6"/>
              <a:endCxn id="20" idx="1"/>
            </p:cNvCxnSpPr>
            <p:nvPr/>
          </p:nvCxnSpPr>
          <p:spPr bwMode="auto">
            <a:xfrm>
              <a:off x="990600" y="3446780"/>
              <a:ext cx="4572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8" idx="6"/>
              <a:endCxn id="20" idx="1"/>
            </p:cNvCxnSpPr>
            <p:nvPr/>
          </p:nvCxnSpPr>
          <p:spPr bwMode="auto">
            <a:xfrm flipV="1">
              <a:off x="990600" y="3756660"/>
              <a:ext cx="4572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9" idx="6"/>
              <a:endCxn id="21" idx="1"/>
            </p:cNvCxnSpPr>
            <p:nvPr/>
          </p:nvCxnSpPr>
          <p:spPr bwMode="auto">
            <a:xfrm>
              <a:off x="990600" y="4615180"/>
              <a:ext cx="4572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0" idx="6"/>
              <a:endCxn id="21" idx="1"/>
            </p:cNvCxnSpPr>
            <p:nvPr/>
          </p:nvCxnSpPr>
          <p:spPr bwMode="auto">
            <a:xfrm flipV="1">
              <a:off x="990600" y="4975860"/>
              <a:ext cx="4572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1" idx="6"/>
              <a:endCxn id="21" idx="1"/>
            </p:cNvCxnSpPr>
            <p:nvPr/>
          </p:nvCxnSpPr>
          <p:spPr bwMode="auto">
            <a:xfrm flipV="1">
              <a:off x="990600" y="4975860"/>
              <a:ext cx="4572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9" idx="3"/>
              <a:endCxn id="12" idx="2"/>
            </p:cNvCxnSpPr>
            <p:nvPr/>
          </p:nvCxnSpPr>
          <p:spPr bwMode="auto">
            <a:xfrm flipV="1">
              <a:off x="20574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9" idx="3"/>
              <a:endCxn id="14" idx="2"/>
            </p:cNvCxnSpPr>
            <p:nvPr/>
          </p:nvCxnSpPr>
          <p:spPr bwMode="auto">
            <a:xfrm>
              <a:off x="20574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20" idx="3"/>
              <a:endCxn id="13" idx="2"/>
            </p:cNvCxnSpPr>
            <p:nvPr/>
          </p:nvCxnSpPr>
          <p:spPr bwMode="auto">
            <a:xfrm flipV="1">
              <a:off x="20574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20" idx="3"/>
              <a:endCxn id="16" idx="2"/>
            </p:cNvCxnSpPr>
            <p:nvPr/>
          </p:nvCxnSpPr>
          <p:spPr bwMode="auto">
            <a:xfrm>
              <a:off x="20574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21" idx="3"/>
              <a:endCxn id="17" idx="2"/>
            </p:cNvCxnSpPr>
            <p:nvPr/>
          </p:nvCxnSpPr>
          <p:spPr bwMode="auto">
            <a:xfrm>
              <a:off x="20574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21" idx="3"/>
              <a:endCxn id="15" idx="2"/>
            </p:cNvCxnSpPr>
            <p:nvPr/>
          </p:nvCxnSpPr>
          <p:spPr bwMode="auto">
            <a:xfrm flipV="1">
              <a:off x="20574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21" idx="3"/>
              <a:endCxn id="18" idx="2"/>
            </p:cNvCxnSpPr>
            <p:nvPr/>
          </p:nvCxnSpPr>
          <p:spPr bwMode="auto">
            <a:xfrm>
              <a:off x="20574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154" name="Group 153"/>
          <p:cNvGrpSpPr/>
          <p:nvPr/>
        </p:nvGrpSpPr>
        <p:grpSpPr>
          <a:xfrm>
            <a:off x="3657600" y="2346960"/>
            <a:ext cx="2209800" cy="3825240"/>
            <a:chOff x="3124200" y="2118360"/>
            <a:chExt cx="2209800" cy="3825240"/>
          </a:xfrm>
        </p:grpSpPr>
        <p:sp>
          <p:nvSpPr>
            <p:cNvPr id="105" name="Oval 104"/>
            <p:cNvSpPr/>
            <p:nvPr/>
          </p:nvSpPr>
          <p:spPr bwMode="auto">
            <a:xfrm>
              <a:off x="48006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6" name="Oval 105"/>
            <p:cNvSpPr/>
            <p:nvPr/>
          </p:nvSpPr>
          <p:spPr bwMode="auto">
            <a:xfrm>
              <a:off x="48006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7" name="Oval 106"/>
            <p:cNvSpPr/>
            <p:nvPr/>
          </p:nvSpPr>
          <p:spPr bwMode="auto">
            <a:xfrm>
              <a:off x="48006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8" name="Oval 107"/>
            <p:cNvSpPr/>
            <p:nvPr/>
          </p:nvSpPr>
          <p:spPr bwMode="auto">
            <a:xfrm>
              <a:off x="48006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9" name="Oval 108"/>
            <p:cNvSpPr/>
            <p:nvPr/>
          </p:nvSpPr>
          <p:spPr bwMode="auto">
            <a:xfrm>
              <a:off x="48006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0" name="Oval 109"/>
            <p:cNvSpPr/>
            <p:nvPr/>
          </p:nvSpPr>
          <p:spPr bwMode="auto">
            <a:xfrm>
              <a:off x="48006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1" name="Oval 110"/>
            <p:cNvSpPr/>
            <p:nvPr/>
          </p:nvSpPr>
          <p:spPr bwMode="auto">
            <a:xfrm>
              <a:off x="48006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2" name="Rounded Rectangle 111"/>
            <p:cNvSpPr/>
            <p:nvPr/>
          </p:nvSpPr>
          <p:spPr bwMode="auto">
            <a:xfrm>
              <a:off x="36576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3" name="Rounded Rectangle 112"/>
            <p:cNvSpPr/>
            <p:nvPr/>
          </p:nvSpPr>
          <p:spPr bwMode="auto">
            <a:xfrm>
              <a:off x="36576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4" name="Rounded Rectangle 113"/>
            <p:cNvSpPr/>
            <p:nvPr/>
          </p:nvSpPr>
          <p:spPr bwMode="auto">
            <a:xfrm>
              <a:off x="36576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115" name="Straight Arrow Connector 114"/>
            <p:cNvCxnSpPr>
              <a:endCxn id="112" idx="1"/>
            </p:cNvCxnSpPr>
            <p:nvPr/>
          </p:nvCxnSpPr>
          <p:spPr bwMode="auto">
            <a:xfrm>
              <a:off x="31242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6" name="Straight Arrow Connector 115"/>
            <p:cNvCxnSpPr>
              <a:endCxn id="112" idx="1"/>
            </p:cNvCxnSpPr>
            <p:nvPr/>
          </p:nvCxnSpPr>
          <p:spPr bwMode="auto">
            <a:xfrm flipV="1">
              <a:off x="3124200" y="2537460"/>
              <a:ext cx="5334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7" name="Straight Arrow Connector 116"/>
            <p:cNvCxnSpPr>
              <a:endCxn id="113" idx="1"/>
            </p:cNvCxnSpPr>
            <p:nvPr/>
          </p:nvCxnSpPr>
          <p:spPr bwMode="auto">
            <a:xfrm>
              <a:off x="3124200" y="3446780"/>
              <a:ext cx="5334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8" name="Straight Arrow Connector 117"/>
            <p:cNvCxnSpPr>
              <a:endCxn id="113" idx="1"/>
            </p:cNvCxnSpPr>
            <p:nvPr/>
          </p:nvCxnSpPr>
          <p:spPr bwMode="auto">
            <a:xfrm flipV="1">
              <a:off x="3124200" y="3756660"/>
              <a:ext cx="5334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a:endCxn id="114" idx="1"/>
            </p:cNvCxnSpPr>
            <p:nvPr/>
          </p:nvCxnSpPr>
          <p:spPr bwMode="auto">
            <a:xfrm>
              <a:off x="3124200" y="4615180"/>
              <a:ext cx="5334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a:endCxn id="114" idx="1"/>
            </p:cNvCxnSpPr>
            <p:nvPr/>
          </p:nvCxnSpPr>
          <p:spPr bwMode="auto">
            <a:xfrm flipV="1">
              <a:off x="31242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a:endCxn id="114" idx="1"/>
            </p:cNvCxnSpPr>
            <p:nvPr/>
          </p:nvCxnSpPr>
          <p:spPr bwMode="auto">
            <a:xfrm flipV="1">
              <a:off x="31242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a:stCxn id="112" idx="3"/>
              <a:endCxn id="105" idx="2"/>
            </p:cNvCxnSpPr>
            <p:nvPr/>
          </p:nvCxnSpPr>
          <p:spPr bwMode="auto">
            <a:xfrm flipV="1">
              <a:off x="42672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3" name="Straight Arrow Connector 122"/>
            <p:cNvCxnSpPr>
              <a:stCxn id="112" idx="3"/>
              <a:endCxn id="107" idx="2"/>
            </p:cNvCxnSpPr>
            <p:nvPr/>
          </p:nvCxnSpPr>
          <p:spPr bwMode="auto">
            <a:xfrm>
              <a:off x="42672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4" name="Straight Arrow Connector 123"/>
            <p:cNvCxnSpPr>
              <a:stCxn id="113" idx="3"/>
              <a:endCxn id="106" idx="2"/>
            </p:cNvCxnSpPr>
            <p:nvPr/>
          </p:nvCxnSpPr>
          <p:spPr bwMode="auto">
            <a:xfrm flipV="1">
              <a:off x="42672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a:stCxn id="113" idx="3"/>
              <a:endCxn id="109" idx="2"/>
            </p:cNvCxnSpPr>
            <p:nvPr/>
          </p:nvCxnSpPr>
          <p:spPr bwMode="auto">
            <a:xfrm>
              <a:off x="42672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6" name="Straight Arrow Connector 125"/>
            <p:cNvCxnSpPr>
              <a:stCxn id="114" idx="3"/>
              <a:endCxn id="110" idx="2"/>
            </p:cNvCxnSpPr>
            <p:nvPr/>
          </p:nvCxnSpPr>
          <p:spPr bwMode="auto">
            <a:xfrm>
              <a:off x="42672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stCxn id="114" idx="3"/>
              <a:endCxn id="108" idx="2"/>
            </p:cNvCxnSpPr>
            <p:nvPr/>
          </p:nvCxnSpPr>
          <p:spPr bwMode="auto">
            <a:xfrm flipV="1">
              <a:off x="42672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8" name="Straight Arrow Connector 127"/>
            <p:cNvCxnSpPr>
              <a:stCxn id="114" idx="3"/>
              <a:endCxn id="111" idx="2"/>
            </p:cNvCxnSpPr>
            <p:nvPr/>
          </p:nvCxnSpPr>
          <p:spPr bwMode="auto">
            <a:xfrm>
              <a:off x="42672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155" name="Group 154"/>
          <p:cNvGrpSpPr/>
          <p:nvPr/>
        </p:nvGrpSpPr>
        <p:grpSpPr>
          <a:xfrm>
            <a:off x="5867400" y="2346960"/>
            <a:ext cx="2209800" cy="3825240"/>
            <a:chOff x="5334000" y="2118360"/>
            <a:chExt cx="2209800" cy="3825240"/>
          </a:xfrm>
        </p:grpSpPr>
        <p:sp>
          <p:nvSpPr>
            <p:cNvPr id="129" name="Oval 128"/>
            <p:cNvSpPr/>
            <p:nvPr/>
          </p:nvSpPr>
          <p:spPr bwMode="auto">
            <a:xfrm>
              <a:off x="70104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0" name="Oval 129"/>
            <p:cNvSpPr/>
            <p:nvPr/>
          </p:nvSpPr>
          <p:spPr bwMode="auto">
            <a:xfrm>
              <a:off x="70104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1" name="Oval 130"/>
            <p:cNvSpPr/>
            <p:nvPr/>
          </p:nvSpPr>
          <p:spPr bwMode="auto">
            <a:xfrm>
              <a:off x="70104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2" name="Oval 131"/>
            <p:cNvSpPr/>
            <p:nvPr/>
          </p:nvSpPr>
          <p:spPr bwMode="auto">
            <a:xfrm>
              <a:off x="70104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3" name="Oval 132"/>
            <p:cNvSpPr/>
            <p:nvPr/>
          </p:nvSpPr>
          <p:spPr bwMode="auto">
            <a:xfrm>
              <a:off x="70104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4" name="Oval 133"/>
            <p:cNvSpPr/>
            <p:nvPr/>
          </p:nvSpPr>
          <p:spPr bwMode="auto">
            <a:xfrm>
              <a:off x="70104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5" name="Oval 134"/>
            <p:cNvSpPr/>
            <p:nvPr/>
          </p:nvSpPr>
          <p:spPr bwMode="auto">
            <a:xfrm>
              <a:off x="70104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6" name="Rounded Rectangle 135"/>
            <p:cNvSpPr/>
            <p:nvPr/>
          </p:nvSpPr>
          <p:spPr bwMode="auto">
            <a:xfrm>
              <a:off x="58674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7" name="Rounded Rectangle 136"/>
            <p:cNvSpPr/>
            <p:nvPr/>
          </p:nvSpPr>
          <p:spPr bwMode="auto">
            <a:xfrm>
              <a:off x="58674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8" name="Rounded Rectangle 137"/>
            <p:cNvSpPr/>
            <p:nvPr/>
          </p:nvSpPr>
          <p:spPr bwMode="auto">
            <a:xfrm>
              <a:off x="58674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139" name="Straight Arrow Connector 138"/>
            <p:cNvCxnSpPr>
              <a:endCxn id="136" idx="1"/>
            </p:cNvCxnSpPr>
            <p:nvPr/>
          </p:nvCxnSpPr>
          <p:spPr bwMode="auto">
            <a:xfrm>
              <a:off x="53340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0" name="Straight Arrow Connector 139"/>
            <p:cNvCxnSpPr>
              <a:endCxn id="136" idx="1"/>
            </p:cNvCxnSpPr>
            <p:nvPr/>
          </p:nvCxnSpPr>
          <p:spPr bwMode="auto">
            <a:xfrm flipV="1">
              <a:off x="5334000" y="2537460"/>
              <a:ext cx="5334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1" name="Straight Arrow Connector 140"/>
            <p:cNvCxnSpPr>
              <a:endCxn id="137" idx="1"/>
            </p:cNvCxnSpPr>
            <p:nvPr/>
          </p:nvCxnSpPr>
          <p:spPr bwMode="auto">
            <a:xfrm>
              <a:off x="5334000" y="3446780"/>
              <a:ext cx="5334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a:endCxn id="137" idx="1"/>
            </p:cNvCxnSpPr>
            <p:nvPr/>
          </p:nvCxnSpPr>
          <p:spPr bwMode="auto">
            <a:xfrm flipV="1">
              <a:off x="5334000" y="3756660"/>
              <a:ext cx="5334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Straight Arrow Connector 142"/>
            <p:cNvCxnSpPr>
              <a:endCxn id="138" idx="1"/>
            </p:cNvCxnSpPr>
            <p:nvPr/>
          </p:nvCxnSpPr>
          <p:spPr bwMode="auto">
            <a:xfrm>
              <a:off x="5334000" y="4615180"/>
              <a:ext cx="5334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4" name="Straight Arrow Connector 143"/>
            <p:cNvCxnSpPr>
              <a:endCxn id="138" idx="1"/>
            </p:cNvCxnSpPr>
            <p:nvPr/>
          </p:nvCxnSpPr>
          <p:spPr bwMode="auto">
            <a:xfrm flipV="1">
              <a:off x="53340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5" name="Straight Arrow Connector 144"/>
            <p:cNvCxnSpPr>
              <a:endCxn id="138" idx="1"/>
            </p:cNvCxnSpPr>
            <p:nvPr/>
          </p:nvCxnSpPr>
          <p:spPr bwMode="auto">
            <a:xfrm flipV="1">
              <a:off x="53340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136" idx="3"/>
              <a:endCxn id="129" idx="2"/>
            </p:cNvCxnSpPr>
            <p:nvPr/>
          </p:nvCxnSpPr>
          <p:spPr bwMode="auto">
            <a:xfrm flipV="1">
              <a:off x="64770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7" name="Straight Arrow Connector 146"/>
            <p:cNvCxnSpPr>
              <a:stCxn id="136" idx="3"/>
              <a:endCxn id="131" idx="2"/>
            </p:cNvCxnSpPr>
            <p:nvPr/>
          </p:nvCxnSpPr>
          <p:spPr bwMode="auto">
            <a:xfrm>
              <a:off x="64770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8" name="Straight Arrow Connector 147"/>
            <p:cNvCxnSpPr>
              <a:stCxn id="137" idx="3"/>
              <a:endCxn id="130" idx="2"/>
            </p:cNvCxnSpPr>
            <p:nvPr/>
          </p:nvCxnSpPr>
          <p:spPr bwMode="auto">
            <a:xfrm flipV="1">
              <a:off x="64770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9" name="Straight Arrow Connector 148"/>
            <p:cNvCxnSpPr>
              <a:stCxn id="137" idx="3"/>
              <a:endCxn id="133" idx="2"/>
            </p:cNvCxnSpPr>
            <p:nvPr/>
          </p:nvCxnSpPr>
          <p:spPr bwMode="auto">
            <a:xfrm>
              <a:off x="64770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0" name="Straight Arrow Connector 149"/>
            <p:cNvCxnSpPr>
              <a:stCxn id="138" idx="3"/>
              <a:endCxn id="134" idx="2"/>
            </p:cNvCxnSpPr>
            <p:nvPr/>
          </p:nvCxnSpPr>
          <p:spPr bwMode="auto">
            <a:xfrm>
              <a:off x="64770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1" name="Straight Arrow Connector 150"/>
            <p:cNvCxnSpPr>
              <a:stCxn id="138" idx="3"/>
              <a:endCxn id="132" idx="2"/>
            </p:cNvCxnSpPr>
            <p:nvPr/>
          </p:nvCxnSpPr>
          <p:spPr bwMode="auto">
            <a:xfrm flipV="1">
              <a:off x="64770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2" name="Straight Arrow Connector 151"/>
            <p:cNvCxnSpPr>
              <a:stCxn id="138" idx="3"/>
              <a:endCxn id="135" idx="2"/>
            </p:cNvCxnSpPr>
            <p:nvPr/>
          </p:nvCxnSpPr>
          <p:spPr bwMode="auto">
            <a:xfrm>
              <a:off x="64770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157" name="Straight Arrow Connector 156"/>
          <p:cNvCxnSpPr/>
          <p:nvPr/>
        </p:nvCxnSpPr>
        <p:spPr bwMode="auto">
          <a:xfrm>
            <a:off x="990600" y="2057400"/>
            <a:ext cx="6934200" cy="1588"/>
          </a:xfrm>
          <a:prstGeom prst="straightConnector1">
            <a:avLst/>
          </a:prstGeom>
          <a:noFill/>
          <a:ln w="38100" cap="flat" cmpd="sng" algn="ctr">
            <a:solidFill>
              <a:schemeClr val="hlink"/>
            </a:solidFill>
            <a:prstDash val="solid"/>
            <a:round/>
            <a:headEnd type="none" w="med" len="med"/>
            <a:tailEnd type="arrow"/>
          </a:ln>
          <a:effectLst/>
        </p:spPr>
      </p:cxnSp>
      <p:sp>
        <p:nvSpPr>
          <p:cNvPr id="158" name="TextBox 157"/>
          <p:cNvSpPr txBox="1"/>
          <p:nvPr/>
        </p:nvSpPr>
        <p:spPr>
          <a:xfrm>
            <a:off x="3733800" y="1752600"/>
            <a:ext cx="1079398" cy="369332"/>
          </a:xfrm>
          <a:prstGeom prst="rect">
            <a:avLst/>
          </a:prstGeom>
          <a:noFill/>
        </p:spPr>
        <p:txBody>
          <a:bodyPr wrap="none" rtlCol="0">
            <a:spAutoFit/>
          </a:bodyPr>
          <a:lstStyle/>
          <a:p>
            <a:r>
              <a:rPr lang="en-US" dirty="0" smtClean="0"/>
              <a:t>Iterations</a:t>
            </a:r>
            <a:endParaRPr lang="en-US" dirty="0"/>
          </a:p>
        </p:txBody>
      </p:sp>
      <p:grpSp>
        <p:nvGrpSpPr>
          <p:cNvPr id="182" name="Group 181"/>
          <p:cNvGrpSpPr/>
          <p:nvPr/>
        </p:nvGrpSpPr>
        <p:grpSpPr>
          <a:xfrm>
            <a:off x="2831068" y="2133599"/>
            <a:ext cx="4777264" cy="4724401"/>
            <a:chOff x="2831068" y="2133599"/>
            <a:chExt cx="4777264" cy="4724401"/>
          </a:xfrm>
        </p:grpSpPr>
        <p:grpSp>
          <p:nvGrpSpPr>
            <p:cNvPr id="175" name="Group 174"/>
            <p:cNvGrpSpPr/>
            <p:nvPr/>
          </p:nvGrpSpPr>
          <p:grpSpPr>
            <a:xfrm>
              <a:off x="2831068" y="2133599"/>
              <a:ext cx="369332" cy="4724400"/>
              <a:chOff x="2831068" y="2133599"/>
              <a:chExt cx="369332" cy="4724400"/>
            </a:xfrm>
          </p:grpSpPr>
          <p:cxnSp>
            <p:nvCxnSpPr>
              <p:cNvPr id="172" name="Straight Connector 171"/>
              <p:cNvCxnSpPr/>
              <p:nvPr/>
            </p:nvCxnSpPr>
            <p:spPr bwMode="auto">
              <a:xfrm rot="5400000">
                <a:off x="795537" y="4462263"/>
                <a:ext cx="4657327"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73" name="TextBox 172"/>
              <p:cNvSpPr txBox="1"/>
              <p:nvPr/>
            </p:nvSpPr>
            <p:spPr>
              <a:xfrm rot="16200000">
                <a:off x="2601197" y="6258797"/>
                <a:ext cx="829073" cy="369332"/>
              </a:xfrm>
              <a:prstGeom prst="rect">
                <a:avLst/>
              </a:prstGeom>
              <a:noFill/>
            </p:spPr>
            <p:txBody>
              <a:bodyPr wrap="none" rtlCol="0">
                <a:spAutoFit/>
              </a:bodyPr>
              <a:lstStyle/>
              <a:p>
                <a:r>
                  <a:rPr lang="en-US" dirty="0" smtClean="0"/>
                  <a:t>Barrier</a:t>
                </a:r>
                <a:endParaRPr lang="en-US" dirty="0"/>
              </a:p>
            </p:txBody>
          </p:sp>
        </p:grpSp>
        <p:grpSp>
          <p:nvGrpSpPr>
            <p:cNvPr id="176" name="Group 175"/>
            <p:cNvGrpSpPr/>
            <p:nvPr/>
          </p:nvGrpSpPr>
          <p:grpSpPr>
            <a:xfrm>
              <a:off x="5029200" y="2133600"/>
              <a:ext cx="369332" cy="4724400"/>
              <a:chOff x="2831068" y="2133599"/>
              <a:chExt cx="369332" cy="4724400"/>
            </a:xfrm>
          </p:grpSpPr>
          <p:cxnSp>
            <p:nvCxnSpPr>
              <p:cNvPr id="177" name="Straight Connector 176"/>
              <p:cNvCxnSpPr/>
              <p:nvPr/>
            </p:nvCxnSpPr>
            <p:spPr bwMode="auto">
              <a:xfrm rot="5400000">
                <a:off x="795537" y="4462263"/>
                <a:ext cx="4657327"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78" name="TextBox 177"/>
              <p:cNvSpPr txBox="1"/>
              <p:nvPr/>
            </p:nvSpPr>
            <p:spPr>
              <a:xfrm rot="16200000">
                <a:off x="2601197" y="6258797"/>
                <a:ext cx="829073" cy="369332"/>
              </a:xfrm>
              <a:prstGeom prst="rect">
                <a:avLst/>
              </a:prstGeom>
              <a:noFill/>
            </p:spPr>
            <p:txBody>
              <a:bodyPr wrap="none" rtlCol="0">
                <a:spAutoFit/>
              </a:bodyPr>
              <a:lstStyle/>
              <a:p>
                <a:r>
                  <a:rPr lang="en-US" dirty="0" smtClean="0"/>
                  <a:t>Barrier</a:t>
                </a:r>
                <a:endParaRPr lang="en-US" dirty="0"/>
              </a:p>
            </p:txBody>
          </p:sp>
        </p:grpSp>
        <p:grpSp>
          <p:nvGrpSpPr>
            <p:cNvPr id="179" name="Group 178"/>
            <p:cNvGrpSpPr/>
            <p:nvPr/>
          </p:nvGrpSpPr>
          <p:grpSpPr>
            <a:xfrm>
              <a:off x="7239000" y="2133600"/>
              <a:ext cx="369332" cy="4724400"/>
              <a:chOff x="2831068" y="2133599"/>
              <a:chExt cx="369332" cy="4724400"/>
            </a:xfrm>
          </p:grpSpPr>
          <p:cxnSp>
            <p:nvCxnSpPr>
              <p:cNvPr id="180" name="Straight Connector 179"/>
              <p:cNvCxnSpPr/>
              <p:nvPr/>
            </p:nvCxnSpPr>
            <p:spPr bwMode="auto">
              <a:xfrm rot="5400000">
                <a:off x="795537" y="4462263"/>
                <a:ext cx="4657327"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81" name="TextBox 180"/>
              <p:cNvSpPr txBox="1"/>
              <p:nvPr/>
            </p:nvSpPr>
            <p:spPr>
              <a:xfrm rot="16200000">
                <a:off x="2601197" y="6258797"/>
                <a:ext cx="829073" cy="369332"/>
              </a:xfrm>
              <a:prstGeom prst="rect">
                <a:avLst/>
              </a:prstGeom>
              <a:noFill/>
            </p:spPr>
            <p:txBody>
              <a:bodyPr wrap="none" rtlCol="0">
                <a:spAutoFit/>
              </a:bodyPr>
              <a:lstStyle/>
              <a:p>
                <a:r>
                  <a:rPr lang="en-US" dirty="0" smtClean="0"/>
                  <a:t>Barrier</a:t>
                </a:r>
                <a:endParaRPr lang="en-US"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left)">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wipe(left)">
                                      <p:cBhvr>
                                        <p:cTn id="12" dur="500"/>
                                        <p:tgtEl>
                                          <p:spTgt spid="154"/>
                                        </p:tgtEl>
                                      </p:cBhvr>
                                    </p:animEffect>
                                  </p:childTnLst>
                                </p:cTn>
                              </p:par>
                            </p:childTnLst>
                          </p:cTn>
                        </p:par>
                        <p:par>
                          <p:cTn id="13" fill="hold">
                            <p:stCondLst>
                              <p:cond delay="500"/>
                            </p:stCondLst>
                            <p:childTnLst>
                              <p:par>
                                <p:cTn id="14" presetID="22" presetClass="entr" presetSubtype="8" fill="hold" nodeType="afterEffect">
                                  <p:stCondLst>
                                    <p:cond delay="200"/>
                                  </p:stCondLst>
                                  <p:childTnLst>
                                    <p:set>
                                      <p:cBhvr>
                                        <p:cTn id="15" dur="1" fill="hold">
                                          <p:stCondLst>
                                            <p:cond delay="0"/>
                                          </p:stCondLst>
                                        </p:cTn>
                                        <p:tgtEl>
                                          <p:spTgt spid="155"/>
                                        </p:tgtEl>
                                        <p:attrNameLst>
                                          <p:attrName>style.visibility</p:attrName>
                                        </p:attrNameLst>
                                      </p:cBhvr>
                                      <p:to>
                                        <p:strVal val="visible"/>
                                      </p:to>
                                    </p:set>
                                    <p:animEffect transition="in" filter="wipe(left)">
                                      <p:cBhvr>
                                        <p:cTn id="16" dur="500"/>
                                        <p:tgtEl>
                                          <p:spTgt spid="15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 ML we face </a:t>
            </a:r>
            <a:r>
              <a:rPr lang="en-US" sz="4800" dirty="0" smtClean="0"/>
              <a:t>BIG</a:t>
            </a:r>
            <a:r>
              <a:rPr lang="en-US" sz="3600" dirty="0" smtClean="0"/>
              <a:t> problems</a:t>
            </a:r>
            <a:endParaRPr lang="en-US" sz="3600" dirty="0"/>
          </a:p>
        </p:txBody>
      </p:sp>
      <p:grpSp>
        <p:nvGrpSpPr>
          <p:cNvPr id="24" name="Group 23"/>
          <p:cNvGrpSpPr/>
          <p:nvPr/>
        </p:nvGrpSpPr>
        <p:grpSpPr>
          <a:xfrm>
            <a:off x="5039551" y="4343400"/>
            <a:ext cx="2509671" cy="1990725"/>
            <a:chOff x="4947577" y="4410075"/>
            <a:chExt cx="2509671" cy="1990725"/>
          </a:xfrm>
        </p:grpSpPr>
        <p:pic>
          <p:nvPicPr>
            <p:cNvPr id="129042" name="Picture 18" descr="http://www.textually.org/tv/archives/2010/07/30/youtube-logo(2).jpeg"/>
            <p:cNvPicPr>
              <a:picLocks noChangeAspect="1" noChangeArrowheads="1"/>
            </p:cNvPicPr>
            <p:nvPr/>
          </p:nvPicPr>
          <p:blipFill>
            <a:blip r:embed="rId2" cstate="print"/>
            <a:srcRect/>
            <a:stretch>
              <a:fillRect/>
            </a:stretch>
          </p:blipFill>
          <p:spPr bwMode="auto">
            <a:xfrm>
              <a:off x="5181600" y="4410075"/>
              <a:ext cx="1953414" cy="1381125"/>
            </a:xfrm>
            <a:prstGeom prst="rect">
              <a:avLst/>
            </a:prstGeom>
            <a:noFill/>
          </p:spPr>
        </p:pic>
        <p:sp>
          <p:nvSpPr>
            <p:cNvPr id="8" name="TextBox 7"/>
            <p:cNvSpPr txBox="1"/>
            <p:nvPr/>
          </p:nvSpPr>
          <p:spPr>
            <a:xfrm>
              <a:off x="4947577" y="5569803"/>
              <a:ext cx="2509671" cy="830997"/>
            </a:xfrm>
            <a:prstGeom prst="rect">
              <a:avLst/>
            </a:prstGeom>
            <a:noFill/>
          </p:spPr>
          <p:txBody>
            <a:bodyPr wrap="none" rtlCol="0">
              <a:spAutoFit/>
            </a:bodyPr>
            <a:lstStyle/>
            <a:p>
              <a:pPr algn="ctr"/>
              <a:r>
                <a:rPr lang="en-US" sz="2400" dirty="0" smtClean="0"/>
                <a:t>48 Hours a Minute</a:t>
              </a:r>
            </a:p>
            <a:p>
              <a:pPr algn="ctr"/>
              <a:r>
                <a:rPr lang="en-US" sz="2400" dirty="0" smtClean="0"/>
                <a:t>YouTube</a:t>
              </a:r>
              <a:endParaRPr lang="en-US" sz="2400" dirty="0"/>
            </a:p>
          </p:txBody>
        </p:sp>
      </p:grpSp>
      <p:grpSp>
        <p:nvGrpSpPr>
          <p:cNvPr id="20" name="Group 19"/>
          <p:cNvGrpSpPr/>
          <p:nvPr/>
        </p:nvGrpSpPr>
        <p:grpSpPr>
          <a:xfrm>
            <a:off x="1600200" y="1219200"/>
            <a:ext cx="2219325" cy="2438400"/>
            <a:chOff x="609600" y="1135797"/>
            <a:chExt cx="2219325" cy="2438400"/>
          </a:xfrm>
        </p:grpSpPr>
        <p:sp>
          <p:nvSpPr>
            <p:cNvPr id="4" name="TextBox 3"/>
            <p:cNvSpPr txBox="1"/>
            <p:nvPr/>
          </p:nvSpPr>
          <p:spPr>
            <a:xfrm>
              <a:off x="609600" y="2743200"/>
              <a:ext cx="2219325" cy="830997"/>
            </a:xfrm>
            <a:prstGeom prst="rect">
              <a:avLst/>
            </a:prstGeom>
            <a:noFill/>
          </p:spPr>
          <p:txBody>
            <a:bodyPr wrap="none" rtlCol="0">
              <a:spAutoFit/>
            </a:bodyPr>
            <a:lstStyle/>
            <a:p>
              <a:pPr algn="ctr"/>
              <a:r>
                <a:rPr lang="en-US" sz="2400" dirty="0" smtClean="0"/>
                <a:t>24 Million </a:t>
              </a:r>
            </a:p>
            <a:p>
              <a:pPr algn="ctr"/>
              <a:r>
                <a:rPr lang="en-US" sz="2400" dirty="0" smtClean="0"/>
                <a:t>Wikipedia Pages</a:t>
              </a:r>
              <a:endParaRPr lang="en-US" sz="2400" dirty="0"/>
            </a:p>
          </p:txBody>
        </p:sp>
        <p:pic>
          <p:nvPicPr>
            <p:cNvPr id="129026" name="Picture 2" descr="http://www.bioteams.com/images/wikipedia_as_a.jpg"/>
            <p:cNvPicPr>
              <a:picLocks noChangeAspect="1" noChangeArrowheads="1"/>
            </p:cNvPicPr>
            <p:nvPr/>
          </p:nvPicPr>
          <p:blipFill>
            <a:blip r:embed="rId3" cstate="print"/>
            <a:srcRect/>
            <a:stretch>
              <a:fillRect/>
            </a:stretch>
          </p:blipFill>
          <p:spPr bwMode="auto">
            <a:xfrm>
              <a:off x="838200" y="1135797"/>
              <a:ext cx="1600200" cy="1600200"/>
            </a:xfrm>
            <a:prstGeom prst="rect">
              <a:avLst/>
            </a:prstGeom>
            <a:noFill/>
          </p:spPr>
        </p:pic>
      </p:grpSp>
      <p:grpSp>
        <p:nvGrpSpPr>
          <p:cNvPr id="19" name="Group 18"/>
          <p:cNvGrpSpPr/>
          <p:nvPr/>
        </p:nvGrpSpPr>
        <p:grpSpPr>
          <a:xfrm>
            <a:off x="5181600" y="1371600"/>
            <a:ext cx="2354352" cy="1897797"/>
            <a:chOff x="3436848" y="1676400"/>
            <a:chExt cx="2354352" cy="1897797"/>
          </a:xfrm>
        </p:grpSpPr>
        <p:sp>
          <p:nvSpPr>
            <p:cNvPr id="6" name="TextBox 5"/>
            <p:cNvSpPr txBox="1"/>
            <p:nvPr/>
          </p:nvSpPr>
          <p:spPr>
            <a:xfrm>
              <a:off x="3505200" y="2743200"/>
              <a:ext cx="2136419" cy="830997"/>
            </a:xfrm>
            <a:prstGeom prst="rect">
              <a:avLst/>
            </a:prstGeom>
            <a:noFill/>
          </p:spPr>
          <p:txBody>
            <a:bodyPr wrap="none" rtlCol="0">
              <a:spAutoFit/>
            </a:bodyPr>
            <a:lstStyle/>
            <a:p>
              <a:pPr algn="ctr"/>
              <a:r>
                <a:rPr lang="en-US" sz="2400" dirty="0" smtClean="0"/>
                <a:t>750 Million</a:t>
              </a:r>
            </a:p>
            <a:p>
              <a:pPr algn="ctr"/>
              <a:r>
                <a:rPr lang="en-US" sz="2400" dirty="0" err="1" smtClean="0"/>
                <a:t>Facebook</a:t>
              </a:r>
              <a:r>
                <a:rPr lang="en-US" sz="2400" dirty="0" smtClean="0"/>
                <a:t> Users</a:t>
              </a:r>
              <a:endParaRPr lang="en-US" sz="2400" dirty="0"/>
            </a:p>
          </p:txBody>
        </p:sp>
        <p:pic>
          <p:nvPicPr>
            <p:cNvPr id="129032" name="Picture 8" descr="http://jchutchins.net/site/wp-content/uploads/2009/06/facebook-logo.jpg"/>
            <p:cNvPicPr>
              <a:picLocks noChangeAspect="1" noChangeArrowheads="1"/>
            </p:cNvPicPr>
            <p:nvPr/>
          </p:nvPicPr>
          <p:blipFill>
            <a:blip r:embed="rId4" cstate="print"/>
            <a:srcRect/>
            <a:stretch>
              <a:fillRect/>
            </a:stretch>
          </p:blipFill>
          <p:spPr bwMode="auto">
            <a:xfrm>
              <a:off x="3436848" y="1676400"/>
              <a:ext cx="2354352" cy="885825"/>
            </a:xfrm>
            <a:prstGeom prst="rect">
              <a:avLst/>
            </a:prstGeom>
            <a:noFill/>
          </p:spPr>
        </p:pic>
      </p:grpSp>
      <p:grpSp>
        <p:nvGrpSpPr>
          <p:cNvPr id="18" name="Group 17"/>
          <p:cNvGrpSpPr/>
          <p:nvPr/>
        </p:nvGrpSpPr>
        <p:grpSpPr>
          <a:xfrm>
            <a:off x="1447800" y="4495800"/>
            <a:ext cx="2314575" cy="1828800"/>
            <a:chOff x="6172200" y="1752600"/>
            <a:chExt cx="2314575" cy="1828800"/>
          </a:xfrm>
        </p:grpSpPr>
        <p:sp>
          <p:nvSpPr>
            <p:cNvPr id="5" name="TextBox 4"/>
            <p:cNvSpPr txBox="1"/>
            <p:nvPr/>
          </p:nvSpPr>
          <p:spPr>
            <a:xfrm>
              <a:off x="6477000" y="2750403"/>
              <a:ext cx="1776640" cy="830997"/>
            </a:xfrm>
            <a:prstGeom prst="rect">
              <a:avLst/>
            </a:prstGeom>
            <a:noFill/>
          </p:spPr>
          <p:txBody>
            <a:bodyPr wrap="none" rtlCol="0">
              <a:spAutoFit/>
            </a:bodyPr>
            <a:lstStyle/>
            <a:p>
              <a:pPr algn="ctr"/>
              <a:r>
                <a:rPr lang="en-US" sz="2400" dirty="0" smtClean="0"/>
                <a:t>6 Billion </a:t>
              </a:r>
            </a:p>
            <a:p>
              <a:pPr algn="ctr"/>
              <a:r>
                <a:rPr lang="en-US" sz="2400" dirty="0" err="1" smtClean="0"/>
                <a:t>Flickr</a:t>
              </a:r>
              <a:r>
                <a:rPr lang="en-US" sz="2400" dirty="0" smtClean="0"/>
                <a:t> Photos</a:t>
              </a:r>
              <a:endParaRPr lang="en-US" sz="2400" dirty="0"/>
            </a:p>
          </p:txBody>
        </p:sp>
        <p:pic>
          <p:nvPicPr>
            <p:cNvPr id="129036" name="Picture 12" descr="Flickr"/>
            <p:cNvPicPr>
              <a:picLocks noChangeAspect="1" noChangeArrowheads="1"/>
            </p:cNvPicPr>
            <p:nvPr/>
          </p:nvPicPr>
          <p:blipFill>
            <a:blip r:embed="rId5" cstate="print"/>
            <a:srcRect/>
            <a:stretch>
              <a:fillRect/>
            </a:stretch>
          </p:blipFill>
          <p:spPr bwMode="auto">
            <a:xfrm>
              <a:off x="6172200" y="1752600"/>
              <a:ext cx="2314575" cy="914400"/>
            </a:xfrm>
            <a:prstGeom prst="rect">
              <a:avLst/>
            </a:prstGeom>
            <a:noFill/>
          </p:spPr>
        </p:pic>
      </p:grpSp>
    </p:spTree>
    <p:extLst>
      <p:ext uri="{BB962C8B-B14F-4D97-AF65-F5344CB8AC3E}">
        <p14:creationId xmlns:p14="http://schemas.microsoft.com/office/powerpoint/2010/main" val="3191205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p:cNvSpPr/>
          <p:nvPr/>
        </p:nvSpPr>
        <p:spPr bwMode="auto">
          <a:xfrm>
            <a:off x="5181600" y="2209800"/>
            <a:ext cx="2133600" cy="1143000"/>
          </a:xfrm>
          <a:prstGeom prst="roundRect">
            <a:avLst>
              <a:gd name="adj" fmla="val 654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01" name="Rounded Rectangle 100"/>
          <p:cNvSpPr/>
          <p:nvPr/>
        </p:nvSpPr>
        <p:spPr bwMode="auto">
          <a:xfrm>
            <a:off x="3048000" y="3429000"/>
            <a:ext cx="2133600" cy="1143000"/>
          </a:xfrm>
          <a:prstGeom prst="roundRect">
            <a:avLst>
              <a:gd name="adj" fmla="val 654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83" name="Rounded Rectangle 182"/>
          <p:cNvSpPr/>
          <p:nvPr/>
        </p:nvSpPr>
        <p:spPr bwMode="auto">
          <a:xfrm>
            <a:off x="914400" y="4572000"/>
            <a:ext cx="2133600" cy="1752600"/>
          </a:xfrm>
          <a:prstGeom prst="roundRect">
            <a:avLst>
              <a:gd name="adj" fmla="val 6548"/>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4000" dirty="0" err="1" smtClean="0"/>
              <a:t>MapAbuse</a:t>
            </a:r>
            <a:r>
              <a:rPr lang="en-US" sz="4000" dirty="0" smtClean="0"/>
              <a:t>: Iterative </a:t>
            </a:r>
            <a:r>
              <a:rPr lang="en-US" sz="4000" dirty="0" err="1" smtClean="0"/>
              <a:t>MapReduce</a:t>
            </a:r>
            <a:endParaRPr lang="en-US" sz="4000" dirty="0"/>
          </a:p>
        </p:txBody>
      </p:sp>
      <p:sp>
        <p:nvSpPr>
          <p:cNvPr id="3" name="Content Placeholder 2"/>
          <p:cNvSpPr>
            <a:spLocks noGrp="1"/>
          </p:cNvSpPr>
          <p:nvPr>
            <p:ph idx="1"/>
          </p:nvPr>
        </p:nvSpPr>
        <p:spPr>
          <a:xfrm>
            <a:off x="457200" y="990601"/>
            <a:ext cx="8305800" cy="990600"/>
          </a:xfrm>
        </p:spPr>
        <p:txBody>
          <a:bodyPr/>
          <a:lstStyle/>
          <a:p>
            <a:r>
              <a:rPr lang="en-US" dirty="0" smtClean="0"/>
              <a:t>Only a subset of data needs computation:</a:t>
            </a:r>
            <a:endParaRPr lang="en-US" dirty="0"/>
          </a:p>
        </p:txBody>
      </p:sp>
      <p:sp>
        <p:nvSpPr>
          <p:cNvPr id="5" name="Oval 4"/>
          <p:cNvSpPr/>
          <p:nvPr/>
        </p:nvSpPr>
        <p:spPr bwMode="auto">
          <a:xfrm>
            <a:off x="990600" y="2346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6" name="Oval 5"/>
          <p:cNvSpPr/>
          <p:nvPr/>
        </p:nvSpPr>
        <p:spPr bwMode="auto">
          <a:xfrm>
            <a:off x="990600" y="2931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7" name="Oval 6"/>
          <p:cNvSpPr/>
          <p:nvPr/>
        </p:nvSpPr>
        <p:spPr bwMode="auto">
          <a:xfrm>
            <a:off x="990600" y="3515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8" name="Oval 7"/>
          <p:cNvSpPr/>
          <p:nvPr/>
        </p:nvSpPr>
        <p:spPr bwMode="auto">
          <a:xfrm>
            <a:off x="990600" y="4099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9" name="Oval 8"/>
          <p:cNvSpPr/>
          <p:nvPr/>
        </p:nvSpPr>
        <p:spPr bwMode="auto">
          <a:xfrm>
            <a:off x="990600" y="4683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 name="Oval 9"/>
          <p:cNvSpPr/>
          <p:nvPr/>
        </p:nvSpPr>
        <p:spPr bwMode="auto">
          <a:xfrm>
            <a:off x="990600" y="5267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 name="Oval 10"/>
          <p:cNvSpPr/>
          <p:nvPr/>
        </p:nvSpPr>
        <p:spPr bwMode="auto">
          <a:xfrm>
            <a:off x="990600" y="5852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grpSp>
        <p:nvGrpSpPr>
          <p:cNvPr id="22" name="Group 152"/>
          <p:cNvGrpSpPr/>
          <p:nvPr/>
        </p:nvGrpSpPr>
        <p:grpSpPr>
          <a:xfrm>
            <a:off x="1524000" y="2346960"/>
            <a:ext cx="2133600" cy="3825240"/>
            <a:chOff x="990600" y="2118360"/>
            <a:chExt cx="2133600" cy="3825240"/>
          </a:xfrm>
        </p:grpSpPr>
        <p:sp>
          <p:nvSpPr>
            <p:cNvPr id="12" name="Oval 11"/>
            <p:cNvSpPr/>
            <p:nvPr/>
          </p:nvSpPr>
          <p:spPr bwMode="auto">
            <a:xfrm>
              <a:off x="25908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 name="Oval 12"/>
            <p:cNvSpPr/>
            <p:nvPr/>
          </p:nvSpPr>
          <p:spPr bwMode="auto">
            <a:xfrm>
              <a:off x="25908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4" name="Oval 13"/>
            <p:cNvSpPr/>
            <p:nvPr/>
          </p:nvSpPr>
          <p:spPr bwMode="auto">
            <a:xfrm>
              <a:off x="25908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5" name="Oval 14"/>
            <p:cNvSpPr/>
            <p:nvPr/>
          </p:nvSpPr>
          <p:spPr bwMode="auto">
            <a:xfrm>
              <a:off x="25908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6" name="Oval 15"/>
            <p:cNvSpPr/>
            <p:nvPr/>
          </p:nvSpPr>
          <p:spPr bwMode="auto">
            <a:xfrm>
              <a:off x="25908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7" name="Oval 16"/>
            <p:cNvSpPr/>
            <p:nvPr/>
          </p:nvSpPr>
          <p:spPr bwMode="auto">
            <a:xfrm>
              <a:off x="25908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8" name="Oval 17"/>
            <p:cNvSpPr/>
            <p:nvPr/>
          </p:nvSpPr>
          <p:spPr bwMode="auto">
            <a:xfrm>
              <a:off x="25908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9" name="Rounded Rectangle 18"/>
            <p:cNvSpPr/>
            <p:nvPr/>
          </p:nvSpPr>
          <p:spPr bwMode="auto">
            <a:xfrm>
              <a:off x="14478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20" name="Rounded Rectangle 19"/>
            <p:cNvSpPr/>
            <p:nvPr/>
          </p:nvSpPr>
          <p:spPr bwMode="auto">
            <a:xfrm>
              <a:off x="14478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21" name="Rounded Rectangle 20"/>
            <p:cNvSpPr/>
            <p:nvPr/>
          </p:nvSpPr>
          <p:spPr bwMode="auto">
            <a:xfrm>
              <a:off x="14478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23" name="Straight Arrow Connector 22"/>
            <p:cNvCxnSpPr>
              <a:stCxn id="5" idx="6"/>
              <a:endCxn id="19" idx="1"/>
            </p:cNvCxnSpPr>
            <p:nvPr/>
          </p:nvCxnSpPr>
          <p:spPr bwMode="auto">
            <a:xfrm>
              <a:off x="990600" y="2278380"/>
              <a:ext cx="4572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6" idx="6"/>
              <a:endCxn id="19" idx="1"/>
            </p:cNvCxnSpPr>
            <p:nvPr/>
          </p:nvCxnSpPr>
          <p:spPr bwMode="auto">
            <a:xfrm flipV="1">
              <a:off x="990600" y="2537460"/>
              <a:ext cx="4572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7" idx="6"/>
              <a:endCxn id="20" idx="1"/>
            </p:cNvCxnSpPr>
            <p:nvPr/>
          </p:nvCxnSpPr>
          <p:spPr bwMode="auto">
            <a:xfrm>
              <a:off x="990600" y="3446780"/>
              <a:ext cx="4572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8" idx="6"/>
              <a:endCxn id="20" idx="1"/>
            </p:cNvCxnSpPr>
            <p:nvPr/>
          </p:nvCxnSpPr>
          <p:spPr bwMode="auto">
            <a:xfrm flipV="1">
              <a:off x="990600" y="3756660"/>
              <a:ext cx="4572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9" idx="6"/>
              <a:endCxn id="21" idx="1"/>
            </p:cNvCxnSpPr>
            <p:nvPr/>
          </p:nvCxnSpPr>
          <p:spPr bwMode="auto">
            <a:xfrm>
              <a:off x="990600" y="4615180"/>
              <a:ext cx="4572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0" idx="6"/>
              <a:endCxn id="21" idx="1"/>
            </p:cNvCxnSpPr>
            <p:nvPr/>
          </p:nvCxnSpPr>
          <p:spPr bwMode="auto">
            <a:xfrm flipV="1">
              <a:off x="990600" y="4975860"/>
              <a:ext cx="4572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1" idx="6"/>
              <a:endCxn id="21" idx="1"/>
            </p:cNvCxnSpPr>
            <p:nvPr/>
          </p:nvCxnSpPr>
          <p:spPr bwMode="auto">
            <a:xfrm flipV="1">
              <a:off x="990600" y="4975860"/>
              <a:ext cx="4572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9" idx="3"/>
              <a:endCxn id="12" idx="2"/>
            </p:cNvCxnSpPr>
            <p:nvPr/>
          </p:nvCxnSpPr>
          <p:spPr bwMode="auto">
            <a:xfrm flipV="1">
              <a:off x="20574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9" idx="3"/>
              <a:endCxn id="14" idx="2"/>
            </p:cNvCxnSpPr>
            <p:nvPr/>
          </p:nvCxnSpPr>
          <p:spPr bwMode="auto">
            <a:xfrm>
              <a:off x="20574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20" idx="3"/>
              <a:endCxn id="13" idx="2"/>
            </p:cNvCxnSpPr>
            <p:nvPr/>
          </p:nvCxnSpPr>
          <p:spPr bwMode="auto">
            <a:xfrm flipV="1">
              <a:off x="20574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20" idx="3"/>
              <a:endCxn id="16" idx="2"/>
            </p:cNvCxnSpPr>
            <p:nvPr/>
          </p:nvCxnSpPr>
          <p:spPr bwMode="auto">
            <a:xfrm>
              <a:off x="20574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21" idx="3"/>
              <a:endCxn id="17" idx="2"/>
            </p:cNvCxnSpPr>
            <p:nvPr/>
          </p:nvCxnSpPr>
          <p:spPr bwMode="auto">
            <a:xfrm>
              <a:off x="20574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21" idx="3"/>
              <a:endCxn id="15" idx="2"/>
            </p:cNvCxnSpPr>
            <p:nvPr/>
          </p:nvCxnSpPr>
          <p:spPr bwMode="auto">
            <a:xfrm flipV="1">
              <a:off x="20574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21" idx="3"/>
              <a:endCxn id="18" idx="2"/>
            </p:cNvCxnSpPr>
            <p:nvPr/>
          </p:nvCxnSpPr>
          <p:spPr bwMode="auto">
            <a:xfrm>
              <a:off x="20574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24" name="Group 153"/>
          <p:cNvGrpSpPr/>
          <p:nvPr/>
        </p:nvGrpSpPr>
        <p:grpSpPr>
          <a:xfrm>
            <a:off x="3657600" y="2346960"/>
            <a:ext cx="2209800" cy="3825240"/>
            <a:chOff x="3124200" y="2118360"/>
            <a:chExt cx="2209800" cy="3825240"/>
          </a:xfrm>
        </p:grpSpPr>
        <p:sp>
          <p:nvSpPr>
            <p:cNvPr id="105" name="Oval 104"/>
            <p:cNvSpPr/>
            <p:nvPr/>
          </p:nvSpPr>
          <p:spPr bwMode="auto">
            <a:xfrm>
              <a:off x="48006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6" name="Oval 105"/>
            <p:cNvSpPr/>
            <p:nvPr/>
          </p:nvSpPr>
          <p:spPr bwMode="auto">
            <a:xfrm>
              <a:off x="48006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7" name="Oval 106"/>
            <p:cNvSpPr/>
            <p:nvPr/>
          </p:nvSpPr>
          <p:spPr bwMode="auto">
            <a:xfrm>
              <a:off x="48006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8" name="Oval 107"/>
            <p:cNvSpPr/>
            <p:nvPr/>
          </p:nvSpPr>
          <p:spPr bwMode="auto">
            <a:xfrm>
              <a:off x="48006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9" name="Oval 108"/>
            <p:cNvSpPr/>
            <p:nvPr/>
          </p:nvSpPr>
          <p:spPr bwMode="auto">
            <a:xfrm>
              <a:off x="48006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0" name="Oval 109"/>
            <p:cNvSpPr/>
            <p:nvPr/>
          </p:nvSpPr>
          <p:spPr bwMode="auto">
            <a:xfrm>
              <a:off x="48006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1" name="Oval 110"/>
            <p:cNvSpPr/>
            <p:nvPr/>
          </p:nvSpPr>
          <p:spPr bwMode="auto">
            <a:xfrm>
              <a:off x="48006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2" name="Rounded Rectangle 111"/>
            <p:cNvSpPr/>
            <p:nvPr/>
          </p:nvSpPr>
          <p:spPr bwMode="auto">
            <a:xfrm>
              <a:off x="36576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3" name="Rounded Rectangle 112"/>
            <p:cNvSpPr/>
            <p:nvPr/>
          </p:nvSpPr>
          <p:spPr bwMode="auto">
            <a:xfrm>
              <a:off x="36576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4" name="Rounded Rectangle 113"/>
            <p:cNvSpPr/>
            <p:nvPr/>
          </p:nvSpPr>
          <p:spPr bwMode="auto">
            <a:xfrm>
              <a:off x="36576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115" name="Straight Arrow Connector 114"/>
            <p:cNvCxnSpPr>
              <a:endCxn id="112" idx="1"/>
            </p:cNvCxnSpPr>
            <p:nvPr/>
          </p:nvCxnSpPr>
          <p:spPr bwMode="auto">
            <a:xfrm>
              <a:off x="31242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6" name="Straight Arrow Connector 115"/>
            <p:cNvCxnSpPr>
              <a:endCxn id="112" idx="1"/>
            </p:cNvCxnSpPr>
            <p:nvPr/>
          </p:nvCxnSpPr>
          <p:spPr bwMode="auto">
            <a:xfrm flipV="1">
              <a:off x="3124200" y="2537460"/>
              <a:ext cx="5334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7" name="Straight Arrow Connector 116"/>
            <p:cNvCxnSpPr>
              <a:endCxn id="113" idx="1"/>
            </p:cNvCxnSpPr>
            <p:nvPr/>
          </p:nvCxnSpPr>
          <p:spPr bwMode="auto">
            <a:xfrm>
              <a:off x="3124200" y="3446780"/>
              <a:ext cx="5334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8" name="Straight Arrow Connector 117"/>
            <p:cNvCxnSpPr>
              <a:endCxn id="113" idx="1"/>
            </p:cNvCxnSpPr>
            <p:nvPr/>
          </p:nvCxnSpPr>
          <p:spPr bwMode="auto">
            <a:xfrm flipV="1">
              <a:off x="3124200" y="3756660"/>
              <a:ext cx="5334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a:endCxn id="114" idx="1"/>
            </p:cNvCxnSpPr>
            <p:nvPr/>
          </p:nvCxnSpPr>
          <p:spPr bwMode="auto">
            <a:xfrm>
              <a:off x="3124200" y="4615180"/>
              <a:ext cx="5334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a:endCxn id="114" idx="1"/>
            </p:cNvCxnSpPr>
            <p:nvPr/>
          </p:nvCxnSpPr>
          <p:spPr bwMode="auto">
            <a:xfrm flipV="1">
              <a:off x="31242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a:endCxn id="114" idx="1"/>
            </p:cNvCxnSpPr>
            <p:nvPr/>
          </p:nvCxnSpPr>
          <p:spPr bwMode="auto">
            <a:xfrm flipV="1">
              <a:off x="31242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a:stCxn id="112" idx="3"/>
              <a:endCxn id="105" idx="2"/>
            </p:cNvCxnSpPr>
            <p:nvPr/>
          </p:nvCxnSpPr>
          <p:spPr bwMode="auto">
            <a:xfrm flipV="1">
              <a:off x="42672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3" name="Straight Arrow Connector 122"/>
            <p:cNvCxnSpPr>
              <a:stCxn id="112" idx="3"/>
              <a:endCxn id="107" idx="2"/>
            </p:cNvCxnSpPr>
            <p:nvPr/>
          </p:nvCxnSpPr>
          <p:spPr bwMode="auto">
            <a:xfrm>
              <a:off x="42672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4" name="Straight Arrow Connector 123"/>
            <p:cNvCxnSpPr>
              <a:stCxn id="113" idx="3"/>
              <a:endCxn id="106" idx="2"/>
            </p:cNvCxnSpPr>
            <p:nvPr/>
          </p:nvCxnSpPr>
          <p:spPr bwMode="auto">
            <a:xfrm flipV="1">
              <a:off x="42672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a:stCxn id="113" idx="3"/>
              <a:endCxn id="109" idx="2"/>
            </p:cNvCxnSpPr>
            <p:nvPr/>
          </p:nvCxnSpPr>
          <p:spPr bwMode="auto">
            <a:xfrm>
              <a:off x="42672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6" name="Straight Arrow Connector 125"/>
            <p:cNvCxnSpPr>
              <a:stCxn id="114" idx="3"/>
              <a:endCxn id="110" idx="2"/>
            </p:cNvCxnSpPr>
            <p:nvPr/>
          </p:nvCxnSpPr>
          <p:spPr bwMode="auto">
            <a:xfrm>
              <a:off x="42672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stCxn id="114" idx="3"/>
              <a:endCxn id="108" idx="2"/>
            </p:cNvCxnSpPr>
            <p:nvPr/>
          </p:nvCxnSpPr>
          <p:spPr bwMode="auto">
            <a:xfrm flipV="1">
              <a:off x="42672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8" name="Straight Arrow Connector 127"/>
            <p:cNvCxnSpPr>
              <a:stCxn id="114" idx="3"/>
              <a:endCxn id="111" idx="2"/>
            </p:cNvCxnSpPr>
            <p:nvPr/>
          </p:nvCxnSpPr>
          <p:spPr bwMode="auto">
            <a:xfrm>
              <a:off x="42672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26" name="Group 154"/>
          <p:cNvGrpSpPr/>
          <p:nvPr/>
        </p:nvGrpSpPr>
        <p:grpSpPr>
          <a:xfrm>
            <a:off x="5867400" y="2346960"/>
            <a:ext cx="2209800" cy="3825240"/>
            <a:chOff x="5334000" y="2118360"/>
            <a:chExt cx="2209800" cy="3825240"/>
          </a:xfrm>
        </p:grpSpPr>
        <p:sp>
          <p:nvSpPr>
            <p:cNvPr id="129" name="Oval 128"/>
            <p:cNvSpPr/>
            <p:nvPr/>
          </p:nvSpPr>
          <p:spPr bwMode="auto">
            <a:xfrm>
              <a:off x="70104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0" name="Oval 129"/>
            <p:cNvSpPr/>
            <p:nvPr/>
          </p:nvSpPr>
          <p:spPr bwMode="auto">
            <a:xfrm>
              <a:off x="70104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1" name="Oval 130"/>
            <p:cNvSpPr/>
            <p:nvPr/>
          </p:nvSpPr>
          <p:spPr bwMode="auto">
            <a:xfrm>
              <a:off x="70104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2" name="Oval 131"/>
            <p:cNvSpPr/>
            <p:nvPr/>
          </p:nvSpPr>
          <p:spPr bwMode="auto">
            <a:xfrm>
              <a:off x="70104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3" name="Oval 132"/>
            <p:cNvSpPr/>
            <p:nvPr/>
          </p:nvSpPr>
          <p:spPr bwMode="auto">
            <a:xfrm>
              <a:off x="70104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4" name="Oval 133"/>
            <p:cNvSpPr/>
            <p:nvPr/>
          </p:nvSpPr>
          <p:spPr bwMode="auto">
            <a:xfrm>
              <a:off x="70104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5" name="Oval 134"/>
            <p:cNvSpPr/>
            <p:nvPr/>
          </p:nvSpPr>
          <p:spPr bwMode="auto">
            <a:xfrm>
              <a:off x="70104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6" name="Rounded Rectangle 135"/>
            <p:cNvSpPr/>
            <p:nvPr/>
          </p:nvSpPr>
          <p:spPr bwMode="auto">
            <a:xfrm>
              <a:off x="58674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7" name="Rounded Rectangle 136"/>
            <p:cNvSpPr/>
            <p:nvPr/>
          </p:nvSpPr>
          <p:spPr bwMode="auto">
            <a:xfrm>
              <a:off x="58674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8" name="Rounded Rectangle 137"/>
            <p:cNvSpPr/>
            <p:nvPr/>
          </p:nvSpPr>
          <p:spPr bwMode="auto">
            <a:xfrm>
              <a:off x="58674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139" name="Straight Arrow Connector 138"/>
            <p:cNvCxnSpPr>
              <a:endCxn id="136" idx="1"/>
            </p:cNvCxnSpPr>
            <p:nvPr/>
          </p:nvCxnSpPr>
          <p:spPr bwMode="auto">
            <a:xfrm>
              <a:off x="53340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0" name="Straight Arrow Connector 139"/>
            <p:cNvCxnSpPr>
              <a:endCxn id="136" idx="1"/>
            </p:cNvCxnSpPr>
            <p:nvPr/>
          </p:nvCxnSpPr>
          <p:spPr bwMode="auto">
            <a:xfrm flipV="1">
              <a:off x="5334000" y="2537460"/>
              <a:ext cx="5334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1" name="Straight Arrow Connector 140"/>
            <p:cNvCxnSpPr>
              <a:endCxn id="137" idx="1"/>
            </p:cNvCxnSpPr>
            <p:nvPr/>
          </p:nvCxnSpPr>
          <p:spPr bwMode="auto">
            <a:xfrm>
              <a:off x="5334000" y="3446780"/>
              <a:ext cx="5334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a:endCxn id="137" idx="1"/>
            </p:cNvCxnSpPr>
            <p:nvPr/>
          </p:nvCxnSpPr>
          <p:spPr bwMode="auto">
            <a:xfrm flipV="1">
              <a:off x="5334000" y="3756660"/>
              <a:ext cx="5334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Straight Arrow Connector 142"/>
            <p:cNvCxnSpPr>
              <a:endCxn id="138" idx="1"/>
            </p:cNvCxnSpPr>
            <p:nvPr/>
          </p:nvCxnSpPr>
          <p:spPr bwMode="auto">
            <a:xfrm>
              <a:off x="5334000" y="4615180"/>
              <a:ext cx="5334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4" name="Straight Arrow Connector 143"/>
            <p:cNvCxnSpPr>
              <a:endCxn id="138" idx="1"/>
            </p:cNvCxnSpPr>
            <p:nvPr/>
          </p:nvCxnSpPr>
          <p:spPr bwMode="auto">
            <a:xfrm flipV="1">
              <a:off x="53340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5" name="Straight Arrow Connector 144"/>
            <p:cNvCxnSpPr>
              <a:endCxn id="138" idx="1"/>
            </p:cNvCxnSpPr>
            <p:nvPr/>
          </p:nvCxnSpPr>
          <p:spPr bwMode="auto">
            <a:xfrm flipV="1">
              <a:off x="53340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136" idx="3"/>
              <a:endCxn id="129" idx="2"/>
            </p:cNvCxnSpPr>
            <p:nvPr/>
          </p:nvCxnSpPr>
          <p:spPr bwMode="auto">
            <a:xfrm flipV="1">
              <a:off x="64770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7" name="Straight Arrow Connector 146"/>
            <p:cNvCxnSpPr>
              <a:stCxn id="136" idx="3"/>
              <a:endCxn id="131" idx="2"/>
            </p:cNvCxnSpPr>
            <p:nvPr/>
          </p:nvCxnSpPr>
          <p:spPr bwMode="auto">
            <a:xfrm>
              <a:off x="64770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8" name="Straight Arrow Connector 147"/>
            <p:cNvCxnSpPr>
              <a:stCxn id="137" idx="3"/>
              <a:endCxn id="130" idx="2"/>
            </p:cNvCxnSpPr>
            <p:nvPr/>
          </p:nvCxnSpPr>
          <p:spPr bwMode="auto">
            <a:xfrm flipV="1">
              <a:off x="64770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9" name="Straight Arrow Connector 148"/>
            <p:cNvCxnSpPr>
              <a:stCxn id="137" idx="3"/>
              <a:endCxn id="133" idx="2"/>
            </p:cNvCxnSpPr>
            <p:nvPr/>
          </p:nvCxnSpPr>
          <p:spPr bwMode="auto">
            <a:xfrm>
              <a:off x="64770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0" name="Straight Arrow Connector 149"/>
            <p:cNvCxnSpPr>
              <a:stCxn id="138" idx="3"/>
              <a:endCxn id="134" idx="2"/>
            </p:cNvCxnSpPr>
            <p:nvPr/>
          </p:nvCxnSpPr>
          <p:spPr bwMode="auto">
            <a:xfrm>
              <a:off x="64770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1" name="Straight Arrow Connector 150"/>
            <p:cNvCxnSpPr>
              <a:stCxn id="138" idx="3"/>
              <a:endCxn id="132" idx="2"/>
            </p:cNvCxnSpPr>
            <p:nvPr/>
          </p:nvCxnSpPr>
          <p:spPr bwMode="auto">
            <a:xfrm flipV="1">
              <a:off x="64770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2" name="Straight Arrow Connector 151"/>
            <p:cNvCxnSpPr>
              <a:stCxn id="138" idx="3"/>
              <a:endCxn id="135" idx="2"/>
            </p:cNvCxnSpPr>
            <p:nvPr/>
          </p:nvCxnSpPr>
          <p:spPr bwMode="auto">
            <a:xfrm>
              <a:off x="64770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157" name="Straight Arrow Connector 156"/>
          <p:cNvCxnSpPr/>
          <p:nvPr/>
        </p:nvCxnSpPr>
        <p:spPr bwMode="auto">
          <a:xfrm>
            <a:off x="990600" y="2057400"/>
            <a:ext cx="6934200" cy="1588"/>
          </a:xfrm>
          <a:prstGeom prst="straightConnector1">
            <a:avLst/>
          </a:prstGeom>
          <a:noFill/>
          <a:ln w="38100" cap="flat" cmpd="sng" algn="ctr">
            <a:solidFill>
              <a:schemeClr val="hlink"/>
            </a:solidFill>
            <a:prstDash val="solid"/>
            <a:round/>
            <a:headEnd type="none" w="med" len="med"/>
            <a:tailEnd type="arrow"/>
          </a:ln>
          <a:effectLst/>
        </p:spPr>
      </p:cxnSp>
      <p:sp>
        <p:nvSpPr>
          <p:cNvPr id="158" name="TextBox 157"/>
          <p:cNvSpPr txBox="1"/>
          <p:nvPr/>
        </p:nvSpPr>
        <p:spPr>
          <a:xfrm>
            <a:off x="3733800" y="1752600"/>
            <a:ext cx="1079398" cy="369332"/>
          </a:xfrm>
          <a:prstGeom prst="rect">
            <a:avLst/>
          </a:prstGeom>
          <a:noFill/>
        </p:spPr>
        <p:txBody>
          <a:bodyPr wrap="none" rtlCol="0">
            <a:spAutoFit/>
          </a:bodyPr>
          <a:lstStyle/>
          <a:p>
            <a:r>
              <a:rPr lang="en-US" dirty="0" smtClean="0"/>
              <a:t>Iterations</a:t>
            </a:r>
            <a:endParaRPr lang="en-US" dirty="0"/>
          </a:p>
        </p:txBody>
      </p:sp>
      <p:grpSp>
        <p:nvGrpSpPr>
          <p:cNvPr id="27" name="Group 181"/>
          <p:cNvGrpSpPr/>
          <p:nvPr/>
        </p:nvGrpSpPr>
        <p:grpSpPr>
          <a:xfrm>
            <a:off x="2831068" y="2133599"/>
            <a:ext cx="4777264" cy="4724401"/>
            <a:chOff x="2831068" y="2133599"/>
            <a:chExt cx="4777264" cy="4724401"/>
          </a:xfrm>
        </p:grpSpPr>
        <p:grpSp>
          <p:nvGrpSpPr>
            <p:cNvPr id="28" name="Group 174"/>
            <p:cNvGrpSpPr/>
            <p:nvPr/>
          </p:nvGrpSpPr>
          <p:grpSpPr>
            <a:xfrm>
              <a:off x="2831068" y="2133599"/>
              <a:ext cx="369332" cy="4724400"/>
              <a:chOff x="2831068" y="2133599"/>
              <a:chExt cx="369332" cy="4724400"/>
            </a:xfrm>
          </p:grpSpPr>
          <p:cxnSp>
            <p:nvCxnSpPr>
              <p:cNvPr id="172" name="Straight Connector 171"/>
              <p:cNvCxnSpPr/>
              <p:nvPr/>
            </p:nvCxnSpPr>
            <p:spPr bwMode="auto">
              <a:xfrm rot="5400000">
                <a:off x="795537" y="4462263"/>
                <a:ext cx="4657327"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73" name="TextBox 172"/>
              <p:cNvSpPr txBox="1"/>
              <p:nvPr/>
            </p:nvSpPr>
            <p:spPr>
              <a:xfrm rot="16200000">
                <a:off x="2601197" y="6258797"/>
                <a:ext cx="829073" cy="369332"/>
              </a:xfrm>
              <a:prstGeom prst="rect">
                <a:avLst/>
              </a:prstGeom>
              <a:noFill/>
            </p:spPr>
            <p:txBody>
              <a:bodyPr wrap="none" rtlCol="0">
                <a:spAutoFit/>
              </a:bodyPr>
              <a:lstStyle/>
              <a:p>
                <a:r>
                  <a:rPr lang="en-US" dirty="0" smtClean="0"/>
                  <a:t>Barrier</a:t>
                </a:r>
                <a:endParaRPr lang="en-US" dirty="0"/>
              </a:p>
            </p:txBody>
          </p:sp>
        </p:grpSp>
        <p:grpSp>
          <p:nvGrpSpPr>
            <p:cNvPr id="30" name="Group 175"/>
            <p:cNvGrpSpPr/>
            <p:nvPr/>
          </p:nvGrpSpPr>
          <p:grpSpPr>
            <a:xfrm>
              <a:off x="5029200" y="2133600"/>
              <a:ext cx="369332" cy="4724400"/>
              <a:chOff x="2831068" y="2133599"/>
              <a:chExt cx="369332" cy="4724400"/>
            </a:xfrm>
          </p:grpSpPr>
          <p:cxnSp>
            <p:nvCxnSpPr>
              <p:cNvPr id="177" name="Straight Connector 176"/>
              <p:cNvCxnSpPr/>
              <p:nvPr/>
            </p:nvCxnSpPr>
            <p:spPr bwMode="auto">
              <a:xfrm rot="5400000">
                <a:off x="795537" y="4462263"/>
                <a:ext cx="4657327"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78" name="TextBox 177"/>
              <p:cNvSpPr txBox="1"/>
              <p:nvPr/>
            </p:nvSpPr>
            <p:spPr>
              <a:xfrm rot="16200000">
                <a:off x="2601197" y="6258797"/>
                <a:ext cx="829073" cy="369332"/>
              </a:xfrm>
              <a:prstGeom prst="rect">
                <a:avLst/>
              </a:prstGeom>
              <a:noFill/>
            </p:spPr>
            <p:txBody>
              <a:bodyPr wrap="none" rtlCol="0">
                <a:spAutoFit/>
              </a:bodyPr>
              <a:lstStyle/>
              <a:p>
                <a:r>
                  <a:rPr lang="en-US" dirty="0" smtClean="0"/>
                  <a:t>Barrier</a:t>
                </a:r>
                <a:endParaRPr lang="en-US" dirty="0"/>
              </a:p>
            </p:txBody>
          </p:sp>
        </p:grpSp>
        <p:grpSp>
          <p:nvGrpSpPr>
            <p:cNvPr id="32" name="Group 178"/>
            <p:cNvGrpSpPr/>
            <p:nvPr/>
          </p:nvGrpSpPr>
          <p:grpSpPr>
            <a:xfrm>
              <a:off x="7239000" y="2133600"/>
              <a:ext cx="369332" cy="4724400"/>
              <a:chOff x="2831068" y="2133599"/>
              <a:chExt cx="369332" cy="4724400"/>
            </a:xfrm>
          </p:grpSpPr>
          <p:cxnSp>
            <p:nvCxnSpPr>
              <p:cNvPr id="180" name="Straight Connector 179"/>
              <p:cNvCxnSpPr/>
              <p:nvPr/>
            </p:nvCxnSpPr>
            <p:spPr bwMode="auto">
              <a:xfrm rot="5400000">
                <a:off x="795537" y="4462263"/>
                <a:ext cx="4657327"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81" name="TextBox 180"/>
              <p:cNvSpPr txBox="1"/>
              <p:nvPr/>
            </p:nvSpPr>
            <p:spPr>
              <a:xfrm rot="16200000">
                <a:off x="2601197" y="6258797"/>
                <a:ext cx="829073" cy="369332"/>
              </a:xfrm>
              <a:prstGeom prst="rect">
                <a:avLst/>
              </a:prstGeom>
              <a:noFill/>
            </p:spPr>
            <p:txBody>
              <a:bodyPr wrap="none" rtlCol="0">
                <a:spAutoFit/>
              </a:bodyPr>
              <a:lstStyle/>
              <a:p>
                <a:r>
                  <a:rPr lang="en-US" dirty="0" smtClean="0"/>
                  <a:t>Barrier</a:t>
                </a:r>
                <a:endParaRPr lang="en-US" dirty="0"/>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MapAbuse</a:t>
            </a:r>
            <a:r>
              <a:rPr lang="en-US" sz="4000" dirty="0" smtClean="0"/>
              <a:t>: Iterative </a:t>
            </a:r>
            <a:r>
              <a:rPr lang="en-US" sz="4000" dirty="0" err="1" smtClean="0"/>
              <a:t>MapReduce</a:t>
            </a:r>
            <a:endParaRPr lang="en-US" sz="4000" dirty="0"/>
          </a:p>
        </p:txBody>
      </p:sp>
      <p:sp>
        <p:nvSpPr>
          <p:cNvPr id="3" name="Content Placeholder 2"/>
          <p:cNvSpPr>
            <a:spLocks noGrp="1"/>
          </p:cNvSpPr>
          <p:nvPr>
            <p:ph idx="1"/>
          </p:nvPr>
        </p:nvSpPr>
        <p:spPr>
          <a:xfrm>
            <a:off x="457200" y="990601"/>
            <a:ext cx="8305800" cy="990600"/>
          </a:xfrm>
        </p:spPr>
        <p:txBody>
          <a:bodyPr/>
          <a:lstStyle/>
          <a:p>
            <a:r>
              <a:rPr lang="en-US" dirty="0" smtClean="0"/>
              <a:t>System is not optimized for iteration:</a:t>
            </a:r>
            <a:endParaRPr lang="en-US" dirty="0"/>
          </a:p>
        </p:txBody>
      </p:sp>
      <p:sp>
        <p:nvSpPr>
          <p:cNvPr id="5" name="Oval 4"/>
          <p:cNvSpPr/>
          <p:nvPr/>
        </p:nvSpPr>
        <p:spPr bwMode="auto">
          <a:xfrm>
            <a:off x="990600" y="2346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6" name="Oval 5"/>
          <p:cNvSpPr/>
          <p:nvPr/>
        </p:nvSpPr>
        <p:spPr bwMode="auto">
          <a:xfrm>
            <a:off x="990600" y="2931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7" name="Oval 6"/>
          <p:cNvSpPr/>
          <p:nvPr/>
        </p:nvSpPr>
        <p:spPr bwMode="auto">
          <a:xfrm>
            <a:off x="990600" y="3515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8" name="Oval 7"/>
          <p:cNvSpPr/>
          <p:nvPr/>
        </p:nvSpPr>
        <p:spPr bwMode="auto">
          <a:xfrm>
            <a:off x="990600" y="4099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9" name="Oval 8"/>
          <p:cNvSpPr/>
          <p:nvPr/>
        </p:nvSpPr>
        <p:spPr bwMode="auto">
          <a:xfrm>
            <a:off x="990600" y="4683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 name="Oval 9"/>
          <p:cNvSpPr/>
          <p:nvPr/>
        </p:nvSpPr>
        <p:spPr bwMode="auto">
          <a:xfrm>
            <a:off x="990600" y="5267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 name="Oval 10"/>
          <p:cNvSpPr/>
          <p:nvPr/>
        </p:nvSpPr>
        <p:spPr bwMode="auto">
          <a:xfrm>
            <a:off x="990600" y="5852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grpSp>
        <p:nvGrpSpPr>
          <p:cNvPr id="4" name="Group 152"/>
          <p:cNvGrpSpPr/>
          <p:nvPr/>
        </p:nvGrpSpPr>
        <p:grpSpPr>
          <a:xfrm>
            <a:off x="1524000" y="2346960"/>
            <a:ext cx="2133600" cy="3825240"/>
            <a:chOff x="990600" y="2118360"/>
            <a:chExt cx="2133600" cy="3825240"/>
          </a:xfrm>
        </p:grpSpPr>
        <p:sp>
          <p:nvSpPr>
            <p:cNvPr id="12" name="Oval 11"/>
            <p:cNvSpPr/>
            <p:nvPr/>
          </p:nvSpPr>
          <p:spPr bwMode="auto">
            <a:xfrm>
              <a:off x="25908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 name="Oval 12"/>
            <p:cNvSpPr/>
            <p:nvPr/>
          </p:nvSpPr>
          <p:spPr bwMode="auto">
            <a:xfrm>
              <a:off x="25908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4" name="Oval 13"/>
            <p:cNvSpPr/>
            <p:nvPr/>
          </p:nvSpPr>
          <p:spPr bwMode="auto">
            <a:xfrm>
              <a:off x="25908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5" name="Oval 14"/>
            <p:cNvSpPr/>
            <p:nvPr/>
          </p:nvSpPr>
          <p:spPr bwMode="auto">
            <a:xfrm>
              <a:off x="25908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6" name="Oval 15"/>
            <p:cNvSpPr/>
            <p:nvPr/>
          </p:nvSpPr>
          <p:spPr bwMode="auto">
            <a:xfrm>
              <a:off x="25908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7" name="Oval 16"/>
            <p:cNvSpPr/>
            <p:nvPr/>
          </p:nvSpPr>
          <p:spPr bwMode="auto">
            <a:xfrm>
              <a:off x="25908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8" name="Oval 17"/>
            <p:cNvSpPr/>
            <p:nvPr/>
          </p:nvSpPr>
          <p:spPr bwMode="auto">
            <a:xfrm>
              <a:off x="25908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9" name="Rounded Rectangle 18"/>
            <p:cNvSpPr/>
            <p:nvPr/>
          </p:nvSpPr>
          <p:spPr bwMode="auto">
            <a:xfrm>
              <a:off x="14478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20" name="Rounded Rectangle 19"/>
            <p:cNvSpPr/>
            <p:nvPr/>
          </p:nvSpPr>
          <p:spPr bwMode="auto">
            <a:xfrm>
              <a:off x="14478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21" name="Rounded Rectangle 20"/>
            <p:cNvSpPr/>
            <p:nvPr/>
          </p:nvSpPr>
          <p:spPr bwMode="auto">
            <a:xfrm>
              <a:off x="14478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23" name="Straight Arrow Connector 22"/>
            <p:cNvCxnSpPr>
              <a:stCxn id="5" idx="6"/>
              <a:endCxn id="19" idx="1"/>
            </p:cNvCxnSpPr>
            <p:nvPr/>
          </p:nvCxnSpPr>
          <p:spPr bwMode="auto">
            <a:xfrm>
              <a:off x="990600" y="2278380"/>
              <a:ext cx="4572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6" idx="6"/>
              <a:endCxn id="19" idx="1"/>
            </p:cNvCxnSpPr>
            <p:nvPr/>
          </p:nvCxnSpPr>
          <p:spPr bwMode="auto">
            <a:xfrm flipV="1">
              <a:off x="990600" y="2537460"/>
              <a:ext cx="4572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7" idx="6"/>
              <a:endCxn id="20" idx="1"/>
            </p:cNvCxnSpPr>
            <p:nvPr/>
          </p:nvCxnSpPr>
          <p:spPr bwMode="auto">
            <a:xfrm>
              <a:off x="990600" y="3446780"/>
              <a:ext cx="4572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8" idx="6"/>
              <a:endCxn id="20" idx="1"/>
            </p:cNvCxnSpPr>
            <p:nvPr/>
          </p:nvCxnSpPr>
          <p:spPr bwMode="auto">
            <a:xfrm flipV="1">
              <a:off x="990600" y="3756660"/>
              <a:ext cx="4572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9" idx="6"/>
              <a:endCxn id="21" idx="1"/>
            </p:cNvCxnSpPr>
            <p:nvPr/>
          </p:nvCxnSpPr>
          <p:spPr bwMode="auto">
            <a:xfrm>
              <a:off x="990600" y="4615180"/>
              <a:ext cx="4572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0" idx="6"/>
              <a:endCxn id="21" idx="1"/>
            </p:cNvCxnSpPr>
            <p:nvPr/>
          </p:nvCxnSpPr>
          <p:spPr bwMode="auto">
            <a:xfrm flipV="1">
              <a:off x="990600" y="4975860"/>
              <a:ext cx="4572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11" idx="6"/>
              <a:endCxn id="21" idx="1"/>
            </p:cNvCxnSpPr>
            <p:nvPr/>
          </p:nvCxnSpPr>
          <p:spPr bwMode="auto">
            <a:xfrm flipV="1">
              <a:off x="990600" y="4975860"/>
              <a:ext cx="4572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19" idx="3"/>
              <a:endCxn id="12" idx="2"/>
            </p:cNvCxnSpPr>
            <p:nvPr/>
          </p:nvCxnSpPr>
          <p:spPr bwMode="auto">
            <a:xfrm flipV="1">
              <a:off x="20574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9" idx="3"/>
              <a:endCxn id="14" idx="2"/>
            </p:cNvCxnSpPr>
            <p:nvPr/>
          </p:nvCxnSpPr>
          <p:spPr bwMode="auto">
            <a:xfrm>
              <a:off x="20574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20" idx="3"/>
              <a:endCxn id="13" idx="2"/>
            </p:cNvCxnSpPr>
            <p:nvPr/>
          </p:nvCxnSpPr>
          <p:spPr bwMode="auto">
            <a:xfrm flipV="1">
              <a:off x="20574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20" idx="3"/>
              <a:endCxn id="16" idx="2"/>
            </p:cNvCxnSpPr>
            <p:nvPr/>
          </p:nvCxnSpPr>
          <p:spPr bwMode="auto">
            <a:xfrm>
              <a:off x="20574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21" idx="3"/>
              <a:endCxn id="17" idx="2"/>
            </p:cNvCxnSpPr>
            <p:nvPr/>
          </p:nvCxnSpPr>
          <p:spPr bwMode="auto">
            <a:xfrm>
              <a:off x="20574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21" idx="3"/>
              <a:endCxn id="15" idx="2"/>
            </p:cNvCxnSpPr>
            <p:nvPr/>
          </p:nvCxnSpPr>
          <p:spPr bwMode="auto">
            <a:xfrm flipV="1">
              <a:off x="20574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21" idx="3"/>
              <a:endCxn id="18" idx="2"/>
            </p:cNvCxnSpPr>
            <p:nvPr/>
          </p:nvCxnSpPr>
          <p:spPr bwMode="auto">
            <a:xfrm>
              <a:off x="20574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22" name="Group 153"/>
          <p:cNvGrpSpPr/>
          <p:nvPr/>
        </p:nvGrpSpPr>
        <p:grpSpPr>
          <a:xfrm>
            <a:off x="3657600" y="2346960"/>
            <a:ext cx="2209800" cy="3825240"/>
            <a:chOff x="3124200" y="2118360"/>
            <a:chExt cx="2209800" cy="3825240"/>
          </a:xfrm>
        </p:grpSpPr>
        <p:sp>
          <p:nvSpPr>
            <p:cNvPr id="105" name="Oval 104"/>
            <p:cNvSpPr/>
            <p:nvPr/>
          </p:nvSpPr>
          <p:spPr bwMode="auto">
            <a:xfrm>
              <a:off x="48006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6" name="Oval 105"/>
            <p:cNvSpPr/>
            <p:nvPr/>
          </p:nvSpPr>
          <p:spPr bwMode="auto">
            <a:xfrm>
              <a:off x="48006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7" name="Oval 106"/>
            <p:cNvSpPr/>
            <p:nvPr/>
          </p:nvSpPr>
          <p:spPr bwMode="auto">
            <a:xfrm>
              <a:off x="48006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8" name="Oval 107"/>
            <p:cNvSpPr/>
            <p:nvPr/>
          </p:nvSpPr>
          <p:spPr bwMode="auto">
            <a:xfrm>
              <a:off x="48006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09" name="Oval 108"/>
            <p:cNvSpPr/>
            <p:nvPr/>
          </p:nvSpPr>
          <p:spPr bwMode="auto">
            <a:xfrm>
              <a:off x="48006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0" name="Oval 109"/>
            <p:cNvSpPr/>
            <p:nvPr/>
          </p:nvSpPr>
          <p:spPr bwMode="auto">
            <a:xfrm>
              <a:off x="48006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1" name="Oval 110"/>
            <p:cNvSpPr/>
            <p:nvPr/>
          </p:nvSpPr>
          <p:spPr bwMode="auto">
            <a:xfrm>
              <a:off x="48006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2" name="Rounded Rectangle 111"/>
            <p:cNvSpPr/>
            <p:nvPr/>
          </p:nvSpPr>
          <p:spPr bwMode="auto">
            <a:xfrm>
              <a:off x="36576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3" name="Rounded Rectangle 112"/>
            <p:cNvSpPr/>
            <p:nvPr/>
          </p:nvSpPr>
          <p:spPr bwMode="auto">
            <a:xfrm>
              <a:off x="36576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114" name="Rounded Rectangle 113"/>
            <p:cNvSpPr/>
            <p:nvPr/>
          </p:nvSpPr>
          <p:spPr bwMode="auto">
            <a:xfrm>
              <a:off x="36576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115" name="Straight Arrow Connector 114"/>
            <p:cNvCxnSpPr>
              <a:endCxn id="112" idx="1"/>
            </p:cNvCxnSpPr>
            <p:nvPr/>
          </p:nvCxnSpPr>
          <p:spPr bwMode="auto">
            <a:xfrm>
              <a:off x="31242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6" name="Straight Arrow Connector 115"/>
            <p:cNvCxnSpPr>
              <a:endCxn id="112" idx="1"/>
            </p:cNvCxnSpPr>
            <p:nvPr/>
          </p:nvCxnSpPr>
          <p:spPr bwMode="auto">
            <a:xfrm flipV="1">
              <a:off x="3124200" y="2537460"/>
              <a:ext cx="5334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7" name="Straight Arrow Connector 116"/>
            <p:cNvCxnSpPr>
              <a:endCxn id="113" idx="1"/>
            </p:cNvCxnSpPr>
            <p:nvPr/>
          </p:nvCxnSpPr>
          <p:spPr bwMode="auto">
            <a:xfrm>
              <a:off x="3124200" y="3446780"/>
              <a:ext cx="5334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8" name="Straight Arrow Connector 117"/>
            <p:cNvCxnSpPr>
              <a:endCxn id="113" idx="1"/>
            </p:cNvCxnSpPr>
            <p:nvPr/>
          </p:nvCxnSpPr>
          <p:spPr bwMode="auto">
            <a:xfrm flipV="1">
              <a:off x="3124200" y="3756660"/>
              <a:ext cx="5334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a:endCxn id="114" idx="1"/>
            </p:cNvCxnSpPr>
            <p:nvPr/>
          </p:nvCxnSpPr>
          <p:spPr bwMode="auto">
            <a:xfrm>
              <a:off x="3124200" y="4615180"/>
              <a:ext cx="5334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a:endCxn id="114" idx="1"/>
            </p:cNvCxnSpPr>
            <p:nvPr/>
          </p:nvCxnSpPr>
          <p:spPr bwMode="auto">
            <a:xfrm flipV="1">
              <a:off x="31242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a:endCxn id="114" idx="1"/>
            </p:cNvCxnSpPr>
            <p:nvPr/>
          </p:nvCxnSpPr>
          <p:spPr bwMode="auto">
            <a:xfrm flipV="1">
              <a:off x="31242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a:stCxn id="112" idx="3"/>
              <a:endCxn id="105" idx="2"/>
            </p:cNvCxnSpPr>
            <p:nvPr/>
          </p:nvCxnSpPr>
          <p:spPr bwMode="auto">
            <a:xfrm flipV="1">
              <a:off x="42672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3" name="Straight Arrow Connector 122"/>
            <p:cNvCxnSpPr>
              <a:stCxn id="112" idx="3"/>
              <a:endCxn id="107" idx="2"/>
            </p:cNvCxnSpPr>
            <p:nvPr/>
          </p:nvCxnSpPr>
          <p:spPr bwMode="auto">
            <a:xfrm>
              <a:off x="42672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4" name="Straight Arrow Connector 123"/>
            <p:cNvCxnSpPr>
              <a:stCxn id="113" idx="3"/>
              <a:endCxn id="106" idx="2"/>
            </p:cNvCxnSpPr>
            <p:nvPr/>
          </p:nvCxnSpPr>
          <p:spPr bwMode="auto">
            <a:xfrm flipV="1">
              <a:off x="42672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a:stCxn id="113" idx="3"/>
              <a:endCxn id="109" idx="2"/>
            </p:cNvCxnSpPr>
            <p:nvPr/>
          </p:nvCxnSpPr>
          <p:spPr bwMode="auto">
            <a:xfrm>
              <a:off x="42672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6" name="Straight Arrow Connector 125"/>
            <p:cNvCxnSpPr>
              <a:stCxn id="114" idx="3"/>
              <a:endCxn id="110" idx="2"/>
            </p:cNvCxnSpPr>
            <p:nvPr/>
          </p:nvCxnSpPr>
          <p:spPr bwMode="auto">
            <a:xfrm>
              <a:off x="42672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stCxn id="114" idx="3"/>
              <a:endCxn id="108" idx="2"/>
            </p:cNvCxnSpPr>
            <p:nvPr/>
          </p:nvCxnSpPr>
          <p:spPr bwMode="auto">
            <a:xfrm flipV="1">
              <a:off x="42672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8" name="Straight Arrow Connector 127"/>
            <p:cNvCxnSpPr>
              <a:stCxn id="114" idx="3"/>
              <a:endCxn id="111" idx="2"/>
            </p:cNvCxnSpPr>
            <p:nvPr/>
          </p:nvCxnSpPr>
          <p:spPr bwMode="auto">
            <a:xfrm>
              <a:off x="42672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24" name="Group 154"/>
          <p:cNvGrpSpPr/>
          <p:nvPr/>
        </p:nvGrpSpPr>
        <p:grpSpPr>
          <a:xfrm>
            <a:off x="5867400" y="2346960"/>
            <a:ext cx="2209800" cy="3825240"/>
            <a:chOff x="5334000" y="2118360"/>
            <a:chExt cx="2209800" cy="3825240"/>
          </a:xfrm>
        </p:grpSpPr>
        <p:sp>
          <p:nvSpPr>
            <p:cNvPr id="129" name="Oval 128"/>
            <p:cNvSpPr/>
            <p:nvPr/>
          </p:nvSpPr>
          <p:spPr bwMode="auto">
            <a:xfrm>
              <a:off x="7010400" y="2118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0" name="Oval 129"/>
            <p:cNvSpPr/>
            <p:nvPr/>
          </p:nvSpPr>
          <p:spPr bwMode="auto">
            <a:xfrm>
              <a:off x="7010400" y="2702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1" name="Oval 130"/>
            <p:cNvSpPr/>
            <p:nvPr/>
          </p:nvSpPr>
          <p:spPr bwMode="auto">
            <a:xfrm>
              <a:off x="7010400" y="32867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2" name="Oval 131"/>
            <p:cNvSpPr/>
            <p:nvPr/>
          </p:nvSpPr>
          <p:spPr bwMode="auto">
            <a:xfrm>
              <a:off x="7010400" y="38709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3" name="Oval 132"/>
            <p:cNvSpPr/>
            <p:nvPr/>
          </p:nvSpPr>
          <p:spPr bwMode="auto">
            <a:xfrm>
              <a:off x="7010400" y="44551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4" name="Oval 133"/>
            <p:cNvSpPr/>
            <p:nvPr/>
          </p:nvSpPr>
          <p:spPr bwMode="auto">
            <a:xfrm>
              <a:off x="7010400" y="50393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5" name="Oval 134"/>
            <p:cNvSpPr/>
            <p:nvPr/>
          </p:nvSpPr>
          <p:spPr bwMode="auto">
            <a:xfrm>
              <a:off x="7010400" y="5623560"/>
              <a:ext cx="533400" cy="320040"/>
            </a:xfrm>
            <a:prstGeom prst="ellips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Data</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6" name="Rounded Rectangle 135"/>
            <p:cNvSpPr/>
            <p:nvPr/>
          </p:nvSpPr>
          <p:spPr bwMode="auto">
            <a:xfrm>
              <a:off x="5867400" y="23469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1</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7" name="Rounded Rectangle 136"/>
            <p:cNvSpPr/>
            <p:nvPr/>
          </p:nvSpPr>
          <p:spPr bwMode="auto">
            <a:xfrm>
              <a:off x="5867400" y="35661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2</a:t>
              </a:r>
              <a:endParaRPr kumimoji="0" lang="en-US" sz="1400" b="0" i="0" u="none" strike="noStrike" cap="none" normalizeH="0" baseline="0" dirty="0" smtClean="0">
                <a:ln>
                  <a:noFill/>
                </a:ln>
                <a:solidFill>
                  <a:schemeClr val="tx1"/>
                </a:solidFill>
                <a:effectLst/>
                <a:latin typeface="Tahoma" pitchFamily="-64" charset="0"/>
              </a:endParaRPr>
            </a:p>
          </p:txBody>
        </p:sp>
        <p:sp>
          <p:nvSpPr>
            <p:cNvPr id="138" name="Rounded Rectangle 137"/>
            <p:cNvSpPr/>
            <p:nvPr/>
          </p:nvSpPr>
          <p:spPr bwMode="auto">
            <a:xfrm>
              <a:off x="5867400" y="4785360"/>
              <a:ext cx="609600" cy="381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Tahoma" pitchFamily="-64" charset="0"/>
                </a:rPr>
                <a:t>CPU 3</a:t>
              </a:r>
              <a:endParaRPr kumimoji="0" lang="en-US" sz="1400" b="0" i="0" u="none" strike="noStrike" cap="none" normalizeH="0" baseline="0" dirty="0" smtClean="0">
                <a:ln>
                  <a:noFill/>
                </a:ln>
                <a:solidFill>
                  <a:schemeClr val="tx1"/>
                </a:solidFill>
                <a:effectLst/>
                <a:latin typeface="Tahoma" pitchFamily="-64" charset="0"/>
              </a:endParaRPr>
            </a:p>
          </p:txBody>
        </p:sp>
        <p:cxnSp>
          <p:nvCxnSpPr>
            <p:cNvPr id="139" name="Straight Arrow Connector 138"/>
            <p:cNvCxnSpPr>
              <a:endCxn id="136" idx="1"/>
            </p:cNvCxnSpPr>
            <p:nvPr/>
          </p:nvCxnSpPr>
          <p:spPr bwMode="auto">
            <a:xfrm>
              <a:off x="53340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0" name="Straight Arrow Connector 139"/>
            <p:cNvCxnSpPr>
              <a:endCxn id="136" idx="1"/>
            </p:cNvCxnSpPr>
            <p:nvPr/>
          </p:nvCxnSpPr>
          <p:spPr bwMode="auto">
            <a:xfrm flipV="1">
              <a:off x="5334000" y="2537460"/>
              <a:ext cx="533400" cy="3251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1" name="Straight Arrow Connector 140"/>
            <p:cNvCxnSpPr>
              <a:endCxn id="137" idx="1"/>
            </p:cNvCxnSpPr>
            <p:nvPr/>
          </p:nvCxnSpPr>
          <p:spPr bwMode="auto">
            <a:xfrm>
              <a:off x="5334000" y="3446780"/>
              <a:ext cx="533400" cy="309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a:endCxn id="137" idx="1"/>
            </p:cNvCxnSpPr>
            <p:nvPr/>
          </p:nvCxnSpPr>
          <p:spPr bwMode="auto">
            <a:xfrm flipV="1">
              <a:off x="5334000" y="3756660"/>
              <a:ext cx="533400" cy="274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Straight Arrow Connector 142"/>
            <p:cNvCxnSpPr>
              <a:endCxn id="138" idx="1"/>
            </p:cNvCxnSpPr>
            <p:nvPr/>
          </p:nvCxnSpPr>
          <p:spPr bwMode="auto">
            <a:xfrm>
              <a:off x="5334000" y="4615180"/>
              <a:ext cx="533400" cy="3606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4" name="Straight Arrow Connector 143"/>
            <p:cNvCxnSpPr>
              <a:endCxn id="138" idx="1"/>
            </p:cNvCxnSpPr>
            <p:nvPr/>
          </p:nvCxnSpPr>
          <p:spPr bwMode="auto">
            <a:xfrm flipV="1">
              <a:off x="53340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5" name="Straight Arrow Connector 144"/>
            <p:cNvCxnSpPr>
              <a:endCxn id="138" idx="1"/>
            </p:cNvCxnSpPr>
            <p:nvPr/>
          </p:nvCxnSpPr>
          <p:spPr bwMode="auto">
            <a:xfrm flipV="1">
              <a:off x="53340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136" idx="3"/>
              <a:endCxn id="129" idx="2"/>
            </p:cNvCxnSpPr>
            <p:nvPr/>
          </p:nvCxnSpPr>
          <p:spPr bwMode="auto">
            <a:xfrm flipV="1">
              <a:off x="6477000" y="2278380"/>
              <a:ext cx="533400" cy="259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7" name="Straight Arrow Connector 146"/>
            <p:cNvCxnSpPr>
              <a:stCxn id="136" idx="3"/>
              <a:endCxn id="131" idx="2"/>
            </p:cNvCxnSpPr>
            <p:nvPr/>
          </p:nvCxnSpPr>
          <p:spPr bwMode="auto">
            <a:xfrm>
              <a:off x="6477000" y="2537460"/>
              <a:ext cx="533400" cy="9093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8" name="Straight Arrow Connector 147"/>
            <p:cNvCxnSpPr>
              <a:stCxn id="137" idx="3"/>
              <a:endCxn id="130" idx="2"/>
            </p:cNvCxnSpPr>
            <p:nvPr/>
          </p:nvCxnSpPr>
          <p:spPr bwMode="auto">
            <a:xfrm flipV="1">
              <a:off x="6477000" y="2862580"/>
              <a:ext cx="533400" cy="894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9" name="Straight Arrow Connector 148"/>
            <p:cNvCxnSpPr>
              <a:stCxn id="137" idx="3"/>
              <a:endCxn id="133" idx="2"/>
            </p:cNvCxnSpPr>
            <p:nvPr/>
          </p:nvCxnSpPr>
          <p:spPr bwMode="auto">
            <a:xfrm>
              <a:off x="6477000" y="3756660"/>
              <a:ext cx="533400" cy="858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0" name="Straight Arrow Connector 149"/>
            <p:cNvCxnSpPr>
              <a:stCxn id="138" idx="3"/>
              <a:endCxn id="134" idx="2"/>
            </p:cNvCxnSpPr>
            <p:nvPr/>
          </p:nvCxnSpPr>
          <p:spPr bwMode="auto">
            <a:xfrm>
              <a:off x="6477000" y="4975860"/>
              <a:ext cx="533400" cy="2235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1" name="Straight Arrow Connector 150"/>
            <p:cNvCxnSpPr>
              <a:stCxn id="138" idx="3"/>
              <a:endCxn id="132" idx="2"/>
            </p:cNvCxnSpPr>
            <p:nvPr/>
          </p:nvCxnSpPr>
          <p:spPr bwMode="auto">
            <a:xfrm flipV="1">
              <a:off x="6477000" y="4030980"/>
              <a:ext cx="533400" cy="9448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52" name="Straight Arrow Connector 151"/>
            <p:cNvCxnSpPr>
              <a:stCxn id="138" idx="3"/>
              <a:endCxn id="135" idx="2"/>
            </p:cNvCxnSpPr>
            <p:nvPr/>
          </p:nvCxnSpPr>
          <p:spPr bwMode="auto">
            <a:xfrm>
              <a:off x="6477000" y="4975860"/>
              <a:ext cx="533400" cy="80772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157" name="Straight Arrow Connector 156"/>
          <p:cNvCxnSpPr/>
          <p:nvPr/>
        </p:nvCxnSpPr>
        <p:spPr bwMode="auto">
          <a:xfrm>
            <a:off x="990600" y="2057400"/>
            <a:ext cx="6934200" cy="1588"/>
          </a:xfrm>
          <a:prstGeom prst="straightConnector1">
            <a:avLst/>
          </a:prstGeom>
          <a:noFill/>
          <a:ln w="38100" cap="flat" cmpd="sng" algn="ctr">
            <a:solidFill>
              <a:schemeClr val="hlink"/>
            </a:solidFill>
            <a:prstDash val="solid"/>
            <a:round/>
            <a:headEnd type="none" w="med" len="med"/>
            <a:tailEnd type="arrow"/>
          </a:ln>
          <a:effectLst/>
        </p:spPr>
      </p:cxnSp>
      <p:sp>
        <p:nvSpPr>
          <p:cNvPr id="158" name="TextBox 157"/>
          <p:cNvSpPr txBox="1"/>
          <p:nvPr/>
        </p:nvSpPr>
        <p:spPr>
          <a:xfrm>
            <a:off x="3733800" y="1752600"/>
            <a:ext cx="1079398" cy="369332"/>
          </a:xfrm>
          <a:prstGeom prst="rect">
            <a:avLst/>
          </a:prstGeom>
          <a:noFill/>
        </p:spPr>
        <p:txBody>
          <a:bodyPr wrap="none" rtlCol="0">
            <a:spAutoFit/>
          </a:bodyPr>
          <a:lstStyle/>
          <a:p>
            <a:r>
              <a:rPr lang="en-US" dirty="0" smtClean="0"/>
              <a:t>Iterations</a:t>
            </a:r>
            <a:endParaRPr lang="en-US" dirty="0"/>
          </a:p>
        </p:txBody>
      </p:sp>
      <p:grpSp>
        <p:nvGrpSpPr>
          <p:cNvPr id="26" name="Group 169"/>
          <p:cNvGrpSpPr/>
          <p:nvPr/>
        </p:nvGrpSpPr>
        <p:grpSpPr>
          <a:xfrm>
            <a:off x="2590800" y="2514600"/>
            <a:ext cx="4953000" cy="3505200"/>
            <a:chOff x="2590800" y="2514600"/>
            <a:chExt cx="4953000" cy="3505200"/>
          </a:xfrm>
        </p:grpSpPr>
        <p:sp>
          <p:nvSpPr>
            <p:cNvPr id="167" name="Rectangle 166"/>
            <p:cNvSpPr/>
            <p:nvPr/>
          </p:nvSpPr>
          <p:spPr bwMode="auto">
            <a:xfrm rot="5400000">
              <a:off x="1066800" y="4038600"/>
              <a:ext cx="35052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Disk Penalty</a:t>
              </a:r>
            </a:p>
          </p:txBody>
        </p:sp>
        <p:sp>
          <p:nvSpPr>
            <p:cNvPr id="168" name="Rectangle 167"/>
            <p:cNvSpPr/>
            <p:nvPr/>
          </p:nvSpPr>
          <p:spPr bwMode="auto">
            <a:xfrm rot="5400000">
              <a:off x="3352800" y="4038600"/>
              <a:ext cx="35052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Disk Penalty</a:t>
              </a:r>
            </a:p>
          </p:txBody>
        </p:sp>
        <p:sp>
          <p:nvSpPr>
            <p:cNvPr id="169" name="Rectangle 168"/>
            <p:cNvSpPr/>
            <p:nvPr/>
          </p:nvSpPr>
          <p:spPr bwMode="auto">
            <a:xfrm rot="5400000">
              <a:off x="5562600" y="4038600"/>
              <a:ext cx="35052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Disk Penalty</a:t>
              </a:r>
            </a:p>
          </p:txBody>
        </p:sp>
      </p:grpSp>
      <p:grpSp>
        <p:nvGrpSpPr>
          <p:cNvPr id="92" name="Group 169"/>
          <p:cNvGrpSpPr/>
          <p:nvPr/>
        </p:nvGrpSpPr>
        <p:grpSpPr>
          <a:xfrm>
            <a:off x="1371600" y="2514600"/>
            <a:ext cx="4953000" cy="3505200"/>
            <a:chOff x="2590800" y="2514600"/>
            <a:chExt cx="4953000" cy="3505200"/>
          </a:xfrm>
        </p:grpSpPr>
        <p:sp>
          <p:nvSpPr>
            <p:cNvPr id="93" name="Rectangle 92"/>
            <p:cNvSpPr/>
            <p:nvPr/>
          </p:nvSpPr>
          <p:spPr bwMode="auto">
            <a:xfrm rot="5400000">
              <a:off x="1066800" y="4038600"/>
              <a:ext cx="35052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StartupPenalty</a:t>
              </a:r>
            </a:p>
          </p:txBody>
        </p:sp>
        <p:sp>
          <p:nvSpPr>
            <p:cNvPr id="94" name="Rectangle 93"/>
            <p:cNvSpPr/>
            <p:nvPr/>
          </p:nvSpPr>
          <p:spPr bwMode="auto">
            <a:xfrm rot="5400000">
              <a:off x="3352800" y="4038600"/>
              <a:ext cx="35052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Startup Penalty</a:t>
              </a:r>
            </a:p>
          </p:txBody>
        </p:sp>
        <p:sp>
          <p:nvSpPr>
            <p:cNvPr id="95" name="Rectangle 94"/>
            <p:cNvSpPr/>
            <p:nvPr/>
          </p:nvSpPr>
          <p:spPr bwMode="auto">
            <a:xfrm rot="5400000">
              <a:off x="5562600" y="4038600"/>
              <a:ext cx="35052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Startup Penalty</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876800" y="3810000"/>
            <a:ext cx="3821947" cy="2689086"/>
            <a:chOff x="4724400" y="3711714"/>
            <a:chExt cx="3821947" cy="2689086"/>
          </a:xfrm>
        </p:grpSpPr>
        <p:sp>
          <p:nvSpPr>
            <p:cNvPr id="15" name="TextBox 14"/>
            <p:cNvSpPr txBox="1"/>
            <p:nvPr/>
          </p:nvSpPr>
          <p:spPr>
            <a:xfrm>
              <a:off x="7010400" y="4092714"/>
              <a:ext cx="1535947" cy="707886"/>
            </a:xfrm>
            <a:prstGeom prst="rect">
              <a:avLst/>
            </a:prstGeom>
            <a:noFill/>
          </p:spPr>
          <p:txBody>
            <a:bodyPr wrap="none" rtlCol="0">
              <a:spAutoFit/>
            </a:bodyPr>
            <a:lstStyle/>
            <a:p>
              <a:pPr algn="ctr"/>
              <a:r>
                <a:rPr lang="en-US" sz="2000" dirty="0" smtClean="0"/>
                <a:t>Belief</a:t>
              </a:r>
            </a:p>
            <a:p>
              <a:pPr algn="ctr"/>
              <a:r>
                <a:rPr lang="en-US" sz="2000" dirty="0" smtClean="0"/>
                <a:t>Propagation</a:t>
              </a:r>
            </a:p>
          </p:txBody>
        </p:sp>
        <p:sp>
          <p:nvSpPr>
            <p:cNvPr id="16" name="TextBox 15"/>
            <p:cNvSpPr txBox="1"/>
            <p:nvPr/>
          </p:nvSpPr>
          <p:spPr>
            <a:xfrm>
              <a:off x="6096000" y="3711714"/>
              <a:ext cx="678216" cy="400110"/>
            </a:xfrm>
            <a:prstGeom prst="rect">
              <a:avLst/>
            </a:prstGeom>
            <a:noFill/>
          </p:spPr>
          <p:txBody>
            <a:bodyPr wrap="none" rtlCol="0">
              <a:spAutoFit/>
            </a:bodyPr>
            <a:lstStyle/>
            <a:p>
              <a:r>
                <a:rPr lang="en-US" sz="2000" dirty="0" smtClean="0"/>
                <a:t>SVM</a:t>
              </a:r>
            </a:p>
          </p:txBody>
        </p:sp>
        <p:sp>
          <p:nvSpPr>
            <p:cNvPr id="17" name="TextBox 16"/>
            <p:cNvSpPr txBox="1"/>
            <p:nvPr/>
          </p:nvSpPr>
          <p:spPr>
            <a:xfrm>
              <a:off x="5791200" y="4245114"/>
              <a:ext cx="1141583" cy="707886"/>
            </a:xfrm>
            <a:prstGeom prst="rect">
              <a:avLst/>
            </a:prstGeom>
            <a:noFill/>
          </p:spPr>
          <p:txBody>
            <a:bodyPr wrap="none" rtlCol="0">
              <a:spAutoFit/>
            </a:bodyPr>
            <a:lstStyle/>
            <a:p>
              <a:pPr algn="ctr"/>
              <a:r>
                <a:rPr lang="en-US" sz="2000" dirty="0" smtClean="0"/>
                <a:t>Kernel</a:t>
              </a:r>
            </a:p>
            <a:p>
              <a:pPr algn="ctr"/>
              <a:r>
                <a:rPr lang="en-US" sz="2000" dirty="0" smtClean="0"/>
                <a:t>Methods</a:t>
              </a:r>
              <a:endParaRPr lang="en-US" sz="2000" dirty="0"/>
            </a:p>
          </p:txBody>
        </p:sp>
        <p:sp>
          <p:nvSpPr>
            <p:cNvPr id="18" name="TextBox 17"/>
            <p:cNvSpPr txBox="1"/>
            <p:nvPr/>
          </p:nvSpPr>
          <p:spPr>
            <a:xfrm>
              <a:off x="5105400" y="5692914"/>
              <a:ext cx="1492716" cy="707886"/>
            </a:xfrm>
            <a:prstGeom prst="rect">
              <a:avLst/>
            </a:prstGeom>
            <a:noFill/>
          </p:spPr>
          <p:txBody>
            <a:bodyPr wrap="none" rtlCol="0">
              <a:spAutoFit/>
            </a:bodyPr>
            <a:lstStyle/>
            <a:p>
              <a:pPr algn="ctr"/>
              <a:r>
                <a:rPr lang="en-US" sz="2000" dirty="0" smtClean="0"/>
                <a:t>Deep Belief</a:t>
              </a:r>
            </a:p>
            <a:p>
              <a:pPr algn="ctr"/>
              <a:r>
                <a:rPr lang="en-US" sz="2000" dirty="0" smtClean="0"/>
                <a:t>Networks</a:t>
              </a:r>
              <a:endParaRPr lang="en-US" sz="2000" dirty="0"/>
            </a:p>
          </p:txBody>
        </p:sp>
        <p:sp>
          <p:nvSpPr>
            <p:cNvPr id="21" name="TextBox 20"/>
            <p:cNvSpPr txBox="1"/>
            <p:nvPr/>
          </p:nvSpPr>
          <p:spPr>
            <a:xfrm>
              <a:off x="6705600" y="5616714"/>
              <a:ext cx="1240895" cy="707886"/>
            </a:xfrm>
            <a:prstGeom prst="rect">
              <a:avLst/>
            </a:prstGeom>
            <a:noFill/>
          </p:spPr>
          <p:txBody>
            <a:bodyPr wrap="none" rtlCol="0">
              <a:spAutoFit/>
            </a:bodyPr>
            <a:lstStyle/>
            <a:p>
              <a:pPr algn="ctr"/>
              <a:r>
                <a:rPr lang="en-US" sz="2000" dirty="0" smtClean="0"/>
                <a:t>Neural</a:t>
              </a:r>
            </a:p>
            <a:p>
              <a:pPr algn="ctr"/>
              <a:r>
                <a:rPr lang="en-US" sz="2000" dirty="0" smtClean="0"/>
                <a:t>Networks</a:t>
              </a:r>
              <a:endParaRPr lang="en-US" sz="2000" dirty="0"/>
            </a:p>
          </p:txBody>
        </p:sp>
        <p:sp>
          <p:nvSpPr>
            <p:cNvPr id="22" name="TextBox 21"/>
            <p:cNvSpPr txBox="1"/>
            <p:nvPr/>
          </p:nvSpPr>
          <p:spPr>
            <a:xfrm>
              <a:off x="4724400" y="4930914"/>
              <a:ext cx="1610963" cy="707886"/>
            </a:xfrm>
            <a:prstGeom prst="rect">
              <a:avLst/>
            </a:prstGeom>
            <a:noFill/>
          </p:spPr>
          <p:txBody>
            <a:bodyPr wrap="none" rtlCol="0">
              <a:spAutoFit/>
            </a:bodyPr>
            <a:lstStyle/>
            <a:p>
              <a:pPr algn="ctr"/>
              <a:r>
                <a:rPr lang="en-US" sz="2000" dirty="0" smtClean="0"/>
                <a:t>Tensor </a:t>
              </a:r>
            </a:p>
            <a:p>
              <a:r>
                <a:rPr lang="en-US" sz="2000" dirty="0" smtClean="0"/>
                <a:t>Factorization</a:t>
              </a:r>
              <a:endParaRPr lang="en-US" sz="2000" dirty="0"/>
            </a:p>
          </p:txBody>
        </p:sp>
        <p:sp>
          <p:nvSpPr>
            <p:cNvPr id="23" name="TextBox 22"/>
            <p:cNvSpPr txBox="1"/>
            <p:nvPr/>
          </p:nvSpPr>
          <p:spPr>
            <a:xfrm>
              <a:off x="6858000" y="5007114"/>
              <a:ext cx="1201821" cy="400110"/>
            </a:xfrm>
            <a:prstGeom prst="rect">
              <a:avLst/>
            </a:prstGeom>
            <a:noFill/>
          </p:spPr>
          <p:txBody>
            <a:bodyPr wrap="none" rtlCol="0">
              <a:spAutoFit/>
            </a:bodyPr>
            <a:lstStyle/>
            <a:p>
              <a:r>
                <a:rPr lang="en-US" sz="2000" dirty="0" smtClean="0"/>
                <a:t>PageRank</a:t>
              </a:r>
              <a:endParaRPr lang="en-US" sz="2000" dirty="0"/>
            </a:p>
          </p:txBody>
        </p:sp>
        <p:sp>
          <p:nvSpPr>
            <p:cNvPr id="24" name="TextBox 23"/>
            <p:cNvSpPr txBox="1"/>
            <p:nvPr/>
          </p:nvSpPr>
          <p:spPr>
            <a:xfrm>
              <a:off x="5029200" y="3864114"/>
              <a:ext cx="815097" cy="400110"/>
            </a:xfrm>
            <a:prstGeom prst="rect">
              <a:avLst/>
            </a:prstGeom>
            <a:noFill/>
          </p:spPr>
          <p:txBody>
            <a:bodyPr wrap="none" rtlCol="0">
              <a:spAutoFit/>
            </a:bodyPr>
            <a:lstStyle/>
            <a:p>
              <a:pPr algn="ctr"/>
              <a:r>
                <a:rPr lang="en-US" sz="2000" dirty="0" smtClean="0"/>
                <a:t>Lasso</a:t>
              </a:r>
              <a:endParaRPr lang="en-US" sz="2000" dirty="0"/>
            </a:p>
          </p:txBody>
        </p:sp>
      </p:grpSp>
      <p:sp>
        <p:nvSpPr>
          <p:cNvPr id="2" name="Title 1"/>
          <p:cNvSpPr>
            <a:spLocks noGrp="1"/>
          </p:cNvSpPr>
          <p:nvPr>
            <p:ph type="title"/>
          </p:nvPr>
        </p:nvSpPr>
        <p:spPr/>
        <p:txBody>
          <a:bodyPr/>
          <a:lstStyle/>
          <a:p>
            <a:r>
              <a:rPr lang="en-US" sz="3600" dirty="0" smtClean="0"/>
              <a:t>Map-Reduce for Data-Parallel ML</a:t>
            </a:r>
            <a:endParaRPr lang="en-US" sz="3600" dirty="0"/>
          </a:p>
        </p:txBody>
      </p:sp>
      <p:sp>
        <p:nvSpPr>
          <p:cNvPr id="3" name="Content Placeholder 2"/>
          <p:cNvSpPr>
            <a:spLocks noGrp="1"/>
          </p:cNvSpPr>
          <p:nvPr>
            <p:ph idx="1"/>
          </p:nvPr>
        </p:nvSpPr>
        <p:spPr>
          <a:xfrm>
            <a:off x="457200" y="990601"/>
            <a:ext cx="8305800" cy="762000"/>
          </a:xfrm>
        </p:spPr>
        <p:txBody>
          <a:bodyPr/>
          <a:lstStyle/>
          <a:p>
            <a:r>
              <a:rPr lang="en-US" dirty="0" smtClean="0"/>
              <a:t>Excellent for large data-parallel tasks!</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22</a:t>
            </a:fld>
            <a:endParaRPr lang="en-US" dirty="0"/>
          </a:p>
        </p:txBody>
      </p:sp>
      <p:sp>
        <p:nvSpPr>
          <p:cNvPr id="5" name="Left-Right Arrow 4"/>
          <p:cNvSpPr/>
          <p:nvPr/>
        </p:nvSpPr>
        <p:spPr bwMode="auto">
          <a:xfrm>
            <a:off x="542310" y="1860742"/>
            <a:ext cx="7999987" cy="957229"/>
          </a:xfrm>
          <a:prstGeom prst="leftRightArrow">
            <a:avLst>
              <a:gd name="adj1" fmla="val 64701"/>
              <a:gd name="adj2" fmla="val 50000"/>
            </a:avLst>
          </a:prstGeom>
          <a:gradFill flip="none" rotWithShape="1">
            <a:gsLst>
              <a:gs pos="0">
                <a:schemeClr val="bg1"/>
              </a:gs>
              <a:gs pos="82000">
                <a:schemeClr val="accent2">
                  <a:shade val="94000"/>
                  <a:satMod val="135000"/>
                </a:schemeClr>
              </a:gs>
            </a:gsLst>
            <a:lin ang="0" scaled="1"/>
            <a:tileRec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Data-Parallel</a:t>
            </a:r>
            <a:r>
              <a:rPr kumimoji="0" lang="en-US" sz="2400" b="0" i="0" u="none" strike="noStrike" cap="none" normalizeH="0" dirty="0" smtClean="0">
                <a:ln>
                  <a:noFill/>
                </a:ln>
                <a:solidFill>
                  <a:schemeClr val="bg1"/>
                </a:solidFill>
                <a:effectLst/>
                <a:latin typeface="Tahoma" pitchFamily="34" charset="0"/>
                <a:ea typeface="ＭＳ Ｐゴシック" pitchFamily="-111" charset="-128"/>
              </a:rPr>
              <a:t>Graph-Parallel</a:t>
            </a:r>
            <a:endParaRPr kumimoji="0" lang="en-US" sz="2400" b="0" i="0" u="none" strike="noStrike" cap="none" normalizeH="0" baseline="0" dirty="0" smtClean="0">
              <a:ln>
                <a:noFill/>
              </a:ln>
              <a:solidFill>
                <a:schemeClr val="bg1"/>
              </a:solidFill>
              <a:effectLst/>
              <a:latin typeface="Tahoma" pitchFamily="34" charset="0"/>
              <a:ea typeface="ＭＳ Ｐゴシック" pitchFamily="-111" charset="-128"/>
            </a:endParaRPr>
          </a:p>
        </p:txBody>
      </p:sp>
      <p:sp>
        <p:nvSpPr>
          <p:cNvPr id="10" name="TextBox 9"/>
          <p:cNvSpPr txBox="1"/>
          <p:nvPr/>
        </p:nvSpPr>
        <p:spPr>
          <a:xfrm>
            <a:off x="2362200" y="3886200"/>
            <a:ext cx="1281095" cy="707886"/>
          </a:xfrm>
          <a:prstGeom prst="rect">
            <a:avLst/>
          </a:prstGeom>
          <a:noFill/>
        </p:spPr>
        <p:txBody>
          <a:bodyPr wrap="none" rtlCol="0">
            <a:spAutoFit/>
          </a:bodyPr>
          <a:lstStyle/>
          <a:p>
            <a:pPr algn="ctr"/>
            <a:r>
              <a:rPr lang="en-US" sz="2000" dirty="0" smtClean="0"/>
              <a:t>Cross</a:t>
            </a:r>
          </a:p>
          <a:p>
            <a:pPr algn="ctr"/>
            <a:r>
              <a:rPr lang="en-US" sz="2000" dirty="0" smtClean="0"/>
              <a:t>Validation</a:t>
            </a:r>
          </a:p>
        </p:txBody>
      </p:sp>
      <p:sp>
        <p:nvSpPr>
          <p:cNvPr id="11" name="TextBox 10"/>
          <p:cNvSpPr txBox="1"/>
          <p:nvPr/>
        </p:nvSpPr>
        <p:spPr>
          <a:xfrm>
            <a:off x="533400" y="3886200"/>
            <a:ext cx="1309022" cy="707886"/>
          </a:xfrm>
          <a:prstGeom prst="rect">
            <a:avLst/>
          </a:prstGeom>
          <a:noFill/>
        </p:spPr>
        <p:txBody>
          <a:bodyPr wrap="none" rtlCol="0">
            <a:spAutoFit/>
          </a:bodyPr>
          <a:lstStyle/>
          <a:p>
            <a:pPr algn="ctr"/>
            <a:r>
              <a:rPr lang="en-US" sz="2000" dirty="0" smtClean="0"/>
              <a:t>Feature </a:t>
            </a:r>
          </a:p>
          <a:p>
            <a:pPr algn="ctr"/>
            <a:r>
              <a:rPr lang="en-US" sz="2000" dirty="0" smtClean="0"/>
              <a:t>Extraction</a:t>
            </a:r>
          </a:p>
        </p:txBody>
      </p:sp>
      <p:sp>
        <p:nvSpPr>
          <p:cNvPr id="12" name="TextBox 11"/>
          <p:cNvSpPr txBox="1"/>
          <p:nvPr/>
        </p:nvSpPr>
        <p:spPr>
          <a:xfrm>
            <a:off x="685800" y="3048000"/>
            <a:ext cx="2788520" cy="707886"/>
          </a:xfrm>
          <a:prstGeom prst="rect">
            <a:avLst/>
          </a:prstGeom>
          <a:noFill/>
        </p:spPr>
        <p:txBody>
          <a:bodyPr wrap="none" rtlCol="0">
            <a:spAutoFit/>
          </a:bodyPr>
          <a:lstStyle/>
          <a:p>
            <a:r>
              <a:rPr lang="en-US" sz="4000" dirty="0" smtClean="0"/>
              <a:t>Map Reduce</a:t>
            </a:r>
            <a:endParaRPr lang="en-US" sz="4000" dirty="0"/>
          </a:p>
        </p:txBody>
      </p:sp>
      <p:sp>
        <p:nvSpPr>
          <p:cNvPr id="13" name="TextBox 12"/>
          <p:cNvSpPr txBox="1"/>
          <p:nvPr/>
        </p:nvSpPr>
        <p:spPr>
          <a:xfrm>
            <a:off x="976295" y="4916269"/>
            <a:ext cx="2153603" cy="646331"/>
          </a:xfrm>
          <a:prstGeom prst="rect">
            <a:avLst/>
          </a:prstGeom>
          <a:noFill/>
        </p:spPr>
        <p:txBody>
          <a:bodyPr wrap="none" rtlCol="0">
            <a:spAutoFit/>
          </a:bodyPr>
          <a:lstStyle/>
          <a:p>
            <a:pPr algn="ctr"/>
            <a:r>
              <a:rPr lang="en-US" dirty="0" smtClean="0"/>
              <a:t>Computing Sufficient</a:t>
            </a:r>
          </a:p>
          <a:p>
            <a:pPr algn="ctr"/>
            <a:r>
              <a:rPr lang="en-US" dirty="0" smtClean="0"/>
              <a:t>Statistics </a:t>
            </a:r>
            <a:endParaRPr lang="en-US" dirty="0"/>
          </a:p>
        </p:txBody>
      </p:sp>
      <p:sp>
        <p:nvSpPr>
          <p:cNvPr id="26" name="TextBox 25"/>
          <p:cNvSpPr txBox="1"/>
          <p:nvPr/>
        </p:nvSpPr>
        <p:spPr>
          <a:xfrm>
            <a:off x="5105400" y="3048000"/>
            <a:ext cx="3276600"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4000" dirty="0" smtClean="0"/>
              <a:t>Map Reduce?</a:t>
            </a:r>
            <a:endParaRPr lang="en-US" sz="4000" dirty="0"/>
          </a:p>
        </p:txBody>
      </p:sp>
      <p:sp>
        <p:nvSpPr>
          <p:cNvPr id="27" name="TextBox 26"/>
          <p:cNvSpPr txBox="1"/>
          <p:nvPr/>
        </p:nvSpPr>
        <p:spPr>
          <a:xfrm>
            <a:off x="4800600" y="3048000"/>
            <a:ext cx="3962400"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4000" dirty="0" err="1" smtClean="0"/>
              <a:t>Pregel</a:t>
            </a:r>
            <a:r>
              <a:rPr lang="en-US" sz="4000" dirty="0" smtClean="0"/>
              <a:t> (</a:t>
            </a:r>
            <a:r>
              <a:rPr lang="en-US" sz="4000" dirty="0" err="1" smtClean="0"/>
              <a:t>Giraph</a:t>
            </a:r>
            <a:r>
              <a:rPr lang="en-US" sz="4000" dirty="0" smtClean="0"/>
              <a:t>)?</a:t>
            </a:r>
            <a:endParaRPr lang="en-US" sz="4000" dirty="0"/>
          </a:p>
        </p:txBody>
      </p:sp>
    </p:spTree>
    <p:extLst>
      <p:ext uri="{BB962C8B-B14F-4D97-AF65-F5344CB8AC3E}">
        <p14:creationId xmlns:p14="http://schemas.microsoft.com/office/powerpoint/2010/main" val="260505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xit" presetSubtype="0" fill="hold" grpId="0" nodeType="clickEffect">
                                  <p:stCondLst>
                                    <p:cond delay="0"/>
                                  </p:stCondLst>
                                  <p:childTnLst>
                                    <p:anim from="(ppt_w)" to="(-ppt_w*2)" calcmode="lin" valueType="num">
                                      <p:cBhvr rctx="PPT">
                                        <p:cTn id="6" dur="500" autoRev="1">
                                          <p:stCondLst>
                                            <p:cond delay="0"/>
                                          </p:stCondLst>
                                        </p:cTn>
                                        <p:tgtEl>
                                          <p:spTgt spid="26"/>
                                        </p:tgtEl>
                                        <p:attrNameLst>
                                          <p:attrName>ppt_w</p:attrName>
                                        </p:attrNameLst>
                                      </p:cBhvr>
                                    </p:anim>
                                    <p:anim by="(ppt_w*0.50)" calcmode="lin" valueType="num">
                                      <p:cBhvr>
                                        <p:cTn id="7" dur="500" decel="50000" autoRev="1">
                                          <p:stCondLst>
                                            <p:cond delay="0"/>
                                          </p:stCondLst>
                                        </p:cTn>
                                        <p:tgtEl>
                                          <p:spTgt spid="26"/>
                                        </p:tgtEl>
                                        <p:attrNameLst>
                                          <p:attrName>ppt_x</p:attrName>
                                        </p:attrNameLst>
                                      </p:cBhvr>
                                    </p:anim>
                                    <p:anim from="(ppt_y)" to="(1+ppt_h/2)" calcmode="lin" valueType="num">
                                      <p:cBhvr>
                                        <p:cTn id="8" dur="1000">
                                          <p:stCondLst>
                                            <p:cond delay="0"/>
                                          </p:stCondLst>
                                        </p:cTn>
                                        <p:tgtEl>
                                          <p:spTgt spid="26"/>
                                        </p:tgtEl>
                                        <p:attrNameLst>
                                          <p:attrName>ppt_y</p:attrName>
                                        </p:attrNameLst>
                                      </p:cBhvr>
                                    </p:anim>
                                    <p:animRot by="21600000">
                                      <p:cBhvr>
                                        <p:cTn id="9" dur="1000">
                                          <p:stCondLst>
                                            <p:cond delay="0"/>
                                          </p:stCondLst>
                                        </p:cTn>
                                        <p:tgtEl>
                                          <p:spTgt spid="26"/>
                                        </p:tgtEl>
                                        <p:attrNameLst>
                                          <p:attrName>r</p:attrName>
                                        </p:attrNameLst>
                                      </p:cBhvr>
                                    </p:animRot>
                                    <p:set>
                                      <p:cBhvr>
                                        <p:cTn id="10" dur="1" fill="hold">
                                          <p:stCondLst>
                                            <p:cond delay="999"/>
                                          </p:stCondLst>
                                        </p:cTn>
                                        <p:tgtEl>
                                          <p:spTgt spid="26"/>
                                        </p:tgtEl>
                                        <p:attrNameLst>
                                          <p:attrName>style.visibility</p:attrName>
                                        </p:attrNameLst>
                                      </p:cBhvr>
                                      <p:to>
                                        <p:strVal val="hidden"/>
                                      </p:to>
                                    </p:set>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7848600" y="1905000"/>
            <a:ext cx="914400" cy="3886200"/>
            <a:chOff x="7848600" y="1981200"/>
            <a:chExt cx="914400" cy="3352800"/>
          </a:xfrm>
        </p:grpSpPr>
        <p:sp>
          <p:nvSpPr>
            <p:cNvPr id="170" name="Right Arrow 169"/>
            <p:cNvSpPr/>
            <p:nvPr/>
          </p:nvSpPr>
          <p:spPr bwMode="auto">
            <a:xfrm>
              <a:off x="7848600" y="3429000"/>
              <a:ext cx="457200" cy="533400"/>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Rectangle 170"/>
            <p:cNvSpPr/>
            <p:nvPr/>
          </p:nvSpPr>
          <p:spPr bwMode="auto">
            <a:xfrm rot="5400000">
              <a:off x="6858000" y="3429000"/>
              <a:ext cx="33528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Barrier</a:t>
              </a:r>
            </a:p>
          </p:txBody>
        </p:sp>
      </p:grpSp>
      <p:sp>
        <p:nvSpPr>
          <p:cNvPr id="2" name="Title 1"/>
          <p:cNvSpPr>
            <a:spLocks noGrp="1"/>
          </p:cNvSpPr>
          <p:nvPr>
            <p:ph type="title"/>
          </p:nvPr>
        </p:nvSpPr>
        <p:spPr/>
        <p:txBody>
          <a:bodyPr/>
          <a:lstStyle/>
          <a:p>
            <a:r>
              <a:rPr lang="en-US" dirty="0" err="1" smtClean="0"/>
              <a:t>Pregel</a:t>
            </a:r>
            <a:r>
              <a:rPr lang="en-US" dirty="0" smtClean="0"/>
              <a:t> (</a:t>
            </a:r>
            <a:r>
              <a:rPr lang="en-US" dirty="0" err="1" smtClean="0"/>
              <a:t>Giraph</a:t>
            </a:r>
            <a:r>
              <a:rPr lang="en-US" dirty="0" smtClean="0"/>
              <a:t>)</a:t>
            </a:r>
            <a:endParaRPr lang="en-US" dirty="0"/>
          </a:p>
        </p:txBody>
      </p:sp>
      <p:sp>
        <p:nvSpPr>
          <p:cNvPr id="3" name="Content Placeholder 2"/>
          <p:cNvSpPr>
            <a:spLocks noGrp="1"/>
          </p:cNvSpPr>
          <p:nvPr>
            <p:ph idx="1"/>
          </p:nvPr>
        </p:nvSpPr>
        <p:spPr>
          <a:xfrm>
            <a:off x="457200" y="990601"/>
            <a:ext cx="8305800" cy="1143000"/>
          </a:xfrm>
        </p:spPr>
        <p:txBody>
          <a:bodyPr/>
          <a:lstStyle/>
          <a:p>
            <a:r>
              <a:rPr lang="en-US" dirty="0" smtClean="0"/>
              <a:t>Bulk Synchronous Parallel Model:</a:t>
            </a:r>
          </a:p>
        </p:txBody>
      </p:sp>
      <p:grpSp>
        <p:nvGrpSpPr>
          <p:cNvPr id="31" name="Group 30"/>
          <p:cNvGrpSpPr/>
          <p:nvPr/>
        </p:nvGrpSpPr>
        <p:grpSpPr>
          <a:xfrm>
            <a:off x="914400" y="2857500"/>
            <a:ext cx="2667000" cy="2857500"/>
            <a:chOff x="1066800" y="2667000"/>
            <a:chExt cx="2133600" cy="2286000"/>
          </a:xfrm>
        </p:grpSpPr>
        <p:cxnSp>
          <p:nvCxnSpPr>
            <p:cNvPr id="4" name="Straight Connector 3"/>
            <p:cNvCxnSpPr/>
            <p:nvPr/>
          </p:nvCxnSpPr>
          <p:spPr bwMode="auto">
            <a:xfrm flipV="1">
              <a:off x="2190793" y="2868953"/>
              <a:ext cx="702904" cy="65634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bwMode="auto">
            <a:xfrm flipV="1">
              <a:off x="1206728" y="3525302"/>
              <a:ext cx="984066" cy="55537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bwMode="auto">
            <a:xfrm>
              <a:off x="1752600" y="2819400"/>
              <a:ext cx="114300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bwMode="auto">
            <a:xfrm rot="5400000">
              <a:off x="849030" y="3177102"/>
              <a:ext cx="1261273" cy="54586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bwMode="auto">
            <a:xfrm rot="5400000">
              <a:off x="1321760" y="4019452"/>
              <a:ext cx="1363185"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rot="16200000" flipH="1">
              <a:off x="1083982" y="4156558"/>
              <a:ext cx="807813" cy="65604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rot="16200000" flipH="1">
              <a:off x="2509592" y="3253058"/>
              <a:ext cx="908789" cy="14058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bwMode="auto">
            <a:xfrm rot="5400000">
              <a:off x="2493419" y="3943719"/>
              <a:ext cx="706837"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rot="16200000" flipH="1">
              <a:off x="1945455" y="3770639"/>
              <a:ext cx="959278" cy="46860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flipV="1">
              <a:off x="1815911" y="4484579"/>
              <a:ext cx="843485" cy="35341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2" name="Oval 21"/>
            <p:cNvSpPr/>
            <p:nvPr/>
          </p:nvSpPr>
          <p:spPr bwMode="auto">
            <a:xfrm>
              <a:off x="1600200" y="26670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 name="Oval 16"/>
            <p:cNvSpPr/>
            <p:nvPr/>
          </p:nvSpPr>
          <p:spPr bwMode="auto">
            <a:xfrm>
              <a:off x="2743200" y="26670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Oval 17"/>
            <p:cNvSpPr/>
            <p:nvPr/>
          </p:nvSpPr>
          <p:spPr bwMode="auto">
            <a:xfrm>
              <a:off x="2895600" y="36576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 name="Oval 18"/>
            <p:cNvSpPr/>
            <p:nvPr/>
          </p:nvSpPr>
          <p:spPr bwMode="auto">
            <a:xfrm>
              <a:off x="2514600" y="42672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 name="Oval 19"/>
            <p:cNvSpPr/>
            <p:nvPr/>
          </p:nvSpPr>
          <p:spPr bwMode="auto">
            <a:xfrm>
              <a:off x="2057400" y="33528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 name="Oval 22"/>
            <p:cNvSpPr/>
            <p:nvPr/>
          </p:nvSpPr>
          <p:spPr bwMode="auto">
            <a:xfrm>
              <a:off x="1676400" y="46482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 name="Oval 23"/>
            <p:cNvSpPr/>
            <p:nvPr/>
          </p:nvSpPr>
          <p:spPr bwMode="auto">
            <a:xfrm>
              <a:off x="1066800" y="38862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pic>
        <p:nvPicPr>
          <p:cNvPr id="67593" name="Picture 9" descr="C:\Users\jegonzal\AppData\Local\Microsoft\Windows\Temporary Internet Files\Content.IE5\5PSFKVT5\MC900322626[1].wmf"/>
          <p:cNvPicPr>
            <a:picLocks noChangeAspect="1" noChangeArrowheads="1"/>
          </p:cNvPicPr>
          <p:nvPr/>
        </p:nvPicPr>
        <p:blipFill>
          <a:blip r:embed="rId2" cstate="print"/>
          <a:srcRect/>
          <a:stretch>
            <a:fillRect/>
          </a:stretch>
        </p:blipFill>
        <p:spPr bwMode="auto">
          <a:xfrm>
            <a:off x="1600200" y="2400300"/>
            <a:ext cx="457200" cy="721330"/>
          </a:xfrm>
          <a:prstGeom prst="rect">
            <a:avLst/>
          </a:prstGeom>
          <a:noFill/>
        </p:spPr>
      </p:pic>
      <p:pic>
        <p:nvPicPr>
          <p:cNvPr id="37" name="Picture 9" descr="C:\Users\jegonzal\AppData\Local\Microsoft\Windows\Temporary Internet Files\Content.IE5\5PSFKVT5\MC900322626[1].wmf"/>
          <p:cNvPicPr>
            <a:picLocks noChangeAspect="1" noChangeArrowheads="1"/>
          </p:cNvPicPr>
          <p:nvPr/>
        </p:nvPicPr>
        <p:blipFill>
          <a:blip r:embed="rId2" cstate="print"/>
          <a:srcRect/>
          <a:stretch>
            <a:fillRect/>
          </a:stretch>
        </p:blipFill>
        <p:spPr bwMode="auto">
          <a:xfrm>
            <a:off x="3048000" y="2400300"/>
            <a:ext cx="457200" cy="721330"/>
          </a:xfrm>
          <a:prstGeom prst="rect">
            <a:avLst/>
          </a:prstGeom>
          <a:noFill/>
        </p:spPr>
      </p:pic>
      <p:pic>
        <p:nvPicPr>
          <p:cNvPr id="38" name="Picture 9" descr="C:\Users\jegonzal\AppData\Local\Microsoft\Windows\Temporary Internet Files\Content.IE5\5PSFKVT5\MC900322626[1].wmf"/>
          <p:cNvPicPr>
            <a:picLocks noChangeAspect="1" noChangeArrowheads="1"/>
          </p:cNvPicPr>
          <p:nvPr/>
        </p:nvPicPr>
        <p:blipFill>
          <a:blip r:embed="rId2" cstate="print"/>
          <a:srcRect/>
          <a:stretch>
            <a:fillRect/>
          </a:stretch>
        </p:blipFill>
        <p:spPr bwMode="auto">
          <a:xfrm>
            <a:off x="3276600" y="3695700"/>
            <a:ext cx="457200" cy="721330"/>
          </a:xfrm>
          <a:prstGeom prst="rect">
            <a:avLst/>
          </a:prstGeom>
          <a:noFill/>
        </p:spPr>
      </p:pic>
      <p:pic>
        <p:nvPicPr>
          <p:cNvPr id="39" name="Picture 9" descr="C:\Users\jegonzal\AppData\Local\Microsoft\Windows\Temporary Internet Files\Content.IE5\5PSFKVT5\MC900322626[1].wmf"/>
          <p:cNvPicPr>
            <a:picLocks noChangeAspect="1" noChangeArrowheads="1"/>
          </p:cNvPicPr>
          <p:nvPr/>
        </p:nvPicPr>
        <p:blipFill>
          <a:blip r:embed="rId2" cstate="print"/>
          <a:srcRect/>
          <a:stretch>
            <a:fillRect/>
          </a:stretch>
        </p:blipFill>
        <p:spPr bwMode="auto">
          <a:xfrm>
            <a:off x="2209800" y="3314700"/>
            <a:ext cx="457200" cy="721330"/>
          </a:xfrm>
          <a:prstGeom prst="rect">
            <a:avLst/>
          </a:prstGeom>
          <a:noFill/>
        </p:spPr>
      </p:pic>
      <p:pic>
        <p:nvPicPr>
          <p:cNvPr id="40" name="Picture 9" descr="C:\Users\jegonzal\AppData\Local\Microsoft\Windows\Temporary Internet Files\Content.IE5\5PSFKVT5\MC900322626[1].wmf"/>
          <p:cNvPicPr>
            <a:picLocks noChangeAspect="1" noChangeArrowheads="1"/>
          </p:cNvPicPr>
          <p:nvPr/>
        </p:nvPicPr>
        <p:blipFill>
          <a:blip r:embed="rId2" cstate="print"/>
          <a:srcRect/>
          <a:stretch>
            <a:fillRect/>
          </a:stretch>
        </p:blipFill>
        <p:spPr bwMode="auto">
          <a:xfrm>
            <a:off x="2743200" y="4686300"/>
            <a:ext cx="457200" cy="721330"/>
          </a:xfrm>
          <a:prstGeom prst="rect">
            <a:avLst/>
          </a:prstGeom>
          <a:noFill/>
        </p:spPr>
      </p:pic>
      <p:pic>
        <p:nvPicPr>
          <p:cNvPr id="41" name="Picture 9" descr="C:\Users\jegonzal\AppData\Local\Microsoft\Windows\Temporary Internet Files\Content.IE5\5PSFKVT5\MC900322626[1].wmf"/>
          <p:cNvPicPr>
            <a:picLocks noChangeAspect="1" noChangeArrowheads="1"/>
          </p:cNvPicPr>
          <p:nvPr/>
        </p:nvPicPr>
        <p:blipFill>
          <a:blip r:embed="rId2" cstate="print"/>
          <a:srcRect/>
          <a:stretch>
            <a:fillRect/>
          </a:stretch>
        </p:blipFill>
        <p:spPr bwMode="auto">
          <a:xfrm>
            <a:off x="1752600" y="4914900"/>
            <a:ext cx="457200" cy="721330"/>
          </a:xfrm>
          <a:prstGeom prst="rect">
            <a:avLst/>
          </a:prstGeom>
          <a:noFill/>
        </p:spPr>
      </p:pic>
      <p:pic>
        <p:nvPicPr>
          <p:cNvPr id="42" name="Picture 9" descr="C:\Users\jegonzal\AppData\Local\Microsoft\Windows\Temporary Internet Files\Content.IE5\5PSFKVT5\MC900322626[1].wmf"/>
          <p:cNvPicPr>
            <a:picLocks noChangeAspect="1" noChangeArrowheads="1"/>
          </p:cNvPicPr>
          <p:nvPr/>
        </p:nvPicPr>
        <p:blipFill>
          <a:blip r:embed="rId2" cstate="print"/>
          <a:srcRect/>
          <a:stretch>
            <a:fillRect/>
          </a:stretch>
        </p:blipFill>
        <p:spPr bwMode="auto">
          <a:xfrm>
            <a:off x="914400" y="4076700"/>
            <a:ext cx="457200" cy="721330"/>
          </a:xfrm>
          <a:prstGeom prst="rect">
            <a:avLst/>
          </a:prstGeom>
          <a:noFill/>
        </p:spPr>
      </p:pic>
      <p:grpSp>
        <p:nvGrpSpPr>
          <p:cNvPr id="43" name="Group 42"/>
          <p:cNvGrpSpPr/>
          <p:nvPr/>
        </p:nvGrpSpPr>
        <p:grpSpPr>
          <a:xfrm>
            <a:off x="4620818" y="2895600"/>
            <a:ext cx="2667000" cy="2857500"/>
            <a:chOff x="1066800" y="2667000"/>
            <a:chExt cx="2133600" cy="2286000"/>
          </a:xfrm>
        </p:grpSpPr>
        <p:cxnSp>
          <p:nvCxnSpPr>
            <p:cNvPr id="44" name="Straight Connector 43"/>
            <p:cNvCxnSpPr/>
            <p:nvPr/>
          </p:nvCxnSpPr>
          <p:spPr bwMode="auto">
            <a:xfrm flipV="1">
              <a:off x="2190793" y="2868953"/>
              <a:ext cx="702904" cy="65634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bwMode="auto">
            <a:xfrm flipV="1">
              <a:off x="1206728" y="3525302"/>
              <a:ext cx="984066" cy="55537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bwMode="auto">
            <a:xfrm>
              <a:off x="1752600" y="2819400"/>
              <a:ext cx="114300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bwMode="auto">
            <a:xfrm rot="5400000">
              <a:off x="849030" y="3177102"/>
              <a:ext cx="1261273" cy="54586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bwMode="auto">
            <a:xfrm rot="5400000">
              <a:off x="1321760" y="4019452"/>
              <a:ext cx="1363185"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bwMode="auto">
            <a:xfrm rot="16200000" flipH="1">
              <a:off x="1083982" y="4156558"/>
              <a:ext cx="807813" cy="65604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bwMode="auto">
            <a:xfrm rot="16200000" flipH="1">
              <a:off x="2509592" y="3253058"/>
              <a:ext cx="908789" cy="14058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bwMode="auto">
            <a:xfrm rot="5400000">
              <a:off x="2493419" y="3943719"/>
              <a:ext cx="706837" cy="37488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bwMode="auto">
            <a:xfrm rot="16200000" flipH="1">
              <a:off x="1945455" y="3770639"/>
              <a:ext cx="959278" cy="46860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bwMode="auto">
            <a:xfrm flipV="1">
              <a:off x="1815911" y="4484579"/>
              <a:ext cx="843485" cy="353418"/>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54" name="Oval 53"/>
            <p:cNvSpPr/>
            <p:nvPr/>
          </p:nvSpPr>
          <p:spPr bwMode="auto">
            <a:xfrm>
              <a:off x="1600200" y="26670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Oval 54"/>
            <p:cNvSpPr/>
            <p:nvPr/>
          </p:nvSpPr>
          <p:spPr bwMode="auto">
            <a:xfrm>
              <a:off x="2743200" y="26670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6" name="Oval 55"/>
            <p:cNvSpPr/>
            <p:nvPr/>
          </p:nvSpPr>
          <p:spPr bwMode="auto">
            <a:xfrm>
              <a:off x="2895600" y="36576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7" name="Oval 56"/>
            <p:cNvSpPr/>
            <p:nvPr/>
          </p:nvSpPr>
          <p:spPr bwMode="auto">
            <a:xfrm>
              <a:off x="2514600" y="42672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8" name="Oval 57"/>
            <p:cNvSpPr/>
            <p:nvPr/>
          </p:nvSpPr>
          <p:spPr bwMode="auto">
            <a:xfrm>
              <a:off x="2057400" y="33528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9" name="Oval 58"/>
            <p:cNvSpPr/>
            <p:nvPr/>
          </p:nvSpPr>
          <p:spPr bwMode="auto">
            <a:xfrm>
              <a:off x="1676400" y="46482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0" name="Oval 59"/>
            <p:cNvSpPr/>
            <p:nvPr/>
          </p:nvSpPr>
          <p:spPr bwMode="auto">
            <a:xfrm>
              <a:off x="1066800" y="3886200"/>
              <a:ext cx="304800" cy="304800"/>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3" name="Group 72"/>
          <p:cNvGrpSpPr/>
          <p:nvPr/>
        </p:nvGrpSpPr>
        <p:grpSpPr>
          <a:xfrm>
            <a:off x="5763818" y="2781300"/>
            <a:ext cx="838200" cy="190500"/>
            <a:chOff x="6705600" y="2133600"/>
            <a:chExt cx="838200" cy="190500"/>
          </a:xfrm>
        </p:grpSpPr>
        <p:cxnSp>
          <p:nvCxnSpPr>
            <p:cNvPr id="67" name="Straight Arrow Connector 66"/>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63" name="Group 132"/>
            <p:cNvGrpSpPr/>
            <p:nvPr/>
          </p:nvGrpSpPr>
          <p:grpSpPr>
            <a:xfrm>
              <a:off x="6705600" y="2133600"/>
              <a:ext cx="381000" cy="190500"/>
              <a:chOff x="762000" y="2971800"/>
              <a:chExt cx="838200" cy="381000"/>
            </a:xfrm>
          </p:grpSpPr>
          <p:sp>
            <p:nvSpPr>
              <p:cNvPr id="64" name="Rectangle 6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Isosceles Triangle 6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74" name="Group 73"/>
          <p:cNvGrpSpPr/>
          <p:nvPr/>
        </p:nvGrpSpPr>
        <p:grpSpPr>
          <a:xfrm rot="17696688">
            <a:off x="4624400" y="3601526"/>
            <a:ext cx="838200" cy="190500"/>
            <a:chOff x="6705600" y="2133600"/>
            <a:chExt cx="838200" cy="190500"/>
          </a:xfrm>
        </p:grpSpPr>
        <p:cxnSp>
          <p:nvCxnSpPr>
            <p:cNvPr id="75" name="Straight Arrow Connector 7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76" name="Group 132"/>
            <p:cNvGrpSpPr/>
            <p:nvPr/>
          </p:nvGrpSpPr>
          <p:grpSpPr>
            <a:xfrm>
              <a:off x="6705600" y="2133600"/>
              <a:ext cx="381000" cy="190500"/>
              <a:chOff x="762000" y="2971800"/>
              <a:chExt cx="838200" cy="381000"/>
            </a:xfrm>
          </p:grpSpPr>
          <p:sp>
            <p:nvSpPr>
              <p:cNvPr id="77" name="Rectangle 7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8" name="Isosceles Triangle 7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79" name="Group 78"/>
          <p:cNvGrpSpPr/>
          <p:nvPr/>
        </p:nvGrpSpPr>
        <p:grpSpPr>
          <a:xfrm rot="19876540">
            <a:off x="5007614" y="4034938"/>
            <a:ext cx="838200" cy="190500"/>
            <a:chOff x="6705600" y="2133600"/>
            <a:chExt cx="838200" cy="190500"/>
          </a:xfrm>
        </p:grpSpPr>
        <p:cxnSp>
          <p:nvCxnSpPr>
            <p:cNvPr id="80" name="Straight Arrow Connector 7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81" name="Group 132"/>
            <p:cNvGrpSpPr/>
            <p:nvPr/>
          </p:nvGrpSpPr>
          <p:grpSpPr>
            <a:xfrm>
              <a:off x="6705600" y="2133600"/>
              <a:ext cx="381000" cy="190500"/>
              <a:chOff x="762000" y="2971800"/>
              <a:chExt cx="838200" cy="381000"/>
            </a:xfrm>
          </p:grpSpPr>
          <p:sp>
            <p:nvSpPr>
              <p:cNvPr id="82" name="Rectangle 8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3" name="Isosceles Triangle 8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84" name="Group 83"/>
          <p:cNvGrpSpPr/>
          <p:nvPr/>
        </p:nvGrpSpPr>
        <p:grpSpPr>
          <a:xfrm rot="17696688">
            <a:off x="6624714" y="4744525"/>
            <a:ext cx="838200" cy="190500"/>
            <a:chOff x="6705600" y="2133600"/>
            <a:chExt cx="838200" cy="190500"/>
          </a:xfrm>
        </p:grpSpPr>
        <p:cxnSp>
          <p:nvCxnSpPr>
            <p:cNvPr id="85" name="Straight Arrow Connector 8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86" name="Group 132"/>
            <p:cNvGrpSpPr/>
            <p:nvPr/>
          </p:nvGrpSpPr>
          <p:grpSpPr>
            <a:xfrm>
              <a:off x="6705600" y="2133600"/>
              <a:ext cx="381000" cy="190500"/>
              <a:chOff x="762000" y="2971800"/>
              <a:chExt cx="838200" cy="381000"/>
            </a:xfrm>
          </p:grpSpPr>
          <p:sp>
            <p:nvSpPr>
              <p:cNvPr id="87" name="Rectangle 8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Isosceles Triangle 8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89" name="Group 88"/>
          <p:cNvGrpSpPr/>
          <p:nvPr/>
        </p:nvGrpSpPr>
        <p:grpSpPr>
          <a:xfrm rot="15609024">
            <a:off x="6729457" y="3534367"/>
            <a:ext cx="838200" cy="190500"/>
            <a:chOff x="6705600" y="2133600"/>
            <a:chExt cx="838200" cy="190500"/>
          </a:xfrm>
        </p:grpSpPr>
        <p:cxnSp>
          <p:nvCxnSpPr>
            <p:cNvPr id="90" name="Straight Arrow Connector 8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91" name="Group 132"/>
            <p:cNvGrpSpPr/>
            <p:nvPr/>
          </p:nvGrpSpPr>
          <p:grpSpPr>
            <a:xfrm>
              <a:off x="6705600" y="2133600"/>
              <a:ext cx="381000" cy="190500"/>
              <a:chOff x="762000" y="2971800"/>
              <a:chExt cx="838200" cy="381000"/>
            </a:xfrm>
          </p:grpSpPr>
          <p:sp>
            <p:nvSpPr>
              <p:cNvPr id="92" name="Rectangle 9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Isosceles Triangle 9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94" name="Group 93"/>
          <p:cNvGrpSpPr/>
          <p:nvPr/>
        </p:nvGrpSpPr>
        <p:grpSpPr>
          <a:xfrm rot="19150095">
            <a:off x="5955934" y="3298844"/>
            <a:ext cx="838200" cy="190500"/>
            <a:chOff x="6705600" y="2133600"/>
            <a:chExt cx="838200" cy="190500"/>
          </a:xfrm>
        </p:grpSpPr>
        <p:cxnSp>
          <p:nvCxnSpPr>
            <p:cNvPr id="95" name="Straight Arrow Connector 9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96" name="Group 132"/>
            <p:cNvGrpSpPr/>
            <p:nvPr/>
          </p:nvGrpSpPr>
          <p:grpSpPr>
            <a:xfrm>
              <a:off x="6705600" y="2133600"/>
              <a:ext cx="381000" cy="190500"/>
              <a:chOff x="762000" y="2971800"/>
              <a:chExt cx="838200" cy="381000"/>
            </a:xfrm>
          </p:grpSpPr>
          <p:sp>
            <p:nvSpPr>
              <p:cNvPr id="97" name="Rectangle 9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8" name="Isosceles Triangle 9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99" name="Group 98"/>
          <p:cNvGrpSpPr/>
          <p:nvPr/>
        </p:nvGrpSpPr>
        <p:grpSpPr>
          <a:xfrm rot="20073751">
            <a:off x="5840301" y="5429919"/>
            <a:ext cx="838200" cy="190500"/>
            <a:chOff x="6705600" y="2133600"/>
            <a:chExt cx="838200" cy="190500"/>
          </a:xfrm>
        </p:grpSpPr>
        <p:cxnSp>
          <p:nvCxnSpPr>
            <p:cNvPr id="100" name="Straight Arrow Connector 9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01" name="Group 132"/>
            <p:cNvGrpSpPr/>
            <p:nvPr/>
          </p:nvGrpSpPr>
          <p:grpSpPr>
            <a:xfrm>
              <a:off x="6705600" y="2133600"/>
              <a:ext cx="381000" cy="190500"/>
              <a:chOff x="762000" y="2971800"/>
              <a:chExt cx="838200" cy="381000"/>
            </a:xfrm>
          </p:grpSpPr>
          <p:sp>
            <p:nvSpPr>
              <p:cNvPr id="102" name="Rectangle 10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3" name="Isosceles Triangle 10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04" name="Group 103"/>
          <p:cNvGrpSpPr/>
          <p:nvPr/>
        </p:nvGrpSpPr>
        <p:grpSpPr>
          <a:xfrm rot="3044479">
            <a:off x="4491868" y="5146198"/>
            <a:ext cx="838200" cy="190500"/>
            <a:chOff x="6705600" y="2133600"/>
            <a:chExt cx="838200" cy="190500"/>
          </a:xfrm>
        </p:grpSpPr>
        <p:cxnSp>
          <p:nvCxnSpPr>
            <p:cNvPr id="105" name="Straight Arrow Connector 10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06" name="Group 132"/>
            <p:cNvGrpSpPr/>
            <p:nvPr/>
          </p:nvGrpSpPr>
          <p:grpSpPr>
            <a:xfrm>
              <a:off x="6705600" y="2133600"/>
              <a:ext cx="381000" cy="190500"/>
              <a:chOff x="762000" y="2971800"/>
              <a:chExt cx="838200" cy="381000"/>
            </a:xfrm>
          </p:grpSpPr>
          <p:sp>
            <p:nvSpPr>
              <p:cNvPr id="107" name="Rectangle 10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8" name="Isosceles Triangle 10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09" name="Group 108"/>
          <p:cNvGrpSpPr/>
          <p:nvPr/>
        </p:nvGrpSpPr>
        <p:grpSpPr>
          <a:xfrm rot="3953199">
            <a:off x="6060077" y="4364793"/>
            <a:ext cx="838200" cy="190500"/>
            <a:chOff x="6705600" y="2133600"/>
            <a:chExt cx="838200" cy="190500"/>
          </a:xfrm>
        </p:grpSpPr>
        <p:cxnSp>
          <p:nvCxnSpPr>
            <p:cNvPr id="110" name="Straight Arrow Connector 10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11" name="Group 132"/>
            <p:cNvGrpSpPr/>
            <p:nvPr/>
          </p:nvGrpSpPr>
          <p:grpSpPr>
            <a:xfrm>
              <a:off x="6705600" y="2133600"/>
              <a:ext cx="381000" cy="190500"/>
              <a:chOff x="762000" y="2971800"/>
              <a:chExt cx="838200" cy="381000"/>
            </a:xfrm>
          </p:grpSpPr>
          <p:sp>
            <p:nvSpPr>
              <p:cNvPr id="112" name="Rectangle 11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3" name="Isosceles Triangle 11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14" name="Group 113"/>
          <p:cNvGrpSpPr/>
          <p:nvPr/>
        </p:nvGrpSpPr>
        <p:grpSpPr>
          <a:xfrm rot="17428016">
            <a:off x="5261335" y="4583024"/>
            <a:ext cx="838200" cy="190500"/>
            <a:chOff x="6705600" y="2133600"/>
            <a:chExt cx="838200" cy="190500"/>
          </a:xfrm>
        </p:grpSpPr>
        <p:cxnSp>
          <p:nvCxnSpPr>
            <p:cNvPr id="115" name="Straight Arrow Connector 11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16" name="Group 132"/>
            <p:cNvGrpSpPr/>
            <p:nvPr/>
          </p:nvGrpSpPr>
          <p:grpSpPr>
            <a:xfrm>
              <a:off x="6705600" y="2133600"/>
              <a:ext cx="381000" cy="190500"/>
              <a:chOff x="762000" y="2971800"/>
              <a:chExt cx="838200" cy="381000"/>
            </a:xfrm>
          </p:grpSpPr>
          <p:sp>
            <p:nvSpPr>
              <p:cNvPr id="117" name="Rectangle 11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8" name="Isosceles Triangle 11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19" name="Group 118"/>
          <p:cNvGrpSpPr/>
          <p:nvPr/>
        </p:nvGrpSpPr>
        <p:grpSpPr>
          <a:xfrm flipH="1">
            <a:off x="5687618" y="3124200"/>
            <a:ext cx="838200" cy="190500"/>
            <a:chOff x="6705600" y="2133600"/>
            <a:chExt cx="838200" cy="190500"/>
          </a:xfrm>
        </p:grpSpPr>
        <p:cxnSp>
          <p:nvCxnSpPr>
            <p:cNvPr id="120" name="Straight Arrow Connector 11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21" name="Group 132"/>
            <p:cNvGrpSpPr/>
            <p:nvPr/>
          </p:nvGrpSpPr>
          <p:grpSpPr>
            <a:xfrm>
              <a:off x="6705600" y="2133600"/>
              <a:ext cx="381000" cy="190500"/>
              <a:chOff x="762000" y="2971800"/>
              <a:chExt cx="838200" cy="381000"/>
            </a:xfrm>
          </p:grpSpPr>
          <p:sp>
            <p:nvSpPr>
              <p:cNvPr id="122" name="Rectangle 12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3" name="Isosceles Triangle 12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24" name="Group 123"/>
          <p:cNvGrpSpPr/>
          <p:nvPr/>
        </p:nvGrpSpPr>
        <p:grpSpPr>
          <a:xfrm rot="17611685" flipH="1">
            <a:off x="4984193" y="3597268"/>
            <a:ext cx="838200" cy="190500"/>
            <a:chOff x="6705600" y="2133600"/>
            <a:chExt cx="838200" cy="190500"/>
          </a:xfrm>
        </p:grpSpPr>
        <p:cxnSp>
          <p:nvCxnSpPr>
            <p:cNvPr id="125" name="Straight Arrow Connector 12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26" name="Group 132"/>
            <p:cNvGrpSpPr/>
            <p:nvPr/>
          </p:nvGrpSpPr>
          <p:grpSpPr>
            <a:xfrm>
              <a:off x="6705600" y="2133600"/>
              <a:ext cx="381000" cy="190500"/>
              <a:chOff x="762000" y="2971800"/>
              <a:chExt cx="838200" cy="381000"/>
            </a:xfrm>
          </p:grpSpPr>
          <p:sp>
            <p:nvSpPr>
              <p:cNvPr id="127" name="Rectangle 12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8" name="Isosceles Triangle 12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29" name="Group 128"/>
          <p:cNvGrpSpPr/>
          <p:nvPr/>
        </p:nvGrpSpPr>
        <p:grpSpPr>
          <a:xfrm rot="19860717" flipH="1">
            <a:off x="5022184" y="4382175"/>
            <a:ext cx="838200" cy="190500"/>
            <a:chOff x="6705600" y="2133600"/>
            <a:chExt cx="838200" cy="190500"/>
          </a:xfrm>
        </p:grpSpPr>
        <p:cxnSp>
          <p:nvCxnSpPr>
            <p:cNvPr id="130" name="Straight Arrow Connector 12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31" name="Group 132"/>
            <p:cNvGrpSpPr/>
            <p:nvPr/>
          </p:nvGrpSpPr>
          <p:grpSpPr>
            <a:xfrm>
              <a:off x="6705600" y="2133600"/>
              <a:ext cx="381000" cy="190500"/>
              <a:chOff x="762000" y="2971800"/>
              <a:chExt cx="838200" cy="381000"/>
            </a:xfrm>
          </p:grpSpPr>
          <p:sp>
            <p:nvSpPr>
              <p:cNvPr id="132" name="Rectangle 13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3" name="Isosceles Triangle 13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34" name="Group 133"/>
          <p:cNvGrpSpPr/>
          <p:nvPr/>
        </p:nvGrpSpPr>
        <p:grpSpPr>
          <a:xfrm rot="2931521" flipH="1">
            <a:off x="4800258" y="4936663"/>
            <a:ext cx="838200" cy="190500"/>
            <a:chOff x="6705600" y="2133600"/>
            <a:chExt cx="838200" cy="190500"/>
          </a:xfrm>
        </p:grpSpPr>
        <p:cxnSp>
          <p:nvCxnSpPr>
            <p:cNvPr id="135" name="Straight Arrow Connector 13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36" name="Group 132"/>
            <p:cNvGrpSpPr/>
            <p:nvPr/>
          </p:nvGrpSpPr>
          <p:grpSpPr>
            <a:xfrm>
              <a:off x="6705600" y="2133600"/>
              <a:ext cx="381000" cy="190500"/>
              <a:chOff x="762000" y="2971800"/>
              <a:chExt cx="838200" cy="381000"/>
            </a:xfrm>
          </p:grpSpPr>
          <p:sp>
            <p:nvSpPr>
              <p:cNvPr id="137" name="Rectangle 13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8" name="Isosceles Triangle 13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39" name="Group 138"/>
          <p:cNvGrpSpPr/>
          <p:nvPr/>
        </p:nvGrpSpPr>
        <p:grpSpPr>
          <a:xfrm rot="17336772" flipH="1">
            <a:off x="5494682" y="4811429"/>
            <a:ext cx="838200" cy="190500"/>
            <a:chOff x="6705600" y="2133600"/>
            <a:chExt cx="838200" cy="190500"/>
          </a:xfrm>
        </p:grpSpPr>
        <p:cxnSp>
          <p:nvCxnSpPr>
            <p:cNvPr id="140" name="Straight Arrow Connector 13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41" name="Group 132"/>
            <p:cNvGrpSpPr/>
            <p:nvPr/>
          </p:nvGrpSpPr>
          <p:grpSpPr>
            <a:xfrm>
              <a:off x="6705600" y="2133600"/>
              <a:ext cx="381000" cy="190500"/>
              <a:chOff x="762000" y="2971800"/>
              <a:chExt cx="838200" cy="381000"/>
            </a:xfrm>
          </p:grpSpPr>
          <p:sp>
            <p:nvSpPr>
              <p:cNvPr id="142" name="Rectangle 14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3" name="Isosceles Triangle 14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44" name="Group 143"/>
          <p:cNvGrpSpPr/>
          <p:nvPr/>
        </p:nvGrpSpPr>
        <p:grpSpPr>
          <a:xfrm rot="19968762" flipH="1">
            <a:off x="5647082" y="5114936"/>
            <a:ext cx="838200" cy="190500"/>
            <a:chOff x="6705600" y="2133600"/>
            <a:chExt cx="838200" cy="190500"/>
          </a:xfrm>
        </p:grpSpPr>
        <p:cxnSp>
          <p:nvCxnSpPr>
            <p:cNvPr id="145" name="Straight Arrow Connector 14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46" name="Group 132"/>
            <p:cNvGrpSpPr/>
            <p:nvPr/>
          </p:nvGrpSpPr>
          <p:grpSpPr>
            <a:xfrm>
              <a:off x="6705600" y="2133600"/>
              <a:ext cx="381000" cy="190500"/>
              <a:chOff x="762000" y="2971800"/>
              <a:chExt cx="838200" cy="381000"/>
            </a:xfrm>
          </p:grpSpPr>
          <p:sp>
            <p:nvSpPr>
              <p:cNvPr id="147" name="Rectangle 14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8" name="Isosceles Triangle 14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49" name="Group 148"/>
          <p:cNvGrpSpPr/>
          <p:nvPr/>
        </p:nvGrpSpPr>
        <p:grpSpPr>
          <a:xfrm rot="4129500" flipH="1">
            <a:off x="5673199" y="4434220"/>
            <a:ext cx="838200" cy="190500"/>
            <a:chOff x="6705600" y="2133600"/>
            <a:chExt cx="838200" cy="190500"/>
          </a:xfrm>
        </p:grpSpPr>
        <p:cxnSp>
          <p:nvCxnSpPr>
            <p:cNvPr id="150" name="Straight Arrow Connector 14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51" name="Group 132"/>
            <p:cNvGrpSpPr/>
            <p:nvPr/>
          </p:nvGrpSpPr>
          <p:grpSpPr>
            <a:xfrm>
              <a:off x="6705600" y="2133600"/>
              <a:ext cx="381000" cy="190500"/>
              <a:chOff x="762000" y="2971800"/>
              <a:chExt cx="838200" cy="381000"/>
            </a:xfrm>
          </p:grpSpPr>
          <p:sp>
            <p:nvSpPr>
              <p:cNvPr id="152" name="Rectangle 15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3" name="Isosceles Triangle 15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54" name="Group 153"/>
          <p:cNvGrpSpPr/>
          <p:nvPr/>
        </p:nvGrpSpPr>
        <p:grpSpPr>
          <a:xfrm rot="15507997" flipH="1">
            <a:off x="6428248" y="3666971"/>
            <a:ext cx="838200" cy="190500"/>
            <a:chOff x="6705600" y="2133600"/>
            <a:chExt cx="838200" cy="190500"/>
          </a:xfrm>
        </p:grpSpPr>
        <p:cxnSp>
          <p:nvCxnSpPr>
            <p:cNvPr id="155" name="Straight Arrow Connector 15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56" name="Group 132"/>
            <p:cNvGrpSpPr/>
            <p:nvPr/>
          </p:nvGrpSpPr>
          <p:grpSpPr>
            <a:xfrm>
              <a:off x="6705600" y="2133600"/>
              <a:ext cx="381000" cy="190500"/>
              <a:chOff x="762000" y="2971800"/>
              <a:chExt cx="838200" cy="381000"/>
            </a:xfrm>
          </p:grpSpPr>
          <p:sp>
            <p:nvSpPr>
              <p:cNvPr id="157" name="Rectangle 15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8" name="Isosceles Triangle 15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59" name="Group 158"/>
          <p:cNvGrpSpPr/>
          <p:nvPr/>
        </p:nvGrpSpPr>
        <p:grpSpPr>
          <a:xfrm rot="17694349" flipH="1">
            <a:off x="6412106" y="4522675"/>
            <a:ext cx="838200" cy="190500"/>
            <a:chOff x="6705600" y="2133600"/>
            <a:chExt cx="838200" cy="190500"/>
          </a:xfrm>
        </p:grpSpPr>
        <p:cxnSp>
          <p:nvCxnSpPr>
            <p:cNvPr id="160" name="Straight Arrow Connector 159"/>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61" name="Group 132"/>
            <p:cNvGrpSpPr/>
            <p:nvPr/>
          </p:nvGrpSpPr>
          <p:grpSpPr>
            <a:xfrm>
              <a:off x="6705600" y="2133600"/>
              <a:ext cx="381000" cy="190500"/>
              <a:chOff x="762000" y="2971800"/>
              <a:chExt cx="838200" cy="381000"/>
            </a:xfrm>
          </p:grpSpPr>
          <p:sp>
            <p:nvSpPr>
              <p:cNvPr id="162" name="Rectangle 16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3" name="Isosceles Triangle 16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nvGrpSpPr>
          <p:cNvPr id="164" name="Group 163"/>
          <p:cNvGrpSpPr/>
          <p:nvPr/>
        </p:nvGrpSpPr>
        <p:grpSpPr>
          <a:xfrm rot="19050061" flipH="1">
            <a:off x="6141004" y="3610912"/>
            <a:ext cx="838200" cy="190500"/>
            <a:chOff x="6705600" y="2133600"/>
            <a:chExt cx="838200" cy="190500"/>
          </a:xfrm>
        </p:grpSpPr>
        <p:cxnSp>
          <p:nvCxnSpPr>
            <p:cNvPr id="165" name="Straight Arrow Connector 164"/>
            <p:cNvCxnSpPr/>
            <p:nvPr/>
          </p:nvCxnSpPr>
          <p:spPr bwMode="auto">
            <a:xfrm>
              <a:off x="7086600" y="22098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nvGrpSpPr>
            <p:cNvPr id="166" name="Group 132"/>
            <p:cNvGrpSpPr/>
            <p:nvPr/>
          </p:nvGrpSpPr>
          <p:grpSpPr>
            <a:xfrm>
              <a:off x="6705600" y="2133600"/>
              <a:ext cx="381000" cy="190500"/>
              <a:chOff x="762000" y="2971800"/>
              <a:chExt cx="838200" cy="381000"/>
            </a:xfrm>
          </p:grpSpPr>
          <p:sp>
            <p:nvSpPr>
              <p:cNvPr id="167" name="Rectangle 16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8" name="Isosceles Triangle 16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sp>
        <p:nvSpPr>
          <p:cNvPr id="174" name="TextBox 173"/>
          <p:cNvSpPr txBox="1"/>
          <p:nvPr/>
        </p:nvSpPr>
        <p:spPr>
          <a:xfrm>
            <a:off x="1659927" y="1790700"/>
            <a:ext cx="1740989" cy="584775"/>
          </a:xfrm>
          <a:prstGeom prst="rect">
            <a:avLst/>
          </a:prstGeom>
          <a:noFill/>
        </p:spPr>
        <p:txBody>
          <a:bodyPr wrap="none" rtlCol="0">
            <a:spAutoFit/>
          </a:bodyPr>
          <a:lstStyle/>
          <a:p>
            <a:r>
              <a:rPr lang="en-US" sz="3200" b="1" dirty="0" smtClean="0"/>
              <a:t>Compute</a:t>
            </a:r>
            <a:endParaRPr lang="en-US" sz="3200" b="1" dirty="0"/>
          </a:p>
        </p:txBody>
      </p:sp>
      <p:sp>
        <p:nvSpPr>
          <p:cNvPr id="175" name="TextBox 174"/>
          <p:cNvSpPr txBox="1"/>
          <p:nvPr/>
        </p:nvSpPr>
        <p:spPr>
          <a:xfrm>
            <a:off x="4620116" y="1790700"/>
            <a:ext cx="2542684" cy="584775"/>
          </a:xfrm>
          <a:prstGeom prst="rect">
            <a:avLst/>
          </a:prstGeom>
          <a:noFill/>
        </p:spPr>
        <p:txBody>
          <a:bodyPr wrap="none" rtlCol="0">
            <a:spAutoFit/>
          </a:bodyPr>
          <a:lstStyle/>
          <a:p>
            <a:r>
              <a:rPr lang="en-US" sz="3200" b="1" dirty="0" smtClean="0"/>
              <a:t>Communicate</a:t>
            </a:r>
            <a:endParaRPr lang="en-US" sz="3200" b="1" dirty="0"/>
          </a:p>
        </p:txBody>
      </p:sp>
      <p:sp>
        <p:nvSpPr>
          <p:cNvPr id="176" name="U-Turn Arrow 175"/>
          <p:cNvSpPr/>
          <p:nvPr/>
        </p:nvSpPr>
        <p:spPr bwMode="auto">
          <a:xfrm rot="10800000">
            <a:off x="1676400" y="5867399"/>
            <a:ext cx="7010400" cy="609600"/>
          </a:xfrm>
          <a:prstGeom prst="uturnArrow">
            <a:avLst>
              <a:gd name="adj1" fmla="val 28507"/>
              <a:gd name="adj2" fmla="val 25000"/>
              <a:gd name="adj3" fmla="val 28326"/>
              <a:gd name="adj4" fmla="val 46309"/>
              <a:gd name="adj5" fmla="val 10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5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21600000">
                                      <p:cBhvr>
                                        <p:cTn id="28" dur="2000" fill="hold"/>
                                        <p:tgtEl>
                                          <p:spTgt spid="67593"/>
                                        </p:tgtEl>
                                        <p:attrNameLst>
                                          <p:attrName>r</p:attrName>
                                        </p:attrNameLst>
                                      </p:cBhvr>
                                    </p:animRot>
                                  </p:childTnLst>
                                </p:cTn>
                              </p:par>
                              <p:par>
                                <p:cTn id="29" presetID="8" presetClass="emph" presetSubtype="0" fill="hold" nodeType="withEffect">
                                  <p:stCondLst>
                                    <p:cond delay="0"/>
                                  </p:stCondLst>
                                  <p:childTnLst>
                                    <p:animRot by="21600000">
                                      <p:cBhvr>
                                        <p:cTn id="30" dur="2000" fill="hold"/>
                                        <p:tgtEl>
                                          <p:spTgt spid="37"/>
                                        </p:tgtEl>
                                        <p:attrNameLst>
                                          <p:attrName>r</p:attrName>
                                        </p:attrNameLst>
                                      </p:cBhvr>
                                    </p:animRot>
                                  </p:childTnLst>
                                </p:cTn>
                              </p:par>
                              <p:par>
                                <p:cTn id="31" presetID="8" presetClass="emph" presetSubtype="0" fill="hold" nodeType="withEffect">
                                  <p:stCondLst>
                                    <p:cond delay="0"/>
                                  </p:stCondLst>
                                  <p:childTnLst>
                                    <p:animRot by="21600000">
                                      <p:cBhvr>
                                        <p:cTn id="32" dur="2000" fill="hold"/>
                                        <p:tgtEl>
                                          <p:spTgt spid="3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9"/>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40"/>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41"/>
                                        </p:tgtEl>
                                        <p:attrNameLst>
                                          <p:attrName>r</p:attrName>
                                        </p:attrNameLst>
                                      </p:cBhvr>
                                    </p:animRot>
                                  </p:childTnLst>
                                </p:cTn>
                              </p:par>
                              <p:par>
                                <p:cTn id="39" presetID="8" presetClass="emph" presetSubtype="0" fill="hold" nodeType="withEffect">
                                  <p:stCondLst>
                                    <p:cond delay="0"/>
                                  </p:stCondLst>
                                  <p:childTnLst>
                                    <p:animRot by="21600000">
                                      <p:cBhvr>
                                        <p:cTn id="40" dur="2000" fill="hold"/>
                                        <p:tgtEl>
                                          <p:spTgt spid="42"/>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wipe(left)">
                                      <p:cBhvr>
                                        <p:cTn id="51" dur="500"/>
                                        <p:tgtEl>
                                          <p:spTgt spid="73"/>
                                        </p:tgtEl>
                                      </p:cBhvr>
                                    </p:animEffect>
                                  </p:childTnLst>
                                </p:cTn>
                              </p:par>
                              <p:par>
                                <p:cTn id="52" presetID="22" presetClass="entr" presetSubtype="4" fill="hold"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wipe(down)">
                                      <p:cBhvr>
                                        <p:cTn id="54" dur="500"/>
                                        <p:tgtEl>
                                          <p:spTgt spid="74"/>
                                        </p:tgtEl>
                                      </p:cBhvr>
                                    </p:animEffect>
                                  </p:childTnLst>
                                </p:cTn>
                              </p:par>
                              <p:par>
                                <p:cTn id="55" presetID="22" presetClass="entr" presetSubtype="8"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left)">
                                      <p:cBhvr>
                                        <p:cTn id="57" dur="500"/>
                                        <p:tgtEl>
                                          <p:spTgt spid="79"/>
                                        </p:tgtEl>
                                      </p:cBhvr>
                                    </p:animEffect>
                                  </p:childTnLst>
                                </p:cTn>
                              </p:par>
                              <p:par>
                                <p:cTn id="58" presetID="22" presetClass="entr" presetSubtype="4" fill="hold"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wipe(down)">
                                      <p:cBhvr>
                                        <p:cTn id="60" dur="500"/>
                                        <p:tgtEl>
                                          <p:spTgt spid="84"/>
                                        </p:tgtEl>
                                      </p:cBhvr>
                                    </p:animEffect>
                                  </p:childTnLst>
                                </p:cTn>
                              </p:par>
                              <p:par>
                                <p:cTn id="61" presetID="22" presetClass="entr" presetSubtype="4"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par>
                                <p:cTn id="64" presetID="22" presetClass="entr" presetSubtype="8" fill="hold" nodeType="with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left)">
                                      <p:cBhvr>
                                        <p:cTn id="66" dur="500"/>
                                        <p:tgtEl>
                                          <p:spTgt spid="94"/>
                                        </p:tgtEl>
                                      </p:cBhvr>
                                    </p:animEffect>
                                  </p:childTnLst>
                                </p:cTn>
                              </p:par>
                              <p:par>
                                <p:cTn id="67" presetID="22" presetClass="entr" presetSubtype="8" fill="hold" nodeType="withEffect">
                                  <p:stCondLst>
                                    <p:cond delay="0"/>
                                  </p:stCondLst>
                                  <p:childTnLst>
                                    <p:set>
                                      <p:cBhvr>
                                        <p:cTn id="68" dur="1" fill="hold">
                                          <p:stCondLst>
                                            <p:cond delay="0"/>
                                          </p:stCondLst>
                                        </p:cTn>
                                        <p:tgtEl>
                                          <p:spTgt spid="99"/>
                                        </p:tgtEl>
                                        <p:attrNameLst>
                                          <p:attrName>style.visibility</p:attrName>
                                        </p:attrNameLst>
                                      </p:cBhvr>
                                      <p:to>
                                        <p:strVal val="visible"/>
                                      </p:to>
                                    </p:set>
                                    <p:animEffect transition="in" filter="wipe(left)">
                                      <p:cBhvr>
                                        <p:cTn id="69" dur="500"/>
                                        <p:tgtEl>
                                          <p:spTgt spid="99"/>
                                        </p:tgtEl>
                                      </p:cBhvr>
                                    </p:animEffect>
                                  </p:childTnLst>
                                </p:cTn>
                              </p:par>
                              <p:par>
                                <p:cTn id="70" presetID="22" presetClass="entr" presetSubtype="8" fill="hold" nodeType="withEffect">
                                  <p:stCondLst>
                                    <p:cond delay="0"/>
                                  </p:stCondLst>
                                  <p:childTnLst>
                                    <p:set>
                                      <p:cBhvr>
                                        <p:cTn id="71" dur="1" fill="hold">
                                          <p:stCondLst>
                                            <p:cond delay="0"/>
                                          </p:stCondLst>
                                        </p:cTn>
                                        <p:tgtEl>
                                          <p:spTgt spid="104"/>
                                        </p:tgtEl>
                                        <p:attrNameLst>
                                          <p:attrName>style.visibility</p:attrName>
                                        </p:attrNameLst>
                                      </p:cBhvr>
                                      <p:to>
                                        <p:strVal val="visible"/>
                                      </p:to>
                                    </p:set>
                                    <p:animEffect transition="in" filter="wipe(left)">
                                      <p:cBhvr>
                                        <p:cTn id="72" dur="500"/>
                                        <p:tgtEl>
                                          <p:spTgt spid="104"/>
                                        </p:tgtEl>
                                      </p:cBhvr>
                                    </p:animEffect>
                                  </p:childTnLst>
                                </p:cTn>
                              </p:par>
                              <p:par>
                                <p:cTn id="73" presetID="22" presetClass="entr" presetSubtype="4" fill="hold"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wipe(down)">
                                      <p:cBhvr>
                                        <p:cTn id="75" dur="500"/>
                                        <p:tgtEl>
                                          <p:spTgt spid="109"/>
                                        </p:tgtEl>
                                      </p:cBhvr>
                                    </p:animEffect>
                                  </p:childTnLst>
                                </p:cTn>
                              </p:par>
                              <p:par>
                                <p:cTn id="76" presetID="22" presetClass="entr" presetSubtype="4" fill="hold" nodeType="withEffect">
                                  <p:stCondLst>
                                    <p:cond delay="0"/>
                                  </p:stCondLst>
                                  <p:childTnLst>
                                    <p:set>
                                      <p:cBhvr>
                                        <p:cTn id="77" dur="1" fill="hold">
                                          <p:stCondLst>
                                            <p:cond delay="0"/>
                                          </p:stCondLst>
                                        </p:cTn>
                                        <p:tgtEl>
                                          <p:spTgt spid="114"/>
                                        </p:tgtEl>
                                        <p:attrNameLst>
                                          <p:attrName>style.visibility</p:attrName>
                                        </p:attrNameLst>
                                      </p:cBhvr>
                                      <p:to>
                                        <p:strVal val="visible"/>
                                      </p:to>
                                    </p:set>
                                    <p:animEffect transition="in" filter="wipe(down)">
                                      <p:cBhvr>
                                        <p:cTn id="78" dur="500"/>
                                        <p:tgtEl>
                                          <p:spTgt spid="114"/>
                                        </p:tgtEl>
                                      </p:cBhvr>
                                    </p:animEffect>
                                  </p:childTnLst>
                                </p:cTn>
                              </p:par>
                              <p:par>
                                <p:cTn id="79" presetID="22" presetClass="entr" presetSubtype="2" fill="hold" nodeType="withEffect">
                                  <p:stCondLst>
                                    <p:cond delay="0"/>
                                  </p:stCondLst>
                                  <p:childTnLst>
                                    <p:set>
                                      <p:cBhvr>
                                        <p:cTn id="80" dur="1" fill="hold">
                                          <p:stCondLst>
                                            <p:cond delay="0"/>
                                          </p:stCondLst>
                                        </p:cTn>
                                        <p:tgtEl>
                                          <p:spTgt spid="119"/>
                                        </p:tgtEl>
                                        <p:attrNameLst>
                                          <p:attrName>style.visibility</p:attrName>
                                        </p:attrNameLst>
                                      </p:cBhvr>
                                      <p:to>
                                        <p:strVal val="visible"/>
                                      </p:to>
                                    </p:set>
                                    <p:animEffect transition="in" filter="wipe(right)">
                                      <p:cBhvr>
                                        <p:cTn id="81" dur="500"/>
                                        <p:tgtEl>
                                          <p:spTgt spid="119"/>
                                        </p:tgtEl>
                                      </p:cBhvr>
                                    </p:animEffect>
                                  </p:childTnLst>
                                </p:cTn>
                              </p:par>
                              <p:par>
                                <p:cTn id="82" presetID="22" presetClass="entr" presetSubtype="4" fill="hold" nodeType="withEffect">
                                  <p:stCondLst>
                                    <p:cond delay="0"/>
                                  </p:stCondLst>
                                  <p:childTnLst>
                                    <p:set>
                                      <p:cBhvr>
                                        <p:cTn id="83" dur="1" fill="hold">
                                          <p:stCondLst>
                                            <p:cond delay="0"/>
                                          </p:stCondLst>
                                        </p:cTn>
                                        <p:tgtEl>
                                          <p:spTgt spid="124"/>
                                        </p:tgtEl>
                                        <p:attrNameLst>
                                          <p:attrName>style.visibility</p:attrName>
                                        </p:attrNameLst>
                                      </p:cBhvr>
                                      <p:to>
                                        <p:strVal val="visible"/>
                                      </p:to>
                                    </p:set>
                                    <p:animEffect transition="in" filter="wipe(down)">
                                      <p:cBhvr>
                                        <p:cTn id="84" dur="500"/>
                                        <p:tgtEl>
                                          <p:spTgt spid="124"/>
                                        </p:tgtEl>
                                      </p:cBhvr>
                                    </p:animEffect>
                                  </p:childTnLst>
                                </p:cTn>
                              </p:par>
                              <p:par>
                                <p:cTn id="85" presetID="22" presetClass="entr" presetSubtype="2" fill="hold" nodeType="withEffect">
                                  <p:stCondLst>
                                    <p:cond delay="0"/>
                                  </p:stCondLst>
                                  <p:childTnLst>
                                    <p:set>
                                      <p:cBhvr>
                                        <p:cTn id="86" dur="1" fill="hold">
                                          <p:stCondLst>
                                            <p:cond delay="0"/>
                                          </p:stCondLst>
                                        </p:cTn>
                                        <p:tgtEl>
                                          <p:spTgt spid="129"/>
                                        </p:tgtEl>
                                        <p:attrNameLst>
                                          <p:attrName>style.visibility</p:attrName>
                                        </p:attrNameLst>
                                      </p:cBhvr>
                                      <p:to>
                                        <p:strVal val="visible"/>
                                      </p:to>
                                    </p:set>
                                    <p:animEffect transition="in" filter="wipe(right)">
                                      <p:cBhvr>
                                        <p:cTn id="87" dur="500"/>
                                        <p:tgtEl>
                                          <p:spTgt spid="129"/>
                                        </p:tgtEl>
                                      </p:cBhvr>
                                    </p:animEffect>
                                  </p:childTnLst>
                                </p:cTn>
                              </p:par>
                              <p:par>
                                <p:cTn id="88" presetID="22" presetClass="entr" presetSubtype="2" fill="hold" nodeType="withEffect">
                                  <p:stCondLst>
                                    <p:cond delay="0"/>
                                  </p:stCondLst>
                                  <p:childTnLst>
                                    <p:set>
                                      <p:cBhvr>
                                        <p:cTn id="89" dur="1" fill="hold">
                                          <p:stCondLst>
                                            <p:cond delay="0"/>
                                          </p:stCondLst>
                                        </p:cTn>
                                        <p:tgtEl>
                                          <p:spTgt spid="134"/>
                                        </p:tgtEl>
                                        <p:attrNameLst>
                                          <p:attrName>style.visibility</p:attrName>
                                        </p:attrNameLst>
                                      </p:cBhvr>
                                      <p:to>
                                        <p:strVal val="visible"/>
                                      </p:to>
                                    </p:set>
                                    <p:animEffect transition="in" filter="wipe(right)">
                                      <p:cBhvr>
                                        <p:cTn id="90" dur="500"/>
                                        <p:tgtEl>
                                          <p:spTgt spid="134"/>
                                        </p:tgtEl>
                                      </p:cBhvr>
                                    </p:animEffect>
                                  </p:childTnLst>
                                </p:cTn>
                              </p:par>
                              <p:par>
                                <p:cTn id="91" presetID="22" presetClass="entr" presetSubtype="4" fill="hold" nodeType="withEffect">
                                  <p:stCondLst>
                                    <p:cond delay="0"/>
                                  </p:stCondLst>
                                  <p:childTnLst>
                                    <p:set>
                                      <p:cBhvr>
                                        <p:cTn id="92" dur="1" fill="hold">
                                          <p:stCondLst>
                                            <p:cond delay="0"/>
                                          </p:stCondLst>
                                        </p:cTn>
                                        <p:tgtEl>
                                          <p:spTgt spid="139"/>
                                        </p:tgtEl>
                                        <p:attrNameLst>
                                          <p:attrName>style.visibility</p:attrName>
                                        </p:attrNameLst>
                                      </p:cBhvr>
                                      <p:to>
                                        <p:strVal val="visible"/>
                                      </p:to>
                                    </p:set>
                                    <p:animEffect transition="in" filter="wipe(down)">
                                      <p:cBhvr>
                                        <p:cTn id="93" dur="500"/>
                                        <p:tgtEl>
                                          <p:spTgt spid="139"/>
                                        </p:tgtEl>
                                      </p:cBhvr>
                                    </p:animEffect>
                                  </p:childTnLst>
                                </p:cTn>
                              </p:par>
                              <p:par>
                                <p:cTn id="94" presetID="22" presetClass="entr" presetSubtype="2" fill="hold" nodeType="withEffect">
                                  <p:stCondLst>
                                    <p:cond delay="0"/>
                                  </p:stCondLst>
                                  <p:childTnLst>
                                    <p:set>
                                      <p:cBhvr>
                                        <p:cTn id="95" dur="1" fill="hold">
                                          <p:stCondLst>
                                            <p:cond delay="0"/>
                                          </p:stCondLst>
                                        </p:cTn>
                                        <p:tgtEl>
                                          <p:spTgt spid="144"/>
                                        </p:tgtEl>
                                        <p:attrNameLst>
                                          <p:attrName>style.visibility</p:attrName>
                                        </p:attrNameLst>
                                      </p:cBhvr>
                                      <p:to>
                                        <p:strVal val="visible"/>
                                      </p:to>
                                    </p:set>
                                    <p:animEffect transition="in" filter="wipe(right)">
                                      <p:cBhvr>
                                        <p:cTn id="96" dur="500"/>
                                        <p:tgtEl>
                                          <p:spTgt spid="144"/>
                                        </p:tgtEl>
                                      </p:cBhvr>
                                    </p:animEffect>
                                  </p:childTnLst>
                                </p:cTn>
                              </p:par>
                              <p:par>
                                <p:cTn id="97" presetID="22" presetClass="entr" presetSubtype="4" fill="hold" nodeType="withEffect">
                                  <p:stCondLst>
                                    <p:cond delay="0"/>
                                  </p:stCondLst>
                                  <p:childTnLst>
                                    <p:set>
                                      <p:cBhvr>
                                        <p:cTn id="98" dur="1" fill="hold">
                                          <p:stCondLst>
                                            <p:cond delay="0"/>
                                          </p:stCondLst>
                                        </p:cTn>
                                        <p:tgtEl>
                                          <p:spTgt spid="149"/>
                                        </p:tgtEl>
                                        <p:attrNameLst>
                                          <p:attrName>style.visibility</p:attrName>
                                        </p:attrNameLst>
                                      </p:cBhvr>
                                      <p:to>
                                        <p:strVal val="visible"/>
                                      </p:to>
                                    </p:set>
                                    <p:animEffect transition="in" filter="wipe(down)">
                                      <p:cBhvr>
                                        <p:cTn id="99" dur="500"/>
                                        <p:tgtEl>
                                          <p:spTgt spid="149"/>
                                        </p:tgtEl>
                                      </p:cBhvr>
                                    </p:animEffect>
                                  </p:childTnLst>
                                </p:cTn>
                              </p:par>
                              <p:par>
                                <p:cTn id="100" presetID="22" presetClass="entr" presetSubtype="4" fill="hold" nodeType="withEffect">
                                  <p:stCondLst>
                                    <p:cond delay="0"/>
                                  </p:stCondLst>
                                  <p:childTnLst>
                                    <p:set>
                                      <p:cBhvr>
                                        <p:cTn id="101" dur="1" fill="hold">
                                          <p:stCondLst>
                                            <p:cond delay="0"/>
                                          </p:stCondLst>
                                        </p:cTn>
                                        <p:tgtEl>
                                          <p:spTgt spid="154"/>
                                        </p:tgtEl>
                                        <p:attrNameLst>
                                          <p:attrName>style.visibility</p:attrName>
                                        </p:attrNameLst>
                                      </p:cBhvr>
                                      <p:to>
                                        <p:strVal val="visible"/>
                                      </p:to>
                                    </p:set>
                                    <p:animEffect transition="in" filter="wipe(down)">
                                      <p:cBhvr>
                                        <p:cTn id="102" dur="500"/>
                                        <p:tgtEl>
                                          <p:spTgt spid="154"/>
                                        </p:tgtEl>
                                      </p:cBhvr>
                                    </p:animEffect>
                                  </p:childTnLst>
                                </p:cTn>
                              </p:par>
                              <p:par>
                                <p:cTn id="103" presetID="22" presetClass="entr" presetSubtype="2" fill="hold" nodeType="withEffect">
                                  <p:stCondLst>
                                    <p:cond delay="0"/>
                                  </p:stCondLst>
                                  <p:childTnLst>
                                    <p:set>
                                      <p:cBhvr>
                                        <p:cTn id="104" dur="1" fill="hold">
                                          <p:stCondLst>
                                            <p:cond delay="0"/>
                                          </p:stCondLst>
                                        </p:cTn>
                                        <p:tgtEl>
                                          <p:spTgt spid="159"/>
                                        </p:tgtEl>
                                        <p:attrNameLst>
                                          <p:attrName>style.visibility</p:attrName>
                                        </p:attrNameLst>
                                      </p:cBhvr>
                                      <p:to>
                                        <p:strVal val="visible"/>
                                      </p:to>
                                    </p:set>
                                    <p:animEffect transition="in" filter="wipe(right)">
                                      <p:cBhvr>
                                        <p:cTn id="105" dur="500"/>
                                        <p:tgtEl>
                                          <p:spTgt spid="159"/>
                                        </p:tgtEl>
                                      </p:cBhvr>
                                    </p:animEffect>
                                  </p:childTnLst>
                                </p:cTn>
                              </p:par>
                              <p:par>
                                <p:cTn id="106" presetID="22" presetClass="entr" presetSubtype="2" fill="hold" nodeType="withEffect">
                                  <p:stCondLst>
                                    <p:cond delay="0"/>
                                  </p:stCondLst>
                                  <p:childTnLst>
                                    <p:set>
                                      <p:cBhvr>
                                        <p:cTn id="107" dur="1" fill="hold">
                                          <p:stCondLst>
                                            <p:cond delay="0"/>
                                          </p:stCondLst>
                                        </p:cTn>
                                        <p:tgtEl>
                                          <p:spTgt spid="164"/>
                                        </p:tgtEl>
                                        <p:attrNameLst>
                                          <p:attrName>style.visibility</p:attrName>
                                        </p:attrNameLst>
                                      </p:cBhvr>
                                      <p:to>
                                        <p:strVal val="visible"/>
                                      </p:to>
                                    </p:set>
                                    <p:animEffect transition="in" filter="wipe(right)">
                                      <p:cBhvr>
                                        <p:cTn id="108" dur="500"/>
                                        <p:tgtEl>
                                          <p:spTgt spid="164"/>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76"/>
                                        </p:tgtEl>
                                        <p:attrNameLst>
                                          <p:attrName>style.visibility</p:attrName>
                                        </p:attrNameLst>
                                      </p:cBhvr>
                                      <p:to>
                                        <p:strVal val="visible"/>
                                      </p:to>
                                    </p:set>
                                    <p:animEffect transition="in" filter="wipe(right)">
                                      <p:cBhvr>
                                        <p:cTn id="117"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p:bldP spid="17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Bulk Synchronous</a:t>
            </a:r>
            <a:endParaRPr lang="en-US" dirty="0"/>
          </a:p>
        </p:txBody>
      </p:sp>
      <p:sp>
        <p:nvSpPr>
          <p:cNvPr id="3" name="Content Placeholder 2"/>
          <p:cNvSpPr>
            <a:spLocks noGrp="1"/>
          </p:cNvSpPr>
          <p:nvPr>
            <p:ph idx="1"/>
          </p:nvPr>
        </p:nvSpPr>
        <p:spPr>
          <a:xfrm>
            <a:off x="457200" y="990600"/>
            <a:ext cx="8305800" cy="5181599"/>
          </a:xfrm>
        </p:spPr>
        <p:txBody>
          <a:bodyPr/>
          <a:lstStyle/>
          <a:p>
            <a:r>
              <a:rPr lang="en-US" dirty="0" smtClean="0"/>
              <a:t>Example Algorithm: If Red neighbor then turn Red</a:t>
            </a:r>
          </a:p>
          <a:p>
            <a:endParaRPr lang="en-US" dirty="0"/>
          </a:p>
          <a:p>
            <a:endParaRPr lang="en-US" dirty="0" smtClean="0"/>
          </a:p>
          <a:p>
            <a:endParaRPr lang="en-US" dirty="0"/>
          </a:p>
          <a:p>
            <a:endParaRPr lang="en-US" dirty="0" smtClean="0"/>
          </a:p>
          <a:p>
            <a:r>
              <a:rPr lang="en-US" dirty="0" smtClean="0"/>
              <a:t>Bulk Synchronous Computation :</a:t>
            </a:r>
          </a:p>
          <a:p>
            <a:pPr lvl="1"/>
            <a:r>
              <a:rPr lang="en-US" dirty="0" smtClean="0"/>
              <a:t>Evaluate condition on all vertices for every phase</a:t>
            </a:r>
          </a:p>
          <a:p>
            <a:pPr marL="914400" lvl="2" indent="0">
              <a:buNone/>
            </a:pPr>
            <a:r>
              <a:rPr lang="en-US" dirty="0" smtClean="0"/>
              <a:t>4 Phases each with 9 computations </a:t>
            </a:r>
            <a:r>
              <a:rPr lang="en-US" dirty="0" smtClean="0">
                <a:sym typeface="Wingdings"/>
              </a:rPr>
              <a:t> 36 Computations </a:t>
            </a:r>
          </a:p>
          <a:p>
            <a:r>
              <a:rPr lang="en-US" dirty="0" smtClean="0">
                <a:sym typeface="Wingdings"/>
              </a:rPr>
              <a:t>Asynchronous Computation (Wave-front) :</a:t>
            </a:r>
          </a:p>
          <a:p>
            <a:pPr lvl="1"/>
            <a:r>
              <a:rPr lang="en-US" dirty="0" smtClean="0">
                <a:sym typeface="Wingdings"/>
              </a:rPr>
              <a:t>Evaluate condition only when neighbor changes</a:t>
            </a:r>
          </a:p>
          <a:p>
            <a:pPr marL="914400" lvl="2" indent="0">
              <a:buNone/>
            </a:pPr>
            <a:r>
              <a:rPr lang="en-US" dirty="0" smtClean="0">
                <a:sym typeface="Wingdings"/>
              </a:rPr>
              <a:t>4 Phases each with 2 computations  8 Computations</a:t>
            </a:r>
          </a:p>
        </p:txBody>
      </p:sp>
      <p:grpSp>
        <p:nvGrpSpPr>
          <p:cNvPr id="113" name="Group 112"/>
          <p:cNvGrpSpPr/>
          <p:nvPr/>
        </p:nvGrpSpPr>
        <p:grpSpPr>
          <a:xfrm>
            <a:off x="1143000" y="2133600"/>
            <a:ext cx="1143000" cy="1143000"/>
            <a:chOff x="914400" y="2590800"/>
            <a:chExt cx="1143000" cy="1143000"/>
          </a:xfrm>
        </p:grpSpPr>
        <p:cxnSp>
          <p:nvCxnSpPr>
            <p:cNvPr id="27" name="Straight Connector 26"/>
            <p:cNvCxnSpPr>
              <a:stCxn id="4" idx="6"/>
              <a:endCxn id="14" idx="2"/>
            </p:cNvCxnSpPr>
            <p:nvPr/>
          </p:nvCxnSpPr>
          <p:spPr bwMode="auto">
            <a:xfrm>
              <a:off x="1143000" y="27051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29" name="Straight Connector 28"/>
            <p:cNvCxnSpPr>
              <a:stCxn id="9" idx="6"/>
              <a:endCxn id="15" idx="2"/>
            </p:cNvCxnSpPr>
            <p:nvPr/>
          </p:nvCxnSpPr>
          <p:spPr bwMode="auto">
            <a:xfrm>
              <a:off x="1600200" y="3162300"/>
              <a:ext cx="2286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30" name="Straight Connector 29"/>
            <p:cNvCxnSpPr>
              <a:stCxn id="10" idx="6"/>
              <a:endCxn id="16" idx="2"/>
            </p:cNvCxnSpPr>
            <p:nvPr/>
          </p:nvCxnSpPr>
          <p:spPr bwMode="auto">
            <a:xfrm>
              <a:off x="1143000" y="36195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33" name="Straight Connector 32"/>
            <p:cNvCxnSpPr>
              <a:stCxn id="16" idx="0"/>
              <a:endCxn id="14" idx="4"/>
            </p:cNvCxnSpPr>
            <p:nvPr/>
          </p:nvCxnSpPr>
          <p:spPr bwMode="auto">
            <a:xfrm flipV="1">
              <a:off x="19431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39" name="Straight Connector 38"/>
            <p:cNvCxnSpPr>
              <a:stCxn id="10" idx="0"/>
              <a:endCxn id="4" idx="4"/>
            </p:cNvCxnSpPr>
            <p:nvPr/>
          </p:nvCxnSpPr>
          <p:spPr bwMode="auto">
            <a:xfrm flipV="1">
              <a:off x="10287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4" name="Oval 3"/>
            <p:cNvSpPr/>
            <p:nvPr/>
          </p:nvSpPr>
          <p:spPr bwMode="auto">
            <a:xfrm>
              <a:off x="9144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 name="Oval 4"/>
            <p:cNvSpPr/>
            <p:nvPr/>
          </p:nvSpPr>
          <p:spPr bwMode="auto">
            <a:xfrm>
              <a:off x="9144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a:off x="1371600" y="25908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Oval 8"/>
            <p:cNvSpPr/>
            <p:nvPr/>
          </p:nvSpPr>
          <p:spPr bwMode="auto">
            <a:xfrm>
              <a:off x="13716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 name="Oval 9"/>
            <p:cNvSpPr/>
            <p:nvPr/>
          </p:nvSpPr>
          <p:spPr bwMode="auto">
            <a:xfrm>
              <a:off x="9144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 name="Oval 10"/>
            <p:cNvSpPr/>
            <p:nvPr/>
          </p:nvSpPr>
          <p:spPr bwMode="auto">
            <a:xfrm>
              <a:off x="13716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1828800" y="25908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18288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18288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18" name="TextBox 117"/>
          <p:cNvSpPr txBox="1"/>
          <p:nvPr/>
        </p:nvSpPr>
        <p:spPr>
          <a:xfrm>
            <a:off x="1295400" y="1676400"/>
            <a:ext cx="818553" cy="369332"/>
          </a:xfrm>
          <a:prstGeom prst="rect">
            <a:avLst/>
          </a:prstGeom>
          <a:noFill/>
        </p:spPr>
        <p:txBody>
          <a:bodyPr wrap="none" rtlCol="0">
            <a:spAutoFit/>
          </a:bodyPr>
          <a:lstStyle/>
          <a:p>
            <a:r>
              <a:rPr lang="en-US" dirty="0" smtClean="0"/>
              <a:t>Time 0</a:t>
            </a:r>
            <a:endParaRPr lang="en-US" dirty="0"/>
          </a:p>
        </p:txBody>
      </p:sp>
      <p:grpSp>
        <p:nvGrpSpPr>
          <p:cNvPr id="123" name="Group 122"/>
          <p:cNvGrpSpPr/>
          <p:nvPr/>
        </p:nvGrpSpPr>
        <p:grpSpPr>
          <a:xfrm>
            <a:off x="2667000" y="1688068"/>
            <a:ext cx="1143000" cy="1588532"/>
            <a:chOff x="2667000" y="1688068"/>
            <a:chExt cx="1143000" cy="1588532"/>
          </a:xfrm>
        </p:grpSpPr>
        <p:grpSp>
          <p:nvGrpSpPr>
            <p:cNvPr id="114" name="Group 113"/>
            <p:cNvGrpSpPr/>
            <p:nvPr/>
          </p:nvGrpSpPr>
          <p:grpSpPr>
            <a:xfrm>
              <a:off x="2667000" y="2133600"/>
              <a:ext cx="1143000" cy="1143000"/>
              <a:chOff x="2438400" y="2590800"/>
              <a:chExt cx="1143000" cy="1143000"/>
            </a:xfrm>
          </p:grpSpPr>
          <p:cxnSp>
            <p:nvCxnSpPr>
              <p:cNvPr id="57" name="Straight Connector 56"/>
              <p:cNvCxnSpPr>
                <a:stCxn id="62" idx="6"/>
                <a:endCxn id="68" idx="2"/>
              </p:cNvCxnSpPr>
              <p:nvPr/>
            </p:nvCxnSpPr>
            <p:spPr bwMode="auto">
              <a:xfrm>
                <a:off x="2667000" y="27051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58" name="Straight Connector 57"/>
              <p:cNvCxnSpPr>
                <a:stCxn id="65" idx="6"/>
                <a:endCxn id="69" idx="2"/>
              </p:cNvCxnSpPr>
              <p:nvPr/>
            </p:nvCxnSpPr>
            <p:spPr bwMode="auto">
              <a:xfrm>
                <a:off x="3124200" y="3162300"/>
                <a:ext cx="2286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59" name="Straight Connector 58"/>
              <p:cNvCxnSpPr>
                <a:stCxn id="66" idx="6"/>
                <a:endCxn id="70" idx="2"/>
              </p:cNvCxnSpPr>
              <p:nvPr/>
            </p:nvCxnSpPr>
            <p:spPr bwMode="auto">
              <a:xfrm>
                <a:off x="2667000" y="36195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60" name="Straight Connector 59"/>
              <p:cNvCxnSpPr>
                <a:stCxn id="70" idx="0"/>
                <a:endCxn id="68" idx="4"/>
              </p:cNvCxnSpPr>
              <p:nvPr/>
            </p:nvCxnSpPr>
            <p:spPr bwMode="auto">
              <a:xfrm flipV="1">
                <a:off x="34671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61" name="Straight Connector 60"/>
              <p:cNvCxnSpPr>
                <a:stCxn id="66" idx="0"/>
                <a:endCxn id="62" idx="4"/>
              </p:cNvCxnSpPr>
              <p:nvPr/>
            </p:nvCxnSpPr>
            <p:spPr bwMode="auto">
              <a:xfrm flipV="1">
                <a:off x="25527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62" name="Oval 61"/>
              <p:cNvSpPr/>
              <p:nvPr/>
            </p:nvSpPr>
            <p:spPr bwMode="auto">
              <a:xfrm>
                <a:off x="24384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3" name="Oval 62"/>
              <p:cNvSpPr/>
              <p:nvPr/>
            </p:nvSpPr>
            <p:spPr bwMode="auto">
              <a:xfrm>
                <a:off x="2438400" y="30480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Oval 63"/>
              <p:cNvSpPr/>
              <p:nvPr/>
            </p:nvSpPr>
            <p:spPr bwMode="auto">
              <a:xfrm>
                <a:off x="2895600" y="25908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Oval 64"/>
              <p:cNvSpPr/>
              <p:nvPr/>
            </p:nvSpPr>
            <p:spPr bwMode="auto">
              <a:xfrm>
                <a:off x="28956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Oval 65"/>
              <p:cNvSpPr/>
              <p:nvPr/>
            </p:nvSpPr>
            <p:spPr bwMode="auto">
              <a:xfrm>
                <a:off x="24384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7" name="Oval 66"/>
              <p:cNvSpPr/>
              <p:nvPr/>
            </p:nvSpPr>
            <p:spPr bwMode="auto">
              <a:xfrm>
                <a:off x="28956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 name="Oval 67"/>
              <p:cNvSpPr/>
              <p:nvPr/>
            </p:nvSpPr>
            <p:spPr bwMode="auto">
              <a:xfrm>
                <a:off x="3352800" y="25908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Oval 68"/>
              <p:cNvSpPr/>
              <p:nvPr/>
            </p:nvSpPr>
            <p:spPr bwMode="auto">
              <a:xfrm>
                <a:off x="33528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0" name="Oval 69"/>
              <p:cNvSpPr/>
              <p:nvPr/>
            </p:nvSpPr>
            <p:spPr bwMode="auto">
              <a:xfrm>
                <a:off x="33528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19" name="TextBox 118"/>
            <p:cNvSpPr txBox="1"/>
            <p:nvPr/>
          </p:nvSpPr>
          <p:spPr>
            <a:xfrm>
              <a:off x="2839047" y="1688068"/>
              <a:ext cx="818553" cy="369332"/>
            </a:xfrm>
            <a:prstGeom prst="rect">
              <a:avLst/>
            </a:prstGeom>
            <a:noFill/>
          </p:spPr>
          <p:txBody>
            <a:bodyPr wrap="none" rtlCol="0">
              <a:spAutoFit/>
            </a:bodyPr>
            <a:lstStyle/>
            <a:p>
              <a:r>
                <a:rPr lang="en-US" dirty="0" smtClean="0"/>
                <a:t>Time 1</a:t>
              </a:r>
              <a:endParaRPr lang="en-US" dirty="0"/>
            </a:p>
          </p:txBody>
        </p:sp>
      </p:grpSp>
      <p:grpSp>
        <p:nvGrpSpPr>
          <p:cNvPr id="124" name="Group 123"/>
          <p:cNvGrpSpPr/>
          <p:nvPr/>
        </p:nvGrpSpPr>
        <p:grpSpPr>
          <a:xfrm>
            <a:off x="4191000" y="1676400"/>
            <a:ext cx="1143000" cy="1600200"/>
            <a:chOff x="4191000" y="1676400"/>
            <a:chExt cx="1143000" cy="1600200"/>
          </a:xfrm>
        </p:grpSpPr>
        <p:grpSp>
          <p:nvGrpSpPr>
            <p:cNvPr id="115" name="Group 114"/>
            <p:cNvGrpSpPr/>
            <p:nvPr/>
          </p:nvGrpSpPr>
          <p:grpSpPr>
            <a:xfrm>
              <a:off x="4191000" y="2133600"/>
              <a:ext cx="1143000" cy="1143000"/>
              <a:chOff x="3962400" y="2590800"/>
              <a:chExt cx="1143000" cy="1143000"/>
            </a:xfrm>
          </p:grpSpPr>
          <p:cxnSp>
            <p:nvCxnSpPr>
              <p:cNvPr id="71" name="Straight Connector 70"/>
              <p:cNvCxnSpPr>
                <a:stCxn id="76" idx="6"/>
                <a:endCxn id="82" idx="2"/>
              </p:cNvCxnSpPr>
              <p:nvPr/>
            </p:nvCxnSpPr>
            <p:spPr bwMode="auto">
              <a:xfrm>
                <a:off x="4191000" y="27051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72" name="Straight Connector 71"/>
              <p:cNvCxnSpPr>
                <a:stCxn id="79" idx="6"/>
                <a:endCxn id="83" idx="2"/>
              </p:cNvCxnSpPr>
              <p:nvPr/>
            </p:nvCxnSpPr>
            <p:spPr bwMode="auto">
              <a:xfrm>
                <a:off x="4648200" y="3162300"/>
                <a:ext cx="2286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73" name="Straight Connector 72"/>
              <p:cNvCxnSpPr>
                <a:stCxn id="80" idx="6"/>
                <a:endCxn id="84" idx="2"/>
              </p:cNvCxnSpPr>
              <p:nvPr/>
            </p:nvCxnSpPr>
            <p:spPr bwMode="auto">
              <a:xfrm>
                <a:off x="4191000" y="36195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74" name="Straight Connector 73"/>
              <p:cNvCxnSpPr>
                <a:stCxn id="84" idx="0"/>
                <a:endCxn id="82" idx="4"/>
              </p:cNvCxnSpPr>
              <p:nvPr/>
            </p:nvCxnSpPr>
            <p:spPr bwMode="auto">
              <a:xfrm flipV="1">
                <a:off x="49911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75" name="Straight Connector 74"/>
              <p:cNvCxnSpPr>
                <a:stCxn id="80" idx="0"/>
                <a:endCxn id="76" idx="4"/>
              </p:cNvCxnSpPr>
              <p:nvPr/>
            </p:nvCxnSpPr>
            <p:spPr bwMode="auto">
              <a:xfrm flipV="1">
                <a:off x="40767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76" name="Oval 75"/>
              <p:cNvSpPr/>
              <p:nvPr/>
            </p:nvSpPr>
            <p:spPr bwMode="auto">
              <a:xfrm>
                <a:off x="39624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7" name="Oval 76"/>
              <p:cNvSpPr/>
              <p:nvPr/>
            </p:nvSpPr>
            <p:spPr bwMode="auto">
              <a:xfrm>
                <a:off x="3962400" y="30480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8" name="Oval 77"/>
              <p:cNvSpPr/>
              <p:nvPr/>
            </p:nvSpPr>
            <p:spPr bwMode="auto">
              <a:xfrm>
                <a:off x="44196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9" name="Oval 78"/>
              <p:cNvSpPr/>
              <p:nvPr/>
            </p:nvSpPr>
            <p:spPr bwMode="auto">
              <a:xfrm>
                <a:off x="44196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0" name="Oval 79"/>
              <p:cNvSpPr/>
              <p:nvPr/>
            </p:nvSpPr>
            <p:spPr bwMode="auto">
              <a:xfrm>
                <a:off x="3962400" y="35052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1" name="Oval 80"/>
              <p:cNvSpPr/>
              <p:nvPr/>
            </p:nvSpPr>
            <p:spPr bwMode="auto">
              <a:xfrm>
                <a:off x="44196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2" name="Oval 81"/>
              <p:cNvSpPr/>
              <p:nvPr/>
            </p:nvSpPr>
            <p:spPr bwMode="auto">
              <a:xfrm>
                <a:off x="4876800" y="25908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3" name="Oval 82"/>
              <p:cNvSpPr/>
              <p:nvPr/>
            </p:nvSpPr>
            <p:spPr bwMode="auto">
              <a:xfrm>
                <a:off x="48768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4" name="Oval 83"/>
              <p:cNvSpPr/>
              <p:nvPr/>
            </p:nvSpPr>
            <p:spPr bwMode="auto">
              <a:xfrm>
                <a:off x="48768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20" name="TextBox 119"/>
            <p:cNvSpPr txBox="1"/>
            <p:nvPr/>
          </p:nvSpPr>
          <p:spPr>
            <a:xfrm>
              <a:off x="4363047" y="1676400"/>
              <a:ext cx="818553" cy="369332"/>
            </a:xfrm>
            <a:prstGeom prst="rect">
              <a:avLst/>
            </a:prstGeom>
            <a:noFill/>
          </p:spPr>
          <p:txBody>
            <a:bodyPr wrap="none" rtlCol="0">
              <a:spAutoFit/>
            </a:bodyPr>
            <a:lstStyle/>
            <a:p>
              <a:r>
                <a:rPr lang="en-US" dirty="0" smtClean="0"/>
                <a:t>Time 2</a:t>
              </a:r>
              <a:endParaRPr lang="en-US" dirty="0"/>
            </a:p>
          </p:txBody>
        </p:sp>
      </p:grpSp>
      <p:grpSp>
        <p:nvGrpSpPr>
          <p:cNvPr id="125" name="Group 124"/>
          <p:cNvGrpSpPr/>
          <p:nvPr/>
        </p:nvGrpSpPr>
        <p:grpSpPr>
          <a:xfrm>
            <a:off x="5638800" y="1676400"/>
            <a:ext cx="1143000" cy="1600200"/>
            <a:chOff x="5638800" y="1676400"/>
            <a:chExt cx="1143000" cy="1600200"/>
          </a:xfrm>
        </p:grpSpPr>
        <p:grpSp>
          <p:nvGrpSpPr>
            <p:cNvPr id="116" name="Group 115"/>
            <p:cNvGrpSpPr/>
            <p:nvPr/>
          </p:nvGrpSpPr>
          <p:grpSpPr>
            <a:xfrm>
              <a:off x="5638800" y="2133600"/>
              <a:ext cx="1143000" cy="1143000"/>
              <a:chOff x="5410200" y="2590800"/>
              <a:chExt cx="1143000" cy="1143000"/>
            </a:xfrm>
          </p:grpSpPr>
          <p:cxnSp>
            <p:nvCxnSpPr>
              <p:cNvPr id="85" name="Straight Connector 84"/>
              <p:cNvCxnSpPr>
                <a:stCxn id="90" idx="6"/>
                <a:endCxn id="96" idx="2"/>
              </p:cNvCxnSpPr>
              <p:nvPr/>
            </p:nvCxnSpPr>
            <p:spPr bwMode="auto">
              <a:xfrm>
                <a:off x="5638800" y="27051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86" name="Straight Connector 85"/>
              <p:cNvCxnSpPr>
                <a:stCxn id="93" idx="6"/>
                <a:endCxn id="97" idx="2"/>
              </p:cNvCxnSpPr>
              <p:nvPr/>
            </p:nvCxnSpPr>
            <p:spPr bwMode="auto">
              <a:xfrm>
                <a:off x="6096000" y="3162300"/>
                <a:ext cx="2286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87" name="Straight Connector 86"/>
              <p:cNvCxnSpPr>
                <a:stCxn id="94" idx="6"/>
                <a:endCxn id="98" idx="2"/>
              </p:cNvCxnSpPr>
              <p:nvPr/>
            </p:nvCxnSpPr>
            <p:spPr bwMode="auto">
              <a:xfrm>
                <a:off x="5638800" y="36195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88" name="Straight Connector 87"/>
              <p:cNvCxnSpPr>
                <a:stCxn id="98" idx="0"/>
                <a:endCxn id="96" idx="4"/>
              </p:cNvCxnSpPr>
              <p:nvPr/>
            </p:nvCxnSpPr>
            <p:spPr bwMode="auto">
              <a:xfrm flipV="1">
                <a:off x="64389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89" name="Straight Connector 88"/>
              <p:cNvCxnSpPr>
                <a:stCxn id="94" idx="0"/>
                <a:endCxn id="90" idx="4"/>
              </p:cNvCxnSpPr>
              <p:nvPr/>
            </p:nvCxnSpPr>
            <p:spPr bwMode="auto">
              <a:xfrm flipV="1">
                <a:off x="55245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90" name="Oval 89"/>
              <p:cNvSpPr/>
              <p:nvPr/>
            </p:nvSpPr>
            <p:spPr bwMode="auto">
              <a:xfrm>
                <a:off x="54102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1" name="Oval 90"/>
              <p:cNvSpPr/>
              <p:nvPr/>
            </p:nvSpPr>
            <p:spPr bwMode="auto">
              <a:xfrm>
                <a:off x="5410200" y="30480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Oval 91"/>
              <p:cNvSpPr/>
              <p:nvPr/>
            </p:nvSpPr>
            <p:spPr bwMode="auto">
              <a:xfrm>
                <a:off x="58674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Oval 92"/>
              <p:cNvSpPr/>
              <p:nvPr/>
            </p:nvSpPr>
            <p:spPr bwMode="auto">
              <a:xfrm>
                <a:off x="5867400" y="30480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Oval 93"/>
              <p:cNvSpPr/>
              <p:nvPr/>
            </p:nvSpPr>
            <p:spPr bwMode="auto">
              <a:xfrm>
                <a:off x="5410200" y="35052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5867400" y="35052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6" name="Oval 95"/>
              <p:cNvSpPr/>
              <p:nvPr/>
            </p:nvSpPr>
            <p:spPr bwMode="auto">
              <a:xfrm>
                <a:off x="63246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7" name="Oval 96"/>
              <p:cNvSpPr/>
              <p:nvPr/>
            </p:nvSpPr>
            <p:spPr bwMode="auto">
              <a:xfrm>
                <a:off x="6324600" y="30480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8" name="Oval 97"/>
              <p:cNvSpPr/>
              <p:nvPr/>
            </p:nvSpPr>
            <p:spPr bwMode="auto">
              <a:xfrm>
                <a:off x="6324600" y="3505200"/>
                <a:ext cx="228600" cy="2286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21" name="TextBox 120"/>
            <p:cNvSpPr txBox="1"/>
            <p:nvPr/>
          </p:nvSpPr>
          <p:spPr>
            <a:xfrm>
              <a:off x="5810847" y="1676400"/>
              <a:ext cx="818553" cy="369332"/>
            </a:xfrm>
            <a:prstGeom prst="rect">
              <a:avLst/>
            </a:prstGeom>
            <a:noFill/>
          </p:spPr>
          <p:txBody>
            <a:bodyPr wrap="none" rtlCol="0">
              <a:spAutoFit/>
            </a:bodyPr>
            <a:lstStyle/>
            <a:p>
              <a:r>
                <a:rPr lang="en-US" dirty="0" smtClean="0"/>
                <a:t>Time 3</a:t>
              </a:r>
              <a:endParaRPr lang="en-US" dirty="0"/>
            </a:p>
          </p:txBody>
        </p:sp>
      </p:grpSp>
      <p:grpSp>
        <p:nvGrpSpPr>
          <p:cNvPr id="126" name="Group 125"/>
          <p:cNvGrpSpPr/>
          <p:nvPr/>
        </p:nvGrpSpPr>
        <p:grpSpPr>
          <a:xfrm>
            <a:off x="7086600" y="1676400"/>
            <a:ext cx="1143000" cy="1600200"/>
            <a:chOff x="7086600" y="1676400"/>
            <a:chExt cx="1143000" cy="1600200"/>
          </a:xfrm>
        </p:grpSpPr>
        <p:grpSp>
          <p:nvGrpSpPr>
            <p:cNvPr id="117" name="Group 116"/>
            <p:cNvGrpSpPr/>
            <p:nvPr/>
          </p:nvGrpSpPr>
          <p:grpSpPr>
            <a:xfrm>
              <a:off x="7086600" y="2133600"/>
              <a:ext cx="1143000" cy="1143000"/>
              <a:chOff x="6858000" y="2590800"/>
              <a:chExt cx="1143000" cy="1143000"/>
            </a:xfrm>
          </p:grpSpPr>
          <p:cxnSp>
            <p:nvCxnSpPr>
              <p:cNvPr id="99" name="Straight Connector 98"/>
              <p:cNvCxnSpPr>
                <a:stCxn id="104" idx="6"/>
                <a:endCxn id="110" idx="2"/>
              </p:cNvCxnSpPr>
              <p:nvPr/>
            </p:nvCxnSpPr>
            <p:spPr bwMode="auto">
              <a:xfrm>
                <a:off x="7086600" y="27051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100" name="Straight Connector 99"/>
              <p:cNvCxnSpPr>
                <a:stCxn id="107" idx="6"/>
                <a:endCxn id="111" idx="2"/>
              </p:cNvCxnSpPr>
              <p:nvPr/>
            </p:nvCxnSpPr>
            <p:spPr bwMode="auto">
              <a:xfrm>
                <a:off x="7543800" y="3162300"/>
                <a:ext cx="2286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101" name="Straight Connector 100"/>
              <p:cNvCxnSpPr>
                <a:stCxn id="108" idx="6"/>
                <a:endCxn id="112" idx="2"/>
              </p:cNvCxnSpPr>
              <p:nvPr/>
            </p:nvCxnSpPr>
            <p:spPr bwMode="auto">
              <a:xfrm>
                <a:off x="7086600" y="3619500"/>
                <a:ext cx="685800" cy="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102" name="Straight Connector 101"/>
              <p:cNvCxnSpPr>
                <a:stCxn id="112" idx="0"/>
                <a:endCxn id="110" idx="4"/>
              </p:cNvCxnSpPr>
              <p:nvPr/>
            </p:nvCxnSpPr>
            <p:spPr bwMode="auto">
              <a:xfrm flipV="1">
                <a:off x="78867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cxnSp>
            <p:nvCxnSpPr>
              <p:cNvPr id="103" name="Straight Connector 102"/>
              <p:cNvCxnSpPr>
                <a:stCxn id="108" idx="0"/>
                <a:endCxn id="104" idx="4"/>
              </p:cNvCxnSpPr>
              <p:nvPr/>
            </p:nvCxnSpPr>
            <p:spPr bwMode="auto">
              <a:xfrm flipV="1">
                <a:off x="6972300" y="2819400"/>
                <a:ext cx="0" cy="685800"/>
              </a:xfrm>
              <a:prstGeom prst="line">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104" name="Oval 103"/>
              <p:cNvSpPr/>
              <p:nvPr/>
            </p:nvSpPr>
            <p:spPr bwMode="auto">
              <a:xfrm>
                <a:off x="68580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5" name="Oval 104"/>
              <p:cNvSpPr/>
              <p:nvPr/>
            </p:nvSpPr>
            <p:spPr bwMode="auto">
              <a:xfrm>
                <a:off x="6858000" y="30480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6" name="Oval 105"/>
              <p:cNvSpPr/>
              <p:nvPr/>
            </p:nvSpPr>
            <p:spPr bwMode="auto">
              <a:xfrm>
                <a:off x="73152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7" name="Oval 106"/>
              <p:cNvSpPr/>
              <p:nvPr/>
            </p:nvSpPr>
            <p:spPr bwMode="auto">
              <a:xfrm>
                <a:off x="7315200" y="30480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8" name="Oval 107"/>
              <p:cNvSpPr/>
              <p:nvPr/>
            </p:nvSpPr>
            <p:spPr bwMode="auto">
              <a:xfrm>
                <a:off x="6858000" y="35052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9" name="Oval 108"/>
              <p:cNvSpPr/>
              <p:nvPr/>
            </p:nvSpPr>
            <p:spPr bwMode="auto">
              <a:xfrm>
                <a:off x="7315200" y="35052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0" name="Oval 109"/>
              <p:cNvSpPr/>
              <p:nvPr/>
            </p:nvSpPr>
            <p:spPr bwMode="auto">
              <a:xfrm>
                <a:off x="7772400" y="25908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Oval 110"/>
              <p:cNvSpPr/>
              <p:nvPr/>
            </p:nvSpPr>
            <p:spPr bwMode="auto">
              <a:xfrm>
                <a:off x="7772400" y="3048000"/>
                <a:ext cx="228600" cy="228600"/>
              </a:xfrm>
              <a:prstGeom prst="ellipse">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2" name="Oval 111"/>
              <p:cNvSpPr/>
              <p:nvPr/>
            </p:nvSpPr>
            <p:spPr bwMode="auto">
              <a:xfrm>
                <a:off x="7772400" y="3505200"/>
                <a:ext cx="228600" cy="228600"/>
              </a:xfrm>
              <a:prstGeom prst="ellipse">
                <a:avLst/>
              </a:prstGeom>
              <a:solidFill>
                <a:srgbClr val="FF0000"/>
              </a:solidFill>
              <a:ln w="57150" cmpd="sng">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22" name="TextBox 121"/>
            <p:cNvSpPr txBox="1"/>
            <p:nvPr/>
          </p:nvSpPr>
          <p:spPr>
            <a:xfrm>
              <a:off x="7239000" y="1676400"/>
              <a:ext cx="818553" cy="369332"/>
            </a:xfrm>
            <a:prstGeom prst="rect">
              <a:avLst/>
            </a:prstGeom>
            <a:noFill/>
          </p:spPr>
          <p:txBody>
            <a:bodyPr wrap="none" rtlCol="0">
              <a:spAutoFit/>
            </a:bodyPr>
            <a:lstStyle/>
            <a:p>
              <a:r>
                <a:rPr lang="en-US" dirty="0" smtClean="0"/>
                <a:t>Time 4</a:t>
              </a:r>
              <a:endParaRPr lang="en-US" dirty="0"/>
            </a:p>
          </p:txBody>
        </p:sp>
      </p:grpSp>
    </p:spTree>
    <p:extLst>
      <p:ext uri="{BB962C8B-B14F-4D97-AF65-F5344CB8AC3E}">
        <p14:creationId xmlns:p14="http://schemas.microsoft.com/office/powerpoint/2010/main" val="55513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470025"/>
          </a:xfrm>
        </p:spPr>
        <p:txBody>
          <a:bodyPr>
            <a:normAutofit/>
          </a:bodyPr>
          <a:lstStyle/>
          <a:p>
            <a:r>
              <a:rPr lang="en-US" i="1" dirty="0" smtClean="0"/>
              <a:t>Bulk synchronous computation can be highly inefficient.</a:t>
            </a:r>
            <a:endParaRPr lang="en-US" i="1" dirty="0"/>
          </a:p>
        </p:txBody>
      </p:sp>
      <p:sp>
        <p:nvSpPr>
          <p:cNvPr id="6" name="Slide Number Placeholder 5"/>
          <p:cNvSpPr>
            <a:spLocks noGrp="1"/>
          </p:cNvSpPr>
          <p:nvPr>
            <p:ph type="sldNum" sz="quarter" idx="12"/>
          </p:nvPr>
        </p:nvSpPr>
        <p:spPr/>
        <p:txBody>
          <a:bodyPr/>
          <a:lstStyle/>
          <a:p>
            <a:fld id="{8E078A9D-47DB-49FD-9415-23D209E6C172}" type="slidenum">
              <a:rPr lang="en-US" smtClean="0">
                <a:solidFill>
                  <a:prstClr val="black">
                    <a:tint val="75000"/>
                  </a:prstClr>
                </a:solidFill>
              </a:rPr>
              <a:pPr/>
              <a:t>25</a:t>
            </a:fld>
            <a:endParaRPr lang="en-US">
              <a:solidFill>
                <a:prstClr val="black">
                  <a:tint val="75000"/>
                </a:prstClr>
              </a:solidFill>
            </a:endParaRPr>
          </a:p>
        </p:txBody>
      </p:sp>
      <p:sp>
        <p:nvSpPr>
          <p:cNvPr id="5" name="Title 3"/>
          <p:cNvSpPr txBox="1">
            <a:spLocks/>
          </p:cNvSpPr>
          <p:nvPr/>
        </p:nvSpPr>
        <p:spPr>
          <a:xfrm>
            <a:off x="685800" y="371157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u="none" strike="noStrike" kern="1200" cap="none" spc="0" normalizeH="0" baseline="0" noProof="0" dirty="0" smtClean="0">
                <a:ln>
                  <a:noFill/>
                </a:ln>
                <a:solidFill>
                  <a:schemeClr val="accent1">
                    <a:lumMod val="75000"/>
                  </a:schemeClr>
                </a:solidFill>
                <a:effectLst/>
                <a:uLnTx/>
                <a:uFillTx/>
                <a:latin typeface="+mj-lt"/>
                <a:ea typeface="+mj-ea"/>
                <a:cs typeface="+mj-cs"/>
              </a:rPr>
              <a:t>Example:</a:t>
            </a:r>
            <a:r>
              <a:rPr kumimoji="0" lang="en-US" sz="4000" b="0" u="none" strike="noStrike" kern="1200" cap="none" spc="0" normalizeH="0" noProof="0" dirty="0" smtClean="0">
                <a:ln>
                  <a:noFill/>
                </a:ln>
                <a:solidFill>
                  <a:schemeClr val="accent1">
                    <a:lumMod val="75000"/>
                  </a:schemeClr>
                </a:solidFill>
                <a:effectLst/>
                <a:uLnTx/>
                <a:uFillTx/>
                <a:latin typeface="+mj-lt"/>
                <a:ea typeface="+mj-ea"/>
                <a:cs typeface="+mj-cs"/>
              </a:rPr>
              <a:t/>
            </a:r>
            <a:br>
              <a:rPr kumimoji="0" lang="en-US" sz="4000" b="0" u="none" strike="noStrike" kern="1200" cap="none" spc="0" normalizeH="0" noProof="0" dirty="0" smtClean="0">
                <a:ln>
                  <a:noFill/>
                </a:ln>
                <a:solidFill>
                  <a:schemeClr val="accent1">
                    <a:lumMod val="75000"/>
                  </a:schemeClr>
                </a:solidFill>
                <a:effectLst/>
                <a:uLnTx/>
                <a:uFillTx/>
                <a:latin typeface="+mj-lt"/>
                <a:ea typeface="+mj-ea"/>
                <a:cs typeface="+mj-cs"/>
              </a:rPr>
            </a:br>
            <a:r>
              <a:rPr kumimoji="0" lang="en-US" sz="4000" b="0" u="none" strike="noStrike" kern="1200" cap="none" spc="0" normalizeH="0" noProof="0" dirty="0" smtClean="0">
                <a:ln>
                  <a:noFill/>
                </a:ln>
                <a:solidFill>
                  <a:schemeClr val="accent1">
                    <a:lumMod val="75000"/>
                  </a:schemeClr>
                </a:solidFill>
                <a:effectLst/>
                <a:uLnTx/>
                <a:uFillTx/>
                <a:latin typeface="+mj-lt"/>
                <a:ea typeface="+mj-ea"/>
                <a:cs typeface="+mj-cs"/>
              </a:rPr>
              <a:t>Loopy Belief Propagation</a:t>
            </a:r>
            <a:endParaRPr kumimoji="0" lang="en-US" sz="4000" b="0" u="none" strike="noStrike" kern="1200" cap="none" spc="0" normalizeH="0" baseline="0" noProof="0" dirty="0">
              <a:ln>
                <a:noFill/>
              </a:ln>
              <a:solidFill>
                <a:schemeClr val="accent1">
                  <a:lumMod val="75000"/>
                </a:schemeClr>
              </a:solidFill>
              <a:effectLst/>
              <a:uLnTx/>
              <a:uFillTx/>
              <a:latin typeface="+mj-lt"/>
              <a:ea typeface="+mj-ea"/>
              <a:cs typeface="+mj-cs"/>
            </a:endParaRPr>
          </a:p>
        </p:txBody>
      </p:sp>
      <p:sp>
        <p:nvSpPr>
          <p:cNvPr id="7" name="TextBox 6"/>
          <p:cNvSpPr txBox="1"/>
          <p:nvPr/>
        </p:nvSpPr>
        <p:spPr>
          <a:xfrm>
            <a:off x="3264014" y="1219200"/>
            <a:ext cx="2615973" cy="923330"/>
          </a:xfrm>
          <a:prstGeom prst="rect">
            <a:avLst/>
          </a:prstGeom>
          <a:noFill/>
        </p:spPr>
        <p:txBody>
          <a:bodyPr wrap="none" rtlCol="0">
            <a:spAutoFit/>
          </a:bodyPr>
          <a:lstStyle/>
          <a:p>
            <a:r>
              <a:rPr lang="en-US" sz="5400" b="1" dirty="0" smtClean="0"/>
              <a:t>Problem</a:t>
            </a:r>
            <a:endParaRPr lang="en-US" sz="5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6172200" y="3810000"/>
            <a:ext cx="838200" cy="838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z="4000" dirty="0" smtClean="0"/>
              <a:t>Loopy Belief Propagation (Loopy BP)</a:t>
            </a:r>
            <a:endParaRPr lang="en-US" sz="4000" dirty="0"/>
          </a:p>
        </p:txBody>
      </p:sp>
      <p:sp>
        <p:nvSpPr>
          <p:cNvPr id="3" name="Content Placeholder 2"/>
          <p:cNvSpPr>
            <a:spLocks noGrp="1"/>
          </p:cNvSpPr>
          <p:nvPr>
            <p:ph idx="1"/>
          </p:nvPr>
        </p:nvSpPr>
        <p:spPr>
          <a:xfrm>
            <a:off x="304800" y="1600200"/>
            <a:ext cx="8458200" cy="4267199"/>
          </a:xfrm>
        </p:spPr>
        <p:txBody>
          <a:bodyPr>
            <a:normAutofit/>
          </a:bodyPr>
          <a:lstStyle/>
          <a:p>
            <a:r>
              <a:rPr lang="en-US" dirty="0" smtClean="0"/>
              <a:t>Iteratively estimate the “beliefs” about vertices</a:t>
            </a:r>
          </a:p>
          <a:p>
            <a:pPr lvl="1"/>
            <a:r>
              <a:rPr lang="en-US" dirty="0" smtClean="0"/>
              <a:t>Read </a:t>
            </a:r>
            <a:r>
              <a:rPr lang="en-US" dirty="0" smtClean="0">
                <a:solidFill>
                  <a:srgbClr val="00B050"/>
                </a:solidFill>
              </a:rPr>
              <a:t>in messages</a:t>
            </a:r>
          </a:p>
          <a:p>
            <a:pPr lvl="1"/>
            <a:r>
              <a:rPr lang="en-US" dirty="0" smtClean="0"/>
              <a:t>Updates marginal</a:t>
            </a:r>
            <a:br>
              <a:rPr lang="en-US" dirty="0" smtClean="0"/>
            </a:br>
            <a:r>
              <a:rPr lang="en-US" dirty="0" smtClean="0"/>
              <a:t>estimate (</a:t>
            </a:r>
            <a:r>
              <a:rPr lang="en-US" b="1" dirty="0" smtClean="0"/>
              <a:t>belief</a:t>
            </a:r>
            <a:r>
              <a:rPr lang="en-US" dirty="0" smtClean="0"/>
              <a:t>)</a:t>
            </a:r>
          </a:p>
          <a:p>
            <a:pPr lvl="1"/>
            <a:r>
              <a:rPr lang="en-US" dirty="0" smtClean="0"/>
              <a:t>Send updated </a:t>
            </a:r>
            <a:br>
              <a:rPr lang="en-US" dirty="0" smtClean="0"/>
            </a:br>
            <a:r>
              <a:rPr lang="en-US" dirty="0" smtClean="0">
                <a:solidFill>
                  <a:srgbClr val="C00000"/>
                </a:solidFill>
              </a:rPr>
              <a:t>out messages</a:t>
            </a:r>
          </a:p>
          <a:p>
            <a:r>
              <a:rPr lang="en-US" dirty="0" smtClean="0"/>
              <a:t>Repeat for all variables</a:t>
            </a:r>
            <a:br>
              <a:rPr lang="en-US" dirty="0" smtClean="0"/>
            </a:br>
            <a:r>
              <a:rPr lang="en-US" dirty="0" smtClean="0"/>
              <a:t>until convergence</a:t>
            </a:r>
          </a:p>
        </p:txBody>
      </p:sp>
      <p:cxnSp>
        <p:nvCxnSpPr>
          <p:cNvPr id="56" name="Straight Connector 55"/>
          <p:cNvCxnSpPr>
            <a:stCxn id="188" idx="6"/>
            <a:endCxn id="38" idx="2"/>
          </p:cNvCxnSpPr>
          <p:nvPr/>
        </p:nvCxnSpPr>
        <p:spPr>
          <a:xfrm>
            <a:off x="5245100" y="2758017"/>
            <a:ext cx="2726266"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a:stCxn id="47" idx="6"/>
            <a:endCxn id="49" idx="2"/>
          </p:cNvCxnSpPr>
          <p:nvPr/>
        </p:nvCxnSpPr>
        <p:spPr>
          <a:xfrm>
            <a:off x="5245100" y="4267200"/>
            <a:ext cx="2726266"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51" idx="6"/>
            <a:endCxn id="53" idx="2"/>
          </p:cNvCxnSpPr>
          <p:nvPr/>
        </p:nvCxnSpPr>
        <p:spPr>
          <a:xfrm>
            <a:off x="5245100" y="5776383"/>
            <a:ext cx="2726266" cy="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a:stCxn id="38" idx="4"/>
            <a:endCxn id="53" idx="0"/>
          </p:cNvCxnSpPr>
          <p:nvPr/>
        </p:nvCxnSpPr>
        <p:spPr>
          <a:xfrm rot="5400000">
            <a:off x="6949017" y="4267200"/>
            <a:ext cx="2531533"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a:stCxn id="37" idx="4"/>
            <a:endCxn id="52" idx="0"/>
          </p:cNvCxnSpPr>
          <p:nvPr/>
        </p:nvCxnSpPr>
        <p:spPr>
          <a:xfrm rot="5400000">
            <a:off x="5342467" y="4267200"/>
            <a:ext cx="2531533"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a:stCxn id="188" idx="4"/>
            <a:endCxn id="51" idx="0"/>
          </p:cNvCxnSpPr>
          <p:nvPr/>
        </p:nvCxnSpPr>
        <p:spPr>
          <a:xfrm rot="5400000">
            <a:off x="3735917" y="4267200"/>
            <a:ext cx="2531533" cy="0"/>
          </a:xfrm>
          <a:prstGeom prst="line">
            <a:avLst/>
          </a:prstGeom>
        </p:spPr>
        <p:style>
          <a:lnRef idx="3">
            <a:schemeClr val="dk1"/>
          </a:lnRef>
          <a:fillRef idx="0">
            <a:schemeClr val="dk1"/>
          </a:fillRef>
          <a:effectRef idx="2">
            <a:schemeClr val="dk1"/>
          </a:effectRef>
          <a:fontRef idx="minor">
            <a:schemeClr val="tx1"/>
          </a:fontRef>
        </p:style>
      </p:cxnSp>
      <p:sp>
        <p:nvSpPr>
          <p:cNvPr id="188" name="Oval 187"/>
          <p:cNvSpPr/>
          <p:nvPr/>
        </p:nvSpPr>
        <p:spPr bwMode="auto">
          <a:xfrm>
            <a:off x="4758267" y="2514600"/>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7" name="Oval 36"/>
          <p:cNvSpPr/>
          <p:nvPr/>
        </p:nvSpPr>
        <p:spPr bwMode="auto">
          <a:xfrm>
            <a:off x="6364817" y="2514600"/>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8" name="Oval 37"/>
          <p:cNvSpPr/>
          <p:nvPr/>
        </p:nvSpPr>
        <p:spPr bwMode="auto">
          <a:xfrm>
            <a:off x="7971367" y="2514600"/>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7" name="Oval 46"/>
          <p:cNvSpPr/>
          <p:nvPr/>
        </p:nvSpPr>
        <p:spPr bwMode="auto">
          <a:xfrm>
            <a:off x="4758267" y="4023783"/>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8" name="Oval 47"/>
          <p:cNvSpPr/>
          <p:nvPr/>
        </p:nvSpPr>
        <p:spPr bwMode="auto">
          <a:xfrm>
            <a:off x="6364817" y="4023783"/>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9" name="Oval 48"/>
          <p:cNvSpPr/>
          <p:nvPr/>
        </p:nvSpPr>
        <p:spPr bwMode="auto">
          <a:xfrm>
            <a:off x="7971367" y="4023783"/>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1" name="Oval 50"/>
          <p:cNvSpPr/>
          <p:nvPr/>
        </p:nvSpPr>
        <p:spPr bwMode="auto">
          <a:xfrm>
            <a:off x="4758267" y="5532967"/>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2" name="Oval 51"/>
          <p:cNvSpPr/>
          <p:nvPr/>
        </p:nvSpPr>
        <p:spPr bwMode="auto">
          <a:xfrm>
            <a:off x="6364817" y="5532967"/>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3" name="Oval 52"/>
          <p:cNvSpPr/>
          <p:nvPr/>
        </p:nvSpPr>
        <p:spPr bwMode="auto">
          <a:xfrm>
            <a:off x="7971367" y="5532967"/>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nvGrpSpPr>
          <p:cNvPr id="4" name="Group 28"/>
          <p:cNvGrpSpPr/>
          <p:nvPr/>
        </p:nvGrpSpPr>
        <p:grpSpPr>
          <a:xfrm>
            <a:off x="5181600" y="2895600"/>
            <a:ext cx="2819400" cy="2743200"/>
            <a:chOff x="5181600" y="2895600"/>
            <a:chExt cx="2819400" cy="2743200"/>
          </a:xfrm>
        </p:grpSpPr>
        <p:sp>
          <p:nvSpPr>
            <p:cNvPr id="72" name="Arc 71"/>
            <p:cNvSpPr/>
            <p:nvPr/>
          </p:nvSpPr>
          <p:spPr>
            <a:xfrm>
              <a:off x="6400800" y="2895600"/>
              <a:ext cx="685800" cy="1219200"/>
            </a:xfrm>
            <a:prstGeom prst="arc">
              <a:avLst>
                <a:gd name="adj1" fmla="val 16909292"/>
                <a:gd name="adj2" fmla="val 4537409"/>
              </a:avLst>
            </a:pr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prstClr val="black"/>
                </a:solidFill>
              </a:endParaRPr>
            </a:p>
          </p:txBody>
        </p:sp>
        <p:sp>
          <p:nvSpPr>
            <p:cNvPr id="73" name="Arc 72"/>
            <p:cNvSpPr/>
            <p:nvPr/>
          </p:nvSpPr>
          <p:spPr>
            <a:xfrm rot="5400000">
              <a:off x="7048500" y="3771900"/>
              <a:ext cx="685800" cy="1219200"/>
            </a:xfrm>
            <a:prstGeom prst="arc">
              <a:avLst>
                <a:gd name="adj1" fmla="val 16909292"/>
                <a:gd name="adj2" fmla="val 4537409"/>
              </a:avLst>
            </a:pr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prstClr val="black"/>
                </a:solidFill>
              </a:endParaRPr>
            </a:p>
          </p:txBody>
        </p:sp>
        <p:sp>
          <p:nvSpPr>
            <p:cNvPr id="74" name="Arc 73"/>
            <p:cNvSpPr/>
            <p:nvPr/>
          </p:nvSpPr>
          <p:spPr>
            <a:xfrm rot="10800000">
              <a:off x="6096000" y="4419600"/>
              <a:ext cx="685800" cy="1219200"/>
            </a:xfrm>
            <a:prstGeom prst="arc">
              <a:avLst>
                <a:gd name="adj1" fmla="val 16909292"/>
                <a:gd name="adj2" fmla="val 4537409"/>
              </a:avLst>
            </a:pr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prstClr val="black"/>
                </a:solidFill>
              </a:endParaRPr>
            </a:p>
          </p:txBody>
        </p:sp>
        <p:sp>
          <p:nvSpPr>
            <p:cNvPr id="75" name="Arc 74"/>
            <p:cNvSpPr/>
            <p:nvPr/>
          </p:nvSpPr>
          <p:spPr>
            <a:xfrm rot="16200000">
              <a:off x="5448300" y="3467100"/>
              <a:ext cx="685800" cy="1219200"/>
            </a:xfrm>
            <a:prstGeom prst="arc">
              <a:avLst>
                <a:gd name="adj1" fmla="val 16909292"/>
                <a:gd name="adj2" fmla="val 4537409"/>
              </a:avLst>
            </a:pr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prstClr val="black"/>
                </a:solidFill>
              </a:endParaRPr>
            </a:p>
          </p:txBody>
        </p:sp>
      </p:grpSp>
      <p:grpSp>
        <p:nvGrpSpPr>
          <p:cNvPr id="5" name="Group 29"/>
          <p:cNvGrpSpPr/>
          <p:nvPr/>
        </p:nvGrpSpPr>
        <p:grpSpPr>
          <a:xfrm>
            <a:off x="5181600" y="2895600"/>
            <a:ext cx="2819400" cy="2743200"/>
            <a:chOff x="5181600" y="2895600"/>
            <a:chExt cx="2819400" cy="2743200"/>
          </a:xfrm>
        </p:grpSpPr>
        <p:sp>
          <p:nvSpPr>
            <p:cNvPr id="79" name="Arc 78"/>
            <p:cNvSpPr/>
            <p:nvPr/>
          </p:nvSpPr>
          <p:spPr>
            <a:xfrm>
              <a:off x="6400800" y="4419600"/>
              <a:ext cx="685800" cy="1219200"/>
            </a:xfrm>
            <a:prstGeom prst="arc">
              <a:avLst>
                <a:gd name="adj1" fmla="val 16909292"/>
                <a:gd name="adj2" fmla="val 4537409"/>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solidFill>
                  <a:prstClr val="black"/>
                </a:solidFill>
              </a:endParaRPr>
            </a:p>
          </p:txBody>
        </p:sp>
        <p:sp>
          <p:nvSpPr>
            <p:cNvPr id="80" name="Arc 79"/>
            <p:cNvSpPr/>
            <p:nvPr/>
          </p:nvSpPr>
          <p:spPr>
            <a:xfrm rot="16200000">
              <a:off x="7048500" y="3467101"/>
              <a:ext cx="685800" cy="1219200"/>
            </a:xfrm>
            <a:prstGeom prst="arc">
              <a:avLst>
                <a:gd name="adj1" fmla="val 16909292"/>
                <a:gd name="adj2" fmla="val 4537409"/>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solidFill>
                  <a:prstClr val="black"/>
                </a:solidFill>
              </a:endParaRPr>
            </a:p>
          </p:txBody>
        </p:sp>
        <p:sp>
          <p:nvSpPr>
            <p:cNvPr id="81" name="Arc 80"/>
            <p:cNvSpPr/>
            <p:nvPr/>
          </p:nvSpPr>
          <p:spPr>
            <a:xfrm rot="5400000">
              <a:off x="5448300" y="3771900"/>
              <a:ext cx="685800" cy="1219200"/>
            </a:xfrm>
            <a:prstGeom prst="arc">
              <a:avLst>
                <a:gd name="adj1" fmla="val 16909292"/>
                <a:gd name="adj2" fmla="val 4537409"/>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solidFill>
                  <a:prstClr val="black"/>
                </a:solidFill>
              </a:endParaRPr>
            </a:p>
          </p:txBody>
        </p:sp>
        <p:sp>
          <p:nvSpPr>
            <p:cNvPr id="82" name="Arc 81"/>
            <p:cNvSpPr/>
            <p:nvPr/>
          </p:nvSpPr>
          <p:spPr>
            <a:xfrm rot="10800000">
              <a:off x="6096001" y="2895600"/>
              <a:ext cx="685800" cy="1219200"/>
            </a:xfrm>
            <a:prstGeom prst="arc">
              <a:avLst>
                <a:gd name="adj1" fmla="val 16909292"/>
                <a:gd name="adj2" fmla="val 4537409"/>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solidFill>
                  <a:prstClr val="black"/>
                </a:solidFill>
              </a:endParaRPr>
            </a:p>
          </p:txBody>
        </p:sp>
      </p:grpSp>
      <p:sp>
        <p:nvSpPr>
          <p:cNvPr id="34" name="Slide Number Placeholder 33"/>
          <p:cNvSpPr>
            <a:spLocks noGrp="1"/>
          </p:cNvSpPr>
          <p:nvPr>
            <p:ph type="sldNum" sz="quarter" idx="12"/>
          </p:nvPr>
        </p:nvSpPr>
        <p:spPr/>
        <p:txBody>
          <a:bodyPr/>
          <a:lstStyle/>
          <a:p>
            <a:fld id="{8E078A9D-47DB-49FD-9415-23D209E6C172}" type="slidenum">
              <a:rPr lang="en-US" smtClean="0">
                <a:solidFill>
                  <a:prstClr val="black">
                    <a:tint val="75000"/>
                  </a:prstClr>
                </a:solidFill>
              </a:rPr>
              <a:pPr/>
              <a:t>26</a:t>
            </a:fld>
            <a:endParaRPr lang="en-US">
              <a:solidFill>
                <a:prstClr val="black">
                  <a:tint val="75000"/>
                </a:prstClr>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par>
                          <p:cTn id="15" fill="hold">
                            <p:stCondLst>
                              <p:cond delay="0"/>
                            </p:stCondLst>
                            <p:childTnLst>
                              <p:par>
                                <p:cTn id="16" presetID="4" presetClass="entr" presetSubtype="16"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27" presetClass="emph" presetSubtype="0" fill="hold" grpId="0" nodeType="withEffect">
                                  <p:stCondLst>
                                    <p:cond delay="0"/>
                                  </p:stCondLst>
                                  <p:childTnLst>
                                    <p:animClr clrSpc="rgb" dir="cw">
                                      <p:cBhvr override="childStyle">
                                        <p:cTn id="24" dur="250" autoRev="1" fill="hold"/>
                                        <p:tgtEl>
                                          <p:spTgt spid="48"/>
                                        </p:tgtEl>
                                        <p:attrNameLst>
                                          <p:attrName>style.color</p:attrName>
                                        </p:attrNameLst>
                                      </p:cBhvr>
                                      <p:to>
                                        <a:schemeClr val="bg1"/>
                                      </p:to>
                                    </p:animClr>
                                    <p:animClr clrSpc="rgb" dir="cw">
                                      <p:cBhvr>
                                        <p:cTn id="25" dur="250" autoRev="1" fill="hold"/>
                                        <p:tgtEl>
                                          <p:spTgt spid="48"/>
                                        </p:tgtEl>
                                        <p:attrNameLst>
                                          <p:attrName>fillcolor</p:attrName>
                                        </p:attrNameLst>
                                      </p:cBhvr>
                                      <p:to>
                                        <a:schemeClr val="bg1"/>
                                      </p:to>
                                    </p:animClr>
                                    <p:set>
                                      <p:cBhvr>
                                        <p:cTn id="26" dur="250" autoRev="1" fill="hold"/>
                                        <p:tgtEl>
                                          <p:spTgt spid="48"/>
                                        </p:tgtEl>
                                        <p:attrNameLst>
                                          <p:attrName>fill.type</p:attrName>
                                        </p:attrNameLst>
                                      </p:cBhvr>
                                      <p:to>
                                        <p:strVal val="solid"/>
                                      </p:to>
                                    </p:set>
                                    <p:set>
                                      <p:cBhvr>
                                        <p:cTn id="27" dur="250" autoRev="1" fill="hold"/>
                                        <p:tgtEl>
                                          <p:spTgt spid="48"/>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par>
                          <p:cTn id="32" fill="hold">
                            <p:stCondLst>
                              <p:cond delay="0"/>
                            </p:stCondLst>
                            <p:childTnLst>
                              <p:par>
                                <p:cTn id="33" presetID="4" presetClass="entr" presetSubtype="32"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out)">
                                      <p:cBhvr>
                                        <p:cTn id="35" dur="500"/>
                                        <p:tgtEl>
                                          <p:spTgt spid="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 grpId="0" build="p"/>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Bulk Synchronous</a:t>
            </a:r>
            <a:r>
              <a:rPr lang="en-US" sz="4000" dirty="0" smtClean="0"/>
              <a:t> Loopy BP</a:t>
            </a:r>
            <a:endParaRPr lang="en-US" sz="4000"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Often considered embarrassingly parallel </a:t>
            </a:r>
          </a:p>
          <a:p>
            <a:pPr lvl="1"/>
            <a:r>
              <a:rPr lang="en-US" dirty="0" smtClean="0"/>
              <a:t>Associate processor </a:t>
            </a:r>
            <a:br>
              <a:rPr lang="en-US" dirty="0" smtClean="0"/>
            </a:br>
            <a:r>
              <a:rPr lang="en-US" dirty="0" smtClean="0"/>
              <a:t>with each vertex</a:t>
            </a:r>
          </a:p>
          <a:p>
            <a:pPr lvl="1"/>
            <a:r>
              <a:rPr lang="en-US" dirty="0" smtClean="0">
                <a:solidFill>
                  <a:srgbClr val="00B050"/>
                </a:solidFill>
              </a:rPr>
              <a:t>Receive all messages</a:t>
            </a:r>
          </a:p>
          <a:p>
            <a:pPr lvl="1"/>
            <a:r>
              <a:rPr lang="en-US" dirty="0" smtClean="0">
                <a:solidFill>
                  <a:srgbClr val="0070C0"/>
                </a:solidFill>
              </a:rPr>
              <a:t>Update all beliefs</a:t>
            </a:r>
          </a:p>
          <a:p>
            <a:pPr lvl="1"/>
            <a:r>
              <a:rPr lang="en-US" dirty="0" smtClean="0">
                <a:solidFill>
                  <a:srgbClr val="C00000"/>
                </a:solidFill>
              </a:rPr>
              <a:t>Send all messages</a:t>
            </a:r>
          </a:p>
          <a:p>
            <a:r>
              <a:rPr lang="en-US" dirty="0" smtClean="0"/>
              <a:t>Proposed by:</a:t>
            </a:r>
          </a:p>
          <a:p>
            <a:pPr lvl="1"/>
            <a:r>
              <a:rPr lang="en-US" sz="2000" dirty="0" err="1" smtClean="0"/>
              <a:t>Brunton</a:t>
            </a:r>
            <a:r>
              <a:rPr lang="en-US" sz="2000" dirty="0" smtClean="0"/>
              <a:t> et al. CRV’06</a:t>
            </a:r>
          </a:p>
          <a:p>
            <a:pPr lvl="1"/>
            <a:r>
              <a:rPr lang="en-US" sz="2000" dirty="0" err="1" smtClean="0"/>
              <a:t>Mendiburu</a:t>
            </a:r>
            <a:r>
              <a:rPr lang="en-US" sz="2000" dirty="0" smtClean="0"/>
              <a:t> et al. GECC’07</a:t>
            </a:r>
          </a:p>
          <a:p>
            <a:pPr lvl="1"/>
            <a:r>
              <a:rPr lang="en-US" sz="2000" dirty="0" err="1" smtClean="0"/>
              <a:t>Kang,et</a:t>
            </a:r>
            <a:r>
              <a:rPr lang="en-US" sz="2000" dirty="0" smtClean="0"/>
              <a:t> al.  LDMTA’10</a:t>
            </a:r>
          </a:p>
          <a:p>
            <a:pPr lvl="1"/>
            <a:r>
              <a:rPr lang="en-US" sz="2000" dirty="0" smtClean="0"/>
              <a:t>…</a:t>
            </a:r>
          </a:p>
        </p:txBody>
      </p:sp>
      <p:cxnSp>
        <p:nvCxnSpPr>
          <p:cNvPr id="56" name="Straight Connector 55"/>
          <p:cNvCxnSpPr>
            <a:stCxn id="188" idx="6"/>
            <a:endCxn id="38" idx="2"/>
          </p:cNvCxnSpPr>
          <p:nvPr/>
        </p:nvCxnSpPr>
        <p:spPr>
          <a:xfrm>
            <a:off x="5245100" y="2758017"/>
            <a:ext cx="2726266"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a:stCxn id="47" idx="6"/>
            <a:endCxn id="49" idx="2"/>
          </p:cNvCxnSpPr>
          <p:nvPr/>
        </p:nvCxnSpPr>
        <p:spPr>
          <a:xfrm>
            <a:off x="5245100" y="4267200"/>
            <a:ext cx="2726266"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51" idx="6"/>
            <a:endCxn id="53" idx="2"/>
          </p:cNvCxnSpPr>
          <p:nvPr/>
        </p:nvCxnSpPr>
        <p:spPr>
          <a:xfrm>
            <a:off x="5245100" y="5776383"/>
            <a:ext cx="2726266" cy="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p:cNvCxnSpPr>
            <a:stCxn id="38" idx="4"/>
            <a:endCxn id="53" idx="0"/>
          </p:cNvCxnSpPr>
          <p:nvPr/>
        </p:nvCxnSpPr>
        <p:spPr>
          <a:xfrm rot="5400000">
            <a:off x="6949017" y="4267200"/>
            <a:ext cx="2531533"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p:cNvCxnSpPr>
            <a:stCxn id="37" idx="4"/>
            <a:endCxn id="52" idx="0"/>
          </p:cNvCxnSpPr>
          <p:nvPr/>
        </p:nvCxnSpPr>
        <p:spPr>
          <a:xfrm rot="5400000">
            <a:off x="5342467" y="4267200"/>
            <a:ext cx="2531533"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a:stCxn id="188" idx="4"/>
            <a:endCxn id="51" idx="0"/>
          </p:cNvCxnSpPr>
          <p:nvPr/>
        </p:nvCxnSpPr>
        <p:spPr>
          <a:xfrm rot="5400000">
            <a:off x="3735917" y="4267200"/>
            <a:ext cx="2531533" cy="0"/>
          </a:xfrm>
          <a:prstGeom prst="line">
            <a:avLst/>
          </a:prstGeom>
        </p:spPr>
        <p:style>
          <a:lnRef idx="3">
            <a:schemeClr val="dk1"/>
          </a:lnRef>
          <a:fillRef idx="0">
            <a:schemeClr val="dk1"/>
          </a:fillRef>
          <a:effectRef idx="2">
            <a:schemeClr val="dk1"/>
          </a:effectRef>
          <a:fontRef idx="minor">
            <a:schemeClr val="tx1"/>
          </a:fontRef>
        </p:style>
      </p:cxnSp>
      <p:sp>
        <p:nvSpPr>
          <p:cNvPr id="188" name="Oval 187"/>
          <p:cNvSpPr/>
          <p:nvPr/>
        </p:nvSpPr>
        <p:spPr bwMode="auto">
          <a:xfrm>
            <a:off x="4758267" y="2514600"/>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7" name="Oval 36"/>
          <p:cNvSpPr/>
          <p:nvPr/>
        </p:nvSpPr>
        <p:spPr bwMode="auto">
          <a:xfrm>
            <a:off x="6364817" y="2514600"/>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8" name="Oval 37"/>
          <p:cNvSpPr/>
          <p:nvPr/>
        </p:nvSpPr>
        <p:spPr bwMode="auto">
          <a:xfrm>
            <a:off x="7971367" y="2514600"/>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7" name="Oval 46"/>
          <p:cNvSpPr/>
          <p:nvPr/>
        </p:nvSpPr>
        <p:spPr bwMode="auto">
          <a:xfrm>
            <a:off x="4758267" y="4023783"/>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8" name="Oval 47"/>
          <p:cNvSpPr/>
          <p:nvPr/>
        </p:nvSpPr>
        <p:spPr bwMode="auto">
          <a:xfrm>
            <a:off x="6364817" y="4023783"/>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9" name="Oval 48"/>
          <p:cNvSpPr/>
          <p:nvPr/>
        </p:nvSpPr>
        <p:spPr bwMode="auto">
          <a:xfrm>
            <a:off x="7971367" y="4023783"/>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1" name="Oval 50"/>
          <p:cNvSpPr/>
          <p:nvPr/>
        </p:nvSpPr>
        <p:spPr bwMode="auto">
          <a:xfrm>
            <a:off x="4758267" y="5532967"/>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2" name="Oval 51"/>
          <p:cNvSpPr/>
          <p:nvPr/>
        </p:nvSpPr>
        <p:spPr bwMode="auto">
          <a:xfrm>
            <a:off x="6364817" y="5532967"/>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3" name="Oval 52"/>
          <p:cNvSpPr/>
          <p:nvPr/>
        </p:nvSpPr>
        <p:spPr bwMode="auto">
          <a:xfrm>
            <a:off x="7971367" y="5532967"/>
            <a:ext cx="486833" cy="486833"/>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nvGrpSpPr>
          <p:cNvPr id="4" name="Group 170"/>
          <p:cNvGrpSpPr/>
          <p:nvPr/>
        </p:nvGrpSpPr>
        <p:grpSpPr>
          <a:xfrm>
            <a:off x="4724400" y="2547367"/>
            <a:ext cx="468987" cy="424433"/>
            <a:chOff x="838200" y="718566"/>
            <a:chExt cx="3352800" cy="3034285"/>
          </a:xfrm>
        </p:grpSpPr>
        <p:sp>
          <p:nvSpPr>
            <p:cNvPr id="170" name="Freeform 169"/>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48132"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5" name="Group 171"/>
          <p:cNvGrpSpPr/>
          <p:nvPr/>
        </p:nvGrpSpPr>
        <p:grpSpPr>
          <a:xfrm>
            <a:off x="6324600" y="2547367"/>
            <a:ext cx="468987" cy="424433"/>
            <a:chOff x="838200" y="718566"/>
            <a:chExt cx="3352800" cy="3034285"/>
          </a:xfrm>
        </p:grpSpPr>
        <p:sp>
          <p:nvSpPr>
            <p:cNvPr id="173" name="Freeform 172"/>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74"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6" name="Group 174"/>
          <p:cNvGrpSpPr/>
          <p:nvPr/>
        </p:nvGrpSpPr>
        <p:grpSpPr>
          <a:xfrm>
            <a:off x="7989213" y="2547367"/>
            <a:ext cx="468987" cy="424433"/>
            <a:chOff x="838200" y="718566"/>
            <a:chExt cx="3352800" cy="3034285"/>
          </a:xfrm>
        </p:grpSpPr>
        <p:sp>
          <p:nvSpPr>
            <p:cNvPr id="176" name="Freeform 175"/>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77"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7" name="Group 177"/>
          <p:cNvGrpSpPr/>
          <p:nvPr/>
        </p:nvGrpSpPr>
        <p:grpSpPr>
          <a:xfrm>
            <a:off x="4724400" y="4038600"/>
            <a:ext cx="468987" cy="424433"/>
            <a:chOff x="838200" y="718566"/>
            <a:chExt cx="3352800" cy="3034285"/>
          </a:xfrm>
        </p:grpSpPr>
        <p:sp>
          <p:nvSpPr>
            <p:cNvPr id="179" name="Freeform 178"/>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80"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8" name="Group 180"/>
          <p:cNvGrpSpPr/>
          <p:nvPr/>
        </p:nvGrpSpPr>
        <p:grpSpPr>
          <a:xfrm>
            <a:off x="6324600" y="4038600"/>
            <a:ext cx="468987" cy="424433"/>
            <a:chOff x="838200" y="718566"/>
            <a:chExt cx="3352800" cy="3034285"/>
          </a:xfrm>
        </p:grpSpPr>
        <p:sp>
          <p:nvSpPr>
            <p:cNvPr id="182" name="Freeform 181"/>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83"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9" name="Group 183"/>
          <p:cNvGrpSpPr/>
          <p:nvPr/>
        </p:nvGrpSpPr>
        <p:grpSpPr>
          <a:xfrm>
            <a:off x="7989213" y="4038600"/>
            <a:ext cx="468987" cy="424433"/>
            <a:chOff x="838200" y="718566"/>
            <a:chExt cx="3352800" cy="3034285"/>
          </a:xfrm>
        </p:grpSpPr>
        <p:sp>
          <p:nvSpPr>
            <p:cNvPr id="185" name="Freeform 184"/>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86"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10" name="Group 186"/>
          <p:cNvGrpSpPr/>
          <p:nvPr/>
        </p:nvGrpSpPr>
        <p:grpSpPr>
          <a:xfrm>
            <a:off x="4724400" y="5562600"/>
            <a:ext cx="468987" cy="424433"/>
            <a:chOff x="838200" y="718566"/>
            <a:chExt cx="3352800" cy="3034285"/>
          </a:xfrm>
        </p:grpSpPr>
        <p:sp>
          <p:nvSpPr>
            <p:cNvPr id="189" name="Freeform 188"/>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90"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11" name="Group 190"/>
          <p:cNvGrpSpPr/>
          <p:nvPr/>
        </p:nvGrpSpPr>
        <p:grpSpPr>
          <a:xfrm>
            <a:off x="6324600" y="5562600"/>
            <a:ext cx="468987" cy="424433"/>
            <a:chOff x="838200" y="718566"/>
            <a:chExt cx="3352800" cy="3034285"/>
          </a:xfrm>
        </p:grpSpPr>
        <p:sp>
          <p:nvSpPr>
            <p:cNvPr id="192" name="Freeform 191"/>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93"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12" name="Group 193"/>
          <p:cNvGrpSpPr/>
          <p:nvPr/>
        </p:nvGrpSpPr>
        <p:grpSpPr>
          <a:xfrm>
            <a:off x="7989213" y="5562600"/>
            <a:ext cx="468987" cy="424433"/>
            <a:chOff x="838200" y="718566"/>
            <a:chExt cx="3352800" cy="3034285"/>
          </a:xfrm>
        </p:grpSpPr>
        <p:sp>
          <p:nvSpPr>
            <p:cNvPr id="195" name="Freeform 194"/>
            <p:cNvSpPr/>
            <p:nvPr/>
          </p:nvSpPr>
          <p:spPr>
            <a:xfrm>
              <a:off x="1066800" y="838200"/>
              <a:ext cx="2816087" cy="2517913"/>
            </a:xfrm>
            <a:custGeom>
              <a:avLst/>
              <a:gdLst>
                <a:gd name="connsiteX0" fmla="*/ 0 w 3048000"/>
                <a:gd name="connsiteY0" fmla="*/ 2133600 h 2517913"/>
                <a:gd name="connsiteX1" fmla="*/ 954156 w 3048000"/>
                <a:gd name="connsiteY1" fmla="*/ 0 h 2517913"/>
                <a:gd name="connsiteX2" fmla="*/ 3048000 w 3048000"/>
                <a:gd name="connsiteY2" fmla="*/ 477078 h 2517913"/>
                <a:gd name="connsiteX3" fmla="*/ 2372139 w 3048000"/>
                <a:gd name="connsiteY3" fmla="*/ 2517913 h 2517913"/>
                <a:gd name="connsiteX4" fmla="*/ 0 w 3048000"/>
                <a:gd name="connsiteY4" fmla="*/ 2133600 h 2517913"/>
                <a:gd name="connsiteX0" fmla="*/ 0 w 2816087"/>
                <a:gd name="connsiteY0" fmla="*/ 20872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87217 h 2517913"/>
                <a:gd name="connsiteX0" fmla="*/ 0 w 2816087"/>
                <a:gd name="connsiteY0" fmla="*/ 2011017 h 2517913"/>
                <a:gd name="connsiteX1" fmla="*/ 722243 w 2816087"/>
                <a:gd name="connsiteY1" fmla="*/ 0 h 2517913"/>
                <a:gd name="connsiteX2" fmla="*/ 2816087 w 2816087"/>
                <a:gd name="connsiteY2" fmla="*/ 477078 h 2517913"/>
                <a:gd name="connsiteX3" fmla="*/ 2140226 w 2816087"/>
                <a:gd name="connsiteY3" fmla="*/ 2517913 h 2517913"/>
                <a:gd name="connsiteX4" fmla="*/ 0 w 2816087"/>
                <a:gd name="connsiteY4" fmla="*/ 2011017 h 251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087" h="2517913">
                  <a:moveTo>
                    <a:pt x="0" y="2011017"/>
                  </a:moveTo>
                  <a:lnTo>
                    <a:pt x="722243" y="0"/>
                  </a:lnTo>
                  <a:lnTo>
                    <a:pt x="2816087" y="477078"/>
                  </a:lnTo>
                  <a:lnTo>
                    <a:pt x="2140226" y="2517913"/>
                  </a:lnTo>
                  <a:lnTo>
                    <a:pt x="0" y="201101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endParaRPr>
            </a:p>
          </p:txBody>
        </p:sp>
        <p:pic>
          <p:nvPicPr>
            <p:cNvPr id="196" name="Picture 4" descr="http://media.obsessable.com/media/2008/12/22/processo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718566"/>
              <a:ext cx="3352800" cy="3034285"/>
            </a:xfrm>
            <a:prstGeom prst="rect">
              <a:avLst/>
            </a:prstGeom>
            <a:noFill/>
          </p:spPr>
        </p:pic>
      </p:grpSp>
      <p:grpSp>
        <p:nvGrpSpPr>
          <p:cNvPr id="13" name="Group 141"/>
          <p:cNvGrpSpPr/>
          <p:nvPr/>
        </p:nvGrpSpPr>
        <p:grpSpPr>
          <a:xfrm>
            <a:off x="5029200" y="2742406"/>
            <a:ext cx="3201988" cy="3048794"/>
            <a:chOff x="5028406" y="2743200"/>
            <a:chExt cx="3201988" cy="3048794"/>
          </a:xfrm>
        </p:grpSpPr>
        <p:cxnSp>
          <p:nvCxnSpPr>
            <p:cNvPr id="32" name="Straight Arrow Connector 31"/>
            <p:cNvCxnSpPr/>
            <p:nvPr/>
          </p:nvCxnSpPr>
          <p:spPr>
            <a:xfrm flipV="1">
              <a:off x="6019800" y="4267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a:xfrm rot="10800000" flipV="1">
              <a:off x="6705600" y="4267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02" name="Straight Arrow Connector 101"/>
            <p:cNvCxnSpPr/>
            <p:nvPr/>
          </p:nvCxnSpPr>
          <p:spPr>
            <a:xfrm flipV="1">
              <a:off x="7620000" y="4267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07" name="Straight Arrow Connector 106"/>
            <p:cNvCxnSpPr/>
            <p:nvPr/>
          </p:nvCxnSpPr>
          <p:spPr>
            <a:xfrm flipV="1">
              <a:off x="7620000" y="5791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12" name="Straight Arrow Connector 111"/>
            <p:cNvCxnSpPr/>
            <p:nvPr/>
          </p:nvCxnSpPr>
          <p:spPr>
            <a:xfrm flipV="1">
              <a:off x="7620000" y="2743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17" name="Straight Arrow Connector 116"/>
            <p:cNvCxnSpPr/>
            <p:nvPr/>
          </p:nvCxnSpPr>
          <p:spPr>
            <a:xfrm flipV="1">
              <a:off x="6019800" y="2743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19" name="Straight Arrow Connector 118"/>
            <p:cNvCxnSpPr/>
            <p:nvPr/>
          </p:nvCxnSpPr>
          <p:spPr>
            <a:xfrm rot="10800000" flipV="1">
              <a:off x="6705600" y="2743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24" name="Straight Arrow Connector 123"/>
            <p:cNvCxnSpPr/>
            <p:nvPr/>
          </p:nvCxnSpPr>
          <p:spPr>
            <a:xfrm rot="10800000" flipV="1">
              <a:off x="5105400" y="2743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a:xfrm rot="5400000" flipH="1" flipV="1">
              <a:off x="6400800" y="45712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01" name="Straight Arrow Connector 100"/>
            <p:cNvCxnSpPr/>
            <p:nvPr/>
          </p:nvCxnSpPr>
          <p:spPr>
            <a:xfrm rot="5400000" flipH="1" flipV="1">
              <a:off x="8001000" y="45712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11" name="Straight Arrow Connector 110"/>
            <p:cNvCxnSpPr/>
            <p:nvPr/>
          </p:nvCxnSpPr>
          <p:spPr>
            <a:xfrm rot="5400000" flipH="1" flipV="1">
              <a:off x="8001000" y="30472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16" name="Straight Arrow Connector 115"/>
            <p:cNvCxnSpPr/>
            <p:nvPr/>
          </p:nvCxnSpPr>
          <p:spPr>
            <a:xfrm rot="5400000" flipH="1" flipV="1">
              <a:off x="6400800" y="30472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21" name="Straight Arrow Connector 120"/>
            <p:cNvCxnSpPr/>
            <p:nvPr/>
          </p:nvCxnSpPr>
          <p:spPr>
            <a:xfrm rot="5400000" flipH="1" flipV="1">
              <a:off x="4800600" y="30472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26" name="Straight Arrow Connector 125"/>
            <p:cNvCxnSpPr/>
            <p:nvPr/>
          </p:nvCxnSpPr>
          <p:spPr>
            <a:xfrm rot="5400000" flipH="1" flipV="1">
              <a:off x="4800600" y="45712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29" name="Straight Arrow Connector 128"/>
            <p:cNvCxnSpPr/>
            <p:nvPr/>
          </p:nvCxnSpPr>
          <p:spPr>
            <a:xfrm rot="10800000" flipV="1">
              <a:off x="5105400" y="4267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34" name="Straight Arrow Connector 133"/>
            <p:cNvCxnSpPr/>
            <p:nvPr/>
          </p:nvCxnSpPr>
          <p:spPr>
            <a:xfrm rot="10800000" flipV="1">
              <a:off x="5105400" y="5791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37" name="Straight Arrow Connector 136"/>
            <p:cNvCxnSpPr/>
            <p:nvPr/>
          </p:nvCxnSpPr>
          <p:spPr>
            <a:xfrm flipV="1">
              <a:off x="6019800" y="5791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p:nvPr/>
          </p:nvCxnSpPr>
          <p:spPr>
            <a:xfrm rot="5400000" flipV="1">
              <a:off x="6401594" y="38854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03" name="Straight Arrow Connector 102"/>
            <p:cNvCxnSpPr/>
            <p:nvPr/>
          </p:nvCxnSpPr>
          <p:spPr>
            <a:xfrm rot="5400000" flipV="1">
              <a:off x="8001794" y="38854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08" name="Straight Arrow Connector 107"/>
            <p:cNvCxnSpPr/>
            <p:nvPr/>
          </p:nvCxnSpPr>
          <p:spPr>
            <a:xfrm rot="5400000" flipV="1">
              <a:off x="8001794" y="54094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28" name="Straight Arrow Connector 127"/>
            <p:cNvCxnSpPr/>
            <p:nvPr/>
          </p:nvCxnSpPr>
          <p:spPr>
            <a:xfrm rot="5400000" flipV="1">
              <a:off x="4801394" y="38854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33" name="Straight Arrow Connector 132"/>
            <p:cNvCxnSpPr/>
            <p:nvPr/>
          </p:nvCxnSpPr>
          <p:spPr>
            <a:xfrm rot="5400000" flipV="1">
              <a:off x="4801394" y="54094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38" name="Straight Arrow Connector 137"/>
            <p:cNvCxnSpPr/>
            <p:nvPr/>
          </p:nvCxnSpPr>
          <p:spPr>
            <a:xfrm rot="5400000" flipV="1">
              <a:off x="6401594" y="5409406"/>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39" name="Straight Arrow Connector 138"/>
            <p:cNvCxnSpPr/>
            <p:nvPr/>
          </p:nvCxnSpPr>
          <p:spPr>
            <a:xfrm rot="10800000" flipV="1">
              <a:off x="6705600" y="5791200"/>
              <a:ext cx="456406" cy="794"/>
            </a:xfrm>
            <a:prstGeom prst="straightConnector1">
              <a:avLst/>
            </a:prstGeom>
            <a:ln w="76200">
              <a:headEnd type="none" w="med" len="med"/>
              <a:tailEnd type="triangle" w="med" len="med"/>
            </a:ln>
          </p:spPr>
          <p:style>
            <a:lnRef idx="3">
              <a:schemeClr val="accent3"/>
            </a:lnRef>
            <a:fillRef idx="0">
              <a:schemeClr val="accent3"/>
            </a:fillRef>
            <a:effectRef idx="2">
              <a:schemeClr val="accent3"/>
            </a:effectRef>
            <a:fontRef idx="minor">
              <a:schemeClr val="tx1"/>
            </a:fontRef>
          </p:style>
        </p:cxnSp>
      </p:grpSp>
      <p:grpSp>
        <p:nvGrpSpPr>
          <p:cNvPr id="14" name="Group 142"/>
          <p:cNvGrpSpPr/>
          <p:nvPr/>
        </p:nvGrpSpPr>
        <p:grpSpPr>
          <a:xfrm>
            <a:off x="5029200" y="2743200"/>
            <a:ext cx="3201988" cy="3048794"/>
            <a:chOff x="5028406" y="2743200"/>
            <a:chExt cx="3201988" cy="3048794"/>
          </a:xfrm>
        </p:grpSpPr>
        <p:cxnSp>
          <p:nvCxnSpPr>
            <p:cNvPr id="144" name="Straight Arrow Connector 143"/>
            <p:cNvCxnSpPr/>
            <p:nvPr/>
          </p:nvCxnSpPr>
          <p:spPr>
            <a:xfrm flipV="1">
              <a:off x="6019800" y="4267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45" name="Straight Arrow Connector 144"/>
            <p:cNvCxnSpPr/>
            <p:nvPr/>
          </p:nvCxnSpPr>
          <p:spPr>
            <a:xfrm rot="10800000" flipV="1">
              <a:off x="6705600" y="4267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46" name="Straight Arrow Connector 145"/>
            <p:cNvCxnSpPr/>
            <p:nvPr/>
          </p:nvCxnSpPr>
          <p:spPr>
            <a:xfrm flipV="1">
              <a:off x="7620000" y="4267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47" name="Straight Arrow Connector 146"/>
            <p:cNvCxnSpPr/>
            <p:nvPr/>
          </p:nvCxnSpPr>
          <p:spPr>
            <a:xfrm flipV="1">
              <a:off x="7620000" y="5791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48" name="Straight Arrow Connector 147"/>
            <p:cNvCxnSpPr/>
            <p:nvPr/>
          </p:nvCxnSpPr>
          <p:spPr>
            <a:xfrm flipV="1">
              <a:off x="7620000" y="2743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49" name="Straight Arrow Connector 148"/>
            <p:cNvCxnSpPr/>
            <p:nvPr/>
          </p:nvCxnSpPr>
          <p:spPr>
            <a:xfrm flipV="1">
              <a:off x="6019800" y="2743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0" name="Straight Arrow Connector 149"/>
            <p:cNvCxnSpPr/>
            <p:nvPr/>
          </p:nvCxnSpPr>
          <p:spPr>
            <a:xfrm rot="10800000" flipV="1">
              <a:off x="6705600" y="2743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1" name="Straight Arrow Connector 150"/>
            <p:cNvCxnSpPr/>
            <p:nvPr/>
          </p:nvCxnSpPr>
          <p:spPr>
            <a:xfrm rot="10800000" flipV="1">
              <a:off x="5105400" y="2743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2" name="Straight Arrow Connector 151"/>
            <p:cNvCxnSpPr/>
            <p:nvPr/>
          </p:nvCxnSpPr>
          <p:spPr>
            <a:xfrm rot="5400000" flipH="1" flipV="1">
              <a:off x="6400800" y="45712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3" name="Straight Arrow Connector 152"/>
            <p:cNvCxnSpPr/>
            <p:nvPr/>
          </p:nvCxnSpPr>
          <p:spPr>
            <a:xfrm rot="5400000" flipH="1" flipV="1">
              <a:off x="8001000" y="45712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4" name="Straight Arrow Connector 153"/>
            <p:cNvCxnSpPr/>
            <p:nvPr/>
          </p:nvCxnSpPr>
          <p:spPr>
            <a:xfrm rot="5400000" flipH="1" flipV="1">
              <a:off x="8001000" y="30472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5" name="Straight Arrow Connector 154"/>
            <p:cNvCxnSpPr/>
            <p:nvPr/>
          </p:nvCxnSpPr>
          <p:spPr>
            <a:xfrm rot="5400000" flipH="1" flipV="1">
              <a:off x="6400800" y="30472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6" name="Straight Arrow Connector 155"/>
            <p:cNvCxnSpPr/>
            <p:nvPr/>
          </p:nvCxnSpPr>
          <p:spPr>
            <a:xfrm rot="5400000" flipH="1" flipV="1">
              <a:off x="4800600" y="30472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7" name="Straight Arrow Connector 156"/>
            <p:cNvCxnSpPr/>
            <p:nvPr/>
          </p:nvCxnSpPr>
          <p:spPr>
            <a:xfrm rot="5400000" flipH="1" flipV="1">
              <a:off x="4800600" y="45712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8" name="Straight Arrow Connector 157"/>
            <p:cNvCxnSpPr/>
            <p:nvPr/>
          </p:nvCxnSpPr>
          <p:spPr>
            <a:xfrm rot="10800000" flipV="1">
              <a:off x="5105400" y="4267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59" name="Straight Arrow Connector 158"/>
            <p:cNvCxnSpPr/>
            <p:nvPr/>
          </p:nvCxnSpPr>
          <p:spPr>
            <a:xfrm rot="10800000" flipV="1">
              <a:off x="5105400" y="5791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0" name="Straight Arrow Connector 159"/>
            <p:cNvCxnSpPr/>
            <p:nvPr/>
          </p:nvCxnSpPr>
          <p:spPr>
            <a:xfrm flipV="1">
              <a:off x="6019800" y="5791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1" name="Straight Arrow Connector 160"/>
            <p:cNvCxnSpPr/>
            <p:nvPr/>
          </p:nvCxnSpPr>
          <p:spPr>
            <a:xfrm rot="5400000" flipV="1">
              <a:off x="6401594" y="38854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2" name="Straight Arrow Connector 161"/>
            <p:cNvCxnSpPr/>
            <p:nvPr/>
          </p:nvCxnSpPr>
          <p:spPr>
            <a:xfrm rot="5400000" flipV="1">
              <a:off x="8001794" y="38854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3" name="Straight Arrow Connector 162"/>
            <p:cNvCxnSpPr/>
            <p:nvPr/>
          </p:nvCxnSpPr>
          <p:spPr>
            <a:xfrm rot="5400000" flipV="1">
              <a:off x="8001794" y="54094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4" name="Straight Arrow Connector 163"/>
            <p:cNvCxnSpPr/>
            <p:nvPr/>
          </p:nvCxnSpPr>
          <p:spPr>
            <a:xfrm rot="5400000" flipV="1">
              <a:off x="4801394" y="38854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5" name="Straight Arrow Connector 164"/>
            <p:cNvCxnSpPr/>
            <p:nvPr/>
          </p:nvCxnSpPr>
          <p:spPr>
            <a:xfrm rot="5400000" flipV="1">
              <a:off x="4801394" y="54094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6" name="Straight Arrow Connector 165"/>
            <p:cNvCxnSpPr/>
            <p:nvPr/>
          </p:nvCxnSpPr>
          <p:spPr>
            <a:xfrm rot="5400000" flipV="1">
              <a:off x="6401594" y="5409406"/>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67" name="Straight Arrow Connector 166"/>
            <p:cNvCxnSpPr/>
            <p:nvPr/>
          </p:nvCxnSpPr>
          <p:spPr>
            <a:xfrm rot="10800000" flipV="1">
              <a:off x="6705600" y="5791200"/>
              <a:ext cx="456406" cy="794"/>
            </a:xfrm>
            <a:prstGeom prst="straightConnector1">
              <a:avLst/>
            </a:prstGeom>
            <a:ln w="76200">
              <a:solidFill>
                <a:schemeClr val="accent2"/>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grpSp>
      <p:sp>
        <p:nvSpPr>
          <p:cNvPr id="98" name="Slide Number Placeholder 97"/>
          <p:cNvSpPr>
            <a:spLocks noGrp="1"/>
          </p:cNvSpPr>
          <p:nvPr>
            <p:ph type="sldNum" sz="quarter" idx="12"/>
          </p:nvPr>
        </p:nvSpPr>
        <p:spPr/>
        <p:txBody>
          <a:bodyPr/>
          <a:lstStyle/>
          <a:p>
            <a:fld id="{8E078A9D-47DB-49FD-9415-23D209E6C172}" type="slidenum">
              <a:rPr lang="en-US" smtClean="0">
                <a:solidFill>
                  <a:prstClr val="black">
                    <a:tint val="75000"/>
                  </a:prstClr>
                </a:solidFill>
              </a:rPr>
              <a:pPr/>
              <a:t>27</a:t>
            </a:fld>
            <a:endParaRPr lang="en-US">
              <a:solidFill>
                <a:prstClr val="black">
                  <a:tint val="75000"/>
                </a:prstClr>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5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385" decel="100000"/>
                                        <p:tgtEl>
                                          <p:spTgt spid="6"/>
                                        </p:tgtEl>
                                      </p:cBhvr>
                                    </p:animEffect>
                                    <p:animScale>
                                      <p:cBhvr>
                                        <p:cTn id="15" dur="385" decel="100000"/>
                                        <p:tgtEl>
                                          <p:spTgt spid="6"/>
                                        </p:tgtEl>
                                      </p:cBhvr>
                                      <p:from x="10000" y="10000"/>
                                      <p:to x="200000" y="450000"/>
                                    </p:animScale>
                                    <p:animScale>
                                      <p:cBhvr>
                                        <p:cTn id="16" dur="615" accel="100000" fill="hold">
                                          <p:stCondLst>
                                            <p:cond delay="385"/>
                                          </p:stCondLst>
                                        </p:cTn>
                                        <p:tgtEl>
                                          <p:spTgt spid="6"/>
                                        </p:tgtEl>
                                      </p:cBhvr>
                                      <p:from x="200000" y="450000"/>
                                      <p:to x="100000" y="100000"/>
                                    </p:animScale>
                                    <p:set>
                                      <p:cBhvr>
                                        <p:cTn id="17" dur="385" fill="hold"/>
                                        <p:tgtEl>
                                          <p:spTgt spid="6"/>
                                        </p:tgtEl>
                                        <p:attrNameLst>
                                          <p:attrName>ppt_x</p:attrName>
                                        </p:attrNameLst>
                                      </p:cBhvr>
                                      <p:to>
                                        <p:strVal val="(0.5)"/>
                                      </p:to>
                                    </p:set>
                                    <p:anim from="(0.5)" to="(#ppt_x)" calcmode="lin" valueType="num">
                                      <p:cBhvr>
                                        <p:cTn id="18" dur="615" accel="100000" fill="hold">
                                          <p:stCondLst>
                                            <p:cond delay="385"/>
                                          </p:stCondLst>
                                        </p:cTn>
                                        <p:tgtEl>
                                          <p:spTgt spid="6"/>
                                        </p:tgtEl>
                                        <p:attrNameLst>
                                          <p:attrName>ppt_x</p:attrName>
                                        </p:attrNameLst>
                                      </p:cBhvr>
                                    </p:anim>
                                    <p:set>
                                      <p:cBhvr>
                                        <p:cTn id="19" dur="385" fill="hold"/>
                                        <p:tgtEl>
                                          <p:spTgt spid="6"/>
                                        </p:tgtEl>
                                        <p:attrNameLst>
                                          <p:attrName>ppt_y</p:attrName>
                                        </p:attrNameLst>
                                      </p:cBhvr>
                                      <p:to>
                                        <p:strVal val="(#ppt_y+0.4)"/>
                                      </p:to>
                                    </p:set>
                                    <p:anim from="(#ppt_y+0.4)" to="(#ppt_y)" calcmode="lin" valueType="num">
                                      <p:cBhvr>
                                        <p:cTn id="20" dur="615" accel="100000" fill="hold">
                                          <p:stCondLst>
                                            <p:cond delay="385"/>
                                          </p:stCondLst>
                                        </p:cTn>
                                        <p:tgtEl>
                                          <p:spTgt spid="6"/>
                                        </p:tgtEl>
                                        <p:attrNameLst>
                                          <p:attrName>ppt_y</p:attrName>
                                        </p:attrNameLst>
                                      </p:cBhvr>
                                    </p:anim>
                                  </p:childTnLst>
                                </p:cTn>
                              </p:par>
                              <p:par>
                                <p:cTn id="21" presetID="5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385" decel="100000"/>
                                        <p:tgtEl>
                                          <p:spTgt spid="5"/>
                                        </p:tgtEl>
                                      </p:cBhvr>
                                    </p:animEffect>
                                    <p:animScale>
                                      <p:cBhvr>
                                        <p:cTn id="24" dur="385" decel="100000"/>
                                        <p:tgtEl>
                                          <p:spTgt spid="5"/>
                                        </p:tgtEl>
                                      </p:cBhvr>
                                      <p:from x="10000" y="10000"/>
                                      <p:to x="200000" y="450000"/>
                                    </p:animScale>
                                    <p:animScale>
                                      <p:cBhvr>
                                        <p:cTn id="25" dur="615" accel="100000" fill="hold">
                                          <p:stCondLst>
                                            <p:cond delay="385"/>
                                          </p:stCondLst>
                                        </p:cTn>
                                        <p:tgtEl>
                                          <p:spTgt spid="5"/>
                                        </p:tgtEl>
                                      </p:cBhvr>
                                      <p:from x="200000" y="450000"/>
                                      <p:to x="100000" y="100000"/>
                                    </p:animScale>
                                    <p:set>
                                      <p:cBhvr>
                                        <p:cTn id="26" dur="385" fill="hold"/>
                                        <p:tgtEl>
                                          <p:spTgt spid="5"/>
                                        </p:tgtEl>
                                        <p:attrNameLst>
                                          <p:attrName>ppt_x</p:attrName>
                                        </p:attrNameLst>
                                      </p:cBhvr>
                                      <p:to>
                                        <p:strVal val="(0.5)"/>
                                      </p:to>
                                    </p:set>
                                    <p:anim from="(0.5)" to="(#ppt_x)" calcmode="lin" valueType="num">
                                      <p:cBhvr>
                                        <p:cTn id="27" dur="615" accel="100000" fill="hold">
                                          <p:stCondLst>
                                            <p:cond delay="385"/>
                                          </p:stCondLst>
                                        </p:cTn>
                                        <p:tgtEl>
                                          <p:spTgt spid="5"/>
                                        </p:tgtEl>
                                        <p:attrNameLst>
                                          <p:attrName>ppt_x</p:attrName>
                                        </p:attrNameLst>
                                      </p:cBhvr>
                                    </p:anim>
                                    <p:set>
                                      <p:cBhvr>
                                        <p:cTn id="28" dur="385" fill="hold"/>
                                        <p:tgtEl>
                                          <p:spTgt spid="5"/>
                                        </p:tgtEl>
                                        <p:attrNameLst>
                                          <p:attrName>ppt_y</p:attrName>
                                        </p:attrNameLst>
                                      </p:cBhvr>
                                      <p:to>
                                        <p:strVal val="(#ppt_y+0.4)"/>
                                      </p:to>
                                    </p:set>
                                    <p:anim from="(#ppt_y+0.4)" to="(#ppt_y)" calcmode="lin" valueType="num">
                                      <p:cBhvr>
                                        <p:cTn id="29" dur="615" accel="100000" fill="hold">
                                          <p:stCondLst>
                                            <p:cond delay="385"/>
                                          </p:stCondLst>
                                        </p:cTn>
                                        <p:tgtEl>
                                          <p:spTgt spid="5"/>
                                        </p:tgtEl>
                                        <p:attrNameLst>
                                          <p:attrName>ppt_y</p:attrName>
                                        </p:attrNameLst>
                                      </p:cBhvr>
                                    </p:anim>
                                  </p:childTnLst>
                                </p:cTn>
                              </p:par>
                              <p:par>
                                <p:cTn id="30" presetID="5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385" decel="100000"/>
                                        <p:tgtEl>
                                          <p:spTgt spid="4"/>
                                        </p:tgtEl>
                                      </p:cBhvr>
                                    </p:animEffect>
                                    <p:animScale>
                                      <p:cBhvr>
                                        <p:cTn id="33" dur="385" decel="100000"/>
                                        <p:tgtEl>
                                          <p:spTgt spid="4"/>
                                        </p:tgtEl>
                                      </p:cBhvr>
                                      <p:from x="10000" y="10000"/>
                                      <p:to x="200000" y="450000"/>
                                    </p:animScale>
                                    <p:animScale>
                                      <p:cBhvr>
                                        <p:cTn id="34" dur="615" accel="100000" fill="hold">
                                          <p:stCondLst>
                                            <p:cond delay="385"/>
                                          </p:stCondLst>
                                        </p:cTn>
                                        <p:tgtEl>
                                          <p:spTgt spid="4"/>
                                        </p:tgtEl>
                                      </p:cBhvr>
                                      <p:from x="200000" y="450000"/>
                                      <p:to x="100000" y="100000"/>
                                    </p:animScale>
                                    <p:set>
                                      <p:cBhvr>
                                        <p:cTn id="35" dur="385" fill="hold"/>
                                        <p:tgtEl>
                                          <p:spTgt spid="4"/>
                                        </p:tgtEl>
                                        <p:attrNameLst>
                                          <p:attrName>ppt_x</p:attrName>
                                        </p:attrNameLst>
                                      </p:cBhvr>
                                      <p:to>
                                        <p:strVal val="(0.5)"/>
                                      </p:to>
                                    </p:set>
                                    <p:anim from="(0.5)" to="(#ppt_x)" calcmode="lin" valueType="num">
                                      <p:cBhvr>
                                        <p:cTn id="36" dur="615" accel="100000" fill="hold">
                                          <p:stCondLst>
                                            <p:cond delay="385"/>
                                          </p:stCondLst>
                                        </p:cTn>
                                        <p:tgtEl>
                                          <p:spTgt spid="4"/>
                                        </p:tgtEl>
                                        <p:attrNameLst>
                                          <p:attrName>ppt_x</p:attrName>
                                        </p:attrNameLst>
                                      </p:cBhvr>
                                    </p:anim>
                                    <p:set>
                                      <p:cBhvr>
                                        <p:cTn id="37" dur="385" fill="hold"/>
                                        <p:tgtEl>
                                          <p:spTgt spid="4"/>
                                        </p:tgtEl>
                                        <p:attrNameLst>
                                          <p:attrName>ppt_y</p:attrName>
                                        </p:attrNameLst>
                                      </p:cBhvr>
                                      <p:to>
                                        <p:strVal val="(#ppt_y+0.4)"/>
                                      </p:to>
                                    </p:set>
                                    <p:anim from="(#ppt_y+0.4)" to="(#ppt_y)" calcmode="lin" valueType="num">
                                      <p:cBhvr>
                                        <p:cTn id="38" dur="615" accel="100000" fill="hold">
                                          <p:stCondLst>
                                            <p:cond delay="385"/>
                                          </p:stCondLst>
                                        </p:cTn>
                                        <p:tgtEl>
                                          <p:spTgt spid="4"/>
                                        </p:tgtEl>
                                        <p:attrNameLst>
                                          <p:attrName>ppt_y</p:attrName>
                                        </p:attrNameLst>
                                      </p:cBhvr>
                                    </p:anim>
                                  </p:childTnLst>
                                </p:cTn>
                              </p:par>
                              <p:par>
                                <p:cTn id="39" presetID="5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385" decel="100000"/>
                                        <p:tgtEl>
                                          <p:spTgt spid="7"/>
                                        </p:tgtEl>
                                      </p:cBhvr>
                                    </p:animEffect>
                                    <p:animScale>
                                      <p:cBhvr>
                                        <p:cTn id="42" dur="385" decel="100000"/>
                                        <p:tgtEl>
                                          <p:spTgt spid="7"/>
                                        </p:tgtEl>
                                      </p:cBhvr>
                                      <p:from x="10000" y="10000"/>
                                      <p:to x="200000" y="450000"/>
                                    </p:animScale>
                                    <p:animScale>
                                      <p:cBhvr>
                                        <p:cTn id="43" dur="615" accel="100000" fill="hold">
                                          <p:stCondLst>
                                            <p:cond delay="385"/>
                                          </p:stCondLst>
                                        </p:cTn>
                                        <p:tgtEl>
                                          <p:spTgt spid="7"/>
                                        </p:tgtEl>
                                      </p:cBhvr>
                                      <p:from x="200000" y="450000"/>
                                      <p:to x="100000" y="100000"/>
                                    </p:animScale>
                                    <p:set>
                                      <p:cBhvr>
                                        <p:cTn id="44" dur="385" fill="hold"/>
                                        <p:tgtEl>
                                          <p:spTgt spid="7"/>
                                        </p:tgtEl>
                                        <p:attrNameLst>
                                          <p:attrName>ppt_x</p:attrName>
                                        </p:attrNameLst>
                                      </p:cBhvr>
                                      <p:to>
                                        <p:strVal val="(0.5)"/>
                                      </p:to>
                                    </p:set>
                                    <p:anim from="(0.5)" to="(#ppt_x)" calcmode="lin" valueType="num">
                                      <p:cBhvr>
                                        <p:cTn id="45" dur="615" accel="100000" fill="hold">
                                          <p:stCondLst>
                                            <p:cond delay="385"/>
                                          </p:stCondLst>
                                        </p:cTn>
                                        <p:tgtEl>
                                          <p:spTgt spid="7"/>
                                        </p:tgtEl>
                                        <p:attrNameLst>
                                          <p:attrName>ppt_x</p:attrName>
                                        </p:attrNameLst>
                                      </p:cBhvr>
                                    </p:anim>
                                    <p:set>
                                      <p:cBhvr>
                                        <p:cTn id="46" dur="385" fill="hold"/>
                                        <p:tgtEl>
                                          <p:spTgt spid="7"/>
                                        </p:tgtEl>
                                        <p:attrNameLst>
                                          <p:attrName>ppt_y</p:attrName>
                                        </p:attrNameLst>
                                      </p:cBhvr>
                                      <p:to>
                                        <p:strVal val="(#ppt_y+0.4)"/>
                                      </p:to>
                                    </p:set>
                                    <p:anim from="(#ppt_y+0.4)" to="(#ppt_y)" calcmode="lin" valueType="num">
                                      <p:cBhvr>
                                        <p:cTn id="47" dur="615" accel="100000" fill="hold">
                                          <p:stCondLst>
                                            <p:cond delay="385"/>
                                          </p:stCondLst>
                                        </p:cTn>
                                        <p:tgtEl>
                                          <p:spTgt spid="7"/>
                                        </p:tgtEl>
                                        <p:attrNameLst>
                                          <p:attrName>ppt_y</p:attrName>
                                        </p:attrNameLst>
                                      </p:cBhvr>
                                    </p:anim>
                                  </p:childTnLst>
                                </p:cTn>
                              </p:par>
                              <p:par>
                                <p:cTn id="48" presetID="51"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385" decel="100000"/>
                                        <p:tgtEl>
                                          <p:spTgt spid="8"/>
                                        </p:tgtEl>
                                      </p:cBhvr>
                                    </p:animEffect>
                                    <p:animScale>
                                      <p:cBhvr>
                                        <p:cTn id="51" dur="385" decel="100000"/>
                                        <p:tgtEl>
                                          <p:spTgt spid="8"/>
                                        </p:tgtEl>
                                      </p:cBhvr>
                                      <p:from x="10000" y="10000"/>
                                      <p:to x="200000" y="450000"/>
                                    </p:animScale>
                                    <p:animScale>
                                      <p:cBhvr>
                                        <p:cTn id="52" dur="615" accel="100000" fill="hold">
                                          <p:stCondLst>
                                            <p:cond delay="385"/>
                                          </p:stCondLst>
                                        </p:cTn>
                                        <p:tgtEl>
                                          <p:spTgt spid="8"/>
                                        </p:tgtEl>
                                      </p:cBhvr>
                                      <p:from x="200000" y="450000"/>
                                      <p:to x="100000" y="100000"/>
                                    </p:animScale>
                                    <p:set>
                                      <p:cBhvr>
                                        <p:cTn id="53" dur="385" fill="hold"/>
                                        <p:tgtEl>
                                          <p:spTgt spid="8"/>
                                        </p:tgtEl>
                                        <p:attrNameLst>
                                          <p:attrName>ppt_x</p:attrName>
                                        </p:attrNameLst>
                                      </p:cBhvr>
                                      <p:to>
                                        <p:strVal val="(0.5)"/>
                                      </p:to>
                                    </p:set>
                                    <p:anim from="(0.5)" to="(#ppt_x)" calcmode="lin" valueType="num">
                                      <p:cBhvr>
                                        <p:cTn id="54" dur="615" accel="100000" fill="hold">
                                          <p:stCondLst>
                                            <p:cond delay="385"/>
                                          </p:stCondLst>
                                        </p:cTn>
                                        <p:tgtEl>
                                          <p:spTgt spid="8"/>
                                        </p:tgtEl>
                                        <p:attrNameLst>
                                          <p:attrName>ppt_x</p:attrName>
                                        </p:attrNameLst>
                                      </p:cBhvr>
                                    </p:anim>
                                    <p:set>
                                      <p:cBhvr>
                                        <p:cTn id="55" dur="385" fill="hold"/>
                                        <p:tgtEl>
                                          <p:spTgt spid="8"/>
                                        </p:tgtEl>
                                        <p:attrNameLst>
                                          <p:attrName>ppt_y</p:attrName>
                                        </p:attrNameLst>
                                      </p:cBhvr>
                                      <p:to>
                                        <p:strVal val="(#ppt_y+0.4)"/>
                                      </p:to>
                                    </p:set>
                                    <p:anim from="(#ppt_y+0.4)" to="(#ppt_y)" calcmode="lin" valueType="num">
                                      <p:cBhvr>
                                        <p:cTn id="56" dur="615" accel="100000" fill="hold">
                                          <p:stCondLst>
                                            <p:cond delay="385"/>
                                          </p:stCondLst>
                                        </p:cTn>
                                        <p:tgtEl>
                                          <p:spTgt spid="8"/>
                                        </p:tgtEl>
                                        <p:attrNameLst>
                                          <p:attrName>ppt_y</p:attrName>
                                        </p:attrNameLst>
                                      </p:cBhvr>
                                    </p:anim>
                                  </p:childTnLst>
                                </p:cTn>
                              </p:par>
                              <p:par>
                                <p:cTn id="57" presetID="51"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385" decel="100000"/>
                                        <p:tgtEl>
                                          <p:spTgt spid="9"/>
                                        </p:tgtEl>
                                      </p:cBhvr>
                                    </p:animEffect>
                                    <p:animScale>
                                      <p:cBhvr>
                                        <p:cTn id="60" dur="385" decel="100000"/>
                                        <p:tgtEl>
                                          <p:spTgt spid="9"/>
                                        </p:tgtEl>
                                      </p:cBhvr>
                                      <p:from x="10000" y="10000"/>
                                      <p:to x="200000" y="450000"/>
                                    </p:animScale>
                                    <p:animScale>
                                      <p:cBhvr>
                                        <p:cTn id="61" dur="615" accel="100000" fill="hold">
                                          <p:stCondLst>
                                            <p:cond delay="385"/>
                                          </p:stCondLst>
                                        </p:cTn>
                                        <p:tgtEl>
                                          <p:spTgt spid="9"/>
                                        </p:tgtEl>
                                      </p:cBhvr>
                                      <p:from x="200000" y="450000"/>
                                      <p:to x="100000" y="100000"/>
                                    </p:animScale>
                                    <p:set>
                                      <p:cBhvr>
                                        <p:cTn id="62" dur="385" fill="hold"/>
                                        <p:tgtEl>
                                          <p:spTgt spid="9"/>
                                        </p:tgtEl>
                                        <p:attrNameLst>
                                          <p:attrName>ppt_x</p:attrName>
                                        </p:attrNameLst>
                                      </p:cBhvr>
                                      <p:to>
                                        <p:strVal val="(0.5)"/>
                                      </p:to>
                                    </p:set>
                                    <p:anim from="(0.5)" to="(#ppt_x)" calcmode="lin" valueType="num">
                                      <p:cBhvr>
                                        <p:cTn id="63" dur="615" accel="100000" fill="hold">
                                          <p:stCondLst>
                                            <p:cond delay="385"/>
                                          </p:stCondLst>
                                        </p:cTn>
                                        <p:tgtEl>
                                          <p:spTgt spid="9"/>
                                        </p:tgtEl>
                                        <p:attrNameLst>
                                          <p:attrName>ppt_x</p:attrName>
                                        </p:attrNameLst>
                                      </p:cBhvr>
                                    </p:anim>
                                    <p:set>
                                      <p:cBhvr>
                                        <p:cTn id="64" dur="385" fill="hold"/>
                                        <p:tgtEl>
                                          <p:spTgt spid="9"/>
                                        </p:tgtEl>
                                        <p:attrNameLst>
                                          <p:attrName>ppt_y</p:attrName>
                                        </p:attrNameLst>
                                      </p:cBhvr>
                                      <p:to>
                                        <p:strVal val="(#ppt_y+0.4)"/>
                                      </p:to>
                                    </p:set>
                                    <p:anim from="(#ppt_y+0.4)" to="(#ppt_y)" calcmode="lin" valueType="num">
                                      <p:cBhvr>
                                        <p:cTn id="65" dur="615" accel="100000" fill="hold">
                                          <p:stCondLst>
                                            <p:cond delay="385"/>
                                          </p:stCondLst>
                                        </p:cTn>
                                        <p:tgtEl>
                                          <p:spTgt spid="9"/>
                                        </p:tgtEl>
                                        <p:attrNameLst>
                                          <p:attrName>ppt_y</p:attrName>
                                        </p:attrNameLst>
                                      </p:cBhvr>
                                    </p:anim>
                                  </p:childTnLst>
                                </p:cTn>
                              </p:par>
                              <p:par>
                                <p:cTn id="66" presetID="51"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385" decel="100000"/>
                                        <p:tgtEl>
                                          <p:spTgt spid="12"/>
                                        </p:tgtEl>
                                      </p:cBhvr>
                                    </p:animEffect>
                                    <p:animScale>
                                      <p:cBhvr>
                                        <p:cTn id="69" dur="385" decel="100000"/>
                                        <p:tgtEl>
                                          <p:spTgt spid="12"/>
                                        </p:tgtEl>
                                      </p:cBhvr>
                                      <p:from x="10000" y="10000"/>
                                      <p:to x="200000" y="450000"/>
                                    </p:animScale>
                                    <p:animScale>
                                      <p:cBhvr>
                                        <p:cTn id="70" dur="615" accel="100000" fill="hold">
                                          <p:stCondLst>
                                            <p:cond delay="385"/>
                                          </p:stCondLst>
                                        </p:cTn>
                                        <p:tgtEl>
                                          <p:spTgt spid="12"/>
                                        </p:tgtEl>
                                      </p:cBhvr>
                                      <p:from x="200000" y="450000"/>
                                      <p:to x="100000" y="100000"/>
                                    </p:animScale>
                                    <p:set>
                                      <p:cBhvr>
                                        <p:cTn id="71" dur="385" fill="hold"/>
                                        <p:tgtEl>
                                          <p:spTgt spid="12"/>
                                        </p:tgtEl>
                                        <p:attrNameLst>
                                          <p:attrName>ppt_x</p:attrName>
                                        </p:attrNameLst>
                                      </p:cBhvr>
                                      <p:to>
                                        <p:strVal val="(0.5)"/>
                                      </p:to>
                                    </p:set>
                                    <p:anim from="(0.5)" to="(#ppt_x)" calcmode="lin" valueType="num">
                                      <p:cBhvr>
                                        <p:cTn id="72" dur="615" accel="100000" fill="hold">
                                          <p:stCondLst>
                                            <p:cond delay="385"/>
                                          </p:stCondLst>
                                        </p:cTn>
                                        <p:tgtEl>
                                          <p:spTgt spid="12"/>
                                        </p:tgtEl>
                                        <p:attrNameLst>
                                          <p:attrName>ppt_x</p:attrName>
                                        </p:attrNameLst>
                                      </p:cBhvr>
                                    </p:anim>
                                    <p:set>
                                      <p:cBhvr>
                                        <p:cTn id="73" dur="385" fill="hold"/>
                                        <p:tgtEl>
                                          <p:spTgt spid="12"/>
                                        </p:tgtEl>
                                        <p:attrNameLst>
                                          <p:attrName>ppt_y</p:attrName>
                                        </p:attrNameLst>
                                      </p:cBhvr>
                                      <p:to>
                                        <p:strVal val="(#ppt_y+0.4)"/>
                                      </p:to>
                                    </p:set>
                                    <p:anim from="(#ppt_y+0.4)" to="(#ppt_y)" calcmode="lin" valueType="num">
                                      <p:cBhvr>
                                        <p:cTn id="74" dur="615" accel="100000" fill="hold">
                                          <p:stCondLst>
                                            <p:cond delay="385"/>
                                          </p:stCondLst>
                                        </p:cTn>
                                        <p:tgtEl>
                                          <p:spTgt spid="12"/>
                                        </p:tgtEl>
                                        <p:attrNameLst>
                                          <p:attrName>ppt_y</p:attrName>
                                        </p:attrNameLst>
                                      </p:cBhvr>
                                    </p:anim>
                                  </p:childTnLst>
                                </p:cTn>
                              </p:par>
                              <p:par>
                                <p:cTn id="75" presetID="5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385" decel="100000"/>
                                        <p:tgtEl>
                                          <p:spTgt spid="11"/>
                                        </p:tgtEl>
                                      </p:cBhvr>
                                    </p:animEffect>
                                    <p:animScale>
                                      <p:cBhvr>
                                        <p:cTn id="78" dur="385" decel="100000"/>
                                        <p:tgtEl>
                                          <p:spTgt spid="11"/>
                                        </p:tgtEl>
                                      </p:cBhvr>
                                      <p:from x="10000" y="10000"/>
                                      <p:to x="200000" y="450000"/>
                                    </p:animScale>
                                    <p:animScale>
                                      <p:cBhvr>
                                        <p:cTn id="79" dur="615" accel="100000" fill="hold">
                                          <p:stCondLst>
                                            <p:cond delay="385"/>
                                          </p:stCondLst>
                                        </p:cTn>
                                        <p:tgtEl>
                                          <p:spTgt spid="11"/>
                                        </p:tgtEl>
                                      </p:cBhvr>
                                      <p:from x="200000" y="450000"/>
                                      <p:to x="100000" y="100000"/>
                                    </p:animScale>
                                    <p:set>
                                      <p:cBhvr>
                                        <p:cTn id="80" dur="385" fill="hold"/>
                                        <p:tgtEl>
                                          <p:spTgt spid="11"/>
                                        </p:tgtEl>
                                        <p:attrNameLst>
                                          <p:attrName>ppt_x</p:attrName>
                                        </p:attrNameLst>
                                      </p:cBhvr>
                                      <p:to>
                                        <p:strVal val="(0.5)"/>
                                      </p:to>
                                    </p:set>
                                    <p:anim from="(0.5)" to="(#ppt_x)" calcmode="lin" valueType="num">
                                      <p:cBhvr>
                                        <p:cTn id="81" dur="615" accel="100000" fill="hold">
                                          <p:stCondLst>
                                            <p:cond delay="385"/>
                                          </p:stCondLst>
                                        </p:cTn>
                                        <p:tgtEl>
                                          <p:spTgt spid="11"/>
                                        </p:tgtEl>
                                        <p:attrNameLst>
                                          <p:attrName>ppt_x</p:attrName>
                                        </p:attrNameLst>
                                      </p:cBhvr>
                                    </p:anim>
                                    <p:set>
                                      <p:cBhvr>
                                        <p:cTn id="82" dur="385" fill="hold"/>
                                        <p:tgtEl>
                                          <p:spTgt spid="11"/>
                                        </p:tgtEl>
                                        <p:attrNameLst>
                                          <p:attrName>ppt_y</p:attrName>
                                        </p:attrNameLst>
                                      </p:cBhvr>
                                      <p:to>
                                        <p:strVal val="(#ppt_y+0.4)"/>
                                      </p:to>
                                    </p:set>
                                    <p:anim from="(#ppt_y+0.4)" to="(#ppt_y)" calcmode="lin" valueType="num">
                                      <p:cBhvr>
                                        <p:cTn id="83" dur="615" accel="100000" fill="hold">
                                          <p:stCondLst>
                                            <p:cond delay="385"/>
                                          </p:stCondLst>
                                        </p:cTn>
                                        <p:tgtEl>
                                          <p:spTgt spid="11"/>
                                        </p:tgtEl>
                                        <p:attrNameLst>
                                          <p:attrName>ppt_y</p:attrName>
                                        </p:attrNameLst>
                                      </p:cBhvr>
                                    </p:anim>
                                  </p:childTnLst>
                                </p:cTn>
                              </p:par>
                              <p:par>
                                <p:cTn id="84" presetID="51" presetClass="entr" presetSubtype="0" fill="hold"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385" decel="100000"/>
                                        <p:tgtEl>
                                          <p:spTgt spid="10"/>
                                        </p:tgtEl>
                                      </p:cBhvr>
                                    </p:animEffect>
                                    <p:animScale>
                                      <p:cBhvr>
                                        <p:cTn id="87" dur="385" decel="100000"/>
                                        <p:tgtEl>
                                          <p:spTgt spid="10"/>
                                        </p:tgtEl>
                                      </p:cBhvr>
                                      <p:from x="10000" y="10000"/>
                                      <p:to x="200000" y="450000"/>
                                    </p:animScale>
                                    <p:animScale>
                                      <p:cBhvr>
                                        <p:cTn id="88" dur="615" accel="100000" fill="hold">
                                          <p:stCondLst>
                                            <p:cond delay="385"/>
                                          </p:stCondLst>
                                        </p:cTn>
                                        <p:tgtEl>
                                          <p:spTgt spid="10"/>
                                        </p:tgtEl>
                                      </p:cBhvr>
                                      <p:from x="200000" y="450000"/>
                                      <p:to x="100000" y="100000"/>
                                    </p:animScale>
                                    <p:set>
                                      <p:cBhvr>
                                        <p:cTn id="89" dur="385" fill="hold"/>
                                        <p:tgtEl>
                                          <p:spTgt spid="10"/>
                                        </p:tgtEl>
                                        <p:attrNameLst>
                                          <p:attrName>ppt_x</p:attrName>
                                        </p:attrNameLst>
                                      </p:cBhvr>
                                      <p:to>
                                        <p:strVal val="(0.5)"/>
                                      </p:to>
                                    </p:set>
                                    <p:anim from="(0.5)" to="(#ppt_x)" calcmode="lin" valueType="num">
                                      <p:cBhvr>
                                        <p:cTn id="90" dur="615" accel="100000" fill="hold">
                                          <p:stCondLst>
                                            <p:cond delay="385"/>
                                          </p:stCondLst>
                                        </p:cTn>
                                        <p:tgtEl>
                                          <p:spTgt spid="10"/>
                                        </p:tgtEl>
                                        <p:attrNameLst>
                                          <p:attrName>ppt_x</p:attrName>
                                        </p:attrNameLst>
                                      </p:cBhvr>
                                    </p:anim>
                                    <p:set>
                                      <p:cBhvr>
                                        <p:cTn id="91" dur="385" fill="hold"/>
                                        <p:tgtEl>
                                          <p:spTgt spid="10"/>
                                        </p:tgtEl>
                                        <p:attrNameLst>
                                          <p:attrName>ppt_y</p:attrName>
                                        </p:attrNameLst>
                                      </p:cBhvr>
                                      <p:to>
                                        <p:strVal val="(#ppt_y+0.4)"/>
                                      </p:to>
                                    </p:set>
                                    <p:anim from="(#ppt_y+0.4)" to="(#ppt_y)" calcmode="lin" valueType="num">
                                      <p:cBhvr>
                                        <p:cTn id="92" dur="615" accel="100000" fill="hold">
                                          <p:stCondLst>
                                            <p:cond delay="385"/>
                                          </p:stCondLst>
                                        </p:cTn>
                                        <p:tgtEl>
                                          <p:spTgt spid="10"/>
                                        </p:tgtEl>
                                        <p:attrNameLst>
                                          <p:attrName>ppt_y</p:attrName>
                                        </p:attrNameLst>
                                      </p:cBhvr>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2" end="2"/>
                                            </p:txEl>
                                          </p:spTgt>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nodeType="afterEffect">
                                  <p:stCondLst>
                                    <p:cond delay="0"/>
                                  </p:stCondLst>
                                  <p:childTnLst>
                                    <p:set>
                                      <p:cBhvr>
                                        <p:cTn id="99" dur="1" fill="hold">
                                          <p:stCondLst>
                                            <p:cond delay="0"/>
                                          </p:stCondLst>
                                        </p:cTn>
                                        <p:tgtEl>
                                          <p:spTgt spid="1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
                                            <p:txEl>
                                              <p:pRg st="3" end="3"/>
                                            </p:txEl>
                                          </p:spTgt>
                                        </p:tgtEl>
                                        <p:attrNameLst>
                                          <p:attrName>style.visibility</p:attrName>
                                        </p:attrNameLst>
                                      </p:cBhvr>
                                      <p:to>
                                        <p:strVal val="visible"/>
                                      </p:to>
                                    </p:set>
                                  </p:childTnLst>
                                </p:cTn>
                              </p:par>
                            </p:childTnLst>
                          </p:cTn>
                        </p:par>
                        <p:par>
                          <p:cTn id="104" fill="hold">
                            <p:stCondLst>
                              <p:cond delay="0"/>
                            </p:stCondLst>
                            <p:childTnLst>
                              <p:par>
                                <p:cTn id="105" presetID="27" presetClass="emph" presetSubtype="0" fill="hold" grpId="0" nodeType="afterEffect">
                                  <p:stCondLst>
                                    <p:cond delay="0"/>
                                  </p:stCondLst>
                                  <p:childTnLst>
                                    <p:animClr clrSpc="rgb" dir="cw">
                                      <p:cBhvr override="childStyle">
                                        <p:cTn id="106" dur="375" autoRev="1" fill="hold"/>
                                        <p:tgtEl>
                                          <p:spTgt spid="38"/>
                                        </p:tgtEl>
                                        <p:attrNameLst>
                                          <p:attrName>style.color</p:attrName>
                                        </p:attrNameLst>
                                      </p:cBhvr>
                                      <p:to>
                                        <a:schemeClr val="bg1"/>
                                      </p:to>
                                    </p:animClr>
                                    <p:animClr clrSpc="rgb" dir="cw">
                                      <p:cBhvr>
                                        <p:cTn id="107" dur="375" autoRev="1" fill="hold"/>
                                        <p:tgtEl>
                                          <p:spTgt spid="38"/>
                                        </p:tgtEl>
                                        <p:attrNameLst>
                                          <p:attrName>fillcolor</p:attrName>
                                        </p:attrNameLst>
                                      </p:cBhvr>
                                      <p:to>
                                        <a:schemeClr val="bg1"/>
                                      </p:to>
                                    </p:animClr>
                                    <p:set>
                                      <p:cBhvr>
                                        <p:cTn id="108" dur="375" autoRev="1" fill="hold"/>
                                        <p:tgtEl>
                                          <p:spTgt spid="38"/>
                                        </p:tgtEl>
                                        <p:attrNameLst>
                                          <p:attrName>fill.type</p:attrName>
                                        </p:attrNameLst>
                                      </p:cBhvr>
                                      <p:to>
                                        <p:strVal val="solid"/>
                                      </p:to>
                                    </p:set>
                                    <p:set>
                                      <p:cBhvr>
                                        <p:cTn id="109" dur="375" autoRev="1" fill="hold"/>
                                        <p:tgtEl>
                                          <p:spTgt spid="38"/>
                                        </p:tgtEl>
                                        <p:attrNameLst>
                                          <p:attrName>fill.on</p:attrName>
                                        </p:attrNameLst>
                                      </p:cBhvr>
                                      <p:to>
                                        <p:strVal val="true"/>
                                      </p:to>
                                    </p:set>
                                  </p:childTnLst>
                                </p:cTn>
                              </p:par>
                              <p:par>
                                <p:cTn id="110" presetID="27" presetClass="emph" presetSubtype="0" fill="hold" grpId="0" nodeType="withEffect">
                                  <p:stCondLst>
                                    <p:cond delay="0"/>
                                  </p:stCondLst>
                                  <p:childTnLst>
                                    <p:animClr clrSpc="rgb" dir="cw">
                                      <p:cBhvr override="childStyle">
                                        <p:cTn id="111" dur="375" autoRev="1" fill="hold"/>
                                        <p:tgtEl>
                                          <p:spTgt spid="37"/>
                                        </p:tgtEl>
                                        <p:attrNameLst>
                                          <p:attrName>style.color</p:attrName>
                                        </p:attrNameLst>
                                      </p:cBhvr>
                                      <p:to>
                                        <a:schemeClr val="bg1"/>
                                      </p:to>
                                    </p:animClr>
                                    <p:animClr clrSpc="rgb" dir="cw">
                                      <p:cBhvr>
                                        <p:cTn id="112" dur="375" autoRev="1" fill="hold"/>
                                        <p:tgtEl>
                                          <p:spTgt spid="37"/>
                                        </p:tgtEl>
                                        <p:attrNameLst>
                                          <p:attrName>fillcolor</p:attrName>
                                        </p:attrNameLst>
                                      </p:cBhvr>
                                      <p:to>
                                        <a:schemeClr val="bg1"/>
                                      </p:to>
                                    </p:animClr>
                                    <p:set>
                                      <p:cBhvr>
                                        <p:cTn id="113" dur="375" autoRev="1" fill="hold"/>
                                        <p:tgtEl>
                                          <p:spTgt spid="37"/>
                                        </p:tgtEl>
                                        <p:attrNameLst>
                                          <p:attrName>fill.type</p:attrName>
                                        </p:attrNameLst>
                                      </p:cBhvr>
                                      <p:to>
                                        <p:strVal val="solid"/>
                                      </p:to>
                                    </p:set>
                                    <p:set>
                                      <p:cBhvr>
                                        <p:cTn id="114" dur="375" autoRev="1" fill="hold"/>
                                        <p:tgtEl>
                                          <p:spTgt spid="37"/>
                                        </p:tgtEl>
                                        <p:attrNameLst>
                                          <p:attrName>fill.on</p:attrName>
                                        </p:attrNameLst>
                                      </p:cBhvr>
                                      <p:to>
                                        <p:strVal val="true"/>
                                      </p:to>
                                    </p:set>
                                  </p:childTnLst>
                                </p:cTn>
                              </p:par>
                              <p:par>
                                <p:cTn id="115" presetID="27" presetClass="emph" presetSubtype="0" fill="hold" grpId="0" nodeType="withEffect">
                                  <p:stCondLst>
                                    <p:cond delay="0"/>
                                  </p:stCondLst>
                                  <p:childTnLst>
                                    <p:animClr clrSpc="rgb" dir="cw">
                                      <p:cBhvr override="childStyle">
                                        <p:cTn id="116" dur="375" autoRev="1" fill="hold"/>
                                        <p:tgtEl>
                                          <p:spTgt spid="188"/>
                                        </p:tgtEl>
                                        <p:attrNameLst>
                                          <p:attrName>style.color</p:attrName>
                                        </p:attrNameLst>
                                      </p:cBhvr>
                                      <p:to>
                                        <a:schemeClr val="bg1"/>
                                      </p:to>
                                    </p:animClr>
                                    <p:animClr clrSpc="rgb" dir="cw">
                                      <p:cBhvr>
                                        <p:cTn id="117" dur="375" autoRev="1" fill="hold"/>
                                        <p:tgtEl>
                                          <p:spTgt spid="188"/>
                                        </p:tgtEl>
                                        <p:attrNameLst>
                                          <p:attrName>fillcolor</p:attrName>
                                        </p:attrNameLst>
                                      </p:cBhvr>
                                      <p:to>
                                        <a:schemeClr val="bg1"/>
                                      </p:to>
                                    </p:animClr>
                                    <p:set>
                                      <p:cBhvr>
                                        <p:cTn id="118" dur="375" autoRev="1" fill="hold"/>
                                        <p:tgtEl>
                                          <p:spTgt spid="188"/>
                                        </p:tgtEl>
                                        <p:attrNameLst>
                                          <p:attrName>fill.type</p:attrName>
                                        </p:attrNameLst>
                                      </p:cBhvr>
                                      <p:to>
                                        <p:strVal val="solid"/>
                                      </p:to>
                                    </p:set>
                                    <p:set>
                                      <p:cBhvr>
                                        <p:cTn id="119" dur="375" autoRev="1" fill="hold"/>
                                        <p:tgtEl>
                                          <p:spTgt spid="188"/>
                                        </p:tgtEl>
                                        <p:attrNameLst>
                                          <p:attrName>fill.on</p:attrName>
                                        </p:attrNameLst>
                                      </p:cBhvr>
                                      <p:to>
                                        <p:strVal val="true"/>
                                      </p:to>
                                    </p:set>
                                  </p:childTnLst>
                                </p:cTn>
                              </p:par>
                              <p:par>
                                <p:cTn id="120" presetID="27" presetClass="emph" presetSubtype="0" fill="hold" grpId="0" nodeType="withEffect">
                                  <p:stCondLst>
                                    <p:cond delay="0"/>
                                  </p:stCondLst>
                                  <p:childTnLst>
                                    <p:animClr clrSpc="rgb" dir="cw">
                                      <p:cBhvr override="childStyle">
                                        <p:cTn id="121" dur="375" autoRev="1" fill="hold"/>
                                        <p:tgtEl>
                                          <p:spTgt spid="47"/>
                                        </p:tgtEl>
                                        <p:attrNameLst>
                                          <p:attrName>style.color</p:attrName>
                                        </p:attrNameLst>
                                      </p:cBhvr>
                                      <p:to>
                                        <a:schemeClr val="bg1"/>
                                      </p:to>
                                    </p:animClr>
                                    <p:animClr clrSpc="rgb" dir="cw">
                                      <p:cBhvr>
                                        <p:cTn id="122" dur="375" autoRev="1" fill="hold"/>
                                        <p:tgtEl>
                                          <p:spTgt spid="47"/>
                                        </p:tgtEl>
                                        <p:attrNameLst>
                                          <p:attrName>fillcolor</p:attrName>
                                        </p:attrNameLst>
                                      </p:cBhvr>
                                      <p:to>
                                        <a:schemeClr val="bg1"/>
                                      </p:to>
                                    </p:animClr>
                                    <p:set>
                                      <p:cBhvr>
                                        <p:cTn id="123" dur="375" autoRev="1" fill="hold"/>
                                        <p:tgtEl>
                                          <p:spTgt spid="47"/>
                                        </p:tgtEl>
                                        <p:attrNameLst>
                                          <p:attrName>fill.type</p:attrName>
                                        </p:attrNameLst>
                                      </p:cBhvr>
                                      <p:to>
                                        <p:strVal val="solid"/>
                                      </p:to>
                                    </p:set>
                                    <p:set>
                                      <p:cBhvr>
                                        <p:cTn id="124" dur="375" autoRev="1" fill="hold"/>
                                        <p:tgtEl>
                                          <p:spTgt spid="47"/>
                                        </p:tgtEl>
                                        <p:attrNameLst>
                                          <p:attrName>fill.on</p:attrName>
                                        </p:attrNameLst>
                                      </p:cBhvr>
                                      <p:to>
                                        <p:strVal val="true"/>
                                      </p:to>
                                    </p:set>
                                  </p:childTnLst>
                                </p:cTn>
                              </p:par>
                              <p:par>
                                <p:cTn id="125" presetID="27" presetClass="emph" presetSubtype="0" fill="hold" grpId="0" nodeType="withEffect">
                                  <p:stCondLst>
                                    <p:cond delay="0"/>
                                  </p:stCondLst>
                                  <p:childTnLst>
                                    <p:animClr clrSpc="rgb" dir="cw">
                                      <p:cBhvr override="childStyle">
                                        <p:cTn id="126" dur="375" autoRev="1" fill="hold"/>
                                        <p:tgtEl>
                                          <p:spTgt spid="48"/>
                                        </p:tgtEl>
                                        <p:attrNameLst>
                                          <p:attrName>style.color</p:attrName>
                                        </p:attrNameLst>
                                      </p:cBhvr>
                                      <p:to>
                                        <a:schemeClr val="bg1"/>
                                      </p:to>
                                    </p:animClr>
                                    <p:animClr clrSpc="rgb" dir="cw">
                                      <p:cBhvr>
                                        <p:cTn id="127" dur="375" autoRev="1" fill="hold"/>
                                        <p:tgtEl>
                                          <p:spTgt spid="48"/>
                                        </p:tgtEl>
                                        <p:attrNameLst>
                                          <p:attrName>fillcolor</p:attrName>
                                        </p:attrNameLst>
                                      </p:cBhvr>
                                      <p:to>
                                        <a:schemeClr val="bg1"/>
                                      </p:to>
                                    </p:animClr>
                                    <p:set>
                                      <p:cBhvr>
                                        <p:cTn id="128" dur="375" autoRev="1" fill="hold"/>
                                        <p:tgtEl>
                                          <p:spTgt spid="48"/>
                                        </p:tgtEl>
                                        <p:attrNameLst>
                                          <p:attrName>fill.type</p:attrName>
                                        </p:attrNameLst>
                                      </p:cBhvr>
                                      <p:to>
                                        <p:strVal val="solid"/>
                                      </p:to>
                                    </p:set>
                                    <p:set>
                                      <p:cBhvr>
                                        <p:cTn id="129" dur="375" autoRev="1" fill="hold"/>
                                        <p:tgtEl>
                                          <p:spTgt spid="48"/>
                                        </p:tgtEl>
                                        <p:attrNameLst>
                                          <p:attrName>fill.on</p:attrName>
                                        </p:attrNameLst>
                                      </p:cBhvr>
                                      <p:to>
                                        <p:strVal val="true"/>
                                      </p:to>
                                    </p:set>
                                  </p:childTnLst>
                                </p:cTn>
                              </p:par>
                              <p:par>
                                <p:cTn id="130" presetID="27" presetClass="emph" presetSubtype="0" fill="hold" grpId="0" nodeType="withEffect">
                                  <p:stCondLst>
                                    <p:cond delay="0"/>
                                  </p:stCondLst>
                                  <p:childTnLst>
                                    <p:animClr clrSpc="rgb" dir="cw">
                                      <p:cBhvr override="childStyle">
                                        <p:cTn id="131" dur="375" autoRev="1" fill="hold"/>
                                        <p:tgtEl>
                                          <p:spTgt spid="49"/>
                                        </p:tgtEl>
                                        <p:attrNameLst>
                                          <p:attrName>style.color</p:attrName>
                                        </p:attrNameLst>
                                      </p:cBhvr>
                                      <p:to>
                                        <a:schemeClr val="bg1"/>
                                      </p:to>
                                    </p:animClr>
                                    <p:animClr clrSpc="rgb" dir="cw">
                                      <p:cBhvr>
                                        <p:cTn id="132" dur="375" autoRev="1" fill="hold"/>
                                        <p:tgtEl>
                                          <p:spTgt spid="49"/>
                                        </p:tgtEl>
                                        <p:attrNameLst>
                                          <p:attrName>fillcolor</p:attrName>
                                        </p:attrNameLst>
                                      </p:cBhvr>
                                      <p:to>
                                        <a:schemeClr val="bg1"/>
                                      </p:to>
                                    </p:animClr>
                                    <p:set>
                                      <p:cBhvr>
                                        <p:cTn id="133" dur="375" autoRev="1" fill="hold"/>
                                        <p:tgtEl>
                                          <p:spTgt spid="49"/>
                                        </p:tgtEl>
                                        <p:attrNameLst>
                                          <p:attrName>fill.type</p:attrName>
                                        </p:attrNameLst>
                                      </p:cBhvr>
                                      <p:to>
                                        <p:strVal val="solid"/>
                                      </p:to>
                                    </p:set>
                                    <p:set>
                                      <p:cBhvr>
                                        <p:cTn id="134" dur="375" autoRev="1" fill="hold"/>
                                        <p:tgtEl>
                                          <p:spTgt spid="49"/>
                                        </p:tgtEl>
                                        <p:attrNameLst>
                                          <p:attrName>fill.on</p:attrName>
                                        </p:attrNameLst>
                                      </p:cBhvr>
                                      <p:to>
                                        <p:strVal val="true"/>
                                      </p:to>
                                    </p:set>
                                  </p:childTnLst>
                                </p:cTn>
                              </p:par>
                              <p:par>
                                <p:cTn id="135" presetID="27" presetClass="emph" presetSubtype="0" fill="hold" grpId="0" nodeType="withEffect">
                                  <p:stCondLst>
                                    <p:cond delay="0"/>
                                  </p:stCondLst>
                                  <p:childTnLst>
                                    <p:animClr clrSpc="rgb" dir="cw">
                                      <p:cBhvr override="childStyle">
                                        <p:cTn id="136" dur="375" autoRev="1" fill="hold"/>
                                        <p:tgtEl>
                                          <p:spTgt spid="53"/>
                                        </p:tgtEl>
                                        <p:attrNameLst>
                                          <p:attrName>style.color</p:attrName>
                                        </p:attrNameLst>
                                      </p:cBhvr>
                                      <p:to>
                                        <a:schemeClr val="bg1"/>
                                      </p:to>
                                    </p:animClr>
                                    <p:animClr clrSpc="rgb" dir="cw">
                                      <p:cBhvr>
                                        <p:cTn id="137" dur="375" autoRev="1" fill="hold"/>
                                        <p:tgtEl>
                                          <p:spTgt spid="53"/>
                                        </p:tgtEl>
                                        <p:attrNameLst>
                                          <p:attrName>fillcolor</p:attrName>
                                        </p:attrNameLst>
                                      </p:cBhvr>
                                      <p:to>
                                        <a:schemeClr val="bg1"/>
                                      </p:to>
                                    </p:animClr>
                                    <p:set>
                                      <p:cBhvr>
                                        <p:cTn id="138" dur="375" autoRev="1" fill="hold"/>
                                        <p:tgtEl>
                                          <p:spTgt spid="53"/>
                                        </p:tgtEl>
                                        <p:attrNameLst>
                                          <p:attrName>fill.type</p:attrName>
                                        </p:attrNameLst>
                                      </p:cBhvr>
                                      <p:to>
                                        <p:strVal val="solid"/>
                                      </p:to>
                                    </p:set>
                                    <p:set>
                                      <p:cBhvr>
                                        <p:cTn id="139" dur="375" autoRev="1" fill="hold"/>
                                        <p:tgtEl>
                                          <p:spTgt spid="53"/>
                                        </p:tgtEl>
                                        <p:attrNameLst>
                                          <p:attrName>fill.on</p:attrName>
                                        </p:attrNameLst>
                                      </p:cBhvr>
                                      <p:to>
                                        <p:strVal val="true"/>
                                      </p:to>
                                    </p:set>
                                  </p:childTnLst>
                                </p:cTn>
                              </p:par>
                              <p:par>
                                <p:cTn id="140" presetID="27" presetClass="emph" presetSubtype="0" fill="hold" grpId="0" nodeType="withEffect">
                                  <p:stCondLst>
                                    <p:cond delay="0"/>
                                  </p:stCondLst>
                                  <p:childTnLst>
                                    <p:animClr clrSpc="rgb" dir="cw">
                                      <p:cBhvr override="childStyle">
                                        <p:cTn id="141" dur="375" autoRev="1" fill="hold"/>
                                        <p:tgtEl>
                                          <p:spTgt spid="52"/>
                                        </p:tgtEl>
                                        <p:attrNameLst>
                                          <p:attrName>style.color</p:attrName>
                                        </p:attrNameLst>
                                      </p:cBhvr>
                                      <p:to>
                                        <a:schemeClr val="bg1"/>
                                      </p:to>
                                    </p:animClr>
                                    <p:animClr clrSpc="rgb" dir="cw">
                                      <p:cBhvr>
                                        <p:cTn id="142" dur="375" autoRev="1" fill="hold"/>
                                        <p:tgtEl>
                                          <p:spTgt spid="52"/>
                                        </p:tgtEl>
                                        <p:attrNameLst>
                                          <p:attrName>fillcolor</p:attrName>
                                        </p:attrNameLst>
                                      </p:cBhvr>
                                      <p:to>
                                        <a:schemeClr val="bg1"/>
                                      </p:to>
                                    </p:animClr>
                                    <p:set>
                                      <p:cBhvr>
                                        <p:cTn id="143" dur="375" autoRev="1" fill="hold"/>
                                        <p:tgtEl>
                                          <p:spTgt spid="52"/>
                                        </p:tgtEl>
                                        <p:attrNameLst>
                                          <p:attrName>fill.type</p:attrName>
                                        </p:attrNameLst>
                                      </p:cBhvr>
                                      <p:to>
                                        <p:strVal val="solid"/>
                                      </p:to>
                                    </p:set>
                                    <p:set>
                                      <p:cBhvr>
                                        <p:cTn id="144" dur="375" autoRev="1" fill="hold"/>
                                        <p:tgtEl>
                                          <p:spTgt spid="52"/>
                                        </p:tgtEl>
                                        <p:attrNameLst>
                                          <p:attrName>fill.on</p:attrName>
                                        </p:attrNameLst>
                                      </p:cBhvr>
                                      <p:to>
                                        <p:strVal val="true"/>
                                      </p:to>
                                    </p:set>
                                  </p:childTnLst>
                                </p:cTn>
                              </p:par>
                              <p:par>
                                <p:cTn id="145" presetID="27" presetClass="emph" presetSubtype="0" fill="hold" grpId="0" nodeType="withEffect">
                                  <p:stCondLst>
                                    <p:cond delay="0"/>
                                  </p:stCondLst>
                                  <p:childTnLst>
                                    <p:animClr clrSpc="rgb" dir="cw">
                                      <p:cBhvr override="childStyle">
                                        <p:cTn id="146" dur="375" autoRev="1" fill="hold"/>
                                        <p:tgtEl>
                                          <p:spTgt spid="51"/>
                                        </p:tgtEl>
                                        <p:attrNameLst>
                                          <p:attrName>style.color</p:attrName>
                                        </p:attrNameLst>
                                      </p:cBhvr>
                                      <p:to>
                                        <a:schemeClr val="bg1"/>
                                      </p:to>
                                    </p:animClr>
                                    <p:animClr clrSpc="rgb" dir="cw">
                                      <p:cBhvr>
                                        <p:cTn id="147" dur="375" autoRev="1" fill="hold"/>
                                        <p:tgtEl>
                                          <p:spTgt spid="51"/>
                                        </p:tgtEl>
                                        <p:attrNameLst>
                                          <p:attrName>fillcolor</p:attrName>
                                        </p:attrNameLst>
                                      </p:cBhvr>
                                      <p:to>
                                        <a:schemeClr val="bg1"/>
                                      </p:to>
                                    </p:animClr>
                                    <p:set>
                                      <p:cBhvr>
                                        <p:cTn id="148" dur="375" autoRev="1" fill="hold"/>
                                        <p:tgtEl>
                                          <p:spTgt spid="51"/>
                                        </p:tgtEl>
                                        <p:attrNameLst>
                                          <p:attrName>fill.type</p:attrName>
                                        </p:attrNameLst>
                                      </p:cBhvr>
                                      <p:to>
                                        <p:strVal val="solid"/>
                                      </p:to>
                                    </p:set>
                                    <p:set>
                                      <p:cBhvr>
                                        <p:cTn id="149" dur="375" autoRev="1" fill="hold"/>
                                        <p:tgtEl>
                                          <p:spTgt spid="51"/>
                                        </p:tgtEl>
                                        <p:attrNameLst>
                                          <p:attrName>fill.on</p:attrName>
                                        </p:attrNameLst>
                                      </p:cBhvr>
                                      <p:to>
                                        <p:strVal val="true"/>
                                      </p:to>
                                    </p:set>
                                  </p:childTnLst>
                                </p:cTn>
                              </p:par>
                            </p:childTnLst>
                          </p:cTn>
                        </p:par>
                        <p:par>
                          <p:cTn id="150" fill="hold">
                            <p:stCondLst>
                              <p:cond delay="750"/>
                            </p:stCondLst>
                            <p:childTnLst>
                              <p:par>
                                <p:cTn id="151" presetID="1" presetClass="exit" presetSubtype="0" fill="hold" nodeType="afterEffect">
                                  <p:stCondLst>
                                    <p:cond delay="0"/>
                                  </p:stCondLst>
                                  <p:childTnLst>
                                    <p:set>
                                      <p:cBhvr>
                                        <p:cTn id="152" dur="1" fill="hold">
                                          <p:stCondLst>
                                            <p:cond delay="0"/>
                                          </p:stCondLst>
                                        </p:cTn>
                                        <p:tgtEl>
                                          <p:spTgt spid="1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
                                            <p:txEl>
                                              <p:pRg st="4" end="4"/>
                                            </p:txEl>
                                          </p:spTgt>
                                        </p:tgtEl>
                                        <p:attrNameLst>
                                          <p:attrName>style.visibility</p:attrName>
                                        </p:attrNameLst>
                                      </p:cBhvr>
                                      <p:to>
                                        <p:strVal val="visible"/>
                                      </p:to>
                                    </p:set>
                                  </p:childTnLst>
                                </p:cTn>
                              </p:par>
                            </p:childTnLst>
                          </p:cTn>
                        </p:par>
                        <p:par>
                          <p:cTn id="157" fill="hold">
                            <p:stCondLst>
                              <p:cond delay="0"/>
                            </p:stCondLst>
                            <p:childTnLst>
                              <p:par>
                                <p:cTn id="158" presetID="1" presetClass="entr" presetSubtype="0" fill="hold" nodeType="afterEffect">
                                  <p:stCondLst>
                                    <p:cond delay="0"/>
                                  </p:stCondLst>
                                  <p:childTnLst>
                                    <p:set>
                                      <p:cBhvr>
                                        <p:cTn id="159" dur="1" fill="hold">
                                          <p:stCondLst>
                                            <p:cond delay="0"/>
                                          </p:stCondLst>
                                        </p:cTn>
                                        <p:tgtEl>
                                          <p:spTgt spid="14"/>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3">
                                            <p:txEl>
                                              <p:pRg st="5" end="5"/>
                                            </p:txEl>
                                          </p:spTgt>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3">
                                            <p:txEl>
                                              <p:pRg st="6" end="6"/>
                                            </p:txEl>
                                          </p:spTgt>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3">
                                            <p:txEl>
                                              <p:pRg st="7" end="7"/>
                                            </p:txEl>
                                          </p:spTgt>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
                                            <p:txEl>
                                              <p:pRg st="8" end="8"/>
                                            </p:txEl>
                                          </p:spTgt>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8" grpId="0" animBg="1"/>
      <p:bldP spid="37" grpId="0" animBg="1"/>
      <p:bldP spid="38" grpId="0" animBg="1"/>
      <p:bldP spid="47" grpId="0" animBg="1"/>
      <p:bldP spid="48" grpId="0" animBg="1"/>
      <p:bldP spid="49" grpId="0" animBg="1"/>
      <p:bldP spid="51" grpId="0" animBg="1"/>
      <p:bldP spid="52" grpId="0" animBg="1"/>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7" name="Straight Connector 176"/>
          <p:cNvCxnSpPr>
            <a:stCxn id="108" idx="4"/>
            <a:endCxn id="154" idx="0"/>
          </p:cNvCxnSpPr>
          <p:nvPr/>
        </p:nvCxnSpPr>
        <p:spPr bwMode="auto">
          <a:xfrm rot="5400000">
            <a:off x="-381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79" name="Straight Connector 178"/>
          <p:cNvCxnSpPr>
            <a:stCxn id="118" idx="4"/>
            <a:endCxn id="156" idx="0"/>
          </p:cNvCxnSpPr>
          <p:nvPr/>
        </p:nvCxnSpPr>
        <p:spPr bwMode="auto">
          <a:xfrm rot="5400000">
            <a:off x="14097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1" name="Straight Connector 180"/>
          <p:cNvCxnSpPr>
            <a:stCxn id="120" idx="4"/>
            <a:endCxn id="158" idx="0"/>
          </p:cNvCxnSpPr>
          <p:nvPr/>
        </p:nvCxnSpPr>
        <p:spPr bwMode="auto">
          <a:xfrm rot="5400000">
            <a:off x="28575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3" name="Straight Connector 182"/>
          <p:cNvCxnSpPr>
            <a:stCxn id="122" idx="4"/>
            <a:endCxn id="160" idx="0"/>
          </p:cNvCxnSpPr>
          <p:nvPr/>
        </p:nvCxnSpPr>
        <p:spPr bwMode="auto">
          <a:xfrm rot="5400000">
            <a:off x="43053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5" name="Straight Connector 184"/>
          <p:cNvCxnSpPr>
            <a:stCxn id="124" idx="4"/>
            <a:endCxn id="162" idx="0"/>
          </p:cNvCxnSpPr>
          <p:nvPr/>
        </p:nvCxnSpPr>
        <p:spPr bwMode="auto">
          <a:xfrm rot="5400000">
            <a:off x="57531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69" name="Straight Connector 168"/>
          <p:cNvCxnSpPr>
            <a:stCxn id="108" idx="6"/>
            <a:endCxn id="124" idx="2"/>
          </p:cNvCxnSpPr>
          <p:nvPr/>
        </p:nvCxnSpPr>
        <p:spPr bwMode="auto">
          <a:xfrm>
            <a:off x="1905000" y="18288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1" name="Straight Connector 170"/>
          <p:cNvCxnSpPr>
            <a:stCxn id="125" idx="6"/>
            <a:endCxn id="133" idx="2"/>
          </p:cNvCxnSpPr>
          <p:nvPr/>
        </p:nvCxnSpPr>
        <p:spPr bwMode="auto">
          <a:xfrm>
            <a:off x="1905000" y="31242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3" name="Straight Connector 172"/>
          <p:cNvCxnSpPr>
            <a:stCxn id="140" idx="6"/>
            <a:endCxn id="148" idx="2"/>
          </p:cNvCxnSpPr>
          <p:nvPr/>
        </p:nvCxnSpPr>
        <p:spPr bwMode="auto">
          <a:xfrm>
            <a:off x="1905000" y="44196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5" name="Straight Connector 174"/>
          <p:cNvCxnSpPr>
            <a:stCxn id="154" idx="6"/>
            <a:endCxn id="162" idx="2"/>
          </p:cNvCxnSpPr>
          <p:nvPr/>
        </p:nvCxnSpPr>
        <p:spPr bwMode="auto">
          <a:xfrm>
            <a:off x="1905000" y="5715000"/>
            <a:ext cx="5334000" cy="0"/>
          </a:xfrm>
          <a:prstGeom prst="line">
            <a:avLst/>
          </a:prstGeom>
          <a:noFill/>
          <a:ln w="381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z="3600" dirty="0" smtClean="0"/>
              <a:t>Sequential Computational Structure</a:t>
            </a:r>
            <a:endParaRPr lang="en-US" sz="3600" dirty="0"/>
          </a:p>
        </p:txBody>
      </p:sp>
      <p:sp>
        <p:nvSpPr>
          <p:cNvPr id="108" name="Oval 107"/>
          <p:cNvSpPr/>
          <p:nvPr/>
        </p:nvSpPr>
        <p:spPr bwMode="auto">
          <a:xfrm>
            <a:off x="1447800" y="16002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8" name="Oval 117"/>
          <p:cNvSpPr/>
          <p:nvPr/>
        </p:nvSpPr>
        <p:spPr bwMode="auto">
          <a:xfrm>
            <a:off x="2895600" y="16002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0" name="Oval 119"/>
          <p:cNvSpPr/>
          <p:nvPr/>
        </p:nvSpPr>
        <p:spPr bwMode="auto">
          <a:xfrm>
            <a:off x="4343400" y="16002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2" name="Oval 121"/>
          <p:cNvSpPr/>
          <p:nvPr/>
        </p:nvSpPr>
        <p:spPr bwMode="auto">
          <a:xfrm>
            <a:off x="5791200" y="16002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4" name="Oval 123"/>
          <p:cNvSpPr/>
          <p:nvPr/>
        </p:nvSpPr>
        <p:spPr bwMode="auto">
          <a:xfrm>
            <a:off x="7239000" y="16002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5" name="Oval 124"/>
          <p:cNvSpPr/>
          <p:nvPr/>
        </p:nvSpPr>
        <p:spPr bwMode="auto">
          <a:xfrm>
            <a:off x="1447800" y="28956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7" name="Oval 126"/>
          <p:cNvSpPr/>
          <p:nvPr/>
        </p:nvSpPr>
        <p:spPr bwMode="auto">
          <a:xfrm>
            <a:off x="2895600" y="28956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9" name="Oval 128"/>
          <p:cNvSpPr/>
          <p:nvPr/>
        </p:nvSpPr>
        <p:spPr bwMode="auto">
          <a:xfrm>
            <a:off x="4343400" y="28956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31" name="Oval 130"/>
          <p:cNvSpPr/>
          <p:nvPr/>
        </p:nvSpPr>
        <p:spPr bwMode="auto">
          <a:xfrm>
            <a:off x="5791200" y="28956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33" name="Oval 132"/>
          <p:cNvSpPr/>
          <p:nvPr/>
        </p:nvSpPr>
        <p:spPr bwMode="auto">
          <a:xfrm>
            <a:off x="7239000" y="28956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0" name="Oval 139"/>
          <p:cNvSpPr/>
          <p:nvPr/>
        </p:nvSpPr>
        <p:spPr bwMode="auto">
          <a:xfrm>
            <a:off x="1447800" y="41910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2" name="Oval 141"/>
          <p:cNvSpPr/>
          <p:nvPr/>
        </p:nvSpPr>
        <p:spPr bwMode="auto">
          <a:xfrm>
            <a:off x="2895600" y="41910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4" name="Oval 143"/>
          <p:cNvSpPr/>
          <p:nvPr/>
        </p:nvSpPr>
        <p:spPr bwMode="auto">
          <a:xfrm>
            <a:off x="4343400" y="41910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6" name="Oval 145"/>
          <p:cNvSpPr/>
          <p:nvPr/>
        </p:nvSpPr>
        <p:spPr bwMode="auto">
          <a:xfrm>
            <a:off x="5791200" y="41910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8" name="Oval 147"/>
          <p:cNvSpPr/>
          <p:nvPr/>
        </p:nvSpPr>
        <p:spPr bwMode="auto">
          <a:xfrm>
            <a:off x="7239000" y="41910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54" name="Oval 153"/>
          <p:cNvSpPr/>
          <p:nvPr/>
        </p:nvSpPr>
        <p:spPr bwMode="auto">
          <a:xfrm>
            <a:off x="1447800" y="54864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56" name="Oval 155"/>
          <p:cNvSpPr/>
          <p:nvPr/>
        </p:nvSpPr>
        <p:spPr bwMode="auto">
          <a:xfrm>
            <a:off x="2895600" y="54864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58" name="Oval 157"/>
          <p:cNvSpPr/>
          <p:nvPr/>
        </p:nvSpPr>
        <p:spPr bwMode="auto">
          <a:xfrm>
            <a:off x="4343400" y="54864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60" name="Oval 159"/>
          <p:cNvSpPr/>
          <p:nvPr/>
        </p:nvSpPr>
        <p:spPr bwMode="auto">
          <a:xfrm>
            <a:off x="5791200" y="54864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62" name="Oval 161"/>
          <p:cNvSpPr/>
          <p:nvPr/>
        </p:nvSpPr>
        <p:spPr bwMode="auto">
          <a:xfrm>
            <a:off x="7239000" y="5486400"/>
            <a:ext cx="457200" cy="4572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86" name="Rectangle 185"/>
          <p:cNvSpPr/>
          <p:nvPr/>
        </p:nvSpPr>
        <p:spPr bwMode="auto">
          <a:xfrm>
            <a:off x="1371600" y="1524000"/>
            <a:ext cx="6477000" cy="4572000"/>
          </a:xfrm>
          <a:prstGeom prst="rect">
            <a:avLst/>
          </a:prstGeom>
          <a:solidFill>
            <a:schemeClr val="bg1">
              <a:alpha val="85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cxnSp>
        <p:nvCxnSpPr>
          <p:cNvPr id="188" name="Straight Connector 187"/>
          <p:cNvCxnSpPr>
            <a:stCxn id="197" idx="6"/>
            <a:endCxn id="198" idx="2"/>
          </p:cNvCxnSpPr>
          <p:nvPr/>
        </p:nvCxnSpPr>
        <p:spPr bwMode="auto">
          <a:xfrm>
            <a:off x="1905000" y="18288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89" name="Straight Connector 188"/>
          <p:cNvCxnSpPr>
            <a:stCxn id="198" idx="4"/>
            <a:endCxn id="199" idx="0"/>
          </p:cNvCxnSpPr>
          <p:nvPr/>
        </p:nvCxnSpPr>
        <p:spPr bwMode="auto">
          <a:xfrm rot="5400000">
            <a:off x="2705100" y="24765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0" name="Straight Connector 189"/>
          <p:cNvCxnSpPr>
            <a:stCxn id="199" idx="6"/>
            <a:endCxn id="200" idx="2"/>
          </p:cNvCxnSpPr>
          <p:nvPr/>
        </p:nvCxnSpPr>
        <p:spPr bwMode="auto">
          <a:xfrm>
            <a:off x="33528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1" name="Straight Connector 190"/>
          <p:cNvCxnSpPr>
            <a:stCxn id="200" idx="6"/>
            <a:endCxn id="201" idx="2"/>
          </p:cNvCxnSpPr>
          <p:nvPr/>
        </p:nvCxnSpPr>
        <p:spPr bwMode="auto">
          <a:xfrm>
            <a:off x="48006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2" name="Straight Connector 191"/>
          <p:cNvCxnSpPr>
            <a:stCxn id="201" idx="6"/>
            <a:endCxn id="202" idx="2"/>
          </p:cNvCxnSpPr>
          <p:nvPr/>
        </p:nvCxnSpPr>
        <p:spPr bwMode="auto">
          <a:xfrm>
            <a:off x="62484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3" name="Straight Connector 192"/>
          <p:cNvCxnSpPr>
            <a:stCxn id="202" idx="4"/>
            <a:endCxn id="203" idx="0"/>
          </p:cNvCxnSpPr>
          <p:nvPr/>
        </p:nvCxnSpPr>
        <p:spPr bwMode="auto">
          <a:xfrm rot="5400000">
            <a:off x="7048500" y="37719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4" name="Straight Connector 193"/>
          <p:cNvCxnSpPr>
            <a:stCxn id="203" idx="4"/>
            <a:endCxn id="206" idx="0"/>
          </p:cNvCxnSpPr>
          <p:nvPr/>
        </p:nvCxnSpPr>
        <p:spPr bwMode="auto">
          <a:xfrm rot="5400000">
            <a:off x="7048500" y="50673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5" name="Straight Connector 194"/>
          <p:cNvCxnSpPr>
            <a:stCxn id="206" idx="2"/>
            <a:endCxn id="205" idx="6"/>
          </p:cNvCxnSpPr>
          <p:nvPr/>
        </p:nvCxnSpPr>
        <p:spPr bwMode="auto">
          <a:xfrm rot="10800000">
            <a:off x="62484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6" name="Straight Connector 195"/>
          <p:cNvCxnSpPr>
            <a:stCxn id="205" idx="2"/>
            <a:endCxn id="204" idx="6"/>
          </p:cNvCxnSpPr>
          <p:nvPr/>
        </p:nvCxnSpPr>
        <p:spPr bwMode="auto">
          <a:xfrm rot="10800000">
            <a:off x="48006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7" name="Oval 196"/>
          <p:cNvSpPr/>
          <p:nvPr/>
        </p:nvSpPr>
        <p:spPr bwMode="auto">
          <a:xfrm>
            <a:off x="14478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98" name="Oval 197"/>
          <p:cNvSpPr/>
          <p:nvPr/>
        </p:nvSpPr>
        <p:spPr bwMode="auto">
          <a:xfrm>
            <a:off x="28956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99" name="Oval 198"/>
          <p:cNvSpPr/>
          <p:nvPr/>
        </p:nvSpPr>
        <p:spPr bwMode="auto">
          <a:xfrm>
            <a:off x="28956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0" name="Oval 199"/>
          <p:cNvSpPr/>
          <p:nvPr/>
        </p:nvSpPr>
        <p:spPr bwMode="auto">
          <a:xfrm>
            <a:off x="43434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1" name="Oval 200"/>
          <p:cNvSpPr/>
          <p:nvPr/>
        </p:nvSpPr>
        <p:spPr bwMode="auto">
          <a:xfrm>
            <a:off x="57912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2" name="Oval 201"/>
          <p:cNvSpPr/>
          <p:nvPr/>
        </p:nvSpPr>
        <p:spPr bwMode="auto">
          <a:xfrm>
            <a:off x="72390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3" name="Oval 202"/>
          <p:cNvSpPr/>
          <p:nvPr/>
        </p:nvSpPr>
        <p:spPr bwMode="auto">
          <a:xfrm>
            <a:off x="7239000" y="41910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4" name="Oval 203"/>
          <p:cNvSpPr/>
          <p:nvPr/>
        </p:nvSpPr>
        <p:spPr bwMode="auto">
          <a:xfrm>
            <a:off x="43434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5" name="Oval 204"/>
          <p:cNvSpPr/>
          <p:nvPr/>
        </p:nvSpPr>
        <p:spPr bwMode="auto">
          <a:xfrm>
            <a:off x="57912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6" name="Oval 205"/>
          <p:cNvSpPr/>
          <p:nvPr/>
        </p:nvSpPr>
        <p:spPr bwMode="auto">
          <a:xfrm>
            <a:off x="72390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3" name="Slide Number Placeholder 52"/>
          <p:cNvSpPr>
            <a:spLocks noGrp="1"/>
          </p:cNvSpPr>
          <p:nvPr>
            <p:ph type="sldNum" sz="quarter" idx="12"/>
          </p:nvPr>
        </p:nvSpPr>
        <p:spPr/>
        <p:txBody>
          <a:bodyPr/>
          <a:lstStyle/>
          <a:p>
            <a:fld id="{8E078A9D-47DB-49FD-9415-23D209E6C172}" type="slidenum">
              <a:rPr lang="en-US" smtClean="0">
                <a:solidFill>
                  <a:prstClr val="black">
                    <a:tint val="75000"/>
                  </a:prstClr>
                </a:solidFill>
              </a:rPr>
              <a:pPr/>
              <a:t>28</a:t>
            </a:fld>
            <a:endParaRPr lang="en-US">
              <a:solidFill>
                <a:prstClr val="black">
                  <a:tint val="75000"/>
                </a:prstClr>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wipe(left)">
                                      <p:cBhvr>
                                        <p:cTn id="10" dur="250"/>
                                        <p:tgtEl>
                                          <p:spTgt spid="188"/>
                                        </p:tgtEl>
                                      </p:cBhvr>
                                    </p:animEffect>
                                  </p:childTnLst>
                                </p:cTn>
                              </p:par>
                            </p:childTnLst>
                          </p:cTn>
                        </p:par>
                        <p:par>
                          <p:cTn id="11" fill="hold">
                            <p:stCondLst>
                              <p:cond delay="250"/>
                            </p:stCondLst>
                            <p:childTnLst>
                              <p:par>
                                <p:cTn id="12" presetID="1" presetClass="entr" presetSubtype="0" fill="hold" grpId="0" nodeType="afterEffect">
                                  <p:stCondLst>
                                    <p:cond delay="0"/>
                                  </p:stCondLst>
                                  <p:childTnLst>
                                    <p:set>
                                      <p:cBhvr>
                                        <p:cTn id="13" dur="1" fill="hold">
                                          <p:stCondLst>
                                            <p:cond delay="0"/>
                                          </p:stCondLst>
                                        </p:cTn>
                                        <p:tgtEl>
                                          <p:spTgt spid="198"/>
                                        </p:tgtEl>
                                        <p:attrNameLst>
                                          <p:attrName>style.visibility</p:attrName>
                                        </p:attrNameLst>
                                      </p:cBhvr>
                                      <p:to>
                                        <p:strVal val="visible"/>
                                      </p:to>
                                    </p:set>
                                  </p:childTnLst>
                                </p:cTn>
                              </p:par>
                            </p:childTnLst>
                          </p:cTn>
                        </p:par>
                        <p:par>
                          <p:cTn id="14" fill="hold">
                            <p:stCondLst>
                              <p:cond delay="250"/>
                            </p:stCondLst>
                            <p:childTnLst>
                              <p:par>
                                <p:cTn id="15" presetID="22" presetClass="entr" presetSubtype="1"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animEffect transition="in" filter="wipe(up)">
                                      <p:cBhvr>
                                        <p:cTn id="17" dur="250"/>
                                        <p:tgtEl>
                                          <p:spTgt spid="189"/>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0"/>
                                        </p:tgtEl>
                                        <p:attrNameLst>
                                          <p:attrName>style.visibility</p:attrName>
                                        </p:attrNameLst>
                                      </p:cBhvr>
                                      <p:to>
                                        <p:strVal val="visible"/>
                                      </p:to>
                                    </p:set>
                                    <p:animEffect transition="in" filter="wipe(left)">
                                      <p:cBhvr>
                                        <p:cTn id="24" dur="250"/>
                                        <p:tgtEl>
                                          <p:spTgt spid="190"/>
                                        </p:tgtEl>
                                      </p:cBhvr>
                                    </p:animEffect>
                                  </p:childTnLst>
                                </p:cTn>
                              </p:par>
                            </p:childTnLst>
                          </p:cTn>
                        </p:par>
                        <p:par>
                          <p:cTn id="25" fill="hold">
                            <p:stCondLst>
                              <p:cond delay="750"/>
                            </p:stCondLst>
                            <p:childTnLst>
                              <p:par>
                                <p:cTn id="26" presetID="1"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191"/>
                                        </p:tgtEl>
                                        <p:attrNameLst>
                                          <p:attrName>style.visibility</p:attrName>
                                        </p:attrNameLst>
                                      </p:cBhvr>
                                      <p:to>
                                        <p:strVal val="visible"/>
                                      </p:to>
                                    </p:set>
                                    <p:animEffect transition="in" filter="wipe(left)">
                                      <p:cBhvr>
                                        <p:cTn id="31" dur="250"/>
                                        <p:tgtEl>
                                          <p:spTgt spid="191"/>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201"/>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192"/>
                                        </p:tgtEl>
                                        <p:attrNameLst>
                                          <p:attrName>style.visibility</p:attrName>
                                        </p:attrNameLst>
                                      </p:cBhvr>
                                      <p:to>
                                        <p:strVal val="visible"/>
                                      </p:to>
                                    </p:set>
                                    <p:animEffect transition="in" filter="wipe(left)">
                                      <p:cBhvr>
                                        <p:cTn id="38" dur="250"/>
                                        <p:tgtEl>
                                          <p:spTgt spid="192"/>
                                        </p:tgtEl>
                                      </p:cBhvr>
                                    </p:animEffect>
                                  </p:childTnLst>
                                </p:cTn>
                              </p:par>
                            </p:childTnLst>
                          </p:cTn>
                        </p:par>
                        <p:par>
                          <p:cTn id="39" fill="hold">
                            <p:stCondLst>
                              <p:cond delay="1250"/>
                            </p:stCondLst>
                            <p:childTnLst>
                              <p:par>
                                <p:cTn id="40" presetID="1" presetClass="entr" presetSubtype="0" fill="hold" grpId="0" nodeType="afterEffect">
                                  <p:stCondLst>
                                    <p:cond delay="0"/>
                                  </p:stCondLst>
                                  <p:childTnLst>
                                    <p:set>
                                      <p:cBhvr>
                                        <p:cTn id="41" dur="1" fill="hold">
                                          <p:stCondLst>
                                            <p:cond delay="0"/>
                                          </p:stCondLst>
                                        </p:cTn>
                                        <p:tgtEl>
                                          <p:spTgt spid="202"/>
                                        </p:tgtEl>
                                        <p:attrNameLst>
                                          <p:attrName>style.visibility</p:attrName>
                                        </p:attrNameLst>
                                      </p:cBhvr>
                                      <p:to>
                                        <p:strVal val="visible"/>
                                      </p:to>
                                    </p:set>
                                  </p:childTnLst>
                                </p:cTn>
                              </p:par>
                            </p:childTnLst>
                          </p:cTn>
                        </p:par>
                        <p:par>
                          <p:cTn id="42" fill="hold">
                            <p:stCondLst>
                              <p:cond delay="1250"/>
                            </p:stCondLst>
                            <p:childTnLst>
                              <p:par>
                                <p:cTn id="43" presetID="22" presetClass="entr" presetSubtype="1" fill="hold" nodeType="afterEffect">
                                  <p:stCondLst>
                                    <p:cond delay="0"/>
                                  </p:stCondLst>
                                  <p:childTnLst>
                                    <p:set>
                                      <p:cBhvr>
                                        <p:cTn id="44" dur="1" fill="hold">
                                          <p:stCondLst>
                                            <p:cond delay="0"/>
                                          </p:stCondLst>
                                        </p:cTn>
                                        <p:tgtEl>
                                          <p:spTgt spid="193"/>
                                        </p:tgtEl>
                                        <p:attrNameLst>
                                          <p:attrName>style.visibility</p:attrName>
                                        </p:attrNameLst>
                                      </p:cBhvr>
                                      <p:to>
                                        <p:strVal val="visible"/>
                                      </p:to>
                                    </p:set>
                                    <p:animEffect transition="in" filter="wipe(up)">
                                      <p:cBhvr>
                                        <p:cTn id="45" dur="250"/>
                                        <p:tgtEl>
                                          <p:spTgt spid="193"/>
                                        </p:tgtEl>
                                      </p:cBhvr>
                                    </p:animEffec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203"/>
                                        </p:tgtEl>
                                        <p:attrNameLst>
                                          <p:attrName>style.visibility</p:attrName>
                                        </p:attrNameLst>
                                      </p:cBhvr>
                                      <p:to>
                                        <p:strVal val="visible"/>
                                      </p:to>
                                    </p:set>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194"/>
                                        </p:tgtEl>
                                        <p:attrNameLst>
                                          <p:attrName>style.visibility</p:attrName>
                                        </p:attrNameLst>
                                      </p:cBhvr>
                                      <p:to>
                                        <p:strVal val="visible"/>
                                      </p:to>
                                    </p:set>
                                    <p:animEffect transition="in" filter="wipe(up)">
                                      <p:cBhvr>
                                        <p:cTn id="52" dur="250"/>
                                        <p:tgtEl>
                                          <p:spTgt spid="194"/>
                                        </p:tgtEl>
                                      </p:cBhvr>
                                    </p:animEffect>
                                  </p:childTnLst>
                                </p:cTn>
                              </p:par>
                            </p:childTnLst>
                          </p:cTn>
                        </p:par>
                        <p:par>
                          <p:cTn id="53" fill="hold">
                            <p:stCondLst>
                              <p:cond delay="1750"/>
                            </p:stCondLst>
                            <p:childTnLst>
                              <p:par>
                                <p:cTn id="54" presetID="1" presetClass="entr" presetSubtype="0" fill="hold" grpId="0" nodeType="afterEffect">
                                  <p:stCondLst>
                                    <p:cond delay="0"/>
                                  </p:stCondLst>
                                  <p:childTnLst>
                                    <p:set>
                                      <p:cBhvr>
                                        <p:cTn id="55" dur="1" fill="hold">
                                          <p:stCondLst>
                                            <p:cond delay="0"/>
                                          </p:stCondLst>
                                        </p:cTn>
                                        <p:tgtEl>
                                          <p:spTgt spid="206"/>
                                        </p:tgtEl>
                                        <p:attrNameLst>
                                          <p:attrName>style.visibility</p:attrName>
                                        </p:attrNameLst>
                                      </p:cBhvr>
                                      <p:to>
                                        <p:strVal val="visible"/>
                                      </p:to>
                                    </p:set>
                                  </p:childTnLst>
                                </p:cTn>
                              </p:par>
                            </p:childTnLst>
                          </p:cTn>
                        </p:par>
                        <p:par>
                          <p:cTn id="56" fill="hold">
                            <p:stCondLst>
                              <p:cond delay="1750"/>
                            </p:stCondLst>
                            <p:childTnLst>
                              <p:par>
                                <p:cTn id="57" presetID="22" presetClass="entr" presetSubtype="2" fill="hold" nodeType="afterEffect">
                                  <p:stCondLst>
                                    <p:cond delay="0"/>
                                  </p:stCondLst>
                                  <p:childTnLst>
                                    <p:set>
                                      <p:cBhvr>
                                        <p:cTn id="58" dur="1" fill="hold">
                                          <p:stCondLst>
                                            <p:cond delay="0"/>
                                          </p:stCondLst>
                                        </p:cTn>
                                        <p:tgtEl>
                                          <p:spTgt spid="195"/>
                                        </p:tgtEl>
                                        <p:attrNameLst>
                                          <p:attrName>style.visibility</p:attrName>
                                        </p:attrNameLst>
                                      </p:cBhvr>
                                      <p:to>
                                        <p:strVal val="visible"/>
                                      </p:to>
                                    </p:set>
                                    <p:animEffect transition="in" filter="wipe(right)">
                                      <p:cBhvr>
                                        <p:cTn id="59" dur="250"/>
                                        <p:tgtEl>
                                          <p:spTgt spid="195"/>
                                        </p:tgtEl>
                                      </p:cBhvr>
                                    </p:animEffec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205"/>
                                        </p:tgtEl>
                                        <p:attrNameLst>
                                          <p:attrName>style.visibility</p:attrName>
                                        </p:attrNameLst>
                                      </p:cBhvr>
                                      <p:to>
                                        <p:strVal val="visible"/>
                                      </p:to>
                                    </p:set>
                                  </p:childTnLst>
                                </p:cTn>
                              </p:par>
                            </p:childTnLst>
                          </p:cTn>
                        </p:par>
                        <p:par>
                          <p:cTn id="63" fill="hold">
                            <p:stCondLst>
                              <p:cond delay="2000"/>
                            </p:stCondLst>
                            <p:childTnLst>
                              <p:par>
                                <p:cTn id="64" presetID="22" presetClass="entr" presetSubtype="2" fill="hold" nodeType="afterEffect">
                                  <p:stCondLst>
                                    <p:cond delay="0"/>
                                  </p:stCondLst>
                                  <p:childTnLst>
                                    <p:set>
                                      <p:cBhvr>
                                        <p:cTn id="65" dur="1" fill="hold">
                                          <p:stCondLst>
                                            <p:cond delay="0"/>
                                          </p:stCondLst>
                                        </p:cTn>
                                        <p:tgtEl>
                                          <p:spTgt spid="196"/>
                                        </p:tgtEl>
                                        <p:attrNameLst>
                                          <p:attrName>style.visibility</p:attrName>
                                        </p:attrNameLst>
                                      </p:cBhvr>
                                      <p:to>
                                        <p:strVal val="visible"/>
                                      </p:to>
                                    </p:set>
                                    <p:animEffect transition="in" filter="wipe(right)">
                                      <p:cBhvr>
                                        <p:cTn id="66" dur="250"/>
                                        <p:tgtEl>
                                          <p:spTgt spid="196"/>
                                        </p:tgtEl>
                                      </p:cBhvr>
                                    </p:animEffect>
                                  </p:childTnLst>
                                </p:cTn>
                              </p:par>
                            </p:childTnLst>
                          </p:cTn>
                        </p:par>
                        <p:par>
                          <p:cTn id="67" fill="hold">
                            <p:stCondLst>
                              <p:cond delay="2250"/>
                            </p:stCondLst>
                            <p:childTnLst>
                              <p:par>
                                <p:cTn id="68" presetID="1" presetClass="entr" presetSubtype="0" fill="hold" grpId="0" nodeType="afterEffect">
                                  <p:stCondLst>
                                    <p:cond delay="0"/>
                                  </p:stCondLst>
                                  <p:childTnLst>
                                    <p:set>
                                      <p:cBhvr>
                                        <p:cTn id="69" dur="1" fill="hold">
                                          <p:stCondLst>
                                            <p:cond delay="0"/>
                                          </p:stCondLst>
                                        </p:cTn>
                                        <p:tgtEl>
                                          <p:spTgt spid="204"/>
                                        </p:tgtEl>
                                        <p:attrNameLst>
                                          <p:attrName>style.visibility</p:attrName>
                                        </p:attrNameLst>
                                      </p:cBhvr>
                                      <p:to>
                                        <p:strVal val="visible"/>
                                      </p:to>
                                    </p:set>
                                  </p:childTnLst>
                                </p:cTn>
                              </p:par>
                              <p:par>
                                <p:cTn id="70" presetID="10" presetClass="entr" presetSubtype="0" fill="hold" grpId="0" nodeType="withEffect">
                                  <p:stCondLst>
                                    <p:cond delay="0"/>
                                  </p:stCondLst>
                                  <p:childTnLst>
                                    <p:set>
                                      <p:cBhvr>
                                        <p:cTn id="71" dur="1" fill="hold">
                                          <p:stCondLst>
                                            <p:cond delay="0"/>
                                          </p:stCondLst>
                                        </p:cTn>
                                        <p:tgtEl>
                                          <p:spTgt spid="186"/>
                                        </p:tgtEl>
                                        <p:attrNameLst>
                                          <p:attrName>style.visibility</p:attrName>
                                        </p:attrNameLst>
                                      </p:cBhvr>
                                      <p:to>
                                        <p:strVal val="visible"/>
                                      </p:to>
                                    </p:set>
                                    <p:animEffect transition="in" filter="fade">
                                      <p:cBhvr>
                                        <p:cTn id="72" dur="45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p:cNvCxnSpPr>
            <a:stCxn id="202" idx="4"/>
            <a:endCxn id="203" idx="0"/>
          </p:cNvCxnSpPr>
          <p:nvPr/>
        </p:nvCxnSpPr>
        <p:spPr bwMode="auto">
          <a:xfrm rot="5400000">
            <a:off x="7048500" y="37719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en-US" dirty="0" smtClean="0"/>
              <a:t>Hidden Sequential Structure</a:t>
            </a:r>
            <a:endParaRPr lang="en-US" dirty="0"/>
          </a:p>
        </p:txBody>
      </p:sp>
      <p:cxnSp>
        <p:nvCxnSpPr>
          <p:cNvPr id="189" name="Straight Connector 188"/>
          <p:cNvCxnSpPr>
            <a:stCxn id="198" idx="4"/>
            <a:endCxn id="199" idx="0"/>
          </p:cNvCxnSpPr>
          <p:nvPr/>
        </p:nvCxnSpPr>
        <p:spPr bwMode="auto">
          <a:xfrm rot="5400000">
            <a:off x="2705100" y="24765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2" name="Straight Connector 191"/>
          <p:cNvCxnSpPr>
            <a:stCxn id="199" idx="6"/>
            <a:endCxn id="200" idx="2"/>
          </p:cNvCxnSpPr>
          <p:nvPr/>
        </p:nvCxnSpPr>
        <p:spPr bwMode="auto">
          <a:xfrm>
            <a:off x="33528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4" name="Straight Connector 193"/>
          <p:cNvCxnSpPr>
            <a:stCxn id="203" idx="4"/>
            <a:endCxn id="206" idx="0"/>
          </p:cNvCxnSpPr>
          <p:nvPr/>
        </p:nvCxnSpPr>
        <p:spPr bwMode="auto">
          <a:xfrm rot="5400000">
            <a:off x="7048500" y="50673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5" name="Straight Connector 194"/>
          <p:cNvCxnSpPr>
            <a:stCxn id="206" idx="2"/>
            <a:endCxn id="205" idx="6"/>
          </p:cNvCxnSpPr>
          <p:nvPr/>
        </p:nvCxnSpPr>
        <p:spPr bwMode="auto">
          <a:xfrm rot="10800000">
            <a:off x="62484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6" name="Straight Connector 195"/>
          <p:cNvCxnSpPr>
            <a:stCxn id="205" idx="2"/>
            <a:endCxn id="204" idx="6"/>
          </p:cNvCxnSpPr>
          <p:nvPr/>
        </p:nvCxnSpPr>
        <p:spPr bwMode="auto">
          <a:xfrm rot="10800000">
            <a:off x="48006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88" name="Straight Connector 187"/>
          <p:cNvCxnSpPr>
            <a:stCxn id="197" idx="6"/>
            <a:endCxn id="198" idx="2"/>
          </p:cNvCxnSpPr>
          <p:nvPr/>
        </p:nvCxnSpPr>
        <p:spPr bwMode="auto">
          <a:xfrm>
            <a:off x="1905000" y="18288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7" name="Oval 196"/>
          <p:cNvSpPr/>
          <p:nvPr/>
        </p:nvSpPr>
        <p:spPr bwMode="auto">
          <a:xfrm>
            <a:off x="14478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98" name="Oval 197"/>
          <p:cNvSpPr/>
          <p:nvPr/>
        </p:nvSpPr>
        <p:spPr bwMode="auto">
          <a:xfrm>
            <a:off x="28956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3" name="Oval 202"/>
          <p:cNvSpPr/>
          <p:nvPr/>
        </p:nvSpPr>
        <p:spPr bwMode="auto">
          <a:xfrm>
            <a:off x="7239000" y="41910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4" name="Oval 203"/>
          <p:cNvSpPr/>
          <p:nvPr/>
        </p:nvSpPr>
        <p:spPr bwMode="auto">
          <a:xfrm>
            <a:off x="43434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5" name="Oval 204"/>
          <p:cNvSpPr/>
          <p:nvPr/>
        </p:nvSpPr>
        <p:spPr bwMode="auto">
          <a:xfrm>
            <a:off x="57912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6" name="Oval 205"/>
          <p:cNvSpPr/>
          <p:nvPr/>
        </p:nvSpPr>
        <p:spPr bwMode="auto">
          <a:xfrm>
            <a:off x="72390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cxnSp>
        <p:nvCxnSpPr>
          <p:cNvPr id="100" name="Straight Connector 99"/>
          <p:cNvCxnSpPr>
            <a:stCxn id="200" idx="6"/>
            <a:endCxn id="201" idx="2"/>
          </p:cNvCxnSpPr>
          <p:nvPr/>
        </p:nvCxnSpPr>
        <p:spPr bwMode="auto">
          <a:xfrm>
            <a:off x="48006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03" name="Straight Connector 102"/>
          <p:cNvCxnSpPr>
            <a:stCxn id="201" idx="6"/>
            <a:endCxn id="202" idx="2"/>
          </p:cNvCxnSpPr>
          <p:nvPr/>
        </p:nvCxnSpPr>
        <p:spPr bwMode="auto">
          <a:xfrm>
            <a:off x="62484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9" name="Oval 198"/>
          <p:cNvSpPr/>
          <p:nvPr/>
        </p:nvSpPr>
        <p:spPr bwMode="auto">
          <a:xfrm>
            <a:off x="28956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0" name="Oval 199"/>
          <p:cNvSpPr/>
          <p:nvPr/>
        </p:nvSpPr>
        <p:spPr bwMode="auto">
          <a:xfrm>
            <a:off x="43434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1" name="Oval 200"/>
          <p:cNvSpPr/>
          <p:nvPr/>
        </p:nvSpPr>
        <p:spPr bwMode="auto">
          <a:xfrm>
            <a:off x="57912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02" name="Oval 201"/>
          <p:cNvSpPr/>
          <p:nvPr/>
        </p:nvSpPr>
        <p:spPr bwMode="auto">
          <a:xfrm>
            <a:off x="72390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dirty="0" smtClean="0">
              <a:solidFill>
                <a:prstClr val="black"/>
              </a:solidFill>
              <a:latin typeface="Tahoma" pitchFamily="-64" charset="0"/>
            </a:endParaRPr>
          </a:p>
        </p:txBody>
      </p:sp>
      <p:grpSp>
        <p:nvGrpSpPr>
          <p:cNvPr id="3" name="Group 110"/>
          <p:cNvGrpSpPr/>
          <p:nvPr/>
        </p:nvGrpSpPr>
        <p:grpSpPr>
          <a:xfrm>
            <a:off x="457200" y="3581400"/>
            <a:ext cx="8534400" cy="457200"/>
            <a:chOff x="457200" y="3581400"/>
            <a:chExt cx="8534400" cy="457200"/>
          </a:xfrm>
        </p:grpSpPr>
        <p:cxnSp>
          <p:nvCxnSpPr>
            <p:cNvPr id="106" name="Straight Connector 105"/>
            <p:cNvCxnSpPr>
              <a:stCxn id="87" idx="6"/>
              <a:endCxn id="96" idx="2"/>
            </p:cNvCxnSpPr>
            <p:nvPr/>
          </p:nvCxnSpPr>
          <p:spPr bwMode="auto">
            <a:xfrm>
              <a:off x="914400" y="3810000"/>
              <a:ext cx="76200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7" name="Oval 86"/>
            <p:cNvSpPr/>
            <p:nvPr/>
          </p:nvSpPr>
          <p:spPr bwMode="auto">
            <a:xfrm>
              <a:off x="4572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88" name="Oval 87"/>
            <p:cNvSpPr/>
            <p:nvPr/>
          </p:nvSpPr>
          <p:spPr bwMode="auto">
            <a:xfrm>
              <a:off x="1354667"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89" name="Oval 88"/>
            <p:cNvSpPr/>
            <p:nvPr/>
          </p:nvSpPr>
          <p:spPr bwMode="auto">
            <a:xfrm>
              <a:off x="2252134"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0" name="Oval 89"/>
            <p:cNvSpPr/>
            <p:nvPr/>
          </p:nvSpPr>
          <p:spPr bwMode="auto">
            <a:xfrm>
              <a:off x="3149601"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1" name="Oval 90"/>
            <p:cNvSpPr/>
            <p:nvPr/>
          </p:nvSpPr>
          <p:spPr bwMode="auto">
            <a:xfrm>
              <a:off x="4047068"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2" name="Oval 91"/>
            <p:cNvSpPr/>
            <p:nvPr/>
          </p:nvSpPr>
          <p:spPr bwMode="auto">
            <a:xfrm>
              <a:off x="4944535"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3" name="Oval 92"/>
            <p:cNvSpPr/>
            <p:nvPr/>
          </p:nvSpPr>
          <p:spPr bwMode="auto">
            <a:xfrm>
              <a:off x="5842002"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4" name="Oval 93"/>
            <p:cNvSpPr/>
            <p:nvPr/>
          </p:nvSpPr>
          <p:spPr bwMode="auto">
            <a:xfrm>
              <a:off x="6739469"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5" name="Oval 94"/>
            <p:cNvSpPr/>
            <p:nvPr/>
          </p:nvSpPr>
          <p:spPr bwMode="auto">
            <a:xfrm>
              <a:off x="7636936"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6" name="Oval 95"/>
            <p:cNvSpPr/>
            <p:nvPr/>
          </p:nvSpPr>
          <p:spPr bwMode="auto">
            <a:xfrm>
              <a:off x="85344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36" name="Slide Number Placeholder 35"/>
          <p:cNvSpPr>
            <a:spLocks noGrp="1"/>
          </p:cNvSpPr>
          <p:nvPr>
            <p:ph type="sldNum" sz="quarter" idx="12"/>
          </p:nvPr>
        </p:nvSpPr>
        <p:spPr/>
        <p:txBody>
          <a:bodyPr/>
          <a:lstStyle/>
          <a:p>
            <a:fld id="{8E078A9D-47DB-49FD-9415-23D209E6C172}" type="slidenum">
              <a:rPr lang="en-US" smtClean="0">
                <a:solidFill>
                  <a:prstClr val="black">
                    <a:tint val="75000"/>
                  </a:prstClr>
                </a:solidFill>
              </a:rPr>
              <a:pPr/>
              <a:t>29</a:t>
            </a:fld>
            <a:endParaRPr lang="en-US">
              <a:solidFill>
                <a:prstClr val="black">
                  <a:tint val="75000"/>
                </a:prst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3.33333E-6 L -0.10833 0.28889 " pathEditMode="relative" ptsTypes="AA">
                                      <p:cBhvr>
                                        <p:cTn id="6" dur="2000" fill="hold"/>
                                        <p:tgtEl>
                                          <p:spTgt spid="19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33333E-6 3.33333E-6 L -0.16667 0.28889 " pathEditMode="relative" ptsTypes="AA">
                                      <p:cBhvr>
                                        <p:cTn id="8" dur="2000" fill="hold"/>
                                        <p:tgtEl>
                                          <p:spTgt spid="19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3.33333E-6 4.44444E-6 L -0.075 0.1 " pathEditMode="relative" ptsTypes="AA">
                                      <p:cBhvr>
                                        <p:cTn id="10" dur="2000" fill="hold"/>
                                        <p:tgtEl>
                                          <p:spTgt spid="19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4.44444E-6 L -0.13333 0.1 " pathEditMode="relative" ptsTypes="AA">
                                      <p:cBhvr>
                                        <p:cTn id="12" dur="2000" fill="hold"/>
                                        <p:tgtEl>
                                          <p:spTgt spid="20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3.33333E-6 4.44444E-6 L -0.19166 0.1 " pathEditMode="relative" ptsTypes="AA">
                                      <p:cBhvr>
                                        <p:cTn id="14" dur="2000" fill="hold"/>
                                        <p:tgtEl>
                                          <p:spTgt spid="20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3.33333E-6 4.44444E-6 L -0.25 0.1 " pathEditMode="relative" ptsTypes="AA">
                                      <p:cBhvr>
                                        <p:cTn id="16" dur="2000" fill="hold"/>
                                        <p:tgtEl>
                                          <p:spTgt spid="20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3.33333E-6 -4.44444E-6 L -0.15 -0.08888 " pathEditMode="relative" ptsTypes="AA">
                                      <p:cBhvr>
                                        <p:cTn id="18" dur="2000" fill="hold"/>
                                        <p:tgtEl>
                                          <p:spTgt spid="203"/>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3.33333E-6 -3.33333E-6 L -0.05 -0.27777 " pathEditMode="relative" ptsTypes="AA">
                                      <p:cBhvr>
                                        <p:cTn id="20" dur="2000" fill="hold"/>
                                        <p:tgtEl>
                                          <p:spTgt spid="206"/>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3.33333E-6 -3.33333E-6 C 0.09844 0.02292 0.18872 0.00973 0.23091 -3.33333E-6 C 0.27309 -0.00972 0.20764 -0.2287 0.20295 -0.27453 " pathEditMode="relative" rAng="0" ptsTypes="asa">
                                      <p:cBhvr>
                                        <p:cTn id="22" dur="2000" fill="hold"/>
                                        <p:tgtEl>
                                          <p:spTgt spid="205"/>
                                        </p:tgtEl>
                                        <p:attrNameLst>
                                          <p:attrName>ppt_x</p:attrName>
                                          <p:attrName>ppt_y</p:attrName>
                                        </p:attrNameLst>
                                      </p:cBhvr>
                                      <p:rCtr x="13600" y="-12600"/>
                                    </p:animMotion>
                                  </p:childTnLst>
                                </p:cTn>
                              </p:par>
                              <p:par>
                                <p:cTn id="23" presetID="0" presetClass="path" presetSubtype="0" accel="50000" decel="50000" fill="hold" grpId="0" nodeType="withEffect">
                                  <p:stCondLst>
                                    <p:cond delay="0"/>
                                  </p:stCondLst>
                                  <p:childTnLst>
                                    <p:animMotion origin="layout" path="M -1.11111E-6 -3.33333E-6 C 0.16163 0.05926 0.32327 0.11875 0.4 0.07246 C 0.47674 0.02616 0.45017 -0.2199 0.46024 -0.27847 " pathEditMode="relative" ptsTypes="aaA">
                                      <p:cBhvr>
                                        <p:cTn id="24" dur="2000" fill="hold"/>
                                        <p:tgtEl>
                                          <p:spTgt spid="204"/>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3.33333E-6 3.33333E-6 L -0.14167 0.28889 " pathEditMode="relative" ptsTypes="AA">
                                      <p:cBhvr>
                                        <p:cTn id="26" dur="2000" fill="hold"/>
                                        <p:tgtEl>
                                          <p:spTgt spid="188"/>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6.66667E-6 4.44444E-6 L -0.09166 0.1 " pathEditMode="relative" ptsTypes="AA">
                                      <p:cBhvr>
                                        <p:cTn id="28" dur="2000" fill="hold"/>
                                        <p:tgtEl>
                                          <p:spTgt spid="192"/>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6.66667E-6 4.44444E-6 L -0.16667 0.1 " pathEditMode="relative" ptsTypes="AA">
                                      <p:cBhvr>
                                        <p:cTn id="30" dur="2000" fill="hold"/>
                                        <p:tgtEl>
                                          <p:spTgt spid="100"/>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1.73472E-18 4.44444E-6 L -0.20833 0.1 " pathEditMode="relative" ptsTypes="AA">
                                      <p:cBhvr>
                                        <p:cTn id="32" dur="2000" fill="hold"/>
                                        <p:tgtEl>
                                          <p:spTgt spid="10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00069 0.00394 C 0.05243 0.01945 0.10434 0.03496 0.11684 -0.0118 C 0.12934 -0.05856 0.10243 -0.16759 0.07569 -0.27639 " pathEditMode="relative" ptsTypes="aaA">
                                      <p:cBhvr>
                                        <p:cTn id="34" dur="2000" fill="hold"/>
                                        <p:tgtEl>
                                          <p:spTgt spid="19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3.33333E-6 0 L -0.2 0.00556 " pathEditMode="relative" rAng="0" ptsTypes="AA">
                                      <p:cBhvr>
                                        <p:cTn id="36" dur="2000" fill="hold"/>
                                        <p:tgtEl>
                                          <p:spTgt spid="112"/>
                                        </p:tgtEl>
                                        <p:attrNameLst>
                                          <p:attrName>ppt_x</p:attrName>
                                          <p:attrName>ppt_y</p:attrName>
                                        </p:attrNameLst>
                                      </p:cBhvr>
                                      <p:rCtr x="-10000" y="300"/>
                                    </p:animMotion>
                                  </p:childTnLst>
                                </p:cTn>
                              </p:par>
                              <p:par>
                                <p:cTn id="37" presetID="0" presetClass="path" presetSubtype="0" accel="50000" decel="50000" fill="hold" nodeType="withEffect">
                                  <p:stCondLst>
                                    <p:cond delay="0"/>
                                  </p:stCondLst>
                                  <p:childTnLst>
                                    <p:animMotion origin="layout" path="M -5E-6 -3.33333E-6 C 0.06771 0.02361 0.13542 0.04746 0.18976 0.05301 C 0.2441 0.05857 0.3033 0.08866 0.32656 0.03334 C 0.34983 -0.02199 0.33959 -0.15023 0.32952 -0.27847 " pathEditMode="relative" ptsTypes="aaaA">
                                      <p:cBhvr>
                                        <p:cTn id="38" dur="2000" fill="hold"/>
                                        <p:tgtEl>
                                          <p:spTgt spid="196"/>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3.33333E-6 -0.00555 L -0.125 0.19445 " pathEditMode="relative" ptsTypes="AA">
                                      <p:cBhvr>
                                        <p:cTn id="40" dur="2000" fill="hold"/>
                                        <p:tgtEl>
                                          <p:spTgt spid="189"/>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3.33333E-6 1.11111E-6 L -0.1 -0.18333 " pathEditMode="relative" rAng="0" ptsTypes="AA">
                                      <p:cBhvr>
                                        <p:cTn id="42" dur="2000" fill="hold"/>
                                        <p:tgtEl>
                                          <p:spTgt spid="194"/>
                                        </p:tgtEl>
                                        <p:attrNameLst>
                                          <p:attrName>ppt_x</p:attrName>
                                          <p:attrName>ppt_y</p:attrName>
                                        </p:attrNameLst>
                                      </p:cBhvr>
                                      <p:rCtr x="-5000" y="-9200"/>
                                    </p:animMotion>
                                  </p:childTnLst>
                                </p:cTn>
                              </p:par>
                              <p:par>
                                <p:cTn id="43" presetID="8" presetClass="emph" presetSubtype="0" fill="hold" nodeType="withEffect">
                                  <p:stCondLst>
                                    <p:cond delay="0"/>
                                  </p:stCondLst>
                                  <p:childTnLst>
                                    <p:animRot by="-5400000">
                                      <p:cBhvr>
                                        <p:cTn id="44" dur="2000" fill="hold"/>
                                        <p:tgtEl>
                                          <p:spTgt spid="189"/>
                                        </p:tgtEl>
                                        <p:attrNameLst>
                                          <p:attrName>r</p:attrName>
                                        </p:attrNameLst>
                                      </p:cBhvr>
                                    </p:animRot>
                                  </p:childTnLst>
                                </p:cTn>
                              </p:par>
                              <p:par>
                                <p:cTn id="45" presetID="8" presetClass="emph" presetSubtype="0" fill="hold" nodeType="withEffect">
                                  <p:stCondLst>
                                    <p:cond delay="0"/>
                                  </p:stCondLst>
                                  <p:childTnLst>
                                    <p:animRot by="-5400000">
                                      <p:cBhvr>
                                        <p:cTn id="46" dur="2000" fill="hold"/>
                                        <p:tgtEl>
                                          <p:spTgt spid="112"/>
                                        </p:tgtEl>
                                        <p:attrNameLst>
                                          <p:attrName>r</p:attrName>
                                        </p:attrNameLst>
                                      </p:cBhvr>
                                    </p:animRot>
                                  </p:childTnLst>
                                </p:cTn>
                              </p:par>
                              <p:par>
                                <p:cTn id="47" presetID="8" presetClass="emph" presetSubtype="0" fill="hold" nodeType="withEffect">
                                  <p:stCondLst>
                                    <p:cond delay="0"/>
                                  </p:stCondLst>
                                  <p:childTnLst>
                                    <p:animRot by="-5400000">
                                      <p:cBhvr>
                                        <p:cTn id="48" dur="2000" fill="hold"/>
                                        <p:tgtEl>
                                          <p:spTgt spid="194"/>
                                        </p:tgtEl>
                                        <p:attrNameLst>
                                          <p:attrName>r</p:attrName>
                                        </p:attrNameLst>
                                      </p:cBhvr>
                                    </p:animRot>
                                  </p:childTnLst>
                                </p:cTn>
                              </p:par>
                              <p:par>
                                <p:cTn id="49" presetID="8" presetClass="emph" presetSubtype="0" fill="hold" nodeType="withEffect">
                                  <p:stCondLst>
                                    <p:cond delay="0"/>
                                  </p:stCondLst>
                                  <p:childTnLst>
                                    <p:animRot by="-10800000">
                                      <p:cBhvr>
                                        <p:cTn id="50" dur="2000" fill="hold"/>
                                        <p:tgtEl>
                                          <p:spTgt spid="195"/>
                                        </p:tgtEl>
                                        <p:attrNameLst>
                                          <p:attrName>r</p:attrName>
                                        </p:attrNameLst>
                                      </p:cBhvr>
                                    </p:animRot>
                                  </p:childTnLst>
                                </p:cTn>
                              </p:par>
                              <p:par>
                                <p:cTn id="51" presetID="8" presetClass="emph" presetSubtype="0" fill="hold" nodeType="withEffect">
                                  <p:stCondLst>
                                    <p:cond delay="0"/>
                                  </p:stCondLst>
                                  <p:childTnLst>
                                    <p:animRot by="-10800000">
                                      <p:cBhvr>
                                        <p:cTn id="52" dur="2000" fill="hold"/>
                                        <p:tgtEl>
                                          <p:spTgt spid="196"/>
                                        </p:tgtEl>
                                        <p:attrNameLst>
                                          <p:attrName>r</p:attrName>
                                        </p:attrNameLst>
                                      </p:cBhvr>
                                    </p:animRot>
                                  </p:childTnLst>
                                </p:cTn>
                              </p:par>
                            </p:childTnLst>
                          </p:cTn>
                        </p:par>
                        <p:par>
                          <p:cTn id="53" fill="hold">
                            <p:stCondLst>
                              <p:cond delay="2000"/>
                            </p:stCondLst>
                            <p:childTnLst>
                              <p:par>
                                <p:cTn id="54" presetID="1" presetClass="entr" presetSubtype="0"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par>
                          <p:cTn id="56" fill="hold">
                            <p:stCondLst>
                              <p:cond delay="2000"/>
                            </p:stCondLst>
                            <p:childTnLst>
                              <p:par>
                                <p:cTn id="57" presetID="1" presetClass="exit" presetSubtype="0" fill="hold" grpId="1" nodeType="afterEffect">
                                  <p:stCondLst>
                                    <p:cond delay="0"/>
                                  </p:stCondLst>
                                  <p:childTnLst>
                                    <p:set>
                                      <p:cBhvr>
                                        <p:cTn id="58" dur="1" fill="hold">
                                          <p:stCondLst>
                                            <p:cond delay="0"/>
                                          </p:stCondLst>
                                        </p:cTn>
                                        <p:tgtEl>
                                          <p:spTgt spid="19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9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0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0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4"/>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8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8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92"/>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0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1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9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9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96"/>
                                        </p:tgtEl>
                                        <p:attrNameLst>
                                          <p:attrName>style.visibility</p:attrName>
                                        </p:attrNameLst>
                                      </p:cBhvr>
                                      <p:to>
                                        <p:strVal val="hidden"/>
                                      </p:to>
                                    </p:set>
                                  </p:childTnLst>
                                </p:cTn>
                              </p:par>
                            </p:childTnLst>
                          </p:cTn>
                        </p:par>
                        <p:par>
                          <p:cTn id="95" fill="hold">
                            <p:stCondLst>
                              <p:cond delay="2000"/>
                            </p:stCondLst>
                            <p:childTnLst>
                              <p:par>
                                <p:cTn id="96" presetID="64" presetClass="path" presetSubtype="0" accel="50000" decel="50000" fill="hold" nodeType="afterEffect">
                                  <p:stCondLst>
                                    <p:cond delay="0"/>
                                  </p:stCondLst>
                                  <p:childTnLst>
                                    <p:animMotion origin="layout" path="M 3.33333E-6 -4.50867E-6 L -0.01667 -0.23329 " pathEditMode="relative" rAng="0" ptsTypes="AA">
                                      <p:cBhvr>
                                        <p:cTn id="97" dur="1000" fill="hold"/>
                                        <p:tgtEl>
                                          <p:spTgt spid="3"/>
                                        </p:tgtEl>
                                        <p:attrNameLst>
                                          <p:attrName>ppt_x</p:attrName>
                                          <p:attrName>ppt_y</p:attrName>
                                        </p:attrNameLst>
                                      </p:cBhvr>
                                      <p:rCtr x="-800" y="-11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7" grpId="1" animBg="1"/>
      <p:bldP spid="198" grpId="0" animBg="1"/>
      <p:bldP spid="198" grpId="1" animBg="1"/>
      <p:bldP spid="203" grpId="0" animBg="1"/>
      <p:bldP spid="203" grpId="1" animBg="1"/>
      <p:bldP spid="204" grpId="0" animBg="1"/>
      <p:bldP spid="204" grpId="1" animBg="1"/>
      <p:bldP spid="205" grpId="0" animBg="1"/>
      <p:bldP spid="205" grpId="1" animBg="1"/>
      <p:bldP spid="206" grpId="0" animBg="1"/>
      <p:bldP spid="206" grpId="1" animBg="1"/>
      <p:bldP spid="199" grpId="0" animBg="1"/>
      <p:bldP spid="199" grpId="1" animBg="1"/>
      <p:bldP spid="200" grpId="0" animBg="1"/>
      <p:bldP spid="200" grpId="1" animBg="1"/>
      <p:bldP spid="201" grpId="0" animBg="1"/>
      <p:bldP spid="201" grpId="1" animBg="1"/>
      <p:bldP spid="202" grpId="0" animBg="1"/>
      <p:bldP spid="202"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43025" y="76200"/>
            <a:ext cx="7496175" cy="762000"/>
          </a:xfrm>
        </p:spPr>
        <p:txBody>
          <a:bodyPr/>
          <a:lstStyle/>
          <a:p>
            <a:r>
              <a:rPr lang="en-US" dirty="0"/>
              <a:t>Parallelism: Hope for the Future</a:t>
            </a:r>
          </a:p>
        </p:txBody>
      </p:sp>
      <p:sp>
        <p:nvSpPr>
          <p:cNvPr id="3" name="Content Placeholder 2"/>
          <p:cNvSpPr>
            <a:spLocks noGrp="1"/>
          </p:cNvSpPr>
          <p:nvPr>
            <p:ph idx="1"/>
          </p:nvPr>
        </p:nvSpPr>
        <p:spPr>
          <a:xfrm>
            <a:off x="304800" y="990600"/>
            <a:ext cx="8458200" cy="5638799"/>
          </a:xfrm>
        </p:spPr>
        <p:txBody>
          <a:bodyPr/>
          <a:lstStyle/>
          <a:p>
            <a:r>
              <a:rPr lang="en-US" dirty="0" smtClean="0"/>
              <a:t>Wide array of different parallel architectures:</a:t>
            </a:r>
          </a:p>
          <a:p>
            <a:endParaRPr lang="en-US" b="1" dirty="0" smtClean="0"/>
          </a:p>
          <a:p>
            <a:endParaRPr lang="en-US" b="1" dirty="0" smtClean="0"/>
          </a:p>
          <a:p>
            <a:pPr>
              <a:buNone/>
            </a:pPr>
            <a:endParaRPr lang="en-US" b="1" dirty="0" smtClean="0"/>
          </a:p>
          <a:p>
            <a:pPr>
              <a:buNone/>
            </a:pPr>
            <a:endParaRPr lang="en-US" dirty="0" smtClean="0"/>
          </a:p>
          <a:p>
            <a:endParaRPr lang="en-US" sz="2400" dirty="0" smtClean="0"/>
          </a:p>
          <a:p>
            <a:r>
              <a:rPr lang="en-US" sz="2400" dirty="0" smtClean="0"/>
              <a:t>New Challenges for Designing Machine Learning Algorithms: </a:t>
            </a:r>
          </a:p>
          <a:p>
            <a:pPr lvl="1"/>
            <a:r>
              <a:rPr lang="en-US" sz="2000" dirty="0" smtClean="0"/>
              <a:t>Race conditions and deadlocks</a:t>
            </a:r>
          </a:p>
          <a:p>
            <a:pPr lvl="1"/>
            <a:r>
              <a:rPr lang="en-US" sz="2000" dirty="0" smtClean="0"/>
              <a:t>Managing distributed model state</a:t>
            </a:r>
          </a:p>
          <a:p>
            <a:r>
              <a:rPr lang="en-US" sz="2400" dirty="0" smtClean="0"/>
              <a:t>New Challenges for Implementing Machine Learning Algorithms:</a:t>
            </a:r>
          </a:p>
          <a:p>
            <a:pPr lvl="1"/>
            <a:r>
              <a:rPr lang="en-US" sz="2000" dirty="0" smtClean="0"/>
              <a:t>Parallel debugging and profiling</a:t>
            </a:r>
          </a:p>
          <a:p>
            <a:pPr lvl="1"/>
            <a:r>
              <a:rPr lang="en-US" sz="2000" dirty="0" smtClean="0"/>
              <a:t>Hardware specific APIs</a:t>
            </a: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3</a:t>
            </a:fld>
            <a:endParaRPr lang="en-US"/>
          </a:p>
        </p:txBody>
      </p:sp>
      <p:grpSp>
        <p:nvGrpSpPr>
          <p:cNvPr id="15" name="Group 14"/>
          <p:cNvGrpSpPr/>
          <p:nvPr/>
        </p:nvGrpSpPr>
        <p:grpSpPr>
          <a:xfrm>
            <a:off x="152400" y="1638240"/>
            <a:ext cx="8915400" cy="1943160"/>
            <a:chOff x="152400" y="1504950"/>
            <a:chExt cx="8915400" cy="1943160"/>
          </a:xfrm>
        </p:grpSpPr>
        <p:pic>
          <p:nvPicPr>
            <p:cNvPr id="126978" name="Picture 2" descr="http://www.nvidia.com/docs/IO/56076/GeForce_GTX_280_3qtr.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2400" y="1984400"/>
              <a:ext cx="1447800" cy="987400"/>
            </a:xfrm>
            <a:prstGeom prst="rect">
              <a:avLst/>
            </a:prstGeom>
            <a:noFill/>
          </p:spPr>
        </p:pic>
        <p:pic>
          <p:nvPicPr>
            <p:cNvPr id="126980" name="Picture 4" descr="http://benchmarkreviews.com/images/reviews/processor/Intel_Core_i7/Intel_Nehalem_Die_Callout.jpg"/>
            <p:cNvPicPr>
              <a:picLocks noChangeAspect="1" noChangeArrowheads="1"/>
            </p:cNvPicPr>
            <p:nvPr/>
          </p:nvPicPr>
          <p:blipFill>
            <a:blip r:embed="rId4" cstate="print"/>
            <a:srcRect/>
            <a:stretch>
              <a:fillRect/>
            </a:stretch>
          </p:blipFill>
          <p:spPr bwMode="auto">
            <a:xfrm>
              <a:off x="1763485" y="2114549"/>
              <a:ext cx="1360715" cy="857251"/>
            </a:xfrm>
            <a:prstGeom prst="rect">
              <a:avLst/>
            </a:prstGeom>
            <a:noFill/>
          </p:spPr>
        </p:pic>
        <p:pic>
          <p:nvPicPr>
            <p:cNvPr id="126982" name="Picture 6" descr="http://tampabaytechs.net/images/server_rack.jpg"/>
            <p:cNvPicPr>
              <a:picLocks noChangeAspect="1" noChangeArrowheads="1"/>
            </p:cNvPicPr>
            <p:nvPr/>
          </p:nvPicPr>
          <p:blipFill>
            <a:blip r:embed="rId5" cstate="print"/>
            <a:srcRect/>
            <a:stretch>
              <a:fillRect/>
            </a:stretch>
          </p:blipFill>
          <p:spPr bwMode="auto">
            <a:xfrm>
              <a:off x="3429000" y="1504950"/>
              <a:ext cx="1249045" cy="1466850"/>
            </a:xfrm>
            <a:prstGeom prst="rect">
              <a:avLst/>
            </a:prstGeom>
            <a:noFill/>
          </p:spPr>
        </p:pic>
        <p:pic>
          <p:nvPicPr>
            <p:cNvPr id="126984" name="Picture 8" descr="http://www.hardwaresphere.com/wp-content/uploads/2009/12/intel-48-cores-single-chip-cloud-computer-blue.jpg"/>
            <p:cNvPicPr>
              <a:picLocks noChangeAspect="1" noChangeArrowheads="1"/>
            </p:cNvPicPr>
            <p:nvPr/>
          </p:nvPicPr>
          <p:blipFill>
            <a:blip r:embed="rId6" cstate="print"/>
            <a:srcRect/>
            <a:stretch>
              <a:fillRect/>
            </a:stretch>
          </p:blipFill>
          <p:spPr bwMode="auto">
            <a:xfrm>
              <a:off x="5105400" y="1854200"/>
              <a:ext cx="1676400" cy="1117600"/>
            </a:xfrm>
            <a:prstGeom prst="rect">
              <a:avLst/>
            </a:prstGeom>
            <a:noFill/>
          </p:spPr>
        </p:pic>
        <p:pic>
          <p:nvPicPr>
            <p:cNvPr id="126990" name="Picture 14" descr="http://files.wizardstower.co.uk/wordpress/wp-content/uploads/2008/11/amazon_aws_logo.jpg"/>
            <p:cNvPicPr>
              <a:picLocks noChangeAspect="1" noChangeArrowheads="1"/>
            </p:cNvPicPr>
            <p:nvPr/>
          </p:nvPicPr>
          <p:blipFill>
            <a:blip r:embed="rId7" cstate="print"/>
            <a:srcRect/>
            <a:stretch>
              <a:fillRect/>
            </a:stretch>
          </p:blipFill>
          <p:spPr bwMode="auto">
            <a:xfrm>
              <a:off x="6934200" y="2104136"/>
              <a:ext cx="2133600" cy="867664"/>
            </a:xfrm>
            <a:prstGeom prst="rect">
              <a:avLst/>
            </a:prstGeom>
            <a:noFill/>
          </p:spPr>
        </p:pic>
        <p:sp>
          <p:nvSpPr>
            <p:cNvPr id="10" name="TextBox 9"/>
            <p:cNvSpPr txBox="1"/>
            <p:nvPr/>
          </p:nvSpPr>
          <p:spPr>
            <a:xfrm>
              <a:off x="380394" y="3048000"/>
              <a:ext cx="745717" cy="400110"/>
            </a:xfrm>
            <a:prstGeom prst="rect">
              <a:avLst/>
            </a:prstGeom>
            <a:noFill/>
          </p:spPr>
          <p:txBody>
            <a:bodyPr wrap="none" rtlCol="0">
              <a:spAutoFit/>
            </a:bodyPr>
            <a:lstStyle/>
            <a:p>
              <a:r>
                <a:rPr lang="en-US" sz="2000" dirty="0" smtClean="0">
                  <a:solidFill>
                    <a:schemeClr val="tx2"/>
                  </a:solidFill>
                </a:rPr>
                <a:t>GPUs</a:t>
              </a:r>
              <a:endParaRPr lang="en-US" sz="2000" dirty="0">
                <a:solidFill>
                  <a:schemeClr val="tx2"/>
                </a:solidFill>
              </a:endParaRPr>
            </a:p>
          </p:txBody>
        </p:sp>
        <p:sp>
          <p:nvSpPr>
            <p:cNvPr id="11" name="TextBox 10"/>
            <p:cNvSpPr txBox="1"/>
            <p:nvPr/>
          </p:nvSpPr>
          <p:spPr>
            <a:xfrm>
              <a:off x="1875153" y="3048000"/>
              <a:ext cx="1200265" cy="400110"/>
            </a:xfrm>
            <a:prstGeom prst="rect">
              <a:avLst/>
            </a:prstGeom>
            <a:noFill/>
          </p:spPr>
          <p:txBody>
            <a:bodyPr wrap="none" rtlCol="0">
              <a:spAutoFit/>
            </a:bodyPr>
            <a:lstStyle/>
            <a:p>
              <a:r>
                <a:rPr lang="en-US" sz="2000" dirty="0" err="1" smtClean="0">
                  <a:solidFill>
                    <a:schemeClr val="tx2"/>
                  </a:solidFill>
                </a:rPr>
                <a:t>Multicore</a:t>
              </a:r>
              <a:endParaRPr lang="en-US" sz="2000" dirty="0">
                <a:solidFill>
                  <a:schemeClr val="tx2"/>
                </a:solidFill>
              </a:endParaRPr>
            </a:p>
          </p:txBody>
        </p:sp>
        <p:sp>
          <p:nvSpPr>
            <p:cNvPr id="12" name="TextBox 11"/>
            <p:cNvSpPr txBox="1"/>
            <p:nvPr/>
          </p:nvSpPr>
          <p:spPr>
            <a:xfrm>
              <a:off x="3581400" y="3048000"/>
              <a:ext cx="1011431" cy="400110"/>
            </a:xfrm>
            <a:prstGeom prst="rect">
              <a:avLst/>
            </a:prstGeom>
            <a:noFill/>
          </p:spPr>
          <p:txBody>
            <a:bodyPr wrap="none" rtlCol="0">
              <a:spAutoFit/>
            </a:bodyPr>
            <a:lstStyle/>
            <a:p>
              <a:r>
                <a:rPr lang="en-US" sz="2000" dirty="0" smtClean="0">
                  <a:solidFill>
                    <a:schemeClr val="tx2"/>
                  </a:solidFill>
                </a:rPr>
                <a:t>Clusters</a:t>
              </a:r>
              <a:endParaRPr lang="en-US" sz="2000" dirty="0">
                <a:solidFill>
                  <a:schemeClr val="tx2"/>
                </a:solidFill>
              </a:endParaRPr>
            </a:p>
          </p:txBody>
        </p:sp>
        <p:sp>
          <p:nvSpPr>
            <p:cNvPr id="13" name="TextBox 12"/>
            <p:cNvSpPr txBox="1"/>
            <p:nvPr/>
          </p:nvSpPr>
          <p:spPr>
            <a:xfrm>
              <a:off x="5257800" y="3048000"/>
              <a:ext cx="1415772" cy="400110"/>
            </a:xfrm>
            <a:prstGeom prst="rect">
              <a:avLst/>
            </a:prstGeom>
            <a:noFill/>
          </p:spPr>
          <p:txBody>
            <a:bodyPr wrap="none" rtlCol="0">
              <a:spAutoFit/>
            </a:bodyPr>
            <a:lstStyle/>
            <a:p>
              <a:r>
                <a:rPr lang="en-US" sz="2000" dirty="0" smtClean="0">
                  <a:solidFill>
                    <a:schemeClr val="tx2"/>
                  </a:solidFill>
                </a:rPr>
                <a:t>Mini Clouds</a:t>
              </a:r>
              <a:endParaRPr lang="en-US" sz="2000" dirty="0">
                <a:solidFill>
                  <a:schemeClr val="tx2"/>
                </a:solidFill>
              </a:endParaRPr>
            </a:p>
          </p:txBody>
        </p:sp>
        <p:sp>
          <p:nvSpPr>
            <p:cNvPr id="14" name="TextBox 13"/>
            <p:cNvSpPr txBox="1"/>
            <p:nvPr/>
          </p:nvSpPr>
          <p:spPr>
            <a:xfrm>
              <a:off x="7772400" y="3048000"/>
              <a:ext cx="885179" cy="400110"/>
            </a:xfrm>
            <a:prstGeom prst="rect">
              <a:avLst/>
            </a:prstGeom>
            <a:noFill/>
          </p:spPr>
          <p:txBody>
            <a:bodyPr wrap="none" rtlCol="0">
              <a:spAutoFit/>
            </a:bodyPr>
            <a:lstStyle/>
            <a:p>
              <a:r>
                <a:rPr lang="en-US" sz="2000" dirty="0" smtClean="0">
                  <a:solidFill>
                    <a:schemeClr val="tx2"/>
                  </a:solidFill>
                </a:rPr>
                <a:t>Clouds</a:t>
              </a:r>
              <a:endParaRPr lang="en-US" sz="2000" dirty="0">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wipe(left)">
                                      <p:cBhvr>
                                        <p:cTn id="9" dur="2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0"/>
          <p:cNvGrpSpPr/>
          <p:nvPr/>
        </p:nvGrpSpPr>
        <p:grpSpPr>
          <a:xfrm>
            <a:off x="304800" y="1981200"/>
            <a:ext cx="8534400" cy="457200"/>
            <a:chOff x="457200" y="3581400"/>
            <a:chExt cx="8534400" cy="457200"/>
          </a:xfrm>
        </p:grpSpPr>
        <p:cxnSp>
          <p:nvCxnSpPr>
            <p:cNvPr id="106" name="Straight Connector 105"/>
            <p:cNvCxnSpPr>
              <a:stCxn id="87" idx="6"/>
              <a:endCxn id="96" idx="2"/>
            </p:cNvCxnSpPr>
            <p:nvPr/>
          </p:nvCxnSpPr>
          <p:spPr bwMode="auto">
            <a:xfrm>
              <a:off x="914400" y="3810000"/>
              <a:ext cx="76200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7" name="Oval 86"/>
            <p:cNvSpPr/>
            <p:nvPr/>
          </p:nvSpPr>
          <p:spPr bwMode="auto">
            <a:xfrm>
              <a:off x="4572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88" name="Oval 87"/>
            <p:cNvSpPr/>
            <p:nvPr/>
          </p:nvSpPr>
          <p:spPr bwMode="auto">
            <a:xfrm>
              <a:off x="1354667"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89" name="Oval 88"/>
            <p:cNvSpPr/>
            <p:nvPr/>
          </p:nvSpPr>
          <p:spPr bwMode="auto">
            <a:xfrm>
              <a:off x="2252134"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0" name="Oval 89"/>
            <p:cNvSpPr/>
            <p:nvPr/>
          </p:nvSpPr>
          <p:spPr bwMode="auto">
            <a:xfrm>
              <a:off x="3149601"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1" name="Oval 90"/>
            <p:cNvSpPr/>
            <p:nvPr/>
          </p:nvSpPr>
          <p:spPr bwMode="auto">
            <a:xfrm>
              <a:off x="4047068"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2" name="Oval 91"/>
            <p:cNvSpPr/>
            <p:nvPr/>
          </p:nvSpPr>
          <p:spPr bwMode="auto">
            <a:xfrm>
              <a:off x="4944535"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3" name="Oval 92"/>
            <p:cNvSpPr/>
            <p:nvPr/>
          </p:nvSpPr>
          <p:spPr bwMode="auto">
            <a:xfrm>
              <a:off x="5842002"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4" name="Oval 93"/>
            <p:cNvSpPr/>
            <p:nvPr/>
          </p:nvSpPr>
          <p:spPr bwMode="auto">
            <a:xfrm>
              <a:off x="6739469"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5" name="Oval 94"/>
            <p:cNvSpPr/>
            <p:nvPr/>
          </p:nvSpPr>
          <p:spPr bwMode="auto">
            <a:xfrm>
              <a:off x="7636936"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6" name="Oval 95"/>
            <p:cNvSpPr/>
            <p:nvPr/>
          </p:nvSpPr>
          <p:spPr bwMode="auto">
            <a:xfrm>
              <a:off x="85344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215" name="Oval 214"/>
          <p:cNvSpPr/>
          <p:nvPr/>
        </p:nvSpPr>
        <p:spPr bwMode="auto">
          <a:xfrm>
            <a:off x="7481888" y="1976438"/>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16" name="Oval 215"/>
          <p:cNvSpPr/>
          <p:nvPr/>
        </p:nvSpPr>
        <p:spPr bwMode="auto">
          <a:xfrm>
            <a:off x="6581775" y="1981200"/>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14" name="Oval 213"/>
          <p:cNvSpPr/>
          <p:nvPr/>
        </p:nvSpPr>
        <p:spPr bwMode="auto">
          <a:xfrm>
            <a:off x="2109787"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13" name="Oval 212"/>
          <p:cNvSpPr/>
          <p:nvPr/>
        </p:nvSpPr>
        <p:spPr bwMode="auto">
          <a:xfrm>
            <a:off x="1219200"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 name="Title 1"/>
          <p:cNvSpPr>
            <a:spLocks noGrp="1"/>
          </p:cNvSpPr>
          <p:nvPr>
            <p:ph type="title"/>
          </p:nvPr>
        </p:nvSpPr>
        <p:spPr/>
        <p:txBody>
          <a:bodyPr/>
          <a:lstStyle/>
          <a:p>
            <a:r>
              <a:rPr lang="en-US" dirty="0" smtClean="0"/>
              <a:t>Hidden </a:t>
            </a:r>
            <a:r>
              <a:rPr lang="en-US" b="1" dirty="0" smtClean="0"/>
              <a:t>Sequential</a:t>
            </a:r>
            <a:r>
              <a:rPr lang="en-US" dirty="0" smtClean="0"/>
              <a:t> Structure</a:t>
            </a:r>
            <a:endParaRPr lang="en-US" dirty="0"/>
          </a:p>
        </p:txBody>
      </p:sp>
      <p:sp>
        <p:nvSpPr>
          <p:cNvPr id="192" name="Content Placeholder 191"/>
          <p:cNvSpPr>
            <a:spLocks noGrp="1"/>
          </p:cNvSpPr>
          <p:nvPr>
            <p:ph idx="1"/>
          </p:nvPr>
        </p:nvSpPr>
        <p:spPr>
          <a:xfrm>
            <a:off x="457200" y="3352800"/>
            <a:ext cx="8305800" cy="1331913"/>
          </a:xfrm>
        </p:spPr>
        <p:txBody>
          <a:bodyPr/>
          <a:lstStyle/>
          <a:p>
            <a:r>
              <a:rPr lang="en-US" dirty="0" smtClean="0"/>
              <a:t>Running Time:</a:t>
            </a:r>
            <a:endParaRPr lang="en-US" dirty="0"/>
          </a:p>
        </p:txBody>
      </p:sp>
      <p:grpSp>
        <p:nvGrpSpPr>
          <p:cNvPr id="4" name="Group 43"/>
          <p:cNvGrpSpPr/>
          <p:nvPr/>
        </p:nvGrpSpPr>
        <p:grpSpPr>
          <a:xfrm>
            <a:off x="2133600" y="2019300"/>
            <a:ext cx="381000" cy="190500"/>
            <a:chOff x="762000" y="2971800"/>
            <a:chExt cx="838200" cy="381000"/>
          </a:xfrm>
        </p:grpSpPr>
        <p:sp>
          <p:nvSpPr>
            <p:cNvPr id="45" name="Rectangle 4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6" name="Isosceles Triangle 4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5" name="Group 46"/>
          <p:cNvGrpSpPr/>
          <p:nvPr/>
        </p:nvGrpSpPr>
        <p:grpSpPr>
          <a:xfrm>
            <a:off x="3048000" y="2019300"/>
            <a:ext cx="381000" cy="190500"/>
            <a:chOff x="762000" y="2971800"/>
            <a:chExt cx="838200" cy="381000"/>
          </a:xfrm>
        </p:grpSpPr>
        <p:sp>
          <p:nvSpPr>
            <p:cNvPr id="48" name="Rectangle 4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9" name="Isosceles Triangle 4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6" name="Group 49"/>
          <p:cNvGrpSpPr/>
          <p:nvPr/>
        </p:nvGrpSpPr>
        <p:grpSpPr>
          <a:xfrm>
            <a:off x="3886200" y="2019300"/>
            <a:ext cx="381000" cy="190500"/>
            <a:chOff x="762000" y="2971800"/>
            <a:chExt cx="838200" cy="381000"/>
          </a:xfrm>
        </p:grpSpPr>
        <p:sp>
          <p:nvSpPr>
            <p:cNvPr id="51" name="Rectangle 5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2" name="Isosceles Triangle 5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7" name="Group 52"/>
          <p:cNvGrpSpPr/>
          <p:nvPr/>
        </p:nvGrpSpPr>
        <p:grpSpPr>
          <a:xfrm>
            <a:off x="4800600" y="2019300"/>
            <a:ext cx="381000" cy="190500"/>
            <a:chOff x="762000" y="2971800"/>
            <a:chExt cx="838200" cy="381000"/>
          </a:xfrm>
        </p:grpSpPr>
        <p:sp>
          <p:nvSpPr>
            <p:cNvPr id="54" name="Rectangle 5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5" name="Isosceles Triangle 5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8" name="Group 55"/>
          <p:cNvGrpSpPr/>
          <p:nvPr/>
        </p:nvGrpSpPr>
        <p:grpSpPr>
          <a:xfrm>
            <a:off x="5715000" y="2019300"/>
            <a:ext cx="381000" cy="190500"/>
            <a:chOff x="762000" y="2971800"/>
            <a:chExt cx="838200" cy="381000"/>
          </a:xfrm>
        </p:grpSpPr>
        <p:sp>
          <p:nvSpPr>
            <p:cNvPr id="57" name="Rectangle 5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8" name="Isosceles Triangle 5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9" name="Group 58"/>
          <p:cNvGrpSpPr/>
          <p:nvPr/>
        </p:nvGrpSpPr>
        <p:grpSpPr>
          <a:xfrm>
            <a:off x="6629400" y="2019300"/>
            <a:ext cx="381000" cy="190500"/>
            <a:chOff x="762000" y="2971800"/>
            <a:chExt cx="838200" cy="381000"/>
          </a:xfrm>
        </p:grpSpPr>
        <p:sp>
          <p:nvSpPr>
            <p:cNvPr id="60" name="Rectangle 5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61" name="Isosceles Triangle 6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0" name="Group 61"/>
          <p:cNvGrpSpPr/>
          <p:nvPr/>
        </p:nvGrpSpPr>
        <p:grpSpPr>
          <a:xfrm>
            <a:off x="7543800" y="2019300"/>
            <a:ext cx="381000" cy="190500"/>
            <a:chOff x="762000" y="2971800"/>
            <a:chExt cx="838200" cy="381000"/>
          </a:xfrm>
        </p:grpSpPr>
        <p:sp>
          <p:nvSpPr>
            <p:cNvPr id="63" name="Rectangle 6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64" name="Isosceles Triangle 6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1" name="Group 67"/>
          <p:cNvGrpSpPr/>
          <p:nvPr/>
        </p:nvGrpSpPr>
        <p:grpSpPr>
          <a:xfrm>
            <a:off x="1219200" y="2286000"/>
            <a:ext cx="381000" cy="190500"/>
            <a:chOff x="762000" y="2971800"/>
            <a:chExt cx="838200" cy="381000"/>
          </a:xfrm>
        </p:grpSpPr>
        <p:sp>
          <p:nvSpPr>
            <p:cNvPr id="69" name="Rectangle 6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70" name="Isosceles Triangle 6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2" name="Group 70"/>
          <p:cNvGrpSpPr/>
          <p:nvPr/>
        </p:nvGrpSpPr>
        <p:grpSpPr>
          <a:xfrm>
            <a:off x="2133600" y="2286000"/>
            <a:ext cx="381000" cy="190500"/>
            <a:chOff x="762000" y="2971800"/>
            <a:chExt cx="838200" cy="381000"/>
          </a:xfrm>
        </p:grpSpPr>
        <p:sp>
          <p:nvSpPr>
            <p:cNvPr id="72" name="Rectangle 7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73" name="Isosceles Triangle 7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3" name="Group 73"/>
          <p:cNvGrpSpPr/>
          <p:nvPr/>
        </p:nvGrpSpPr>
        <p:grpSpPr>
          <a:xfrm>
            <a:off x="2971800" y="2286000"/>
            <a:ext cx="381000" cy="190500"/>
            <a:chOff x="762000" y="2971800"/>
            <a:chExt cx="838200" cy="381000"/>
          </a:xfrm>
        </p:grpSpPr>
        <p:sp>
          <p:nvSpPr>
            <p:cNvPr id="75" name="Rectangle 7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76" name="Isosceles Triangle 7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4" name="Group 76"/>
          <p:cNvGrpSpPr/>
          <p:nvPr/>
        </p:nvGrpSpPr>
        <p:grpSpPr>
          <a:xfrm>
            <a:off x="3886200" y="2286000"/>
            <a:ext cx="381000" cy="190500"/>
            <a:chOff x="762000" y="2971800"/>
            <a:chExt cx="838200" cy="381000"/>
          </a:xfrm>
        </p:grpSpPr>
        <p:sp>
          <p:nvSpPr>
            <p:cNvPr id="78" name="Rectangle 7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79" name="Isosceles Triangle 7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5" name="Group 79"/>
          <p:cNvGrpSpPr/>
          <p:nvPr/>
        </p:nvGrpSpPr>
        <p:grpSpPr>
          <a:xfrm>
            <a:off x="4724400" y="2286000"/>
            <a:ext cx="381000" cy="190500"/>
            <a:chOff x="762000" y="2971800"/>
            <a:chExt cx="838200" cy="381000"/>
          </a:xfrm>
        </p:grpSpPr>
        <p:sp>
          <p:nvSpPr>
            <p:cNvPr id="81" name="Rectangle 8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82" name="Isosceles Triangle 8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6" name="Group 82"/>
          <p:cNvGrpSpPr/>
          <p:nvPr/>
        </p:nvGrpSpPr>
        <p:grpSpPr>
          <a:xfrm>
            <a:off x="5638800" y="2286000"/>
            <a:ext cx="381000" cy="190500"/>
            <a:chOff x="762000" y="2971800"/>
            <a:chExt cx="838200" cy="381000"/>
          </a:xfrm>
        </p:grpSpPr>
        <p:sp>
          <p:nvSpPr>
            <p:cNvPr id="84" name="Rectangle 8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85" name="Isosceles Triangle 8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7" name="Group 85"/>
          <p:cNvGrpSpPr/>
          <p:nvPr/>
        </p:nvGrpSpPr>
        <p:grpSpPr>
          <a:xfrm>
            <a:off x="6553200" y="2286000"/>
            <a:ext cx="381000" cy="190500"/>
            <a:chOff x="762000" y="2971800"/>
            <a:chExt cx="838200" cy="381000"/>
          </a:xfrm>
        </p:grpSpPr>
        <p:sp>
          <p:nvSpPr>
            <p:cNvPr id="97" name="Rectangle 9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8" name="Isosceles Triangle 9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18" name="Group 98"/>
          <p:cNvGrpSpPr/>
          <p:nvPr/>
        </p:nvGrpSpPr>
        <p:grpSpPr>
          <a:xfrm>
            <a:off x="7467600" y="2286000"/>
            <a:ext cx="381000" cy="190500"/>
            <a:chOff x="762000" y="2971800"/>
            <a:chExt cx="838200" cy="381000"/>
          </a:xfrm>
        </p:grpSpPr>
        <p:sp>
          <p:nvSpPr>
            <p:cNvPr id="101" name="Rectangle 10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02" name="Isosceles Triangle 10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108" name="Arc 107"/>
          <p:cNvSpPr/>
          <p:nvPr/>
        </p:nvSpPr>
        <p:spPr bwMode="auto">
          <a:xfrm rot="16200000">
            <a:off x="495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0" name="Arc 109"/>
          <p:cNvSpPr/>
          <p:nvPr/>
        </p:nvSpPr>
        <p:spPr bwMode="auto">
          <a:xfrm rot="16200000">
            <a:off x="14097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1" name="Arc 110"/>
          <p:cNvSpPr/>
          <p:nvPr/>
        </p:nvSpPr>
        <p:spPr bwMode="auto">
          <a:xfrm rot="16200000">
            <a:off x="22479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3" name="Arc 112"/>
          <p:cNvSpPr/>
          <p:nvPr/>
        </p:nvSpPr>
        <p:spPr bwMode="auto">
          <a:xfrm rot="16200000">
            <a:off x="3162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4" name="Arc 113"/>
          <p:cNvSpPr/>
          <p:nvPr/>
        </p:nvSpPr>
        <p:spPr bwMode="auto">
          <a:xfrm rot="16200000">
            <a:off x="40005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5" name="Arc 114"/>
          <p:cNvSpPr/>
          <p:nvPr/>
        </p:nvSpPr>
        <p:spPr bwMode="auto">
          <a:xfrm rot="16200000">
            <a:off x="49149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7" name="Arc 116"/>
          <p:cNvSpPr/>
          <p:nvPr/>
        </p:nvSpPr>
        <p:spPr bwMode="auto">
          <a:xfrm rot="16200000">
            <a:off x="5829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8" name="Arc 117"/>
          <p:cNvSpPr/>
          <p:nvPr/>
        </p:nvSpPr>
        <p:spPr bwMode="auto">
          <a:xfrm rot="16200000">
            <a:off x="67437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9" name="Arc 118"/>
          <p:cNvSpPr/>
          <p:nvPr/>
        </p:nvSpPr>
        <p:spPr bwMode="auto">
          <a:xfrm rot="16200000">
            <a:off x="76581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0" name="Arc 119"/>
          <p:cNvSpPr/>
          <p:nvPr/>
        </p:nvSpPr>
        <p:spPr bwMode="auto">
          <a:xfrm rot="5400000">
            <a:off x="7734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1" name="Arc 120"/>
          <p:cNvSpPr/>
          <p:nvPr/>
        </p:nvSpPr>
        <p:spPr bwMode="auto">
          <a:xfrm rot="5400000">
            <a:off x="67437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2" name="Arc 121"/>
          <p:cNvSpPr/>
          <p:nvPr/>
        </p:nvSpPr>
        <p:spPr bwMode="auto">
          <a:xfrm rot="5400000">
            <a:off x="5829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4" name="Arc 123"/>
          <p:cNvSpPr/>
          <p:nvPr/>
        </p:nvSpPr>
        <p:spPr bwMode="auto">
          <a:xfrm rot="5400000">
            <a:off x="49149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5" name="Arc 124"/>
          <p:cNvSpPr/>
          <p:nvPr/>
        </p:nvSpPr>
        <p:spPr bwMode="auto">
          <a:xfrm rot="5400000">
            <a:off x="40005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6" name="Arc 125"/>
          <p:cNvSpPr/>
          <p:nvPr/>
        </p:nvSpPr>
        <p:spPr bwMode="auto">
          <a:xfrm rot="5400000">
            <a:off x="3162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7" name="Arc 126"/>
          <p:cNvSpPr/>
          <p:nvPr/>
        </p:nvSpPr>
        <p:spPr bwMode="auto">
          <a:xfrm rot="5400000">
            <a:off x="22479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8" name="Arc 127"/>
          <p:cNvSpPr/>
          <p:nvPr/>
        </p:nvSpPr>
        <p:spPr bwMode="auto">
          <a:xfrm rot="5400000">
            <a:off x="14097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29" name="Arc 128"/>
          <p:cNvSpPr/>
          <p:nvPr/>
        </p:nvSpPr>
        <p:spPr bwMode="auto">
          <a:xfrm rot="5400000">
            <a:off x="495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nvGrpSpPr>
          <p:cNvPr id="19" name="Group 40"/>
          <p:cNvGrpSpPr/>
          <p:nvPr/>
        </p:nvGrpSpPr>
        <p:grpSpPr>
          <a:xfrm>
            <a:off x="1295400" y="2019300"/>
            <a:ext cx="381000" cy="190500"/>
            <a:chOff x="762000" y="2971800"/>
            <a:chExt cx="838200" cy="381000"/>
          </a:xfrm>
        </p:grpSpPr>
        <p:sp>
          <p:nvSpPr>
            <p:cNvPr id="42" name="Rectangle 4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43" name="Isosceles Triangle 4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0" name="Group 129"/>
          <p:cNvGrpSpPr/>
          <p:nvPr/>
        </p:nvGrpSpPr>
        <p:grpSpPr>
          <a:xfrm>
            <a:off x="2133600" y="2019300"/>
            <a:ext cx="381000" cy="190500"/>
            <a:chOff x="762000" y="2971800"/>
            <a:chExt cx="838200" cy="381000"/>
          </a:xfrm>
        </p:grpSpPr>
        <p:sp>
          <p:nvSpPr>
            <p:cNvPr id="131" name="Rectangle 13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32" name="Isosceles Triangle 13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1" name="Group 132"/>
          <p:cNvGrpSpPr/>
          <p:nvPr/>
        </p:nvGrpSpPr>
        <p:grpSpPr>
          <a:xfrm>
            <a:off x="3048000" y="2019300"/>
            <a:ext cx="381000" cy="190500"/>
            <a:chOff x="762000" y="2971800"/>
            <a:chExt cx="838200" cy="381000"/>
          </a:xfrm>
        </p:grpSpPr>
        <p:sp>
          <p:nvSpPr>
            <p:cNvPr id="134" name="Rectangle 13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35" name="Isosceles Triangle 13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2" name="Group 135"/>
          <p:cNvGrpSpPr/>
          <p:nvPr/>
        </p:nvGrpSpPr>
        <p:grpSpPr>
          <a:xfrm>
            <a:off x="3886200" y="2019300"/>
            <a:ext cx="381000" cy="190500"/>
            <a:chOff x="762000" y="2971800"/>
            <a:chExt cx="838200" cy="381000"/>
          </a:xfrm>
        </p:grpSpPr>
        <p:sp>
          <p:nvSpPr>
            <p:cNvPr id="137" name="Rectangle 13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38" name="Isosceles Triangle 13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3" name="Group 138"/>
          <p:cNvGrpSpPr/>
          <p:nvPr/>
        </p:nvGrpSpPr>
        <p:grpSpPr>
          <a:xfrm>
            <a:off x="4800600" y="2019300"/>
            <a:ext cx="381000" cy="190500"/>
            <a:chOff x="762000" y="2971800"/>
            <a:chExt cx="838200" cy="381000"/>
          </a:xfrm>
        </p:grpSpPr>
        <p:sp>
          <p:nvSpPr>
            <p:cNvPr id="140" name="Rectangle 13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1" name="Isosceles Triangle 14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4" name="Group 141"/>
          <p:cNvGrpSpPr/>
          <p:nvPr/>
        </p:nvGrpSpPr>
        <p:grpSpPr>
          <a:xfrm>
            <a:off x="5715000" y="2019300"/>
            <a:ext cx="381000" cy="190500"/>
            <a:chOff x="762000" y="2971800"/>
            <a:chExt cx="838200" cy="381000"/>
          </a:xfrm>
        </p:grpSpPr>
        <p:sp>
          <p:nvSpPr>
            <p:cNvPr id="143" name="Rectangle 14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4" name="Isosceles Triangle 14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5" name="Group 144"/>
          <p:cNvGrpSpPr/>
          <p:nvPr/>
        </p:nvGrpSpPr>
        <p:grpSpPr>
          <a:xfrm>
            <a:off x="6629400" y="2019300"/>
            <a:ext cx="381000" cy="190500"/>
            <a:chOff x="762000" y="2971800"/>
            <a:chExt cx="838200" cy="381000"/>
          </a:xfrm>
        </p:grpSpPr>
        <p:sp>
          <p:nvSpPr>
            <p:cNvPr id="146" name="Rectangle 145"/>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47" name="Isosceles Triangle 146"/>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6" name="Group 147"/>
          <p:cNvGrpSpPr/>
          <p:nvPr/>
        </p:nvGrpSpPr>
        <p:grpSpPr>
          <a:xfrm>
            <a:off x="7543800" y="2019300"/>
            <a:ext cx="381000" cy="190500"/>
            <a:chOff x="762000" y="2971800"/>
            <a:chExt cx="838200" cy="381000"/>
          </a:xfrm>
        </p:grpSpPr>
        <p:sp>
          <p:nvSpPr>
            <p:cNvPr id="149" name="Rectangle 14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50" name="Isosceles Triangle 14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7" name="Group 153"/>
          <p:cNvGrpSpPr/>
          <p:nvPr/>
        </p:nvGrpSpPr>
        <p:grpSpPr>
          <a:xfrm>
            <a:off x="2133600" y="2286000"/>
            <a:ext cx="381000" cy="190500"/>
            <a:chOff x="762000" y="2971800"/>
            <a:chExt cx="838200" cy="381000"/>
          </a:xfrm>
        </p:grpSpPr>
        <p:sp>
          <p:nvSpPr>
            <p:cNvPr id="155" name="Rectangle 15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56" name="Isosceles Triangle 15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8" name="Group 156"/>
          <p:cNvGrpSpPr/>
          <p:nvPr/>
        </p:nvGrpSpPr>
        <p:grpSpPr>
          <a:xfrm>
            <a:off x="2971800" y="2286000"/>
            <a:ext cx="381000" cy="190500"/>
            <a:chOff x="762000" y="2971800"/>
            <a:chExt cx="838200" cy="381000"/>
          </a:xfrm>
        </p:grpSpPr>
        <p:sp>
          <p:nvSpPr>
            <p:cNvPr id="158" name="Rectangle 15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59" name="Isosceles Triangle 15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29" name="Group 159"/>
          <p:cNvGrpSpPr/>
          <p:nvPr/>
        </p:nvGrpSpPr>
        <p:grpSpPr>
          <a:xfrm>
            <a:off x="3886200" y="2286000"/>
            <a:ext cx="381000" cy="190500"/>
            <a:chOff x="762000" y="2971800"/>
            <a:chExt cx="838200" cy="381000"/>
          </a:xfrm>
        </p:grpSpPr>
        <p:sp>
          <p:nvSpPr>
            <p:cNvPr id="161" name="Rectangle 16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62" name="Isosceles Triangle 16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30" name="Group 162"/>
          <p:cNvGrpSpPr/>
          <p:nvPr/>
        </p:nvGrpSpPr>
        <p:grpSpPr>
          <a:xfrm>
            <a:off x="4724400" y="2286000"/>
            <a:ext cx="381000" cy="190500"/>
            <a:chOff x="762000" y="2971800"/>
            <a:chExt cx="838200" cy="381000"/>
          </a:xfrm>
        </p:grpSpPr>
        <p:sp>
          <p:nvSpPr>
            <p:cNvPr id="164" name="Rectangle 16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65" name="Isosceles Triangle 16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31" name="Group 165"/>
          <p:cNvGrpSpPr/>
          <p:nvPr/>
        </p:nvGrpSpPr>
        <p:grpSpPr>
          <a:xfrm>
            <a:off x="5638800" y="2286000"/>
            <a:ext cx="381000" cy="190500"/>
            <a:chOff x="762000" y="2971800"/>
            <a:chExt cx="838200" cy="381000"/>
          </a:xfrm>
        </p:grpSpPr>
        <p:sp>
          <p:nvSpPr>
            <p:cNvPr id="167" name="Rectangle 16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68" name="Isosceles Triangle 16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32" name="Group 168"/>
          <p:cNvGrpSpPr/>
          <p:nvPr/>
        </p:nvGrpSpPr>
        <p:grpSpPr>
          <a:xfrm>
            <a:off x="6553200" y="2286000"/>
            <a:ext cx="381000" cy="190500"/>
            <a:chOff x="762000" y="2971800"/>
            <a:chExt cx="838200" cy="381000"/>
          </a:xfrm>
        </p:grpSpPr>
        <p:sp>
          <p:nvSpPr>
            <p:cNvPr id="170" name="Rectangle 16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71" name="Isosceles Triangle 17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33" name="Group 171"/>
          <p:cNvGrpSpPr/>
          <p:nvPr/>
        </p:nvGrpSpPr>
        <p:grpSpPr>
          <a:xfrm>
            <a:off x="7239000" y="2095500"/>
            <a:ext cx="838200" cy="419100"/>
            <a:chOff x="762000" y="2971800"/>
            <a:chExt cx="838200" cy="381000"/>
          </a:xfrm>
        </p:grpSpPr>
        <p:sp>
          <p:nvSpPr>
            <p:cNvPr id="173" name="Rectangle 172"/>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74" name="Isosceles Triangle 173"/>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34" name="Group 174"/>
          <p:cNvGrpSpPr/>
          <p:nvPr/>
        </p:nvGrpSpPr>
        <p:grpSpPr>
          <a:xfrm>
            <a:off x="8458200" y="2209800"/>
            <a:ext cx="381000" cy="190500"/>
            <a:chOff x="762000" y="2971800"/>
            <a:chExt cx="838200" cy="381000"/>
          </a:xfrm>
        </p:grpSpPr>
        <p:sp>
          <p:nvSpPr>
            <p:cNvPr id="176" name="Rectangle 175"/>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77" name="Isosceles Triangle 176"/>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35" name="Group 184"/>
          <p:cNvGrpSpPr/>
          <p:nvPr/>
        </p:nvGrpSpPr>
        <p:grpSpPr>
          <a:xfrm>
            <a:off x="304800" y="1143000"/>
            <a:ext cx="8534400" cy="1295400"/>
            <a:chOff x="304800" y="1143000"/>
            <a:chExt cx="8534400" cy="1295400"/>
          </a:xfrm>
        </p:grpSpPr>
        <p:grpSp>
          <p:nvGrpSpPr>
            <p:cNvPr id="36" name="Group 209"/>
            <p:cNvGrpSpPr/>
            <p:nvPr/>
          </p:nvGrpSpPr>
          <p:grpSpPr>
            <a:xfrm>
              <a:off x="7391400" y="1143000"/>
              <a:ext cx="1371600" cy="914400"/>
              <a:chOff x="7543800" y="2667000"/>
              <a:chExt cx="1371600" cy="914400"/>
            </a:xfrm>
          </p:grpSpPr>
          <p:sp>
            <p:nvSpPr>
              <p:cNvPr id="191" name="Rectangle 190"/>
              <p:cNvSpPr/>
              <p:nvPr/>
            </p:nvSpPr>
            <p:spPr bwMode="auto">
              <a:xfrm>
                <a:off x="8610600" y="2667000"/>
                <a:ext cx="3048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cxnSp>
            <p:nvCxnSpPr>
              <p:cNvPr id="193" name="Straight Connector 192"/>
              <p:cNvCxnSpPr>
                <a:stCxn id="191" idx="2"/>
              </p:cNvCxnSpPr>
              <p:nvPr/>
            </p:nvCxnSpPr>
            <p:spPr bwMode="auto">
              <a:xfrm rot="5400000">
                <a:off x="8496300" y="3314700"/>
                <a:ext cx="533400" cy="0"/>
              </a:xfrm>
              <a:prstGeom prst="line">
                <a:avLst/>
              </a:prstGeom>
              <a:noFill/>
              <a:ln w="38100" cap="flat" cmpd="sng" algn="ctr">
                <a:solidFill>
                  <a:schemeClr val="tx1"/>
                </a:solidFill>
                <a:prstDash val="solid"/>
                <a:round/>
                <a:headEnd type="none" w="med" len="med"/>
                <a:tailEnd type="none" w="med" len="med"/>
              </a:ln>
              <a:effectLst/>
            </p:spPr>
          </p:cxnSp>
          <p:sp>
            <p:nvSpPr>
              <p:cNvPr id="208" name="TextBox 207"/>
              <p:cNvSpPr txBox="1"/>
              <p:nvPr/>
            </p:nvSpPr>
            <p:spPr>
              <a:xfrm>
                <a:off x="7543800" y="2678668"/>
                <a:ext cx="1088760" cy="369332"/>
              </a:xfrm>
              <a:prstGeom prst="rect">
                <a:avLst/>
              </a:prstGeom>
              <a:noFill/>
            </p:spPr>
            <p:txBody>
              <a:bodyPr wrap="none" rtlCol="0">
                <a:spAutoFit/>
              </a:bodyPr>
              <a:lstStyle/>
              <a:p>
                <a:r>
                  <a:rPr lang="en-US" dirty="0" smtClean="0">
                    <a:solidFill>
                      <a:prstClr val="black"/>
                    </a:solidFill>
                  </a:rPr>
                  <a:t>Evidence</a:t>
                </a:r>
                <a:endParaRPr lang="en-US" dirty="0">
                  <a:solidFill>
                    <a:prstClr val="black"/>
                  </a:solidFill>
                </a:endParaRPr>
              </a:p>
            </p:txBody>
          </p:sp>
        </p:grpSp>
        <p:sp>
          <p:nvSpPr>
            <p:cNvPr id="212" name="Oval 211"/>
            <p:cNvSpPr/>
            <p:nvPr/>
          </p:nvSpPr>
          <p:spPr bwMode="auto">
            <a:xfrm>
              <a:off x="8382000" y="1981200"/>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nvGrpSpPr>
            <p:cNvPr id="39" name="Group 208"/>
            <p:cNvGrpSpPr/>
            <p:nvPr/>
          </p:nvGrpSpPr>
          <p:grpSpPr>
            <a:xfrm>
              <a:off x="381000" y="1143000"/>
              <a:ext cx="1393560" cy="838200"/>
              <a:chOff x="533400" y="2667000"/>
              <a:chExt cx="1393560" cy="838200"/>
            </a:xfrm>
          </p:grpSpPr>
          <p:sp>
            <p:nvSpPr>
              <p:cNvPr id="184" name="Rectangle 183"/>
              <p:cNvSpPr/>
              <p:nvPr/>
            </p:nvSpPr>
            <p:spPr bwMode="auto">
              <a:xfrm>
                <a:off x="533400" y="2667000"/>
                <a:ext cx="3048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cxnSp>
            <p:nvCxnSpPr>
              <p:cNvPr id="187" name="Straight Connector 186"/>
              <p:cNvCxnSpPr>
                <a:stCxn id="184" idx="2"/>
                <a:endCxn id="87" idx="0"/>
              </p:cNvCxnSpPr>
              <p:nvPr/>
            </p:nvCxnSpPr>
            <p:spPr bwMode="auto">
              <a:xfrm rot="5400000">
                <a:off x="457200" y="3276600"/>
                <a:ext cx="457200" cy="0"/>
              </a:xfrm>
              <a:prstGeom prst="line">
                <a:avLst/>
              </a:prstGeom>
              <a:noFill/>
              <a:ln w="38100" cap="flat" cmpd="sng" algn="ctr">
                <a:solidFill>
                  <a:schemeClr val="tx1"/>
                </a:solidFill>
                <a:prstDash val="solid"/>
                <a:round/>
                <a:headEnd type="none" w="med" len="med"/>
                <a:tailEnd type="none" w="med" len="med"/>
              </a:ln>
              <a:effectLst/>
            </p:spPr>
          </p:cxnSp>
          <p:sp>
            <p:nvSpPr>
              <p:cNvPr id="207" name="TextBox 206"/>
              <p:cNvSpPr txBox="1"/>
              <p:nvPr/>
            </p:nvSpPr>
            <p:spPr>
              <a:xfrm>
                <a:off x="838200" y="2667000"/>
                <a:ext cx="1088760" cy="369332"/>
              </a:xfrm>
              <a:prstGeom prst="rect">
                <a:avLst/>
              </a:prstGeom>
              <a:noFill/>
            </p:spPr>
            <p:txBody>
              <a:bodyPr wrap="none" rtlCol="0">
                <a:spAutoFit/>
              </a:bodyPr>
              <a:lstStyle/>
              <a:p>
                <a:r>
                  <a:rPr lang="en-US" dirty="0" smtClean="0">
                    <a:solidFill>
                      <a:prstClr val="black"/>
                    </a:solidFill>
                  </a:rPr>
                  <a:t>Evidence</a:t>
                </a:r>
                <a:endParaRPr lang="en-US" dirty="0">
                  <a:solidFill>
                    <a:prstClr val="black"/>
                  </a:solidFill>
                </a:endParaRPr>
              </a:p>
            </p:txBody>
          </p:sp>
        </p:grpSp>
        <p:sp>
          <p:nvSpPr>
            <p:cNvPr id="211" name="Oval 210"/>
            <p:cNvSpPr/>
            <p:nvPr/>
          </p:nvSpPr>
          <p:spPr bwMode="auto">
            <a:xfrm>
              <a:off x="304800"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40" name="Group 150"/>
          <p:cNvGrpSpPr/>
          <p:nvPr/>
        </p:nvGrpSpPr>
        <p:grpSpPr>
          <a:xfrm>
            <a:off x="1219200" y="2286000"/>
            <a:ext cx="381000" cy="190500"/>
            <a:chOff x="762000" y="2971800"/>
            <a:chExt cx="838200" cy="381000"/>
          </a:xfrm>
        </p:grpSpPr>
        <p:sp>
          <p:nvSpPr>
            <p:cNvPr id="152" name="Rectangle 15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53" name="Isosceles Triangle 15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41" name="Group 177"/>
          <p:cNvGrpSpPr/>
          <p:nvPr/>
        </p:nvGrpSpPr>
        <p:grpSpPr>
          <a:xfrm>
            <a:off x="381000" y="2057400"/>
            <a:ext cx="381000" cy="190500"/>
            <a:chOff x="762000" y="2971800"/>
            <a:chExt cx="838200" cy="381000"/>
          </a:xfrm>
        </p:grpSpPr>
        <p:sp>
          <p:nvSpPr>
            <p:cNvPr id="179" name="Rectangle 178"/>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80" name="Isosceles Triangle 179"/>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44" name="Group 35"/>
          <p:cNvGrpSpPr/>
          <p:nvPr/>
        </p:nvGrpSpPr>
        <p:grpSpPr>
          <a:xfrm>
            <a:off x="0" y="1905000"/>
            <a:ext cx="914400" cy="457200"/>
            <a:chOff x="762000" y="2971800"/>
            <a:chExt cx="838200" cy="381000"/>
          </a:xfrm>
        </p:grpSpPr>
        <p:sp>
          <p:nvSpPr>
            <p:cNvPr id="37" name="Rectangle 36"/>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8" name="Isosceles Triangle 37"/>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pic>
        <p:nvPicPr>
          <p:cNvPr id="190" name="Picture 189" descr="TP_tmp.emf"/>
          <p:cNvPicPr>
            <a:picLocks noChangeAspect="1"/>
          </p:cNvPicPr>
          <p:nvPr>
            <p:custDataLst>
              <p:tags r:id="rId2"/>
            </p:custDataLst>
          </p:nvPr>
        </p:nvPicPr>
        <p:blipFill>
          <a:blip r:embed="rId5" cstate="print"/>
          <a:stretch>
            <a:fillRect/>
          </a:stretch>
        </p:blipFill>
        <p:spPr bwMode="auto">
          <a:xfrm>
            <a:off x="867027" y="4090089"/>
            <a:ext cx="7667373" cy="710511"/>
          </a:xfrm>
          <a:prstGeom prst="rect">
            <a:avLst/>
          </a:prstGeom>
          <a:noFill/>
          <a:ln/>
          <a:effectLst/>
        </p:spPr>
      </p:pic>
      <p:grpSp>
        <p:nvGrpSpPr>
          <p:cNvPr id="47" name="Group 103"/>
          <p:cNvGrpSpPr/>
          <p:nvPr/>
        </p:nvGrpSpPr>
        <p:grpSpPr>
          <a:xfrm>
            <a:off x="8229600" y="2095500"/>
            <a:ext cx="838200" cy="419100"/>
            <a:chOff x="762000" y="2971800"/>
            <a:chExt cx="838200" cy="381000"/>
          </a:xfrm>
        </p:grpSpPr>
        <p:sp>
          <p:nvSpPr>
            <p:cNvPr id="105" name="Rectangle 104"/>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07" name="Isosceles Triangle 106"/>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186" name="Rounded Rectangular Callout 185"/>
          <p:cNvSpPr/>
          <p:nvPr/>
        </p:nvSpPr>
        <p:spPr bwMode="auto">
          <a:xfrm>
            <a:off x="685800" y="5181600"/>
            <a:ext cx="3200400" cy="1143000"/>
          </a:xfrm>
          <a:prstGeom prst="wedgeRoundRectCallout">
            <a:avLst>
              <a:gd name="adj1" fmla="val -11706"/>
              <a:gd name="adj2" fmla="val -7638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prstClr val="black"/>
                </a:solidFill>
                <a:latin typeface="Tahoma" pitchFamily="-64" charset="0"/>
              </a:rPr>
              <a:t>Time for a single</a:t>
            </a:r>
          </a:p>
          <a:p>
            <a:pPr algn="ctr" fontAlgn="base">
              <a:spcBef>
                <a:spcPct val="0"/>
              </a:spcBef>
              <a:spcAft>
                <a:spcPct val="0"/>
              </a:spcAft>
            </a:pPr>
            <a:r>
              <a:rPr lang="en-US" sz="2800" dirty="0" smtClean="0">
                <a:solidFill>
                  <a:prstClr val="black"/>
                </a:solidFill>
                <a:latin typeface="Tahoma" pitchFamily="-64" charset="0"/>
              </a:rPr>
              <a:t>parallel iteration</a:t>
            </a:r>
          </a:p>
        </p:txBody>
      </p:sp>
      <p:sp>
        <p:nvSpPr>
          <p:cNvPr id="188" name="Rounded Rectangular Callout 187"/>
          <p:cNvSpPr/>
          <p:nvPr/>
        </p:nvSpPr>
        <p:spPr bwMode="auto">
          <a:xfrm>
            <a:off x="4495800" y="5181600"/>
            <a:ext cx="3581400" cy="1143000"/>
          </a:xfrm>
          <a:prstGeom prst="wedgeRoundRectCallout">
            <a:avLst>
              <a:gd name="adj1" fmla="val -7096"/>
              <a:gd name="adj2" fmla="val -9250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prstClr val="black"/>
                </a:solidFill>
                <a:latin typeface="Tahoma" pitchFamily="-64" charset="0"/>
              </a:rPr>
              <a:t>Number of Iterations</a:t>
            </a:r>
          </a:p>
        </p:txBody>
      </p:sp>
      <p:sp>
        <p:nvSpPr>
          <p:cNvPr id="189" name="Rectangle 188"/>
          <p:cNvSpPr/>
          <p:nvPr/>
        </p:nvSpPr>
        <p:spPr bwMode="auto">
          <a:xfrm>
            <a:off x="533400" y="3276600"/>
            <a:ext cx="3581400" cy="32004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94" name="Rectangle 193"/>
          <p:cNvSpPr/>
          <p:nvPr/>
        </p:nvSpPr>
        <p:spPr bwMode="auto">
          <a:xfrm>
            <a:off x="4114800" y="3886200"/>
            <a:ext cx="4572000" cy="25908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nvGrpSpPr>
          <p:cNvPr id="50" name="Group 180"/>
          <p:cNvGrpSpPr/>
          <p:nvPr/>
        </p:nvGrpSpPr>
        <p:grpSpPr>
          <a:xfrm>
            <a:off x="990600" y="1905000"/>
            <a:ext cx="914400" cy="457200"/>
            <a:chOff x="762000" y="2971800"/>
            <a:chExt cx="838200" cy="381000"/>
          </a:xfrm>
        </p:grpSpPr>
        <p:sp>
          <p:nvSpPr>
            <p:cNvPr id="182" name="Rectangle 181"/>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83" name="Isosceles Triangle 182"/>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163" name="Slide Number Placeholder 162"/>
          <p:cNvSpPr>
            <a:spLocks noGrp="1"/>
          </p:cNvSpPr>
          <p:nvPr>
            <p:ph type="sldNum" sz="quarter" idx="12"/>
          </p:nvPr>
        </p:nvSpPr>
        <p:spPr/>
        <p:txBody>
          <a:bodyPr/>
          <a:lstStyle/>
          <a:p>
            <a:fld id="{8E078A9D-47DB-49FD-9415-23D209E6C172}" type="slidenum">
              <a:rPr lang="en-US" smtClean="0">
                <a:solidFill>
                  <a:prstClr val="black">
                    <a:tint val="75000"/>
                  </a:prstClr>
                </a:solidFill>
              </a:rPr>
              <a:pPr/>
              <a:t>30</a:t>
            </a:fld>
            <a:endParaRPr lang="en-US">
              <a:solidFill>
                <a:prstClr val="black">
                  <a:tint val="75000"/>
                </a:prstClr>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 calcmode="lin" valueType="num">
                                      <p:cBhvr>
                                        <p:cTn id="75" dur="500" fill="hold"/>
                                        <p:tgtEl>
                                          <p:spTgt spid="47"/>
                                        </p:tgtEl>
                                        <p:attrNameLst>
                                          <p:attrName>ppt_w</p:attrName>
                                        </p:attrNameLst>
                                      </p:cBhvr>
                                      <p:tavLst>
                                        <p:tav tm="0">
                                          <p:val>
                                            <p:fltVal val="0"/>
                                          </p:val>
                                        </p:tav>
                                        <p:tav tm="100000">
                                          <p:val>
                                            <p:strVal val="#ppt_w"/>
                                          </p:val>
                                        </p:tav>
                                      </p:tavLst>
                                    </p:anim>
                                    <p:anim calcmode="lin" valueType="num">
                                      <p:cBhvr>
                                        <p:cTn id="76" dur="500" fill="hold"/>
                                        <p:tgtEl>
                                          <p:spTgt spid="47"/>
                                        </p:tgtEl>
                                        <p:attrNameLst>
                                          <p:attrName>ppt_h</p:attrName>
                                        </p:attrNameLst>
                                      </p:cBhvr>
                                      <p:tavLst>
                                        <p:tav tm="0">
                                          <p:val>
                                            <p:fltVal val="0"/>
                                          </p:val>
                                        </p:tav>
                                        <p:tav tm="100000">
                                          <p:val>
                                            <p:strVal val="#ppt_h"/>
                                          </p:val>
                                        </p:tav>
                                      </p:tavLst>
                                    </p:anim>
                                  </p:childTnLst>
                                </p:cTn>
                              </p:par>
                              <p:par>
                                <p:cTn id="77"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78" dur="2000" fill="hold"/>
                                        <p:tgtEl>
                                          <p:spTgt spid="44"/>
                                        </p:tgtEl>
                                        <p:attrNameLst>
                                          <p:attrName>ppt_x</p:attrName>
                                          <p:attrName>ppt_y</p:attrName>
                                        </p:attrNameLst>
                                      </p:cBhvr>
                                      <p:rCtr x="4800" y="-3600"/>
                                    </p:animMotion>
                                  </p:childTnLst>
                                </p:cTn>
                              </p:par>
                              <p:par>
                                <p:cTn id="79"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0" dur="2000" fill="hold"/>
                                        <p:tgtEl>
                                          <p:spTgt spid="19"/>
                                        </p:tgtEl>
                                        <p:attrNameLst>
                                          <p:attrName>ppt_x</p:attrName>
                                          <p:attrName>ppt_y</p:attrName>
                                        </p:attrNameLst>
                                      </p:cBhvr>
                                      <p:rCtr x="4800" y="-3600"/>
                                    </p:animMotion>
                                  </p:childTnLst>
                                </p:cTn>
                              </p:par>
                              <p:par>
                                <p:cTn id="81"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2" dur="2000" fill="hold"/>
                                        <p:tgtEl>
                                          <p:spTgt spid="4"/>
                                        </p:tgtEl>
                                        <p:attrNameLst>
                                          <p:attrName>ppt_x</p:attrName>
                                          <p:attrName>ppt_y</p:attrName>
                                        </p:attrNameLst>
                                      </p:cBhvr>
                                      <p:rCtr x="4800" y="-3600"/>
                                    </p:animMotion>
                                  </p:childTnLst>
                                </p:cTn>
                              </p:par>
                              <p:par>
                                <p:cTn id="83"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4" dur="2000" fill="hold"/>
                                        <p:tgtEl>
                                          <p:spTgt spid="5"/>
                                        </p:tgtEl>
                                        <p:attrNameLst>
                                          <p:attrName>ppt_x</p:attrName>
                                          <p:attrName>ppt_y</p:attrName>
                                        </p:attrNameLst>
                                      </p:cBhvr>
                                      <p:rCtr x="4800" y="-3600"/>
                                    </p:animMotion>
                                  </p:childTnLst>
                                </p:cTn>
                              </p:par>
                              <p:par>
                                <p:cTn id="85"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6" dur="2000" fill="hold"/>
                                        <p:tgtEl>
                                          <p:spTgt spid="6"/>
                                        </p:tgtEl>
                                        <p:attrNameLst>
                                          <p:attrName>ppt_x</p:attrName>
                                          <p:attrName>ppt_y</p:attrName>
                                        </p:attrNameLst>
                                      </p:cBhvr>
                                      <p:rCtr x="4800" y="-3600"/>
                                    </p:animMotion>
                                  </p:childTnLst>
                                </p:cTn>
                              </p:par>
                              <p:par>
                                <p:cTn id="87"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8" dur="2000" fill="hold"/>
                                        <p:tgtEl>
                                          <p:spTgt spid="7"/>
                                        </p:tgtEl>
                                        <p:attrNameLst>
                                          <p:attrName>ppt_x</p:attrName>
                                          <p:attrName>ppt_y</p:attrName>
                                        </p:attrNameLst>
                                      </p:cBhvr>
                                      <p:rCtr x="4800" y="-3600"/>
                                    </p:animMotion>
                                  </p:childTnLst>
                                </p:cTn>
                              </p:par>
                              <p:par>
                                <p:cTn id="89"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0" dur="2000" fill="hold"/>
                                        <p:tgtEl>
                                          <p:spTgt spid="8"/>
                                        </p:tgtEl>
                                        <p:attrNameLst>
                                          <p:attrName>ppt_x</p:attrName>
                                          <p:attrName>ppt_y</p:attrName>
                                        </p:attrNameLst>
                                      </p:cBhvr>
                                      <p:rCtr x="4800" y="-3600"/>
                                    </p:animMotion>
                                  </p:childTnLst>
                                </p:cTn>
                              </p:par>
                              <p:par>
                                <p:cTn id="91"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2" dur="2000" fill="hold"/>
                                        <p:tgtEl>
                                          <p:spTgt spid="9"/>
                                        </p:tgtEl>
                                        <p:attrNameLst>
                                          <p:attrName>ppt_x</p:attrName>
                                          <p:attrName>ppt_y</p:attrName>
                                        </p:attrNameLst>
                                      </p:cBhvr>
                                      <p:rCtr x="4800" y="-3600"/>
                                    </p:animMotion>
                                  </p:childTnLst>
                                </p:cTn>
                              </p:par>
                              <p:par>
                                <p:cTn id="93"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4" dur="2000" fill="hold"/>
                                        <p:tgtEl>
                                          <p:spTgt spid="10"/>
                                        </p:tgtEl>
                                        <p:attrNameLst>
                                          <p:attrName>ppt_x</p:attrName>
                                          <p:attrName>ppt_y</p:attrName>
                                        </p:attrNameLst>
                                      </p:cBhvr>
                                      <p:rCtr x="4800" y="-3600"/>
                                    </p:animMotion>
                                  </p:childTnLst>
                                </p:cTn>
                              </p:par>
                              <p:par>
                                <p:cTn id="95" presetID="44" presetClass="path" presetSubtype="0" accel="50000" decel="50000" fill="hold" nodeType="withEffect">
                                  <p:stCondLst>
                                    <p:cond delay="0"/>
                                  </p:stCondLst>
                                  <p:childTnLst>
                                    <p:animMotion origin="layout" path="M 3.33333E-6 -2.22222E-6 L -0.02778 0.05533 C -0.03386 0.06783 -0.04254 0.075 -0.05157 0.075 C -0.06198 0.075 -0.07032 0.06783 -0.07639 0.05533 L -0.10417 -2.22222E-6 " pathEditMode="relative" rAng="0" ptsTypes="FffFF">
                                      <p:cBhvr>
                                        <p:cTn id="96" dur="2000" fill="hold"/>
                                        <p:tgtEl>
                                          <p:spTgt spid="11"/>
                                        </p:tgtEl>
                                        <p:attrNameLst>
                                          <p:attrName>ppt_x</p:attrName>
                                          <p:attrName>ppt_y</p:attrName>
                                        </p:attrNameLst>
                                      </p:cBhvr>
                                      <p:rCtr x="-5200" y="3800"/>
                                    </p:animMotion>
                                  </p:childTnLst>
                                </p:cTn>
                              </p:par>
                              <p:par>
                                <p:cTn id="97"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98" dur="2000" fill="hold"/>
                                        <p:tgtEl>
                                          <p:spTgt spid="12"/>
                                        </p:tgtEl>
                                        <p:attrNameLst>
                                          <p:attrName>ppt_x</p:attrName>
                                          <p:attrName>ppt_y</p:attrName>
                                        </p:attrNameLst>
                                      </p:cBhvr>
                                      <p:rCtr x="-5200" y="3800"/>
                                    </p:animMotion>
                                  </p:childTnLst>
                                </p:cTn>
                              </p:par>
                              <p:par>
                                <p:cTn id="99"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100" dur="2000" fill="hold"/>
                                        <p:tgtEl>
                                          <p:spTgt spid="13"/>
                                        </p:tgtEl>
                                        <p:attrNameLst>
                                          <p:attrName>ppt_x</p:attrName>
                                          <p:attrName>ppt_y</p:attrName>
                                        </p:attrNameLst>
                                      </p:cBhvr>
                                      <p:rCtr x="-5200" y="3800"/>
                                    </p:animMotion>
                                  </p:childTnLst>
                                </p:cTn>
                              </p:par>
                              <p:par>
                                <p:cTn id="101" presetID="44" presetClass="path" presetSubtype="0" accel="50000" decel="50000" fill="hold" nodeType="withEffect">
                                  <p:stCondLst>
                                    <p:cond delay="0"/>
                                  </p:stCondLst>
                                  <p:childTnLst>
                                    <p:animMotion origin="layout" path="M 5.55112E-17 -2.22222E-6 L -0.02778 0.05533 C -0.03385 0.06783 -0.04253 0.075 -0.05156 0.075 C -0.06198 0.075 -0.07031 0.06783 -0.07639 0.05533 L -0.10417 -2.22222E-6 " pathEditMode="relative" rAng="0" ptsTypes="FffFF">
                                      <p:cBhvr>
                                        <p:cTn id="102" dur="2000" fill="hold"/>
                                        <p:tgtEl>
                                          <p:spTgt spid="14"/>
                                        </p:tgtEl>
                                        <p:attrNameLst>
                                          <p:attrName>ppt_x</p:attrName>
                                          <p:attrName>ppt_y</p:attrName>
                                        </p:attrNameLst>
                                      </p:cBhvr>
                                      <p:rCtr x="-5200" y="3800"/>
                                    </p:animMotion>
                                  </p:childTnLst>
                                </p:cTn>
                              </p:par>
                              <p:par>
                                <p:cTn id="103"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04" dur="2000" fill="hold"/>
                                        <p:tgtEl>
                                          <p:spTgt spid="15"/>
                                        </p:tgtEl>
                                        <p:attrNameLst>
                                          <p:attrName>ppt_x</p:attrName>
                                          <p:attrName>ppt_y</p:attrName>
                                        </p:attrNameLst>
                                      </p:cBhvr>
                                      <p:rCtr x="-5200" y="3800"/>
                                    </p:animMotion>
                                  </p:childTnLst>
                                </p:cTn>
                              </p:par>
                              <p:par>
                                <p:cTn id="105"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06" dur="2000" fill="hold"/>
                                        <p:tgtEl>
                                          <p:spTgt spid="16"/>
                                        </p:tgtEl>
                                        <p:attrNameLst>
                                          <p:attrName>ppt_x</p:attrName>
                                          <p:attrName>ppt_y</p:attrName>
                                        </p:attrNameLst>
                                      </p:cBhvr>
                                      <p:rCtr x="-5200" y="3800"/>
                                    </p:animMotion>
                                  </p:childTnLst>
                                </p:cTn>
                              </p:par>
                              <p:par>
                                <p:cTn id="107" presetID="44" presetClass="path" presetSubtype="0" accel="50000" decel="50000" fill="hold" nodeType="withEffect">
                                  <p:stCondLst>
                                    <p:cond delay="0"/>
                                  </p:stCondLst>
                                  <p:childTnLst>
                                    <p:animMotion origin="layout" path="M 1.11022E-16 -2.22222E-6 L -0.02778 0.05533 C -0.03385 0.06783 -0.04253 0.075 -0.05156 0.075 C -0.06198 0.075 -0.07031 0.06783 -0.07639 0.05533 L -0.10417 -2.22222E-6 " pathEditMode="relative" rAng="0" ptsTypes="FffFF">
                                      <p:cBhvr>
                                        <p:cTn id="108" dur="2000" fill="hold"/>
                                        <p:tgtEl>
                                          <p:spTgt spid="17"/>
                                        </p:tgtEl>
                                        <p:attrNameLst>
                                          <p:attrName>ppt_x</p:attrName>
                                          <p:attrName>ppt_y</p:attrName>
                                        </p:attrNameLst>
                                      </p:cBhvr>
                                      <p:rCtr x="-5200" y="3800"/>
                                    </p:animMotion>
                                  </p:childTnLst>
                                </p:cTn>
                              </p:par>
                              <p:par>
                                <p:cTn id="109"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10" dur="2000" fill="hold"/>
                                        <p:tgtEl>
                                          <p:spTgt spid="18"/>
                                        </p:tgtEl>
                                        <p:attrNameLst>
                                          <p:attrName>ppt_x</p:attrName>
                                          <p:attrName>ppt_y</p:attrName>
                                        </p:attrNameLst>
                                      </p:cBhvr>
                                      <p:rCtr x="-5200" y="3800"/>
                                    </p:animMotion>
                                  </p:childTnLst>
                                </p:cTn>
                              </p:par>
                              <p:par>
                                <p:cTn id="111" presetID="44" presetClass="path" presetSubtype="0" accel="50000" decel="50000" fill="hold" nodeType="withEffect">
                                  <p:stCondLst>
                                    <p:cond delay="0"/>
                                  </p:stCondLst>
                                  <p:childTnLst>
                                    <p:animMotion origin="layout" path="M 0.00417 -2.22222E-6 L -0.02361 0.05533 C -0.02969 0.06783 -0.03837 0.075 -0.0474 0.075 C -0.05781 0.075 -0.06615 0.06783 -0.07222 0.05533 L -0.1 -2.22222E-6 " pathEditMode="relative" rAng="0" ptsTypes="FffFF">
                                      <p:cBhvr>
                                        <p:cTn id="112" dur="2000" fill="hold"/>
                                        <p:tgtEl>
                                          <p:spTgt spid="47"/>
                                        </p:tgtEl>
                                        <p:attrNameLst>
                                          <p:attrName>ppt_x</p:attrName>
                                          <p:attrName>ppt_y</p:attrName>
                                        </p:attrNameLst>
                                      </p:cBhvr>
                                      <p:rCtr x="-5200" y="3800"/>
                                    </p:animMotion>
                                  </p:childTnLst>
                                </p:cTn>
                              </p:par>
                              <p:par>
                                <p:cTn id="113" presetID="22" presetClass="entr" presetSubtype="8" fill="hold" grpId="0" nodeType="withEffect">
                                  <p:stCondLst>
                                    <p:cond delay="500"/>
                                  </p:stCondLst>
                                  <p:childTnLst>
                                    <p:set>
                                      <p:cBhvr>
                                        <p:cTn id="114" dur="1" fill="hold">
                                          <p:stCondLst>
                                            <p:cond delay="0"/>
                                          </p:stCondLst>
                                        </p:cTn>
                                        <p:tgtEl>
                                          <p:spTgt spid="108"/>
                                        </p:tgtEl>
                                        <p:attrNameLst>
                                          <p:attrName>style.visibility</p:attrName>
                                        </p:attrNameLst>
                                      </p:cBhvr>
                                      <p:to>
                                        <p:strVal val="visible"/>
                                      </p:to>
                                    </p:set>
                                    <p:animEffect transition="in" filter="wipe(left)">
                                      <p:cBhvr>
                                        <p:cTn id="115" dur="500"/>
                                        <p:tgtEl>
                                          <p:spTgt spid="108"/>
                                        </p:tgtEl>
                                      </p:cBhvr>
                                    </p:animEffect>
                                  </p:childTnLst>
                                </p:cTn>
                              </p:par>
                              <p:par>
                                <p:cTn id="116" presetID="22" presetClass="entr" presetSubtype="8" fill="hold" grpId="0" nodeType="withEffect">
                                  <p:stCondLst>
                                    <p:cond delay="500"/>
                                  </p:stCondLst>
                                  <p:childTnLst>
                                    <p:set>
                                      <p:cBhvr>
                                        <p:cTn id="117" dur="1" fill="hold">
                                          <p:stCondLst>
                                            <p:cond delay="0"/>
                                          </p:stCondLst>
                                        </p:cTn>
                                        <p:tgtEl>
                                          <p:spTgt spid="110"/>
                                        </p:tgtEl>
                                        <p:attrNameLst>
                                          <p:attrName>style.visibility</p:attrName>
                                        </p:attrNameLst>
                                      </p:cBhvr>
                                      <p:to>
                                        <p:strVal val="visible"/>
                                      </p:to>
                                    </p:set>
                                    <p:animEffect transition="in" filter="wipe(left)">
                                      <p:cBhvr>
                                        <p:cTn id="118" dur="500"/>
                                        <p:tgtEl>
                                          <p:spTgt spid="110"/>
                                        </p:tgtEl>
                                      </p:cBhvr>
                                    </p:animEffect>
                                  </p:childTnLst>
                                </p:cTn>
                              </p:par>
                              <p:par>
                                <p:cTn id="119" presetID="22" presetClass="entr" presetSubtype="8" fill="hold" grpId="0" nodeType="withEffect">
                                  <p:stCondLst>
                                    <p:cond delay="500"/>
                                  </p:stCondLst>
                                  <p:childTnLst>
                                    <p:set>
                                      <p:cBhvr>
                                        <p:cTn id="120" dur="1" fill="hold">
                                          <p:stCondLst>
                                            <p:cond delay="0"/>
                                          </p:stCondLst>
                                        </p:cTn>
                                        <p:tgtEl>
                                          <p:spTgt spid="111"/>
                                        </p:tgtEl>
                                        <p:attrNameLst>
                                          <p:attrName>style.visibility</p:attrName>
                                        </p:attrNameLst>
                                      </p:cBhvr>
                                      <p:to>
                                        <p:strVal val="visible"/>
                                      </p:to>
                                    </p:set>
                                    <p:animEffect transition="in" filter="wipe(left)">
                                      <p:cBhvr>
                                        <p:cTn id="121" dur="500"/>
                                        <p:tgtEl>
                                          <p:spTgt spid="111"/>
                                        </p:tgtEl>
                                      </p:cBhvr>
                                    </p:animEffect>
                                  </p:childTnLst>
                                </p:cTn>
                              </p:par>
                              <p:par>
                                <p:cTn id="122" presetID="22" presetClass="entr" presetSubtype="8" fill="hold" grpId="0" nodeType="withEffect">
                                  <p:stCondLst>
                                    <p:cond delay="500"/>
                                  </p:stCondLst>
                                  <p:childTnLst>
                                    <p:set>
                                      <p:cBhvr>
                                        <p:cTn id="123" dur="1" fill="hold">
                                          <p:stCondLst>
                                            <p:cond delay="0"/>
                                          </p:stCondLst>
                                        </p:cTn>
                                        <p:tgtEl>
                                          <p:spTgt spid="113"/>
                                        </p:tgtEl>
                                        <p:attrNameLst>
                                          <p:attrName>style.visibility</p:attrName>
                                        </p:attrNameLst>
                                      </p:cBhvr>
                                      <p:to>
                                        <p:strVal val="visible"/>
                                      </p:to>
                                    </p:set>
                                    <p:animEffect transition="in" filter="wipe(left)">
                                      <p:cBhvr>
                                        <p:cTn id="124" dur="500"/>
                                        <p:tgtEl>
                                          <p:spTgt spid="113"/>
                                        </p:tgtEl>
                                      </p:cBhvr>
                                    </p:animEffect>
                                  </p:childTnLst>
                                </p:cTn>
                              </p:par>
                              <p:par>
                                <p:cTn id="125" presetID="22" presetClass="entr" presetSubtype="8" fill="hold" grpId="0" nodeType="withEffect">
                                  <p:stCondLst>
                                    <p:cond delay="500"/>
                                  </p:stCondLst>
                                  <p:childTnLst>
                                    <p:set>
                                      <p:cBhvr>
                                        <p:cTn id="126" dur="1" fill="hold">
                                          <p:stCondLst>
                                            <p:cond delay="0"/>
                                          </p:stCondLst>
                                        </p:cTn>
                                        <p:tgtEl>
                                          <p:spTgt spid="114"/>
                                        </p:tgtEl>
                                        <p:attrNameLst>
                                          <p:attrName>style.visibility</p:attrName>
                                        </p:attrNameLst>
                                      </p:cBhvr>
                                      <p:to>
                                        <p:strVal val="visible"/>
                                      </p:to>
                                    </p:set>
                                    <p:animEffect transition="in" filter="wipe(left)">
                                      <p:cBhvr>
                                        <p:cTn id="127" dur="500"/>
                                        <p:tgtEl>
                                          <p:spTgt spid="114"/>
                                        </p:tgtEl>
                                      </p:cBhvr>
                                    </p:animEffect>
                                  </p:childTnLst>
                                </p:cTn>
                              </p:par>
                              <p:par>
                                <p:cTn id="128" presetID="22" presetClass="entr" presetSubtype="8" fill="hold" grpId="0" nodeType="withEffect">
                                  <p:stCondLst>
                                    <p:cond delay="500"/>
                                  </p:stCondLst>
                                  <p:childTnLst>
                                    <p:set>
                                      <p:cBhvr>
                                        <p:cTn id="129" dur="1" fill="hold">
                                          <p:stCondLst>
                                            <p:cond delay="0"/>
                                          </p:stCondLst>
                                        </p:cTn>
                                        <p:tgtEl>
                                          <p:spTgt spid="115"/>
                                        </p:tgtEl>
                                        <p:attrNameLst>
                                          <p:attrName>style.visibility</p:attrName>
                                        </p:attrNameLst>
                                      </p:cBhvr>
                                      <p:to>
                                        <p:strVal val="visible"/>
                                      </p:to>
                                    </p:set>
                                    <p:animEffect transition="in" filter="wipe(left)">
                                      <p:cBhvr>
                                        <p:cTn id="130" dur="500"/>
                                        <p:tgtEl>
                                          <p:spTgt spid="115"/>
                                        </p:tgtEl>
                                      </p:cBhvr>
                                    </p:animEffect>
                                  </p:childTnLst>
                                </p:cTn>
                              </p:par>
                              <p:par>
                                <p:cTn id="131" presetID="22" presetClass="entr" presetSubtype="8" fill="hold" grpId="0" nodeType="withEffect">
                                  <p:stCondLst>
                                    <p:cond delay="500"/>
                                  </p:stCondLst>
                                  <p:childTnLst>
                                    <p:set>
                                      <p:cBhvr>
                                        <p:cTn id="132" dur="1" fill="hold">
                                          <p:stCondLst>
                                            <p:cond delay="0"/>
                                          </p:stCondLst>
                                        </p:cTn>
                                        <p:tgtEl>
                                          <p:spTgt spid="117"/>
                                        </p:tgtEl>
                                        <p:attrNameLst>
                                          <p:attrName>style.visibility</p:attrName>
                                        </p:attrNameLst>
                                      </p:cBhvr>
                                      <p:to>
                                        <p:strVal val="visible"/>
                                      </p:to>
                                    </p:set>
                                    <p:animEffect transition="in" filter="wipe(left)">
                                      <p:cBhvr>
                                        <p:cTn id="133" dur="500"/>
                                        <p:tgtEl>
                                          <p:spTgt spid="117"/>
                                        </p:tgtEl>
                                      </p:cBhvr>
                                    </p:animEffect>
                                  </p:childTnLst>
                                </p:cTn>
                              </p:par>
                              <p:par>
                                <p:cTn id="134" presetID="22" presetClass="entr" presetSubtype="8" fill="hold" grpId="0" nodeType="withEffect">
                                  <p:stCondLst>
                                    <p:cond delay="500"/>
                                  </p:stCondLst>
                                  <p:childTnLst>
                                    <p:set>
                                      <p:cBhvr>
                                        <p:cTn id="135" dur="1" fill="hold">
                                          <p:stCondLst>
                                            <p:cond delay="0"/>
                                          </p:stCondLst>
                                        </p:cTn>
                                        <p:tgtEl>
                                          <p:spTgt spid="118"/>
                                        </p:tgtEl>
                                        <p:attrNameLst>
                                          <p:attrName>style.visibility</p:attrName>
                                        </p:attrNameLst>
                                      </p:cBhvr>
                                      <p:to>
                                        <p:strVal val="visible"/>
                                      </p:to>
                                    </p:set>
                                    <p:animEffect transition="in" filter="wipe(left)">
                                      <p:cBhvr>
                                        <p:cTn id="136" dur="500"/>
                                        <p:tgtEl>
                                          <p:spTgt spid="118"/>
                                        </p:tgtEl>
                                      </p:cBhvr>
                                    </p:animEffect>
                                  </p:childTnLst>
                                </p:cTn>
                              </p:par>
                              <p:par>
                                <p:cTn id="137" presetID="22" presetClass="entr" presetSubtype="8" fill="hold" grpId="0" nodeType="withEffect">
                                  <p:stCondLst>
                                    <p:cond delay="500"/>
                                  </p:stCondLst>
                                  <p:childTnLst>
                                    <p:set>
                                      <p:cBhvr>
                                        <p:cTn id="138" dur="1" fill="hold">
                                          <p:stCondLst>
                                            <p:cond delay="0"/>
                                          </p:stCondLst>
                                        </p:cTn>
                                        <p:tgtEl>
                                          <p:spTgt spid="119"/>
                                        </p:tgtEl>
                                        <p:attrNameLst>
                                          <p:attrName>style.visibility</p:attrName>
                                        </p:attrNameLst>
                                      </p:cBhvr>
                                      <p:to>
                                        <p:strVal val="visible"/>
                                      </p:to>
                                    </p:set>
                                    <p:animEffect transition="in" filter="wipe(left)">
                                      <p:cBhvr>
                                        <p:cTn id="139" dur="500"/>
                                        <p:tgtEl>
                                          <p:spTgt spid="119"/>
                                        </p:tgtEl>
                                      </p:cBhvr>
                                    </p:animEffect>
                                  </p:childTnLst>
                                </p:cTn>
                              </p:par>
                              <p:par>
                                <p:cTn id="140" presetID="22" presetClass="entr" presetSubtype="2" fill="hold" grpId="0" nodeType="withEffect">
                                  <p:stCondLst>
                                    <p:cond delay="500"/>
                                  </p:stCondLst>
                                  <p:childTnLst>
                                    <p:set>
                                      <p:cBhvr>
                                        <p:cTn id="141" dur="1" fill="hold">
                                          <p:stCondLst>
                                            <p:cond delay="0"/>
                                          </p:stCondLst>
                                        </p:cTn>
                                        <p:tgtEl>
                                          <p:spTgt spid="120"/>
                                        </p:tgtEl>
                                        <p:attrNameLst>
                                          <p:attrName>style.visibility</p:attrName>
                                        </p:attrNameLst>
                                      </p:cBhvr>
                                      <p:to>
                                        <p:strVal val="visible"/>
                                      </p:to>
                                    </p:set>
                                    <p:animEffect transition="in" filter="wipe(right)">
                                      <p:cBhvr>
                                        <p:cTn id="142" dur="500"/>
                                        <p:tgtEl>
                                          <p:spTgt spid="120"/>
                                        </p:tgtEl>
                                      </p:cBhvr>
                                    </p:animEffect>
                                  </p:childTnLst>
                                </p:cTn>
                              </p:par>
                              <p:par>
                                <p:cTn id="143" presetID="22" presetClass="entr" presetSubtype="2" fill="hold" grpId="0" nodeType="withEffect">
                                  <p:stCondLst>
                                    <p:cond delay="500"/>
                                  </p:stCondLst>
                                  <p:childTnLst>
                                    <p:set>
                                      <p:cBhvr>
                                        <p:cTn id="144" dur="1" fill="hold">
                                          <p:stCondLst>
                                            <p:cond delay="0"/>
                                          </p:stCondLst>
                                        </p:cTn>
                                        <p:tgtEl>
                                          <p:spTgt spid="121"/>
                                        </p:tgtEl>
                                        <p:attrNameLst>
                                          <p:attrName>style.visibility</p:attrName>
                                        </p:attrNameLst>
                                      </p:cBhvr>
                                      <p:to>
                                        <p:strVal val="visible"/>
                                      </p:to>
                                    </p:set>
                                    <p:animEffect transition="in" filter="wipe(right)">
                                      <p:cBhvr>
                                        <p:cTn id="145" dur="500"/>
                                        <p:tgtEl>
                                          <p:spTgt spid="121"/>
                                        </p:tgtEl>
                                      </p:cBhvr>
                                    </p:animEffect>
                                  </p:childTnLst>
                                </p:cTn>
                              </p:par>
                              <p:par>
                                <p:cTn id="146" presetID="22" presetClass="entr" presetSubtype="2" fill="hold" grpId="0" nodeType="withEffect">
                                  <p:stCondLst>
                                    <p:cond delay="500"/>
                                  </p:stCondLst>
                                  <p:childTnLst>
                                    <p:set>
                                      <p:cBhvr>
                                        <p:cTn id="147" dur="1" fill="hold">
                                          <p:stCondLst>
                                            <p:cond delay="0"/>
                                          </p:stCondLst>
                                        </p:cTn>
                                        <p:tgtEl>
                                          <p:spTgt spid="122"/>
                                        </p:tgtEl>
                                        <p:attrNameLst>
                                          <p:attrName>style.visibility</p:attrName>
                                        </p:attrNameLst>
                                      </p:cBhvr>
                                      <p:to>
                                        <p:strVal val="visible"/>
                                      </p:to>
                                    </p:set>
                                    <p:animEffect transition="in" filter="wipe(right)">
                                      <p:cBhvr>
                                        <p:cTn id="148" dur="500"/>
                                        <p:tgtEl>
                                          <p:spTgt spid="122"/>
                                        </p:tgtEl>
                                      </p:cBhvr>
                                    </p:animEffect>
                                  </p:childTnLst>
                                </p:cTn>
                              </p:par>
                              <p:par>
                                <p:cTn id="149" presetID="22" presetClass="entr" presetSubtype="2" fill="hold" grpId="0" nodeType="withEffect">
                                  <p:stCondLst>
                                    <p:cond delay="500"/>
                                  </p:stCondLst>
                                  <p:childTnLst>
                                    <p:set>
                                      <p:cBhvr>
                                        <p:cTn id="150" dur="1" fill="hold">
                                          <p:stCondLst>
                                            <p:cond delay="0"/>
                                          </p:stCondLst>
                                        </p:cTn>
                                        <p:tgtEl>
                                          <p:spTgt spid="124"/>
                                        </p:tgtEl>
                                        <p:attrNameLst>
                                          <p:attrName>style.visibility</p:attrName>
                                        </p:attrNameLst>
                                      </p:cBhvr>
                                      <p:to>
                                        <p:strVal val="visible"/>
                                      </p:to>
                                    </p:set>
                                    <p:animEffect transition="in" filter="wipe(right)">
                                      <p:cBhvr>
                                        <p:cTn id="151" dur="500"/>
                                        <p:tgtEl>
                                          <p:spTgt spid="124"/>
                                        </p:tgtEl>
                                      </p:cBhvr>
                                    </p:animEffect>
                                  </p:childTnLst>
                                </p:cTn>
                              </p:par>
                              <p:par>
                                <p:cTn id="152" presetID="22" presetClass="entr" presetSubtype="2" fill="hold" grpId="0" nodeType="withEffect">
                                  <p:stCondLst>
                                    <p:cond delay="500"/>
                                  </p:stCondLst>
                                  <p:childTnLst>
                                    <p:set>
                                      <p:cBhvr>
                                        <p:cTn id="153" dur="1" fill="hold">
                                          <p:stCondLst>
                                            <p:cond delay="0"/>
                                          </p:stCondLst>
                                        </p:cTn>
                                        <p:tgtEl>
                                          <p:spTgt spid="125"/>
                                        </p:tgtEl>
                                        <p:attrNameLst>
                                          <p:attrName>style.visibility</p:attrName>
                                        </p:attrNameLst>
                                      </p:cBhvr>
                                      <p:to>
                                        <p:strVal val="visible"/>
                                      </p:to>
                                    </p:set>
                                    <p:animEffect transition="in" filter="wipe(right)">
                                      <p:cBhvr>
                                        <p:cTn id="154" dur="500"/>
                                        <p:tgtEl>
                                          <p:spTgt spid="125"/>
                                        </p:tgtEl>
                                      </p:cBhvr>
                                    </p:animEffect>
                                  </p:childTnLst>
                                </p:cTn>
                              </p:par>
                              <p:par>
                                <p:cTn id="155" presetID="22" presetClass="entr" presetSubtype="2" fill="hold" grpId="0" nodeType="withEffect">
                                  <p:stCondLst>
                                    <p:cond delay="500"/>
                                  </p:stCondLst>
                                  <p:childTnLst>
                                    <p:set>
                                      <p:cBhvr>
                                        <p:cTn id="156" dur="1" fill="hold">
                                          <p:stCondLst>
                                            <p:cond delay="0"/>
                                          </p:stCondLst>
                                        </p:cTn>
                                        <p:tgtEl>
                                          <p:spTgt spid="126"/>
                                        </p:tgtEl>
                                        <p:attrNameLst>
                                          <p:attrName>style.visibility</p:attrName>
                                        </p:attrNameLst>
                                      </p:cBhvr>
                                      <p:to>
                                        <p:strVal val="visible"/>
                                      </p:to>
                                    </p:set>
                                    <p:animEffect transition="in" filter="wipe(right)">
                                      <p:cBhvr>
                                        <p:cTn id="157" dur="500"/>
                                        <p:tgtEl>
                                          <p:spTgt spid="126"/>
                                        </p:tgtEl>
                                      </p:cBhvr>
                                    </p:animEffect>
                                  </p:childTnLst>
                                </p:cTn>
                              </p:par>
                              <p:par>
                                <p:cTn id="158" presetID="22" presetClass="entr" presetSubtype="2" fill="hold" grpId="0" nodeType="withEffect">
                                  <p:stCondLst>
                                    <p:cond delay="500"/>
                                  </p:stCondLst>
                                  <p:childTnLst>
                                    <p:set>
                                      <p:cBhvr>
                                        <p:cTn id="159" dur="1" fill="hold">
                                          <p:stCondLst>
                                            <p:cond delay="0"/>
                                          </p:stCondLst>
                                        </p:cTn>
                                        <p:tgtEl>
                                          <p:spTgt spid="127"/>
                                        </p:tgtEl>
                                        <p:attrNameLst>
                                          <p:attrName>style.visibility</p:attrName>
                                        </p:attrNameLst>
                                      </p:cBhvr>
                                      <p:to>
                                        <p:strVal val="visible"/>
                                      </p:to>
                                    </p:set>
                                    <p:animEffect transition="in" filter="wipe(right)">
                                      <p:cBhvr>
                                        <p:cTn id="160" dur="500"/>
                                        <p:tgtEl>
                                          <p:spTgt spid="127"/>
                                        </p:tgtEl>
                                      </p:cBhvr>
                                    </p:animEffect>
                                  </p:childTnLst>
                                </p:cTn>
                              </p:par>
                              <p:par>
                                <p:cTn id="161" presetID="22" presetClass="entr" presetSubtype="2" fill="hold" grpId="0" nodeType="withEffect">
                                  <p:stCondLst>
                                    <p:cond delay="500"/>
                                  </p:stCondLst>
                                  <p:childTnLst>
                                    <p:set>
                                      <p:cBhvr>
                                        <p:cTn id="162" dur="1" fill="hold">
                                          <p:stCondLst>
                                            <p:cond delay="0"/>
                                          </p:stCondLst>
                                        </p:cTn>
                                        <p:tgtEl>
                                          <p:spTgt spid="128"/>
                                        </p:tgtEl>
                                        <p:attrNameLst>
                                          <p:attrName>style.visibility</p:attrName>
                                        </p:attrNameLst>
                                      </p:cBhvr>
                                      <p:to>
                                        <p:strVal val="visible"/>
                                      </p:to>
                                    </p:set>
                                    <p:animEffect transition="in" filter="wipe(right)">
                                      <p:cBhvr>
                                        <p:cTn id="163" dur="500"/>
                                        <p:tgtEl>
                                          <p:spTgt spid="128"/>
                                        </p:tgtEl>
                                      </p:cBhvr>
                                    </p:animEffect>
                                  </p:childTnLst>
                                </p:cTn>
                              </p:par>
                              <p:par>
                                <p:cTn id="164" presetID="22" presetClass="entr" presetSubtype="2" fill="hold" grpId="0" nodeType="withEffect">
                                  <p:stCondLst>
                                    <p:cond delay="500"/>
                                  </p:stCondLst>
                                  <p:childTnLst>
                                    <p:set>
                                      <p:cBhvr>
                                        <p:cTn id="165" dur="1" fill="hold">
                                          <p:stCondLst>
                                            <p:cond delay="0"/>
                                          </p:stCondLst>
                                        </p:cTn>
                                        <p:tgtEl>
                                          <p:spTgt spid="129"/>
                                        </p:tgtEl>
                                        <p:attrNameLst>
                                          <p:attrName>style.visibility</p:attrName>
                                        </p:attrNameLst>
                                      </p:cBhvr>
                                      <p:to>
                                        <p:strVal val="visible"/>
                                      </p:to>
                                    </p:set>
                                    <p:animEffect transition="in" filter="wipe(right)">
                                      <p:cBhvr>
                                        <p:cTn id="166" dur="500"/>
                                        <p:tgtEl>
                                          <p:spTgt spid="129"/>
                                        </p:tgtEl>
                                      </p:cBhvr>
                                    </p:animEffect>
                                  </p:childTnLst>
                                </p:cTn>
                              </p:par>
                            </p:childTnLst>
                          </p:cTn>
                        </p:par>
                        <p:par>
                          <p:cTn id="167" fill="hold">
                            <p:stCondLst>
                              <p:cond delay="2000"/>
                            </p:stCondLst>
                            <p:childTnLst>
                              <p:par>
                                <p:cTn id="168" presetID="23" presetClass="exit" presetSubtype="32" fill="hold" nodeType="afterEffect">
                                  <p:stCondLst>
                                    <p:cond delay="0"/>
                                  </p:stCondLst>
                                  <p:childTnLst>
                                    <p:anim calcmode="lin" valueType="num">
                                      <p:cBhvr>
                                        <p:cTn id="169" dur="500"/>
                                        <p:tgtEl>
                                          <p:spTgt spid="44"/>
                                        </p:tgtEl>
                                        <p:attrNameLst>
                                          <p:attrName>ppt_w</p:attrName>
                                        </p:attrNameLst>
                                      </p:cBhvr>
                                      <p:tavLst>
                                        <p:tav tm="0">
                                          <p:val>
                                            <p:strVal val="ppt_w"/>
                                          </p:val>
                                        </p:tav>
                                        <p:tav tm="100000">
                                          <p:val>
                                            <p:fltVal val="0"/>
                                          </p:val>
                                        </p:tav>
                                      </p:tavLst>
                                    </p:anim>
                                    <p:anim calcmode="lin" valueType="num">
                                      <p:cBhvr>
                                        <p:cTn id="170" dur="500"/>
                                        <p:tgtEl>
                                          <p:spTgt spid="44"/>
                                        </p:tgtEl>
                                        <p:attrNameLst>
                                          <p:attrName>ppt_h</p:attrName>
                                        </p:attrNameLst>
                                      </p:cBhvr>
                                      <p:tavLst>
                                        <p:tav tm="0">
                                          <p:val>
                                            <p:strVal val="ppt_h"/>
                                          </p:val>
                                        </p:tav>
                                        <p:tav tm="100000">
                                          <p:val>
                                            <p:fltVal val="0"/>
                                          </p:val>
                                        </p:tav>
                                      </p:tavLst>
                                    </p:anim>
                                    <p:set>
                                      <p:cBhvr>
                                        <p:cTn id="171" dur="1" fill="hold">
                                          <p:stCondLst>
                                            <p:cond delay="499"/>
                                          </p:stCondLst>
                                        </p:cTn>
                                        <p:tgtEl>
                                          <p:spTgt spid="44"/>
                                        </p:tgtEl>
                                        <p:attrNameLst>
                                          <p:attrName>style.visibility</p:attrName>
                                        </p:attrNameLst>
                                      </p:cBhvr>
                                      <p:to>
                                        <p:strVal val="hidden"/>
                                      </p:to>
                                    </p:set>
                                  </p:childTnLst>
                                </p:cTn>
                              </p:par>
                              <p:par>
                                <p:cTn id="172" presetID="23" presetClass="exit" presetSubtype="32" fill="hold" nodeType="withEffect">
                                  <p:stCondLst>
                                    <p:cond delay="0"/>
                                  </p:stCondLst>
                                  <p:childTnLst>
                                    <p:anim calcmode="lin" valueType="num">
                                      <p:cBhvr>
                                        <p:cTn id="173" dur="500"/>
                                        <p:tgtEl>
                                          <p:spTgt spid="19"/>
                                        </p:tgtEl>
                                        <p:attrNameLst>
                                          <p:attrName>ppt_w</p:attrName>
                                        </p:attrNameLst>
                                      </p:cBhvr>
                                      <p:tavLst>
                                        <p:tav tm="0">
                                          <p:val>
                                            <p:strVal val="ppt_w"/>
                                          </p:val>
                                        </p:tav>
                                        <p:tav tm="100000">
                                          <p:val>
                                            <p:fltVal val="0"/>
                                          </p:val>
                                        </p:tav>
                                      </p:tavLst>
                                    </p:anim>
                                    <p:anim calcmode="lin" valueType="num">
                                      <p:cBhvr>
                                        <p:cTn id="174" dur="500"/>
                                        <p:tgtEl>
                                          <p:spTgt spid="19"/>
                                        </p:tgtEl>
                                        <p:attrNameLst>
                                          <p:attrName>ppt_h</p:attrName>
                                        </p:attrNameLst>
                                      </p:cBhvr>
                                      <p:tavLst>
                                        <p:tav tm="0">
                                          <p:val>
                                            <p:strVal val="ppt_h"/>
                                          </p:val>
                                        </p:tav>
                                        <p:tav tm="100000">
                                          <p:val>
                                            <p:fltVal val="0"/>
                                          </p:val>
                                        </p:tav>
                                      </p:tavLst>
                                    </p:anim>
                                    <p:set>
                                      <p:cBhvr>
                                        <p:cTn id="175" dur="1" fill="hold">
                                          <p:stCondLst>
                                            <p:cond delay="499"/>
                                          </p:stCondLst>
                                        </p:cTn>
                                        <p:tgtEl>
                                          <p:spTgt spid="19"/>
                                        </p:tgtEl>
                                        <p:attrNameLst>
                                          <p:attrName>style.visibility</p:attrName>
                                        </p:attrNameLst>
                                      </p:cBhvr>
                                      <p:to>
                                        <p:strVal val="hidden"/>
                                      </p:to>
                                    </p:set>
                                  </p:childTnLst>
                                </p:cTn>
                              </p:par>
                              <p:par>
                                <p:cTn id="176" presetID="23" presetClass="exit" presetSubtype="32" fill="hold" nodeType="withEffect">
                                  <p:stCondLst>
                                    <p:cond delay="0"/>
                                  </p:stCondLst>
                                  <p:childTnLst>
                                    <p:anim calcmode="lin" valueType="num">
                                      <p:cBhvr>
                                        <p:cTn id="177" dur="500"/>
                                        <p:tgtEl>
                                          <p:spTgt spid="4"/>
                                        </p:tgtEl>
                                        <p:attrNameLst>
                                          <p:attrName>ppt_w</p:attrName>
                                        </p:attrNameLst>
                                      </p:cBhvr>
                                      <p:tavLst>
                                        <p:tav tm="0">
                                          <p:val>
                                            <p:strVal val="ppt_w"/>
                                          </p:val>
                                        </p:tav>
                                        <p:tav tm="100000">
                                          <p:val>
                                            <p:fltVal val="0"/>
                                          </p:val>
                                        </p:tav>
                                      </p:tavLst>
                                    </p:anim>
                                    <p:anim calcmode="lin" valueType="num">
                                      <p:cBhvr>
                                        <p:cTn id="178" dur="500"/>
                                        <p:tgtEl>
                                          <p:spTgt spid="4"/>
                                        </p:tgtEl>
                                        <p:attrNameLst>
                                          <p:attrName>ppt_h</p:attrName>
                                        </p:attrNameLst>
                                      </p:cBhvr>
                                      <p:tavLst>
                                        <p:tav tm="0">
                                          <p:val>
                                            <p:strVal val="ppt_h"/>
                                          </p:val>
                                        </p:tav>
                                        <p:tav tm="100000">
                                          <p:val>
                                            <p:fltVal val="0"/>
                                          </p:val>
                                        </p:tav>
                                      </p:tavLst>
                                    </p:anim>
                                    <p:set>
                                      <p:cBhvr>
                                        <p:cTn id="179" dur="1" fill="hold">
                                          <p:stCondLst>
                                            <p:cond delay="499"/>
                                          </p:stCondLst>
                                        </p:cTn>
                                        <p:tgtEl>
                                          <p:spTgt spid="4"/>
                                        </p:tgtEl>
                                        <p:attrNameLst>
                                          <p:attrName>style.visibility</p:attrName>
                                        </p:attrNameLst>
                                      </p:cBhvr>
                                      <p:to>
                                        <p:strVal val="hidden"/>
                                      </p:to>
                                    </p:set>
                                  </p:childTnLst>
                                </p:cTn>
                              </p:par>
                              <p:par>
                                <p:cTn id="180" presetID="23" presetClass="exit" presetSubtype="32" fill="hold" nodeType="withEffect">
                                  <p:stCondLst>
                                    <p:cond delay="0"/>
                                  </p:stCondLst>
                                  <p:childTnLst>
                                    <p:anim calcmode="lin" valueType="num">
                                      <p:cBhvr>
                                        <p:cTn id="181" dur="500"/>
                                        <p:tgtEl>
                                          <p:spTgt spid="5"/>
                                        </p:tgtEl>
                                        <p:attrNameLst>
                                          <p:attrName>ppt_w</p:attrName>
                                        </p:attrNameLst>
                                      </p:cBhvr>
                                      <p:tavLst>
                                        <p:tav tm="0">
                                          <p:val>
                                            <p:strVal val="ppt_w"/>
                                          </p:val>
                                        </p:tav>
                                        <p:tav tm="100000">
                                          <p:val>
                                            <p:fltVal val="0"/>
                                          </p:val>
                                        </p:tav>
                                      </p:tavLst>
                                    </p:anim>
                                    <p:anim calcmode="lin" valueType="num">
                                      <p:cBhvr>
                                        <p:cTn id="182" dur="500"/>
                                        <p:tgtEl>
                                          <p:spTgt spid="5"/>
                                        </p:tgtEl>
                                        <p:attrNameLst>
                                          <p:attrName>ppt_h</p:attrName>
                                        </p:attrNameLst>
                                      </p:cBhvr>
                                      <p:tavLst>
                                        <p:tav tm="0">
                                          <p:val>
                                            <p:strVal val="ppt_h"/>
                                          </p:val>
                                        </p:tav>
                                        <p:tav tm="100000">
                                          <p:val>
                                            <p:fltVal val="0"/>
                                          </p:val>
                                        </p:tav>
                                      </p:tavLst>
                                    </p:anim>
                                    <p:set>
                                      <p:cBhvr>
                                        <p:cTn id="183" dur="1" fill="hold">
                                          <p:stCondLst>
                                            <p:cond delay="499"/>
                                          </p:stCondLst>
                                        </p:cTn>
                                        <p:tgtEl>
                                          <p:spTgt spid="5"/>
                                        </p:tgtEl>
                                        <p:attrNameLst>
                                          <p:attrName>style.visibility</p:attrName>
                                        </p:attrNameLst>
                                      </p:cBhvr>
                                      <p:to>
                                        <p:strVal val="hidden"/>
                                      </p:to>
                                    </p:set>
                                  </p:childTnLst>
                                </p:cTn>
                              </p:par>
                              <p:par>
                                <p:cTn id="184" presetID="23" presetClass="exit" presetSubtype="32" fill="hold" nodeType="withEffect">
                                  <p:stCondLst>
                                    <p:cond delay="0"/>
                                  </p:stCondLst>
                                  <p:childTnLst>
                                    <p:anim calcmode="lin" valueType="num">
                                      <p:cBhvr>
                                        <p:cTn id="185" dur="500"/>
                                        <p:tgtEl>
                                          <p:spTgt spid="6"/>
                                        </p:tgtEl>
                                        <p:attrNameLst>
                                          <p:attrName>ppt_w</p:attrName>
                                        </p:attrNameLst>
                                      </p:cBhvr>
                                      <p:tavLst>
                                        <p:tav tm="0">
                                          <p:val>
                                            <p:strVal val="ppt_w"/>
                                          </p:val>
                                        </p:tav>
                                        <p:tav tm="100000">
                                          <p:val>
                                            <p:fltVal val="0"/>
                                          </p:val>
                                        </p:tav>
                                      </p:tavLst>
                                    </p:anim>
                                    <p:anim calcmode="lin" valueType="num">
                                      <p:cBhvr>
                                        <p:cTn id="186" dur="500"/>
                                        <p:tgtEl>
                                          <p:spTgt spid="6"/>
                                        </p:tgtEl>
                                        <p:attrNameLst>
                                          <p:attrName>ppt_h</p:attrName>
                                        </p:attrNameLst>
                                      </p:cBhvr>
                                      <p:tavLst>
                                        <p:tav tm="0">
                                          <p:val>
                                            <p:strVal val="ppt_h"/>
                                          </p:val>
                                        </p:tav>
                                        <p:tav tm="100000">
                                          <p:val>
                                            <p:fltVal val="0"/>
                                          </p:val>
                                        </p:tav>
                                      </p:tavLst>
                                    </p:anim>
                                    <p:set>
                                      <p:cBhvr>
                                        <p:cTn id="187" dur="1" fill="hold">
                                          <p:stCondLst>
                                            <p:cond delay="499"/>
                                          </p:stCondLst>
                                        </p:cTn>
                                        <p:tgtEl>
                                          <p:spTgt spid="6"/>
                                        </p:tgtEl>
                                        <p:attrNameLst>
                                          <p:attrName>style.visibility</p:attrName>
                                        </p:attrNameLst>
                                      </p:cBhvr>
                                      <p:to>
                                        <p:strVal val="hidden"/>
                                      </p:to>
                                    </p:set>
                                  </p:childTnLst>
                                </p:cTn>
                              </p:par>
                              <p:par>
                                <p:cTn id="188" presetID="23" presetClass="exit" presetSubtype="32" fill="hold" nodeType="withEffect">
                                  <p:stCondLst>
                                    <p:cond delay="0"/>
                                  </p:stCondLst>
                                  <p:childTnLst>
                                    <p:anim calcmode="lin" valueType="num">
                                      <p:cBhvr>
                                        <p:cTn id="189" dur="500"/>
                                        <p:tgtEl>
                                          <p:spTgt spid="7"/>
                                        </p:tgtEl>
                                        <p:attrNameLst>
                                          <p:attrName>ppt_w</p:attrName>
                                        </p:attrNameLst>
                                      </p:cBhvr>
                                      <p:tavLst>
                                        <p:tav tm="0">
                                          <p:val>
                                            <p:strVal val="ppt_w"/>
                                          </p:val>
                                        </p:tav>
                                        <p:tav tm="100000">
                                          <p:val>
                                            <p:fltVal val="0"/>
                                          </p:val>
                                        </p:tav>
                                      </p:tavLst>
                                    </p:anim>
                                    <p:anim calcmode="lin" valueType="num">
                                      <p:cBhvr>
                                        <p:cTn id="190" dur="500"/>
                                        <p:tgtEl>
                                          <p:spTgt spid="7"/>
                                        </p:tgtEl>
                                        <p:attrNameLst>
                                          <p:attrName>ppt_h</p:attrName>
                                        </p:attrNameLst>
                                      </p:cBhvr>
                                      <p:tavLst>
                                        <p:tav tm="0">
                                          <p:val>
                                            <p:strVal val="ppt_h"/>
                                          </p:val>
                                        </p:tav>
                                        <p:tav tm="100000">
                                          <p:val>
                                            <p:fltVal val="0"/>
                                          </p:val>
                                        </p:tav>
                                      </p:tavLst>
                                    </p:anim>
                                    <p:set>
                                      <p:cBhvr>
                                        <p:cTn id="191" dur="1" fill="hold">
                                          <p:stCondLst>
                                            <p:cond delay="499"/>
                                          </p:stCondLst>
                                        </p:cTn>
                                        <p:tgtEl>
                                          <p:spTgt spid="7"/>
                                        </p:tgtEl>
                                        <p:attrNameLst>
                                          <p:attrName>style.visibility</p:attrName>
                                        </p:attrNameLst>
                                      </p:cBhvr>
                                      <p:to>
                                        <p:strVal val="hidden"/>
                                      </p:to>
                                    </p:set>
                                  </p:childTnLst>
                                </p:cTn>
                              </p:par>
                              <p:par>
                                <p:cTn id="192" presetID="23" presetClass="exit" presetSubtype="32" fill="hold" nodeType="withEffect">
                                  <p:stCondLst>
                                    <p:cond delay="0"/>
                                  </p:stCondLst>
                                  <p:childTnLst>
                                    <p:anim calcmode="lin" valueType="num">
                                      <p:cBhvr>
                                        <p:cTn id="193" dur="500"/>
                                        <p:tgtEl>
                                          <p:spTgt spid="8"/>
                                        </p:tgtEl>
                                        <p:attrNameLst>
                                          <p:attrName>ppt_w</p:attrName>
                                        </p:attrNameLst>
                                      </p:cBhvr>
                                      <p:tavLst>
                                        <p:tav tm="0">
                                          <p:val>
                                            <p:strVal val="ppt_w"/>
                                          </p:val>
                                        </p:tav>
                                        <p:tav tm="100000">
                                          <p:val>
                                            <p:fltVal val="0"/>
                                          </p:val>
                                        </p:tav>
                                      </p:tavLst>
                                    </p:anim>
                                    <p:anim calcmode="lin" valueType="num">
                                      <p:cBhvr>
                                        <p:cTn id="194" dur="500"/>
                                        <p:tgtEl>
                                          <p:spTgt spid="8"/>
                                        </p:tgtEl>
                                        <p:attrNameLst>
                                          <p:attrName>ppt_h</p:attrName>
                                        </p:attrNameLst>
                                      </p:cBhvr>
                                      <p:tavLst>
                                        <p:tav tm="0">
                                          <p:val>
                                            <p:strVal val="ppt_h"/>
                                          </p:val>
                                        </p:tav>
                                        <p:tav tm="100000">
                                          <p:val>
                                            <p:fltVal val="0"/>
                                          </p:val>
                                        </p:tav>
                                      </p:tavLst>
                                    </p:anim>
                                    <p:set>
                                      <p:cBhvr>
                                        <p:cTn id="195" dur="1" fill="hold">
                                          <p:stCondLst>
                                            <p:cond delay="499"/>
                                          </p:stCondLst>
                                        </p:cTn>
                                        <p:tgtEl>
                                          <p:spTgt spid="8"/>
                                        </p:tgtEl>
                                        <p:attrNameLst>
                                          <p:attrName>style.visibility</p:attrName>
                                        </p:attrNameLst>
                                      </p:cBhvr>
                                      <p:to>
                                        <p:strVal val="hidden"/>
                                      </p:to>
                                    </p:set>
                                  </p:childTnLst>
                                </p:cTn>
                              </p:par>
                              <p:par>
                                <p:cTn id="196" presetID="23" presetClass="exit" presetSubtype="32" fill="hold" nodeType="withEffect">
                                  <p:stCondLst>
                                    <p:cond delay="0"/>
                                  </p:stCondLst>
                                  <p:childTnLst>
                                    <p:anim calcmode="lin" valueType="num">
                                      <p:cBhvr>
                                        <p:cTn id="197" dur="500"/>
                                        <p:tgtEl>
                                          <p:spTgt spid="9"/>
                                        </p:tgtEl>
                                        <p:attrNameLst>
                                          <p:attrName>ppt_w</p:attrName>
                                        </p:attrNameLst>
                                      </p:cBhvr>
                                      <p:tavLst>
                                        <p:tav tm="0">
                                          <p:val>
                                            <p:strVal val="ppt_w"/>
                                          </p:val>
                                        </p:tav>
                                        <p:tav tm="100000">
                                          <p:val>
                                            <p:fltVal val="0"/>
                                          </p:val>
                                        </p:tav>
                                      </p:tavLst>
                                    </p:anim>
                                    <p:anim calcmode="lin" valueType="num">
                                      <p:cBhvr>
                                        <p:cTn id="198" dur="500"/>
                                        <p:tgtEl>
                                          <p:spTgt spid="9"/>
                                        </p:tgtEl>
                                        <p:attrNameLst>
                                          <p:attrName>ppt_h</p:attrName>
                                        </p:attrNameLst>
                                      </p:cBhvr>
                                      <p:tavLst>
                                        <p:tav tm="0">
                                          <p:val>
                                            <p:strVal val="ppt_h"/>
                                          </p:val>
                                        </p:tav>
                                        <p:tav tm="100000">
                                          <p:val>
                                            <p:fltVal val="0"/>
                                          </p:val>
                                        </p:tav>
                                      </p:tavLst>
                                    </p:anim>
                                    <p:set>
                                      <p:cBhvr>
                                        <p:cTn id="199" dur="1" fill="hold">
                                          <p:stCondLst>
                                            <p:cond delay="499"/>
                                          </p:stCondLst>
                                        </p:cTn>
                                        <p:tgtEl>
                                          <p:spTgt spid="9"/>
                                        </p:tgtEl>
                                        <p:attrNameLst>
                                          <p:attrName>style.visibility</p:attrName>
                                        </p:attrNameLst>
                                      </p:cBhvr>
                                      <p:to>
                                        <p:strVal val="hidden"/>
                                      </p:to>
                                    </p:set>
                                  </p:childTnLst>
                                </p:cTn>
                              </p:par>
                              <p:par>
                                <p:cTn id="200" presetID="23" presetClass="exit" presetSubtype="32" fill="hold" nodeType="withEffect">
                                  <p:stCondLst>
                                    <p:cond delay="0"/>
                                  </p:stCondLst>
                                  <p:childTnLst>
                                    <p:anim calcmode="lin" valueType="num">
                                      <p:cBhvr>
                                        <p:cTn id="201" dur="500"/>
                                        <p:tgtEl>
                                          <p:spTgt spid="10"/>
                                        </p:tgtEl>
                                        <p:attrNameLst>
                                          <p:attrName>ppt_w</p:attrName>
                                        </p:attrNameLst>
                                      </p:cBhvr>
                                      <p:tavLst>
                                        <p:tav tm="0">
                                          <p:val>
                                            <p:strVal val="ppt_w"/>
                                          </p:val>
                                        </p:tav>
                                        <p:tav tm="100000">
                                          <p:val>
                                            <p:fltVal val="0"/>
                                          </p:val>
                                        </p:tav>
                                      </p:tavLst>
                                    </p:anim>
                                    <p:anim calcmode="lin" valueType="num">
                                      <p:cBhvr>
                                        <p:cTn id="202" dur="500"/>
                                        <p:tgtEl>
                                          <p:spTgt spid="10"/>
                                        </p:tgtEl>
                                        <p:attrNameLst>
                                          <p:attrName>ppt_h</p:attrName>
                                        </p:attrNameLst>
                                      </p:cBhvr>
                                      <p:tavLst>
                                        <p:tav tm="0">
                                          <p:val>
                                            <p:strVal val="ppt_h"/>
                                          </p:val>
                                        </p:tav>
                                        <p:tav tm="100000">
                                          <p:val>
                                            <p:fltVal val="0"/>
                                          </p:val>
                                        </p:tav>
                                      </p:tavLst>
                                    </p:anim>
                                    <p:set>
                                      <p:cBhvr>
                                        <p:cTn id="203" dur="1" fill="hold">
                                          <p:stCondLst>
                                            <p:cond delay="499"/>
                                          </p:stCondLst>
                                        </p:cTn>
                                        <p:tgtEl>
                                          <p:spTgt spid="10"/>
                                        </p:tgtEl>
                                        <p:attrNameLst>
                                          <p:attrName>style.visibility</p:attrName>
                                        </p:attrNameLst>
                                      </p:cBhvr>
                                      <p:to>
                                        <p:strVal val="hidden"/>
                                      </p:to>
                                    </p:set>
                                  </p:childTnLst>
                                </p:cTn>
                              </p:par>
                              <p:par>
                                <p:cTn id="204" presetID="23" presetClass="exit" presetSubtype="32" fill="hold" nodeType="withEffect">
                                  <p:stCondLst>
                                    <p:cond delay="0"/>
                                  </p:stCondLst>
                                  <p:childTnLst>
                                    <p:anim calcmode="lin" valueType="num">
                                      <p:cBhvr>
                                        <p:cTn id="205" dur="500"/>
                                        <p:tgtEl>
                                          <p:spTgt spid="11"/>
                                        </p:tgtEl>
                                        <p:attrNameLst>
                                          <p:attrName>ppt_w</p:attrName>
                                        </p:attrNameLst>
                                      </p:cBhvr>
                                      <p:tavLst>
                                        <p:tav tm="0">
                                          <p:val>
                                            <p:strVal val="ppt_w"/>
                                          </p:val>
                                        </p:tav>
                                        <p:tav tm="100000">
                                          <p:val>
                                            <p:fltVal val="0"/>
                                          </p:val>
                                        </p:tav>
                                      </p:tavLst>
                                    </p:anim>
                                    <p:anim calcmode="lin" valueType="num">
                                      <p:cBhvr>
                                        <p:cTn id="206" dur="500"/>
                                        <p:tgtEl>
                                          <p:spTgt spid="11"/>
                                        </p:tgtEl>
                                        <p:attrNameLst>
                                          <p:attrName>ppt_h</p:attrName>
                                        </p:attrNameLst>
                                      </p:cBhvr>
                                      <p:tavLst>
                                        <p:tav tm="0">
                                          <p:val>
                                            <p:strVal val="ppt_h"/>
                                          </p:val>
                                        </p:tav>
                                        <p:tav tm="100000">
                                          <p:val>
                                            <p:fltVal val="0"/>
                                          </p:val>
                                        </p:tav>
                                      </p:tavLst>
                                    </p:anim>
                                    <p:set>
                                      <p:cBhvr>
                                        <p:cTn id="207" dur="1" fill="hold">
                                          <p:stCondLst>
                                            <p:cond delay="499"/>
                                          </p:stCondLst>
                                        </p:cTn>
                                        <p:tgtEl>
                                          <p:spTgt spid="11"/>
                                        </p:tgtEl>
                                        <p:attrNameLst>
                                          <p:attrName>style.visibility</p:attrName>
                                        </p:attrNameLst>
                                      </p:cBhvr>
                                      <p:to>
                                        <p:strVal val="hidden"/>
                                      </p:to>
                                    </p:set>
                                  </p:childTnLst>
                                </p:cTn>
                              </p:par>
                              <p:par>
                                <p:cTn id="208" presetID="23" presetClass="exit" presetSubtype="32" fill="hold" nodeType="withEffect">
                                  <p:stCondLst>
                                    <p:cond delay="0"/>
                                  </p:stCondLst>
                                  <p:childTnLst>
                                    <p:anim calcmode="lin" valueType="num">
                                      <p:cBhvr>
                                        <p:cTn id="209" dur="500"/>
                                        <p:tgtEl>
                                          <p:spTgt spid="12"/>
                                        </p:tgtEl>
                                        <p:attrNameLst>
                                          <p:attrName>ppt_w</p:attrName>
                                        </p:attrNameLst>
                                      </p:cBhvr>
                                      <p:tavLst>
                                        <p:tav tm="0">
                                          <p:val>
                                            <p:strVal val="ppt_w"/>
                                          </p:val>
                                        </p:tav>
                                        <p:tav tm="100000">
                                          <p:val>
                                            <p:fltVal val="0"/>
                                          </p:val>
                                        </p:tav>
                                      </p:tavLst>
                                    </p:anim>
                                    <p:anim calcmode="lin" valueType="num">
                                      <p:cBhvr>
                                        <p:cTn id="210" dur="500"/>
                                        <p:tgtEl>
                                          <p:spTgt spid="12"/>
                                        </p:tgtEl>
                                        <p:attrNameLst>
                                          <p:attrName>ppt_h</p:attrName>
                                        </p:attrNameLst>
                                      </p:cBhvr>
                                      <p:tavLst>
                                        <p:tav tm="0">
                                          <p:val>
                                            <p:strVal val="ppt_h"/>
                                          </p:val>
                                        </p:tav>
                                        <p:tav tm="100000">
                                          <p:val>
                                            <p:fltVal val="0"/>
                                          </p:val>
                                        </p:tav>
                                      </p:tavLst>
                                    </p:anim>
                                    <p:set>
                                      <p:cBhvr>
                                        <p:cTn id="211" dur="1" fill="hold">
                                          <p:stCondLst>
                                            <p:cond delay="499"/>
                                          </p:stCondLst>
                                        </p:cTn>
                                        <p:tgtEl>
                                          <p:spTgt spid="12"/>
                                        </p:tgtEl>
                                        <p:attrNameLst>
                                          <p:attrName>style.visibility</p:attrName>
                                        </p:attrNameLst>
                                      </p:cBhvr>
                                      <p:to>
                                        <p:strVal val="hidden"/>
                                      </p:to>
                                    </p:set>
                                  </p:childTnLst>
                                </p:cTn>
                              </p:par>
                              <p:par>
                                <p:cTn id="212" presetID="23" presetClass="exit" presetSubtype="32" fill="hold" nodeType="withEffect">
                                  <p:stCondLst>
                                    <p:cond delay="0"/>
                                  </p:stCondLst>
                                  <p:childTnLst>
                                    <p:anim calcmode="lin" valueType="num">
                                      <p:cBhvr>
                                        <p:cTn id="213" dur="500"/>
                                        <p:tgtEl>
                                          <p:spTgt spid="13"/>
                                        </p:tgtEl>
                                        <p:attrNameLst>
                                          <p:attrName>ppt_w</p:attrName>
                                        </p:attrNameLst>
                                      </p:cBhvr>
                                      <p:tavLst>
                                        <p:tav tm="0">
                                          <p:val>
                                            <p:strVal val="ppt_w"/>
                                          </p:val>
                                        </p:tav>
                                        <p:tav tm="100000">
                                          <p:val>
                                            <p:fltVal val="0"/>
                                          </p:val>
                                        </p:tav>
                                      </p:tavLst>
                                    </p:anim>
                                    <p:anim calcmode="lin" valueType="num">
                                      <p:cBhvr>
                                        <p:cTn id="214" dur="500"/>
                                        <p:tgtEl>
                                          <p:spTgt spid="13"/>
                                        </p:tgtEl>
                                        <p:attrNameLst>
                                          <p:attrName>ppt_h</p:attrName>
                                        </p:attrNameLst>
                                      </p:cBhvr>
                                      <p:tavLst>
                                        <p:tav tm="0">
                                          <p:val>
                                            <p:strVal val="ppt_h"/>
                                          </p:val>
                                        </p:tav>
                                        <p:tav tm="100000">
                                          <p:val>
                                            <p:fltVal val="0"/>
                                          </p:val>
                                        </p:tav>
                                      </p:tavLst>
                                    </p:anim>
                                    <p:set>
                                      <p:cBhvr>
                                        <p:cTn id="215" dur="1" fill="hold">
                                          <p:stCondLst>
                                            <p:cond delay="499"/>
                                          </p:stCondLst>
                                        </p:cTn>
                                        <p:tgtEl>
                                          <p:spTgt spid="13"/>
                                        </p:tgtEl>
                                        <p:attrNameLst>
                                          <p:attrName>style.visibility</p:attrName>
                                        </p:attrNameLst>
                                      </p:cBhvr>
                                      <p:to>
                                        <p:strVal val="hidden"/>
                                      </p:to>
                                    </p:set>
                                  </p:childTnLst>
                                </p:cTn>
                              </p:par>
                              <p:par>
                                <p:cTn id="216" presetID="23" presetClass="exit" presetSubtype="32" fill="hold" nodeType="withEffect">
                                  <p:stCondLst>
                                    <p:cond delay="0"/>
                                  </p:stCondLst>
                                  <p:childTnLst>
                                    <p:anim calcmode="lin" valueType="num">
                                      <p:cBhvr>
                                        <p:cTn id="217" dur="500"/>
                                        <p:tgtEl>
                                          <p:spTgt spid="14"/>
                                        </p:tgtEl>
                                        <p:attrNameLst>
                                          <p:attrName>ppt_w</p:attrName>
                                        </p:attrNameLst>
                                      </p:cBhvr>
                                      <p:tavLst>
                                        <p:tav tm="0">
                                          <p:val>
                                            <p:strVal val="ppt_w"/>
                                          </p:val>
                                        </p:tav>
                                        <p:tav tm="100000">
                                          <p:val>
                                            <p:fltVal val="0"/>
                                          </p:val>
                                        </p:tav>
                                      </p:tavLst>
                                    </p:anim>
                                    <p:anim calcmode="lin" valueType="num">
                                      <p:cBhvr>
                                        <p:cTn id="218" dur="500"/>
                                        <p:tgtEl>
                                          <p:spTgt spid="14"/>
                                        </p:tgtEl>
                                        <p:attrNameLst>
                                          <p:attrName>ppt_h</p:attrName>
                                        </p:attrNameLst>
                                      </p:cBhvr>
                                      <p:tavLst>
                                        <p:tav tm="0">
                                          <p:val>
                                            <p:strVal val="ppt_h"/>
                                          </p:val>
                                        </p:tav>
                                        <p:tav tm="100000">
                                          <p:val>
                                            <p:fltVal val="0"/>
                                          </p:val>
                                        </p:tav>
                                      </p:tavLst>
                                    </p:anim>
                                    <p:set>
                                      <p:cBhvr>
                                        <p:cTn id="219" dur="1" fill="hold">
                                          <p:stCondLst>
                                            <p:cond delay="499"/>
                                          </p:stCondLst>
                                        </p:cTn>
                                        <p:tgtEl>
                                          <p:spTgt spid="14"/>
                                        </p:tgtEl>
                                        <p:attrNameLst>
                                          <p:attrName>style.visibility</p:attrName>
                                        </p:attrNameLst>
                                      </p:cBhvr>
                                      <p:to>
                                        <p:strVal val="hidden"/>
                                      </p:to>
                                    </p:set>
                                  </p:childTnLst>
                                </p:cTn>
                              </p:par>
                              <p:par>
                                <p:cTn id="220" presetID="23" presetClass="exit" presetSubtype="32" fill="hold" nodeType="withEffect">
                                  <p:stCondLst>
                                    <p:cond delay="0"/>
                                  </p:stCondLst>
                                  <p:childTnLst>
                                    <p:anim calcmode="lin" valueType="num">
                                      <p:cBhvr>
                                        <p:cTn id="221" dur="500"/>
                                        <p:tgtEl>
                                          <p:spTgt spid="15"/>
                                        </p:tgtEl>
                                        <p:attrNameLst>
                                          <p:attrName>ppt_w</p:attrName>
                                        </p:attrNameLst>
                                      </p:cBhvr>
                                      <p:tavLst>
                                        <p:tav tm="0">
                                          <p:val>
                                            <p:strVal val="ppt_w"/>
                                          </p:val>
                                        </p:tav>
                                        <p:tav tm="100000">
                                          <p:val>
                                            <p:fltVal val="0"/>
                                          </p:val>
                                        </p:tav>
                                      </p:tavLst>
                                    </p:anim>
                                    <p:anim calcmode="lin" valueType="num">
                                      <p:cBhvr>
                                        <p:cTn id="222" dur="500"/>
                                        <p:tgtEl>
                                          <p:spTgt spid="15"/>
                                        </p:tgtEl>
                                        <p:attrNameLst>
                                          <p:attrName>ppt_h</p:attrName>
                                        </p:attrNameLst>
                                      </p:cBhvr>
                                      <p:tavLst>
                                        <p:tav tm="0">
                                          <p:val>
                                            <p:strVal val="ppt_h"/>
                                          </p:val>
                                        </p:tav>
                                        <p:tav tm="100000">
                                          <p:val>
                                            <p:fltVal val="0"/>
                                          </p:val>
                                        </p:tav>
                                      </p:tavLst>
                                    </p:anim>
                                    <p:set>
                                      <p:cBhvr>
                                        <p:cTn id="223" dur="1" fill="hold">
                                          <p:stCondLst>
                                            <p:cond delay="499"/>
                                          </p:stCondLst>
                                        </p:cTn>
                                        <p:tgtEl>
                                          <p:spTgt spid="15"/>
                                        </p:tgtEl>
                                        <p:attrNameLst>
                                          <p:attrName>style.visibility</p:attrName>
                                        </p:attrNameLst>
                                      </p:cBhvr>
                                      <p:to>
                                        <p:strVal val="hidden"/>
                                      </p:to>
                                    </p:set>
                                  </p:childTnLst>
                                </p:cTn>
                              </p:par>
                              <p:par>
                                <p:cTn id="224" presetID="23" presetClass="exit" presetSubtype="32" fill="hold" nodeType="withEffect">
                                  <p:stCondLst>
                                    <p:cond delay="0"/>
                                  </p:stCondLst>
                                  <p:childTnLst>
                                    <p:anim calcmode="lin" valueType="num">
                                      <p:cBhvr>
                                        <p:cTn id="225" dur="500"/>
                                        <p:tgtEl>
                                          <p:spTgt spid="16"/>
                                        </p:tgtEl>
                                        <p:attrNameLst>
                                          <p:attrName>ppt_w</p:attrName>
                                        </p:attrNameLst>
                                      </p:cBhvr>
                                      <p:tavLst>
                                        <p:tav tm="0">
                                          <p:val>
                                            <p:strVal val="ppt_w"/>
                                          </p:val>
                                        </p:tav>
                                        <p:tav tm="100000">
                                          <p:val>
                                            <p:fltVal val="0"/>
                                          </p:val>
                                        </p:tav>
                                      </p:tavLst>
                                    </p:anim>
                                    <p:anim calcmode="lin" valueType="num">
                                      <p:cBhvr>
                                        <p:cTn id="226" dur="500"/>
                                        <p:tgtEl>
                                          <p:spTgt spid="16"/>
                                        </p:tgtEl>
                                        <p:attrNameLst>
                                          <p:attrName>ppt_h</p:attrName>
                                        </p:attrNameLst>
                                      </p:cBhvr>
                                      <p:tavLst>
                                        <p:tav tm="0">
                                          <p:val>
                                            <p:strVal val="ppt_h"/>
                                          </p:val>
                                        </p:tav>
                                        <p:tav tm="100000">
                                          <p:val>
                                            <p:fltVal val="0"/>
                                          </p:val>
                                        </p:tav>
                                      </p:tavLst>
                                    </p:anim>
                                    <p:set>
                                      <p:cBhvr>
                                        <p:cTn id="227" dur="1" fill="hold">
                                          <p:stCondLst>
                                            <p:cond delay="499"/>
                                          </p:stCondLst>
                                        </p:cTn>
                                        <p:tgtEl>
                                          <p:spTgt spid="16"/>
                                        </p:tgtEl>
                                        <p:attrNameLst>
                                          <p:attrName>style.visibility</p:attrName>
                                        </p:attrNameLst>
                                      </p:cBhvr>
                                      <p:to>
                                        <p:strVal val="hidden"/>
                                      </p:to>
                                    </p:set>
                                  </p:childTnLst>
                                </p:cTn>
                              </p:par>
                              <p:par>
                                <p:cTn id="228" presetID="23" presetClass="exit" presetSubtype="32" fill="hold" nodeType="withEffect">
                                  <p:stCondLst>
                                    <p:cond delay="0"/>
                                  </p:stCondLst>
                                  <p:childTnLst>
                                    <p:anim calcmode="lin" valueType="num">
                                      <p:cBhvr>
                                        <p:cTn id="229" dur="500"/>
                                        <p:tgtEl>
                                          <p:spTgt spid="17"/>
                                        </p:tgtEl>
                                        <p:attrNameLst>
                                          <p:attrName>ppt_w</p:attrName>
                                        </p:attrNameLst>
                                      </p:cBhvr>
                                      <p:tavLst>
                                        <p:tav tm="0">
                                          <p:val>
                                            <p:strVal val="ppt_w"/>
                                          </p:val>
                                        </p:tav>
                                        <p:tav tm="100000">
                                          <p:val>
                                            <p:fltVal val="0"/>
                                          </p:val>
                                        </p:tav>
                                      </p:tavLst>
                                    </p:anim>
                                    <p:anim calcmode="lin" valueType="num">
                                      <p:cBhvr>
                                        <p:cTn id="230" dur="500"/>
                                        <p:tgtEl>
                                          <p:spTgt spid="17"/>
                                        </p:tgtEl>
                                        <p:attrNameLst>
                                          <p:attrName>ppt_h</p:attrName>
                                        </p:attrNameLst>
                                      </p:cBhvr>
                                      <p:tavLst>
                                        <p:tav tm="0">
                                          <p:val>
                                            <p:strVal val="ppt_h"/>
                                          </p:val>
                                        </p:tav>
                                        <p:tav tm="100000">
                                          <p:val>
                                            <p:fltVal val="0"/>
                                          </p:val>
                                        </p:tav>
                                      </p:tavLst>
                                    </p:anim>
                                    <p:set>
                                      <p:cBhvr>
                                        <p:cTn id="231" dur="1" fill="hold">
                                          <p:stCondLst>
                                            <p:cond delay="499"/>
                                          </p:stCondLst>
                                        </p:cTn>
                                        <p:tgtEl>
                                          <p:spTgt spid="17"/>
                                        </p:tgtEl>
                                        <p:attrNameLst>
                                          <p:attrName>style.visibility</p:attrName>
                                        </p:attrNameLst>
                                      </p:cBhvr>
                                      <p:to>
                                        <p:strVal val="hidden"/>
                                      </p:to>
                                    </p:set>
                                  </p:childTnLst>
                                </p:cTn>
                              </p:par>
                              <p:par>
                                <p:cTn id="232" presetID="23" presetClass="exit" presetSubtype="32" fill="hold" nodeType="withEffect">
                                  <p:stCondLst>
                                    <p:cond delay="0"/>
                                  </p:stCondLst>
                                  <p:childTnLst>
                                    <p:anim calcmode="lin" valueType="num">
                                      <p:cBhvr>
                                        <p:cTn id="233" dur="500"/>
                                        <p:tgtEl>
                                          <p:spTgt spid="18"/>
                                        </p:tgtEl>
                                        <p:attrNameLst>
                                          <p:attrName>ppt_w</p:attrName>
                                        </p:attrNameLst>
                                      </p:cBhvr>
                                      <p:tavLst>
                                        <p:tav tm="0">
                                          <p:val>
                                            <p:strVal val="ppt_w"/>
                                          </p:val>
                                        </p:tav>
                                        <p:tav tm="100000">
                                          <p:val>
                                            <p:fltVal val="0"/>
                                          </p:val>
                                        </p:tav>
                                      </p:tavLst>
                                    </p:anim>
                                    <p:anim calcmode="lin" valueType="num">
                                      <p:cBhvr>
                                        <p:cTn id="234" dur="500"/>
                                        <p:tgtEl>
                                          <p:spTgt spid="18"/>
                                        </p:tgtEl>
                                        <p:attrNameLst>
                                          <p:attrName>ppt_h</p:attrName>
                                        </p:attrNameLst>
                                      </p:cBhvr>
                                      <p:tavLst>
                                        <p:tav tm="0">
                                          <p:val>
                                            <p:strVal val="ppt_h"/>
                                          </p:val>
                                        </p:tav>
                                        <p:tav tm="100000">
                                          <p:val>
                                            <p:fltVal val="0"/>
                                          </p:val>
                                        </p:tav>
                                      </p:tavLst>
                                    </p:anim>
                                    <p:set>
                                      <p:cBhvr>
                                        <p:cTn id="235" dur="1" fill="hold">
                                          <p:stCondLst>
                                            <p:cond delay="499"/>
                                          </p:stCondLst>
                                        </p:cTn>
                                        <p:tgtEl>
                                          <p:spTgt spid="18"/>
                                        </p:tgtEl>
                                        <p:attrNameLst>
                                          <p:attrName>style.visibility</p:attrName>
                                        </p:attrNameLst>
                                      </p:cBhvr>
                                      <p:to>
                                        <p:strVal val="hidden"/>
                                      </p:to>
                                    </p:set>
                                  </p:childTnLst>
                                </p:cTn>
                              </p:par>
                              <p:par>
                                <p:cTn id="236" presetID="23" presetClass="exit" presetSubtype="32" fill="hold" nodeType="withEffect">
                                  <p:stCondLst>
                                    <p:cond delay="0"/>
                                  </p:stCondLst>
                                  <p:childTnLst>
                                    <p:anim calcmode="lin" valueType="num">
                                      <p:cBhvr>
                                        <p:cTn id="237" dur="500"/>
                                        <p:tgtEl>
                                          <p:spTgt spid="47"/>
                                        </p:tgtEl>
                                        <p:attrNameLst>
                                          <p:attrName>ppt_w</p:attrName>
                                        </p:attrNameLst>
                                      </p:cBhvr>
                                      <p:tavLst>
                                        <p:tav tm="0">
                                          <p:val>
                                            <p:strVal val="ppt_w"/>
                                          </p:val>
                                        </p:tav>
                                        <p:tav tm="100000">
                                          <p:val>
                                            <p:fltVal val="0"/>
                                          </p:val>
                                        </p:tav>
                                      </p:tavLst>
                                    </p:anim>
                                    <p:anim calcmode="lin" valueType="num">
                                      <p:cBhvr>
                                        <p:cTn id="238" dur="500"/>
                                        <p:tgtEl>
                                          <p:spTgt spid="47"/>
                                        </p:tgtEl>
                                        <p:attrNameLst>
                                          <p:attrName>ppt_h</p:attrName>
                                        </p:attrNameLst>
                                      </p:cBhvr>
                                      <p:tavLst>
                                        <p:tav tm="0">
                                          <p:val>
                                            <p:strVal val="ppt_h"/>
                                          </p:val>
                                        </p:tav>
                                        <p:tav tm="100000">
                                          <p:val>
                                            <p:fltVal val="0"/>
                                          </p:val>
                                        </p:tav>
                                      </p:tavLst>
                                    </p:anim>
                                    <p:set>
                                      <p:cBhvr>
                                        <p:cTn id="239" dur="1" fill="hold">
                                          <p:stCondLst>
                                            <p:cond delay="499"/>
                                          </p:stCondLst>
                                        </p:cTn>
                                        <p:tgtEl>
                                          <p:spTgt spid="47"/>
                                        </p:tgtEl>
                                        <p:attrNameLst>
                                          <p:attrName>style.visibility</p:attrName>
                                        </p:attrNameLst>
                                      </p:cBhvr>
                                      <p:to>
                                        <p:strVal val="hidden"/>
                                      </p:to>
                                    </p:set>
                                  </p:childTnLst>
                                </p:cTn>
                              </p:par>
                              <p:par>
                                <p:cTn id="240" presetID="10" presetClass="entr" presetSubtype="0" fill="hold" grpId="0" nodeType="withEffect">
                                  <p:stCondLst>
                                    <p:cond delay="0"/>
                                  </p:stCondLst>
                                  <p:childTnLst>
                                    <p:set>
                                      <p:cBhvr>
                                        <p:cTn id="241" dur="1" fill="hold">
                                          <p:stCondLst>
                                            <p:cond delay="0"/>
                                          </p:stCondLst>
                                        </p:cTn>
                                        <p:tgtEl>
                                          <p:spTgt spid="213"/>
                                        </p:tgtEl>
                                        <p:attrNameLst>
                                          <p:attrName>style.visibility</p:attrName>
                                        </p:attrNameLst>
                                      </p:cBhvr>
                                      <p:to>
                                        <p:strVal val="visible"/>
                                      </p:to>
                                    </p:set>
                                    <p:animEffect transition="in" filter="fade">
                                      <p:cBhvr>
                                        <p:cTn id="242" dur="500"/>
                                        <p:tgtEl>
                                          <p:spTgt spid="213"/>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215"/>
                                        </p:tgtEl>
                                        <p:attrNameLst>
                                          <p:attrName>style.visibility</p:attrName>
                                        </p:attrNameLst>
                                      </p:cBhvr>
                                      <p:to>
                                        <p:strVal val="visible"/>
                                      </p:to>
                                    </p:set>
                                    <p:animEffect transition="in" filter="fade">
                                      <p:cBhvr>
                                        <p:cTn id="245" dur="500"/>
                                        <p:tgtEl>
                                          <p:spTgt spid="215"/>
                                        </p:tgtEl>
                                      </p:cBhvr>
                                    </p:animEffect>
                                  </p:childTnLst>
                                </p:cTn>
                              </p:par>
                            </p:childTnLst>
                          </p:cTn>
                        </p:par>
                        <p:par>
                          <p:cTn id="246" fill="hold">
                            <p:stCondLst>
                              <p:cond delay="2500"/>
                            </p:stCondLst>
                            <p:childTnLst>
                              <p:par>
                                <p:cTn id="247" presetID="1" presetClass="exit" presetSubtype="0" fill="hold" grpId="0" nodeType="afterEffect">
                                  <p:stCondLst>
                                    <p:cond delay="0"/>
                                  </p:stCondLst>
                                  <p:childTnLst>
                                    <p:set>
                                      <p:cBhvr>
                                        <p:cTn id="248" dur="1" fill="hold">
                                          <p:stCondLst>
                                            <p:cond delay="0"/>
                                          </p:stCondLst>
                                        </p:cTn>
                                        <p:tgtEl>
                                          <p:spTgt spid="189"/>
                                        </p:tgtEl>
                                        <p:attrNameLst>
                                          <p:attrName>style.visibility</p:attrName>
                                        </p:attrNameLst>
                                      </p:cBhvr>
                                      <p:to>
                                        <p:strVal val="hidden"/>
                                      </p:to>
                                    </p:set>
                                  </p:childTnLst>
                                </p:cTn>
                              </p:par>
                            </p:childTnLst>
                          </p:cTn>
                        </p:par>
                        <p:par>
                          <p:cTn id="249" fill="hold">
                            <p:stCondLst>
                              <p:cond delay="2500"/>
                            </p:stCondLst>
                            <p:childTnLst>
                              <p:par>
                                <p:cTn id="250" presetID="1" presetClass="entr" presetSubtype="0" fill="hold" grpId="0" nodeType="afterEffect">
                                  <p:stCondLst>
                                    <p:cond delay="0"/>
                                  </p:stCondLst>
                                  <p:childTnLst>
                                    <p:set>
                                      <p:cBhvr>
                                        <p:cTn id="251" dur="1" fill="hold">
                                          <p:stCondLst>
                                            <p:cond delay="0"/>
                                          </p:stCondLst>
                                        </p:cTn>
                                        <p:tgtEl>
                                          <p:spTgt spid="18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3" presetClass="entr" presetSubtype="16" fill="hold" nodeType="clickEffect">
                                  <p:stCondLst>
                                    <p:cond delay="0"/>
                                  </p:stCondLst>
                                  <p:childTnLst>
                                    <p:set>
                                      <p:cBhvr>
                                        <p:cTn id="255" dur="1" fill="hold">
                                          <p:stCondLst>
                                            <p:cond delay="0"/>
                                          </p:stCondLst>
                                        </p:cTn>
                                        <p:tgtEl>
                                          <p:spTgt spid="41"/>
                                        </p:tgtEl>
                                        <p:attrNameLst>
                                          <p:attrName>style.visibility</p:attrName>
                                        </p:attrNameLst>
                                      </p:cBhvr>
                                      <p:to>
                                        <p:strVal val="visible"/>
                                      </p:to>
                                    </p:set>
                                    <p:anim calcmode="lin" valueType="num">
                                      <p:cBhvr>
                                        <p:cTn id="256" dur="500" fill="hold"/>
                                        <p:tgtEl>
                                          <p:spTgt spid="41"/>
                                        </p:tgtEl>
                                        <p:attrNameLst>
                                          <p:attrName>ppt_w</p:attrName>
                                        </p:attrNameLst>
                                      </p:cBhvr>
                                      <p:tavLst>
                                        <p:tav tm="0">
                                          <p:val>
                                            <p:fltVal val="0"/>
                                          </p:val>
                                        </p:tav>
                                        <p:tav tm="100000">
                                          <p:val>
                                            <p:strVal val="#ppt_w"/>
                                          </p:val>
                                        </p:tav>
                                      </p:tavLst>
                                    </p:anim>
                                    <p:anim calcmode="lin" valueType="num">
                                      <p:cBhvr>
                                        <p:cTn id="257" dur="500" fill="hold"/>
                                        <p:tgtEl>
                                          <p:spTgt spid="41"/>
                                        </p:tgtEl>
                                        <p:attrNameLst>
                                          <p:attrName>ppt_h</p:attrName>
                                        </p:attrNameLst>
                                      </p:cBhvr>
                                      <p:tavLst>
                                        <p:tav tm="0">
                                          <p:val>
                                            <p:fltVal val="0"/>
                                          </p:val>
                                        </p:tav>
                                        <p:tav tm="100000">
                                          <p:val>
                                            <p:strVal val="#ppt_h"/>
                                          </p:val>
                                        </p:tav>
                                      </p:tavLst>
                                    </p:anim>
                                  </p:childTnLst>
                                </p:cTn>
                              </p:par>
                              <p:par>
                                <p:cTn id="258" presetID="23" presetClass="entr" presetSubtype="16" fill="hold" nodeType="withEffect">
                                  <p:stCondLst>
                                    <p:cond delay="0"/>
                                  </p:stCondLst>
                                  <p:childTnLst>
                                    <p:set>
                                      <p:cBhvr>
                                        <p:cTn id="259" dur="1" fill="hold">
                                          <p:stCondLst>
                                            <p:cond delay="0"/>
                                          </p:stCondLst>
                                        </p:cTn>
                                        <p:tgtEl>
                                          <p:spTgt spid="50"/>
                                        </p:tgtEl>
                                        <p:attrNameLst>
                                          <p:attrName>style.visibility</p:attrName>
                                        </p:attrNameLst>
                                      </p:cBhvr>
                                      <p:to>
                                        <p:strVal val="visible"/>
                                      </p:to>
                                    </p:set>
                                    <p:anim calcmode="lin" valueType="num">
                                      <p:cBhvr>
                                        <p:cTn id="260" dur="500" fill="hold"/>
                                        <p:tgtEl>
                                          <p:spTgt spid="50"/>
                                        </p:tgtEl>
                                        <p:attrNameLst>
                                          <p:attrName>ppt_w</p:attrName>
                                        </p:attrNameLst>
                                      </p:cBhvr>
                                      <p:tavLst>
                                        <p:tav tm="0">
                                          <p:val>
                                            <p:fltVal val="0"/>
                                          </p:val>
                                        </p:tav>
                                        <p:tav tm="100000">
                                          <p:val>
                                            <p:strVal val="#ppt_w"/>
                                          </p:val>
                                        </p:tav>
                                      </p:tavLst>
                                    </p:anim>
                                    <p:anim calcmode="lin" valueType="num">
                                      <p:cBhvr>
                                        <p:cTn id="261" dur="500" fill="hold"/>
                                        <p:tgtEl>
                                          <p:spTgt spid="50"/>
                                        </p:tgtEl>
                                        <p:attrNameLst>
                                          <p:attrName>ppt_h</p:attrName>
                                        </p:attrNameLst>
                                      </p:cBhvr>
                                      <p:tavLst>
                                        <p:tav tm="0">
                                          <p:val>
                                            <p:fltVal val="0"/>
                                          </p:val>
                                        </p:tav>
                                        <p:tav tm="100000">
                                          <p:val>
                                            <p:strVal val="#ppt_h"/>
                                          </p:val>
                                        </p:tav>
                                      </p:tavLst>
                                    </p:anim>
                                  </p:childTnLst>
                                </p:cTn>
                              </p:par>
                              <p:par>
                                <p:cTn id="262" presetID="23" presetClass="entr" presetSubtype="16" fill="hold" nodeType="withEffect">
                                  <p:stCondLst>
                                    <p:cond delay="0"/>
                                  </p:stCondLst>
                                  <p:childTnLst>
                                    <p:set>
                                      <p:cBhvr>
                                        <p:cTn id="263" dur="1" fill="hold">
                                          <p:stCondLst>
                                            <p:cond delay="0"/>
                                          </p:stCondLst>
                                        </p:cTn>
                                        <p:tgtEl>
                                          <p:spTgt spid="20"/>
                                        </p:tgtEl>
                                        <p:attrNameLst>
                                          <p:attrName>style.visibility</p:attrName>
                                        </p:attrNameLst>
                                      </p:cBhvr>
                                      <p:to>
                                        <p:strVal val="visible"/>
                                      </p:to>
                                    </p:set>
                                    <p:anim calcmode="lin" valueType="num">
                                      <p:cBhvr>
                                        <p:cTn id="264" dur="500" fill="hold"/>
                                        <p:tgtEl>
                                          <p:spTgt spid="20"/>
                                        </p:tgtEl>
                                        <p:attrNameLst>
                                          <p:attrName>ppt_w</p:attrName>
                                        </p:attrNameLst>
                                      </p:cBhvr>
                                      <p:tavLst>
                                        <p:tav tm="0">
                                          <p:val>
                                            <p:fltVal val="0"/>
                                          </p:val>
                                        </p:tav>
                                        <p:tav tm="100000">
                                          <p:val>
                                            <p:strVal val="#ppt_w"/>
                                          </p:val>
                                        </p:tav>
                                      </p:tavLst>
                                    </p:anim>
                                    <p:anim calcmode="lin" valueType="num">
                                      <p:cBhvr>
                                        <p:cTn id="265" dur="500" fill="hold"/>
                                        <p:tgtEl>
                                          <p:spTgt spid="20"/>
                                        </p:tgtEl>
                                        <p:attrNameLst>
                                          <p:attrName>ppt_h</p:attrName>
                                        </p:attrNameLst>
                                      </p:cBhvr>
                                      <p:tavLst>
                                        <p:tav tm="0">
                                          <p:val>
                                            <p:fltVal val="0"/>
                                          </p:val>
                                        </p:tav>
                                        <p:tav tm="100000">
                                          <p:val>
                                            <p:strVal val="#ppt_h"/>
                                          </p:val>
                                        </p:tav>
                                      </p:tavLst>
                                    </p:anim>
                                  </p:childTnLst>
                                </p:cTn>
                              </p:par>
                              <p:par>
                                <p:cTn id="266" presetID="23" presetClass="entr" presetSubtype="16" fill="hold" nodeType="withEffect">
                                  <p:stCondLst>
                                    <p:cond delay="0"/>
                                  </p:stCondLst>
                                  <p:childTnLst>
                                    <p:set>
                                      <p:cBhvr>
                                        <p:cTn id="267" dur="1" fill="hold">
                                          <p:stCondLst>
                                            <p:cond delay="0"/>
                                          </p:stCondLst>
                                        </p:cTn>
                                        <p:tgtEl>
                                          <p:spTgt spid="21"/>
                                        </p:tgtEl>
                                        <p:attrNameLst>
                                          <p:attrName>style.visibility</p:attrName>
                                        </p:attrNameLst>
                                      </p:cBhvr>
                                      <p:to>
                                        <p:strVal val="visible"/>
                                      </p:to>
                                    </p:set>
                                    <p:anim calcmode="lin" valueType="num">
                                      <p:cBhvr>
                                        <p:cTn id="268" dur="500" fill="hold"/>
                                        <p:tgtEl>
                                          <p:spTgt spid="21"/>
                                        </p:tgtEl>
                                        <p:attrNameLst>
                                          <p:attrName>ppt_w</p:attrName>
                                        </p:attrNameLst>
                                      </p:cBhvr>
                                      <p:tavLst>
                                        <p:tav tm="0">
                                          <p:val>
                                            <p:fltVal val="0"/>
                                          </p:val>
                                        </p:tav>
                                        <p:tav tm="100000">
                                          <p:val>
                                            <p:strVal val="#ppt_w"/>
                                          </p:val>
                                        </p:tav>
                                      </p:tavLst>
                                    </p:anim>
                                    <p:anim calcmode="lin" valueType="num">
                                      <p:cBhvr>
                                        <p:cTn id="269" dur="500" fill="hold"/>
                                        <p:tgtEl>
                                          <p:spTgt spid="21"/>
                                        </p:tgtEl>
                                        <p:attrNameLst>
                                          <p:attrName>ppt_h</p:attrName>
                                        </p:attrNameLst>
                                      </p:cBhvr>
                                      <p:tavLst>
                                        <p:tav tm="0">
                                          <p:val>
                                            <p:fltVal val="0"/>
                                          </p:val>
                                        </p:tav>
                                        <p:tav tm="100000">
                                          <p:val>
                                            <p:strVal val="#ppt_h"/>
                                          </p:val>
                                        </p:tav>
                                      </p:tavLst>
                                    </p:anim>
                                  </p:childTnLst>
                                </p:cTn>
                              </p:par>
                              <p:par>
                                <p:cTn id="270" presetID="23" presetClass="entr" presetSubtype="16" fill="hold" nodeType="withEffect">
                                  <p:stCondLst>
                                    <p:cond delay="0"/>
                                  </p:stCondLst>
                                  <p:childTnLst>
                                    <p:set>
                                      <p:cBhvr>
                                        <p:cTn id="271" dur="1" fill="hold">
                                          <p:stCondLst>
                                            <p:cond delay="0"/>
                                          </p:stCondLst>
                                        </p:cTn>
                                        <p:tgtEl>
                                          <p:spTgt spid="22"/>
                                        </p:tgtEl>
                                        <p:attrNameLst>
                                          <p:attrName>style.visibility</p:attrName>
                                        </p:attrNameLst>
                                      </p:cBhvr>
                                      <p:to>
                                        <p:strVal val="visible"/>
                                      </p:to>
                                    </p:set>
                                    <p:anim calcmode="lin" valueType="num">
                                      <p:cBhvr>
                                        <p:cTn id="272" dur="500" fill="hold"/>
                                        <p:tgtEl>
                                          <p:spTgt spid="22"/>
                                        </p:tgtEl>
                                        <p:attrNameLst>
                                          <p:attrName>ppt_w</p:attrName>
                                        </p:attrNameLst>
                                      </p:cBhvr>
                                      <p:tavLst>
                                        <p:tav tm="0">
                                          <p:val>
                                            <p:fltVal val="0"/>
                                          </p:val>
                                        </p:tav>
                                        <p:tav tm="100000">
                                          <p:val>
                                            <p:strVal val="#ppt_w"/>
                                          </p:val>
                                        </p:tav>
                                      </p:tavLst>
                                    </p:anim>
                                    <p:anim calcmode="lin" valueType="num">
                                      <p:cBhvr>
                                        <p:cTn id="273" dur="500" fill="hold"/>
                                        <p:tgtEl>
                                          <p:spTgt spid="22"/>
                                        </p:tgtEl>
                                        <p:attrNameLst>
                                          <p:attrName>ppt_h</p:attrName>
                                        </p:attrNameLst>
                                      </p:cBhvr>
                                      <p:tavLst>
                                        <p:tav tm="0">
                                          <p:val>
                                            <p:fltVal val="0"/>
                                          </p:val>
                                        </p:tav>
                                        <p:tav tm="100000">
                                          <p:val>
                                            <p:strVal val="#ppt_h"/>
                                          </p:val>
                                        </p:tav>
                                      </p:tavLst>
                                    </p:anim>
                                  </p:childTnLst>
                                </p:cTn>
                              </p:par>
                              <p:par>
                                <p:cTn id="274" presetID="23" presetClass="entr" presetSubtype="16" fill="hold" nodeType="withEffect">
                                  <p:stCondLst>
                                    <p:cond delay="0"/>
                                  </p:stCondLst>
                                  <p:childTnLst>
                                    <p:set>
                                      <p:cBhvr>
                                        <p:cTn id="275" dur="1" fill="hold">
                                          <p:stCondLst>
                                            <p:cond delay="0"/>
                                          </p:stCondLst>
                                        </p:cTn>
                                        <p:tgtEl>
                                          <p:spTgt spid="23"/>
                                        </p:tgtEl>
                                        <p:attrNameLst>
                                          <p:attrName>style.visibility</p:attrName>
                                        </p:attrNameLst>
                                      </p:cBhvr>
                                      <p:to>
                                        <p:strVal val="visible"/>
                                      </p:to>
                                    </p:set>
                                    <p:anim calcmode="lin" valueType="num">
                                      <p:cBhvr>
                                        <p:cTn id="276" dur="500" fill="hold"/>
                                        <p:tgtEl>
                                          <p:spTgt spid="23"/>
                                        </p:tgtEl>
                                        <p:attrNameLst>
                                          <p:attrName>ppt_w</p:attrName>
                                        </p:attrNameLst>
                                      </p:cBhvr>
                                      <p:tavLst>
                                        <p:tav tm="0">
                                          <p:val>
                                            <p:fltVal val="0"/>
                                          </p:val>
                                        </p:tav>
                                        <p:tav tm="100000">
                                          <p:val>
                                            <p:strVal val="#ppt_w"/>
                                          </p:val>
                                        </p:tav>
                                      </p:tavLst>
                                    </p:anim>
                                    <p:anim calcmode="lin" valueType="num">
                                      <p:cBhvr>
                                        <p:cTn id="277" dur="500" fill="hold"/>
                                        <p:tgtEl>
                                          <p:spTgt spid="23"/>
                                        </p:tgtEl>
                                        <p:attrNameLst>
                                          <p:attrName>ppt_h</p:attrName>
                                        </p:attrNameLst>
                                      </p:cBhvr>
                                      <p:tavLst>
                                        <p:tav tm="0">
                                          <p:val>
                                            <p:fltVal val="0"/>
                                          </p:val>
                                        </p:tav>
                                        <p:tav tm="100000">
                                          <p:val>
                                            <p:strVal val="#ppt_h"/>
                                          </p:val>
                                        </p:tav>
                                      </p:tavLst>
                                    </p:anim>
                                  </p:childTnLst>
                                </p:cTn>
                              </p:par>
                              <p:par>
                                <p:cTn id="278" presetID="23" presetClass="entr" presetSubtype="16" fill="hold" nodeType="withEffect">
                                  <p:stCondLst>
                                    <p:cond delay="0"/>
                                  </p:stCondLst>
                                  <p:childTnLst>
                                    <p:set>
                                      <p:cBhvr>
                                        <p:cTn id="279" dur="1" fill="hold">
                                          <p:stCondLst>
                                            <p:cond delay="0"/>
                                          </p:stCondLst>
                                        </p:cTn>
                                        <p:tgtEl>
                                          <p:spTgt spid="24"/>
                                        </p:tgtEl>
                                        <p:attrNameLst>
                                          <p:attrName>style.visibility</p:attrName>
                                        </p:attrNameLst>
                                      </p:cBhvr>
                                      <p:to>
                                        <p:strVal val="visible"/>
                                      </p:to>
                                    </p:set>
                                    <p:anim calcmode="lin" valueType="num">
                                      <p:cBhvr>
                                        <p:cTn id="280" dur="500" fill="hold"/>
                                        <p:tgtEl>
                                          <p:spTgt spid="24"/>
                                        </p:tgtEl>
                                        <p:attrNameLst>
                                          <p:attrName>ppt_w</p:attrName>
                                        </p:attrNameLst>
                                      </p:cBhvr>
                                      <p:tavLst>
                                        <p:tav tm="0">
                                          <p:val>
                                            <p:fltVal val="0"/>
                                          </p:val>
                                        </p:tav>
                                        <p:tav tm="100000">
                                          <p:val>
                                            <p:strVal val="#ppt_w"/>
                                          </p:val>
                                        </p:tav>
                                      </p:tavLst>
                                    </p:anim>
                                    <p:anim calcmode="lin" valueType="num">
                                      <p:cBhvr>
                                        <p:cTn id="281" dur="500" fill="hold"/>
                                        <p:tgtEl>
                                          <p:spTgt spid="24"/>
                                        </p:tgtEl>
                                        <p:attrNameLst>
                                          <p:attrName>ppt_h</p:attrName>
                                        </p:attrNameLst>
                                      </p:cBhvr>
                                      <p:tavLst>
                                        <p:tav tm="0">
                                          <p:val>
                                            <p:fltVal val="0"/>
                                          </p:val>
                                        </p:tav>
                                        <p:tav tm="100000">
                                          <p:val>
                                            <p:strVal val="#ppt_h"/>
                                          </p:val>
                                        </p:tav>
                                      </p:tavLst>
                                    </p:anim>
                                  </p:childTnLst>
                                </p:cTn>
                              </p:par>
                              <p:par>
                                <p:cTn id="282" presetID="23" presetClass="entr" presetSubtype="16" fill="hold" nodeType="withEffect">
                                  <p:stCondLst>
                                    <p:cond delay="0"/>
                                  </p:stCondLst>
                                  <p:childTnLst>
                                    <p:set>
                                      <p:cBhvr>
                                        <p:cTn id="283" dur="1" fill="hold">
                                          <p:stCondLst>
                                            <p:cond delay="0"/>
                                          </p:stCondLst>
                                        </p:cTn>
                                        <p:tgtEl>
                                          <p:spTgt spid="25"/>
                                        </p:tgtEl>
                                        <p:attrNameLst>
                                          <p:attrName>style.visibility</p:attrName>
                                        </p:attrNameLst>
                                      </p:cBhvr>
                                      <p:to>
                                        <p:strVal val="visible"/>
                                      </p:to>
                                    </p:set>
                                    <p:anim calcmode="lin" valueType="num">
                                      <p:cBhvr>
                                        <p:cTn id="284" dur="500" fill="hold"/>
                                        <p:tgtEl>
                                          <p:spTgt spid="25"/>
                                        </p:tgtEl>
                                        <p:attrNameLst>
                                          <p:attrName>ppt_w</p:attrName>
                                        </p:attrNameLst>
                                      </p:cBhvr>
                                      <p:tavLst>
                                        <p:tav tm="0">
                                          <p:val>
                                            <p:fltVal val="0"/>
                                          </p:val>
                                        </p:tav>
                                        <p:tav tm="100000">
                                          <p:val>
                                            <p:strVal val="#ppt_w"/>
                                          </p:val>
                                        </p:tav>
                                      </p:tavLst>
                                    </p:anim>
                                    <p:anim calcmode="lin" valueType="num">
                                      <p:cBhvr>
                                        <p:cTn id="285" dur="500" fill="hold"/>
                                        <p:tgtEl>
                                          <p:spTgt spid="25"/>
                                        </p:tgtEl>
                                        <p:attrNameLst>
                                          <p:attrName>ppt_h</p:attrName>
                                        </p:attrNameLst>
                                      </p:cBhvr>
                                      <p:tavLst>
                                        <p:tav tm="0">
                                          <p:val>
                                            <p:fltVal val="0"/>
                                          </p:val>
                                        </p:tav>
                                        <p:tav tm="100000">
                                          <p:val>
                                            <p:strVal val="#ppt_h"/>
                                          </p:val>
                                        </p:tav>
                                      </p:tavLst>
                                    </p:anim>
                                  </p:childTnLst>
                                </p:cTn>
                              </p:par>
                              <p:par>
                                <p:cTn id="286" presetID="23" presetClass="entr" presetSubtype="16" fill="hold" nodeType="withEffect">
                                  <p:stCondLst>
                                    <p:cond delay="0"/>
                                  </p:stCondLst>
                                  <p:childTnLst>
                                    <p:set>
                                      <p:cBhvr>
                                        <p:cTn id="287" dur="1" fill="hold">
                                          <p:stCondLst>
                                            <p:cond delay="0"/>
                                          </p:stCondLst>
                                        </p:cTn>
                                        <p:tgtEl>
                                          <p:spTgt spid="26"/>
                                        </p:tgtEl>
                                        <p:attrNameLst>
                                          <p:attrName>style.visibility</p:attrName>
                                        </p:attrNameLst>
                                      </p:cBhvr>
                                      <p:to>
                                        <p:strVal val="visible"/>
                                      </p:to>
                                    </p:set>
                                    <p:anim calcmode="lin" valueType="num">
                                      <p:cBhvr>
                                        <p:cTn id="288" dur="500" fill="hold"/>
                                        <p:tgtEl>
                                          <p:spTgt spid="26"/>
                                        </p:tgtEl>
                                        <p:attrNameLst>
                                          <p:attrName>ppt_w</p:attrName>
                                        </p:attrNameLst>
                                      </p:cBhvr>
                                      <p:tavLst>
                                        <p:tav tm="0">
                                          <p:val>
                                            <p:fltVal val="0"/>
                                          </p:val>
                                        </p:tav>
                                        <p:tav tm="100000">
                                          <p:val>
                                            <p:strVal val="#ppt_w"/>
                                          </p:val>
                                        </p:tav>
                                      </p:tavLst>
                                    </p:anim>
                                    <p:anim calcmode="lin" valueType="num">
                                      <p:cBhvr>
                                        <p:cTn id="289" dur="500" fill="hold"/>
                                        <p:tgtEl>
                                          <p:spTgt spid="26"/>
                                        </p:tgtEl>
                                        <p:attrNameLst>
                                          <p:attrName>ppt_h</p:attrName>
                                        </p:attrNameLst>
                                      </p:cBhvr>
                                      <p:tavLst>
                                        <p:tav tm="0">
                                          <p:val>
                                            <p:fltVal val="0"/>
                                          </p:val>
                                        </p:tav>
                                        <p:tav tm="100000">
                                          <p:val>
                                            <p:strVal val="#ppt_h"/>
                                          </p:val>
                                        </p:tav>
                                      </p:tavLst>
                                    </p:anim>
                                  </p:childTnLst>
                                </p:cTn>
                              </p:par>
                              <p:par>
                                <p:cTn id="290" presetID="23" presetClass="entr" presetSubtype="16" fill="hold" nodeType="withEffect">
                                  <p:stCondLst>
                                    <p:cond delay="0"/>
                                  </p:stCondLst>
                                  <p:childTnLst>
                                    <p:set>
                                      <p:cBhvr>
                                        <p:cTn id="291" dur="1" fill="hold">
                                          <p:stCondLst>
                                            <p:cond delay="0"/>
                                          </p:stCondLst>
                                        </p:cTn>
                                        <p:tgtEl>
                                          <p:spTgt spid="40"/>
                                        </p:tgtEl>
                                        <p:attrNameLst>
                                          <p:attrName>style.visibility</p:attrName>
                                        </p:attrNameLst>
                                      </p:cBhvr>
                                      <p:to>
                                        <p:strVal val="visible"/>
                                      </p:to>
                                    </p:set>
                                    <p:anim calcmode="lin" valueType="num">
                                      <p:cBhvr>
                                        <p:cTn id="292" dur="500" fill="hold"/>
                                        <p:tgtEl>
                                          <p:spTgt spid="40"/>
                                        </p:tgtEl>
                                        <p:attrNameLst>
                                          <p:attrName>ppt_w</p:attrName>
                                        </p:attrNameLst>
                                      </p:cBhvr>
                                      <p:tavLst>
                                        <p:tav tm="0">
                                          <p:val>
                                            <p:fltVal val="0"/>
                                          </p:val>
                                        </p:tav>
                                        <p:tav tm="100000">
                                          <p:val>
                                            <p:strVal val="#ppt_w"/>
                                          </p:val>
                                        </p:tav>
                                      </p:tavLst>
                                    </p:anim>
                                    <p:anim calcmode="lin" valueType="num">
                                      <p:cBhvr>
                                        <p:cTn id="293" dur="500" fill="hold"/>
                                        <p:tgtEl>
                                          <p:spTgt spid="40"/>
                                        </p:tgtEl>
                                        <p:attrNameLst>
                                          <p:attrName>ppt_h</p:attrName>
                                        </p:attrNameLst>
                                      </p:cBhvr>
                                      <p:tavLst>
                                        <p:tav tm="0">
                                          <p:val>
                                            <p:fltVal val="0"/>
                                          </p:val>
                                        </p:tav>
                                        <p:tav tm="100000">
                                          <p:val>
                                            <p:strVal val="#ppt_h"/>
                                          </p:val>
                                        </p:tav>
                                      </p:tavLst>
                                    </p:anim>
                                  </p:childTnLst>
                                </p:cTn>
                              </p:par>
                              <p:par>
                                <p:cTn id="294" presetID="23" presetClass="entr" presetSubtype="16" fill="hold" nodeType="withEffect">
                                  <p:stCondLst>
                                    <p:cond delay="0"/>
                                  </p:stCondLst>
                                  <p:childTnLst>
                                    <p:set>
                                      <p:cBhvr>
                                        <p:cTn id="295" dur="1" fill="hold">
                                          <p:stCondLst>
                                            <p:cond delay="0"/>
                                          </p:stCondLst>
                                        </p:cTn>
                                        <p:tgtEl>
                                          <p:spTgt spid="27"/>
                                        </p:tgtEl>
                                        <p:attrNameLst>
                                          <p:attrName>style.visibility</p:attrName>
                                        </p:attrNameLst>
                                      </p:cBhvr>
                                      <p:to>
                                        <p:strVal val="visible"/>
                                      </p:to>
                                    </p:set>
                                    <p:anim calcmode="lin" valueType="num">
                                      <p:cBhvr>
                                        <p:cTn id="296" dur="500" fill="hold"/>
                                        <p:tgtEl>
                                          <p:spTgt spid="27"/>
                                        </p:tgtEl>
                                        <p:attrNameLst>
                                          <p:attrName>ppt_w</p:attrName>
                                        </p:attrNameLst>
                                      </p:cBhvr>
                                      <p:tavLst>
                                        <p:tav tm="0">
                                          <p:val>
                                            <p:fltVal val="0"/>
                                          </p:val>
                                        </p:tav>
                                        <p:tav tm="100000">
                                          <p:val>
                                            <p:strVal val="#ppt_w"/>
                                          </p:val>
                                        </p:tav>
                                      </p:tavLst>
                                    </p:anim>
                                    <p:anim calcmode="lin" valueType="num">
                                      <p:cBhvr>
                                        <p:cTn id="297" dur="500" fill="hold"/>
                                        <p:tgtEl>
                                          <p:spTgt spid="27"/>
                                        </p:tgtEl>
                                        <p:attrNameLst>
                                          <p:attrName>ppt_h</p:attrName>
                                        </p:attrNameLst>
                                      </p:cBhvr>
                                      <p:tavLst>
                                        <p:tav tm="0">
                                          <p:val>
                                            <p:fltVal val="0"/>
                                          </p:val>
                                        </p:tav>
                                        <p:tav tm="100000">
                                          <p:val>
                                            <p:strVal val="#ppt_h"/>
                                          </p:val>
                                        </p:tav>
                                      </p:tavLst>
                                    </p:anim>
                                  </p:childTnLst>
                                </p:cTn>
                              </p:par>
                              <p:par>
                                <p:cTn id="298" presetID="23" presetClass="entr" presetSubtype="16" fill="hold" nodeType="withEffect">
                                  <p:stCondLst>
                                    <p:cond delay="0"/>
                                  </p:stCondLst>
                                  <p:childTnLst>
                                    <p:set>
                                      <p:cBhvr>
                                        <p:cTn id="299" dur="1" fill="hold">
                                          <p:stCondLst>
                                            <p:cond delay="0"/>
                                          </p:stCondLst>
                                        </p:cTn>
                                        <p:tgtEl>
                                          <p:spTgt spid="28"/>
                                        </p:tgtEl>
                                        <p:attrNameLst>
                                          <p:attrName>style.visibility</p:attrName>
                                        </p:attrNameLst>
                                      </p:cBhvr>
                                      <p:to>
                                        <p:strVal val="visible"/>
                                      </p:to>
                                    </p:set>
                                    <p:anim calcmode="lin" valueType="num">
                                      <p:cBhvr>
                                        <p:cTn id="300" dur="500" fill="hold"/>
                                        <p:tgtEl>
                                          <p:spTgt spid="28"/>
                                        </p:tgtEl>
                                        <p:attrNameLst>
                                          <p:attrName>ppt_w</p:attrName>
                                        </p:attrNameLst>
                                      </p:cBhvr>
                                      <p:tavLst>
                                        <p:tav tm="0">
                                          <p:val>
                                            <p:fltVal val="0"/>
                                          </p:val>
                                        </p:tav>
                                        <p:tav tm="100000">
                                          <p:val>
                                            <p:strVal val="#ppt_w"/>
                                          </p:val>
                                        </p:tav>
                                      </p:tavLst>
                                    </p:anim>
                                    <p:anim calcmode="lin" valueType="num">
                                      <p:cBhvr>
                                        <p:cTn id="301" dur="500" fill="hold"/>
                                        <p:tgtEl>
                                          <p:spTgt spid="28"/>
                                        </p:tgtEl>
                                        <p:attrNameLst>
                                          <p:attrName>ppt_h</p:attrName>
                                        </p:attrNameLst>
                                      </p:cBhvr>
                                      <p:tavLst>
                                        <p:tav tm="0">
                                          <p:val>
                                            <p:fltVal val="0"/>
                                          </p:val>
                                        </p:tav>
                                        <p:tav tm="100000">
                                          <p:val>
                                            <p:strVal val="#ppt_h"/>
                                          </p:val>
                                        </p:tav>
                                      </p:tavLst>
                                    </p:anim>
                                  </p:childTnLst>
                                </p:cTn>
                              </p:par>
                              <p:par>
                                <p:cTn id="302" presetID="23" presetClass="entr" presetSubtype="16" fill="hold" nodeType="withEffect">
                                  <p:stCondLst>
                                    <p:cond delay="0"/>
                                  </p:stCondLst>
                                  <p:childTnLst>
                                    <p:set>
                                      <p:cBhvr>
                                        <p:cTn id="303" dur="1" fill="hold">
                                          <p:stCondLst>
                                            <p:cond delay="0"/>
                                          </p:stCondLst>
                                        </p:cTn>
                                        <p:tgtEl>
                                          <p:spTgt spid="29"/>
                                        </p:tgtEl>
                                        <p:attrNameLst>
                                          <p:attrName>style.visibility</p:attrName>
                                        </p:attrNameLst>
                                      </p:cBhvr>
                                      <p:to>
                                        <p:strVal val="visible"/>
                                      </p:to>
                                    </p:set>
                                    <p:anim calcmode="lin" valueType="num">
                                      <p:cBhvr>
                                        <p:cTn id="304" dur="500" fill="hold"/>
                                        <p:tgtEl>
                                          <p:spTgt spid="29"/>
                                        </p:tgtEl>
                                        <p:attrNameLst>
                                          <p:attrName>ppt_w</p:attrName>
                                        </p:attrNameLst>
                                      </p:cBhvr>
                                      <p:tavLst>
                                        <p:tav tm="0">
                                          <p:val>
                                            <p:fltVal val="0"/>
                                          </p:val>
                                        </p:tav>
                                        <p:tav tm="100000">
                                          <p:val>
                                            <p:strVal val="#ppt_w"/>
                                          </p:val>
                                        </p:tav>
                                      </p:tavLst>
                                    </p:anim>
                                    <p:anim calcmode="lin" valueType="num">
                                      <p:cBhvr>
                                        <p:cTn id="305" dur="500" fill="hold"/>
                                        <p:tgtEl>
                                          <p:spTgt spid="29"/>
                                        </p:tgtEl>
                                        <p:attrNameLst>
                                          <p:attrName>ppt_h</p:attrName>
                                        </p:attrNameLst>
                                      </p:cBhvr>
                                      <p:tavLst>
                                        <p:tav tm="0">
                                          <p:val>
                                            <p:fltVal val="0"/>
                                          </p:val>
                                        </p:tav>
                                        <p:tav tm="100000">
                                          <p:val>
                                            <p:strVal val="#ppt_h"/>
                                          </p:val>
                                        </p:tav>
                                      </p:tavLst>
                                    </p:anim>
                                  </p:childTnLst>
                                </p:cTn>
                              </p:par>
                              <p:par>
                                <p:cTn id="306" presetID="23" presetClass="entr" presetSubtype="16" fill="hold" nodeType="withEffect">
                                  <p:stCondLst>
                                    <p:cond delay="0"/>
                                  </p:stCondLst>
                                  <p:childTnLst>
                                    <p:set>
                                      <p:cBhvr>
                                        <p:cTn id="307" dur="1" fill="hold">
                                          <p:stCondLst>
                                            <p:cond delay="0"/>
                                          </p:stCondLst>
                                        </p:cTn>
                                        <p:tgtEl>
                                          <p:spTgt spid="30"/>
                                        </p:tgtEl>
                                        <p:attrNameLst>
                                          <p:attrName>style.visibility</p:attrName>
                                        </p:attrNameLst>
                                      </p:cBhvr>
                                      <p:to>
                                        <p:strVal val="visible"/>
                                      </p:to>
                                    </p:set>
                                    <p:anim calcmode="lin" valueType="num">
                                      <p:cBhvr>
                                        <p:cTn id="308" dur="500" fill="hold"/>
                                        <p:tgtEl>
                                          <p:spTgt spid="30"/>
                                        </p:tgtEl>
                                        <p:attrNameLst>
                                          <p:attrName>ppt_w</p:attrName>
                                        </p:attrNameLst>
                                      </p:cBhvr>
                                      <p:tavLst>
                                        <p:tav tm="0">
                                          <p:val>
                                            <p:fltVal val="0"/>
                                          </p:val>
                                        </p:tav>
                                        <p:tav tm="100000">
                                          <p:val>
                                            <p:strVal val="#ppt_w"/>
                                          </p:val>
                                        </p:tav>
                                      </p:tavLst>
                                    </p:anim>
                                    <p:anim calcmode="lin" valueType="num">
                                      <p:cBhvr>
                                        <p:cTn id="309" dur="500" fill="hold"/>
                                        <p:tgtEl>
                                          <p:spTgt spid="30"/>
                                        </p:tgtEl>
                                        <p:attrNameLst>
                                          <p:attrName>ppt_h</p:attrName>
                                        </p:attrNameLst>
                                      </p:cBhvr>
                                      <p:tavLst>
                                        <p:tav tm="0">
                                          <p:val>
                                            <p:fltVal val="0"/>
                                          </p:val>
                                        </p:tav>
                                        <p:tav tm="100000">
                                          <p:val>
                                            <p:strVal val="#ppt_h"/>
                                          </p:val>
                                        </p:tav>
                                      </p:tavLst>
                                    </p:anim>
                                  </p:childTnLst>
                                </p:cTn>
                              </p:par>
                              <p:par>
                                <p:cTn id="310" presetID="23" presetClass="entr" presetSubtype="16" fill="hold" nodeType="withEffect">
                                  <p:stCondLst>
                                    <p:cond delay="0"/>
                                  </p:stCondLst>
                                  <p:childTnLst>
                                    <p:set>
                                      <p:cBhvr>
                                        <p:cTn id="311" dur="1" fill="hold">
                                          <p:stCondLst>
                                            <p:cond delay="0"/>
                                          </p:stCondLst>
                                        </p:cTn>
                                        <p:tgtEl>
                                          <p:spTgt spid="31"/>
                                        </p:tgtEl>
                                        <p:attrNameLst>
                                          <p:attrName>style.visibility</p:attrName>
                                        </p:attrNameLst>
                                      </p:cBhvr>
                                      <p:to>
                                        <p:strVal val="visible"/>
                                      </p:to>
                                    </p:set>
                                    <p:anim calcmode="lin" valueType="num">
                                      <p:cBhvr>
                                        <p:cTn id="312" dur="500" fill="hold"/>
                                        <p:tgtEl>
                                          <p:spTgt spid="31"/>
                                        </p:tgtEl>
                                        <p:attrNameLst>
                                          <p:attrName>ppt_w</p:attrName>
                                        </p:attrNameLst>
                                      </p:cBhvr>
                                      <p:tavLst>
                                        <p:tav tm="0">
                                          <p:val>
                                            <p:fltVal val="0"/>
                                          </p:val>
                                        </p:tav>
                                        <p:tav tm="100000">
                                          <p:val>
                                            <p:strVal val="#ppt_w"/>
                                          </p:val>
                                        </p:tav>
                                      </p:tavLst>
                                    </p:anim>
                                    <p:anim calcmode="lin" valueType="num">
                                      <p:cBhvr>
                                        <p:cTn id="313" dur="500" fill="hold"/>
                                        <p:tgtEl>
                                          <p:spTgt spid="31"/>
                                        </p:tgtEl>
                                        <p:attrNameLst>
                                          <p:attrName>ppt_h</p:attrName>
                                        </p:attrNameLst>
                                      </p:cBhvr>
                                      <p:tavLst>
                                        <p:tav tm="0">
                                          <p:val>
                                            <p:fltVal val="0"/>
                                          </p:val>
                                        </p:tav>
                                        <p:tav tm="100000">
                                          <p:val>
                                            <p:strVal val="#ppt_h"/>
                                          </p:val>
                                        </p:tav>
                                      </p:tavLst>
                                    </p:anim>
                                  </p:childTnLst>
                                </p:cTn>
                              </p:par>
                              <p:par>
                                <p:cTn id="314" presetID="23" presetClass="entr" presetSubtype="16" fill="hold" nodeType="withEffect">
                                  <p:stCondLst>
                                    <p:cond delay="0"/>
                                  </p:stCondLst>
                                  <p:childTnLst>
                                    <p:set>
                                      <p:cBhvr>
                                        <p:cTn id="315" dur="1" fill="hold">
                                          <p:stCondLst>
                                            <p:cond delay="0"/>
                                          </p:stCondLst>
                                        </p:cTn>
                                        <p:tgtEl>
                                          <p:spTgt spid="32"/>
                                        </p:tgtEl>
                                        <p:attrNameLst>
                                          <p:attrName>style.visibility</p:attrName>
                                        </p:attrNameLst>
                                      </p:cBhvr>
                                      <p:to>
                                        <p:strVal val="visible"/>
                                      </p:to>
                                    </p:set>
                                    <p:anim calcmode="lin" valueType="num">
                                      <p:cBhvr>
                                        <p:cTn id="316" dur="500" fill="hold"/>
                                        <p:tgtEl>
                                          <p:spTgt spid="32"/>
                                        </p:tgtEl>
                                        <p:attrNameLst>
                                          <p:attrName>ppt_w</p:attrName>
                                        </p:attrNameLst>
                                      </p:cBhvr>
                                      <p:tavLst>
                                        <p:tav tm="0">
                                          <p:val>
                                            <p:fltVal val="0"/>
                                          </p:val>
                                        </p:tav>
                                        <p:tav tm="100000">
                                          <p:val>
                                            <p:strVal val="#ppt_w"/>
                                          </p:val>
                                        </p:tav>
                                      </p:tavLst>
                                    </p:anim>
                                    <p:anim calcmode="lin" valueType="num">
                                      <p:cBhvr>
                                        <p:cTn id="317" dur="500" fill="hold"/>
                                        <p:tgtEl>
                                          <p:spTgt spid="32"/>
                                        </p:tgtEl>
                                        <p:attrNameLst>
                                          <p:attrName>ppt_h</p:attrName>
                                        </p:attrNameLst>
                                      </p:cBhvr>
                                      <p:tavLst>
                                        <p:tav tm="0">
                                          <p:val>
                                            <p:fltVal val="0"/>
                                          </p:val>
                                        </p:tav>
                                        <p:tav tm="100000">
                                          <p:val>
                                            <p:strVal val="#ppt_h"/>
                                          </p:val>
                                        </p:tav>
                                      </p:tavLst>
                                    </p:anim>
                                  </p:childTnLst>
                                </p:cTn>
                              </p:par>
                              <p:par>
                                <p:cTn id="318" presetID="23" presetClass="entr" presetSubtype="16" fill="hold" nodeType="withEffect">
                                  <p:stCondLst>
                                    <p:cond delay="0"/>
                                  </p:stCondLst>
                                  <p:childTnLst>
                                    <p:set>
                                      <p:cBhvr>
                                        <p:cTn id="319" dur="1" fill="hold">
                                          <p:stCondLst>
                                            <p:cond delay="0"/>
                                          </p:stCondLst>
                                        </p:cTn>
                                        <p:tgtEl>
                                          <p:spTgt spid="33"/>
                                        </p:tgtEl>
                                        <p:attrNameLst>
                                          <p:attrName>style.visibility</p:attrName>
                                        </p:attrNameLst>
                                      </p:cBhvr>
                                      <p:to>
                                        <p:strVal val="visible"/>
                                      </p:to>
                                    </p:set>
                                    <p:anim calcmode="lin" valueType="num">
                                      <p:cBhvr>
                                        <p:cTn id="320" dur="500" fill="hold"/>
                                        <p:tgtEl>
                                          <p:spTgt spid="33"/>
                                        </p:tgtEl>
                                        <p:attrNameLst>
                                          <p:attrName>ppt_w</p:attrName>
                                        </p:attrNameLst>
                                      </p:cBhvr>
                                      <p:tavLst>
                                        <p:tav tm="0">
                                          <p:val>
                                            <p:fltVal val="0"/>
                                          </p:val>
                                        </p:tav>
                                        <p:tav tm="100000">
                                          <p:val>
                                            <p:strVal val="#ppt_w"/>
                                          </p:val>
                                        </p:tav>
                                      </p:tavLst>
                                    </p:anim>
                                    <p:anim calcmode="lin" valueType="num">
                                      <p:cBhvr>
                                        <p:cTn id="321" dur="500" fill="hold"/>
                                        <p:tgtEl>
                                          <p:spTgt spid="33"/>
                                        </p:tgtEl>
                                        <p:attrNameLst>
                                          <p:attrName>ppt_h</p:attrName>
                                        </p:attrNameLst>
                                      </p:cBhvr>
                                      <p:tavLst>
                                        <p:tav tm="0">
                                          <p:val>
                                            <p:fltVal val="0"/>
                                          </p:val>
                                        </p:tav>
                                        <p:tav tm="100000">
                                          <p:val>
                                            <p:strVal val="#ppt_h"/>
                                          </p:val>
                                        </p:tav>
                                      </p:tavLst>
                                    </p:anim>
                                  </p:childTnLst>
                                </p:cTn>
                              </p:par>
                              <p:par>
                                <p:cTn id="322" presetID="23" presetClass="entr" presetSubtype="16" fill="hold" nodeType="withEffect">
                                  <p:stCondLst>
                                    <p:cond delay="0"/>
                                  </p:stCondLst>
                                  <p:childTnLst>
                                    <p:set>
                                      <p:cBhvr>
                                        <p:cTn id="323" dur="1" fill="hold">
                                          <p:stCondLst>
                                            <p:cond delay="0"/>
                                          </p:stCondLst>
                                        </p:cTn>
                                        <p:tgtEl>
                                          <p:spTgt spid="34"/>
                                        </p:tgtEl>
                                        <p:attrNameLst>
                                          <p:attrName>style.visibility</p:attrName>
                                        </p:attrNameLst>
                                      </p:cBhvr>
                                      <p:to>
                                        <p:strVal val="visible"/>
                                      </p:to>
                                    </p:set>
                                    <p:anim calcmode="lin" valueType="num">
                                      <p:cBhvr>
                                        <p:cTn id="324" dur="500" fill="hold"/>
                                        <p:tgtEl>
                                          <p:spTgt spid="34"/>
                                        </p:tgtEl>
                                        <p:attrNameLst>
                                          <p:attrName>ppt_w</p:attrName>
                                        </p:attrNameLst>
                                      </p:cBhvr>
                                      <p:tavLst>
                                        <p:tav tm="0">
                                          <p:val>
                                            <p:fltVal val="0"/>
                                          </p:val>
                                        </p:tav>
                                        <p:tav tm="100000">
                                          <p:val>
                                            <p:strVal val="#ppt_w"/>
                                          </p:val>
                                        </p:tav>
                                      </p:tavLst>
                                    </p:anim>
                                    <p:anim calcmode="lin" valueType="num">
                                      <p:cBhvr>
                                        <p:cTn id="325" dur="500" fill="hold"/>
                                        <p:tgtEl>
                                          <p:spTgt spid="34"/>
                                        </p:tgtEl>
                                        <p:attrNameLst>
                                          <p:attrName>ppt_h</p:attrName>
                                        </p:attrNameLst>
                                      </p:cBhvr>
                                      <p:tavLst>
                                        <p:tav tm="0">
                                          <p:val>
                                            <p:fltVal val="0"/>
                                          </p:val>
                                        </p:tav>
                                        <p:tav tm="100000">
                                          <p:val>
                                            <p:strVal val="#ppt_h"/>
                                          </p:val>
                                        </p:tav>
                                      </p:tavLst>
                                    </p:anim>
                                  </p:childTnLst>
                                </p:cTn>
                              </p:par>
                              <p:par>
                                <p:cTn id="326"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27" dur="2000" fill="hold"/>
                                        <p:tgtEl>
                                          <p:spTgt spid="41"/>
                                        </p:tgtEl>
                                        <p:attrNameLst>
                                          <p:attrName>ppt_x</p:attrName>
                                          <p:attrName>ppt_y</p:attrName>
                                        </p:attrNameLst>
                                      </p:cBhvr>
                                      <p:rCtr x="4800" y="-3600"/>
                                    </p:animMotion>
                                  </p:childTnLst>
                                </p:cTn>
                              </p:par>
                              <p:par>
                                <p:cTn id="328"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29" dur="2000" fill="hold"/>
                                        <p:tgtEl>
                                          <p:spTgt spid="50"/>
                                        </p:tgtEl>
                                        <p:attrNameLst>
                                          <p:attrName>ppt_x</p:attrName>
                                          <p:attrName>ppt_y</p:attrName>
                                        </p:attrNameLst>
                                      </p:cBhvr>
                                      <p:rCtr x="4800" y="-3600"/>
                                    </p:animMotion>
                                  </p:childTnLst>
                                </p:cTn>
                              </p:par>
                              <p:par>
                                <p:cTn id="330"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1" dur="2000" fill="hold"/>
                                        <p:tgtEl>
                                          <p:spTgt spid="20"/>
                                        </p:tgtEl>
                                        <p:attrNameLst>
                                          <p:attrName>ppt_x</p:attrName>
                                          <p:attrName>ppt_y</p:attrName>
                                        </p:attrNameLst>
                                      </p:cBhvr>
                                      <p:rCtr x="4800" y="-3600"/>
                                    </p:animMotion>
                                  </p:childTnLst>
                                </p:cTn>
                              </p:par>
                              <p:par>
                                <p:cTn id="332"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3" dur="2000" fill="hold"/>
                                        <p:tgtEl>
                                          <p:spTgt spid="21"/>
                                        </p:tgtEl>
                                        <p:attrNameLst>
                                          <p:attrName>ppt_x</p:attrName>
                                          <p:attrName>ppt_y</p:attrName>
                                        </p:attrNameLst>
                                      </p:cBhvr>
                                      <p:rCtr x="4800" y="-3600"/>
                                    </p:animMotion>
                                  </p:childTnLst>
                                </p:cTn>
                              </p:par>
                              <p:par>
                                <p:cTn id="334"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5" dur="2000" fill="hold"/>
                                        <p:tgtEl>
                                          <p:spTgt spid="22"/>
                                        </p:tgtEl>
                                        <p:attrNameLst>
                                          <p:attrName>ppt_x</p:attrName>
                                          <p:attrName>ppt_y</p:attrName>
                                        </p:attrNameLst>
                                      </p:cBhvr>
                                      <p:rCtr x="4800" y="-3600"/>
                                    </p:animMotion>
                                  </p:childTnLst>
                                </p:cTn>
                              </p:par>
                              <p:par>
                                <p:cTn id="336"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7" dur="2000" fill="hold"/>
                                        <p:tgtEl>
                                          <p:spTgt spid="23"/>
                                        </p:tgtEl>
                                        <p:attrNameLst>
                                          <p:attrName>ppt_x</p:attrName>
                                          <p:attrName>ppt_y</p:attrName>
                                        </p:attrNameLst>
                                      </p:cBhvr>
                                      <p:rCtr x="4800" y="-3600"/>
                                    </p:animMotion>
                                  </p:childTnLst>
                                </p:cTn>
                              </p:par>
                              <p:par>
                                <p:cTn id="338"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9" dur="2000" fill="hold"/>
                                        <p:tgtEl>
                                          <p:spTgt spid="24"/>
                                        </p:tgtEl>
                                        <p:attrNameLst>
                                          <p:attrName>ppt_x</p:attrName>
                                          <p:attrName>ppt_y</p:attrName>
                                        </p:attrNameLst>
                                      </p:cBhvr>
                                      <p:rCtr x="4800" y="-3600"/>
                                    </p:animMotion>
                                  </p:childTnLst>
                                </p:cTn>
                              </p:par>
                              <p:par>
                                <p:cTn id="340"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41" dur="2000" fill="hold"/>
                                        <p:tgtEl>
                                          <p:spTgt spid="25"/>
                                        </p:tgtEl>
                                        <p:attrNameLst>
                                          <p:attrName>ppt_x</p:attrName>
                                          <p:attrName>ppt_y</p:attrName>
                                        </p:attrNameLst>
                                      </p:cBhvr>
                                      <p:rCtr x="4800" y="-3600"/>
                                    </p:animMotion>
                                  </p:childTnLst>
                                </p:cTn>
                              </p:par>
                              <p:par>
                                <p:cTn id="342"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43" dur="2000" fill="hold"/>
                                        <p:tgtEl>
                                          <p:spTgt spid="26"/>
                                        </p:tgtEl>
                                        <p:attrNameLst>
                                          <p:attrName>ppt_x</p:attrName>
                                          <p:attrName>ppt_y</p:attrName>
                                        </p:attrNameLst>
                                      </p:cBhvr>
                                      <p:rCtr x="4800" y="-3600"/>
                                    </p:animMotion>
                                  </p:childTnLst>
                                </p:cTn>
                              </p:par>
                              <p:par>
                                <p:cTn id="344" presetID="44" presetClass="path" presetSubtype="0" accel="50000" decel="50000" fill="hold" nodeType="withEffect">
                                  <p:stCondLst>
                                    <p:cond delay="0"/>
                                  </p:stCondLst>
                                  <p:childTnLst>
                                    <p:animMotion origin="layout" path="M 3.33333E-6 -2.22222E-6 L -0.02778 0.05533 C -0.03386 0.06783 -0.04254 0.075 -0.05157 0.075 C -0.06198 0.075 -0.07032 0.06783 -0.07639 0.05533 L -0.10417 -2.22222E-6 " pathEditMode="relative" rAng="0" ptsTypes="FffFF">
                                      <p:cBhvr>
                                        <p:cTn id="345" dur="2000" fill="hold"/>
                                        <p:tgtEl>
                                          <p:spTgt spid="40"/>
                                        </p:tgtEl>
                                        <p:attrNameLst>
                                          <p:attrName>ppt_x</p:attrName>
                                          <p:attrName>ppt_y</p:attrName>
                                        </p:attrNameLst>
                                      </p:cBhvr>
                                      <p:rCtr x="-5200" y="3800"/>
                                    </p:animMotion>
                                  </p:childTnLst>
                                </p:cTn>
                              </p:par>
                              <p:par>
                                <p:cTn id="346"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347" dur="2000" fill="hold"/>
                                        <p:tgtEl>
                                          <p:spTgt spid="27"/>
                                        </p:tgtEl>
                                        <p:attrNameLst>
                                          <p:attrName>ppt_x</p:attrName>
                                          <p:attrName>ppt_y</p:attrName>
                                        </p:attrNameLst>
                                      </p:cBhvr>
                                      <p:rCtr x="-5200" y="3800"/>
                                    </p:animMotion>
                                  </p:childTnLst>
                                </p:cTn>
                              </p:par>
                              <p:par>
                                <p:cTn id="348"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349" dur="2000" fill="hold"/>
                                        <p:tgtEl>
                                          <p:spTgt spid="28"/>
                                        </p:tgtEl>
                                        <p:attrNameLst>
                                          <p:attrName>ppt_x</p:attrName>
                                          <p:attrName>ppt_y</p:attrName>
                                        </p:attrNameLst>
                                      </p:cBhvr>
                                      <p:rCtr x="-5200" y="3800"/>
                                    </p:animMotion>
                                  </p:childTnLst>
                                </p:cTn>
                              </p:par>
                              <p:par>
                                <p:cTn id="350" presetID="44" presetClass="path" presetSubtype="0" accel="50000" decel="50000" fill="hold" nodeType="withEffect">
                                  <p:stCondLst>
                                    <p:cond delay="0"/>
                                  </p:stCondLst>
                                  <p:childTnLst>
                                    <p:animMotion origin="layout" path="M 5.55112E-17 -2.22222E-6 L -0.02778 0.05533 C -0.03385 0.06783 -0.04253 0.075 -0.05156 0.075 C -0.06198 0.075 -0.07031 0.06783 -0.07639 0.05533 L -0.10417 -2.22222E-6 " pathEditMode="relative" rAng="0" ptsTypes="FffFF">
                                      <p:cBhvr>
                                        <p:cTn id="351" dur="2000" fill="hold"/>
                                        <p:tgtEl>
                                          <p:spTgt spid="29"/>
                                        </p:tgtEl>
                                        <p:attrNameLst>
                                          <p:attrName>ppt_x</p:attrName>
                                          <p:attrName>ppt_y</p:attrName>
                                        </p:attrNameLst>
                                      </p:cBhvr>
                                      <p:rCtr x="-5200" y="3800"/>
                                    </p:animMotion>
                                  </p:childTnLst>
                                </p:cTn>
                              </p:par>
                              <p:par>
                                <p:cTn id="352"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3" dur="2000" fill="hold"/>
                                        <p:tgtEl>
                                          <p:spTgt spid="30"/>
                                        </p:tgtEl>
                                        <p:attrNameLst>
                                          <p:attrName>ppt_x</p:attrName>
                                          <p:attrName>ppt_y</p:attrName>
                                        </p:attrNameLst>
                                      </p:cBhvr>
                                      <p:rCtr x="-5200" y="3800"/>
                                    </p:animMotion>
                                  </p:childTnLst>
                                </p:cTn>
                              </p:par>
                              <p:par>
                                <p:cTn id="354"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5" dur="2000" fill="hold"/>
                                        <p:tgtEl>
                                          <p:spTgt spid="31"/>
                                        </p:tgtEl>
                                        <p:attrNameLst>
                                          <p:attrName>ppt_x</p:attrName>
                                          <p:attrName>ppt_y</p:attrName>
                                        </p:attrNameLst>
                                      </p:cBhvr>
                                      <p:rCtr x="-5200" y="3800"/>
                                    </p:animMotion>
                                  </p:childTnLst>
                                </p:cTn>
                              </p:par>
                              <p:par>
                                <p:cTn id="356" presetID="44" presetClass="path" presetSubtype="0" accel="50000" decel="50000" fill="hold" nodeType="withEffect">
                                  <p:stCondLst>
                                    <p:cond delay="0"/>
                                  </p:stCondLst>
                                  <p:childTnLst>
                                    <p:animMotion origin="layout" path="M 1.11022E-16 -2.22222E-6 L -0.02778 0.05533 C -0.03385 0.06783 -0.04253 0.075 -0.05156 0.075 C -0.06198 0.075 -0.07031 0.06783 -0.07639 0.05533 L -0.10417 -2.22222E-6 " pathEditMode="relative" rAng="0" ptsTypes="FffFF">
                                      <p:cBhvr>
                                        <p:cTn id="357" dur="2000" fill="hold"/>
                                        <p:tgtEl>
                                          <p:spTgt spid="32"/>
                                        </p:tgtEl>
                                        <p:attrNameLst>
                                          <p:attrName>ppt_x</p:attrName>
                                          <p:attrName>ppt_y</p:attrName>
                                        </p:attrNameLst>
                                      </p:cBhvr>
                                      <p:rCtr x="-5200" y="3800"/>
                                    </p:animMotion>
                                  </p:childTnLst>
                                </p:cTn>
                              </p:par>
                              <p:par>
                                <p:cTn id="358"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9" dur="2000" fill="hold"/>
                                        <p:tgtEl>
                                          <p:spTgt spid="33"/>
                                        </p:tgtEl>
                                        <p:attrNameLst>
                                          <p:attrName>ppt_x</p:attrName>
                                          <p:attrName>ppt_y</p:attrName>
                                        </p:attrNameLst>
                                      </p:cBhvr>
                                      <p:rCtr x="-5200" y="3800"/>
                                    </p:animMotion>
                                  </p:childTnLst>
                                </p:cTn>
                              </p:par>
                              <p:par>
                                <p:cTn id="360" presetID="44" presetClass="path" presetSubtype="0" accel="50000" decel="50000" fill="hold" nodeType="withEffect">
                                  <p:stCondLst>
                                    <p:cond delay="0"/>
                                  </p:stCondLst>
                                  <p:childTnLst>
                                    <p:animMotion origin="layout" path="M 0.00417 -2.22222E-6 L -0.02361 0.05533 C -0.02969 0.06783 -0.03837 0.075 -0.0474 0.075 C -0.05781 0.075 -0.06615 0.06783 -0.07222 0.05533 L -0.1 -2.22222E-6 " pathEditMode="relative" rAng="0" ptsTypes="FffFF">
                                      <p:cBhvr>
                                        <p:cTn id="361" dur="2000" fill="hold"/>
                                        <p:tgtEl>
                                          <p:spTgt spid="34"/>
                                        </p:tgtEl>
                                        <p:attrNameLst>
                                          <p:attrName>ppt_x</p:attrName>
                                          <p:attrName>ppt_y</p:attrName>
                                        </p:attrNameLst>
                                      </p:cBhvr>
                                      <p:rCtr x="-5200" y="3800"/>
                                    </p:animMotion>
                                  </p:childTnLst>
                                </p:cTn>
                              </p:par>
                            </p:childTnLst>
                          </p:cTn>
                        </p:par>
                        <p:par>
                          <p:cTn id="362" fill="hold">
                            <p:stCondLst>
                              <p:cond delay="2000"/>
                            </p:stCondLst>
                            <p:childTnLst>
                              <p:par>
                                <p:cTn id="363" presetID="23" presetClass="exit" presetSubtype="32" fill="hold" nodeType="afterEffect">
                                  <p:stCondLst>
                                    <p:cond delay="0"/>
                                  </p:stCondLst>
                                  <p:childTnLst>
                                    <p:anim calcmode="lin" valueType="num">
                                      <p:cBhvr>
                                        <p:cTn id="364" dur="500"/>
                                        <p:tgtEl>
                                          <p:spTgt spid="41"/>
                                        </p:tgtEl>
                                        <p:attrNameLst>
                                          <p:attrName>ppt_w</p:attrName>
                                        </p:attrNameLst>
                                      </p:cBhvr>
                                      <p:tavLst>
                                        <p:tav tm="0">
                                          <p:val>
                                            <p:strVal val="ppt_w"/>
                                          </p:val>
                                        </p:tav>
                                        <p:tav tm="100000">
                                          <p:val>
                                            <p:fltVal val="0"/>
                                          </p:val>
                                        </p:tav>
                                      </p:tavLst>
                                    </p:anim>
                                    <p:anim calcmode="lin" valueType="num">
                                      <p:cBhvr>
                                        <p:cTn id="365" dur="500"/>
                                        <p:tgtEl>
                                          <p:spTgt spid="41"/>
                                        </p:tgtEl>
                                        <p:attrNameLst>
                                          <p:attrName>ppt_h</p:attrName>
                                        </p:attrNameLst>
                                      </p:cBhvr>
                                      <p:tavLst>
                                        <p:tav tm="0">
                                          <p:val>
                                            <p:strVal val="ppt_h"/>
                                          </p:val>
                                        </p:tav>
                                        <p:tav tm="100000">
                                          <p:val>
                                            <p:fltVal val="0"/>
                                          </p:val>
                                        </p:tav>
                                      </p:tavLst>
                                    </p:anim>
                                    <p:set>
                                      <p:cBhvr>
                                        <p:cTn id="366" dur="1" fill="hold">
                                          <p:stCondLst>
                                            <p:cond delay="499"/>
                                          </p:stCondLst>
                                        </p:cTn>
                                        <p:tgtEl>
                                          <p:spTgt spid="41"/>
                                        </p:tgtEl>
                                        <p:attrNameLst>
                                          <p:attrName>style.visibility</p:attrName>
                                        </p:attrNameLst>
                                      </p:cBhvr>
                                      <p:to>
                                        <p:strVal val="hidden"/>
                                      </p:to>
                                    </p:set>
                                  </p:childTnLst>
                                </p:cTn>
                              </p:par>
                              <p:par>
                                <p:cTn id="367" presetID="23" presetClass="exit" presetSubtype="32" fill="hold" nodeType="withEffect">
                                  <p:stCondLst>
                                    <p:cond delay="0"/>
                                  </p:stCondLst>
                                  <p:childTnLst>
                                    <p:anim calcmode="lin" valueType="num">
                                      <p:cBhvr>
                                        <p:cTn id="368" dur="500"/>
                                        <p:tgtEl>
                                          <p:spTgt spid="50"/>
                                        </p:tgtEl>
                                        <p:attrNameLst>
                                          <p:attrName>ppt_w</p:attrName>
                                        </p:attrNameLst>
                                      </p:cBhvr>
                                      <p:tavLst>
                                        <p:tav tm="0">
                                          <p:val>
                                            <p:strVal val="ppt_w"/>
                                          </p:val>
                                        </p:tav>
                                        <p:tav tm="100000">
                                          <p:val>
                                            <p:fltVal val="0"/>
                                          </p:val>
                                        </p:tav>
                                      </p:tavLst>
                                    </p:anim>
                                    <p:anim calcmode="lin" valueType="num">
                                      <p:cBhvr>
                                        <p:cTn id="369" dur="500"/>
                                        <p:tgtEl>
                                          <p:spTgt spid="50"/>
                                        </p:tgtEl>
                                        <p:attrNameLst>
                                          <p:attrName>ppt_h</p:attrName>
                                        </p:attrNameLst>
                                      </p:cBhvr>
                                      <p:tavLst>
                                        <p:tav tm="0">
                                          <p:val>
                                            <p:strVal val="ppt_h"/>
                                          </p:val>
                                        </p:tav>
                                        <p:tav tm="100000">
                                          <p:val>
                                            <p:fltVal val="0"/>
                                          </p:val>
                                        </p:tav>
                                      </p:tavLst>
                                    </p:anim>
                                    <p:set>
                                      <p:cBhvr>
                                        <p:cTn id="370" dur="1" fill="hold">
                                          <p:stCondLst>
                                            <p:cond delay="499"/>
                                          </p:stCondLst>
                                        </p:cTn>
                                        <p:tgtEl>
                                          <p:spTgt spid="50"/>
                                        </p:tgtEl>
                                        <p:attrNameLst>
                                          <p:attrName>style.visibility</p:attrName>
                                        </p:attrNameLst>
                                      </p:cBhvr>
                                      <p:to>
                                        <p:strVal val="hidden"/>
                                      </p:to>
                                    </p:set>
                                  </p:childTnLst>
                                </p:cTn>
                              </p:par>
                              <p:par>
                                <p:cTn id="371" presetID="23" presetClass="exit" presetSubtype="32" fill="hold" nodeType="withEffect">
                                  <p:stCondLst>
                                    <p:cond delay="0"/>
                                  </p:stCondLst>
                                  <p:childTnLst>
                                    <p:anim calcmode="lin" valueType="num">
                                      <p:cBhvr>
                                        <p:cTn id="372" dur="500"/>
                                        <p:tgtEl>
                                          <p:spTgt spid="20"/>
                                        </p:tgtEl>
                                        <p:attrNameLst>
                                          <p:attrName>ppt_w</p:attrName>
                                        </p:attrNameLst>
                                      </p:cBhvr>
                                      <p:tavLst>
                                        <p:tav tm="0">
                                          <p:val>
                                            <p:strVal val="ppt_w"/>
                                          </p:val>
                                        </p:tav>
                                        <p:tav tm="100000">
                                          <p:val>
                                            <p:fltVal val="0"/>
                                          </p:val>
                                        </p:tav>
                                      </p:tavLst>
                                    </p:anim>
                                    <p:anim calcmode="lin" valueType="num">
                                      <p:cBhvr>
                                        <p:cTn id="373" dur="500"/>
                                        <p:tgtEl>
                                          <p:spTgt spid="20"/>
                                        </p:tgtEl>
                                        <p:attrNameLst>
                                          <p:attrName>ppt_h</p:attrName>
                                        </p:attrNameLst>
                                      </p:cBhvr>
                                      <p:tavLst>
                                        <p:tav tm="0">
                                          <p:val>
                                            <p:strVal val="ppt_h"/>
                                          </p:val>
                                        </p:tav>
                                        <p:tav tm="100000">
                                          <p:val>
                                            <p:fltVal val="0"/>
                                          </p:val>
                                        </p:tav>
                                      </p:tavLst>
                                    </p:anim>
                                    <p:set>
                                      <p:cBhvr>
                                        <p:cTn id="374" dur="1" fill="hold">
                                          <p:stCondLst>
                                            <p:cond delay="499"/>
                                          </p:stCondLst>
                                        </p:cTn>
                                        <p:tgtEl>
                                          <p:spTgt spid="20"/>
                                        </p:tgtEl>
                                        <p:attrNameLst>
                                          <p:attrName>style.visibility</p:attrName>
                                        </p:attrNameLst>
                                      </p:cBhvr>
                                      <p:to>
                                        <p:strVal val="hidden"/>
                                      </p:to>
                                    </p:set>
                                  </p:childTnLst>
                                </p:cTn>
                              </p:par>
                              <p:par>
                                <p:cTn id="375" presetID="23" presetClass="exit" presetSubtype="32" fill="hold" nodeType="withEffect">
                                  <p:stCondLst>
                                    <p:cond delay="0"/>
                                  </p:stCondLst>
                                  <p:childTnLst>
                                    <p:anim calcmode="lin" valueType="num">
                                      <p:cBhvr>
                                        <p:cTn id="376" dur="500"/>
                                        <p:tgtEl>
                                          <p:spTgt spid="21"/>
                                        </p:tgtEl>
                                        <p:attrNameLst>
                                          <p:attrName>ppt_w</p:attrName>
                                        </p:attrNameLst>
                                      </p:cBhvr>
                                      <p:tavLst>
                                        <p:tav tm="0">
                                          <p:val>
                                            <p:strVal val="ppt_w"/>
                                          </p:val>
                                        </p:tav>
                                        <p:tav tm="100000">
                                          <p:val>
                                            <p:fltVal val="0"/>
                                          </p:val>
                                        </p:tav>
                                      </p:tavLst>
                                    </p:anim>
                                    <p:anim calcmode="lin" valueType="num">
                                      <p:cBhvr>
                                        <p:cTn id="377" dur="500"/>
                                        <p:tgtEl>
                                          <p:spTgt spid="21"/>
                                        </p:tgtEl>
                                        <p:attrNameLst>
                                          <p:attrName>ppt_h</p:attrName>
                                        </p:attrNameLst>
                                      </p:cBhvr>
                                      <p:tavLst>
                                        <p:tav tm="0">
                                          <p:val>
                                            <p:strVal val="ppt_h"/>
                                          </p:val>
                                        </p:tav>
                                        <p:tav tm="100000">
                                          <p:val>
                                            <p:fltVal val="0"/>
                                          </p:val>
                                        </p:tav>
                                      </p:tavLst>
                                    </p:anim>
                                    <p:set>
                                      <p:cBhvr>
                                        <p:cTn id="378" dur="1" fill="hold">
                                          <p:stCondLst>
                                            <p:cond delay="499"/>
                                          </p:stCondLst>
                                        </p:cTn>
                                        <p:tgtEl>
                                          <p:spTgt spid="21"/>
                                        </p:tgtEl>
                                        <p:attrNameLst>
                                          <p:attrName>style.visibility</p:attrName>
                                        </p:attrNameLst>
                                      </p:cBhvr>
                                      <p:to>
                                        <p:strVal val="hidden"/>
                                      </p:to>
                                    </p:set>
                                  </p:childTnLst>
                                </p:cTn>
                              </p:par>
                              <p:par>
                                <p:cTn id="379" presetID="23" presetClass="exit" presetSubtype="32" fill="hold" nodeType="withEffect">
                                  <p:stCondLst>
                                    <p:cond delay="0"/>
                                  </p:stCondLst>
                                  <p:childTnLst>
                                    <p:anim calcmode="lin" valueType="num">
                                      <p:cBhvr>
                                        <p:cTn id="380" dur="500"/>
                                        <p:tgtEl>
                                          <p:spTgt spid="22"/>
                                        </p:tgtEl>
                                        <p:attrNameLst>
                                          <p:attrName>ppt_w</p:attrName>
                                        </p:attrNameLst>
                                      </p:cBhvr>
                                      <p:tavLst>
                                        <p:tav tm="0">
                                          <p:val>
                                            <p:strVal val="ppt_w"/>
                                          </p:val>
                                        </p:tav>
                                        <p:tav tm="100000">
                                          <p:val>
                                            <p:fltVal val="0"/>
                                          </p:val>
                                        </p:tav>
                                      </p:tavLst>
                                    </p:anim>
                                    <p:anim calcmode="lin" valueType="num">
                                      <p:cBhvr>
                                        <p:cTn id="381" dur="500"/>
                                        <p:tgtEl>
                                          <p:spTgt spid="22"/>
                                        </p:tgtEl>
                                        <p:attrNameLst>
                                          <p:attrName>ppt_h</p:attrName>
                                        </p:attrNameLst>
                                      </p:cBhvr>
                                      <p:tavLst>
                                        <p:tav tm="0">
                                          <p:val>
                                            <p:strVal val="ppt_h"/>
                                          </p:val>
                                        </p:tav>
                                        <p:tav tm="100000">
                                          <p:val>
                                            <p:fltVal val="0"/>
                                          </p:val>
                                        </p:tav>
                                      </p:tavLst>
                                    </p:anim>
                                    <p:set>
                                      <p:cBhvr>
                                        <p:cTn id="382" dur="1" fill="hold">
                                          <p:stCondLst>
                                            <p:cond delay="499"/>
                                          </p:stCondLst>
                                        </p:cTn>
                                        <p:tgtEl>
                                          <p:spTgt spid="22"/>
                                        </p:tgtEl>
                                        <p:attrNameLst>
                                          <p:attrName>style.visibility</p:attrName>
                                        </p:attrNameLst>
                                      </p:cBhvr>
                                      <p:to>
                                        <p:strVal val="hidden"/>
                                      </p:to>
                                    </p:set>
                                  </p:childTnLst>
                                </p:cTn>
                              </p:par>
                              <p:par>
                                <p:cTn id="383" presetID="23" presetClass="exit" presetSubtype="32" fill="hold" nodeType="withEffect">
                                  <p:stCondLst>
                                    <p:cond delay="0"/>
                                  </p:stCondLst>
                                  <p:childTnLst>
                                    <p:anim calcmode="lin" valueType="num">
                                      <p:cBhvr>
                                        <p:cTn id="384" dur="500"/>
                                        <p:tgtEl>
                                          <p:spTgt spid="23"/>
                                        </p:tgtEl>
                                        <p:attrNameLst>
                                          <p:attrName>ppt_w</p:attrName>
                                        </p:attrNameLst>
                                      </p:cBhvr>
                                      <p:tavLst>
                                        <p:tav tm="0">
                                          <p:val>
                                            <p:strVal val="ppt_w"/>
                                          </p:val>
                                        </p:tav>
                                        <p:tav tm="100000">
                                          <p:val>
                                            <p:fltVal val="0"/>
                                          </p:val>
                                        </p:tav>
                                      </p:tavLst>
                                    </p:anim>
                                    <p:anim calcmode="lin" valueType="num">
                                      <p:cBhvr>
                                        <p:cTn id="385" dur="500"/>
                                        <p:tgtEl>
                                          <p:spTgt spid="23"/>
                                        </p:tgtEl>
                                        <p:attrNameLst>
                                          <p:attrName>ppt_h</p:attrName>
                                        </p:attrNameLst>
                                      </p:cBhvr>
                                      <p:tavLst>
                                        <p:tav tm="0">
                                          <p:val>
                                            <p:strVal val="ppt_h"/>
                                          </p:val>
                                        </p:tav>
                                        <p:tav tm="100000">
                                          <p:val>
                                            <p:fltVal val="0"/>
                                          </p:val>
                                        </p:tav>
                                      </p:tavLst>
                                    </p:anim>
                                    <p:set>
                                      <p:cBhvr>
                                        <p:cTn id="386" dur="1" fill="hold">
                                          <p:stCondLst>
                                            <p:cond delay="499"/>
                                          </p:stCondLst>
                                        </p:cTn>
                                        <p:tgtEl>
                                          <p:spTgt spid="23"/>
                                        </p:tgtEl>
                                        <p:attrNameLst>
                                          <p:attrName>style.visibility</p:attrName>
                                        </p:attrNameLst>
                                      </p:cBhvr>
                                      <p:to>
                                        <p:strVal val="hidden"/>
                                      </p:to>
                                    </p:set>
                                  </p:childTnLst>
                                </p:cTn>
                              </p:par>
                              <p:par>
                                <p:cTn id="387" presetID="23" presetClass="exit" presetSubtype="32" fill="hold" nodeType="withEffect">
                                  <p:stCondLst>
                                    <p:cond delay="0"/>
                                  </p:stCondLst>
                                  <p:childTnLst>
                                    <p:anim calcmode="lin" valueType="num">
                                      <p:cBhvr>
                                        <p:cTn id="388" dur="500"/>
                                        <p:tgtEl>
                                          <p:spTgt spid="24"/>
                                        </p:tgtEl>
                                        <p:attrNameLst>
                                          <p:attrName>ppt_w</p:attrName>
                                        </p:attrNameLst>
                                      </p:cBhvr>
                                      <p:tavLst>
                                        <p:tav tm="0">
                                          <p:val>
                                            <p:strVal val="ppt_w"/>
                                          </p:val>
                                        </p:tav>
                                        <p:tav tm="100000">
                                          <p:val>
                                            <p:fltVal val="0"/>
                                          </p:val>
                                        </p:tav>
                                      </p:tavLst>
                                    </p:anim>
                                    <p:anim calcmode="lin" valueType="num">
                                      <p:cBhvr>
                                        <p:cTn id="389" dur="500"/>
                                        <p:tgtEl>
                                          <p:spTgt spid="24"/>
                                        </p:tgtEl>
                                        <p:attrNameLst>
                                          <p:attrName>ppt_h</p:attrName>
                                        </p:attrNameLst>
                                      </p:cBhvr>
                                      <p:tavLst>
                                        <p:tav tm="0">
                                          <p:val>
                                            <p:strVal val="ppt_h"/>
                                          </p:val>
                                        </p:tav>
                                        <p:tav tm="100000">
                                          <p:val>
                                            <p:fltVal val="0"/>
                                          </p:val>
                                        </p:tav>
                                      </p:tavLst>
                                    </p:anim>
                                    <p:set>
                                      <p:cBhvr>
                                        <p:cTn id="390" dur="1" fill="hold">
                                          <p:stCondLst>
                                            <p:cond delay="499"/>
                                          </p:stCondLst>
                                        </p:cTn>
                                        <p:tgtEl>
                                          <p:spTgt spid="24"/>
                                        </p:tgtEl>
                                        <p:attrNameLst>
                                          <p:attrName>style.visibility</p:attrName>
                                        </p:attrNameLst>
                                      </p:cBhvr>
                                      <p:to>
                                        <p:strVal val="hidden"/>
                                      </p:to>
                                    </p:set>
                                  </p:childTnLst>
                                </p:cTn>
                              </p:par>
                              <p:par>
                                <p:cTn id="391" presetID="23" presetClass="exit" presetSubtype="32" fill="hold" nodeType="withEffect">
                                  <p:stCondLst>
                                    <p:cond delay="0"/>
                                  </p:stCondLst>
                                  <p:childTnLst>
                                    <p:anim calcmode="lin" valueType="num">
                                      <p:cBhvr>
                                        <p:cTn id="392" dur="500"/>
                                        <p:tgtEl>
                                          <p:spTgt spid="25"/>
                                        </p:tgtEl>
                                        <p:attrNameLst>
                                          <p:attrName>ppt_w</p:attrName>
                                        </p:attrNameLst>
                                      </p:cBhvr>
                                      <p:tavLst>
                                        <p:tav tm="0">
                                          <p:val>
                                            <p:strVal val="ppt_w"/>
                                          </p:val>
                                        </p:tav>
                                        <p:tav tm="100000">
                                          <p:val>
                                            <p:fltVal val="0"/>
                                          </p:val>
                                        </p:tav>
                                      </p:tavLst>
                                    </p:anim>
                                    <p:anim calcmode="lin" valueType="num">
                                      <p:cBhvr>
                                        <p:cTn id="393" dur="500"/>
                                        <p:tgtEl>
                                          <p:spTgt spid="25"/>
                                        </p:tgtEl>
                                        <p:attrNameLst>
                                          <p:attrName>ppt_h</p:attrName>
                                        </p:attrNameLst>
                                      </p:cBhvr>
                                      <p:tavLst>
                                        <p:tav tm="0">
                                          <p:val>
                                            <p:strVal val="ppt_h"/>
                                          </p:val>
                                        </p:tav>
                                        <p:tav tm="100000">
                                          <p:val>
                                            <p:fltVal val="0"/>
                                          </p:val>
                                        </p:tav>
                                      </p:tavLst>
                                    </p:anim>
                                    <p:set>
                                      <p:cBhvr>
                                        <p:cTn id="394" dur="1" fill="hold">
                                          <p:stCondLst>
                                            <p:cond delay="499"/>
                                          </p:stCondLst>
                                        </p:cTn>
                                        <p:tgtEl>
                                          <p:spTgt spid="25"/>
                                        </p:tgtEl>
                                        <p:attrNameLst>
                                          <p:attrName>style.visibility</p:attrName>
                                        </p:attrNameLst>
                                      </p:cBhvr>
                                      <p:to>
                                        <p:strVal val="hidden"/>
                                      </p:to>
                                    </p:set>
                                  </p:childTnLst>
                                </p:cTn>
                              </p:par>
                              <p:par>
                                <p:cTn id="395" presetID="23" presetClass="exit" presetSubtype="32" fill="hold" nodeType="withEffect">
                                  <p:stCondLst>
                                    <p:cond delay="0"/>
                                  </p:stCondLst>
                                  <p:childTnLst>
                                    <p:anim calcmode="lin" valueType="num">
                                      <p:cBhvr>
                                        <p:cTn id="396" dur="500"/>
                                        <p:tgtEl>
                                          <p:spTgt spid="26"/>
                                        </p:tgtEl>
                                        <p:attrNameLst>
                                          <p:attrName>ppt_w</p:attrName>
                                        </p:attrNameLst>
                                      </p:cBhvr>
                                      <p:tavLst>
                                        <p:tav tm="0">
                                          <p:val>
                                            <p:strVal val="ppt_w"/>
                                          </p:val>
                                        </p:tav>
                                        <p:tav tm="100000">
                                          <p:val>
                                            <p:fltVal val="0"/>
                                          </p:val>
                                        </p:tav>
                                      </p:tavLst>
                                    </p:anim>
                                    <p:anim calcmode="lin" valueType="num">
                                      <p:cBhvr>
                                        <p:cTn id="397" dur="500"/>
                                        <p:tgtEl>
                                          <p:spTgt spid="26"/>
                                        </p:tgtEl>
                                        <p:attrNameLst>
                                          <p:attrName>ppt_h</p:attrName>
                                        </p:attrNameLst>
                                      </p:cBhvr>
                                      <p:tavLst>
                                        <p:tav tm="0">
                                          <p:val>
                                            <p:strVal val="ppt_h"/>
                                          </p:val>
                                        </p:tav>
                                        <p:tav tm="100000">
                                          <p:val>
                                            <p:fltVal val="0"/>
                                          </p:val>
                                        </p:tav>
                                      </p:tavLst>
                                    </p:anim>
                                    <p:set>
                                      <p:cBhvr>
                                        <p:cTn id="398" dur="1" fill="hold">
                                          <p:stCondLst>
                                            <p:cond delay="499"/>
                                          </p:stCondLst>
                                        </p:cTn>
                                        <p:tgtEl>
                                          <p:spTgt spid="26"/>
                                        </p:tgtEl>
                                        <p:attrNameLst>
                                          <p:attrName>style.visibility</p:attrName>
                                        </p:attrNameLst>
                                      </p:cBhvr>
                                      <p:to>
                                        <p:strVal val="hidden"/>
                                      </p:to>
                                    </p:set>
                                  </p:childTnLst>
                                </p:cTn>
                              </p:par>
                              <p:par>
                                <p:cTn id="399" presetID="23" presetClass="exit" presetSubtype="32" fill="hold" nodeType="withEffect">
                                  <p:stCondLst>
                                    <p:cond delay="0"/>
                                  </p:stCondLst>
                                  <p:childTnLst>
                                    <p:anim calcmode="lin" valueType="num">
                                      <p:cBhvr>
                                        <p:cTn id="400" dur="500"/>
                                        <p:tgtEl>
                                          <p:spTgt spid="40"/>
                                        </p:tgtEl>
                                        <p:attrNameLst>
                                          <p:attrName>ppt_w</p:attrName>
                                        </p:attrNameLst>
                                      </p:cBhvr>
                                      <p:tavLst>
                                        <p:tav tm="0">
                                          <p:val>
                                            <p:strVal val="ppt_w"/>
                                          </p:val>
                                        </p:tav>
                                        <p:tav tm="100000">
                                          <p:val>
                                            <p:fltVal val="0"/>
                                          </p:val>
                                        </p:tav>
                                      </p:tavLst>
                                    </p:anim>
                                    <p:anim calcmode="lin" valueType="num">
                                      <p:cBhvr>
                                        <p:cTn id="401" dur="500"/>
                                        <p:tgtEl>
                                          <p:spTgt spid="40"/>
                                        </p:tgtEl>
                                        <p:attrNameLst>
                                          <p:attrName>ppt_h</p:attrName>
                                        </p:attrNameLst>
                                      </p:cBhvr>
                                      <p:tavLst>
                                        <p:tav tm="0">
                                          <p:val>
                                            <p:strVal val="ppt_h"/>
                                          </p:val>
                                        </p:tav>
                                        <p:tav tm="100000">
                                          <p:val>
                                            <p:fltVal val="0"/>
                                          </p:val>
                                        </p:tav>
                                      </p:tavLst>
                                    </p:anim>
                                    <p:set>
                                      <p:cBhvr>
                                        <p:cTn id="402" dur="1" fill="hold">
                                          <p:stCondLst>
                                            <p:cond delay="499"/>
                                          </p:stCondLst>
                                        </p:cTn>
                                        <p:tgtEl>
                                          <p:spTgt spid="40"/>
                                        </p:tgtEl>
                                        <p:attrNameLst>
                                          <p:attrName>style.visibility</p:attrName>
                                        </p:attrNameLst>
                                      </p:cBhvr>
                                      <p:to>
                                        <p:strVal val="hidden"/>
                                      </p:to>
                                    </p:set>
                                  </p:childTnLst>
                                </p:cTn>
                              </p:par>
                              <p:par>
                                <p:cTn id="403" presetID="23" presetClass="exit" presetSubtype="32" fill="hold" nodeType="withEffect">
                                  <p:stCondLst>
                                    <p:cond delay="0"/>
                                  </p:stCondLst>
                                  <p:childTnLst>
                                    <p:anim calcmode="lin" valueType="num">
                                      <p:cBhvr>
                                        <p:cTn id="404" dur="500"/>
                                        <p:tgtEl>
                                          <p:spTgt spid="27"/>
                                        </p:tgtEl>
                                        <p:attrNameLst>
                                          <p:attrName>ppt_w</p:attrName>
                                        </p:attrNameLst>
                                      </p:cBhvr>
                                      <p:tavLst>
                                        <p:tav tm="0">
                                          <p:val>
                                            <p:strVal val="ppt_w"/>
                                          </p:val>
                                        </p:tav>
                                        <p:tav tm="100000">
                                          <p:val>
                                            <p:fltVal val="0"/>
                                          </p:val>
                                        </p:tav>
                                      </p:tavLst>
                                    </p:anim>
                                    <p:anim calcmode="lin" valueType="num">
                                      <p:cBhvr>
                                        <p:cTn id="405" dur="500"/>
                                        <p:tgtEl>
                                          <p:spTgt spid="27"/>
                                        </p:tgtEl>
                                        <p:attrNameLst>
                                          <p:attrName>ppt_h</p:attrName>
                                        </p:attrNameLst>
                                      </p:cBhvr>
                                      <p:tavLst>
                                        <p:tav tm="0">
                                          <p:val>
                                            <p:strVal val="ppt_h"/>
                                          </p:val>
                                        </p:tav>
                                        <p:tav tm="100000">
                                          <p:val>
                                            <p:fltVal val="0"/>
                                          </p:val>
                                        </p:tav>
                                      </p:tavLst>
                                    </p:anim>
                                    <p:set>
                                      <p:cBhvr>
                                        <p:cTn id="406" dur="1" fill="hold">
                                          <p:stCondLst>
                                            <p:cond delay="499"/>
                                          </p:stCondLst>
                                        </p:cTn>
                                        <p:tgtEl>
                                          <p:spTgt spid="27"/>
                                        </p:tgtEl>
                                        <p:attrNameLst>
                                          <p:attrName>style.visibility</p:attrName>
                                        </p:attrNameLst>
                                      </p:cBhvr>
                                      <p:to>
                                        <p:strVal val="hidden"/>
                                      </p:to>
                                    </p:set>
                                  </p:childTnLst>
                                </p:cTn>
                              </p:par>
                              <p:par>
                                <p:cTn id="407" presetID="23" presetClass="exit" presetSubtype="32" fill="hold" nodeType="withEffect">
                                  <p:stCondLst>
                                    <p:cond delay="0"/>
                                  </p:stCondLst>
                                  <p:childTnLst>
                                    <p:anim calcmode="lin" valueType="num">
                                      <p:cBhvr>
                                        <p:cTn id="408" dur="500"/>
                                        <p:tgtEl>
                                          <p:spTgt spid="28"/>
                                        </p:tgtEl>
                                        <p:attrNameLst>
                                          <p:attrName>ppt_w</p:attrName>
                                        </p:attrNameLst>
                                      </p:cBhvr>
                                      <p:tavLst>
                                        <p:tav tm="0">
                                          <p:val>
                                            <p:strVal val="ppt_w"/>
                                          </p:val>
                                        </p:tav>
                                        <p:tav tm="100000">
                                          <p:val>
                                            <p:fltVal val="0"/>
                                          </p:val>
                                        </p:tav>
                                      </p:tavLst>
                                    </p:anim>
                                    <p:anim calcmode="lin" valueType="num">
                                      <p:cBhvr>
                                        <p:cTn id="409" dur="500"/>
                                        <p:tgtEl>
                                          <p:spTgt spid="28"/>
                                        </p:tgtEl>
                                        <p:attrNameLst>
                                          <p:attrName>ppt_h</p:attrName>
                                        </p:attrNameLst>
                                      </p:cBhvr>
                                      <p:tavLst>
                                        <p:tav tm="0">
                                          <p:val>
                                            <p:strVal val="ppt_h"/>
                                          </p:val>
                                        </p:tav>
                                        <p:tav tm="100000">
                                          <p:val>
                                            <p:fltVal val="0"/>
                                          </p:val>
                                        </p:tav>
                                      </p:tavLst>
                                    </p:anim>
                                    <p:set>
                                      <p:cBhvr>
                                        <p:cTn id="410" dur="1" fill="hold">
                                          <p:stCondLst>
                                            <p:cond delay="499"/>
                                          </p:stCondLst>
                                        </p:cTn>
                                        <p:tgtEl>
                                          <p:spTgt spid="28"/>
                                        </p:tgtEl>
                                        <p:attrNameLst>
                                          <p:attrName>style.visibility</p:attrName>
                                        </p:attrNameLst>
                                      </p:cBhvr>
                                      <p:to>
                                        <p:strVal val="hidden"/>
                                      </p:to>
                                    </p:set>
                                  </p:childTnLst>
                                </p:cTn>
                              </p:par>
                              <p:par>
                                <p:cTn id="411" presetID="23" presetClass="exit" presetSubtype="32" fill="hold" nodeType="withEffect">
                                  <p:stCondLst>
                                    <p:cond delay="0"/>
                                  </p:stCondLst>
                                  <p:childTnLst>
                                    <p:anim calcmode="lin" valueType="num">
                                      <p:cBhvr>
                                        <p:cTn id="412" dur="500"/>
                                        <p:tgtEl>
                                          <p:spTgt spid="29"/>
                                        </p:tgtEl>
                                        <p:attrNameLst>
                                          <p:attrName>ppt_w</p:attrName>
                                        </p:attrNameLst>
                                      </p:cBhvr>
                                      <p:tavLst>
                                        <p:tav tm="0">
                                          <p:val>
                                            <p:strVal val="ppt_w"/>
                                          </p:val>
                                        </p:tav>
                                        <p:tav tm="100000">
                                          <p:val>
                                            <p:fltVal val="0"/>
                                          </p:val>
                                        </p:tav>
                                      </p:tavLst>
                                    </p:anim>
                                    <p:anim calcmode="lin" valueType="num">
                                      <p:cBhvr>
                                        <p:cTn id="413" dur="500"/>
                                        <p:tgtEl>
                                          <p:spTgt spid="29"/>
                                        </p:tgtEl>
                                        <p:attrNameLst>
                                          <p:attrName>ppt_h</p:attrName>
                                        </p:attrNameLst>
                                      </p:cBhvr>
                                      <p:tavLst>
                                        <p:tav tm="0">
                                          <p:val>
                                            <p:strVal val="ppt_h"/>
                                          </p:val>
                                        </p:tav>
                                        <p:tav tm="100000">
                                          <p:val>
                                            <p:fltVal val="0"/>
                                          </p:val>
                                        </p:tav>
                                      </p:tavLst>
                                    </p:anim>
                                    <p:set>
                                      <p:cBhvr>
                                        <p:cTn id="414" dur="1" fill="hold">
                                          <p:stCondLst>
                                            <p:cond delay="499"/>
                                          </p:stCondLst>
                                        </p:cTn>
                                        <p:tgtEl>
                                          <p:spTgt spid="29"/>
                                        </p:tgtEl>
                                        <p:attrNameLst>
                                          <p:attrName>style.visibility</p:attrName>
                                        </p:attrNameLst>
                                      </p:cBhvr>
                                      <p:to>
                                        <p:strVal val="hidden"/>
                                      </p:to>
                                    </p:set>
                                  </p:childTnLst>
                                </p:cTn>
                              </p:par>
                              <p:par>
                                <p:cTn id="415" presetID="23" presetClass="exit" presetSubtype="32" fill="hold" nodeType="withEffect">
                                  <p:stCondLst>
                                    <p:cond delay="0"/>
                                  </p:stCondLst>
                                  <p:childTnLst>
                                    <p:anim calcmode="lin" valueType="num">
                                      <p:cBhvr>
                                        <p:cTn id="416" dur="500"/>
                                        <p:tgtEl>
                                          <p:spTgt spid="30"/>
                                        </p:tgtEl>
                                        <p:attrNameLst>
                                          <p:attrName>ppt_w</p:attrName>
                                        </p:attrNameLst>
                                      </p:cBhvr>
                                      <p:tavLst>
                                        <p:tav tm="0">
                                          <p:val>
                                            <p:strVal val="ppt_w"/>
                                          </p:val>
                                        </p:tav>
                                        <p:tav tm="100000">
                                          <p:val>
                                            <p:fltVal val="0"/>
                                          </p:val>
                                        </p:tav>
                                      </p:tavLst>
                                    </p:anim>
                                    <p:anim calcmode="lin" valueType="num">
                                      <p:cBhvr>
                                        <p:cTn id="417" dur="500"/>
                                        <p:tgtEl>
                                          <p:spTgt spid="30"/>
                                        </p:tgtEl>
                                        <p:attrNameLst>
                                          <p:attrName>ppt_h</p:attrName>
                                        </p:attrNameLst>
                                      </p:cBhvr>
                                      <p:tavLst>
                                        <p:tav tm="0">
                                          <p:val>
                                            <p:strVal val="ppt_h"/>
                                          </p:val>
                                        </p:tav>
                                        <p:tav tm="100000">
                                          <p:val>
                                            <p:fltVal val="0"/>
                                          </p:val>
                                        </p:tav>
                                      </p:tavLst>
                                    </p:anim>
                                    <p:set>
                                      <p:cBhvr>
                                        <p:cTn id="418" dur="1" fill="hold">
                                          <p:stCondLst>
                                            <p:cond delay="499"/>
                                          </p:stCondLst>
                                        </p:cTn>
                                        <p:tgtEl>
                                          <p:spTgt spid="30"/>
                                        </p:tgtEl>
                                        <p:attrNameLst>
                                          <p:attrName>style.visibility</p:attrName>
                                        </p:attrNameLst>
                                      </p:cBhvr>
                                      <p:to>
                                        <p:strVal val="hidden"/>
                                      </p:to>
                                    </p:set>
                                  </p:childTnLst>
                                </p:cTn>
                              </p:par>
                              <p:par>
                                <p:cTn id="419" presetID="23" presetClass="exit" presetSubtype="32" fill="hold" nodeType="withEffect">
                                  <p:stCondLst>
                                    <p:cond delay="0"/>
                                  </p:stCondLst>
                                  <p:childTnLst>
                                    <p:anim calcmode="lin" valueType="num">
                                      <p:cBhvr>
                                        <p:cTn id="420" dur="500"/>
                                        <p:tgtEl>
                                          <p:spTgt spid="31"/>
                                        </p:tgtEl>
                                        <p:attrNameLst>
                                          <p:attrName>ppt_w</p:attrName>
                                        </p:attrNameLst>
                                      </p:cBhvr>
                                      <p:tavLst>
                                        <p:tav tm="0">
                                          <p:val>
                                            <p:strVal val="ppt_w"/>
                                          </p:val>
                                        </p:tav>
                                        <p:tav tm="100000">
                                          <p:val>
                                            <p:fltVal val="0"/>
                                          </p:val>
                                        </p:tav>
                                      </p:tavLst>
                                    </p:anim>
                                    <p:anim calcmode="lin" valueType="num">
                                      <p:cBhvr>
                                        <p:cTn id="421" dur="500"/>
                                        <p:tgtEl>
                                          <p:spTgt spid="31"/>
                                        </p:tgtEl>
                                        <p:attrNameLst>
                                          <p:attrName>ppt_h</p:attrName>
                                        </p:attrNameLst>
                                      </p:cBhvr>
                                      <p:tavLst>
                                        <p:tav tm="0">
                                          <p:val>
                                            <p:strVal val="ppt_h"/>
                                          </p:val>
                                        </p:tav>
                                        <p:tav tm="100000">
                                          <p:val>
                                            <p:fltVal val="0"/>
                                          </p:val>
                                        </p:tav>
                                      </p:tavLst>
                                    </p:anim>
                                    <p:set>
                                      <p:cBhvr>
                                        <p:cTn id="422" dur="1" fill="hold">
                                          <p:stCondLst>
                                            <p:cond delay="499"/>
                                          </p:stCondLst>
                                        </p:cTn>
                                        <p:tgtEl>
                                          <p:spTgt spid="31"/>
                                        </p:tgtEl>
                                        <p:attrNameLst>
                                          <p:attrName>style.visibility</p:attrName>
                                        </p:attrNameLst>
                                      </p:cBhvr>
                                      <p:to>
                                        <p:strVal val="hidden"/>
                                      </p:to>
                                    </p:set>
                                  </p:childTnLst>
                                </p:cTn>
                              </p:par>
                              <p:par>
                                <p:cTn id="423" presetID="23" presetClass="exit" presetSubtype="32" fill="hold" nodeType="withEffect">
                                  <p:stCondLst>
                                    <p:cond delay="0"/>
                                  </p:stCondLst>
                                  <p:childTnLst>
                                    <p:anim calcmode="lin" valueType="num">
                                      <p:cBhvr>
                                        <p:cTn id="424" dur="500"/>
                                        <p:tgtEl>
                                          <p:spTgt spid="32"/>
                                        </p:tgtEl>
                                        <p:attrNameLst>
                                          <p:attrName>ppt_w</p:attrName>
                                        </p:attrNameLst>
                                      </p:cBhvr>
                                      <p:tavLst>
                                        <p:tav tm="0">
                                          <p:val>
                                            <p:strVal val="ppt_w"/>
                                          </p:val>
                                        </p:tav>
                                        <p:tav tm="100000">
                                          <p:val>
                                            <p:fltVal val="0"/>
                                          </p:val>
                                        </p:tav>
                                      </p:tavLst>
                                    </p:anim>
                                    <p:anim calcmode="lin" valueType="num">
                                      <p:cBhvr>
                                        <p:cTn id="425" dur="500"/>
                                        <p:tgtEl>
                                          <p:spTgt spid="32"/>
                                        </p:tgtEl>
                                        <p:attrNameLst>
                                          <p:attrName>ppt_h</p:attrName>
                                        </p:attrNameLst>
                                      </p:cBhvr>
                                      <p:tavLst>
                                        <p:tav tm="0">
                                          <p:val>
                                            <p:strVal val="ppt_h"/>
                                          </p:val>
                                        </p:tav>
                                        <p:tav tm="100000">
                                          <p:val>
                                            <p:fltVal val="0"/>
                                          </p:val>
                                        </p:tav>
                                      </p:tavLst>
                                    </p:anim>
                                    <p:set>
                                      <p:cBhvr>
                                        <p:cTn id="426" dur="1" fill="hold">
                                          <p:stCondLst>
                                            <p:cond delay="499"/>
                                          </p:stCondLst>
                                        </p:cTn>
                                        <p:tgtEl>
                                          <p:spTgt spid="32"/>
                                        </p:tgtEl>
                                        <p:attrNameLst>
                                          <p:attrName>style.visibility</p:attrName>
                                        </p:attrNameLst>
                                      </p:cBhvr>
                                      <p:to>
                                        <p:strVal val="hidden"/>
                                      </p:to>
                                    </p:set>
                                  </p:childTnLst>
                                </p:cTn>
                              </p:par>
                              <p:par>
                                <p:cTn id="427" presetID="23" presetClass="exit" presetSubtype="32" fill="hold" nodeType="withEffect">
                                  <p:stCondLst>
                                    <p:cond delay="0"/>
                                  </p:stCondLst>
                                  <p:childTnLst>
                                    <p:anim calcmode="lin" valueType="num">
                                      <p:cBhvr>
                                        <p:cTn id="428" dur="500"/>
                                        <p:tgtEl>
                                          <p:spTgt spid="33"/>
                                        </p:tgtEl>
                                        <p:attrNameLst>
                                          <p:attrName>ppt_w</p:attrName>
                                        </p:attrNameLst>
                                      </p:cBhvr>
                                      <p:tavLst>
                                        <p:tav tm="0">
                                          <p:val>
                                            <p:strVal val="ppt_w"/>
                                          </p:val>
                                        </p:tav>
                                        <p:tav tm="100000">
                                          <p:val>
                                            <p:fltVal val="0"/>
                                          </p:val>
                                        </p:tav>
                                      </p:tavLst>
                                    </p:anim>
                                    <p:anim calcmode="lin" valueType="num">
                                      <p:cBhvr>
                                        <p:cTn id="429" dur="500"/>
                                        <p:tgtEl>
                                          <p:spTgt spid="33"/>
                                        </p:tgtEl>
                                        <p:attrNameLst>
                                          <p:attrName>ppt_h</p:attrName>
                                        </p:attrNameLst>
                                      </p:cBhvr>
                                      <p:tavLst>
                                        <p:tav tm="0">
                                          <p:val>
                                            <p:strVal val="ppt_h"/>
                                          </p:val>
                                        </p:tav>
                                        <p:tav tm="100000">
                                          <p:val>
                                            <p:fltVal val="0"/>
                                          </p:val>
                                        </p:tav>
                                      </p:tavLst>
                                    </p:anim>
                                    <p:set>
                                      <p:cBhvr>
                                        <p:cTn id="430" dur="1" fill="hold">
                                          <p:stCondLst>
                                            <p:cond delay="499"/>
                                          </p:stCondLst>
                                        </p:cTn>
                                        <p:tgtEl>
                                          <p:spTgt spid="33"/>
                                        </p:tgtEl>
                                        <p:attrNameLst>
                                          <p:attrName>style.visibility</p:attrName>
                                        </p:attrNameLst>
                                      </p:cBhvr>
                                      <p:to>
                                        <p:strVal val="hidden"/>
                                      </p:to>
                                    </p:set>
                                  </p:childTnLst>
                                </p:cTn>
                              </p:par>
                              <p:par>
                                <p:cTn id="431" presetID="23" presetClass="exit" presetSubtype="32" fill="hold" nodeType="withEffect">
                                  <p:stCondLst>
                                    <p:cond delay="0"/>
                                  </p:stCondLst>
                                  <p:childTnLst>
                                    <p:anim calcmode="lin" valueType="num">
                                      <p:cBhvr>
                                        <p:cTn id="432" dur="500"/>
                                        <p:tgtEl>
                                          <p:spTgt spid="34"/>
                                        </p:tgtEl>
                                        <p:attrNameLst>
                                          <p:attrName>ppt_w</p:attrName>
                                        </p:attrNameLst>
                                      </p:cBhvr>
                                      <p:tavLst>
                                        <p:tav tm="0">
                                          <p:val>
                                            <p:strVal val="ppt_w"/>
                                          </p:val>
                                        </p:tav>
                                        <p:tav tm="100000">
                                          <p:val>
                                            <p:fltVal val="0"/>
                                          </p:val>
                                        </p:tav>
                                      </p:tavLst>
                                    </p:anim>
                                    <p:anim calcmode="lin" valueType="num">
                                      <p:cBhvr>
                                        <p:cTn id="433" dur="500"/>
                                        <p:tgtEl>
                                          <p:spTgt spid="34"/>
                                        </p:tgtEl>
                                        <p:attrNameLst>
                                          <p:attrName>ppt_h</p:attrName>
                                        </p:attrNameLst>
                                      </p:cBhvr>
                                      <p:tavLst>
                                        <p:tav tm="0">
                                          <p:val>
                                            <p:strVal val="ppt_h"/>
                                          </p:val>
                                        </p:tav>
                                        <p:tav tm="100000">
                                          <p:val>
                                            <p:fltVal val="0"/>
                                          </p:val>
                                        </p:tav>
                                      </p:tavLst>
                                    </p:anim>
                                    <p:set>
                                      <p:cBhvr>
                                        <p:cTn id="434" dur="1" fill="hold">
                                          <p:stCondLst>
                                            <p:cond delay="499"/>
                                          </p:stCondLst>
                                        </p:cTn>
                                        <p:tgtEl>
                                          <p:spTgt spid="34"/>
                                        </p:tgtEl>
                                        <p:attrNameLst>
                                          <p:attrName>style.visibility</p:attrName>
                                        </p:attrNameLst>
                                      </p:cBhvr>
                                      <p:to>
                                        <p:strVal val="hidden"/>
                                      </p:to>
                                    </p:set>
                                  </p:childTnLst>
                                </p:cTn>
                              </p:par>
                              <p:par>
                                <p:cTn id="435" presetID="10" presetClass="entr" presetSubtype="0" fill="hold" grpId="0" nodeType="withEffect">
                                  <p:stCondLst>
                                    <p:cond delay="0"/>
                                  </p:stCondLst>
                                  <p:childTnLst>
                                    <p:set>
                                      <p:cBhvr>
                                        <p:cTn id="436" dur="1" fill="hold">
                                          <p:stCondLst>
                                            <p:cond delay="0"/>
                                          </p:stCondLst>
                                        </p:cTn>
                                        <p:tgtEl>
                                          <p:spTgt spid="214"/>
                                        </p:tgtEl>
                                        <p:attrNameLst>
                                          <p:attrName>style.visibility</p:attrName>
                                        </p:attrNameLst>
                                      </p:cBhvr>
                                      <p:to>
                                        <p:strVal val="visible"/>
                                      </p:to>
                                    </p:set>
                                    <p:animEffect transition="in" filter="fade">
                                      <p:cBhvr>
                                        <p:cTn id="437" dur="500"/>
                                        <p:tgtEl>
                                          <p:spTgt spid="214"/>
                                        </p:tgtEl>
                                      </p:cBhvr>
                                    </p:animEffect>
                                  </p:childTnLst>
                                </p:cTn>
                              </p:par>
                              <p:par>
                                <p:cTn id="438" presetID="10" presetClass="entr" presetSubtype="0" fill="hold" grpId="0" nodeType="withEffect">
                                  <p:stCondLst>
                                    <p:cond delay="0"/>
                                  </p:stCondLst>
                                  <p:childTnLst>
                                    <p:set>
                                      <p:cBhvr>
                                        <p:cTn id="439" dur="1" fill="hold">
                                          <p:stCondLst>
                                            <p:cond delay="0"/>
                                          </p:stCondLst>
                                        </p:cTn>
                                        <p:tgtEl>
                                          <p:spTgt spid="216"/>
                                        </p:tgtEl>
                                        <p:attrNameLst>
                                          <p:attrName>style.visibility</p:attrName>
                                        </p:attrNameLst>
                                      </p:cBhvr>
                                      <p:to>
                                        <p:strVal val="visible"/>
                                      </p:to>
                                    </p:set>
                                    <p:animEffect transition="in" filter="fade">
                                      <p:cBhvr>
                                        <p:cTn id="440" dur="500"/>
                                        <p:tgtEl>
                                          <p:spTgt spid="216"/>
                                        </p:tgtEl>
                                      </p:cBhvr>
                                    </p:animEffect>
                                  </p:childTnLst>
                                </p:cTn>
                              </p:par>
                            </p:childTnLst>
                          </p:cTn>
                        </p:par>
                        <p:par>
                          <p:cTn id="441" fill="hold">
                            <p:stCondLst>
                              <p:cond delay="2500"/>
                            </p:stCondLst>
                            <p:childTnLst>
                              <p:par>
                                <p:cTn id="442" presetID="1" presetClass="exit" presetSubtype="0" fill="hold" grpId="0" nodeType="afterEffect">
                                  <p:stCondLst>
                                    <p:cond delay="0"/>
                                  </p:stCondLst>
                                  <p:childTnLst>
                                    <p:set>
                                      <p:cBhvr>
                                        <p:cTn id="443" dur="1" fill="hold">
                                          <p:stCondLst>
                                            <p:cond delay="0"/>
                                          </p:stCondLst>
                                        </p:cTn>
                                        <p:tgtEl>
                                          <p:spTgt spid="194"/>
                                        </p:tgtEl>
                                        <p:attrNameLst>
                                          <p:attrName>style.visibility</p:attrName>
                                        </p:attrNameLst>
                                      </p:cBhvr>
                                      <p:to>
                                        <p:strVal val="hidden"/>
                                      </p:to>
                                    </p:set>
                                  </p:childTnLst>
                                </p:cTn>
                              </p:par>
                            </p:childTnLst>
                          </p:cTn>
                        </p:par>
                        <p:par>
                          <p:cTn id="444" fill="hold">
                            <p:stCondLst>
                              <p:cond delay="2500"/>
                            </p:stCondLst>
                            <p:childTnLst>
                              <p:par>
                                <p:cTn id="445" presetID="1" presetClass="entr" presetSubtype="0" fill="hold" grpId="0" nodeType="afterEffect">
                                  <p:stCondLst>
                                    <p:cond delay="0"/>
                                  </p:stCondLst>
                                  <p:childTnLst>
                                    <p:set>
                                      <p:cBhvr>
                                        <p:cTn id="44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animBg="1"/>
      <p:bldP spid="214" grpId="0" animBg="1"/>
      <p:bldP spid="213" grpId="0" animBg="1"/>
      <p:bldP spid="108" grpId="0" animBg="1"/>
      <p:bldP spid="110" grpId="0" animBg="1"/>
      <p:bldP spid="111" grpId="0" animBg="1"/>
      <p:bldP spid="113" grpId="0" animBg="1"/>
      <p:bldP spid="114" grpId="0" animBg="1"/>
      <p:bldP spid="115" grpId="0" animBg="1"/>
      <p:bldP spid="117" grpId="0" animBg="1"/>
      <p:bldP spid="118" grpId="0" animBg="1"/>
      <p:bldP spid="119" grpId="0" animBg="1"/>
      <p:bldP spid="120" grpId="0" animBg="1"/>
      <p:bldP spid="121" grpId="0" animBg="1"/>
      <p:bldP spid="122" grpId="0" animBg="1"/>
      <p:bldP spid="124" grpId="0" animBg="1"/>
      <p:bldP spid="125" grpId="0" animBg="1"/>
      <p:bldP spid="126" grpId="0" animBg="1"/>
      <p:bldP spid="127" grpId="0" animBg="1"/>
      <p:bldP spid="128" grpId="0" animBg="1"/>
      <p:bldP spid="129" grpId="0" animBg="1"/>
      <p:bldP spid="186" grpId="0" animBg="1"/>
      <p:bldP spid="188" grpId="0" animBg="1"/>
      <p:bldP spid="189" grpId="0" animBg="1"/>
      <p:bldP spid="19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4000" dirty="0" smtClean="0"/>
              <a:t>Optimal Sequential Algorithm</a:t>
            </a:r>
            <a:endParaRPr lang="en-US" sz="4000" dirty="0"/>
          </a:p>
        </p:txBody>
      </p:sp>
      <p:sp>
        <p:nvSpPr>
          <p:cNvPr id="285" name="Rectangle 284"/>
          <p:cNvSpPr/>
          <p:nvPr/>
        </p:nvSpPr>
        <p:spPr bwMode="auto">
          <a:xfrm>
            <a:off x="457200" y="3352800"/>
            <a:ext cx="6019800" cy="16002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86" name="Rectangle 285"/>
          <p:cNvSpPr/>
          <p:nvPr/>
        </p:nvSpPr>
        <p:spPr bwMode="auto">
          <a:xfrm>
            <a:off x="457200" y="33528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800" dirty="0" smtClean="0">
                <a:solidFill>
                  <a:prstClr val="white"/>
                </a:solidFill>
                <a:latin typeface="Tahoma" pitchFamily="-64" charset="0"/>
              </a:rPr>
              <a:t>Forward-Backward</a:t>
            </a:r>
          </a:p>
        </p:txBody>
      </p:sp>
      <p:grpSp>
        <p:nvGrpSpPr>
          <p:cNvPr id="3" name="Group 286"/>
          <p:cNvGrpSpPr/>
          <p:nvPr/>
        </p:nvGrpSpPr>
        <p:grpSpPr>
          <a:xfrm>
            <a:off x="838200" y="4114800"/>
            <a:ext cx="4953000" cy="457200"/>
            <a:chOff x="1524000" y="1828800"/>
            <a:chExt cx="4953000" cy="457200"/>
          </a:xfrm>
          <a:effectLst>
            <a:outerShdw blurRad="50800" dist="38100" dir="2700000" algn="tl" rotWithShape="0">
              <a:prstClr val="black">
                <a:alpha val="40000"/>
              </a:prstClr>
            </a:outerShdw>
          </a:effectLst>
        </p:grpSpPr>
        <p:cxnSp>
          <p:nvCxnSpPr>
            <p:cNvPr id="99" name="Straight Connector 98"/>
            <p:cNvCxnSpPr>
              <a:stCxn id="100" idx="6"/>
              <a:endCxn id="117"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100" name="Oval 99"/>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01" name="Oval 100"/>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02" name="Oval 10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5" name="Oval 114"/>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6" name="Oval 115"/>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117" name="Oval 116"/>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nvGrpSpPr>
          <p:cNvPr id="4" name="Group 62"/>
          <p:cNvGrpSpPr/>
          <p:nvPr/>
        </p:nvGrpSpPr>
        <p:grpSpPr>
          <a:xfrm>
            <a:off x="457200" y="1676400"/>
            <a:ext cx="6019800" cy="1676400"/>
            <a:chOff x="457200" y="1676400"/>
            <a:chExt cx="6019800" cy="1676400"/>
          </a:xfrm>
        </p:grpSpPr>
        <p:sp>
          <p:nvSpPr>
            <p:cNvPr id="292" name="Rectangle 291"/>
            <p:cNvSpPr/>
            <p:nvPr/>
          </p:nvSpPr>
          <p:spPr bwMode="auto">
            <a:xfrm>
              <a:off x="457200" y="16764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293" name="Rectangle 292"/>
            <p:cNvSpPr/>
            <p:nvPr/>
          </p:nvSpPr>
          <p:spPr bwMode="auto">
            <a:xfrm>
              <a:off x="457200" y="16764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800" dirty="0" smtClean="0">
                  <a:solidFill>
                    <a:prstClr val="white"/>
                  </a:solidFill>
                  <a:latin typeface="Tahoma" pitchFamily="-64" charset="0"/>
                </a:rPr>
                <a:t>Bulk Synchronous</a:t>
              </a:r>
            </a:p>
          </p:txBody>
        </p:sp>
      </p:grpSp>
      <p:grpSp>
        <p:nvGrpSpPr>
          <p:cNvPr id="5" name="Group 297"/>
          <p:cNvGrpSpPr/>
          <p:nvPr/>
        </p:nvGrpSpPr>
        <p:grpSpPr>
          <a:xfrm>
            <a:off x="838200" y="2514600"/>
            <a:ext cx="4953000" cy="457200"/>
            <a:chOff x="1524000" y="1828800"/>
            <a:chExt cx="4953000" cy="457200"/>
          </a:xfrm>
          <a:effectLst>
            <a:outerShdw blurRad="50800" dist="38100" dir="2700000" algn="tl" rotWithShape="0">
              <a:prstClr val="black">
                <a:alpha val="40000"/>
              </a:prstClr>
            </a:outerShdw>
          </a:effectLst>
        </p:grpSpPr>
        <p:cxnSp>
          <p:nvCxnSpPr>
            <p:cNvPr id="299" name="Straight Connector 298"/>
            <p:cNvCxnSpPr>
              <a:stCxn id="300" idx="6"/>
              <a:endCxn id="305"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300" name="Oval 299"/>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01" name="Oval 300"/>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02" name="Oval 30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03" name="Oval 302"/>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04" name="Oval 303"/>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05" name="Oval 304"/>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307" name="Arc 306"/>
          <p:cNvSpPr/>
          <p:nvPr/>
        </p:nvSpPr>
        <p:spPr bwMode="auto">
          <a:xfrm rot="16200000">
            <a:off x="1142999"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08" name="Arc 307"/>
          <p:cNvSpPr/>
          <p:nvPr/>
        </p:nvSpPr>
        <p:spPr bwMode="auto">
          <a:xfrm rot="16200000">
            <a:off x="20574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09" name="Arc 308"/>
          <p:cNvSpPr/>
          <p:nvPr/>
        </p:nvSpPr>
        <p:spPr bwMode="auto">
          <a:xfrm rot="16200000">
            <a:off x="29718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10" name="Arc 309"/>
          <p:cNvSpPr/>
          <p:nvPr/>
        </p:nvSpPr>
        <p:spPr bwMode="auto">
          <a:xfrm rot="16200000">
            <a:off x="38862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11" name="Arc 310"/>
          <p:cNvSpPr/>
          <p:nvPr/>
        </p:nvSpPr>
        <p:spPr bwMode="auto">
          <a:xfrm rot="16200000">
            <a:off x="48006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12" name="Arc 311"/>
          <p:cNvSpPr/>
          <p:nvPr/>
        </p:nvSpPr>
        <p:spPr bwMode="auto">
          <a:xfrm rot="5400000">
            <a:off x="48006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13" name="Arc 312"/>
          <p:cNvSpPr/>
          <p:nvPr/>
        </p:nvSpPr>
        <p:spPr bwMode="auto">
          <a:xfrm rot="5400000">
            <a:off x="38862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15" name="Arc 314"/>
          <p:cNvSpPr/>
          <p:nvPr/>
        </p:nvSpPr>
        <p:spPr bwMode="auto">
          <a:xfrm rot="5400000">
            <a:off x="29718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16" name="Arc 315"/>
          <p:cNvSpPr/>
          <p:nvPr/>
        </p:nvSpPr>
        <p:spPr bwMode="auto">
          <a:xfrm rot="5400000">
            <a:off x="20574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317" name="Arc 316"/>
          <p:cNvSpPr/>
          <p:nvPr/>
        </p:nvSpPr>
        <p:spPr bwMode="auto">
          <a:xfrm rot="5400000">
            <a:off x="11430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nvGrpSpPr>
          <p:cNvPr id="6" name="Group 58"/>
          <p:cNvGrpSpPr/>
          <p:nvPr/>
        </p:nvGrpSpPr>
        <p:grpSpPr>
          <a:xfrm>
            <a:off x="6477000" y="1676400"/>
            <a:ext cx="2286000" cy="1680865"/>
            <a:chOff x="6477000" y="2895600"/>
            <a:chExt cx="2286000" cy="1680865"/>
          </a:xfrm>
        </p:grpSpPr>
        <p:sp>
          <p:nvSpPr>
            <p:cNvPr id="294" name="Rectangle 293"/>
            <p:cNvSpPr/>
            <p:nvPr/>
          </p:nvSpPr>
          <p:spPr bwMode="auto">
            <a:xfrm>
              <a:off x="6477000" y="28956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i="1" dirty="0" smtClean="0">
                  <a:solidFill>
                    <a:prstClr val="black"/>
                  </a:solidFill>
                  <a:latin typeface="Helvetica" pitchFamily="34" charset="0"/>
                </a:rPr>
                <a:t>2n</a:t>
              </a:r>
              <a:r>
                <a:rPr lang="en-US" sz="2800" i="1" baseline="30000" dirty="0" smtClean="0">
                  <a:solidFill>
                    <a:prstClr val="black"/>
                  </a:solidFill>
                  <a:latin typeface="Helvetica" pitchFamily="34" charset="0"/>
                </a:rPr>
                <a:t>2</a:t>
              </a:r>
              <a:r>
                <a:rPr lang="en-US" sz="2800" i="1" dirty="0" smtClean="0">
                  <a:solidFill>
                    <a:prstClr val="black"/>
                  </a:solidFill>
                  <a:latin typeface="Helvetica" pitchFamily="34" charset="0"/>
                </a:rPr>
                <a:t>/p</a:t>
              </a:r>
            </a:p>
          </p:txBody>
        </p:sp>
        <p:sp>
          <p:nvSpPr>
            <p:cNvPr id="58" name="TextBox 57"/>
            <p:cNvSpPr txBox="1"/>
            <p:nvPr/>
          </p:nvSpPr>
          <p:spPr>
            <a:xfrm>
              <a:off x="7696200" y="4114800"/>
              <a:ext cx="1048685" cy="461665"/>
            </a:xfrm>
            <a:prstGeom prst="rect">
              <a:avLst/>
            </a:prstGeom>
            <a:noFill/>
          </p:spPr>
          <p:txBody>
            <a:bodyPr wrap="none" rtlCol="0">
              <a:spAutoFit/>
            </a:bodyPr>
            <a:lstStyle/>
            <a:p>
              <a:r>
                <a:rPr lang="en-US" sz="2400" dirty="0" smtClean="0">
                  <a:solidFill>
                    <a:prstClr val="black"/>
                  </a:solidFill>
                  <a:latin typeface="Helvetica" pitchFamily="34" charset="0"/>
                </a:rPr>
                <a:t>p ≤ 2n</a:t>
              </a:r>
              <a:endParaRPr lang="en-US" sz="2400" dirty="0">
                <a:solidFill>
                  <a:prstClr val="black"/>
                </a:solidFill>
                <a:latin typeface="Helvetica" pitchFamily="34" charset="0"/>
              </a:endParaRPr>
            </a:p>
          </p:txBody>
        </p:sp>
      </p:grpSp>
      <p:sp>
        <p:nvSpPr>
          <p:cNvPr id="61" name="Rectangle 60"/>
          <p:cNvSpPr/>
          <p:nvPr/>
        </p:nvSpPr>
        <p:spPr bwMode="auto">
          <a:xfrm>
            <a:off x="6477000" y="1066800"/>
            <a:ext cx="2286000" cy="6096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smtClean="0">
                <a:solidFill>
                  <a:prstClr val="white"/>
                </a:solidFill>
                <a:latin typeface="Tahoma" pitchFamily="-64" charset="0"/>
              </a:rPr>
              <a:t>Running</a:t>
            </a:r>
          </a:p>
          <a:p>
            <a:pPr algn="ctr" fontAlgn="base">
              <a:spcBef>
                <a:spcPct val="0"/>
              </a:spcBef>
              <a:spcAft>
                <a:spcPct val="0"/>
              </a:spcAft>
            </a:pPr>
            <a:r>
              <a:rPr lang="en-US" sz="2000" dirty="0" smtClean="0">
                <a:solidFill>
                  <a:prstClr val="white"/>
                </a:solidFill>
                <a:latin typeface="Tahoma" pitchFamily="-64" charset="0"/>
              </a:rPr>
              <a:t>Time</a:t>
            </a:r>
          </a:p>
        </p:txBody>
      </p:sp>
      <p:grpSp>
        <p:nvGrpSpPr>
          <p:cNvPr id="7" name="Group 69"/>
          <p:cNvGrpSpPr/>
          <p:nvPr/>
        </p:nvGrpSpPr>
        <p:grpSpPr>
          <a:xfrm>
            <a:off x="6477000" y="2819400"/>
            <a:ext cx="2286000" cy="2133600"/>
            <a:chOff x="6477000" y="2819400"/>
            <a:chExt cx="2286000" cy="2133600"/>
          </a:xfrm>
        </p:grpSpPr>
        <p:sp>
          <p:nvSpPr>
            <p:cNvPr id="291" name="Rectangle 290"/>
            <p:cNvSpPr/>
            <p:nvPr/>
          </p:nvSpPr>
          <p:spPr bwMode="auto">
            <a:xfrm>
              <a:off x="6477000" y="3352800"/>
              <a:ext cx="2286000" cy="16002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3200" i="1" dirty="0" smtClean="0">
                  <a:solidFill>
                    <a:prstClr val="black"/>
                  </a:solidFill>
                  <a:latin typeface="Helvetica" pitchFamily="34" charset="0"/>
                </a:rPr>
                <a:t>2n</a:t>
              </a:r>
            </a:p>
          </p:txBody>
        </p:sp>
        <p:sp>
          <p:nvSpPr>
            <p:cNvPr id="43" name="Left-Right Arrow 42"/>
            <p:cNvSpPr/>
            <p:nvPr/>
          </p:nvSpPr>
          <p:spPr bwMode="auto">
            <a:xfrm rot="16200000">
              <a:off x="6743700" y="3009900"/>
              <a:ext cx="1143000" cy="762000"/>
            </a:xfrm>
            <a:prstGeom prst="leftRightArrow">
              <a:avLst>
                <a:gd name="adj1" fmla="val 61111"/>
                <a:gd name="adj2" fmla="val 36111"/>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400" dirty="0" smtClean="0">
                  <a:solidFill>
                    <a:prstClr val="black"/>
                  </a:solidFill>
                  <a:latin typeface="Tahoma" pitchFamily="-64" charset="0"/>
                </a:rPr>
                <a:t>Gap</a:t>
              </a:r>
            </a:p>
          </p:txBody>
        </p:sp>
        <p:sp>
          <p:nvSpPr>
            <p:cNvPr id="68" name="TextBox 67"/>
            <p:cNvSpPr txBox="1"/>
            <p:nvPr/>
          </p:nvSpPr>
          <p:spPr>
            <a:xfrm>
              <a:off x="7239000" y="4491335"/>
              <a:ext cx="877163" cy="461665"/>
            </a:xfrm>
            <a:prstGeom prst="rect">
              <a:avLst/>
            </a:prstGeom>
            <a:noFill/>
          </p:spPr>
          <p:txBody>
            <a:bodyPr wrap="none" rtlCol="0">
              <a:spAutoFit/>
            </a:bodyPr>
            <a:lstStyle/>
            <a:p>
              <a:r>
                <a:rPr lang="en-US" sz="2400" dirty="0" smtClean="0">
                  <a:solidFill>
                    <a:prstClr val="black"/>
                  </a:solidFill>
                  <a:latin typeface="Helvetica" pitchFamily="34" charset="0"/>
                </a:rPr>
                <a:t>p = 1</a:t>
              </a:r>
              <a:endParaRPr lang="en-US" sz="2400" dirty="0">
                <a:solidFill>
                  <a:prstClr val="black"/>
                </a:solidFill>
                <a:latin typeface="Helvetica" pitchFamily="34" charset="0"/>
              </a:endParaRPr>
            </a:p>
          </p:txBody>
        </p:sp>
      </p:grpSp>
      <p:grpSp>
        <p:nvGrpSpPr>
          <p:cNvPr id="8" name="Group 74"/>
          <p:cNvGrpSpPr/>
          <p:nvPr/>
        </p:nvGrpSpPr>
        <p:grpSpPr>
          <a:xfrm>
            <a:off x="457200" y="4953000"/>
            <a:ext cx="6019800" cy="1676400"/>
            <a:chOff x="457200" y="4953000"/>
            <a:chExt cx="6019800" cy="1676400"/>
          </a:xfrm>
        </p:grpSpPr>
        <p:sp>
          <p:nvSpPr>
            <p:cNvPr id="49" name="Rectangle 48"/>
            <p:cNvSpPr/>
            <p:nvPr/>
          </p:nvSpPr>
          <p:spPr bwMode="auto">
            <a:xfrm>
              <a:off x="457200" y="49530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0" name="Rectangle 49"/>
            <p:cNvSpPr/>
            <p:nvPr/>
          </p:nvSpPr>
          <p:spPr bwMode="auto">
            <a:xfrm>
              <a:off x="457200" y="49530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800" dirty="0" smtClean="0">
                  <a:solidFill>
                    <a:prstClr val="white"/>
                  </a:solidFill>
                  <a:latin typeface="Tahoma" pitchFamily="-64" charset="0"/>
                </a:rPr>
                <a:t>Optimal Parallel</a:t>
              </a:r>
            </a:p>
          </p:txBody>
        </p:sp>
        <p:grpSp>
          <p:nvGrpSpPr>
            <p:cNvPr id="9" name="Group 317"/>
            <p:cNvGrpSpPr/>
            <p:nvPr/>
          </p:nvGrpSpPr>
          <p:grpSpPr>
            <a:xfrm>
              <a:off x="838200" y="5791200"/>
              <a:ext cx="4953000" cy="457200"/>
              <a:chOff x="1524000" y="1828800"/>
              <a:chExt cx="4953000" cy="457200"/>
            </a:xfrm>
            <a:effectLst>
              <a:outerShdw blurRad="50800" dist="38100" dir="2700000" algn="tl" rotWithShape="0">
                <a:prstClr val="black">
                  <a:alpha val="40000"/>
                </a:prstClr>
              </a:outerShdw>
            </a:effectLst>
          </p:grpSpPr>
          <p:cxnSp>
            <p:nvCxnSpPr>
              <p:cNvPr id="54" name="Straight Connector 53"/>
              <p:cNvCxnSpPr>
                <a:stCxn id="55" idx="6"/>
                <a:endCxn id="66"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55" name="Oval 54"/>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57" name="Oval 56"/>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62" name="Oval 6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64" name="Oval 63"/>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65" name="Oval 64"/>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66" name="Oval 65"/>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grpSp>
      <p:cxnSp>
        <p:nvCxnSpPr>
          <p:cNvPr id="52" name="Straight Arrow Connector 51"/>
          <p:cNvCxnSpPr/>
          <p:nvPr/>
        </p:nvCxnSpPr>
        <p:spPr bwMode="auto">
          <a:xfrm>
            <a:off x="1066800" y="5562600"/>
            <a:ext cx="4572000" cy="1588"/>
          </a:xfrm>
          <a:prstGeom prst="straightConnector1">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bwMode="auto">
          <a:xfrm>
            <a:off x="990600" y="6475412"/>
            <a:ext cx="4572000" cy="1588"/>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grpSp>
        <p:nvGrpSpPr>
          <p:cNvPr id="10" name="Group 51"/>
          <p:cNvGrpSpPr/>
          <p:nvPr/>
        </p:nvGrpSpPr>
        <p:grpSpPr>
          <a:xfrm>
            <a:off x="6477000" y="4953000"/>
            <a:ext cx="2286000" cy="1680865"/>
            <a:chOff x="6477000" y="4572000"/>
            <a:chExt cx="2286000" cy="1680865"/>
          </a:xfrm>
        </p:grpSpPr>
        <p:sp>
          <p:nvSpPr>
            <p:cNvPr id="47" name="Rectangle 46"/>
            <p:cNvSpPr/>
            <p:nvPr/>
          </p:nvSpPr>
          <p:spPr bwMode="auto">
            <a:xfrm>
              <a:off x="6477000" y="45720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3200" i="1" dirty="0" smtClean="0">
                  <a:solidFill>
                    <a:prstClr val="black"/>
                  </a:solidFill>
                  <a:latin typeface="Helvetica" pitchFamily="34" charset="0"/>
                </a:rPr>
                <a:t>n</a:t>
              </a:r>
            </a:p>
          </p:txBody>
        </p:sp>
        <p:sp>
          <p:nvSpPr>
            <p:cNvPr id="48" name="TextBox 47"/>
            <p:cNvSpPr txBox="1"/>
            <p:nvPr/>
          </p:nvSpPr>
          <p:spPr>
            <a:xfrm>
              <a:off x="7200037" y="5791200"/>
              <a:ext cx="877163" cy="461665"/>
            </a:xfrm>
            <a:prstGeom prst="rect">
              <a:avLst/>
            </a:prstGeom>
            <a:noFill/>
          </p:spPr>
          <p:txBody>
            <a:bodyPr wrap="none" rtlCol="0">
              <a:spAutoFit/>
            </a:bodyPr>
            <a:lstStyle/>
            <a:p>
              <a:r>
                <a:rPr lang="en-US" sz="2400" dirty="0" smtClean="0">
                  <a:solidFill>
                    <a:prstClr val="black"/>
                  </a:solidFill>
                  <a:latin typeface="Helvetica" pitchFamily="34" charset="0"/>
                </a:rPr>
                <a:t>p = 2</a:t>
              </a:r>
              <a:endParaRPr lang="en-US" sz="2400" dirty="0">
                <a:solidFill>
                  <a:prstClr val="black"/>
                </a:solidFill>
                <a:latin typeface="Helvetica" pitchFamily="34" charset="0"/>
              </a:endParaRPr>
            </a:p>
          </p:txBody>
        </p:sp>
      </p:grpSp>
      <p:sp>
        <p:nvSpPr>
          <p:cNvPr id="63" name="Slide Number Placeholder 62"/>
          <p:cNvSpPr>
            <a:spLocks noGrp="1"/>
          </p:cNvSpPr>
          <p:nvPr>
            <p:ph type="sldNum" sz="quarter" idx="12"/>
          </p:nvPr>
        </p:nvSpPr>
        <p:spPr/>
        <p:txBody>
          <a:bodyPr/>
          <a:lstStyle/>
          <a:p>
            <a:fld id="{8E078A9D-47DB-49FD-9415-23D209E6C172}" type="slidenum">
              <a:rPr lang="en-US" smtClean="0">
                <a:solidFill>
                  <a:prstClr val="black">
                    <a:tint val="75000"/>
                  </a:prstClr>
                </a:solidFill>
              </a:rPr>
              <a:pPr/>
              <a:t>31</a:t>
            </a:fld>
            <a:endParaRPr lang="en-US">
              <a:solidFill>
                <a:prstClr val="black">
                  <a:tint val="75000"/>
                </a:prstClr>
              </a:solidFill>
            </a:endParaRPr>
          </a:p>
        </p:txBody>
      </p:sp>
      <p:cxnSp>
        <p:nvCxnSpPr>
          <p:cNvPr id="72" name="Straight Connector 71"/>
          <p:cNvCxnSpPr/>
          <p:nvPr/>
        </p:nvCxnSpPr>
        <p:spPr>
          <a:xfrm>
            <a:off x="1066800" y="3962400"/>
            <a:ext cx="4572000" cy="0"/>
          </a:xfrm>
          <a:prstGeom prst="line">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73" name="Arc 72"/>
          <p:cNvSpPr/>
          <p:nvPr/>
        </p:nvSpPr>
        <p:spPr>
          <a:xfrm>
            <a:off x="5334000" y="3962400"/>
            <a:ext cx="609600" cy="762000"/>
          </a:xfrm>
          <a:prstGeom prst="arc">
            <a:avLst>
              <a:gd name="adj1" fmla="val 16200000"/>
              <a:gd name="adj2" fmla="val 551454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solidFill>
                <a:prstClr val="black"/>
              </a:solidFill>
            </a:endParaRPr>
          </a:p>
        </p:txBody>
      </p:sp>
      <p:cxnSp>
        <p:nvCxnSpPr>
          <p:cNvPr id="74" name="Straight Connector 73"/>
          <p:cNvCxnSpPr/>
          <p:nvPr/>
        </p:nvCxnSpPr>
        <p:spPr>
          <a:xfrm flipH="1">
            <a:off x="1066800" y="4724400"/>
            <a:ext cx="4572000" cy="0"/>
          </a:xfrm>
          <a:prstGeom prst="line">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up)">
                                      <p:cBhvr>
                                        <p:cTn id="11" dur="500"/>
                                        <p:tgtEl>
                                          <p:spTgt spid="7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right)">
                                      <p:cBhvr>
                                        <p:cTn id="15" dur="500"/>
                                        <p:tgtEl>
                                          <p:spTgt spid="7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left)">
                                      <p:cBhvr>
                                        <p:cTn id="28" dur="1000"/>
                                        <p:tgtEl>
                                          <p:spTgt spid="52"/>
                                        </p:tgtEl>
                                      </p:cBhvr>
                                    </p:animEffect>
                                  </p:childTnLst>
                                </p:cTn>
                              </p:par>
                              <p:par>
                                <p:cTn id="29" presetID="22" presetClass="entr" presetSubtype="2"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right)">
                                      <p:cBhvr>
                                        <p:cTn id="31" dur="10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4953000" y="3561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0" name="Straight Connector 69"/>
          <p:cNvCxnSpPr>
            <a:stCxn id="55" idx="6"/>
          </p:cNvCxnSpPr>
          <p:nvPr/>
        </p:nvCxnSpPr>
        <p:spPr bwMode="auto">
          <a:xfrm>
            <a:off x="5334000" y="37519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25" name="Oval 124"/>
          <p:cNvSpPr/>
          <p:nvPr/>
        </p:nvSpPr>
        <p:spPr bwMode="auto">
          <a:xfrm>
            <a:off x="4953000" y="4704472"/>
            <a:ext cx="381000" cy="3810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4" name="Straight Connector 133"/>
          <p:cNvCxnSpPr/>
          <p:nvPr/>
        </p:nvCxnSpPr>
        <p:spPr bwMode="auto">
          <a:xfrm rot="10800000">
            <a:off x="5334000" y="4894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7" name="Straight Connector 136"/>
          <p:cNvCxnSpPr>
            <a:stCxn id="55" idx="4"/>
          </p:cNvCxnSpPr>
          <p:nvPr/>
        </p:nvCxnSpPr>
        <p:spPr bwMode="auto">
          <a:xfrm rot="5400000">
            <a:off x="4762500" y="4323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59" name="Oval 158"/>
          <p:cNvSpPr/>
          <p:nvPr/>
        </p:nvSpPr>
        <p:spPr bwMode="auto">
          <a:xfrm>
            <a:off x="4953000" y="5847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1" name="Straight Connector 160"/>
          <p:cNvCxnSpPr>
            <a:stCxn id="159" idx="6"/>
          </p:cNvCxnSpPr>
          <p:nvPr/>
        </p:nvCxnSpPr>
        <p:spPr bwMode="auto">
          <a:xfrm>
            <a:off x="5334000" y="6037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69" name="Straight Connector 168"/>
          <p:cNvCxnSpPr>
            <a:endCxn id="159" idx="0"/>
          </p:cNvCxnSpPr>
          <p:nvPr/>
        </p:nvCxnSpPr>
        <p:spPr bwMode="auto">
          <a:xfrm rot="5400000">
            <a:off x="4762500" y="5466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234" name="Rectangle 233"/>
          <p:cNvSpPr/>
          <p:nvPr/>
        </p:nvSpPr>
        <p:spPr bwMode="auto">
          <a:xfrm>
            <a:off x="4876800" y="3409072"/>
            <a:ext cx="4191000" cy="2895600"/>
          </a:xfrm>
          <a:prstGeom prst="rect">
            <a:avLst/>
          </a:prstGeom>
          <a:solidFill>
            <a:schemeClr val="bg1">
              <a:alpha val="69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a:xfrm>
            <a:off x="457200" y="76200"/>
            <a:ext cx="8229600" cy="1143000"/>
          </a:xfrm>
        </p:spPr>
        <p:txBody>
          <a:bodyPr/>
          <a:lstStyle/>
          <a:p>
            <a:r>
              <a:rPr lang="en-US" dirty="0" smtClean="0"/>
              <a:t>The Splash Operation</a:t>
            </a:r>
            <a:endParaRPr lang="en-US" dirty="0"/>
          </a:p>
        </p:txBody>
      </p:sp>
      <p:sp>
        <p:nvSpPr>
          <p:cNvPr id="3" name="Content Placeholder 2"/>
          <p:cNvSpPr>
            <a:spLocks noGrp="1"/>
          </p:cNvSpPr>
          <p:nvPr>
            <p:ph idx="1"/>
          </p:nvPr>
        </p:nvSpPr>
        <p:spPr>
          <a:xfrm>
            <a:off x="457200" y="1066800"/>
            <a:ext cx="8305800" cy="2286000"/>
          </a:xfrm>
        </p:spPr>
        <p:txBody>
          <a:bodyPr>
            <a:normAutofit lnSpcReduction="10000"/>
          </a:bodyPr>
          <a:lstStyle/>
          <a:p>
            <a:r>
              <a:rPr lang="en-US" dirty="0" smtClean="0"/>
              <a:t>Generalize the optimal chain algorithm: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to arbitrary cyclic graphs:</a:t>
            </a:r>
          </a:p>
        </p:txBody>
      </p:sp>
      <p:grpSp>
        <p:nvGrpSpPr>
          <p:cNvPr id="4" name="Group 46"/>
          <p:cNvGrpSpPr/>
          <p:nvPr/>
        </p:nvGrpSpPr>
        <p:grpSpPr>
          <a:xfrm>
            <a:off x="2904291" y="1828799"/>
            <a:ext cx="3801309" cy="838200"/>
            <a:chOff x="381000" y="1600200"/>
            <a:chExt cx="3801309" cy="838200"/>
          </a:xfrm>
        </p:grpSpPr>
        <p:cxnSp>
          <p:nvCxnSpPr>
            <p:cNvPr id="10" name="Straight Connector 9"/>
            <p:cNvCxnSpPr>
              <a:stCxn id="11" idx="6"/>
            </p:cNvCxnSpPr>
            <p:nvPr/>
          </p:nvCxnSpPr>
          <p:spPr bwMode="auto">
            <a:xfrm>
              <a:off x="746047" y="2026092"/>
              <a:ext cx="3113128"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1" name="Oval 10"/>
            <p:cNvSpPr/>
            <p:nvPr/>
          </p:nvSpPr>
          <p:spPr bwMode="auto">
            <a:xfrm>
              <a:off x="457200"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Oval 11"/>
            <p:cNvSpPr/>
            <p:nvPr/>
          </p:nvSpPr>
          <p:spPr bwMode="auto">
            <a:xfrm>
              <a:off x="1024195"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1591192"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2158187"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2725183"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3292179"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 name="Rounded Rectangle 25"/>
            <p:cNvSpPr/>
            <p:nvPr/>
          </p:nvSpPr>
          <p:spPr bwMode="auto">
            <a:xfrm>
              <a:off x="381000" y="1600200"/>
              <a:ext cx="2720866"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29" name="Straight Arrow Connector 28"/>
            <p:cNvCxnSpPr/>
            <p:nvPr/>
          </p:nvCxnSpPr>
          <p:spPr bwMode="auto">
            <a:xfrm>
              <a:off x="1828800" y="2284412"/>
              <a:ext cx="1210509" cy="1588"/>
            </a:xfrm>
            <a:prstGeom prst="straightConnector1">
              <a:avLst/>
            </a:prstGeom>
            <a:noFill/>
            <a:ln w="38100" cap="flat" cmpd="sng" algn="ctr">
              <a:solidFill>
                <a:srgbClr val="00B050"/>
              </a:solidFill>
              <a:prstDash val="solid"/>
              <a:round/>
              <a:headEnd type="none" w="med" len="med"/>
              <a:tailEnd type="arrow"/>
            </a:ln>
            <a:effectLst/>
          </p:spPr>
        </p:cxnSp>
        <p:cxnSp>
          <p:nvCxnSpPr>
            <p:cNvPr id="30" name="Straight Arrow Connector 29"/>
            <p:cNvCxnSpPr/>
            <p:nvPr/>
          </p:nvCxnSpPr>
          <p:spPr bwMode="auto">
            <a:xfrm>
              <a:off x="457200" y="2284412"/>
              <a:ext cx="1219200" cy="1588"/>
            </a:xfrm>
            <a:prstGeom prst="straightConnector1">
              <a:avLst/>
            </a:prstGeom>
            <a:noFill/>
            <a:ln w="38100" cap="flat" cmpd="sng" algn="ctr">
              <a:solidFill>
                <a:srgbClr val="00B050"/>
              </a:solidFill>
              <a:prstDash val="solid"/>
              <a:round/>
              <a:headEnd type="arrow" w="med" len="med"/>
              <a:tailEnd type="none"/>
            </a:ln>
            <a:effectLst/>
          </p:spPr>
        </p:cxnSp>
        <p:cxnSp>
          <p:nvCxnSpPr>
            <p:cNvPr id="31" name="Straight Arrow Connector 30"/>
            <p:cNvCxnSpPr/>
            <p:nvPr/>
          </p:nvCxnSpPr>
          <p:spPr bwMode="auto">
            <a:xfrm>
              <a:off x="457200" y="1752600"/>
              <a:ext cx="12192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32" name="Straight Arrow Connector 31"/>
            <p:cNvCxnSpPr/>
            <p:nvPr/>
          </p:nvCxnSpPr>
          <p:spPr bwMode="auto">
            <a:xfrm>
              <a:off x="1828800" y="1752600"/>
              <a:ext cx="1219200" cy="1588"/>
            </a:xfrm>
            <a:prstGeom prst="straightConnector1">
              <a:avLst/>
            </a:prstGeom>
            <a:noFill/>
            <a:ln w="38100" cap="flat" cmpd="sng" algn="ctr">
              <a:solidFill>
                <a:srgbClr val="002060"/>
              </a:solidFill>
              <a:prstDash val="solid"/>
              <a:round/>
              <a:headEnd type="arrow" w="med" len="med"/>
              <a:tailEnd type="none"/>
            </a:ln>
            <a:effectLst/>
          </p:spPr>
        </p:cxnSp>
        <p:sp>
          <p:nvSpPr>
            <p:cNvPr id="46" name="TextBox 45"/>
            <p:cNvSpPr txBox="1"/>
            <p:nvPr/>
          </p:nvSpPr>
          <p:spPr>
            <a:xfrm rot="16200000">
              <a:off x="3526039" y="1629731"/>
              <a:ext cx="604653" cy="707886"/>
            </a:xfrm>
            <a:prstGeom prst="rect">
              <a:avLst/>
            </a:prstGeom>
            <a:noFill/>
          </p:spPr>
          <p:txBody>
            <a:bodyPr wrap="square" rtlCol="0">
              <a:spAutoFit/>
            </a:bodyPr>
            <a:lstStyle/>
            <a:p>
              <a:r>
                <a:rPr lang="en-US" sz="4000" b="1" dirty="0" smtClean="0">
                  <a:solidFill>
                    <a:schemeClr val="accent6">
                      <a:lumMod val="75000"/>
                    </a:schemeClr>
                  </a:solidFill>
                  <a:latin typeface="Helvetica" pitchFamily="34" charset="0"/>
                </a:rPr>
                <a:t>~</a:t>
              </a:r>
              <a:endParaRPr lang="en-US" sz="2000" b="1" dirty="0">
                <a:solidFill>
                  <a:schemeClr val="accent6">
                    <a:lumMod val="75000"/>
                  </a:schemeClr>
                </a:solidFill>
                <a:latin typeface="Helvetica" pitchFamily="34" charset="0"/>
              </a:endParaRPr>
            </a:p>
          </p:txBody>
        </p:sp>
      </p:grpSp>
      <p:sp>
        <p:nvSpPr>
          <p:cNvPr id="114" name="Oval 113"/>
          <p:cNvSpPr/>
          <p:nvPr/>
        </p:nvSpPr>
        <p:spPr bwMode="auto">
          <a:xfrm>
            <a:off x="7315200" y="3561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Oval 114"/>
          <p:cNvSpPr/>
          <p:nvPr/>
        </p:nvSpPr>
        <p:spPr bwMode="auto">
          <a:xfrm>
            <a:off x="8458200" y="3561472"/>
            <a:ext cx="381000" cy="3810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Oval 115"/>
          <p:cNvSpPr/>
          <p:nvPr/>
        </p:nvSpPr>
        <p:spPr bwMode="auto">
          <a:xfrm>
            <a:off x="6096000" y="3561472"/>
            <a:ext cx="381000" cy="3810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9" name="Straight Connector 118"/>
          <p:cNvCxnSpPr>
            <a:endCxn id="114" idx="2"/>
          </p:cNvCxnSpPr>
          <p:nvPr/>
        </p:nvCxnSpPr>
        <p:spPr bwMode="auto">
          <a:xfrm>
            <a:off x="6477000" y="3751972"/>
            <a:ext cx="838200" cy="0"/>
          </a:xfrm>
          <a:prstGeom prst="line">
            <a:avLst/>
          </a:prstGeom>
          <a:noFill/>
          <a:ln w="38100" cap="flat" cmpd="sng" algn="ctr">
            <a:solidFill>
              <a:schemeClr val="hlink"/>
            </a:solidFill>
            <a:prstDash val="solid"/>
            <a:round/>
            <a:headEnd type="none" w="med" len="med"/>
            <a:tailEnd type="none" w="med" len="med"/>
          </a:ln>
          <a:effectLst/>
        </p:spPr>
      </p:cxnSp>
      <p:cxnSp>
        <p:nvCxnSpPr>
          <p:cNvPr id="124" name="Straight Connector 123"/>
          <p:cNvCxnSpPr>
            <a:stCxn id="114" idx="6"/>
          </p:cNvCxnSpPr>
          <p:nvPr/>
        </p:nvCxnSpPr>
        <p:spPr bwMode="auto">
          <a:xfrm>
            <a:off x="7696200" y="37519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29" name="Oval 128"/>
          <p:cNvSpPr/>
          <p:nvPr/>
        </p:nvSpPr>
        <p:spPr bwMode="auto">
          <a:xfrm>
            <a:off x="8458200" y="4704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0" name="Oval 129"/>
          <p:cNvSpPr/>
          <p:nvPr/>
        </p:nvSpPr>
        <p:spPr bwMode="auto">
          <a:xfrm>
            <a:off x="6096000" y="4704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1" name="Straight Connector 130"/>
          <p:cNvCxnSpPr>
            <a:stCxn id="130" idx="6"/>
          </p:cNvCxnSpPr>
          <p:nvPr/>
        </p:nvCxnSpPr>
        <p:spPr bwMode="auto">
          <a:xfrm>
            <a:off x="6477000" y="4894972"/>
            <a:ext cx="838200" cy="0"/>
          </a:xfrm>
          <a:prstGeom prst="line">
            <a:avLst/>
          </a:prstGeom>
          <a:noFill/>
          <a:ln w="38100" cap="flat" cmpd="sng" algn="ctr">
            <a:solidFill>
              <a:schemeClr val="hlink"/>
            </a:solidFill>
            <a:prstDash val="solid"/>
            <a:round/>
            <a:headEnd type="none" w="med" len="med"/>
            <a:tailEnd type="none" w="med" len="med"/>
          </a:ln>
          <a:effectLst/>
        </p:spPr>
      </p:cxnSp>
      <p:sp>
        <p:nvSpPr>
          <p:cNvPr id="132" name="Oval 131"/>
          <p:cNvSpPr/>
          <p:nvPr/>
        </p:nvSpPr>
        <p:spPr bwMode="auto">
          <a:xfrm>
            <a:off x="7315200" y="4704472"/>
            <a:ext cx="381000" cy="3810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3" name="Straight Connector 132"/>
          <p:cNvCxnSpPr/>
          <p:nvPr/>
        </p:nvCxnSpPr>
        <p:spPr bwMode="auto">
          <a:xfrm>
            <a:off x="7696200" y="4894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5" name="Straight Connector 134"/>
          <p:cNvCxnSpPr>
            <a:endCxn id="130" idx="0"/>
          </p:cNvCxnSpPr>
          <p:nvPr/>
        </p:nvCxnSpPr>
        <p:spPr bwMode="auto">
          <a:xfrm rot="5400000">
            <a:off x="5905500" y="4323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6" name="Straight Connector 135"/>
          <p:cNvCxnSpPr>
            <a:stCxn id="114" idx="4"/>
          </p:cNvCxnSpPr>
          <p:nvPr/>
        </p:nvCxnSpPr>
        <p:spPr bwMode="auto">
          <a:xfrm rot="5400000">
            <a:off x="7124700" y="4323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8" name="Straight Connector 137"/>
          <p:cNvCxnSpPr/>
          <p:nvPr/>
        </p:nvCxnSpPr>
        <p:spPr bwMode="auto">
          <a:xfrm rot="5400000">
            <a:off x="8267700" y="4323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39" name="Oval 138"/>
          <p:cNvSpPr/>
          <p:nvPr/>
        </p:nvSpPr>
        <p:spPr bwMode="auto">
          <a:xfrm>
            <a:off x="7315200" y="5847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1" name="Oval 140"/>
          <p:cNvSpPr/>
          <p:nvPr/>
        </p:nvSpPr>
        <p:spPr bwMode="auto">
          <a:xfrm>
            <a:off x="8458200" y="5847472"/>
            <a:ext cx="381000" cy="3810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2" name="Oval 141"/>
          <p:cNvSpPr/>
          <p:nvPr/>
        </p:nvSpPr>
        <p:spPr bwMode="auto">
          <a:xfrm>
            <a:off x="6096000" y="5847472"/>
            <a:ext cx="381000" cy="3810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44" name="Straight Connector 143"/>
          <p:cNvCxnSpPr>
            <a:endCxn id="139" idx="2"/>
          </p:cNvCxnSpPr>
          <p:nvPr/>
        </p:nvCxnSpPr>
        <p:spPr bwMode="auto">
          <a:xfrm>
            <a:off x="6477000" y="6037972"/>
            <a:ext cx="838200" cy="0"/>
          </a:xfrm>
          <a:prstGeom prst="line">
            <a:avLst/>
          </a:prstGeom>
          <a:noFill/>
          <a:ln w="38100" cap="flat" cmpd="sng" algn="ctr">
            <a:solidFill>
              <a:schemeClr val="hlink"/>
            </a:solidFill>
            <a:prstDash val="solid"/>
            <a:round/>
            <a:headEnd type="none" w="med" len="med"/>
            <a:tailEnd type="none" w="med" len="med"/>
          </a:ln>
          <a:effectLst/>
        </p:spPr>
      </p:cxnSp>
      <p:cxnSp>
        <p:nvCxnSpPr>
          <p:cNvPr id="145" name="Straight Connector 144"/>
          <p:cNvCxnSpPr>
            <a:stCxn id="139" idx="6"/>
          </p:cNvCxnSpPr>
          <p:nvPr/>
        </p:nvCxnSpPr>
        <p:spPr bwMode="auto">
          <a:xfrm>
            <a:off x="7696200" y="6037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47" name="Straight Connector 146"/>
          <p:cNvCxnSpPr>
            <a:stCxn id="130" idx="4"/>
          </p:cNvCxnSpPr>
          <p:nvPr/>
        </p:nvCxnSpPr>
        <p:spPr bwMode="auto">
          <a:xfrm rot="5400000">
            <a:off x="5905500" y="5466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48" name="Straight Connector 147"/>
          <p:cNvCxnSpPr>
            <a:endCxn id="139" idx="0"/>
          </p:cNvCxnSpPr>
          <p:nvPr/>
        </p:nvCxnSpPr>
        <p:spPr bwMode="auto">
          <a:xfrm rot="5400000">
            <a:off x="7124700" y="5466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50" name="Straight Connector 149"/>
          <p:cNvCxnSpPr/>
          <p:nvPr/>
        </p:nvCxnSpPr>
        <p:spPr bwMode="auto">
          <a:xfrm rot="5400000">
            <a:off x="8267700" y="5466472"/>
            <a:ext cx="762000" cy="0"/>
          </a:xfrm>
          <a:prstGeom prst="line">
            <a:avLst/>
          </a:prstGeom>
          <a:noFill/>
          <a:ln w="38100" cap="flat" cmpd="sng" algn="ctr">
            <a:solidFill>
              <a:schemeClr val="hlink"/>
            </a:solidFill>
            <a:prstDash val="solid"/>
            <a:round/>
            <a:headEnd type="none" w="med" len="med"/>
            <a:tailEnd type="none" w="med" len="med"/>
          </a:ln>
          <a:effectLst/>
        </p:spPr>
      </p:cxnSp>
      <p:grpSp>
        <p:nvGrpSpPr>
          <p:cNvPr id="5" name="Group 202"/>
          <p:cNvGrpSpPr/>
          <p:nvPr/>
        </p:nvGrpSpPr>
        <p:grpSpPr>
          <a:xfrm>
            <a:off x="6629400" y="3559884"/>
            <a:ext cx="2209800" cy="2668588"/>
            <a:chOff x="3048000" y="3503612"/>
            <a:chExt cx="2209800" cy="2668588"/>
          </a:xfrm>
        </p:grpSpPr>
        <p:cxnSp>
          <p:nvCxnSpPr>
            <p:cNvPr id="204" name="Straight Arrow Connector 203"/>
            <p:cNvCxnSpPr/>
            <p:nvPr/>
          </p:nvCxnSpPr>
          <p:spPr bwMode="auto">
            <a:xfrm>
              <a:off x="3048000" y="3884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06" name="Straight Arrow Connector 205"/>
            <p:cNvCxnSpPr/>
            <p:nvPr/>
          </p:nvCxnSpPr>
          <p:spPr bwMode="auto">
            <a:xfrm>
              <a:off x="4114800" y="3503612"/>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07" name="Straight Arrow Connector 206"/>
            <p:cNvCxnSpPr/>
            <p:nvPr/>
          </p:nvCxnSpPr>
          <p:spPr bwMode="auto">
            <a:xfrm>
              <a:off x="3048000" y="5027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13" name="Straight Arrow Connector 212"/>
            <p:cNvCxnSpPr/>
            <p:nvPr/>
          </p:nvCxnSpPr>
          <p:spPr bwMode="auto">
            <a:xfrm>
              <a:off x="3048000" y="6170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14" name="Straight Arrow Connector 213"/>
            <p:cNvCxnSpPr/>
            <p:nvPr/>
          </p:nvCxnSpPr>
          <p:spPr bwMode="auto">
            <a:xfrm>
              <a:off x="4267200" y="4570412"/>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16" name="Straight Arrow Connector 215"/>
            <p:cNvCxnSpPr/>
            <p:nvPr/>
          </p:nvCxnSpPr>
          <p:spPr bwMode="auto">
            <a:xfrm rot="5400000" flipH="1" flipV="1">
              <a:off x="3771105" y="4228306"/>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17" name="Straight Arrow Connector 216"/>
            <p:cNvCxnSpPr/>
            <p:nvPr/>
          </p:nvCxnSpPr>
          <p:spPr bwMode="auto">
            <a:xfrm rot="5400000" flipH="1" flipV="1">
              <a:off x="3771106" y="5447506"/>
              <a:ext cx="685800" cy="1588"/>
            </a:xfrm>
            <a:prstGeom prst="straightConnector1">
              <a:avLst/>
            </a:prstGeom>
            <a:noFill/>
            <a:ln w="38100" cap="flat" cmpd="sng" algn="ctr">
              <a:solidFill>
                <a:srgbClr val="002060"/>
              </a:solidFill>
              <a:prstDash val="solid"/>
              <a:round/>
              <a:headEnd type="none" w="med" len="med"/>
              <a:tailEnd type="arrow" w="med" len="med"/>
            </a:ln>
            <a:effectLst/>
          </p:spPr>
        </p:cxnSp>
        <p:cxnSp>
          <p:nvCxnSpPr>
            <p:cNvPr id="222" name="Straight Arrow Connector 221"/>
            <p:cNvCxnSpPr/>
            <p:nvPr/>
          </p:nvCxnSpPr>
          <p:spPr bwMode="auto">
            <a:xfrm rot="5400000" flipH="1" flipV="1">
              <a:off x="4914106" y="5447506"/>
              <a:ext cx="685800" cy="1588"/>
            </a:xfrm>
            <a:prstGeom prst="straightConnector1">
              <a:avLst/>
            </a:prstGeom>
            <a:noFill/>
            <a:ln w="38100" cap="flat" cmpd="sng" algn="ctr">
              <a:solidFill>
                <a:srgbClr val="002060"/>
              </a:solidFill>
              <a:prstDash val="solid"/>
              <a:round/>
              <a:headEnd type="none" w="med" len="med"/>
              <a:tailEnd type="arrow" w="med" len="med"/>
            </a:ln>
            <a:effectLst/>
          </p:spPr>
        </p:cxnSp>
      </p:grpSp>
      <p:grpSp>
        <p:nvGrpSpPr>
          <p:cNvPr id="6" name="Group 222"/>
          <p:cNvGrpSpPr/>
          <p:nvPr/>
        </p:nvGrpSpPr>
        <p:grpSpPr>
          <a:xfrm>
            <a:off x="6629400" y="3561472"/>
            <a:ext cx="1905000" cy="2287588"/>
            <a:chOff x="3048000" y="3505200"/>
            <a:chExt cx="1905000" cy="2287588"/>
          </a:xfrm>
        </p:grpSpPr>
        <p:cxnSp>
          <p:nvCxnSpPr>
            <p:cNvPr id="225" name="Straight Arrow Connector 224"/>
            <p:cNvCxnSpPr/>
            <p:nvPr/>
          </p:nvCxnSpPr>
          <p:spPr bwMode="auto">
            <a:xfrm>
              <a:off x="4114800" y="3886200"/>
              <a:ext cx="685800" cy="1588"/>
            </a:xfrm>
            <a:prstGeom prst="straightConnector1">
              <a:avLst/>
            </a:prstGeom>
            <a:noFill/>
            <a:ln w="38100" cap="flat" cmpd="sng" algn="ctr">
              <a:solidFill>
                <a:srgbClr val="00B050"/>
              </a:solidFill>
              <a:prstDash val="solid"/>
              <a:round/>
              <a:headEnd type="none" w="med" len="med"/>
              <a:tailEnd type="arrow"/>
            </a:ln>
            <a:effectLst/>
          </p:spPr>
        </p:cxnSp>
        <p:cxnSp>
          <p:nvCxnSpPr>
            <p:cNvPr id="226" name="Straight Arrow Connector 225"/>
            <p:cNvCxnSpPr/>
            <p:nvPr/>
          </p:nvCxnSpPr>
          <p:spPr bwMode="auto">
            <a:xfrm>
              <a:off x="3048000" y="3505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28" name="Straight Arrow Connector 227"/>
            <p:cNvCxnSpPr/>
            <p:nvPr/>
          </p:nvCxnSpPr>
          <p:spPr bwMode="auto">
            <a:xfrm>
              <a:off x="4267200" y="5103812"/>
              <a:ext cx="685800" cy="1588"/>
            </a:xfrm>
            <a:prstGeom prst="straightConnector1">
              <a:avLst/>
            </a:prstGeom>
            <a:noFill/>
            <a:ln w="38100" cap="flat" cmpd="sng" algn="ctr">
              <a:solidFill>
                <a:srgbClr val="00B050"/>
              </a:solidFill>
              <a:prstDash val="solid"/>
              <a:round/>
              <a:headEnd type="none" w="med" len="med"/>
              <a:tailEnd type="arrow"/>
            </a:ln>
            <a:effectLst/>
          </p:spPr>
        </p:cxnSp>
        <p:cxnSp>
          <p:nvCxnSpPr>
            <p:cNvPr id="229" name="Straight Arrow Connector 228"/>
            <p:cNvCxnSpPr/>
            <p:nvPr/>
          </p:nvCxnSpPr>
          <p:spPr bwMode="auto">
            <a:xfrm>
              <a:off x="3048000" y="5791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5" name="Straight Arrow Connector 234"/>
            <p:cNvCxnSpPr/>
            <p:nvPr/>
          </p:nvCxnSpPr>
          <p:spPr bwMode="auto">
            <a:xfrm>
              <a:off x="3048000" y="4648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6" name="Straight Arrow Connector 235"/>
            <p:cNvCxnSpPr/>
            <p:nvPr/>
          </p:nvCxnSpPr>
          <p:spPr bwMode="auto">
            <a:xfrm rot="5400000" flipH="1" flipV="1">
              <a:off x="3391694" y="5447506"/>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7" name="Straight Arrow Connector 236"/>
            <p:cNvCxnSpPr/>
            <p:nvPr/>
          </p:nvCxnSpPr>
          <p:spPr bwMode="auto">
            <a:xfrm rot="5400000" flipH="1" flipV="1">
              <a:off x="3391694" y="4228306"/>
              <a:ext cx="685800" cy="1588"/>
            </a:xfrm>
            <a:prstGeom prst="straightConnector1">
              <a:avLst/>
            </a:prstGeom>
            <a:noFill/>
            <a:ln w="38100" cap="flat" cmpd="sng" algn="ctr">
              <a:solidFill>
                <a:srgbClr val="00B050"/>
              </a:solidFill>
              <a:prstDash val="solid"/>
              <a:round/>
              <a:headEnd type="none" w="med" len="med"/>
              <a:tailEnd type="arrow" w="med" len="med"/>
            </a:ln>
            <a:effectLst/>
          </p:spPr>
        </p:cxnSp>
        <p:cxnSp>
          <p:nvCxnSpPr>
            <p:cNvPr id="238" name="Straight Arrow Connector 237"/>
            <p:cNvCxnSpPr/>
            <p:nvPr/>
          </p:nvCxnSpPr>
          <p:spPr bwMode="auto">
            <a:xfrm rot="5400000" flipH="1" flipV="1">
              <a:off x="4534694" y="5447506"/>
              <a:ext cx="685800" cy="1588"/>
            </a:xfrm>
            <a:prstGeom prst="straightConnector1">
              <a:avLst/>
            </a:prstGeom>
            <a:noFill/>
            <a:ln w="38100" cap="flat" cmpd="sng" algn="ctr">
              <a:solidFill>
                <a:srgbClr val="00B050"/>
              </a:solidFill>
              <a:prstDash val="solid"/>
              <a:round/>
              <a:headEnd type="arrow" w="med" len="med"/>
              <a:tailEnd type="none" w="med" len="med"/>
            </a:ln>
            <a:effectLst/>
          </p:spPr>
        </p:cxnSp>
      </p:grpSp>
      <p:grpSp>
        <p:nvGrpSpPr>
          <p:cNvPr id="7" name="Group 312"/>
          <p:cNvGrpSpPr/>
          <p:nvPr/>
        </p:nvGrpSpPr>
        <p:grpSpPr>
          <a:xfrm>
            <a:off x="7315200" y="5085472"/>
            <a:ext cx="381000" cy="1143000"/>
            <a:chOff x="7315200" y="5085472"/>
            <a:chExt cx="381000" cy="1143000"/>
          </a:xfrm>
        </p:grpSpPr>
        <p:cxnSp>
          <p:nvCxnSpPr>
            <p:cNvPr id="282" name="Straight Connector 281"/>
            <p:cNvCxnSpPr>
              <a:endCxn id="281" idx="0"/>
            </p:cNvCxnSpPr>
            <p:nvPr/>
          </p:nvCxnSpPr>
          <p:spPr bwMode="auto">
            <a:xfrm rot="5400000">
              <a:off x="7124700" y="5466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1" name="Oval 280"/>
            <p:cNvSpPr/>
            <p:nvPr/>
          </p:nvSpPr>
          <p:spPr bwMode="auto">
            <a:xfrm>
              <a:off x="7315200" y="5847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8" name="Group 308"/>
          <p:cNvGrpSpPr/>
          <p:nvPr/>
        </p:nvGrpSpPr>
        <p:grpSpPr>
          <a:xfrm>
            <a:off x="6096000" y="4704472"/>
            <a:ext cx="1219200" cy="381000"/>
            <a:chOff x="6096000" y="4704472"/>
            <a:chExt cx="1219200" cy="381000"/>
          </a:xfrm>
        </p:grpSpPr>
        <p:cxnSp>
          <p:nvCxnSpPr>
            <p:cNvPr id="285" name="Straight Connector 284"/>
            <p:cNvCxnSpPr>
              <a:endCxn id="284" idx="6"/>
            </p:cNvCxnSpPr>
            <p:nvPr/>
          </p:nvCxnSpPr>
          <p:spPr bwMode="auto">
            <a:xfrm rot="10800000">
              <a:off x="6477000" y="4894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4" name="Oval 283"/>
            <p:cNvSpPr/>
            <p:nvPr/>
          </p:nvSpPr>
          <p:spPr bwMode="auto">
            <a:xfrm>
              <a:off x="6096000" y="4704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9" name="Group 306"/>
          <p:cNvGrpSpPr/>
          <p:nvPr/>
        </p:nvGrpSpPr>
        <p:grpSpPr>
          <a:xfrm>
            <a:off x="7696200" y="3561472"/>
            <a:ext cx="1143000" cy="381000"/>
            <a:chOff x="7696200" y="3561472"/>
            <a:chExt cx="1143000" cy="381000"/>
          </a:xfrm>
        </p:grpSpPr>
        <p:cxnSp>
          <p:nvCxnSpPr>
            <p:cNvPr id="288" name="Straight Connector 287"/>
            <p:cNvCxnSpPr>
              <a:stCxn id="274" idx="6"/>
            </p:cNvCxnSpPr>
            <p:nvPr/>
          </p:nvCxnSpPr>
          <p:spPr bwMode="auto">
            <a:xfrm>
              <a:off x="7696200" y="37519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7" name="Oval 286"/>
            <p:cNvSpPr/>
            <p:nvPr/>
          </p:nvSpPr>
          <p:spPr bwMode="auto">
            <a:xfrm>
              <a:off x="8458200" y="3561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7" name="Group 307"/>
          <p:cNvGrpSpPr/>
          <p:nvPr/>
        </p:nvGrpSpPr>
        <p:grpSpPr>
          <a:xfrm>
            <a:off x="6096000" y="3561472"/>
            <a:ext cx="1219200" cy="381000"/>
            <a:chOff x="6096000" y="3561472"/>
            <a:chExt cx="1219200" cy="381000"/>
          </a:xfrm>
        </p:grpSpPr>
        <p:cxnSp>
          <p:nvCxnSpPr>
            <p:cNvPr id="290" name="Straight Connector 289"/>
            <p:cNvCxnSpPr>
              <a:stCxn id="274" idx="2"/>
            </p:cNvCxnSpPr>
            <p:nvPr/>
          </p:nvCxnSpPr>
          <p:spPr bwMode="auto">
            <a:xfrm rot="10800000">
              <a:off x="6477000" y="3751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1" name="Oval 290"/>
            <p:cNvSpPr/>
            <p:nvPr/>
          </p:nvSpPr>
          <p:spPr bwMode="auto">
            <a:xfrm>
              <a:off x="6096000" y="3561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8" name="Group 310"/>
          <p:cNvGrpSpPr/>
          <p:nvPr/>
        </p:nvGrpSpPr>
        <p:grpSpPr>
          <a:xfrm>
            <a:off x="8458200" y="5085472"/>
            <a:ext cx="381000" cy="1143000"/>
            <a:chOff x="8458200" y="5085472"/>
            <a:chExt cx="381000" cy="1143000"/>
          </a:xfrm>
        </p:grpSpPr>
        <p:cxnSp>
          <p:nvCxnSpPr>
            <p:cNvPr id="294" name="Straight Connector 293"/>
            <p:cNvCxnSpPr>
              <a:endCxn id="278" idx="4"/>
            </p:cNvCxnSpPr>
            <p:nvPr/>
          </p:nvCxnSpPr>
          <p:spPr bwMode="auto">
            <a:xfrm rot="5400000" flipH="1" flipV="1">
              <a:off x="8267700" y="5466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3" name="Oval 292"/>
            <p:cNvSpPr/>
            <p:nvPr/>
          </p:nvSpPr>
          <p:spPr bwMode="auto">
            <a:xfrm>
              <a:off x="8458200" y="5847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9" name="Group 311"/>
          <p:cNvGrpSpPr/>
          <p:nvPr/>
        </p:nvGrpSpPr>
        <p:grpSpPr>
          <a:xfrm>
            <a:off x="6096000" y="5847472"/>
            <a:ext cx="1219200" cy="381000"/>
            <a:chOff x="6096000" y="5847472"/>
            <a:chExt cx="1219200" cy="381000"/>
          </a:xfrm>
        </p:grpSpPr>
        <p:cxnSp>
          <p:nvCxnSpPr>
            <p:cNvPr id="297" name="Straight Connector 296"/>
            <p:cNvCxnSpPr>
              <a:stCxn id="281" idx="2"/>
            </p:cNvCxnSpPr>
            <p:nvPr/>
          </p:nvCxnSpPr>
          <p:spPr bwMode="auto">
            <a:xfrm rot="10800000">
              <a:off x="6477000" y="6037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6" name="Oval 295"/>
            <p:cNvSpPr/>
            <p:nvPr/>
          </p:nvSpPr>
          <p:spPr bwMode="auto">
            <a:xfrm>
              <a:off x="6096000" y="5847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0" name="Group 305"/>
          <p:cNvGrpSpPr/>
          <p:nvPr/>
        </p:nvGrpSpPr>
        <p:grpSpPr>
          <a:xfrm>
            <a:off x="7315200" y="3561472"/>
            <a:ext cx="381000" cy="1143000"/>
            <a:chOff x="7315200" y="3561472"/>
            <a:chExt cx="381000" cy="1143000"/>
          </a:xfrm>
        </p:grpSpPr>
        <p:cxnSp>
          <p:nvCxnSpPr>
            <p:cNvPr id="275" name="Straight Connector 274"/>
            <p:cNvCxnSpPr>
              <a:endCxn id="274" idx="4"/>
            </p:cNvCxnSpPr>
            <p:nvPr/>
          </p:nvCxnSpPr>
          <p:spPr bwMode="auto">
            <a:xfrm rot="5400000" flipH="1" flipV="1">
              <a:off x="7124700" y="4323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74" name="Oval 273"/>
            <p:cNvSpPr/>
            <p:nvPr/>
          </p:nvSpPr>
          <p:spPr bwMode="auto">
            <a:xfrm>
              <a:off x="7315200" y="3561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21" name="Group 309"/>
          <p:cNvGrpSpPr/>
          <p:nvPr/>
        </p:nvGrpSpPr>
        <p:grpSpPr>
          <a:xfrm>
            <a:off x="7696200" y="4704472"/>
            <a:ext cx="1143000" cy="381000"/>
            <a:chOff x="7696200" y="4704472"/>
            <a:chExt cx="1143000" cy="381000"/>
          </a:xfrm>
        </p:grpSpPr>
        <p:cxnSp>
          <p:nvCxnSpPr>
            <p:cNvPr id="279" name="Straight Connector 278"/>
            <p:cNvCxnSpPr>
              <a:endCxn id="278" idx="2"/>
            </p:cNvCxnSpPr>
            <p:nvPr/>
          </p:nvCxnSpPr>
          <p:spPr bwMode="auto">
            <a:xfrm>
              <a:off x="7696200" y="48949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78" name="Oval 277"/>
            <p:cNvSpPr/>
            <p:nvPr/>
          </p:nvSpPr>
          <p:spPr bwMode="auto">
            <a:xfrm>
              <a:off x="8458200" y="4704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sp>
        <p:nvSpPr>
          <p:cNvPr id="272" name="Oval 271"/>
          <p:cNvSpPr/>
          <p:nvPr/>
        </p:nvSpPr>
        <p:spPr bwMode="auto">
          <a:xfrm>
            <a:off x="7315200" y="4704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4" name="TextBox 313"/>
          <p:cNvSpPr txBox="1"/>
          <p:nvPr/>
        </p:nvSpPr>
        <p:spPr>
          <a:xfrm>
            <a:off x="152400" y="3723144"/>
            <a:ext cx="4648200" cy="3093154"/>
          </a:xfrm>
          <a:prstGeom prst="rect">
            <a:avLst/>
          </a:prstGeom>
          <a:noFill/>
        </p:spPr>
        <p:txBody>
          <a:bodyPr wrap="square" tIns="0" rtlCol="0">
            <a:spAutoFit/>
          </a:bodyPr>
          <a:lstStyle/>
          <a:p>
            <a:pPr marL="342900" indent="-342900" algn="just">
              <a:spcBef>
                <a:spcPts val="1200"/>
              </a:spcBef>
              <a:buAutoNum type="arabicParenR"/>
            </a:pPr>
            <a:r>
              <a:rPr lang="en-US" sz="2400" dirty="0" smtClean="0">
                <a:solidFill>
                  <a:srgbClr val="FF0000"/>
                </a:solidFill>
                <a:latin typeface="Helvetica" pitchFamily="34" charset="0"/>
              </a:rPr>
              <a:t>Grow a BFS Spanning tree with fixed size</a:t>
            </a:r>
          </a:p>
          <a:p>
            <a:pPr marL="342900" indent="-342900" algn="just">
              <a:spcBef>
                <a:spcPts val="1200"/>
              </a:spcBef>
              <a:buAutoNum type="arabicParenR"/>
            </a:pPr>
            <a:r>
              <a:rPr lang="en-US" sz="2400" dirty="0" smtClean="0">
                <a:solidFill>
                  <a:srgbClr val="002060"/>
                </a:solidFill>
                <a:latin typeface="Helvetica" pitchFamily="34" charset="0"/>
              </a:rPr>
              <a:t>Forward Pass computing all messages at each vertex</a:t>
            </a:r>
          </a:p>
          <a:p>
            <a:pPr marL="342900" indent="-342900">
              <a:spcBef>
                <a:spcPts val="1200"/>
              </a:spcBef>
              <a:buAutoNum type="arabicParenR"/>
            </a:pPr>
            <a:r>
              <a:rPr lang="en-US" sz="2400" dirty="0" smtClean="0">
                <a:solidFill>
                  <a:schemeClr val="accent3">
                    <a:lumMod val="50000"/>
                  </a:schemeClr>
                </a:solidFill>
                <a:latin typeface="Helvetica" pitchFamily="34" charset="0"/>
              </a:rPr>
              <a:t>Backward Pass computing all messages at each vertex</a:t>
            </a:r>
          </a:p>
          <a:p>
            <a:pPr marL="342900" indent="-342900" algn="just">
              <a:spcBef>
                <a:spcPts val="1200"/>
              </a:spcBef>
              <a:buAutoNum type="arabicParenR"/>
            </a:pPr>
            <a:endParaRPr lang="en-US" sz="2400" dirty="0" smtClean="0">
              <a:latin typeface="Helvetica" pitchFamily="34" charset="0"/>
            </a:endParaRPr>
          </a:p>
        </p:txBody>
      </p:sp>
      <p:sp>
        <p:nvSpPr>
          <p:cNvPr id="317" name="Oval 316"/>
          <p:cNvSpPr/>
          <p:nvPr/>
        </p:nvSpPr>
        <p:spPr bwMode="auto">
          <a:xfrm>
            <a:off x="4114800" y="2133599"/>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Slide Number Placeholder 93"/>
          <p:cNvSpPr>
            <a:spLocks noGrp="1"/>
          </p:cNvSpPr>
          <p:nvPr>
            <p:ph type="sldNum" sz="quarter" idx="12"/>
          </p:nvPr>
        </p:nvSpPr>
        <p:spPr/>
        <p:txBody>
          <a:bodyPr/>
          <a:lstStyle/>
          <a:p>
            <a:fld id="{8E078A9D-47DB-49FD-9415-23D209E6C172}" type="slidenum">
              <a:rPr lang="en-US" smtClean="0"/>
              <a:pPr/>
              <a:t>32</a:t>
            </a:fld>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 calcmode="lin" valueType="num">
                                      <p:cBhvr>
                                        <p:cTn id="7" dur="500" fill="hold"/>
                                        <p:tgtEl>
                                          <p:spTgt spid="272"/>
                                        </p:tgtEl>
                                        <p:attrNameLst>
                                          <p:attrName>ppt_w</p:attrName>
                                        </p:attrNameLst>
                                      </p:cBhvr>
                                      <p:tavLst>
                                        <p:tav tm="0">
                                          <p:val>
                                            <p:strVal val="4*#ppt_w"/>
                                          </p:val>
                                        </p:tav>
                                        <p:tav tm="100000">
                                          <p:val>
                                            <p:strVal val="#ppt_w"/>
                                          </p:val>
                                        </p:tav>
                                      </p:tavLst>
                                    </p:anim>
                                    <p:anim calcmode="lin" valueType="num">
                                      <p:cBhvr>
                                        <p:cTn id="8" dur="500" fill="hold"/>
                                        <p:tgtEl>
                                          <p:spTgt spid="27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4">
                                            <p:txEl>
                                              <p:pRg st="0" end="0"/>
                                            </p:txEl>
                                          </p:spTgt>
                                        </p:tgtEl>
                                        <p:attrNameLst>
                                          <p:attrName>style.visibility</p:attrName>
                                        </p:attrNameLst>
                                      </p:cBhvr>
                                      <p:to>
                                        <p:strVal val="visible"/>
                                      </p:to>
                                    </p:set>
                                  </p:childTnLst>
                                </p:cTn>
                              </p:par>
                              <p:par>
                                <p:cTn id="13" presetID="2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2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2"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right)">
                                      <p:cBhvr>
                                        <p:cTn id="31" dur="500"/>
                                        <p:tgtEl>
                                          <p:spTgt spid="17"/>
                                        </p:tgtEl>
                                      </p:cBhvr>
                                    </p:animEffect>
                                  </p:childTnLst>
                                </p:cTn>
                              </p:par>
                              <p:par>
                                <p:cTn id="32" presetID="22" presetClass="entr" presetSubtype="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par>
                                <p:cTn id="35" presetID="22" presetClass="entr" presetSubtype="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4"/>
                                        </p:tgtEl>
                                        <p:attrNameLst>
                                          <p:attrName>style.visibility</p:attrName>
                                        </p:attrNameLst>
                                      </p:cBhvr>
                                      <p:to>
                                        <p:strVal val="visible"/>
                                      </p:to>
                                    </p:set>
                                    <p:animEffect transition="in" filter="fade">
                                      <p:cBhvr>
                                        <p:cTn id="40" dur="1000"/>
                                        <p:tgtEl>
                                          <p:spTgt spid="23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4">
                                            <p:txEl>
                                              <p:pRg st="1" end="1"/>
                                            </p:txEl>
                                          </p:spTgt>
                                        </p:tgtEl>
                                        <p:attrNameLst>
                                          <p:attrName>style.visibility</p:attrName>
                                        </p:attrNameLst>
                                      </p:cBhvr>
                                      <p:to>
                                        <p:strVal val="visible"/>
                                      </p:to>
                                    </p:set>
                                  </p:childTnLst>
                                </p:cTn>
                              </p:par>
                              <p:par>
                                <p:cTn id="45" presetID="6" presetClass="entr" presetSubtype="16"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ircle(in)">
                                      <p:cBhvr>
                                        <p:cTn id="47" dur="20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4">
                                            <p:txEl>
                                              <p:pRg st="2" end="2"/>
                                            </p:txEl>
                                          </p:spTgt>
                                        </p:tgtEl>
                                        <p:attrNameLst>
                                          <p:attrName>style.visibility</p:attrName>
                                        </p:attrNameLst>
                                      </p:cBhvr>
                                      <p:to>
                                        <p:strVal val="visible"/>
                                      </p:to>
                                    </p:set>
                                  </p:childTnLst>
                                </p:cTn>
                              </p:par>
                              <p:par>
                                <p:cTn id="52" presetID="6" presetClass="entr" presetSubtype="32"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circle(out)">
                                      <p:cBhvr>
                                        <p:cTn id="5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p:bldP spid="272" grpId="0" animBg="1"/>
      <p:bldP spid="31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76200"/>
            <a:ext cx="8001000" cy="762000"/>
          </a:xfrm>
        </p:spPr>
        <p:txBody>
          <a:bodyPr/>
          <a:lstStyle/>
          <a:p>
            <a:r>
              <a:rPr lang="en-US" sz="3400" dirty="0" smtClean="0"/>
              <a:t>Data-Parallel Algorithms can be </a:t>
            </a:r>
            <a:r>
              <a:rPr lang="en-US" sz="3400" b="1" dirty="0" smtClean="0"/>
              <a:t>Inefficient</a:t>
            </a:r>
            <a:endParaRPr lang="en-US" sz="3400" b="1" dirty="0"/>
          </a:p>
        </p:txBody>
      </p:sp>
      <p:grpSp>
        <p:nvGrpSpPr>
          <p:cNvPr id="29" name="Group 28"/>
          <p:cNvGrpSpPr/>
          <p:nvPr/>
        </p:nvGrpSpPr>
        <p:grpSpPr>
          <a:xfrm>
            <a:off x="1517014" y="1219200"/>
            <a:ext cx="6400174" cy="762000"/>
            <a:chOff x="1517014" y="990600"/>
            <a:chExt cx="6400174" cy="762000"/>
          </a:xfrm>
        </p:grpSpPr>
        <p:pic>
          <p:nvPicPr>
            <p:cNvPr id="3" name="Picture 2" descr="Screen shot 2010-09-27 at 11.16.03 PM.png"/>
            <p:cNvPicPr>
              <a:picLocks noChangeAspect="1"/>
            </p:cNvPicPr>
            <p:nvPr/>
          </p:nvPicPr>
          <p:blipFill>
            <a:blip r:embed="rId2" cstate="print"/>
            <a:stretch>
              <a:fillRect/>
            </a:stretch>
          </p:blipFill>
          <p:spPr>
            <a:xfrm>
              <a:off x="1517014" y="990600"/>
              <a:ext cx="6400174" cy="451123"/>
            </a:xfrm>
            <a:prstGeom prst="rect">
              <a:avLst/>
            </a:prstGeom>
          </p:spPr>
        </p:pic>
        <p:pic>
          <p:nvPicPr>
            <p:cNvPr id="19" name="Picture 18" descr="Screen shot 2010-09-27 at 11.16.10 PM.png"/>
            <p:cNvPicPr>
              <a:picLocks noChangeAspect="1"/>
            </p:cNvPicPr>
            <p:nvPr/>
          </p:nvPicPr>
          <p:blipFill>
            <a:blip r:embed="rId3" cstate="print"/>
            <a:stretch>
              <a:fillRect/>
            </a:stretch>
          </p:blipFill>
          <p:spPr>
            <a:xfrm>
              <a:off x="1596049" y="1328476"/>
              <a:ext cx="6169072" cy="424124"/>
            </a:xfrm>
            <a:prstGeom prst="rect">
              <a:avLst/>
            </a:prstGeom>
          </p:spPr>
        </p:pic>
      </p:grpSp>
      <p:sp>
        <p:nvSpPr>
          <p:cNvPr id="20" name="TextBox 19"/>
          <p:cNvSpPr txBox="1"/>
          <p:nvPr/>
        </p:nvSpPr>
        <p:spPr>
          <a:xfrm>
            <a:off x="685800" y="5646003"/>
            <a:ext cx="7833469" cy="830997"/>
          </a:xfrm>
          <a:prstGeom prst="rect">
            <a:avLst/>
          </a:prstGeom>
          <a:noFill/>
        </p:spPr>
        <p:txBody>
          <a:bodyPr wrap="square" rtlCol="0">
            <a:spAutoFit/>
          </a:bodyPr>
          <a:lstStyle/>
          <a:p>
            <a:pPr algn="ctr"/>
            <a:r>
              <a:rPr lang="en-US" sz="2400" dirty="0" smtClean="0"/>
              <a:t>The limitations of the Map-Reduce abstraction can lead to inefficient parallel algorithms.</a:t>
            </a:r>
            <a:endParaRPr lang="en-US" sz="2400" dirty="0"/>
          </a:p>
        </p:txBody>
      </p:sp>
      <p:graphicFrame>
        <p:nvGraphicFramePr>
          <p:cNvPr id="16" name="Chart 15"/>
          <p:cNvGraphicFramePr/>
          <p:nvPr/>
        </p:nvGraphicFramePr>
        <p:xfrm>
          <a:off x="1219200" y="2209800"/>
          <a:ext cx="5791200" cy="3505200"/>
        </p:xfrm>
        <a:graphic>
          <a:graphicData uri="http://schemas.openxmlformats.org/drawingml/2006/chart">
            <c:chart xmlns:c="http://schemas.openxmlformats.org/drawingml/2006/chart" xmlns:r="http://schemas.openxmlformats.org/officeDocument/2006/relationships" r:id="rId4"/>
          </a:graphicData>
        </a:graphic>
      </p:graphicFrame>
      <p:grpSp>
        <p:nvGrpSpPr>
          <p:cNvPr id="24" name="Group 23"/>
          <p:cNvGrpSpPr/>
          <p:nvPr/>
        </p:nvGrpSpPr>
        <p:grpSpPr>
          <a:xfrm>
            <a:off x="2819400" y="2438400"/>
            <a:ext cx="5164614" cy="674132"/>
            <a:chOff x="3352800" y="2286000"/>
            <a:chExt cx="5164614" cy="674132"/>
          </a:xfrm>
        </p:grpSpPr>
        <p:cxnSp>
          <p:nvCxnSpPr>
            <p:cNvPr id="18" name="Straight Arrow Connector 17"/>
            <p:cNvCxnSpPr>
              <a:stCxn id="21" idx="1"/>
            </p:cNvCxnSpPr>
            <p:nvPr/>
          </p:nvCxnSpPr>
          <p:spPr bwMode="auto">
            <a:xfrm rot="10800000" flipV="1">
              <a:off x="3352800" y="2470666"/>
              <a:ext cx="1143000" cy="489466"/>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4495800" y="2286000"/>
              <a:ext cx="4021614" cy="369332"/>
            </a:xfrm>
            <a:prstGeom prst="rect">
              <a:avLst/>
            </a:prstGeom>
            <a:noFill/>
          </p:spPr>
          <p:txBody>
            <a:bodyPr wrap="none" rtlCol="0">
              <a:spAutoFit/>
            </a:bodyPr>
            <a:lstStyle/>
            <a:p>
              <a:r>
                <a:rPr lang="en-US" b="1" dirty="0" smtClean="0">
                  <a:solidFill>
                    <a:schemeClr val="accent1"/>
                  </a:solidFill>
                </a:rPr>
                <a:t>Optimized in Memory Bulk Synchronous</a:t>
              </a:r>
              <a:endParaRPr lang="en-US" b="1" dirty="0">
                <a:solidFill>
                  <a:schemeClr val="accent1"/>
                </a:solidFill>
              </a:endParaRPr>
            </a:p>
          </p:txBody>
        </p:sp>
      </p:grpSp>
      <p:grpSp>
        <p:nvGrpSpPr>
          <p:cNvPr id="25" name="Group 24"/>
          <p:cNvGrpSpPr/>
          <p:nvPr/>
        </p:nvGrpSpPr>
        <p:grpSpPr>
          <a:xfrm>
            <a:off x="3200400" y="3352800"/>
            <a:ext cx="3266340" cy="1143000"/>
            <a:chOff x="3733800" y="2286000"/>
            <a:chExt cx="3266340" cy="1143000"/>
          </a:xfrm>
        </p:grpSpPr>
        <p:cxnSp>
          <p:nvCxnSpPr>
            <p:cNvPr id="26" name="Straight Arrow Connector 25"/>
            <p:cNvCxnSpPr>
              <a:stCxn id="27" idx="1"/>
            </p:cNvCxnSpPr>
            <p:nvPr/>
          </p:nvCxnSpPr>
          <p:spPr bwMode="auto">
            <a:xfrm rot="10800000" flipV="1">
              <a:off x="3733800" y="2470666"/>
              <a:ext cx="762000" cy="958334"/>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4495800" y="2286000"/>
              <a:ext cx="2504340" cy="369332"/>
            </a:xfrm>
            <a:prstGeom prst="rect">
              <a:avLst/>
            </a:prstGeom>
            <a:noFill/>
          </p:spPr>
          <p:txBody>
            <a:bodyPr wrap="none" rtlCol="0">
              <a:spAutoFit/>
            </a:bodyPr>
            <a:lstStyle/>
            <a:p>
              <a:r>
                <a:rPr lang="en-US" b="1" dirty="0" smtClean="0">
                  <a:solidFill>
                    <a:schemeClr val="accent2"/>
                  </a:solidFill>
                </a:rPr>
                <a:t>Asynchronous Splash BP</a:t>
              </a:r>
              <a:endParaRPr lang="en-US" b="1" dirty="0">
                <a:solidFill>
                  <a:schemeClr val="accent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graphicEl>
                                              <a:chart seriesIdx="0" categoryIdx="-4" bldStep="series"/>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graphicEl>
                                              <a:chart seriesIdx="1" categoryIdx="-4" bldStep="series"/>
                                            </p:graphic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Graphic spid="16" grpId="0" uiExpand="1">
        <p:bldSub>
          <a:bldChart bld="series" animBg="0"/>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886325" y="4245114"/>
            <a:ext cx="3863097" cy="2308086"/>
            <a:chOff x="4724400" y="4092714"/>
            <a:chExt cx="3863097" cy="2308086"/>
          </a:xfrm>
        </p:grpSpPr>
        <p:sp>
          <p:nvSpPr>
            <p:cNvPr id="15" name="TextBox 14"/>
            <p:cNvSpPr txBox="1"/>
            <p:nvPr/>
          </p:nvSpPr>
          <p:spPr>
            <a:xfrm>
              <a:off x="7010400" y="4092714"/>
              <a:ext cx="1535947" cy="707886"/>
            </a:xfrm>
            <a:prstGeom prst="rect">
              <a:avLst/>
            </a:prstGeom>
            <a:noFill/>
          </p:spPr>
          <p:txBody>
            <a:bodyPr wrap="none" rtlCol="0">
              <a:spAutoFit/>
            </a:bodyPr>
            <a:lstStyle/>
            <a:p>
              <a:pPr algn="ctr"/>
              <a:r>
                <a:rPr lang="en-US" sz="2000" dirty="0" smtClean="0"/>
                <a:t>Belief</a:t>
              </a:r>
            </a:p>
            <a:p>
              <a:pPr algn="ctr"/>
              <a:r>
                <a:rPr lang="en-US" sz="2000" dirty="0" smtClean="0"/>
                <a:t>Propagation</a:t>
              </a:r>
            </a:p>
          </p:txBody>
        </p:sp>
        <p:sp>
          <p:nvSpPr>
            <p:cNvPr id="16" name="TextBox 15"/>
            <p:cNvSpPr txBox="1"/>
            <p:nvPr/>
          </p:nvSpPr>
          <p:spPr>
            <a:xfrm>
              <a:off x="4800600" y="4419600"/>
              <a:ext cx="678216" cy="400110"/>
            </a:xfrm>
            <a:prstGeom prst="rect">
              <a:avLst/>
            </a:prstGeom>
            <a:noFill/>
          </p:spPr>
          <p:txBody>
            <a:bodyPr wrap="none" rtlCol="0">
              <a:spAutoFit/>
            </a:bodyPr>
            <a:lstStyle/>
            <a:p>
              <a:r>
                <a:rPr lang="en-US" sz="2000" dirty="0" smtClean="0"/>
                <a:t>SVM</a:t>
              </a:r>
            </a:p>
          </p:txBody>
        </p:sp>
        <p:sp>
          <p:nvSpPr>
            <p:cNvPr id="17" name="TextBox 16"/>
            <p:cNvSpPr txBox="1"/>
            <p:nvPr/>
          </p:nvSpPr>
          <p:spPr>
            <a:xfrm>
              <a:off x="5791200" y="4245114"/>
              <a:ext cx="1141583" cy="707886"/>
            </a:xfrm>
            <a:prstGeom prst="rect">
              <a:avLst/>
            </a:prstGeom>
            <a:noFill/>
          </p:spPr>
          <p:txBody>
            <a:bodyPr wrap="none" rtlCol="0">
              <a:spAutoFit/>
            </a:bodyPr>
            <a:lstStyle/>
            <a:p>
              <a:pPr algn="ctr"/>
              <a:r>
                <a:rPr lang="en-US" sz="2000" dirty="0" smtClean="0"/>
                <a:t>Kernel</a:t>
              </a:r>
            </a:p>
            <a:p>
              <a:pPr algn="ctr"/>
              <a:r>
                <a:rPr lang="en-US" sz="2000" dirty="0" smtClean="0"/>
                <a:t>Methods</a:t>
              </a:r>
              <a:endParaRPr lang="en-US" sz="2000" dirty="0"/>
            </a:p>
          </p:txBody>
        </p:sp>
        <p:sp>
          <p:nvSpPr>
            <p:cNvPr id="18" name="TextBox 17"/>
            <p:cNvSpPr txBox="1"/>
            <p:nvPr/>
          </p:nvSpPr>
          <p:spPr>
            <a:xfrm>
              <a:off x="5105400" y="5692914"/>
              <a:ext cx="1492716" cy="707886"/>
            </a:xfrm>
            <a:prstGeom prst="rect">
              <a:avLst/>
            </a:prstGeom>
            <a:noFill/>
          </p:spPr>
          <p:txBody>
            <a:bodyPr wrap="none" rtlCol="0">
              <a:spAutoFit/>
            </a:bodyPr>
            <a:lstStyle/>
            <a:p>
              <a:pPr algn="ctr"/>
              <a:r>
                <a:rPr lang="en-US" sz="2000" dirty="0" smtClean="0"/>
                <a:t>Deep Belief</a:t>
              </a:r>
            </a:p>
            <a:p>
              <a:pPr algn="ctr"/>
              <a:r>
                <a:rPr lang="en-US" sz="2000" dirty="0" smtClean="0"/>
                <a:t>Networks</a:t>
              </a:r>
              <a:endParaRPr lang="en-US" sz="2000" dirty="0"/>
            </a:p>
          </p:txBody>
        </p:sp>
        <p:sp>
          <p:nvSpPr>
            <p:cNvPr id="21" name="TextBox 20"/>
            <p:cNvSpPr txBox="1"/>
            <p:nvPr/>
          </p:nvSpPr>
          <p:spPr>
            <a:xfrm>
              <a:off x="6705600" y="5616714"/>
              <a:ext cx="1240895" cy="707886"/>
            </a:xfrm>
            <a:prstGeom prst="rect">
              <a:avLst/>
            </a:prstGeom>
            <a:noFill/>
          </p:spPr>
          <p:txBody>
            <a:bodyPr wrap="none" rtlCol="0">
              <a:spAutoFit/>
            </a:bodyPr>
            <a:lstStyle/>
            <a:p>
              <a:pPr algn="ctr"/>
              <a:r>
                <a:rPr lang="en-US" sz="2000" dirty="0" smtClean="0"/>
                <a:t>Neural</a:t>
              </a:r>
            </a:p>
            <a:p>
              <a:pPr algn="ctr"/>
              <a:r>
                <a:rPr lang="en-US" sz="2000" dirty="0" smtClean="0"/>
                <a:t>Networks</a:t>
              </a:r>
              <a:endParaRPr lang="en-US" sz="2000" dirty="0"/>
            </a:p>
          </p:txBody>
        </p:sp>
        <p:sp>
          <p:nvSpPr>
            <p:cNvPr id="22" name="TextBox 21"/>
            <p:cNvSpPr txBox="1"/>
            <p:nvPr/>
          </p:nvSpPr>
          <p:spPr>
            <a:xfrm>
              <a:off x="4724400" y="4930914"/>
              <a:ext cx="1610963" cy="707886"/>
            </a:xfrm>
            <a:prstGeom prst="rect">
              <a:avLst/>
            </a:prstGeom>
            <a:noFill/>
          </p:spPr>
          <p:txBody>
            <a:bodyPr wrap="none" rtlCol="0">
              <a:spAutoFit/>
            </a:bodyPr>
            <a:lstStyle/>
            <a:p>
              <a:pPr algn="ctr"/>
              <a:r>
                <a:rPr lang="en-US" sz="2000" dirty="0" smtClean="0"/>
                <a:t>Tensor </a:t>
              </a:r>
            </a:p>
            <a:p>
              <a:r>
                <a:rPr lang="en-US" sz="2000" dirty="0" smtClean="0"/>
                <a:t>Factorization</a:t>
              </a:r>
              <a:endParaRPr lang="en-US" sz="2000" dirty="0"/>
            </a:p>
          </p:txBody>
        </p:sp>
        <p:sp>
          <p:nvSpPr>
            <p:cNvPr id="23" name="TextBox 22"/>
            <p:cNvSpPr txBox="1"/>
            <p:nvPr/>
          </p:nvSpPr>
          <p:spPr>
            <a:xfrm>
              <a:off x="6858000" y="5007114"/>
              <a:ext cx="1201821" cy="400110"/>
            </a:xfrm>
            <a:prstGeom prst="rect">
              <a:avLst/>
            </a:prstGeom>
            <a:noFill/>
          </p:spPr>
          <p:txBody>
            <a:bodyPr wrap="none" rtlCol="0">
              <a:spAutoFit/>
            </a:bodyPr>
            <a:lstStyle/>
            <a:p>
              <a:r>
                <a:rPr lang="en-US" sz="2000" dirty="0" smtClean="0"/>
                <a:t>PageRank</a:t>
              </a:r>
              <a:endParaRPr lang="en-US" sz="2000" dirty="0"/>
            </a:p>
          </p:txBody>
        </p:sp>
        <p:sp>
          <p:nvSpPr>
            <p:cNvPr id="24" name="TextBox 23"/>
            <p:cNvSpPr txBox="1"/>
            <p:nvPr/>
          </p:nvSpPr>
          <p:spPr>
            <a:xfrm>
              <a:off x="7772400" y="5486400"/>
              <a:ext cx="815097" cy="400110"/>
            </a:xfrm>
            <a:prstGeom prst="rect">
              <a:avLst/>
            </a:prstGeom>
            <a:noFill/>
          </p:spPr>
          <p:txBody>
            <a:bodyPr wrap="none" rtlCol="0">
              <a:spAutoFit/>
            </a:bodyPr>
            <a:lstStyle/>
            <a:p>
              <a:pPr algn="ctr"/>
              <a:r>
                <a:rPr lang="en-US" sz="2000" dirty="0" smtClean="0"/>
                <a:t>Lasso</a:t>
              </a:r>
              <a:endParaRPr lang="en-US" sz="2000" dirty="0"/>
            </a:p>
          </p:txBody>
        </p:sp>
      </p:grpSp>
      <p:sp>
        <p:nvSpPr>
          <p:cNvPr id="2" name="Title 1"/>
          <p:cNvSpPr>
            <a:spLocks noGrp="1"/>
          </p:cNvSpPr>
          <p:nvPr>
            <p:ph type="title"/>
          </p:nvPr>
        </p:nvSpPr>
        <p:spPr/>
        <p:txBody>
          <a:bodyPr/>
          <a:lstStyle/>
          <a:p>
            <a:r>
              <a:rPr lang="en-US" sz="3600" dirty="0" smtClean="0"/>
              <a:t>The Need for a New Abstraction</a:t>
            </a:r>
            <a:endParaRPr lang="en-US" sz="3600" dirty="0"/>
          </a:p>
        </p:txBody>
      </p:sp>
      <p:sp>
        <p:nvSpPr>
          <p:cNvPr id="3" name="Content Placeholder 2"/>
          <p:cNvSpPr>
            <a:spLocks noGrp="1"/>
          </p:cNvSpPr>
          <p:nvPr>
            <p:ph idx="1"/>
          </p:nvPr>
        </p:nvSpPr>
        <p:spPr>
          <a:xfrm>
            <a:off x="457200" y="990601"/>
            <a:ext cx="8305800" cy="762000"/>
          </a:xfrm>
        </p:spPr>
        <p:txBody>
          <a:bodyPr/>
          <a:lstStyle/>
          <a:p>
            <a:r>
              <a:rPr lang="en-US" dirty="0" smtClean="0"/>
              <a:t>Map-Reduce is not well suited for Graph-Parallelism</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34</a:t>
            </a:fld>
            <a:endParaRPr lang="en-US" dirty="0"/>
          </a:p>
        </p:txBody>
      </p:sp>
      <p:sp>
        <p:nvSpPr>
          <p:cNvPr id="5" name="Left-Right Arrow 4"/>
          <p:cNvSpPr/>
          <p:nvPr/>
        </p:nvSpPr>
        <p:spPr bwMode="auto">
          <a:xfrm>
            <a:off x="542310" y="1860742"/>
            <a:ext cx="7999987" cy="957229"/>
          </a:xfrm>
          <a:prstGeom prst="leftRightArrow">
            <a:avLst>
              <a:gd name="adj1" fmla="val 64701"/>
              <a:gd name="adj2" fmla="val 50000"/>
            </a:avLst>
          </a:prstGeom>
          <a:gradFill flip="none" rotWithShape="1">
            <a:gsLst>
              <a:gs pos="0">
                <a:schemeClr val="bg1"/>
              </a:gs>
              <a:gs pos="82000">
                <a:schemeClr val="accent2">
                  <a:shade val="94000"/>
                  <a:satMod val="135000"/>
                </a:schemeClr>
              </a:gs>
            </a:gsLst>
            <a:lin ang="0" scaled="1"/>
            <a:tileRect/>
          </a:gra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Data-Parallel</a:t>
            </a:r>
            <a:r>
              <a:rPr kumimoji="0" lang="en-US" sz="2400" b="0" i="0" u="none" strike="noStrike" cap="none" normalizeH="0" dirty="0" smtClean="0">
                <a:ln>
                  <a:noFill/>
                </a:ln>
                <a:solidFill>
                  <a:schemeClr val="bg1"/>
                </a:solidFill>
                <a:effectLst/>
                <a:latin typeface="Tahoma" pitchFamily="34" charset="0"/>
                <a:ea typeface="ＭＳ Ｐゴシック" pitchFamily="-111" charset="-128"/>
              </a:rPr>
              <a:t>Graph-Parallel</a:t>
            </a:r>
            <a:endParaRPr kumimoji="0" lang="en-US" sz="2400" b="0" i="0" u="none" strike="noStrike" cap="none" normalizeH="0" baseline="0" dirty="0" smtClean="0">
              <a:ln>
                <a:noFill/>
              </a:ln>
              <a:solidFill>
                <a:schemeClr val="bg1"/>
              </a:solidFill>
              <a:effectLst/>
              <a:latin typeface="Tahoma" pitchFamily="34" charset="0"/>
              <a:ea typeface="ＭＳ Ｐゴシック" pitchFamily="-111" charset="-128"/>
            </a:endParaRPr>
          </a:p>
        </p:txBody>
      </p:sp>
      <p:sp>
        <p:nvSpPr>
          <p:cNvPr id="10" name="TextBox 9"/>
          <p:cNvSpPr txBox="1"/>
          <p:nvPr/>
        </p:nvSpPr>
        <p:spPr>
          <a:xfrm>
            <a:off x="2209800" y="3886200"/>
            <a:ext cx="1281095" cy="707886"/>
          </a:xfrm>
          <a:prstGeom prst="rect">
            <a:avLst/>
          </a:prstGeom>
          <a:noFill/>
        </p:spPr>
        <p:txBody>
          <a:bodyPr wrap="none" rtlCol="0">
            <a:spAutoFit/>
          </a:bodyPr>
          <a:lstStyle/>
          <a:p>
            <a:pPr algn="ctr"/>
            <a:r>
              <a:rPr lang="en-US" sz="2000" dirty="0" smtClean="0"/>
              <a:t>Cross</a:t>
            </a:r>
          </a:p>
          <a:p>
            <a:pPr algn="ctr"/>
            <a:r>
              <a:rPr lang="en-US" sz="2000" dirty="0" smtClean="0"/>
              <a:t>Validation</a:t>
            </a:r>
          </a:p>
        </p:txBody>
      </p:sp>
      <p:sp>
        <p:nvSpPr>
          <p:cNvPr id="11" name="TextBox 10"/>
          <p:cNvSpPr txBox="1"/>
          <p:nvPr/>
        </p:nvSpPr>
        <p:spPr>
          <a:xfrm>
            <a:off x="381000" y="3886200"/>
            <a:ext cx="1309022" cy="707886"/>
          </a:xfrm>
          <a:prstGeom prst="rect">
            <a:avLst/>
          </a:prstGeom>
          <a:noFill/>
        </p:spPr>
        <p:txBody>
          <a:bodyPr wrap="none" rtlCol="0">
            <a:spAutoFit/>
          </a:bodyPr>
          <a:lstStyle/>
          <a:p>
            <a:pPr algn="ctr"/>
            <a:r>
              <a:rPr lang="en-US" sz="2000" dirty="0" smtClean="0"/>
              <a:t>Feature </a:t>
            </a:r>
          </a:p>
          <a:p>
            <a:pPr algn="ctr"/>
            <a:r>
              <a:rPr lang="en-US" sz="2000" dirty="0" smtClean="0"/>
              <a:t>Extraction</a:t>
            </a:r>
          </a:p>
        </p:txBody>
      </p:sp>
      <p:sp>
        <p:nvSpPr>
          <p:cNvPr id="12" name="TextBox 11"/>
          <p:cNvSpPr txBox="1"/>
          <p:nvPr/>
        </p:nvSpPr>
        <p:spPr>
          <a:xfrm>
            <a:off x="533400" y="3048000"/>
            <a:ext cx="2788520" cy="707886"/>
          </a:xfrm>
          <a:prstGeom prst="rect">
            <a:avLst/>
          </a:prstGeom>
          <a:noFill/>
        </p:spPr>
        <p:txBody>
          <a:bodyPr wrap="none" rtlCol="0">
            <a:spAutoFit/>
          </a:bodyPr>
          <a:lstStyle/>
          <a:p>
            <a:r>
              <a:rPr lang="en-US" sz="4000" dirty="0" smtClean="0"/>
              <a:t>Map Reduce</a:t>
            </a:r>
            <a:endParaRPr lang="en-US" sz="4000" dirty="0"/>
          </a:p>
        </p:txBody>
      </p:sp>
      <p:sp>
        <p:nvSpPr>
          <p:cNvPr id="13" name="TextBox 12"/>
          <p:cNvSpPr txBox="1"/>
          <p:nvPr/>
        </p:nvSpPr>
        <p:spPr>
          <a:xfrm>
            <a:off x="823895" y="4916269"/>
            <a:ext cx="2153603" cy="646331"/>
          </a:xfrm>
          <a:prstGeom prst="rect">
            <a:avLst/>
          </a:prstGeom>
          <a:noFill/>
        </p:spPr>
        <p:txBody>
          <a:bodyPr wrap="none" rtlCol="0">
            <a:spAutoFit/>
          </a:bodyPr>
          <a:lstStyle/>
          <a:p>
            <a:pPr algn="ctr"/>
            <a:r>
              <a:rPr lang="en-US" dirty="0" smtClean="0"/>
              <a:t>Computing Sufficient</a:t>
            </a:r>
          </a:p>
          <a:p>
            <a:pPr algn="ctr"/>
            <a:r>
              <a:rPr lang="en-US" dirty="0" smtClean="0"/>
              <a:t>Statistics </a:t>
            </a:r>
            <a:endParaRPr lang="en-US" dirty="0"/>
          </a:p>
        </p:txBody>
      </p:sp>
      <p:pic>
        <p:nvPicPr>
          <p:cNvPr id="25" name="Picture 2" descr="GraphLab"/>
          <p:cNvPicPr>
            <a:picLocks noChangeAspect="1" noChangeArrowheads="1"/>
          </p:cNvPicPr>
          <p:nvPr/>
        </p:nvPicPr>
        <p:blipFill>
          <a:blip r:embed="rId3" cstate="print"/>
          <a:srcRect/>
          <a:stretch>
            <a:fillRect/>
          </a:stretch>
        </p:blipFill>
        <p:spPr bwMode="auto">
          <a:xfrm>
            <a:off x="4724400" y="2905124"/>
            <a:ext cx="3514725" cy="1209676"/>
          </a:xfrm>
          <a:prstGeom prst="rect">
            <a:avLst/>
          </a:prstGeom>
          <a:noFill/>
        </p:spPr>
      </p:pic>
      <p:sp>
        <p:nvSpPr>
          <p:cNvPr id="27" name="TextBox 26"/>
          <p:cNvSpPr txBox="1"/>
          <p:nvPr/>
        </p:nvSpPr>
        <p:spPr>
          <a:xfrm>
            <a:off x="4800600" y="3048000"/>
            <a:ext cx="37338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3600" dirty="0" err="1" smtClean="0"/>
              <a:t>Pregel</a:t>
            </a:r>
            <a:r>
              <a:rPr lang="en-US" sz="3600" dirty="0" smtClean="0"/>
              <a:t> (</a:t>
            </a:r>
            <a:r>
              <a:rPr lang="en-US" sz="3600" dirty="0" err="1" smtClean="0"/>
              <a:t>Giraph</a:t>
            </a:r>
            <a:r>
              <a:rPr lang="en-US" sz="3600" dirty="0" smtClean="0"/>
              <a:t>)</a:t>
            </a:r>
            <a:endParaRPr lang="en-US" sz="3600" dirty="0"/>
          </a:p>
        </p:txBody>
      </p:sp>
    </p:spTree>
    <p:extLst>
      <p:ext uri="{BB962C8B-B14F-4D97-AF65-F5344CB8AC3E}">
        <p14:creationId xmlns:p14="http://schemas.microsoft.com/office/powerpoint/2010/main" val="81179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5.73543E-7 L -0.27084 0.18617 " pathEditMode="relative" rAng="0" ptsTypes="AA">
                                      <p:cBhvr>
                                        <p:cTn id="6" dur="500" fill="hold"/>
                                        <p:tgtEl>
                                          <p:spTgt spid="27"/>
                                        </p:tgtEl>
                                        <p:attrNameLst>
                                          <p:attrName>ppt_x</p:attrName>
                                          <p:attrName>ppt_y</p:attrName>
                                        </p:attrNameLst>
                                      </p:cBhvr>
                                      <p:rCtr x="-13500" y="9300"/>
                                    </p:animMotion>
                                  </p:childTnLst>
                                </p:cTn>
                              </p:par>
                              <p:par>
                                <p:cTn id="7" presetID="8" presetClass="emph" presetSubtype="0" fill="hold" grpId="1" nodeType="withEffect">
                                  <p:stCondLst>
                                    <p:cond delay="0"/>
                                  </p:stCondLst>
                                  <p:childTnLst>
                                    <p:animRot by="5400000">
                                      <p:cBhvr>
                                        <p:cTn id="8" dur="500" fill="hold"/>
                                        <p:tgtEl>
                                          <p:spTgt spid="27"/>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1752600"/>
            <a:ext cx="6400800" cy="1676400"/>
          </a:xfrm>
        </p:spPr>
        <p:txBody>
          <a:bodyPr/>
          <a:lstStyle/>
          <a:p>
            <a:r>
              <a:rPr lang="en-US" dirty="0" smtClean="0"/>
              <a:t>What is </a:t>
            </a:r>
            <a:r>
              <a:rPr lang="en-US" dirty="0" err="1" smtClean="0"/>
              <a:t>GraphLab</a:t>
            </a:r>
            <a:r>
              <a:rPr lang="en-US" dirty="0" smtClean="0"/>
              <a:t>?</a:t>
            </a:r>
            <a:endParaRPr lang="en-US" dirty="0"/>
          </a:p>
        </p:txBody>
      </p:sp>
    </p:spTree>
    <p:extLst>
      <p:ext uri="{BB962C8B-B14F-4D97-AF65-F5344CB8AC3E}">
        <p14:creationId xmlns:p14="http://schemas.microsoft.com/office/powerpoint/2010/main" val="3001175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GraphLab</a:t>
            </a:r>
            <a:r>
              <a:rPr lang="en-US" dirty="0" smtClean="0"/>
              <a:t> Framework</a:t>
            </a:r>
            <a:endParaRPr lang="en-US" dirty="0"/>
          </a:p>
        </p:txBody>
      </p:sp>
      <p:grpSp>
        <p:nvGrpSpPr>
          <p:cNvPr id="257" name="Group 256"/>
          <p:cNvGrpSpPr/>
          <p:nvPr/>
        </p:nvGrpSpPr>
        <p:grpSpPr>
          <a:xfrm>
            <a:off x="1295400" y="4572000"/>
            <a:ext cx="1981200" cy="1465523"/>
            <a:chOff x="6705600" y="1066800"/>
            <a:chExt cx="1981200" cy="1465523"/>
          </a:xfrm>
        </p:grpSpPr>
        <p:sp>
          <p:nvSpPr>
            <p:cNvPr id="14" name="TextBox 13"/>
            <p:cNvSpPr txBox="1"/>
            <p:nvPr/>
          </p:nvSpPr>
          <p:spPr>
            <a:xfrm>
              <a:off x="6705600" y="1066800"/>
              <a:ext cx="1981200" cy="523220"/>
            </a:xfrm>
            <a:prstGeom prst="rect">
              <a:avLst/>
            </a:prstGeom>
            <a:noFill/>
          </p:spPr>
          <p:txBody>
            <a:bodyPr wrap="square" rtlCol="0">
              <a:spAutoFit/>
            </a:bodyPr>
            <a:lstStyle/>
            <a:p>
              <a:pPr algn="ctr"/>
              <a:r>
                <a:rPr lang="en-US" sz="2800" dirty="0" smtClean="0"/>
                <a:t>Scheduler</a:t>
              </a:r>
              <a:endParaRPr lang="en-US" sz="2800" dirty="0"/>
            </a:p>
          </p:txBody>
        </p:sp>
        <p:grpSp>
          <p:nvGrpSpPr>
            <p:cNvPr id="10" name="Group 87"/>
            <p:cNvGrpSpPr/>
            <p:nvPr/>
          </p:nvGrpSpPr>
          <p:grpSpPr>
            <a:xfrm rot="5400000">
              <a:off x="7420638" y="1418562"/>
              <a:ext cx="703523" cy="1524000"/>
              <a:chOff x="220878" y="1582423"/>
              <a:chExt cx="1339072" cy="2900753"/>
            </a:xfrm>
          </p:grpSpPr>
          <p:sp>
            <p:nvSpPr>
              <p:cNvPr id="82" name="Up Arrow 81"/>
              <p:cNvSpPr/>
              <p:nvPr/>
            </p:nvSpPr>
            <p:spPr bwMode="auto">
              <a:xfrm>
                <a:off x="220878" y="1582423"/>
                <a:ext cx="1339072" cy="2900753"/>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3" name="Oval 82"/>
              <p:cNvSpPr/>
              <p:nvPr/>
            </p:nvSpPr>
            <p:spPr bwMode="auto">
              <a:xfrm>
                <a:off x="766990" y="231197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4" name="Oval 83"/>
              <p:cNvSpPr/>
              <p:nvPr/>
            </p:nvSpPr>
            <p:spPr bwMode="auto">
              <a:xfrm>
                <a:off x="766990" y="284349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5" name="Oval 84"/>
              <p:cNvSpPr/>
              <p:nvPr/>
            </p:nvSpPr>
            <p:spPr bwMode="auto">
              <a:xfrm>
                <a:off x="766990" y="337501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6" name="Oval 85"/>
              <p:cNvSpPr/>
              <p:nvPr/>
            </p:nvSpPr>
            <p:spPr bwMode="auto">
              <a:xfrm>
                <a:off x="766990" y="390653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nvGrpSpPr>
          <p:cNvPr id="270" name="Group 269"/>
          <p:cNvGrpSpPr/>
          <p:nvPr/>
        </p:nvGrpSpPr>
        <p:grpSpPr>
          <a:xfrm>
            <a:off x="4648200" y="4495800"/>
            <a:ext cx="3851499" cy="1869662"/>
            <a:chOff x="4495800" y="4267200"/>
            <a:chExt cx="3851499" cy="1869662"/>
          </a:xfrm>
        </p:grpSpPr>
        <p:sp>
          <p:nvSpPr>
            <p:cNvPr id="17" name="TextBox 16"/>
            <p:cNvSpPr txBox="1"/>
            <p:nvPr/>
          </p:nvSpPr>
          <p:spPr>
            <a:xfrm>
              <a:off x="4953000" y="4267200"/>
              <a:ext cx="2942038" cy="523220"/>
            </a:xfrm>
            <a:prstGeom prst="rect">
              <a:avLst/>
            </a:prstGeom>
            <a:noFill/>
          </p:spPr>
          <p:txBody>
            <a:bodyPr wrap="square" rtlCol="0">
              <a:spAutoFit/>
            </a:bodyPr>
            <a:lstStyle/>
            <a:p>
              <a:pPr algn="ctr"/>
              <a:r>
                <a:rPr lang="en-US" sz="2800" dirty="0" smtClean="0"/>
                <a:t>Consistency Model</a:t>
              </a:r>
              <a:endParaRPr lang="en-US" sz="2800" dirty="0"/>
            </a:p>
          </p:txBody>
        </p:sp>
        <p:grpSp>
          <p:nvGrpSpPr>
            <p:cNvPr id="18" name="Group 123"/>
            <p:cNvGrpSpPr/>
            <p:nvPr/>
          </p:nvGrpSpPr>
          <p:grpSpPr>
            <a:xfrm>
              <a:off x="4495800" y="4876800"/>
              <a:ext cx="3851499" cy="1260062"/>
              <a:chOff x="2905452" y="3733800"/>
              <a:chExt cx="8384848" cy="2743200"/>
            </a:xfrm>
          </p:grpSpPr>
          <p:sp>
            <p:nvSpPr>
              <p:cNvPr id="90" name="Oval 89"/>
              <p:cNvSpPr/>
              <p:nvPr/>
            </p:nvSpPr>
            <p:spPr>
              <a:xfrm>
                <a:off x="4584700" y="3733800"/>
                <a:ext cx="5029200" cy="2743200"/>
              </a:xfrm>
              <a:prstGeom prst="ellipse">
                <a:avLst/>
              </a:prstGeom>
              <a:ln>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Oval 92"/>
              <p:cNvSpPr/>
              <p:nvPr/>
            </p:nvSpPr>
            <p:spPr>
              <a:xfrm>
                <a:off x="5727700" y="4114800"/>
                <a:ext cx="2895600" cy="2133600"/>
              </a:xfrm>
              <a:prstGeom prst="ellipse">
                <a:avLst/>
              </a:prstGeom>
              <a:ln>
                <a:prstDash val="das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594475" y="4457700"/>
                <a:ext cx="1143000" cy="1600200"/>
              </a:xfrm>
              <a:prstGeom prst="ellipse">
                <a:avLst/>
              </a:prstGeom>
              <a:ln>
                <a:prstDash val="sysDot"/>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Oval 97"/>
              <p:cNvSpPr/>
              <p:nvPr/>
            </p:nvSpPr>
            <p:spPr>
              <a:xfrm>
                <a:off x="6823075" y="4924425"/>
                <a:ext cx="762000" cy="762000"/>
              </a:xfrm>
              <a:prstGeom prst="ellipse">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schemeClr val="tx1"/>
                  </a:solidFill>
                </a:endParaRPr>
              </a:p>
            </p:txBody>
          </p:sp>
          <p:sp>
            <p:nvSpPr>
              <p:cNvPr id="99" name="Oval 98"/>
              <p:cNvSpPr/>
              <p:nvPr/>
            </p:nvSpPr>
            <p:spPr>
              <a:xfrm>
                <a:off x="868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00" name="Oval 6"/>
              <p:cNvSpPr/>
              <p:nvPr/>
            </p:nvSpPr>
            <p:spPr>
              <a:xfrm>
                <a:off x="487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03" name="Curved Connector 102"/>
              <p:cNvCxnSpPr>
                <a:stCxn id="98" idx="2"/>
                <a:endCxn id="100" idx="6"/>
              </p:cNvCxnSpPr>
              <p:nvPr/>
            </p:nvCxnSpPr>
            <p:spPr>
              <a:xfrm rot="10800000">
                <a:off x="5639129" y="5295904"/>
                <a:ext cx="1183948"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04" name="Cube 103"/>
              <p:cNvSpPr/>
              <p:nvPr/>
            </p:nvSpPr>
            <p:spPr>
              <a:xfrm>
                <a:off x="6116818" y="5096450"/>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7" name="Cube 106"/>
              <p:cNvSpPr/>
              <p:nvPr/>
            </p:nvSpPr>
            <p:spPr>
              <a:xfrm>
                <a:off x="889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8" name="Cube 107"/>
              <p:cNvSpPr/>
              <p:nvPr/>
            </p:nvSpPr>
            <p:spPr>
              <a:xfrm>
                <a:off x="70361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9" name="Cube 108"/>
              <p:cNvSpPr/>
              <p:nvPr/>
            </p:nvSpPr>
            <p:spPr>
              <a:xfrm>
                <a:off x="508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0" name="Curved Connector 109"/>
              <p:cNvCxnSpPr>
                <a:stCxn id="99" idx="2"/>
                <a:endCxn id="98" idx="6"/>
              </p:cNvCxnSpPr>
              <p:nvPr/>
            </p:nvCxnSpPr>
            <p:spPr>
              <a:xfrm rot="10800000" flipV="1">
                <a:off x="7585074" y="5295899"/>
                <a:ext cx="1102054"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1" name="Cube 110"/>
              <p:cNvSpPr/>
              <p:nvPr/>
            </p:nvSpPr>
            <p:spPr>
              <a:xfrm>
                <a:off x="7937827"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2" name="Oval 111"/>
              <p:cNvSpPr/>
              <p:nvPr/>
            </p:nvSpPr>
            <p:spPr>
              <a:xfrm>
                <a:off x="10528300"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15" name="Cube 114"/>
              <p:cNvSpPr/>
              <p:nvPr/>
            </p:nvSpPr>
            <p:spPr>
              <a:xfrm>
                <a:off x="10731500"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6" name="Curved Connector 115"/>
              <p:cNvCxnSpPr>
                <a:stCxn id="112" idx="2"/>
                <a:endCxn id="99" idx="6"/>
              </p:cNvCxnSpPr>
              <p:nvPr/>
            </p:nvCxnSpPr>
            <p:spPr>
              <a:xfrm rot="10800000">
                <a:off x="9449127" y="5295902"/>
                <a:ext cx="1079174" cy="3457"/>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7" name="Cube 116"/>
              <p:cNvSpPr/>
              <p:nvPr/>
            </p:nvSpPr>
            <p:spPr>
              <a:xfrm>
                <a:off x="9779000"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8" name="Oval 117"/>
              <p:cNvSpPr/>
              <p:nvPr/>
            </p:nvSpPr>
            <p:spPr>
              <a:xfrm>
                <a:off x="2905452" y="4924425"/>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20" name="Curved Connector 119"/>
              <p:cNvCxnSpPr>
                <a:stCxn id="100" idx="2"/>
                <a:endCxn id="118" idx="6"/>
              </p:cNvCxnSpPr>
              <p:nvPr/>
            </p:nvCxnSpPr>
            <p:spPr>
              <a:xfrm rot="10800000" flipV="1">
                <a:off x="3667453" y="5295899"/>
                <a:ext cx="1209676"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21" name="Cube 120"/>
              <p:cNvSpPr/>
              <p:nvPr/>
            </p:nvSpPr>
            <p:spPr>
              <a:xfrm>
                <a:off x="4061153" y="5105398"/>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23" name="Cube 122"/>
              <p:cNvSpPr/>
              <p:nvPr/>
            </p:nvSpPr>
            <p:spPr>
              <a:xfrm>
                <a:off x="3108652" y="5114925"/>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grpSp>
      </p:grpSp>
      <p:grpSp>
        <p:nvGrpSpPr>
          <p:cNvPr id="5" name="Group 4"/>
          <p:cNvGrpSpPr/>
          <p:nvPr/>
        </p:nvGrpSpPr>
        <p:grpSpPr>
          <a:xfrm>
            <a:off x="609600" y="1219200"/>
            <a:ext cx="3581400" cy="2835405"/>
            <a:chOff x="381000" y="1219200"/>
            <a:chExt cx="3581400" cy="2835405"/>
          </a:xfrm>
        </p:grpSpPr>
        <p:sp>
          <p:nvSpPr>
            <p:cNvPr id="7" name="TextBox 6"/>
            <p:cNvSpPr txBox="1"/>
            <p:nvPr/>
          </p:nvSpPr>
          <p:spPr>
            <a:xfrm>
              <a:off x="381000" y="1219200"/>
              <a:ext cx="3581400" cy="954107"/>
            </a:xfrm>
            <a:prstGeom prst="rect">
              <a:avLst/>
            </a:prstGeom>
            <a:noFill/>
          </p:spPr>
          <p:txBody>
            <a:bodyPr wrap="square" rtlCol="0">
              <a:spAutoFit/>
            </a:bodyPr>
            <a:lstStyle/>
            <a:p>
              <a:pPr algn="ctr"/>
              <a:r>
                <a:rPr lang="en-US" sz="2800" dirty="0" smtClean="0"/>
                <a:t>Graph Based</a:t>
              </a:r>
            </a:p>
            <a:p>
              <a:pPr algn="ctr"/>
              <a:r>
                <a:rPr lang="en-US" sz="2800" i="1" dirty="0" smtClean="0"/>
                <a:t>Data Representation</a:t>
              </a:r>
              <a:endParaRPr lang="en-US" sz="2800" i="1" dirty="0"/>
            </a:p>
          </p:txBody>
        </p:sp>
        <p:grpSp>
          <p:nvGrpSpPr>
            <p:cNvPr id="207" name="Group 206"/>
            <p:cNvGrpSpPr/>
            <p:nvPr/>
          </p:nvGrpSpPr>
          <p:grpSpPr>
            <a:xfrm>
              <a:off x="1143000" y="2362200"/>
              <a:ext cx="2172054" cy="1692405"/>
              <a:chOff x="457200" y="2895600"/>
              <a:chExt cx="4122177" cy="3211886"/>
            </a:xfrm>
          </p:grpSpPr>
          <p:cxnSp>
            <p:nvCxnSpPr>
              <p:cNvPr id="210" name="Straight Arrow Connector 209"/>
              <p:cNvCxnSpPr>
                <a:stCxn id="216" idx="6"/>
                <a:endCxn id="217" idx="2"/>
              </p:cNvCxnSpPr>
              <p:nvPr/>
            </p:nvCxnSpPr>
            <p:spPr bwMode="auto">
              <a:xfrm>
                <a:off x="857063" y="30918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1" name="Straight Arrow Connector 210"/>
              <p:cNvCxnSpPr>
                <a:stCxn id="217" idx="6"/>
                <a:endCxn id="218" idx="2"/>
              </p:cNvCxnSpPr>
              <p:nvPr/>
            </p:nvCxnSpPr>
            <p:spPr bwMode="auto">
              <a:xfrm>
                <a:off x="2343164" y="30918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2" name="Straight Arrow Connector 211"/>
              <p:cNvCxnSpPr>
                <a:stCxn id="222" idx="7"/>
                <a:endCxn id="217" idx="3"/>
              </p:cNvCxnSpPr>
              <p:nvPr/>
            </p:nvCxnSpPr>
            <p:spPr bwMode="auto">
              <a:xfrm rot="5400000" flipH="1" flipV="1">
                <a:off x="1216463" y="3563843"/>
                <a:ext cx="1124928"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3" name="Straight Arrow Connector 212"/>
              <p:cNvCxnSpPr>
                <a:stCxn id="224" idx="1"/>
                <a:endCxn id="218" idx="5"/>
              </p:cNvCxnSpPr>
              <p:nvPr/>
            </p:nvCxnSpPr>
            <p:spPr bwMode="auto">
              <a:xfrm rot="16200000" flipV="1">
                <a:off x="34456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4" name="Straight Arrow Connector 213"/>
              <p:cNvCxnSpPr>
                <a:stCxn id="223" idx="7"/>
                <a:endCxn id="218" idx="3"/>
              </p:cNvCxnSpPr>
              <p:nvPr/>
            </p:nvCxnSpPr>
            <p:spPr bwMode="auto">
              <a:xfrm rot="5400000" flipH="1" flipV="1">
                <a:off x="2702563" y="3563844"/>
                <a:ext cx="1124928"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5" name="Straight Arrow Connector 214"/>
              <p:cNvCxnSpPr>
                <a:stCxn id="223" idx="1"/>
                <a:endCxn id="217" idx="5"/>
              </p:cNvCxnSpPr>
              <p:nvPr/>
            </p:nvCxnSpPr>
            <p:spPr bwMode="auto">
              <a:xfrm rot="16200000" flipV="1">
                <a:off x="19595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216" name="Oval 4"/>
              <p:cNvSpPr/>
              <p:nvPr/>
            </p:nvSpPr>
            <p:spPr bwMode="auto">
              <a:xfrm>
                <a:off x="464577"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7" name="Oval 216"/>
              <p:cNvSpPr/>
              <p:nvPr/>
            </p:nvSpPr>
            <p:spPr bwMode="auto">
              <a:xfrm>
                <a:off x="19506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8" name="Oval 217"/>
              <p:cNvSpPr/>
              <p:nvPr/>
            </p:nvSpPr>
            <p:spPr bwMode="auto">
              <a:xfrm>
                <a:off x="34367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9" name="Oval 4"/>
              <p:cNvSpPr/>
              <p:nvPr/>
            </p:nvSpPr>
            <p:spPr bwMode="auto">
              <a:xfrm>
                <a:off x="464577"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0" name="Oval 219"/>
              <p:cNvSpPr/>
              <p:nvPr/>
            </p:nvSpPr>
            <p:spPr bwMode="auto">
              <a:xfrm>
                <a:off x="19506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1" name="Oval 220"/>
              <p:cNvSpPr/>
              <p:nvPr/>
            </p:nvSpPr>
            <p:spPr bwMode="auto">
              <a:xfrm>
                <a:off x="34367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2" name="Oval 4"/>
              <p:cNvSpPr/>
              <p:nvPr/>
            </p:nvSpPr>
            <p:spPr bwMode="auto">
              <a:xfrm>
                <a:off x="1214690"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3" name="Oval 222"/>
              <p:cNvSpPr/>
              <p:nvPr/>
            </p:nvSpPr>
            <p:spPr bwMode="auto">
              <a:xfrm>
                <a:off x="27007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4" name="Oval 223"/>
              <p:cNvSpPr/>
              <p:nvPr/>
            </p:nvSpPr>
            <p:spPr bwMode="auto">
              <a:xfrm>
                <a:off x="41868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25" name="Straight Arrow Connector 224"/>
              <p:cNvCxnSpPr>
                <a:stCxn id="219" idx="6"/>
                <a:endCxn id="220" idx="2"/>
              </p:cNvCxnSpPr>
              <p:nvPr/>
            </p:nvCxnSpPr>
            <p:spPr bwMode="auto">
              <a:xfrm>
                <a:off x="857063" y="59112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6" name="Straight Arrow Connector 225"/>
              <p:cNvCxnSpPr>
                <a:stCxn id="220" idx="6"/>
                <a:endCxn id="221" idx="2"/>
              </p:cNvCxnSpPr>
              <p:nvPr/>
            </p:nvCxnSpPr>
            <p:spPr bwMode="auto">
              <a:xfrm>
                <a:off x="2343164" y="59112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7" name="Straight Arrow Connector 226"/>
              <p:cNvCxnSpPr>
                <a:stCxn id="220" idx="1"/>
                <a:endCxn id="222" idx="5"/>
              </p:cNvCxnSpPr>
              <p:nvPr/>
            </p:nvCxnSpPr>
            <p:spPr bwMode="auto">
              <a:xfrm rot="16200000" flipV="1">
                <a:off x="1209221" y="4973543"/>
                <a:ext cx="1139412"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8" name="Straight Arrow Connector 227"/>
              <p:cNvCxnSpPr>
                <a:stCxn id="221" idx="7"/>
                <a:endCxn id="224" idx="3"/>
              </p:cNvCxnSpPr>
              <p:nvPr/>
            </p:nvCxnSpPr>
            <p:spPr bwMode="auto">
              <a:xfrm rot="5400000" flipH="1" flipV="1">
                <a:off x="34383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9" name="Straight Arrow Connector 228"/>
              <p:cNvCxnSpPr>
                <a:stCxn id="221" idx="1"/>
                <a:endCxn id="223" idx="5"/>
              </p:cNvCxnSpPr>
              <p:nvPr/>
            </p:nvCxnSpPr>
            <p:spPr bwMode="auto">
              <a:xfrm rot="16200000" flipV="1">
                <a:off x="2695322" y="4973543"/>
                <a:ext cx="1139412"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30" name="Straight Arrow Connector 229"/>
              <p:cNvCxnSpPr>
                <a:stCxn id="220" idx="7"/>
                <a:endCxn id="223" idx="3"/>
              </p:cNvCxnSpPr>
              <p:nvPr/>
            </p:nvCxnSpPr>
            <p:spPr bwMode="auto">
              <a:xfrm rot="5400000" flipH="1" flipV="1">
                <a:off x="19522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grpSp>
            <p:nvGrpSpPr>
              <p:cNvPr id="231" name="Group 182"/>
              <p:cNvGrpSpPr/>
              <p:nvPr/>
            </p:nvGrpSpPr>
            <p:grpSpPr>
              <a:xfrm>
                <a:off x="457200" y="2971800"/>
                <a:ext cx="4073636" cy="3124200"/>
                <a:chOff x="602223" y="2884114"/>
                <a:chExt cx="4073636" cy="3124200"/>
              </a:xfrm>
            </p:grpSpPr>
            <p:sp>
              <p:nvSpPr>
                <p:cNvPr id="245" name="Cube 244"/>
                <p:cNvSpPr/>
                <p:nvPr/>
              </p:nvSpPr>
              <p:spPr bwMode="auto">
                <a:xfrm>
                  <a:off x="658141"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6" name="Cube 245"/>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7" name="Cube 246"/>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8" name="Cube 247"/>
                <p:cNvSpPr/>
                <p:nvPr/>
              </p:nvSpPr>
              <p:spPr bwMode="auto">
                <a:xfrm>
                  <a:off x="13716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9" name="Cube 248"/>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0" name="Cube 249"/>
                <p:cNvSpPr/>
                <p:nvPr/>
              </p:nvSpPr>
              <p:spPr bwMode="auto">
                <a:xfrm>
                  <a:off x="3629941" y="56942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1" name="Cube 250"/>
                <p:cNvSpPr/>
                <p:nvPr/>
              </p:nvSpPr>
              <p:spPr bwMode="auto">
                <a:xfrm>
                  <a:off x="2140917" y="56561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2" name="Cube 251"/>
                <p:cNvSpPr/>
                <p:nvPr/>
              </p:nvSpPr>
              <p:spPr bwMode="auto">
                <a:xfrm>
                  <a:off x="602223" y="57035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3" name="Cube 252"/>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232" name="Group 192"/>
              <p:cNvGrpSpPr/>
              <p:nvPr/>
            </p:nvGrpSpPr>
            <p:grpSpPr>
              <a:xfrm>
                <a:off x="1214690" y="2935878"/>
                <a:ext cx="3029680" cy="3147054"/>
                <a:chOff x="1359713" y="2848192"/>
                <a:chExt cx="3029680" cy="3147054"/>
              </a:xfrm>
            </p:grpSpPr>
            <p:sp>
              <p:nvSpPr>
                <p:cNvPr id="233" name="Cube 232"/>
                <p:cNvSpPr/>
                <p:nvPr/>
              </p:nvSpPr>
              <p:spPr bwMode="auto">
                <a:xfrm>
                  <a:off x="1359713" y="2864458"/>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4" name="Cube 233"/>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5" name="Cube 234"/>
                <p:cNvSpPr/>
                <p:nvPr/>
              </p:nvSpPr>
              <p:spPr bwMode="auto">
                <a:xfrm>
                  <a:off x="1750686"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6" name="Cube 235"/>
                <p:cNvSpPr/>
                <p:nvPr/>
              </p:nvSpPr>
              <p:spPr bwMode="auto">
                <a:xfrm>
                  <a:off x="2547982"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7" name="Cube 236"/>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8" name="Cube 237"/>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9" name="Cube 238"/>
                <p:cNvSpPr/>
                <p:nvPr/>
              </p:nvSpPr>
              <p:spPr bwMode="auto">
                <a:xfrm>
                  <a:off x="1737986"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0" name="Cube 239"/>
                <p:cNvSpPr/>
                <p:nvPr/>
              </p:nvSpPr>
              <p:spPr bwMode="auto">
                <a:xfrm>
                  <a:off x="2535282"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1" name="Cube 240"/>
                <p:cNvSpPr/>
                <p:nvPr/>
              </p:nvSpPr>
              <p:spPr bwMode="auto">
                <a:xfrm>
                  <a:off x="3270001"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2" name="Cube 241"/>
                <p:cNvSpPr/>
                <p:nvPr/>
              </p:nvSpPr>
              <p:spPr bwMode="auto">
                <a:xfrm>
                  <a:off x="4044234"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3" name="Cube 242"/>
                <p:cNvSpPr/>
                <p:nvPr/>
              </p:nvSpPr>
              <p:spPr bwMode="auto">
                <a:xfrm>
                  <a:off x="1359713" y="5690446"/>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4" name="Cube 243"/>
                <p:cNvSpPr/>
                <p:nvPr/>
              </p:nvSpPr>
              <p:spPr bwMode="auto">
                <a:xfrm>
                  <a:off x="2875826" y="5674180"/>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grpSp>
        <p:nvGrpSpPr>
          <p:cNvPr id="3" name="Group 2"/>
          <p:cNvGrpSpPr/>
          <p:nvPr/>
        </p:nvGrpSpPr>
        <p:grpSpPr>
          <a:xfrm>
            <a:off x="5029200" y="1219200"/>
            <a:ext cx="3048000" cy="2826717"/>
            <a:chOff x="5029200" y="1219200"/>
            <a:chExt cx="3048000" cy="2826717"/>
          </a:xfrm>
        </p:grpSpPr>
        <p:grpSp>
          <p:nvGrpSpPr>
            <p:cNvPr id="206" name="Group 205"/>
            <p:cNvGrpSpPr/>
            <p:nvPr/>
          </p:nvGrpSpPr>
          <p:grpSpPr>
            <a:xfrm>
              <a:off x="5413269" y="2209800"/>
              <a:ext cx="2435331" cy="1836117"/>
              <a:chOff x="464577" y="2641600"/>
              <a:chExt cx="4388704" cy="3308862"/>
            </a:xfrm>
          </p:grpSpPr>
          <p:sp>
            <p:nvSpPr>
              <p:cNvPr id="160" name="Freeform 159"/>
              <p:cNvSpPr/>
              <p:nvPr/>
            </p:nvSpPr>
            <p:spPr bwMode="auto">
              <a:xfrm>
                <a:off x="1706269" y="2641600"/>
                <a:ext cx="3147012" cy="2295407"/>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1" name="Oval 160"/>
              <p:cNvSpPr/>
              <p:nvPr/>
            </p:nvSpPr>
            <p:spPr bwMode="auto">
              <a:xfrm>
                <a:off x="3276600" y="27432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2" name="Straight Arrow Connector 161"/>
              <p:cNvCxnSpPr>
                <a:stCxn id="168" idx="6"/>
                <a:endCxn id="169" idx="2"/>
              </p:cNvCxnSpPr>
              <p:nvPr/>
            </p:nvCxnSpPr>
            <p:spPr bwMode="auto">
              <a:xfrm>
                <a:off x="857063" y="3091843"/>
                <a:ext cx="1093615"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3" name="Straight Arrow Connector 162"/>
              <p:cNvCxnSpPr>
                <a:stCxn id="169" idx="6"/>
                <a:endCxn id="170" idx="2"/>
              </p:cNvCxnSpPr>
              <p:nvPr/>
            </p:nvCxnSpPr>
            <p:spPr bwMode="auto">
              <a:xfrm>
                <a:off x="2343164" y="3091843"/>
                <a:ext cx="1093614"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4" name="Straight Arrow Connector 163"/>
              <p:cNvCxnSpPr>
                <a:stCxn id="174" idx="7"/>
                <a:endCxn id="169" idx="3"/>
              </p:cNvCxnSpPr>
              <p:nvPr/>
            </p:nvCxnSpPr>
            <p:spPr bwMode="auto">
              <a:xfrm rot="5400000" flipH="1" flipV="1">
                <a:off x="1216463" y="3563843"/>
                <a:ext cx="1124928" cy="4584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5" name="Straight Arrow Connector 164"/>
              <p:cNvCxnSpPr>
                <a:stCxn id="176" idx="1"/>
                <a:endCxn id="170" idx="5"/>
              </p:cNvCxnSpPr>
              <p:nvPr/>
            </p:nvCxnSpPr>
            <p:spPr bwMode="auto">
              <a:xfrm rot="16200000" flipV="1">
                <a:off x="34456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6" name="Straight Arrow Connector 165"/>
              <p:cNvCxnSpPr>
                <a:stCxn id="175" idx="7"/>
                <a:endCxn id="170" idx="3"/>
              </p:cNvCxnSpPr>
              <p:nvPr/>
            </p:nvCxnSpPr>
            <p:spPr bwMode="auto">
              <a:xfrm rot="5400000" flipH="1" flipV="1">
                <a:off x="2702563" y="3563844"/>
                <a:ext cx="1124928" cy="4584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7" name="Straight Arrow Connector 166"/>
              <p:cNvCxnSpPr>
                <a:stCxn id="175" idx="1"/>
                <a:endCxn id="169" idx="5"/>
              </p:cNvCxnSpPr>
              <p:nvPr/>
            </p:nvCxnSpPr>
            <p:spPr bwMode="auto">
              <a:xfrm rot="16200000" flipV="1">
                <a:off x="19595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68" name="Oval 4"/>
              <p:cNvSpPr/>
              <p:nvPr/>
            </p:nvSpPr>
            <p:spPr bwMode="auto">
              <a:xfrm>
                <a:off x="464577"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69" name="Oval 168"/>
              <p:cNvSpPr/>
              <p:nvPr/>
            </p:nvSpPr>
            <p:spPr bwMode="auto">
              <a:xfrm>
                <a:off x="19506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0" name="Oval 169"/>
              <p:cNvSpPr/>
              <p:nvPr/>
            </p:nvSpPr>
            <p:spPr bwMode="auto">
              <a:xfrm>
                <a:off x="34367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1" name="Oval 4"/>
              <p:cNvSpPr/>
              <p:nvPr/>
            </p:nvSpPr>
            <p:spPr bwMode="auto">
              <a:xfrm>
                <a:off x="4645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2" name="Oval 171"/>
              <p:cNvSpPr/>
              <p:nvPr/>
            </p:nvSpPr>
            <p:spPr bwMode="auto">
              <a:xfrm>
                <a:off x="19506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3" name="Oval 172"/>
              <p:cNvSpPr/>
              <p:nvPr/>
            </p:nvSpPr>
            <p:spPr bwMode="auto">
              <a:xfrm>
                <a:off x="3436778"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4" name="Oval 4"/>
              <p:cNvSpPr/>
              <p:nvPr/>
            </p:nvSpPr>
            <p:spPr bwMode="auto">
              <a:xfrm>
                <a:off x="1214690"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5" name="Oval 174"/>
              <p:cNvSpPr/>
              <p:nvPr/>
            </p:nvSpPr>
            <p:spPr bwMode="auto">
              <a:xfrm>
                <a:off x="27007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6" name="Oval 175"/>
              <p:cNvSpPr/>
              <p:nvPr/>
            </p:nvSpPr>
            <p:spPr bwMode="auto">
              <a:xfrm>
                <a:off x="41868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77" name="Straight Arrow Connector 176"/>
              <p:cNvCxnSpPr>
                <a:stCxn id="171" idx="6"/>
                <a:endCxn id="172" idx="2"/>
              </p:cNvCxnSpPr>
              <p:nvPr/>
            </p:nvCxnSpPr>
            <p:spPr bwMode="auto">
              <a:xfrm>
                <a:off x="857063"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8" name="Straight Arrow Connector 177"/>
              <p:cNvCxnSpPr>
                <a:stCxn id="172" idx="6"/>
                <a:endCxn id="173" idx="2"/>
              </p:cNvCxnSpPr>
              <p:nvPr/>
            </p:nvCxnSpPr>
            <p:spPr bwMode="auto">
              <a:xfrm>
                <a:off x="2343164"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9" name="Straight Arrow Connector 178"/>
              <p:cNvCxnSpPr>
                <a:stCxn id="172" idx="1"/>
                <a:endCxn id="174" idx="5"/>
              </p:cNvCxnSpPr>
              <p:nvPr/>
            </p:nvCxnSpPr>
            <p:spPr bwMode="auto">
              <a:xfrm rot="16200000" flipV="1">
                <a:off x="1287736"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0" name="Straight Arrow Connector 179"/>
              <p:cNvCxnSpPr>
                <a:stCxn id="173" idx="7"/>
                <a:endCxn id="176" idx="3"/>
              </p:cNvCxnSpPr>
              <p:nvPr/>
            </p:nvCxnSpPr>
            <p:spPr bwMode="auto">
              <a:xfrm rot="5400000" flipH="1" flipV="1">
                <a:off x="3516885"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1" name="Straight Arrow Connector 180"/>
              <p:cNvCxnSpPr>
                <a:stCxn id="173" idx="1"/>
                <a:endCxn id="175" idx="5"/>
              </p:cNvCxnSpPr>
              <p:nvPr/>
            </p:nvCxnSpPr>
            <p:spPr bwMode="auto">
              <a:xfrm rot="16200000" flipV="1">
                <a:off x="2773837"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2" name="Straight Arrow Connector 181"/>
              <p:cNvCxnSpPr>
                <a:stCxn id="172" idx="7"/>
                <a:endCxn id="175" idx="3"/>
              </p:cNvCxnSpPr>
              <p:nvPr/>
            </p:nvCxnSpPr>
            <p:spPr bwMode="auto">
              <a:xfrm rot="5400000" flipH="1" flipV="1">
                <a:off x="2030784"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grpSp>
            <p:nvGrpSpPr>
              <p:cNvPr id="183" name="Group 182"/>
              <p:cNvGrpSpPr/>
              <p:nvPr/>
            </p:nvGrpSpPr>
            <p:grpSpPr>
              <a:xfrm>
                <a:off x="1988577" y="2971800"/>
                <a:ext cx="2542259" cy="1676400"/>
                <a:chOff x="2133600" y="2884114"/>
                <a:chExt cx="2542259" cy="1676400"/>
              </a:xfrm>
            </p:grpSpPr>
            <p:sp>
              <p:nvSpPr>
                <p:cNvPr id="185" name="Cube 184"/>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6" name="Cube 185"/>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8" name="Cube 187"/>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2" name="Cube 191"/>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193" name="Group 192"/>
              <p:cNvGrpSpPr/>
              <p:nvPr/>
            </p:nvGrpSpPr>
            <p:grpSpPr>
              <a:xfrm>
                <a:off x="2730803" y="2935878"/>
                <a:ext cx="1513567" cy="1071452"/>
                <a:chOff x="2875826" y="2848192"/>
                <a:chExt cx="1513567" cy="1071452"/>
              </a:xfrm>
            </p:grpSpPr>
            <p:sp>
              <p:nvSpPr>
                <p:cNvPr id="195" name="Cube 194"/>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8" name="Cube 197"/>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9" name="Cube 198"/>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sp>
          <p:nvSpPr>
            <p:cNvPr id="254" name="TextBox 253"/>
            <p:cNvSpPr txBox="1"/>
            <p:nvPr/>
          </p:nvSpPr>
          <p:spPr>
            <a:xfrm>
              <a:off x="5029200" y="1219200"/>
              <a:ext cx="3048000" cy="954107"/>
            </a:xfrm>
            <a:prstGeom prst="rect">
              <a:avLst/>
            </a:prstGeom>
            <a:noFill/>
          </p:spPr>
          <p:txBody>
            <a:bodyPr wrap="square" rtlCol="0">
              <a:spAutoFit/>
            </a:bodyPr>
            <a:lstStyle/>
            <a:p>
              <a:pPr algn="ctr"/>
              <a:r>
                <a:rPr lang="en-US" sz="2800" dirty="0" smtClean="0"/>
                <a:t>Update Functions</a:t>
              </a:r>
            </a:p>
            <a:p>
              <a:pPr algn="ctr"/>
              <a:r>
                <a:rPr lang="en-US" sz="2800" i="1" dirty="0" smtClean="0"/>
                <a:t>User Computation</a:t>
              </a:r>
              <a:endParaRPr lang="en-US" sz="2800" i="1" dirty="0"/>
            </a:p>
          </p:txBody>
        </p:sp>
      </p:grpSp>
      <p:sp>
        <p:nvSpPr>
          <p:cNvPr id="6" name="Rectangle 5"/>
          <p:cNvSpPr/>
          <p:nvPr/>
        </p:nvSpPr>
        <p:spPr bwMode="auto">
          <a:xfrm>
            <a:off x="762000" y="12954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4876800" y="12192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a:off x="1066800" y="4419600"/>
            <a:ext cx="25908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Rectangle 123"/>
          <p:cNvSpPr/>
          <p:nvPr/>
        </p:nvSpPr>
        <p:spPr bwMode="auto">
          <a:xfrm>
            <a:off x="4419600" y="4495800"/>
            <a:ext cx="41910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36</a:t>
            </a:fld>
            <a:endParaRPr lang="en-US"/>
          </a:p>
        </p:txBody>
      </p:sp>
    </p:spTree>
    <p:extLst>
      <p:ext uri="{BB962C8B-B14F-4D97-AF65-F5344CB8AC3E}">
        <p14:creationId xmlns:p14="http://schemas.microsoft.com/office/powerpoint/2010/main" val="244894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9" grpId="0" animBg="1"/>
      <p:bldP spid="122" grpId="0" animBg="1"/>
      <p:bldP spid="1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stCxn id="102" idx="6"/>
            <a:endCxn id="103" idx="2"/>
          </p:cNvCxnSpPr>
          <p:nvPr/>
        </p:nvCxnSpPr>
        <p:spPr bwMode="auto">
          <a:xfrm>
            <a:off x="925886" y="2470757"/>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103" idx="6"/>
            <a:endCxn id="104" idx="2"/>
          </p:cNvCxnSpPr>
          <p:nvPr/>
        </p:nvCxnSpPr>
        <p:spPr bwMode="auto">
          <a:xfrm>
            <a:off x="2411987" y="2470757"/>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31" idx="7"/>
            <a:endCxn id="103" idx="3"/>
          </p:cNvCxnSpPr>
          <p:nvPr/>
        </p:nvCxnSpPr>
        <p:spPr bwMode="auto">
          <a:xfrm rot="5400000" flipH="1" flipV="1">
            <a:off x="1285286" y="2942757"/>
            <a:ext cx="1124928"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33" idx="1"/>
            <a:endCxn id="104" idx="5"/>
          </p:cNvCxnSpPr>
          <p:nvPr/>
        </p:nvCxnSpPr>
        <p:spPr bwMode="auto">
          <a:xfrm rot="16200000" flipV="1">
            <a:off x="3514437" y="2935694"/>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32" idx="7"/>
            <a:endCxn id="104" idx="3"/>
          </p:cNvCxnSpPr>
          <p:nvPr/>
        </p:nvCxnSpPr>
        <p:spPr bwMode="auto">
          <a:xfrm rot="5400000" flipH="1" flipV="1">
            <a:off x="2771386" y="2942758"/>
            <a:ext cx="1124928"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32" idx="1"/>
            <a:endCxn id="103" idx="5"/>
          </p:cNvCxnSpPr>
          <p:nvPr/>
        </p:nvCxnSpPr>
        <p:spPr bwMode="auto">
          <a:xfrm rot="16200000" flipV="1">
            <a:off x="2028337" y="2935694"/>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102" name="Oval 4"/>
          <p:cNvSpPr/>
          <p:nvPr/>
        </p:nvSpPr>
        <p:spPr bwMode="auto">
          <a:xfrm>
            <a:off x="533400" y="2274514"/>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3" name="Oval 102"/>
          <p:cNvSpPr/>
          <p:nvPr/>
        </p:nvSpPr>
        <p:spPr bwMode="auto">
          <a:xfrm>
            <a:off x="2019501" y="2274514"/>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4" name="Oval 103"/>
          <p:cNvSpPr/>
          <p:nvPr/>
        </p:nvSpPr>
        <p:spPr bwMode="auto">
          <a:xfrm>
            <a:off x="3505601" y="2274514"/>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8" name="Oval 4"/>
          <p:cNvSpPr/>
          <p:nvPr/>
        </p:nvSpPr>
        <p:spPr bwMode="auto">
          <a:xfrm>
            <a:off x="533400" y="5093914"/>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9" name="Oval 108"/>
          <p:cNvSpPr/>
          <p:nvPr/>
        </p:nvSpPr>
        <p:spPr bwMode="auto">
          <a:xfrm>
            <a:off x="2019501" y="5093914"/>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9" name="Oval 118"/>
          <p:cNvSpPr/>
          <p:nvPr/>
        </p:nvSpPr>
        <p:spPr bwMode="auto">
          <a:xfrm>
            <a:off x="3505601" y="5093914"/>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 name="Title 1"/>
          <p:cNvSpPr>
            <a:spLocks noGrp="1"/>
          </p:cNvSpPr>
          <p:nvPr>
            <p:ph type="title"/>
          </p:nvPr>
        </p:nvSpPr>
        <p:spPr/>
        <p:txBody>
          <a:bodyPr/>
          <a:lstStyle/>
          <a:p>
            <a:r>
              <a:rPr lang="en-US" dirty="0" smtClean="0"/>
              <a:t>Data Graph</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37</a:t>
            </a:fld>
            <a:endParaRPr lang="en-US"/>
          </a:p>
        </p:txBody>
      </p:sp>
      <p:sp>
        <p:nvSpPr>
          <p:cNvPr id="31" name="Oval 4"/>
          <p:cNvSpPr/>
          <p:nvPr/>
        </p:nvSpPr>
        <p:spPr bwMode="auto">
          <a:xfrm>
            <a:off x="1283513" y="3676972"/>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2" name="Oval 31"/>
          <p:cNvSpPr/>
          <p:nvPr/>
        </p:nvSpPr>
        <p:spPr bwMode="auto">
          <a:xfrm>
            <a:off x="2769614" y="3676972"/>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3" name="Oval 32"/>
          <p:cNvSpPr/>
          <p:nvPr/>
        </p:nvSpPr>
        <p:spPr bwMode="auto">
          <a:xfrm>
            <a:off x="4255714" y="3676972"/>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6" name="Straight Arrow Connector 15"/>
          <p:cNvCxnSpPr>
            <a:stCxn id="108" idx="6"/>
            <a:endCxn id="109" idx="2"/>
          </p:cNvCxnSpPr>
          <p:nvPr/>
        </p:nvCxnSpPr>
        <p:spPr bwMode="auto">
          <a:xfrm>
            <a:off x="925886" y="5290157"/>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109" idx="6"/>
            <a:endCxn id="119" idx="2"/>
          </p:cNvCxnSpPr>
          <p:nvPr/>
        </p:nvCxnSpPr>
        <p:spPr bwMode="auto">
          <a:xfrm>
            <a:off x="2411987" y="5290157"/>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09" idx="1"/>
            <a:endCxn id="31" idx="5"/>
          </p:cNvCxnSpPr>
          <p:nvPr/>
        </p:nvCxnSpPr>
        <p:spPr bwMode="auto">
          <a:xfrm rot="16200000" flipV="1">
            <a:off x="1278044" y="4352457"/>
            <a:ext cx="1139412"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19" idx="7"/>
            <a:endCxn id="33" idx="3"/>
          </p:cNvCxnSpPr>
          <p:nvPr/>
        </p:nvCxnSpPr>
        <p:spPr bwMode="auto">
          <a:xfrm rot="5400000" flipH="1" flipV="1">
            <a:off x="3507194" y="4345395"/>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19" idx="1"/>
            <a:endCxn id="32" idx="5"/>
          </p:cNvCxnSpPr>
          <p:nvPr/>
        </p:nvCxnSpPr>
        <p:spPr bwMode="auto">
          <a:xfrm rot="16200000" flipV="1">
            <a:off x="2764145" y="4352457"/>
            <a:ext cx="1139412"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09" idx="7"/>
            <a:endCxn id="32" idx="3"/>
          </p:cNvCxnSpPr>
          <p:nvPr/>
        </p:nvCxnSpPr>
        <p:spPr bwMode="auto">
          <a:xfrm rot="5400000" flipH="1" flipV="1">
            <a:off x="2021094" y="4345395"/>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516361" y="1066800"/>
            <a:ext cx="7941839" cy="954107"/>
          </a:xfrm>
          <a:prstGeom prst="rect">
            <a:avLst/>
          </a:prstGeom>
          <a:noFill/>
        </p:spPr>
        <p:txBody>
          <a:bodyPr wrap="square" rtlCol="0">
            <a:spAutoFit/>
          </a:bodyPr>
          <a:lstStyle/>
          <a:p>
            <a:r>
              <a:rPr lang="en-US" sz="2800" dirty="0" smtClean="0"/>
              <a:t>A </a:t>
            </a:r>
            <a:r>
              <a:rPr lang="en-US" sz="2800" b="1" dirty="0" smtClean="0"/>
              <a:t>graph </a:t>
            </a:r>
            <a:r>
              <a:rPr lang="en-US" sz="2800" dirty="0" smtClean="0"/>
              <a:t>with arbitrary data (C++ Objects) associated with each vertex and edge.</a:t>
            </a:r>
            <a:endParaRPr lang="en-US" sz="2800" dirty="0"/>
          </a:p>
        </p:txBody>
      </p:sp>
      <p:sp>
        <p:nvSpPr>
          <p:cNvPr id="62" name="Cube 61"/>
          <p:cNvSpPr/>
          <p:nvPr/>
        </p:nvSpPr>
        <p:spPr bwMode="auto">
          <a:xfrm>
            <a:off x="581941" y="2350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63" name="Cube 62"/>
          <p:cNvSpPr/>
          <p:nvPr/>
        </p:nvSpPr>
        <p:spPr bwMode="auto">
          <a:xfrm>
            <a:off x="3581400" y="2350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64" name="Cube 63"/>
          <p:cNvSpPr/>
          <p:nvPr/>
        </p:nvSpPr>
        <p:spPr bwMode="auto">
          <a:xfrm>
            <a:off x="2768801" y="37223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65" name="Cube 64"/>
          <p:cNvSpPr/>
          <p:nvPr/>
        </p:nvSpPr>
        <p:spPr bwMode="auto">
          <a:xfrm>
            <a:off x="1295400" y="37223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94" name="Cube 93"/>
          <p:cNvSpPr/>
          <p:nvPr/>
        </p:nvSpPr>
        <p:spPr bwMode="auto">
          <a:xfrm>
            <a:off x="2057400" y="2350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97" name="Cube 96"/>
          <p:cNvSpPr/>
          <p:nvPr/>
        </p:nvSpPr>
        <p:spPr bwMode="auto">
          <a:xfrm>
            <a:off x="3553741" y="51608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98" name="Cube 97"/>
          <p:cNvSpPr/>
          <p:nvPr/>
        </p:nvSpPr>
        <p:spPr bwMode="auto">
          <a:xfrm>
            <a:off x="2064717" y="51227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99" name="Cube 98"/>
          <p:cNvSpPr/>
          <p:nvPr/>
        </p:nvSpPr>
        <p:spPr bwMode="auto">
          <a:xfrm>
            <a:off x="526023" y="5170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0" name="Cube 99"/>
          <p:cNvSpPr/>
          <p:nvPr/>
        </p:nvSpPr>
        <p:spPr bwMode="auto">
          <a:xfrm>
            <a:off x="4267200" y="37223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61" name="Cube 60"/>
          <p:cNvSpPr/>
          <p:nvPr/>
        </p:nvSpPr>
        <p:spPr bwMode="auto">
          <a:xfrm>
            <a:off x="1283513" y="2331058"/>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2" name="Cube 71"/>
          <p:cNvSpPr/>
          <p:nvPr/>
        </p:nvSpPr>
        <p:spPr bwMode="auto">
          <a:xfrm>
            <a:off x="2799626" y="23147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4" name="Cube 73"/>
          <p:cNvSpPr/>
          <p:nvPr/>
        </p:nvSpPr>
        <p:spPr bwMode="auto">
          <a:xfrm>
            <a:off x="1674486" y="30814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5" name="Cube 74"/>
          <p:cNvSpPr/>
          <p:nvPr/>
        </p:nvSpPr>
        <p:spPr bwMode="auto">
          <a:xfrm>
            <a:off x="2471782" y="30814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6" name="Cube 75"/>
          <p:cNvSpPr/>
          <p:nvPr/>
        </p:nvSpPr>
        <p:spPr bwMode="auto">
          <a:xfrm>
            <a:off x="3206501" y="30814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7" name="Cube 76"/>
          <p:cNvSpPr/>
          <p:nvPr/>
        </p:nvSpPr>
        <p:spPr bwMode="auto">
          <a:xfrm>
            <a:off x="3980734" y="30814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8" name="Cube 77"/>
          <p:cNvSpPr/>
          <p:nvPr/>
        </p:nvSpPr>
        <p:spPr bwMode="auto">
          <a:xfrm>
            <a:off x="1661786" y="44101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9" name="Cube 78"/>
          <p:cNvSpPr/>
          <p:nvPr/>
        </p:nvSpPr>
        <p:spPr bwMode="auto">
          <a:xfrm>
            <a:off x="2459082" y="44101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0" name="Cube 79"/>
          <p:cNvSpPr/>
          <p:nvPr/>
        </p:nvSpPr>
        <p:spPr bwMode="auto">
          <a:xfrm>
            <a:off x="3193801" y="44101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1" name="Cube 80"/>
          <p:cNvSpPr/>
          <p:nvPr/>
        </p:nvSpPr>
        <p:spPr bwMode="auto">
          <a:xfrm>
            <a:off x="3968034" y="44101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6" name="Cube 85"/>
          <p:cNvSpPr/>
          <p:nvPr/>
        </p:nvSpPr>
        <p:spPr bwMode="auto">
          <a:xfrm>
            <a:off x="1283513" y="5157046"/>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7" name="Cube 86"/>
          <p:cNvSpPr/>
          <p:nvPr/>
        </p:nvSpPr>
        <p:spPr bwMode="auto">
          <a:xfrm>
            <a:off x="2799626" y="5140780"/>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3" name="Cube 82"/>
          <p:cNvSpPr/>
          <p:nvPr/>
        </p:nvSpPr>
        <p:spPr bwMode="auto">
          <a:xfrm>
            <a:off x="6781800" y="3372922"/>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4" name="TextBox 83"/>
          <p:cNvSpPr txBox="1"/>
          <p:nvPr/>
        </p:nvSpPr>
        <p:spPr>
          <a:xfrm>
            <a:off x="5257800" y="3372922"/>
            <a:ext cx="3657600" cy="1015663"/>
          </a:xfrm>
          <a:prstGeom prst="rect">
            <a:avLst/>
          </a:prstGeom>
          <a:noFill/>
        </p:spPr>
        <p:txBody>
          <a:bodyPr wrap="square" rtlCol="0">
            <a:spAutoFit/>
          </a:bodyPr>
          <a:lstStyle/>
          <a:p>
            <a:r>
              <a:rPr lang="en-US" sz="2000" dirty="0" smtClean="0"/>
              <a:t>Vertex Data:</a:t>
            </a:r>
          </a:p>
          <a:p>
            <a:pPr>
              <a:buFont typeface="Arial" pitchFamily="34" charset="0"/>
              <a:buChar char="•"/>
            </a:pPr>
            <a:r>
              <a:rPr lang="en-US" sz="2000" dirty="0" smtClean="0"/>
              <a:t>User profile text</a:t>
            </a:r>
          </a:p>
          <a:p>
            <a:pPr>
              <a:buFont typeface="Arial" pitchFamily="34" charset="0"/>
              <a:buChar char="•"/>
            </a:pPr>
            <a:r>
              <a:rPr lang="en-US" sz="2000" dirty="0" smtClean="0"/>
              <a:t> Current interests estimates</a:t>
            </a:r>
            <a:endParaRPr lang="en-US" sz="2000" dirty="0"/>
          </a:p>
        </p:txBody>
      </p:sp>
      <p:sp>
        <p:nvSpPr>
          <p:cNvPr id="85" name="TextBox 84"/>
          <p:cNvSpPr txBox="1"/>
          <p:nvPr/>
        </p:nvSpPr>
        <p:spPr>
          <a:xfrm>
            <a:off x="5257800" y="4702314"/>
            <a:ext cx="3581400" cy="707886"/>
          </a:xfrm>
          <a:prstGeom prst="rect">
            <a:avLst/>
          </a:prstGeom>
          <a:noFill/>
        </p:spPr>
        <p:txBody>
          <a:bodyPr wrap="square" rtlCol="0">
            <a:spAutoFit/>
          </a:bodyPr>
          <a:lstStyle/>
          <a:p>
            <a:r>
              <a:rPr lang="en-US" sz="2000" dirty="0" smtClean="0"/>
              <a:t>Edge Data:</a:t>
            </a:r>
          </a:p>
          <a:p>
            <a:pPr>
              <a:buFont typeface="Arial" pitchFamily="34" charset="0"/>
              <a:buChar char="•"/>
            </a:pPr>
            <a:r>
              <a:rPr lang="en-US" sz="2000" dirty="0" smtClean="0"/>
              <a:t> Similarity weights </a:t>
            </a:r>
            <a:endParaRPr lang="en-US" sz="2000" dirty="0"/>
          </a:p>
        </p:txBody>
      </p:sp>
      <p:sp>
        <p:nvSpPr>
          <p:cNvPr id="89" name="Cube 88"/>
          <p:cNvSpPr/>
          <p:nvPr/>
        </p:nvSpPr>
        <p:spPr bwMode="auto">
          <a:xfrm>
            <a:off x="6705600" y="469636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47" name="TextBox 146"/>
          <p:cNvSpPr txBox="1"/>
          <p:nvPr/>
        </p:nvSpPr>
        <p:spPr>
          <a:xfrm>
            <a:off x="5257800" y="2382322"/>
            <a:ext cx="3581400" cy="707886"/>
          </a:xfrm>
          <a:prstGeom prst="rect">
            <a:avLst/>
          </a:prstGeom>
          <a:noFill/>
        </p:spPr>
        <p:txBody>
          <a:bodyPr wrap="square" rtlCol="0">
            <a:spAutoFit/>
          </a:bodyPr>
          <a:lstStyle/>
          <a:p>
            <a:r>
              <a:rPr lang="en-US" sz="2000" dirty="0" smtClean="0"/>
              <a:t>Graph:</a:t>
            </a:r>
          </a:p>
          <a:p>
            <a:pPr>
              <a:buFont typeface="Arial" pitchFamily="34" charset="0"/>
              <a:buChar char="•"/>
            </a:pPr>
            <a:r>
              <a:rPr lang="en-US" sz="2000" dirty="0" smtClean="0"/>
              <a:t> Social Network</a:t>
            </a:r>
            <a:endParaRPr lang="en-US" sz="2000" dirty="0"/>
          </a:p>
        </p:txBody>
      </p:sp>
      <p:cxnSp>
        <p:nvCxnSpPr>
          <p:cNvPr id="149" name="Straight Arrow Connector 148"/>
          <p:cNvCxnSpPr>
            <a:stCxn id="53" idx="6"/>
            <a:endCxn id="55" idx="2"/>
          </p:cNvCxnSpPr>
          <p:nvPr/>
        </p:nvCxnSpPr>
        <p:spPr bwMode="auto">
          <a:xfrm>
            <a:off x="6477000" y="2534722"/>
            <a:ext cx="457200"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53" name="Oval 52"/>
          <p:cNvSpPr/>
          <p:nvPr/>
        </p:nvSpPr>
        <p:spPr bwMode="auto">
          <a:xfrm>
            <a:off x="6172200" y="2382322"/>
            <a:ext cx="304800" cy="304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55" name="Oval 54"/>
          <p:cNvSpPr/>
          <p:nvPr/>
        </p:nvSpPr>
        <p:spPr bwMode="auto">
          <a:xfrm>
            <a:off x="6934200" y="2382322"/>
            <a:ext cx="304800" cy="304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94" grpId="0" animBg="1"/>
      <p:bldP spid="97" grpId="0" animBg="1"/>
      <p:bldP spid="98" grpId="0" animBg="1"/>
      <p:bldP spid="99" grpId="0" animBg="1"/>
      <p:bldP spid="100" grpId="0" animBg="1"/>
      <p:bldP spid="61" grpId="0" animBg="1"/>
      <p:bldP spid="72" grpId="0" animBg="1"/>
      <p:bldP spid="74" grpId="0" animBg="1"/>
      <p:bldP spid="75" grpId="0" animBg="1"/>
      <p:bldP spid="76" grpId="0" animBg="1"/>
      <p:bldP spid="77" grpId="0" animBg="1"/>
      <p:bldP spid="78" grpId="0" animBg="1"/>
      <p:bldP spid="79" grpId="0" animBg="1"/>
      <p:bldP spid="80" grpId="0" animBg="1"/>
      <p:bldP spid="81" grpId="0" animBg="1"/>
      <p:bldP spid="86" grpId="0" animBg="1"/>
      <p:bldP spid="87" grpId="0" animBg="1"/>
      <p:bldP spid="83" grpId="0" animBg="1"/>
      <p:bldP spid="84" grpId="0"/>
      <p:bldP spid="85" grpId="0"/>
      <p:bldP spid="8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391400" cy="762000"/>
          </a:xfrm>
        </p:spPr>
        <p:txBody>
          <a:bodyPr/>
          <a:lstStyle/>
          <a:p>
            <a:r>
              <a:rPr lang="en-US" dirty="0" smtClean="0"/>
              <a:t>Implementing the Data Graph</a:t>
            </a:r>
            <a:endParaRPr lang="en-US" dirty="0"/>
          </a:p>
        </p:txBody>
      </p:sp>
      <p:sp>
        <p:nvSpPr>
          <p:cNvPr id="4" name="Text Placeholder 3"/>
          <p:cNvSpPr>
            <a:spLocks noGrp="1"/>
          </p:cNvSpPr>
          <p:nvPr>
            <p:ph type="body" idx="1"/>
          </p:nvPr>
        </p:nvSpPr>
        <p:spPr>
          <a:xfrm>
            <a:off x="533400" y="762000"/>
            <a:ext cx="4040188" cy="639762"/>
          </a:xfrm>
        </p:spPr>
        <p:txBody>
          <a:bodyPr/>
          <a:lstStyle/>
          <a:p>
            <a:r>
              <a:rPr lang="en-US" dirty="0" smtClean="0"/>
              <a:t>Multicore Setting</a:t>
            </a:r>
            <a:endParaRPr lang="en-US" dirty="0"/>
          </a:p>
        </p:txBody>
      </p:sp>
      <p:sp>
        <p:nvSpPr>
          <p:cNvPr id="3" name="Content Placeholder 2"/>
          <p:cNvSpPr>
            <a:spLocks noGrp="1"/>
          </p:cNvSpPr>
          <p:nvPr>
            <p:ph sz="half" idx="2"/>
          </p:nvPr>
        </p:nvSpPr>
        <p:spPr>
          <a:xfrm>
            <a:off x="533400" y="1447800"/>
            <a:ext cx="4040188" cy="4267200"/>
          </a:xfrm>
        </p:spPr>
        <p:txBody>
          <a:bodyPr/>
          <a:lstStyle/>
          <a:p>
            <a:r>
              <a:rPr lang="en-US" b="1" dirty="0"/>
              <a:t>In </a:t>
            </a:r>
            <a:r>
              <a:rPr lang="en-US" b="1" dirty="0" smtClean="0"/>
              <a:t>Memory</a:t>
            </a:r>
          </a:p>
          <a:p>
            <a:r>
              <a:rPr lang="en-US" dirty="0" smtClean="0"/>
              <a:t>Relatively Straight Forward</a:t>
            </a:r>
          </a:p>
          <a:p>
            <a:pPr lvl="1"/>
            <a:r>
              <a:rPr lang="en-US" dirty="0" err="1" smtClean="0"/>
              <a:t>vertex_data</a:t>
            </a:r>
            <a:r>
              <a:rPr lang="en-US" dirty="0" smtClean="0"/>
              <a:t>(vid) </a:t>
            </a:r>
            <a:r>
              <a:rPr lang="en-US" dirty="0" smtClean="0">
                <a:sym typeface="Wingdings"/>
              </a:rPr>
              <a:t> data</a:t>
            </a:r>
            <a:endParaRPr lang="en-US" dirty="0" smtClean="0"/>
          </a:p>
          <a:p>
            <a:pPr lvl="1"/>
            <a:r>
              <a:rPr lang="en-US" dirty="0" err="1" smtClean="0"/>
              <a:t>edge_data</a:t>
            </a:r>
            <a:r>
              <a:rPr lang="en-US" dirty="0" smtClean="0"/>
              <a:t>(</a:t>
            </a:r>
            <a:r>
              <a:rPr lang="en-US" dirty="0" err="1" smtClean="0"/>
              <a:t>vid,vid</a:t>
            </a:r>
            <a:r>
              <a:rPr lang="en-US" dirty="0" smtClean="0"/>
              <a:t>) </a:t>
            </a:r>
            <a:r>
              <a:rPr lang="en-US" dirty="0" smtClean="0">
                <a:sym typeface="Wingdings"/>
              </a:rPr>
              <a:t></a:t>
            </a:r>
            <a:r>
              <a:rPr lang="en-US" dirty="0" smtClean="0"/>
              <a:t> data</a:t>
            </a:r>
          </a:p>
          <a:p>
            <a:pPr lvl="1"/>
            <a:r>
              <a:rPr lang="en-US" dirty="0" smtClean="0"/>
              <a:t>neighbors(vid) </a:t>
            </a:r>
            <a:r>
              <a:rPr lang="en-US" dirty="0" smtClean="0">
                <a:sym typeface="Wingdings"/>
              </a:rPr>
              <a:t> </a:t>
            </a:r>
            <a:r>
              <a:rPr lang="en-US" dirty="0" err="1" smtClean="0"/>
              <a:t>vid_list</a:t>
            </a:r>
            <a:endParaRPr lang="en-US" dirty="0" smtClean="0"/>
          </a:p>
          <a:p>
            <a:r>
              <a:rPr lang="en-US" dirty="0" smtClean="0"/>
              <a:t>Challenge:</a:t>
            </a:r>
          </a:p>
          <a:p>
            <a:pPr lvl="1"/>
            <a:r>
              <a:rPr lang="en-US" dirty="0" smtClean="0"/>
              <a:t>Fast lookup, low overhead</a:t>
            </a:r>
          </a:p>
          <a:p>
            <a:r>
              <a:rPr lang="en-US" dirty="0" smtClean="0"/>
              <a:t>Solution:</a:t>
            </a:r>
          </a:p>
          <a:p>
            <a:pPr lvl="1"/>
            <a:r>
              <a:rPr lang="en-US" dirty="0" smtClean="0"/>
              <a:t>Dense data-structures</a:t>
            </a:r>
          </a:p>
          <a:p>
            <a:pPr lvl="1"/>
            <a:r>
              <a:rPr lang="en-US" dirty="0" smtClean="0"/>
              <a:t>Fixed </a:t>
            </a:r>
            <a:r>
              <a:rPr lang="en-US" dirty="0" err="1" smtClean="0"/>
              <a:t>Vdata</a:t>
            </a:r>
            <a:r>
              <a:rPr lang="en-US" dirty="0" smtClean="0"/>
              <a:t>&amp;</a:t>
            </a:r>
            <a:r>
              <a:rPr lang="en-US" dirty="0" err="1" smtClean="0"/>
              <a:t>Edata</a:t>
            </a:r>
            <a:r>
              <a:rPr lang="en-US" dirty="0" smtClean="0"/>
              <a:t> types</a:t>
            </a:r>
          </a:p>
          <a:p>
            <a:pPr lvl="1"/>
            <a:r>
              <a:rPr lang="en-US" dirty="0" smtClean="0"/>
              <a:t>Immutable </a:t>
            </a:r>
            <a:r>
              <a:rPr lang="en-US" dirty="0"/>
              <a:t>g</a:t>
            </a:r>
            <a:r>
              <a:rPr lang="en-US" dirty="0" smtClean="0"/>
              <a:t>raph </a:t>
            </a:r>
            <a:r>
              <a:rPr lang="en-US" dirty="0"/>
              <a:t>s</a:t>
            </a:r>
            <a:r>
              <a:rPr lang="en-US" dirty="0" smtClean="0"/>
              <a:t>tructure</a:t>
            </a:r>
          </a:p>
        </p:txBody>
      </p:sp>
      <p:sp>
        <p:nvSpPr>
          <p:cNvPr id="5" name="Text Placeholder 4"/>
          <p:cNvSpPr>
            <a:spLocks noGrp="1"/>
          </p:cNvSpPr>
          <p:nvPr>
            <p:ph type="body" sz="quarter" idx="3"/>
          </p:nvPr>
        </p:nvSpPr>
        <p:spPr>
          <a:xfrm>
            <a:off x="4721225" y="762000"/>
            <a:ext cx="4041775" cy="639762"/>
          </a:xfrm>
        </p:spPr>
        <p:txBody>
          <a:bodyPr/>
          <a:lstStyle/>
          <a:p>
            <a:r>
              <a:rPr lang="en-US" dirty="0" smtClean="0"/>
              <a:t>Cluster Setting</a:t>
            </a:r>
            <a:endParaRPr lang="en-US" dirty="0"/>
          </a:p>
        </p:txBody>
      </p:sp>
      <p:sp>
        <p:nvSpPr>
          <p:cNvPr id="6" name="Content Placeholder 5"/>
          <p:cNvSpPr>
            <a:spLocks noGrp="1"/>
          </p:cNvSpPr>
          <p:nvPr>
            <p:ph sz="quarter" idx="4"/>
          </p:nvPr>
        </p:nvSpPr>
        <p:spPr>
          <a:xfrm>
            <a:off x="4721225" y="1447800"/>
            <a:ext cx="4041775" cy="3810000"/>
          </a:xfrm>
        </p:spPr>
        <p:txBody>
          <a:bodyPr/>
          <a:lstStyle/>
          <a:p>
            <a:r>
              <a:rPr lang="en-US" b="1" dirty="0" smtClean="0"/>
              <a:t>In Memory</a:t>
            </a:r>
          </a:p>
          <a:p>
            <a:r>
              <a:rPr lang="en-US" dirty="0" smtClean="0"/>
              <a:t>Partition Graph:</a:t>
            </a:r>
          </a:p>
          <a:p>
            <a:pPr lvl="1"/>
            <a:r>
              <a:rPr lang="en-US" dirty="0" err="1" smtClean="0"/>
              <a:t>ParMETIS</a:t>
            </a:r>
            <a:r>
              <a:rPr lang="en-US" dirty="0" smtClean="0"/>
              <a:t> or Random Cuts</a:t>
            </a:r>
          </a:p>
          <a:p>
            <a:endParaRPr lang="en-US" dirty="0" smtClean="0"/>
          </a:p>
          <a:p>
            <a:endParaRPr lang="en-US" dirty="0"/>
          </a:p>
          <a:p>
            <a:endParaRPr lang="en-US" dirty="0" smtClean="0"/>
          </a:p>
          <a:p>
            <a:r>
              <a:rPr lang="en-US" dirty="0" smtClean="0"/>
              <a:t>Cached Ghosting</a:t>
            </a:r>
            <a:endParaRPr lang="en-US" dirty="0"/>
          </a:p>
        </p:txBody>
      </p:sp>
      <p:cxnSp>
        <p:nvCxnSpPr>
          <p:cNvPr id="8" name="Straight Connector 7"/>
          <p:cNvCxnSpPr/>
          <p:nvPr/>
        </p:nvCxnSpPr>
        <p:spPr bwMode="auto">
          <a:xfrm>
            <a:off x="4648200" y="1143000"/>
            <a:ext cx="0" cy="54864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181600" y="4648200"/>
            <a:ext cx="3505200" cy="1752600"/>
            <a:chOff x="4953000" y="4648200"/>
            <a:chExt cx="3505200" cy="1752600"/>
          </a:xfrm>
        </p:grpSpPr>
        <p:sp>
          <p:nvSpPr>
            <p:cNvPr id="75" name="Rounded Rectangle 74"/>
            <p:cNvSpPr/>
            <p:nvPr/>
          </p:nvSpPr>
          <p:spPr bwMode="auto">
            <a:xfrm>
              <a:off x="4953000" y="4648200"/>
              <a:ext cx="1447800" cy="1752600"/>
            </a:xfrm>
            <a:prstGeom prst="roundRect">
              <a:avLst>
                <a:gd name="adj" fmla="val 1123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Node 1</a:t>
              </a:r>
            </a:p>
          </p:txBody>
        </p:sp>
        <p:sp>
          <p:nvSpPr>
            <p:cNvPr id="76" name="Rounded Rectangle 75"/>
            <p:cNvSpPr/>
            <p:nvPr/>
          </p:nvSpPr>
          <p:spPr bwMode="auto">
            <a:xfrm>
              <a:off x="7010400" y="4648200"/>
              <a:ext cx="1447800" cy="1752600"/>
            </a:xfrm>
            <a:prstGeom prst="roundRect">
              <a:avLst>
                <a:gd name="adj" fmla="val 1123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Node 2</a:t>
              </a:r>
            </a:p>
          </p:txBody>
        </p:sp>
        <p:sp>
          <p:nvSpPr>
            <p:cNvPr id="73" name="Oval 72"/>
            <p:cNvSpPr/>
            <p:nvPr/>
          </p:nvSpPr>
          <p:spPr bwMode="auto">
            <a:xfrm>
              <a:off x="7178040" y="5257800"/>
              <a:ext cx="365760" cy="365760"/>
            </a:xfrm>
            <a:prstGeom prst="ellipse">
              <a:avLst/>
            </a:prstGeom>
            <a:solidFill>
              <a:schemeClr val="bg1">
                <a:lumMod val="75000"/>
              </a:schemeClr>
            </a:solidFill>
            <a:ln>
              <a:solidFill>
                <a:schemeClr val="bg1">
                  <a:lumMod val="50000"/>
                </a:schemeClr>
              </a:solidFill>
              <a:prstDash val="sys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50000"/>
                    </a:schemeClr>
                  </a:solidFill>
                  <a:effectLst/>
                  <a:latin typeface="Tahoma" pitchFamily="-64" charset="0"/>
                </a:rPr>
                <a:t>A</a:t>
              </a:r>
              <a:endParaRPr kumimoji="0" lang="en-US" sz="2400" b="0" i="0" u="none" strike="noStrike" cap="none" normalizeH="0" baseline="-25000" dirty="0" smtClean="0">
                <a:ln>
                  <a:noFill/>
                </a:ln>
                <a:solidFill>
                  <a:schemeClr val="bg1">
                    <a:lumMod val="50000"/>
                  </a:schemeClr>
                </a:solidFill>
                <a:effectLst/>
                <a:latin typeface="Tahoma" pitchFamily="-64" charset="0"/>
              </a:endParaRPr>
            </a:p>
          </p:txBody>
        </p:sp>
        <p:sp>
          <p:nvSpPr>
            <p:cNvPr id="92" name="Oval 91"/>
            <p:cNvSpPr/>
            <p:nvPr/>
          </p:nvSpPr>
          <p:spPr bwMode="auto">
            <a:xfrm>
              <a:off x="7940040" y="52578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B</a:t>
              </a:r>
              <a:endParaRPr kumimoji="0" lang="en-US" sz="2400" b="0" i="0" u="none" strike="noStrike" cap="none" normalizeH="0" baseline="-25000" dirty="0" smtClean="0">
                <a:ln>
                  <a:noFill/>
                </a:ln>
                <a:solidFill>
                  <a:schemeClr val="tx1"/>
                </a:solidFill>
                <a:effectLst/>
                <a:latin typeface="Tahoma" pitchFamily="-64" charset="0"/>
              </a:endParaRPr>
            </a:p>
          </p:txBody>
        </p:sp>
        <p:cxnSp>
          <p:nvCxnSpPr>
            <p:cNvPr id="94" name="Straight Connector 93"/>
            <p:cNvCxnSpPr>
              <a:stCxn id="73" idx="6"/>
              <a:endCxn id="92" idx="2"/>
            </p:cNvCxnSpPr>
            <p:nvPr/>
          </p:nvCxnSpPr>
          <p:spPr bwMode="auto">
            <a:xfrm>
              <a:off x="7543800" y="5440680"/>
              <a:ext cx="396240" cy="0"/>
            </a:xfrm>
            <a:prstGeom prst="line">
              <a:avLst/>
            </a:prstGeom>
            <a:ln>
              <a:solidFill>
                <a:schemeClr val="bg1">
                  <a:lumMod val="50000"/>
                </a:schemeClr>
              </a:solidFill>
              <a:prstDash val="sys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6" name="Oval 95"/>
            <p:cNvSpPr/>
            <p:nvPr/>
          </p:nvSpPr>
          <p:spPr bwMode="auto">
            <a:xfrm>
              <a:off x="7178040" y="5867400"/>
              <a:ext cx="365760" cy="365760"/>
            </a:xfrm>
            <a:prstGeom prst="ellipse">
              <a:avLst/>
            </a:prstGeom>
            <a:solidFill>
              <a:schemeClr val="bg1">
                <a:lumMod val="75000"/>
              </a:schemeClr>
            </a:solidFill>
            <a:ln>
              <a:solidFill>
                <a:schemeClr val="bg1">
                  <a:lumMod val="50000"/>
                </a:schemeClr>
              </a:solidFill>
              <a:prstDash val="sys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50000"/>
                    </a:schemeClr>
                  </a:solidFill>
                  <a:effectLst/>
                  <a:latin typeface="Tahoma" pitchFamily="-64" charset="0"/>
                </a:rPr>
                <a:t>C</a:t>
              </a:r>
              <a:endParaRPr kumimoji="0" lang="en-US" sz="2400" b="0" i="0" u="none" strike="noStrike" cap="none" normalizeH="0" baseline="-25000" dirty="0" smtClean="0">
                <a:ln>
                  <a:noFill/>
                </a:ln>
                <a:solidFill>
                  <a:schemeClr val="bg1">
                    <a:lumMod val="50000"/>
                  </a:schemeClr>
                </a:solidFill>
                <a:effectLst/>
                <a:latin typeface="Tahoma" pitchFamily="-64" charset="0"/>
              </a:endParaRPr>
            </a:p>
          </p:txBody>
        </p:sp>
        <p:sp>
          <p:nvSpPr>
            <p:cNvPr id="97" name="Oval 96"/>
            <p:cNvSpPr/>
            <p:nvPr/>
          </p:nvSpPr>
          <p:spPr bwMode="auto">
            <a:xfrm>
              <a:off x="7940040" y="58674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D</a:t>
              </a:r>
              <a:endParaRPr kumimoji="0" lang="en-US" sz="2400" b="0" i="0" u="none" strike="noStrike" cap="none" normalizeH="0" baseline="-25000" dirty="0" smtClean="0">
                <a:ln>
                  <a:noFill/>
                </a:ln>
                <a:solidFill>
                  <a:schemeClr val="tx1"/>
                </a:solidFill>
                <a:effectLst/>
                <a:latin typeface="Tahoma" pitchFamily="-64" charset="0"/>
              </a:endParaRPr>
            </a:p>
          </p:txBody>
        </p:sp>
        <p:cxnSp>
          <p:nvCxnSpPr>
            <p:cNvPr id="98" name="Straight Connector 97"/>
            <p:cNvCxnSpPr>
              <a:stCxn id="96" idx="6"/>
              <a:endCxn id="97" idx="2"/>
            </p:cNvCxnSpPr>
            <p:nvPr/>
          </p:nvCxnSpPr>
          <p:spPr bwMode="auto">
            <a:xfrm>
              <a:off x="7543800" y="6050280"/>
              <a:ext cx="396240" cy="0"/>
            </a:xfrm>
            <a:prstGeom prst="line">
              <a:avLst/>
            </a:prstGeom>
            <a:ln>
              <a:solidFill>
                <a:schemeClr val="bg1">
                  <a:lumMod val="50000"/>
                </a:schemeClr>
              </a:solidFill>
              <a:prstDash val="sys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3" name="Straight Connector 102"/>
            <p:cNvCxnSpPr>
              <a:stCxn id="97" idx="0"/>
              <a:endCxn id="92" idx="4"/>
            </p:cNvCxnSpPr>
            <p:nvPr/>
          </p:nvCxnSpPr>
          <p:spPr bwMode="auto">
            <a:xfrm flipV="1">
              <a:off x="8122920" y="5623560"/>
              <a:ext cx="0" cy="2438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5" name="Oval 104"/>
            <p:cNvSpPr/>
            <p:nvPr/>
          </p:nvSpPr>
          <p:spPr bwMode="auto">
            <a:xfrm>
              <a:off x="5105400" y="52578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A</a:t>
              </a:r>
              <a:endParaRPr kumimoji="0" lang="en-US" sz="2400" b="0" i="0" u="none" strike="noStrike" cap="none" normalizeH="0" baseline="-25000" dirty="0" smtClean="0">
                <a:ln>
                  <a:noFill/>
                </a:ln>
                <a:solidFill>
                  <a:schemeClr val="tx1"/>
                </a:solidFill>
                <a:effectLst/>
                <a:latin typeface="Tahoma" pitchFamily="-64" charset="0"/>
              </a:endParaRPr>
            </a:p>
          </p:txBody>
        </p:sp>
        <p:sp>
          <p:nvSpPr>
            <p:cNvPr id="106" name="Oval 105"/>
            <p:cNvSpPr/>
            <p:nvPr/>
          </p:nvSpPr>
          <p:spPr bwMode="auto">
            <a:xfrm>
              <a:off x="5867400" y="5257800"/>
              <a:ext cx="365760" cy="365760"/>
            </a:xfrm>
            <a:prstGeom prst="ellipse">
              <a:avLst/>
            </a:prstGeom>
            <a:solidFill>
              <a:schemeClr val="bg1">
                <a:lumMod val="75000"/>
              </a:schemeClr>
            </a:solidFill>
            <a:ln>
              <a:solidFill>
                <a:schemeClr val="bg1">
                  <a:lumMod val="50000"/>
                </a:schemeClr>
              </a:solidFill>
              <a:prstDash val="sys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50000"/>
                    </a:schemeClr>
                  </a:solidFill>
                  <a:effectLst/>
                  <a:latin typeface="Tahoma" pitchFamily="-64" charset="0"/>
                </a:rPr>
                <a:t>B</a:t>
              </a:r>
              <a:endParaRPr kumimoji="0" lang="en-US" sz="2400" b="0" i="0" u="none" strike="noStrike" cap="none" normalizeH="0" baseline="-25000" dirty="0" smtClean="0">
                <a:ln>
                  <a:noFill/>
                </a:ln>
                <a:solidFill>
                  <a:schemeClr val="bg1">
                    <a:lumMod val="50000"/>
                  </a:schemeClr>
                </a:solidFill>
                <a:effectLst/>
                <a:latin typeface="Tahoma" pitchFamily="-64" charset="0"/>
              </a:endParaRPr>
            </a:p>
          </p:txBody>
        </p:sp>
        <p:cxnSp>
          <p:nvCxnSpPr>
            <p:cNvPr id="107" name="Straight Connector 106"/>
            <p:cNvCxnSpPr>
              <a:stCxn id="105" idx="6"/>
              <a:endCxn id="106" idx="2"/>
            </p:cNvCxnSpPr>
            <p:nvPr/>
          </p:nvCxnSpPr>
          <p:spPr bwMode="auto">
            <a:xfrm>
              <a:off x="5471160" y="5440680"/>
              <a:ext cx="396240" cy="0"/>
            </a:xfrm>
            <a:prstGeom prst="line">
              <a:avLst/>
            </a:prstGeom>
            <a:ln>
              <a:solidFill>
                <a:schemeClr val="bg1">
                  <a:lumMod val="50000"/>
                </a:schemeClr>
              </a:solidFill>
              <a:prstDash val="sys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8" name="Oval 107"/>
            <p:cNvSpPr/>
            <p:nvPr/>
          </p:nvSpPr>
          <p:spPr bwMode="auto">
            <a:xfrm>
              <a:off x="5105400" y="58674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a:t>
              </a:r>
              <a:endParaRPr kumimoji="0" lang="en-US" sz="2400" b="0" i="0" u="none" strike="noStrike" cap="none" normalizeH="0" baseline="-25000" dirty="0" smtClean="0">
                <a:ln>
                  <a:noFill/>
                </a:ln>
                <a:solidFill>
                  <a:schemeClr val="tx1"/>
                </a:solidFill>
                <a:effectLst/>
                <a:latin typeface="Tahoma" pitchFamily="-64" charset="0"/>
              </a:endParaRPr>
            </a:p>
          </p:txBody>
        </p:sp>
        <p:sp>
          <p:nvSpPr>
            <p:cNvPr id="109" name="Oval 108"/>
            <p:cNvSpPr/>
            <p:nvPr/>
          </p:nvSpPr>
          <p:spPr bwMode="auto">
            <a:xfrm>
              <a:off x="5867400" y="5867400"/>
              <a:ext cx="365760" cy="365760"/>
            </a:xfrm>
            <a:prstGeom prst="ellipse">
              <a:avLst/>
            </a:prstGeom>
            <a:solidFill>
              <a:schemeClr val="bg1">
                <a:lumMod val="75000"/>
              </a:schemeClr>
            </a:solidFill>
            <a:ln>
              <a:solidFill>
                <a:schemeClr val="bg1">
                  <a:lumMod val="50000"/>
                </a:schemeClr>
              </a:solidFill>
              <a:prstDash val="sys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50000"/>
                    </a:schemeClr>
                  </a:solidFill>
                  <a:effectLst/>
                  <a:latin typeface="Tahoma" pitchFamily="-64" charset="0"/>
                </a:rPr>
                <a:t>D</a:t>
              </a:r>
              <a:endParaRPr kumimoji="0" lang="en-US" sz="2400" b="0" i="0" u="none" strike="noStrike" cap="none" normalizeH="0" baseline="-25000" dirty="0" smtClean="0">
                <a:ln>
                  <a:noFill/>
                </a:ln>
                <a:solidFill>
                  <a:schemeClr val="bg1">
                    <a:lumMod val="50000"/>
                  </a:schemeClr>
                </a:solidFill>
                <a:effectLst/>
                <a:latin typeface="Tahoma" pitchFamily="-64" charset="0"/>
              </a:endParaRPr>
            </a:p>
          </p:txBody>
        </p:sp>
        <p:cxnSp>
          <p:nvCxnSpPr>
            <p:cNvPr id="110" name="Straight Connector 109"/>
            <p:cNvCxnSpPr>
              <a:stCxn id="108" idx="6"/>
              <a:endCxn id="109" idx="2"/>
            </p:cNvCxnSpPr>
            <p:nvPr/>
          </p:nvCxnSpPr>
          <p:spPr bwMode="auto">
            <a:xfrm>
              <a:off x="5471160" y="6050280"/>
              <a:ext cx="396240" cy="0"/>
            </a:xfrm>
            <a:prstGeom prst="line">
              <a:avLst/>
            </a:prstGeom>
            <a:ln>
              <a:solidFill>
                <a:schemeClr val="bg1">
                  <a:lumMod val="50000"/>
                </a:schemeClr>
              </a:solidFill>
              <a:prstDash val="sys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2" name="Straight Connector 111"/>
            <p:cNvCxnSpPr>
              <a:stCxn id="108" idx="0"/>
              <a:endCxn id="105" idx="4"/>
            </p:cNvCxnSpPr>
            <p:nvPr/>
          </p:nvCxnSpPr>
          <p:spPr bwMode="auto">
            <a:xfrm flipV="1">
              <a:off x="5288280" y="5623560"/>
              <a:ext cx="0" cy="2438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7" name="Group 26"/>
          <p:cNvGrpSpPr/>
          <p:nvPr/>
        </p:nvGrpSpPr>
        <p:grpSpPr>
          <a:xfrm>
            <a:off x="6096000" y="2819400"/>
            <a:ext cx="1584960" cy="1066800"/>
            <a:chOff x="6096000" y="3200400"/>
            <a:chExt cx="1584960" cy="1066800"/>
          </a:xfrm>
        </p:grpSpPr>
        <p:grpSp>
          <p:nvGrpSpPr>
            <p:cNvPr id="22" name="Group 21"/>
            <p:cNvGrpSpPr/>
            <p:nvPr/>
          </p:nvGrpSpPr>
          <p:grpSpPr>
            <a:xfrm>
              <a:off x="6096000" y="3200400"/>
              <a:ext cx="1584960" cy="1051560"/>
              <a:chOff x="6096000" y="3200400"/>
              <a:chExt cx="1584960" cy="1051560"/>
            </a:xfrm>
          </p:grpSpPr>
          <p:sp>
            <p:nvSpPr>
              <p:cNvPr id="90" name="Oval 89"/>
              <p:cNvSpPr/>
              <p:nvPr/>
            </p:nvSpPr>
            <p:spPr bwMode="auto">
              <a:xfrm>
                <a:off x="6096000" y="32004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A</a:t>
                </a:r>
                <a:endParaRPr kumimoji="0" lang="en-US" sz="2400" b="0" i="0" u="none" strike="noStrike" cap="none" normalizeH="0" baseline="-25000" dirty="0" smtClean="0">
                  <a:ln>
                    <a:noFill/>
                  </a:ln>
                  <a:solidFill>
                    <a:schemeClr val="tx1"/>
                  </a:solidFill>
                  <a:effectLst/>
                  <a:latin typeface="Tahoma" pitchFamily="-64" charset="0"/>
                </a:endParaRPr>
              </a:p>
            </p:txBody>
          </p:sp>
          <p:sp>
            <p:nvSpPr>
              <p:cNvPr id="91" name="Oval 90"/>
              <p:cNvSpPr/>
              <p:nvPr/>
            </p:nvSpPr>
            <p:spPr bwMode="auto">
              <a:xfrm>
                <a:off x="7315200" y="32004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B</a:t>
                </a:r>
                <a:endParaRPr kumimoji="0" lang="en-US" sz="2400" b="0" i="0" u="none" strike="noStrike" cap="none" normalizeH="0" baseline="-25000" dirty="0" smtClean="0">
                  <a:ln>
                    <a:noFill/>
                  </a:ln>
                  <a:solidFill>
                    <a:schemeClr val="tx1"/>
                  </a:solidFill>
                  <a:effectLst/>
                  <a:latin typeface="Tahoma" pitchFamily="-64" charset="0"/>
                </a:endParaRPr>
              </a:p>
            </p:txBody>
          </p:sp>
          <p:cxnSp>
            <p:nvCxnSpPr>
              <p:cNvPr id="93" name="Straight Connector 92"/>
              <p:cNvCxnSpPr>
                <a:stCxn id="90" idx="6"/>
                <a:endCxn id="91" idx="2"/>
              </p:cNvCxnSpPr>
              <p:nvPr/>
            </p:nvCxnSpPr>
            <p:spPr bwMode="auto">
              <a:xfrm>
                <a:off x="6461760" y="3383280"/>
                <a:ext cx="85344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8" name="Oval 67"/>
              <p:cNvSpPr/>
              <p:nvPr/>
            </p:nvSpPr>
            <p:spPr bwMode="auto">
              <a:xfrm>
                <a:off x="6096000" y="38862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a:t>
                </a:r>
                <a:endParaRPr kumimoji="0" lang="en-US" sz="2400" b="0" i="0" u="none" strike="noStrike" cap="none" normalizeH="0" baseline="-25000" dirty="0" smtClean="0">
                  <a:ln>
                    <a:noFill/>
                  </a:ln>
                  <a:solidFill>
                    <a:schemeClr val="tx1"/>
                  </a:solidFill>
                  <a:effectLst/>
                  <a:latin typeface="Tahoma" pitchFamily="-64" charset="0"/>
                </a:endParaRPr>
              </a:p>
            </p:txBody>
          </p:sp>
          <p:sp>
            <p:nvSpPr>
              <p:cNvPr id="69" name="Oval 68"/>
              <p:cNvSpPr/>
              <p:nvPr/>
            </p:nvSpPr>
            <p:spPr bwMode="auto">
              <a:xfrm>
                <a:off x="7315200" y="3886200"/>
                <a:ext cx="365760" cy="36576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D</a:t>
                </a:r>
                <a:endParaRPr kumimoji="0" lang="en-US" sz="2400" b="0" i="0" u="none" strike="noStrike" cap="none" normalizeH="0" baseline="-25000" dirty="0" smtClean="0">
                  <a:ln>
                    <a:noFill/>
                  </a:ln>
                  <a:solidFill>
                    <a:schemeClr val="tx1"/>
                  </a:solidFill>
                  <a:effectLst/>
                  <a:latin typeface="Tahoma" pitchFamily="-64" charset="0"/>
                </a:endParaRPr>
              </a:p>
            </p:txBody>
          </p:sp>
          <p:cxnSp>
            <p:nvCxnSpPr>
              <p:cNvPr id="70" name="Straight Connector 69"/>
              <p:cNvCxnSpPr>
                <a:stCxn id="68" idx="6"/>
                <a:endCxn id="69" idx="2"/>
              </p:cNvCxnSpPr>
              <p:nvPr/>
            </p:nvCxnSpPr>
            <p:spPr bwMode="auto">
              <a:xfrm>
                <a:off x="6461760" y="4069080"/>
                <a:ext cx="85344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1" name="Straight Connector 70"/>
              <p:cNvCxnSpPr>
                <a:stCxn id="69" idx="0"/>
                <a:endCxn id="91" idx="4"/>
              </p:cNvCxnSpPr>
              <p:nvPr/>
            </p:nvCxnSpPr>
            <p:spPr bwMode="auto">
              <a:xfrm flipV="1">
                <a:off x="7498080" y="3566160"/>
                <a:ext cx="0" cy="3200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2" name="Straight Connector 71"/>
              <p:cNvCxnSpPr>
                <a:stCxn id="68" idx="0"/>
                <a:endCxn id="90" idx="4"/>
              </p:cNvCxnSpPr>
              <p:nvPr/>
            </p:nvCxnSpPr>
            <p:spPr bwMode="auto">
              <a:xfrm flipV="1">
                <a:off x="6278880" y="3566160"/>
                <a:ext cx="0" cy="3200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cxnSp>
          <p:nvCxnSpPr>
            <p:cNvPr id="24" name="Curved Connector 23"/>
            <p:cNvCxnSpPr/>
            <p:nvPr/>
          </p:nvCxnSpPr>
          <p:spPr bwMode="auto">
            <a:xfrm rot="5400000">
              <a:off x="6362700" y="3619500"/>
              <a:ext cx="1066800" cy="228600"/>
            </a:xfrm>
            <a:prstGeom prst="curvedConnector3">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3580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GraphLab</a:t>
            </a:r>
            <a:r>
              <a:rPr lang="en-US" dirty="0" smtClean="0"/>
              <a:t> Framework</a:t>
            </a:r>
            <a:endParaRPr lang="en-US" dirty="0"/>
          </a:p>
        </p:txBody>
      </p:sp>
      <p:grpSp>
        <p:nvGrpSpPr>
          <p:cNvPr id="257" name="Group 256"/>
          <p:cNvGrpSpPr/>
          <p:nvPr/>
        </p:nvGrpSpPr>
        <p:grpSpPr>
          <a:xfrm>
            <a:off x="1295400" y="4572000"/>
            <a:ext cx="1981200" cy="1465523"/>
            <a:chOff x="6705600" y="1066800"/>
            <a:chExt cx="1981200" cy="1465523"/>
          </a:xfrm>
        </p:grpSpPr>
        <p:sp>
          <p:nvSpPr>
            <p:cNvPr id="14" name="TextBox 13"/>
            <p:cNvSpPr txBox="1"/>
            <p:nvPr/>
          </p:nvSpPr>
          <p:spPr>
            <a:xfrm>
              <a:off x="6705600" y="1066800"/>
              <a:ext cx="1981200" cy="523220"/>
            </a:xfrm>
            <a:prstGeom prst="rect">
              <a:avLst/>
            </a:prstGeom>
            <a:noFill/>
          </p:spPr>
          <p:txBody>
            <a:bodyPr wrap="square" rtlCol="0">
              <a:spAutoFit/>
            </a:bodyPr>
            <a:lstStyle/>
            <a:p>
              <a:pPr algn="ctr"/>
              <a:r>
                <a:rPr lang="en-US" sz="2800" dirty="0" smtClean="0"/>
                <a:t>Scheduler</a:t>
              </a:r>
              <a:endParaRPr lang="en-US" sz="2800" dirty="0"/>
            </a:p>
          </p:txBody>
        </p:sp>
        <p:grpSp>
          <p:nvGrpSpPr>
            <p:cNvPr id="10" name="Group 87"/>
            <p:cNvGrpSpPr/>
            <p:nvPr/>
          </p:nvGrpSpPr>
          <p:grpSpPr>
            <a:xfrm rot="5400000">
              <a:off x="7420638" y="1418562"/>
              <a:ext cx="703523" cy="1524000"/>
              <a:chOff x="220878" y="1582423"/>
              <a:chExt cx="1339072" cy="2900753"/>
            </a:xfrm>
          </p:grpSpPr>
          <p:sp>
            <p:nvSpPr>
              <p:cNvPr id="82" name="Up Arrow 81"/>
              <p:cNvSpPr/>
              <p:nvPr/>
            </p:nvSpPr>
            <p:spPr bwMode="auto">
              <a:xfrm>
                <a:off x="220878" y="1582423"/>
                <a:ext cx="1339072" cy="2900753"/>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3" name="Oval 82"/>
              <p:cNvSpPr/>
              <p:nvPr/>
            </p:nvSpPr>
            <p:spPr bwMode="auto">
              <a:xfrm>
                <a:off x="766990" y="231197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4" name="Oval 83"/>
              <p:cNvSpPr/>
              <p:nvPr/>
            </p:nvSpPr>
            <p:spPr bwMode="auto">
              <a:xfrm>
                <a:off x="766990" y="284349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5" name="Oval 84"/>
              <p:cNvSpPr/>
              <p:nvPr/>
            </p:nvSpPr>
            <p:spPr bwMode="auto">
              <a:xfrm>
                <a:off x="766990" y="337501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6" name="Oval 85"/>
              <p:cNvSpPr/>
              <p:nvPr/>
            </p:nvSpPr>
            <p:spPr bwMode="auto">
              <a:xfrm>
                <a:off x="766990" y="390653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nvGrpSpPr>
          <p:cNvPr id="270" name="Group 269"/>
          <p:cNvGrpSpPr/>
          <p:nvPr/>
        </p:nvGrpSpPr>
        <p:grpSpPr>
          <a:xfrm>
            <a:off x="4648200" y="4495800"/>
            <a:ext cx="3851499" cy="1869662"/>
            <a:chOff x="4495800" y="4267200"/>
            <a:chExt cx="3851499" cy="1869662"/>
          </a:xfrm>
        </p:grpSpPr>
        <p:sp>
          <p:nvSpPr>
            <p:cNvPr id="17" name="TextBox 16"/>
            <p:cNvSpPr txBox="1"/>
            <p:nvPr/>
          </p:nvSpPr>
          <p:spPr>
            <a:xfrm>
              <a:off x="4953000" y="4267200"/>
              <a:ext cx="2942038" cy="523220"/>
            </a:xfrm>
            <a:prstGeom prst="rect">
              <a:avLst/>
            </a:prstGeom>
            <a:noFill/>
          </p:spPr>
          <p:txBody>
            <a:bodyPr wrap="square" rtlCol="0">
              <a:spAutoFit/>
            </a:bodyPr>
            <a:lstStyle/>
            <a:p>
              <a:pPr algn="ctr"/>
              <a:r>
                <a:rPr lang="en-US" sz="2800" dirty="0" smtClean="0"/>
                <a:t>Consistency Model</a:t>
              </a:r>
              <a:endParaRPr lang="en-US" sz="2800" dirty="0"/>
            </a:p>
          </p:txBody>
        </p:sp>
        <p:grpSp>
          <p:nvGrpSpPr>
            <p:cNvPr id="18" name="Group 123"/>
            <p:cNvGrpSpPr/>
            <p:nvPr/>
          </p:nvGrpSpPr>
          <p:grpSpPr>
            <a:xfrm>
              <a:off x="4495800" y="4876800"/>
              <a:ext cx="3851499" cy="1260062"/>
              <a:chOff x="2905452" y="3733800"/>
              <a:chExt cx="8384848" cy="2743200"/>
            </a:xfrm>
          </p:grpSpPr>
          <p:sp>
            <p:nvSpPr>
              <p:cNvPr id="90" name="Oval 89"/>
              <p:cNvSpPr/>
              <p:nvPr/>
            </p:nvSpPr>
            <p:spPr>
              <a:xfrm>
                <a:off x="4584700" y="3733800"/>
                <a:ext cx="5029200" cy="2743200"/>
              </a:xfrm>
              <a:prstGeom prst="ellipse">
                <a:avLst/>
              </a:prstGeom>
              <a:ln>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Oval 92"/>
              <p:cNvSpPr/>
              <p:nvPr/>
            </p:nvSpPr>
            <p:spPr>
              <a:xfrm>
                <a:off x="5727700" y="4114800"/>
                <a:ext cx="2895600" cy="2133600"/>
              </a:xfrm>
              <a:prstGeom prst="ellipse">
                <a:avLst/>
              </a:prstGeom>
              <a:ln>
                <a:prstDash val="das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594475" y="4457700"/>
                <a:ext cx="1143000" cy="1600200"/>
              </a:xfrm>
              <a:prstGeom prst="ellipse">
                <a:avLst/>
              </a:prstGeom>
              <a:ln>
                <a:prstDash val="sysDot"/>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Oval 97"/>
              <p:cNvSpPr/>
              <p:nvPr/>
            </p:nvSpPr>
            <p:spPr>
              <a:xfrm>
                <a:off x="6823075" y="4924425"/>
                <a:ext cx="762000" cy="762000"/>
              </a:xfrm>
              <a:prstGeom prst="ellipse">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schemeClr val="tx1"/>
                  </a:solidFill>
                </a:endParaRPr>
              </a:p>
            </p:txBody>
          </p:sp>
          <p:sp>
            <p:nvSpPr>
              <p:cNvPr id="99" name="Oval 98"/>
              <p:cNvSpPr/>
              <p:nvPr/>
            </p:nvSpPr>
            <p:spPr>
              <a:xfrm>
                <a:off x="868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00" name="Oval 6"/>
              <p:cNvSpPr/>
              <p:nvPr/>
            </p:nvSpPr>
            <p:spPr>
              <a:xfrm>
                <a:off x="487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03" name="Curved Connector 102"/>
              <p:cNvCxnSpPr>
                <a:stCxn id="98" idx="2"/>
                <a:endCxn id="100" idx="6"/>
              </p:cNvCxnSpPr>
              <p:nvPr/>
            </p:nvCxnSpPr>
            <p:spPr>
              <a:xfrm rot="10800000">
                <a:off x="5639129" y="5295904"/>
                <a:ext cx="1183948"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04" name="Cube 103"/>
              <p:cNvSpPr/>
              <p:nvPr/>
            </p:nvSpPr>
            <p:spPr>
              <a:xfrm>
                <a:off x="6116818" y="5096450"/>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7" name="Cube 106"/>
              <p:cNvSpPr/>
              <p:nvPr/>
            </p:nvSpPr>
            <p:spPr>
              <a:xfrm>
                <a:off x="889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8" name="Cube 107"/>
              <p:cNvSpPr/>
              <p:nvPr/>
            </p:nvSpPr>
            <p:spPr>
              <a:xfrm>
                <a:off x="70361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9" name="Cube 108"/>
              <p:cNvSpPr/>
              <p:nvPr/>
            </p:nvSpPr>
            <p:spPr>
              <a:xfrm>
                <a:off x="508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0" name="Curved Connector 109"/>
              <p:cNvCxnSpPr>
                <a:stCxn id="99" idx="2"/>
                <a:endCxn id="98" idx="6"/>
              </p:cNvCxnSpPr>
              <p:nvPr/>
            </p:nvCxnSpPr>
            <p:spPr>
              <a:xfrm rot="10800000" flipV="1">
                <a:off x="7585074" y="5295899"/>
                <a:ext cx="1102054"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1" name="Cube 110"/>
              <p:cNvSpPr/>
              <p:nvPr/>
            </p:nvSpPr>
            <p:spPr>
              <a:xfrm>
                <a:off x="7937827"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2" name="Oval 111"/>
              <p:cNvSpPr/>
              <p:nvPr/>
            </p:nvSpPr>
            <p:spPr>
              <a:xfrm>
                <a:off x="10528300"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15" name="Cube 114"/>
              <p:cNvSpPr/>
              <p:nvPr/>
            </p:nvSpPr>
            <p:spPr>
              <a:xfrm>
                <a:off x="10731500"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6" name="Curved Connector 115"/>
              <p:cNvCxnSpPr>
                <a:stCxn id="112" idx="2"/>
                <a:endCxn id="99" idx="6"/>
              </p:cNvCxnSpPr>
              <p:nvPr/>
            </p:nvCxnSpPr>
            <p:spPr>
              <a:xfrm rot="10800000">
                <a:off x="9449127" y="5295902"/>
                <a:ext cx="1079174" cy="3457"/>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7" name="Cube 116"/>
              <p:cNvSpPr/>
              <p:nvPr/>
            </p:nvSpPr>
            <p:spPr>
              <a:xfrm>
                <a:off x="9779000"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8" name="Oval 117"/>
              <p:cNvSpPr/>
              <p:nvPr/>
            </p:nvSpPr>
            <p:spPr>
              <a:xfrm>
                <a:off x="2905452" y="4924425"/>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20" name="Curved Connector 119"/>
              <p:cNvCxnSpPr>
                <a:stCxn id="100" idx="2"/>
                <a:endCxn id="118" idx="6"/>
              </p:cNvCxnSpPr>
              <p:nvPr/>
            </p:nvCxnSpPr>
            <p:spPr>
              <a:xfrm rot="10800000" flipV="1">
                <a:off x="3667453" y="5295899"/>
                <a:ext cx="1209676"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21" name="Cube 120"/>
              <p:cNvSpPr/>
              <p:nvPr/>
            </p:nvSpPr>
            <p:spPr>
              <a:xfrm>
                <a:off x="4061153" y="5105398"/>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23" name="Cube 122"/>
              <p:cNvSpPr/>
              <p:nvPr/>
            </p:nvSpPr>
            <p:spPr>
              <a:xfrm>
                <a:off x="3108652" y="5114925"/>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grpSp>
      </p:grpSp>
      <p:grpSp>
        <p:nvGrpSpPr>
          <p:cNvPr id="5" name="Group 4"/>
          <p:cNvGrpSpPr/>
          <p:nvPr/>
        </p:nvGrpSpPr>
        <p:grpSpPr>
          <a:xfrm>
            <a:off x="609600" y="1219200"/>
            <a:ext cx="3581400" cy="2835405"/>
            <a:chOff x="381000" y="1219200"/>
            <a:chExt cx="3581400" cy="2835405"/>
          </a:xfrm>
        </p:grpSpPr>
        <p:sp>
          <p:nvSpPr>
            <p:cNvPr id="7" name="TextBox 6"/>
            <p:cNvSpPr txBox="1"/>
            <p:nvPr/>
          </p:nvSpPr>
          <p:spPr>
            <a:xfrm>
              <a:off x="381000" y="1219200"/>
              <a:ext cx="3581400" cy="954107"/>
            </a:xfrm>
            <a:prstGeom prst="rect">
              <a:avLst/>
            </a:prstGeom>
            <a:noFill/>
          </p:spPr>
          <p:txBody>
            <a:bodyPr wrap="square" rtlCol="0">
              <a:spAutoFit/>
            </a:bodyPr>
            <a:lstStyle/>
            <a:p>
              <a:pPr algn="ctr"/>
              <a:r>
                <a:rPr lang="en-US" sz="2800" dirty="0" smtClean="0"/>
                <a:t>Graph Based</a:t>
              </a:r>
            </a:p>
            <a:p>
              <a:pPr algn="ctr"/>
              <a:r>
                <a:rPr lang="en-US" sz="2800" i="1" dirty="0" smtClean="0"/>
                <a:t>Data Representation</a:t>
              </a:r>
              <a:endParaRPr lang="en-US" sz="2800" i="1" dirty="0"/>
            </a:p>
          </p:txBody>
        </p:sp>
        <p:grpSp>
          <p:nvGrpSpPr>
            <p:cNvPr id="207" name="Group 206"/>
            <p:cNvGrpSpPr/>
            <p:nvPr/>
          </p:nvGrpSpPr>
          <p:grpSpPr>
            <a:xfrm>
              <a:off x="1143000" y="2362200"/>
              <a:ext cx="2172054" cy="1692405"/>
              <a:chOff x="457200" y="2895600"/>
              <a:chExt cx="4122177" cy="3211886"/>
            </a:xfrm>
          </p:grpSpPr>
          <p:cxnSp>
            <p:nvCxnSpPr>
              <p:cNvPr id="210" name="Straight Arrow Connector 209"/>
              <p:cNvCxnSpPr>
                <a:stCxn id="216" idx="6"/>
                <a:endCxn id="217" idx="2"/>
              </p:cNvCxnSpPr>
              <p:nvPr/>
            </p:nvCxnSpPr>
            <p:spPr bwMode="auto">
              <a:xfrm>
                <a:off x="857063" y="30918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1" name="Straight Arrow Connector 210"/>
              <p:cNvCxnSpPr>
                <a:stCxn id="217" idx="6"/>
                <a:endCxn id="218" idx="2"/>
              </p:cNvCxnSpPr>
              <p:nvPr/>
            </p:nvCxnSpPr>
            <p:spPr bwMode="auto">
              <a:xfrm>
                <a:off x="2343164" y="30918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2" name="Straight Arrow Connector 211"/>
              <p:cNvCxnSpPr>
                <a:stCxn id="222" idx="7"/>
                <a:endCxn id="217" idx="3"/>
              </p:cNvCxnSpPr>
              <p:nvPr/>
            </p:nvCxnSpPr>
            <p:spPr bwMode="auto">
              <a:xfrm rot="5400000" flipH="1" flipV="1">
                <a:off x="1216463" y="3563843"/>
                <a:ext cx="1124928"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3" name="Straight Arrow Connector 212"/>
              <p:cNvCxnSpPr>
                <a:stCxn id="224" idx="1"/>
                <a:endCxn id="218" idx="5"/>
              </p:cNvCxnSpPr>
              <p:nvPr/>
            </p:nvCxnSpPr>
            <p:spPr bwMode="auto">
              <a:xfrm rot="16200000" flipV="1">
                <a:off x="34456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4" name="Straight Arrow Connector 213"/>
              <p:cNvCxnSpPr>
                <a:stCxn id="223" idx="7"/>
                <a:endCxn id="218" idx="3"/>
              </p:cNvCxnSpPr>
              <p:nvPr/>
            </p:nvCxnSpPr>
            <p:spPr bwMode="auto">
              <a:xfrm rot="5400000" flipH="1" flipV="1">
                <a:off x="2702563" y="3563844"/>
                <a:ext cx="1124928"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5" name="Straight Arrow Connector 214"/>
              <p:cNvCxnSpPr>
                <a:stCxn id="223" idx="1"/>
                <a:endCxn id="217" idx="5"/>
              </p:cNvCxnSpPr>
              <p:nvPr/>
            </p:nvCxnSpPr>
            <p:spPr bwMode="auto">
              <a:xfrm rot="16200000" flipV="1">
                <a:off x="19595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216" name="Oval 4"/>
              <p:cNvSpPr/>
              <p:nvPr/>
            </p:nvSpPr>
            <p:spPr bwMode="auto">
              <a:xfrm>
                <a:off x="464577"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7" name="Oval 216"/>
              <p:cNvSpPr/>
              <p:nvPr/>
            </p:nvSpPr>
            <p:spPr bwMode="auto">
              <a:xfrm>
                <a:off x="19506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8" name="Oval 217"/>
              <p:cNvSpPr/>
              <p:nvPr/>
            </p:nvSpPr>
            <p:spPr bwMode="auto">
              <a:xfrm>
                <a:off x="34367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9" name="Oval 4"/>
              <p:cNvSpPr/>
              <p:nvPr/>
            </p:nvSpPr>
            <p:spPr bwMode="auto">
              <a:xfrm>
                <a:off x="464577"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0" name="Oval 219"/>
              <p:cNvSpPr/>
              <p:nvPr/>
            </p:nvSpPr>
            <p:spPr bwMode="auto">
              <a:xfrm>
                <a:off x="19506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1" name="Oval 220"/>
              <p:cNvSpPr/>
              <p:nvPr/>
            </p:nvSpPr>
            <p:spPr bwMode="auto">
              <a:xfrm>
                <a:off x="34367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2" name="Oval 4"/>
              <p:cNvSpPr/>
              <p:nvPr/>
            </p:nvSpPr>
            <p:spPr bwMode="auto">
              <a:xfrm>
                <a:off x="1214690"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3" name="Oval 222"/>
              <p:cNvSpPr/>
              <p:nvPr/>
            </p:nvSpPr>
            <p:spPr bwMode="auto">
              <a:xfrm>
                <a:off x="27007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4" name="Oval 223"/>
              <p:cNvSpPr/>
              <p:nvPr/>
            </p:nvSpPr>
            <p:spPr bwMode="auto">
              <a:xfrm>
                <a:off x="41868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25" name="Straight Arrow Connector 224"/>
              <p:cNvCxnSpPr>
                <a:stCxn id="219" idx="6"/>
                <a:endCxn id="220" idx="2"/>
              </p:cNvCxnSpPr>
              <p:nvPr/>
            </p:nvCxnSpPr>
            <p:spPr bwMode="auto">
              <a:xfrm>
                <a:off x="857063" y="59112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6" name="Straight Arrow Connector 225"/>
              <p:cNvCxnSpPr>
                <a:stCxn id="220" idx="6"/>
                <a:endCxn id="221" idx="2"/>
              </p:cNvCxnSpPr>
              <p:nvPr/>
            </p:nvCxnSpPr>
            <p:spPr bwMode="auto">
              <a:xfrm>
                <a:off x="2343164" y="59112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7" name="Straight Arrow Connector 226"/>
              <p:cNvCxnSpPr>
                <a:stCxn id="220" idx="1"/>
                <a:endCxn id="222" idx="5"/>
              </p:cNvCxnSpPr>
              <p:nvPr/>
            </p:nvCxnSpPr>
            <p:spPr bwMode="auto">
              <a:xfrm rot="16200000" flipV="1">
                <a:off x="1209221" y="4973543"/>
                <a:ext cx="1139412"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8" name="Straight Arrow Connector 227"/>
              <p:cNvCxnSpPr>
                <a:stCxn id="221" idx="7"/>
                <a:endCxn id="224" idx="3"/>
              </p:cNvCxnSpPr>
              <p:nvPr/>
            </p:nvCxnSpPr>
            <p:spPr bwMode="auto">
              <a:xfrm rot="5400000" flipH="1" flipV="1">
                <a:off x="34383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9" name="Straight Arrow Connector 228"/>
              <p:cNvCxnSpPr>
                <a:stCxn id="221" idx="1"/>
                <a:endCxn id="223" idx="5"/>
              </p:cNvCxnSpPr>
              <p:nvPr/>
            </p:nvCxnSpPr>
            <p:spPr bwMode="auto">
              <a:xfrm rot="16200000" flipV="1">
                <a:off x="2695322" y="4973543"/>
                <a:ext cx="1139412"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30" name="Straight Arrow Connector 229"/>
              <p:cNvCxnSpPr>
                <a:stCxn id="220" idx="7"/>
                <a:endCxn id="223" idx="3"/>
              </p:cNvCxnSpPr>
              <p:nvPr/>
            </p:nvCxnSpPr>
            <p:spPr bwMode="auto">
              <a:xfrm rot="5400000" flipH="1" flipV="1">
                <a:off x="19522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grpSp>
            <p:nvGrpSpPr>
              <p:cNvPr id="231" name="Group 182"/>
              <p:cNvGrpSpPr/>
              <p:nvPr/>
            </p:nvGrpSpPr>
            <p:grpSpPr>
              <a:xfrm>
                <a:off x="457200" y="2971800"/>
                <a:ext cx="4073636" cy="3124200"/>
                <a:chOff x="602223" y="2884114"/>
                <a:chExt cx="4073636" cy="3124200"/>
              </a:xfrm>
            </p:grpSpPr>
            <p:sp>
              <p:nvSpPr>
                <p:cNvPr id="245" name="Cube 244"/>
                <p:cNvSpPr/>
                <p:nvPr/>
              </p:nvSpPr>
              <p:spPr bwMode="auto">
                <a:xfrm>
                  <a:off x="658141"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6" name="Cube 245"/>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7" name="Cube 246"/>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8" name="Cube 247"/>
                <p:cNvSpPr/>
                <p:nvPr/>
              </p:nvSpPr>
              <p:spPr bwMode="auto">
                <a:xfrm>
                  <a:off x="13716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9" name="Cube 248"/>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0" name="Cube 249"/>
                <p:cNvSpPr/>
                <p:nvPr/>
              </p:nvSpPr>
              <p:spPr bwMode="auto">
                <a:xfrm>
                  <a:off x="3629941" y="56942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1" name="Cube 250"/>
                <p:cNvSpPr/>
                <p:nvPr/>
              </p:nvSpPr>
              <p:spPr bwMode="auto">
                <a:xfrm>
                  <a:off x="2140917" y="56561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2" name="Cube 251"/>
                <p:cNvSpPr/>
                <p:nvPr/>
              </p:nvSpPr>
              <p:spPr bwMode="auto">
                <a:xfrm>
                  <a:off x="602223" y="57035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3" name="Cube 252"/>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232" name="Group 192"/>
              <p:cNvGrpSpPr/>
              <p:nvPr/>
            </p:nvGrpSpPr>
            <p:grpSpPr>
              <a:xfrm>
                <a:off x="1214690" y="2935878"/>
                <a:ext cx="3029680" cy="3147054"/>
                <a:chOff x="1359713" y="2848192"/>
                <a:chExt cx="3029680" cy="3147054"/>
              </a:xfrm>
            </p:grpSpPr>
            <p:sp>
              <p:nvSpPr>
                <p:cNvPr id="233" name="Cube 232"/>
                <p:cNvSpPr/>
                <p:nvPr/>
              </p:nvSpPr>
              <p:spPr bwMode="auto">
                <a:xfrm>
                  <a:off x="1359713" y="2864458"/>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4" name="Cube 233"/>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5" name="Cube 234"/>
                <p:cNvSpPr/>
                <p:nvPr/>
              </p:nvSpPr>
              <p:spPr bwMode="auto">
                <a:xfrm>
                  <a:off x="1750686"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6" name="Cube 235"/>
                <p:cNvSpPr/>
                <p:nvPr/>
              </p:nvSpPr>
              <p:spPr bwMode="auto">
                <a:xfrm>
                  <a:off x="2547982"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7" name="Cube 236"/>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8" name="Cube 237"/>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9" name="Cube 238"/>
                <p:cNvSpPr/>
                <p:nvPr/>
              </p:nvSpPr>
              <p:spPr bwMode="auto">
                <a:xfrm>
                  <a:off x="1737986"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0" name="Cube 239"/>
                <p:cNvSpPr/>
                <p:nvPr/>
              </p:nvSpPr>
              <p:spPr bwMode="auto">
                <a:xfrm>
                  <a:off x="2535282"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1" name="Cube 240"/>
                <p:cNvSpPr/>
                <p:nvPr/>
              </p:nvSpPr>
              <p:spPr bwMode="auto">
                <a:xfrm>
                  <a:off x="3270001"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2" name="Cube 241"/>
                <p:cNvSpPr/>
                <p:nvPr/>
              </p:nvSpPr>
              <p:spPr bwMode="auto">
                <a:xfrm>
                  <a:off x="4044234"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3" name="Cube 242"/>
                <p:cNvSpPr/>
                <p:nvPr/>
              </p:nvSpPr>
              <p:spPr bwMode="auto">
                <a:xfrm>
                  <a:off x="1359713" y="5690446"/>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4" name="Cube 243"/>
                <p:cNvSpPr/>
                <p:nvPr/>
              </p:nvSpPr>
              <p:spPr bwMode="auto">
                <a:xfrm>
                  <a:off x="2875826" y="5674180"/>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grpSp>
        <p:nvGrpSpPr>
          <p:cNvPr id="3" name="Group 2"/>
          <p:cNvGrpSpPr/>
          <p:nvPr/>
        </p:nvGrpSpPr>
        <p:grpSpPr>
          <a:xfrm>
            <a:off x="5029200" y="1219200"/>
            <a:ext cx="3048000" cy="2826717"/>
            <a:chOff x="5029200" y="1219200"/>
            <a:chExt cx="3048000" cy="2826717"/>
          </a:xfrm>
        </p:grpSpPr>
        <p:grpSp>
          <p:nvGrpSpPr>
            <p:cNvPr id="206" name="Group 205"/>
            <p:cNvGrpSpPr/>
            <p:nvPr/>
          </p:nvGrpSpPr>
          <p:grpSpPr>
            <a:xfrm>
              <a:off x="5413269" y="2209800"/>
              <a:ext cx="2435331" cy="1836117"/>
              <a:chOff x="464577" y="2641600"/>
              <a:chExt cx="4388704" cy="3308862"/>
            </a:xfrm>
          </p:grpSpPr>
          <p:sp>
            <p:nvSpPr>
              <p:cNvPr id="160" name="Freeform 159"/>
              <p:cNvSpPr/>
              <p:nvPr/>
            </p:nvSpPr>
            <p:spPr bwMode="auto">
              <a:xfrm>
                <a:off x="1706269" y="2641600"/>
                <a:ext cx="3147012" cy="2295407"/>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1" name="Oval 160"/>
              <p:cNvSpPr/>
              <p:nvPr/>
            </p:nvSpPr>
            <p:spPr bwMode="auto">
              <a:xfrm>
                <a:off x="3276600" y="27432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2" name="Straight Arrow Connector 161"/>
              <p:cNvCxnSpPr>
                <a:stCxn id="168" idx="6"/>
                <a:endCxn id="169" idx="2"/>
              </p:cNvCxnSpPr>
              <p:nvPr/>
            </p:nvCxnSpPr>
            <p:spPr bwMode="auto">
              <a:xfrm>
                <a:off x="857063" y="3091843"/>
                <a:ext cx="1093615"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3" name="Straight Arrow Connector 162"/>
              <p:cNvCxnSpPr>
                <a:stCxn id="169" idx="6"/>
                <a:endCxn id="170" idx="2"/>
              </p:cNvCxnSpPr>
              <p:nvPr/>
            </p:nvCxnSpPr>
            <p:spPr bwMode="auto">
              <a:xfrm>
                <a:off x="2343164" y="3091843"/>
                <a:ext cx="1093614"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4" name="Straight Arrow Connector 163"/>
              <p:cNvCxnSpPr>
                <a:stCxn id="174" idx="7"/>
                <a:endCxn id="169" idx="3"/>
              </p:cNvCxnSpPr>
              <p:nvPr/>
            </p:nvCxnSpPr>
            <p:spPr bwMode="auto">
              <a:xfrm rot="5400000" flipH="1" flipV="1">
                <a:off x="1216463" y="3563843"/>
                <a:ext cx="1124928" cy="4584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5" name="Straight Arrow Connector 164"/>
              <p:cNvCxnSpPr>
                <a:stCxn id="176" idx="1"/>
                <a:endCxn id="170" idx="5"/>
              </p:cNvCxnSpPr>
              <p:nvPr/>
            </p:nvCxnSpPr>
            <p:spPr bwMode="auto">
              <a:xfrm rot="16200000" flipV="1">
                <a:off x="34456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6" name="Straight Arrow Connector 165"/>
              <p:cNvCxnSpPr>
                <a:stCxn id="175" idx="7"/>
                <a:endCxn id="170" idx="3"/>
              </p:cNvCxnSpPr>
              <p:nvPr/>
            </p:nvCxnSpPr>
            <p:spPr bwMode="auto">
              <a:xfrm rot="5400000" flipH="1" flipV="1">
                <a:off x="2702563" y="3563844"/>
                <a:ext cx="1124928" cy="4584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7" name="Straight Arrow Connector 166"/>
              <p:cNvCxnSpPr>
                <a:stCxn id="175" idx="1"/>
                <a:endCxn id="169" idx="5"/>
              </p:cNvCxnSpPr>
              <p:nvPr/>
            </p:nvCxnSpPr>
            <p:spPr bwMode="auto">
              <a:xfrm rot="16200000" flipV="1">
                <a:off x="19595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68" name="Oval 4"/>
              <p:cNvSpPr/>
              <p:nvPr/>
            </p:nvSpPr>
            <p:spPr bwMode="auto">
              <a:xfrm>
                <a:off x="464577"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69" name="Oval 168"/>
              <p:cNvSpPr/>
              <p:nvPr/>
            </p:nvSpPr>
            <p:spPr bwMode="auto">
              <a:xfrm>
                <a:off x="19506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0" name="Oval 169"/>
              <p:cNvSpPr/>
              <p:nvPr/>
            </p:nvSpPr>
            <p:spPr bwMode="auto">
              <a:xfrm>
                <a:off x="34367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1" name="Oval 4"/>
              <p:cNvSpPr/>
              <p:nvPr/>
            </p:nvSpPr>
            <p:spPr bwMode="auto">
              <a:xfrm>
                <a:off x="4645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2" name="Oval 171"/>
              <p:cNvSpPr/>
              <p:nvPr/>
            </p:nvSpPr>
            <p:spPr bwMode="auto">
              <a:xfrm>
                <a:off x="19506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3" name="Oval 172"/>
              <p:cNvSpPr/>
              <p:nvPr/>
            </p:nvSpPr>
            <p:spPr bwMode="auto">
              <a:xfrm>
                <a:off x="3436778"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4" name="Oval 4"/>
              <p:cNvSpPr/>
              <p:nvPr/>
            </p:nvSpPr>
            <p:spPr bwMode="auto">
              <a:xfrm>
                <a:off x="1214690"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5" name="Oval 174"/>
              <p:cNvSpPr/>
              <p:nvPr/>
            </p:nvSpPr>
            <p:spPr bwMode="auto">
              <a:xfrm>
                <a:off x="27007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6" name="Oval 175"/>
              <p:cNvSpPr/>
              <p:nvPr/>
            </p:nvSpPr>
            <p:spPr bwMode="auto">
              <a:xfrm>
                <a:off x="41868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77" name="Straight Arrow Connector 176"/>
              <p:cNvCxnSpPr>
                <a:stCxn id="171" idx="6"/>
                <a:endCxn id="172" idx="2"/>
              </p:cNvCxnSpPr>
              <p:nvPr/>
            </p:nvCxnSpPr>
            <p:spPr bwMode="auto">
              <a:xfrm>
                <a:off x="857063"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8" name="Straight Arrow Connector 177"/>
              <p:cNvCxnSpPr>
                <a:stCxn id="172" idx="6"/>
                <a:endCxn id="173" idx="2"/>
              </p:cNvCxnSpPr>
              <p:nvPr/>
            </p:nvCxnSpPr>
            <p:spPr bwMode="auto">
              <a:xfrm>
                <a:off x="2343164"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9" name="Straight Arrow Connector 178"/>
              <p:cNvCxnSpPr>
                <a:stCxn id="172" idx="1"/>
                <a:endCxn id="174" idx="5"/>
              </p:cNvCxnSpPr>
              <p:nvPr/>
            </p:nvCxnSpPr>
            <p:spPr bwMode="auto">
              <a:xfrm rot="16200000" flipV="1">
                <a:off x="1287736"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0" name="Straight Arrow Connector 179"/>
              <p:cNvCxnSpPr>
                <a:stCxn id="173" idx="7"/>
                <a:endCxn id="176" idx="3"/>
              </p:cNvCxnSpPr>
              <p:nvPr/>
            </p:nvCxnSpPr>
            <p:spPr bwMode="auto">
              <a:xfrm rot="5400000" flipH="1" flipV="1">
                <a:off x="3516885"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1" name="Straight Arrow Connector 180"/>
              <p:cNvCxnSpPr>
                <a:stCxn id="173" idx="1"/>
                <a:endCxn id="175" idx="5"/>
              </p:cNvCxnSpPr>
              <p:nvPr/>
            </p:nvCxnSpPr>
            <p:spPr bwMode="auto">
              <a:xfrm rot="16200000" flipV="1">
                <a:off x="2773837"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2" name="Straight Arrow Connector 181"/>
              <p:cNvCxnSpPr>
                <a:stCxn id="172" idx="7"/>
                <a:endCxn id="175" idx="3"/>
              </p:cNvCxnSpPr>
              <p:nvPr/>
            </p:nvCxnSpPr>
            <p:spPr bwMode="auto">
              <a:xfrm rot="5400000" flipH="1" flipV="1">
                <a:off x="2030784"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grpSp>
            <p:nvGrpSpPr>
              <p:cNvPr id="183" name="Group 182"/>
              <p:cNvGrpSpPr/>
              <p:nvPr/>
            </p:nvGrpSpPr>
            <p:grpSpPr>
              <a:xfrm>
                <a:off x="1988577" y="2971800"/>
                <a:ext cx="2542259" cy="1676400"/>
                <a:chOff x="2133600" y="2884114"/>
                <a:chExt cx="2542259" cy="1676400"/>
              </a:xfrm>
            </p:grpSpPr>
            <p:sp>
              <p:nvSpPr>
                <p:cNvPr id="185" name="Cube 184"/>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6" name="Cube 185"/>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8" name="Cube 187"/>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2" name="Cube 191"/>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193" name="Group 192"/>
              <p:cNvGrpSpPr/>
              <p:nvPr/>
            </p:nvGrpSpPr>
            <p:grpSpPr>
              <a:xfrm>
                <a:off x="2730803" y="2935878"/>
                <a:ext cx="1513567" cy="1071452"/>
                <a:chOff x="2875826" y="2848192"/>
                <a:chExt cx="1513567" cy="1071452"/>
              </a:xfrm>
            </p:grpSpPr>
            <p:sp>
              <p:nvSpPr>
                <p:cNvPr id="195" name="Cube 194"/>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8" name="Cube 197"/>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9" name="Cube 198"/>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sp>
          <p:nvSpPr>
            <p:cNvPr id="254" name="TextBox 253"/>
            <p:cNvSpPr txBox="1"/>
            <p:nvPr/>
          </p:nvSpPr>
          <p:spPr>
            <a:xfrm>
              <a:off x="5029200" y="1219200"/>
              <a:ext cx="3048000" cy="954107"/>
            </a:xfrm>
            <a:prstGeom prst="rect">
              <a:avLst/>
            </a:prstGeom>
            <a:noFill/>
          </p:spPr>
          <p:txBody>
            <a:bodyPr wrap="square" rtlCol="0">
              <a:spAutoFit/>
            </a:bodyPr>
            <a:lstStyle/>
            <a:p>
              <a:pPr algn="ctr"/>
              <a:r>
                <a:rPr lang="en-US" sz="2800" dirty="0" smtClean="0"/>
                <a:t>Update Functions</a:t>
              </a:r>
            </a:p>
            <a:p>
              <a:pPr algn="ctr"/>
              <a:r>
                <a:rPr lang="en-US" sz="2800" i="1" dirty="0" smtClean="0"/>
                <a:t>User Computation</a:t>
              </a:r>
              <a:endParaRPr lang="en-US" sz="2800" i="1" dirty="0"/>
            </a:p>
          </p:txBody>
        </p:sp>
      </p:grpSp>
      <p:sp>
        <p:nvSpPr>
          <p:cNvPr id="6" name="Rectangle 5"/>
          <p:cNvSpPr/>
          <p:nvPr/>
        </p:nvSpPr>
        <p:spPr bwMode="auto">
          <a:xfrm>
            <a:off x="762000" y="12954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4876800" y="12192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a:off x="1066800" y="4419600"/>
            <a:ext cx="25908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Rectangle 123"/>
          <p:cNvSpPr/>
          <p:nvPr/>
        </p:nvSpPr>
        <p:spPr bwMode="auto">
          <a:xfrm>
            <a:off x="4419600" y="4495800"/>
            <a:ext cx="41910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39</a:t>
            </a:fld>
            <a:endParaRPr lang="en-US"/>
          </a:p>
        </p:txBody>
      </p:sp>
    </p:spTree>
    <p:extLst>
      <p:ext uri="{BB962C8B-B14F-4D97-AF65-F5344CB8AC3E}">
        <p14:creationId xmlns:p14="http://schemas.microsoft.com/office/powerpoint/2010/main" val="325200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Subtitle 41"/>
          <p:cNvSpPr>
            <a:spLocks noGrp="1"/>
          </p:cNvSpPr>
          <p:nvPr>
            <p:ph type="subTitle" idx="1"/>
          </p:nvPr>
        </p:nvSpPr>
        <p:spPr>
          <a:xfrm>
            <a:off x="685800" y="1905000"/>
            <a:ext cx="7848600" cy="2286000"/>
          </a:xfrm>
        </p:spPr>
        <p:txBody>
          <a:bodyPr/>
          <a:lstStyle/>
          <a:p>
            <a:r>
              <a:rPr lang="en-US" dirty="0" smtClean="0"/>
              <a:t>How will we</a:t>
            </a:r>
            <a:br>
              <a:rPr lang="en-US" dirty="0" smtClean="0"/>
            </a:br>
            <a:r>
              <a:rPr lang="en-US" b="1" dirty="0" smtClean="0"/>
              <a:t>design</a:t>
            </a:r>
            <a:r>
              <a:rPr lang="en-US" dirty="0" smtClean="0"/>
              <a:t> and </a:t>
            </a:r>
            <a:r>
              <a:rPr lang="en-US" b="1" dirty="0" smtClean="0"/>
              <a:t>implement</a:t>
            </a:r>
            <a:r>
              <a:rPr lang="en-US" dirty="0" smtClean="0"/>
              <a:t/>
            </a:r>
            <a:br>
              <a:rPr lang="en-US" dirty="0" smtClean="0"/>
            </a:br>
            <a:r>
              <a:rPr lang="en-US" i="1" dirty="0" smtClean="0"/>
              <a:t>parallel</a:t>
            </a:r>
            <a:r>
              <a:rPr lang="en-US" dirty="0" smtClean="0"/>
              <a:t> learning systems?</a:t>
            </a:r>
            <a:endParaRPr lang="en-US" dirty="0"/>
          </a:p>
        </p:txBody>
      </p:sp>
    </p:spTree>
    <p:extLst>
      <p:ext uri="{BB962C8B-B14F-4D97-AF65-F5344CB8AC3E}">
        <p14:creationId xmlns:p14="http://schemas.microsoft.com/office/powerpoint/2010/main" val="3727261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419600" y="4572000"/>
            <a:ext cx="4419600" cy="9144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8" name="Group 7"/>
          <p:cNvGrpSpPr/>
          <p:nvPr/>
        </p:nvGrpSpPr>
        <p:grpSpPr>
          <a:xfrm>
            <a:off x="4191000" y="2438400"/>
            <a:ext cx="4683021" cy="3323987"/>
            <a:chOff x="4232379" y="2590800"/>
            <a:chExt cx="4683021" cy="3323987"/>
          </a:xfrm>
        </p:grpSpPr>
        <p:sp>
          <p:nvSpPr>
            <p:cNvPr id="49" name="TextBox 48"/>
            <p:cNvSpPr txBox="1"/>
            <p:nvPr/>
          </p:nvSpPr>
          <p:spPr>
            <a:xfrm>
              <a:off x="4232379" y="2590800"/>
              <a:ext cx="4683021" cy="3323987"/>
            </a:xfrm>
            <a:prstGeom prst="rect">
              <a:avLst/>
            </a:prstGeom>
            <a:noFill/>
          </p:spPr>
          <p:txBody>
            <a:bodyPr wrap="square" rtlCol="0">
              <a:spAutoFit/>
            </a:bodyPr>
            <a:lstStyle/>
            <a:p>
              <a:r>
                <a:rPr lang="en-US" dirty="0" err="1">
                  <a:latin typeface="Consolas"/>
                  <a:cs typeface="Consolas"/>
                </a:rPr>
                <a:t>l</a:t>
              </a:r>
              <a:r>
                <a:rPr lang="en-US" dirty="0" err="1" smtClean="0">
                  <a:latin typeface="Consolas"/>
                  <a:cs typeface="Consolas"/>
                </a:rPr>
                <a:t>abel_prop</a:t>
              </a:r>
              <a:r>
                <a:rPr lang="en-US" dirty="0" smtClean="0">
                  <a:latin typeface="Consolas"/>
                  <a:cs typeface="Consolas"/>
                </a:rPr>
                <a:t>(</a:t>
              </a:r>
              <a:r>
                <a:rPr lang="en-US" dirty="0" err="1" smtClean="0">
                  <a:latin typeface="Consolas"/>
                  <a:cs typeface="Consolas"/>
                </a:rPr>
                <a:t>i</a:t>
              </a:r>
              <a:r>
                <a:rPr lang="en-US" dirty="0" smtClean="0">
                  <a:latin typeface="Consolas"/>
                  <a:cs typeface="Consolas"/>
                </a:rPr>
                <a:t>, scope){</a:t>
              </a:r>
            </a:p>
            <a:p>
              <a:r>
                <a:rPr lang="en-US" dirty="0" smtClean="0">
                  <a:solidFill>
                    <a:srgbClr val="008000"/>
                  </a:solidFill>
                  <a:latin typeface="Consolas"/>
                  <a:cs typeface="Consolas"/>
                </a:rPr>
                <a:t>// Get Neighborhood data</a:t>
              </a:r>
            </a:p>
            <a:p>
              <a:r>
                <a:rPr lang="en-US" dirty="0" smtClean="0">
                  <a:latin typeface="Consolas"/>
                  <a:cs typeface="Consolas"/>
                </a:rPr>
                <a:t>  (</a:t>
              </a:r>
              <a:r>
                <a:rPr lang="en-US" i="1" dirty="0">
                  <a:latin typeface="Consolas"/>
                  <a:cs typeface="Consolas"/>
                </a:rPr>
                <a:t>L</a:t>
              </a:r>
              <a:r>
                <a:rPr lang="en-US" i="1" dirty="0" smtClean="0">
                  <a:latin typeface="Consolas"/>
                  <a:cs typeface="Consolas"/>
                </a:rPr>
                <a:t>ikes[</a:t>
              </a:r>
              <a:r>
                <a:rPr lang="en-US" i="1" dirty="0" err="1" smtClean="0">
                  <a:latin typeface="Consolas"/>
                  <a:cs typeface="Consolas"/>
                </a:rPr>
                <a:t>i</a:t>
              </a:r>
              <a:r>
                <a:rPr lang="en-US" i="1" dirty="0" smtClean="0">
                  <a:latin typeface="Consolas"/>
                  <a:cs typeface="Consolas"/>
                </a:rPr>
                <a:t>]</a:t>
              </a:r>
              <a:r>
                <a:rPr lang="en-US" dirty="0" smtClean="0">
                  <a:latin typeface="Consolas"/>
                  <a:cs typeface="Consolas"/>
                </a:rPr>
                <a:t>, </a:t>
              </a:r>
              <a:r>
                <a:rPr lang="en-US" i="1" dirty="0" err="1" smtClean="0">
                  <a:latin typeface="Consolas"/>
                  <a:cs typeface="Consolas"/>
                </a:rPr>
                <a:t>W</a:t>
              </a:r>
              <a:r>
                <a:rPr lang="en-US" i="1" baseline="-25000" dirty="0" err="1" smtClean="0">
                  <a:latin typeface="Consolas"/>
                  <a:cs typeface="Consolas"/>
                </a:rPr>
                <a:t>ij</a:t>
              </a:r>
              <a:r>
                <a:rPr lang="en-US" dirty="0" smtClean="0">
                  <a:latin typeface="Consolas"/>
                  <a:cs typeface="Consolas"/>
                </a:rPr>
                <a:t>, </a:t>
              </a:r>
              <a:r>
                <a:rPr lang="en-US" i="1" dirty="0">
                  <a:latin typeface="Consolas"/>
                  <a:cs typeface="Consolas"/>
                </a:rPr>
                <a:t>L</a:t>
              </a:r>
              <a:r>
                <a:rPr lang="en-US" i="1" dirty="0" smtClean="0">
                  <a:latin typeface="Consolas"/>
                  <a:cs typeface="Consolas"/>
                </a:rPr>
                <a:t>ikes[j]</a:t>
              </a:r>
              <a:r>
                <a:rPr lang="en-US" dirty="0" smtClean="0">
                  <a:latin typeface="Consolas"/>
                  <a:cs typeface="Consolas"/>
                </a:rPr>
                <a:t>) </a:t>
              </a:r>
              <a:r>
                <a:rPr lang="en-US" dirty="0" smtClean="0">
                  <a:latin typeface="Consolas"/>
                  <a:cs typeface="Consolas"/>
                  <a:sym typeface="Wingdings"/>
                </a:rPr>
                <a:t>scope;</a:t>
              </a:r>
            </a:p>
            <a:p>
              <a:endParaRPr lang="en-US" baseline="-25000" dirty="0" smtClean="0">
                <a:latin typeface="Consolas"/>
                <a:cs typeface="Consolas"/>
              </a:endParaRPr>
            </a:p>
            <a:p>
              <a:r>
                <a:rPr lang="en-US" dirty="0" smtClean="0">
                  <a:solidFill>
                    <a:srgbClr val="008000"/>
                  </a:solidFill>
                  <a:latin typeface="Consolas"/>
                  <a:cs typeface="Consolas"/>
                </a:rPr>
                <a:t>// Update the vertex data</a:t>
              </a:r>
              <a:endParaRPr lang="en-US" baseline="-25000" dirty="0">
                <a:solidFill>
                  <a:srgbClr val="008000"/>
                </a:solidFill>
                <a:latin typeface="Consolas"/>
                <a:cs typeface="Consolas"/>
              </a:endParaRPr>
            </a:p>
            <a:p>
              <a:endParaRPr lang="en-US" dirty="0" smtClean="0">
                <a:latin typeface="Consolas"/>
                <a:cs typeface="Consolas"/>
              </a:endParaRPr>
            </a:p>
            <a:p>
              <a:endParaRPr lang="en-US" dirty="0" smtClean="0">
                <a:latin typeface="Consolas"/>
                <a:cs typeface="Consolas"/>
              </a:endParaRPr>
            </a:p>
            <a:p>
              <a:endParaRPr lang="en-US" dirty="0" smtClean="0">
                <a:latin typeface="Consolas"/>
                <a:cs typeface="Consolas"/>
              </a:endParaRPr>
            </a:p>
            <a:p>
              <a:r>
                <a:rPr lang="en-US" dirty="0" smtClean="0">
                  <a:solidFill>
                    <a:srgbClr val="008000"/>
                  </a:solidFill>
                  <a:latin typeface="Consolas"/>
                  <a:cs typeface="Consolas"/>
                </a:rPr>
                <a:t>// Reschedule Neighbors if needed</a:t>
              </a:r>
            </a:p>
            <a:p>
              <a:r>
                <a:rPr lang="en-US" dirty="0" smtClean="0">
                  <a:latin typeface="Consolas"/>
                  <a:cs typeface="Consolas"/>
                </a:rPr>
                <a:t> if Likes[</a:t>
              </a:r>
              <a:r>
                <a:rPr lang="en-US" dirty="0" err="1" smtClean="0">
                  <a:latin typeface="Consolas"/>
                  <a:cs typeface="Consolas"/>
                </a:rPr>
                <a:t>i</a:t>
              </a:r>
              <a:r>
                <a:rPr lang="en-US" dirty="0" smtClean="0">
                  <a:latin typeface="Consolas"/>
                  <a:cs typeface="Consolas"/>
                </a:rPr>
                <a:t>] changes then </a:t>
              </a:r>
            </a:p>
            <a:p>
              <a:r>
                <a:rPr lang="en-US" dirty="0" err="1" smtClean="0">
                  <a:latin typeface="Consolas"/>
                  <a:cs typeface="Consolas"/>
                </a:rPr>
                <a:t>reschedule_neighbors_of</a:t>
              </a:r>
              <a:r>
                <a:rPr lang="en-US" dirty="0" smtClean="0">
                  <a:latin typeface="Consolas"/>
                  <a:cs typeface="Consolas"/>
                </a:rPr>
                <a:t>(</a:t>
              </a:r>
              <a:r>
                <a:rPr lang="en-US" dirty="0" err="1" smtClean="0">
                  <a:latin typeface="Consolas"/>
                  <a:cs typeface="Consolas"/>
                </a:rPr>
                <a:t>i</a:t>
              </a:r>
              <a:r>
                <a:rPr lang="en-US" dirty="0" smtClean="0">
                  <a:latin typeface="Consolas"/>
                  <a:cs typeface="Consolas"/>
                </a:rPr>
                <a:t>); </a:t>
              </a:r>
            </a:p>
            <a:p>
              <a:r>
                <a:rPr lang="en-US" dirty="0" smtClean="0">
                  <a:latin typeface="Consolas"/>
                  <a:cs typeface="Consolas"/>
                </a:rPr>
                <a:t>}</a:t>
              </a:r>
            </a:p>
          </p:txBody>
        </p:sp>
        <p:graphicFrame>
          <p:nvGraphicFramePr>
            <p:cNvPr id="58" name="Object 57"/>
            <p:cNvGraphicFramePr>
              <a:graphicFrameLocks noChangeAspect="1"/>
            </p:cNvGraphicFramePr>
            <p:nvPr>
              <p:extLst>
                <p:ext uri="{D42A27DB-BD31-4B8C-83A1-F6EECF244321}">
                  <p14:modId xmlns:p14="http://schemas.microsoft.com/office/powerpoint/2010/main" val="2043398941"/>
                </p:ext>
              </p:extLst>
            </p:nvPr>
          </p:nvGraphicFramePr>
          <p:xfrm>
            <a:off x="4502254" y="3938588"/>
            <a:ext cx="4149725" cy="803275"/>
          </p:xfrm>
          <a:graphic>
            <a:graphicData uri="http://schemas.openxmlformats.org/presentationml/2006/ole">
              <mc:AlternateContent xmlns:mc="http://schemas.openxmlformats.org/markup-compatibility/2006">
                <mc:Choice xmlns:v="urn:schemas-microsoft-com:vml" Requires="v">
                  <p:oleObj spid="_x0000_s14523" name="Equation" r:id="rId4" imgW="2020320" imgH="383760" progId="Equation.3">
                    <p:embed/>
                  </p:oleObj>
                </mc:Choice>
                <mc:Fallback>
                  <p:oleObj name="Equation" r:id="rId4" imgW="2020320" imgH="383760" progId="Equation.3">
                    <p:embed/>
                    <p:pic>
                      <p:nvPicPr>
                        <p:cNvPr id="0" name="Picture 1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254" y="3938588"/>
                          <a:ext cx="414972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Rectangle 8"/>
          <p:cNvSpPr/>
          <p:nvPr/>
        </p:nvSpPr>
        <p:spPr bwMode="auto">
          <a:xfrm>
            <a:off x="4191000" y="2438400"/>
            <a:ext cx="4800600" cy="3429000"/>
          </a:xfrm>
          <a:prstGeom prst="rect">
            <a:avLst/>
          </a:prstGeom>
          <a:solidFill>
            <a:schemeClr val="bg1">
              <a:alpha val="80000"/>
            </a:schemeClr>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Freeform 87"/>
          <p:cNvSpPr/>
          <p:nvPr/>
        </p:nvSpPr>
        <p:spPr bwMode="auto">
          <a:xfrm>
            <a:off x="697405" y="2284590"/>
            <a:ext cx="3489040" cy="2544877"/>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1" name="Straight Arrow Connector 120"/>
          <p:cNvCxnSpPr>
            <a:endCxn id="88" idx="11"/>
          </p:cNvCxnSpPr>
          <p:nvPr/>
        </p:nvCxnSpPr>
        <p:spPr bwMode="auto">
          <a:xfrm flipH="1">
            <a:off x="3367703" y="1752600"/>
            <a:ext cx="2804497" cy="898076"/>
          </a:xfrm>
          <a:prstGeom prst="straightConnector1">
            <a:avLst/>
          </a:prstGeom>
          <a:ln>
            <a:headEnd type="none" w="med" len="med"/>
            <a:tailEnd type="arrow"/>
          </a:ln>
        </p:spPr>
        <p:style>
          <a:lnRef idx="2">
            <a:schemeClr val="accent6"/>
          </a:lnRef>
          <a:fillRef idx="0">
            <a:schemeClr val="accent6"/>
          </a:fillRef>
          <a:effectRef idx="1">
            <a:schemeClr val="accent6"/>
          </a:effectRef>
          <a:fontRef idx="minor">
            <a:schemeClr val="tx1"/>
          </a:fontRef>
        </p:style>
      </p:cxnSp>
      <p:grpSp>
        <p:nvGrpSpPr>
          <p:cNvPr id="128" name="Group 127"/>
          <p:cNvGrpSpPr/>
          <p:nvPr/>
        </p:nvGrpSpPr>
        <p:grpSpPr>
          <a:xfrm>
            <a:off x="2209800" y="1828800"/>
            <a:ext cx="988940" cy="1328766"/>
            <a:chOff x="3128755" y="1677810"/>
            <a:chExt cx="988940" cy="1328766"/>
          </a:xfrm>
        </p:grpSpPr>
        <p:sp>
          <p:nvSpPr>
            <p:cNvPr id="89" name="Oval 88"/>
            <p:cNvSpPr/>
            <p:nvPr/>
          </p:nvSpPr>
          <p:spPr bwMode="auto">
            <a:xfrm>
              <a:off x="3357360" y="2246242"/>
              <a:ext cx="760335" cy="76033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3" name="Straight Arrow Connector 122"/>
            <p:cNvCxnSpPr>
              <a:endCxn id="89" idx="1"/>
            </p:cNvCxnSpPr>
            <p:nvPr/>
          </p:nvCxnSpPr>
          <p:spPr bwMode="auto">
            <a:xfrm>
              <a:off x="3128755" y="1677810"/>
              <a:ext cx="339953" cy="67978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grpSp>
      <p:sp>
        <p:nvSpPr>
          <p:cNvPr id="2" name="Title 1"/>
          <p:cNvSpPr>
            <a:spLocks noGrp="1"/>
          </p:cNvSpPr>
          <p:nvPr>
            <p:ph type="title"/>
          </p:nvPr>
        </p:nvSpPr>
        <p:spPr/>
        <p:txBody>
          <a:bodyPr/>
          <a:lstStyle/>
          <a:p>
            <a:r>
              <a:rPr lang="en-US" dirty="0" smtClean="0"/>
              <a:t>Update Functions</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40</a:t>
            </a:fld>
            <a:endParaRPr lang="en-US"/>
          </a:p>
        </p:txBody>
      </p:sp>
      <p:sp>
        <p:nvSpPr>
          <p:cNvPr id="34" name="TextBox 33"/>
          <p:cNvSpPr txBox="1"/>
          <p:nvPr/>
        </p:nvSpPr>
        <p:spPr>
          <a:xfrm>
            <a:off x="76200" y="914400"/>
            <a:ext cx="8947957" cy="892552"/>
          </a:xfrm>
          <a:prstGeom prst="rect">
            <a:avLst/>
          </a:prstGeom>
          <a:noFill/>
        </p:spPr>
        <p:txBody>
          <a:bodyPr wrap="square" rtlCol="0">
            <a:spAutoFit/>
          </a:bodyPr>
          <a:lstStyle/>
          <a:p>
            <a:r>
              <a:rPr lang="en-US" sz="2600" dirty="0" smtClean="0"/>
              <a:t>An</a:t>
            </a:r>
            <a:r>
              <a:rPr lang="en-US" sz="2600" b="1" dirty="0" smtClean="0"/>
              <a:t> update function</a:t>
            </a:r>
            <a:r>
              <a:rPr lang="en-US" sz="2600" dirty="0" smtClean="0"/>
              <a:t> is a user defined program which when applied to a </a:t>
            </a:r>
            <a:r>
              <a:rPr lang="en-US" sz="2600" b="1" dirty="0" smtClean="0">
                <a:solidFill>
                  <a:srgbClr val="C00000"/>
                </a:solidFill>
              </a:rPr>
              <a:t>vertex</a:t>
            </a:r>
            <a:r>
              <a:rPr lang="en-US" sz="2600" dirty="0" smtClean="0"/>
              <a:t> transforms the data in the </a:t>
            </a:r>
            <a:r>
              <a:rPr lang="en-US" sz="2600" b="1" dirty="0" smtClean="0">
                <a:solidFill>
                  <a:schemeClr val="accent6"/>
                </a:solidFill>
              </a:rPr>
              <a:t>scope</a:t>
            </a:r>
            <a:r>
              <a:rPr lang="en-US" sz="2600" dirty="0" smtClean="0"/>
              <a:t>of the vertex</a:t>
            </a:r>
            <a:endParaRPr lang="en-US" sz="2600" b="1" dirty="0"/>
          </a:p>
        </p:txBody>
      </p:sp>
      <p:cxnSp>
        <p:nvCxnSpPr>
          <p:cNvPr id="91" name="Straight Arrow Connector 90"/>
          <p:cNvCxnSpPr>
            <a:stCxn id="97" idx="6"/>
            <a:endCxn id="98" idx="2"/>
          </p:cNvCxnSpPr>
          <p:nvPr/>
        </p:nvCxnSpPr>
        <p:spPr bwMode="auto">
          <a:xfrm>
            <a:off x="1403520" y="2783766"/>
            <a:ext cx="1212472" cy="176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2" name="Straight Arrow Connector 91"/>
          <p:cNvCxnSpPr>
            <a:stCxn id="102" idx="0"/>
            <a:endCxn id="97" idx="3"/>
          </p:cNvCxnSpPr>
          <p:nvPr/>
        </p:nvCxnSpPr>
        <p:spPr bwMode="auto">
          <a:xfrm flipV="1">
            <a:off x="773029" y="2937612"/>
            <a:ext cx="259073" cy="1183464"/>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3" name="Straight Arrow Connector 92"/>
          <p:cNvCxnSpPr>
            <a:stCxn id="104" idx="1"/>
            <a:endCxn id="98" idx="5"/>
          </p:cNvCxnSpPr>
          <p:nvPr/>
        </p:nvCxnSpPr>
        <p:spPr bwMode="auto">
          <a:xfrm rot="16200000" flipV="1">
            <a:off x="2625789" y="3299234"/>
            <a:ext cx="1247188" cy="52394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4" name="Straight Arrow Connector 93"/>
          <p:cNvCxnSpPr>
            <a:stCxn id="103" idx="7"/>
            <a:endCxn id="98" idx="3"/>
          </p:cNvCxnSpPr>
          <p:nvPr/>
        </p:nvCxnSpPr>
        <p:spPr bwMode="auto">
          <a:xfrm rot="5400000" flipH="1" flipV="1">
            <a:off x="1801980" y="3307065"/>
            <a:ext cx="1247188" cy="508284"/>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5" name="Straight Arrow Connector 94"/>
          <p:cNvCxnSpPr>
            <a:stCxn id="103" idx="1"/>
            <a:endCxn id="97" idx="5"/>
          </p:cNvCxnSpPr>
          <p:nvPr/>
        </p:nvCxnSpPr>
        <p:spPr bwMode="auto">
          <a:xfrm rot="16200000" flipV="1">
            <a:off x="978174" y="3299234"/>
            <a:ext cx="1247188" cy="52394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97" name="Oval 96"/>
          <p:cNvSpPr/>
          <p:nvPr/>
        </p:nvSpPr>
        <p:spPr bwMode="auto">
          <a:xfrm>
            <a:off x="968377" y="2566195"/>
            <a:ext cx="435143" cy="435142"/>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98" name="Oval 97"/>
          <p:cNvSpPr/>
          <p:nvPr/>
        </p:nvSpPr>
        <p:spPr bwMode="auto">
          <a:xfrm>
            <a:off x="2615992" y="2566195"/>
            <a:ext cx="435143" cy="435142"/>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0" name="Oval 99"/>
          <p:cNvSpPr/>
          <p:nvPr/>
        </p:nvSpPr>
        <p:spPr bwMode="auto">
          <a:xfrm>
            <a:off x="968376" y="5517925"/>
            <a:ext cx="435143" cy="435142"/>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1" name="Oval 100"/>
          <p:cNvSpPr/>
          <p:nvPr/>
        </p:nvSpPr>
        <p:spPr bwMode="auto">
          <a:xfrm>
            <a:off x="2615992" y="5517925"/>
            <a:ext cx="435143" cy="435142"/>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2" name="Oval 4"/>
          <p:cNvSpPr/>
          <p:nvPr/>
        </p:nvSpPr>
        <p:spPr bwMode="auto">
          <a:xfrm>
            <a:off x="555457" y="4121076"/>
            <a:ext cx="435143" cy="435142"/>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3" name="Oval 102"/>
          <p:cNvSpPr/>
          <p:nvPr/>
        </p:nvSpPr>
        <p:spPr bwMode="auto">
          <a:xfrm>
            <a:off x="1800015" y="4121076"/>
            <a:ext cx="435143" cy="435142"/>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04" name="Oval 103"/>
          <p:cNvSpPr/>
          <p:nvPr/>
        </p:nvSpPr>
        <p:spPr bwMode="auto">
          <a:xfrm>
            <a:off x="3447630" y="4121076"/>
            <a:ext cx="435143" cy="435142"/>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06" name="Straight Arrow Connector 105"/>
          <p:cNvCxnSpPr>
            <a:stCxn id="100" idx="6"/>
            <a:endCxn id="101" idx="2"/>
          </p:cNvCxnSpPr>
          <p:nvPr/>
        </p:nvCxnSpPr>
        <p:spPr bwMode="auto">
          <a:xfrm>
            <a:off x="1403519" y="5735496"/>
            <a:ext cx="1212473"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7" name="Straight Arrow Connector 106"/>
          <p:cNvCxnSpPr>
            <a:stCxn id="100" idx="1"/>
            <a:endCxn id="102" idx="4"/>
          </p:cNvCxnSpPr>
          <p:nvPr/>
        </p:nvCxnSpPr>
        <p:spPr bwMode="auto">
          <a:xfrm flipH="1" flipV="1">
            <a:off x="773029" y="4556218"/>
            <a:ext cx="259072" cy="1025432"/>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8" name="Straight Arrow Connector 107"/>
          <p:cNvCxnSpPr>
            <a:stCxn id="101" idx="7"/>
            <a:endCxn id="104" idx="3"/>
          </p:cNvCxnSpPr>
          <p:nvPr/>
        </p:nvCxnSpPr>
        <p:spPr bwMode="auto">
          <a:xfrm rot="5400000" flipH="1" flipV="1">
            <a:off x="2704804" y="4775100"/>
            <a:ext cx="1089157" cy="52394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9" name="Straight Arrow Connector 108"/>
          <p:cNvCxnSpPr>
            <a:stCxn id="101" idx="1"/>
            <a:endCxn id="103" idx="5"/>
          </p:cNvCxnSpPr>
          <p:nvPr/>
        </p:nvCxnSpPr>
        <p:spPr bwMode="auto">
          <a:xfrm rot="16200000" flipV="1">
            <a:off x="1880997" y="4782930"/>
            <a:ext cx="1089157" cy="508284"/>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0" name="Straight Arrow Connector 109"/>
          <p:cNvCxnSpPr>
            <a:stCxn id="100" idx="7"/>
            <a:endCxn id="103" idx="3"/>
          </p:cNvCxnSpPr>
          <p:nvPr/>
        </p:nvCxnSpPr>
        <p:spPr bwMode="auto">
          <a:xfrm rot="5400000" flipH="1" flipV="1">
            <a:off x="1057189" y="4775099"/>
            <a:ext cx="1089157" cy="52394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grpSp>
        <p:nvGrpSpPr>
          <p:cNvPr id="129" name="Group 128"/>
          <p:cNvGrpSpPr/>
          <p:nvPr/>
        </p:nvGrpSpPr>
        <p:grpSpPr>
          <a:xfrm>
            <a:off x="1062245" y="2650677"/>
            <a:ext cx="2743200" cy="1843713"/>
            <a:chOff x="1981200" y="2499687"/>
            <a:chExt cx="2743200" cy="1843713"/>
          </a:xfrm>
        </p:grpSpPr>
        <p:sp>
          <p:nvSpPr>
            <p:cNvPr id="116" name="Cube 115"/>
            <p:cNvSpPr/>
            <p:nvPr/>
          </p:nvSpPr>
          <p:spPr bwMode="auto">
            <a:xfrm>
              <a:off x="3618983" y="2499687"/>
              <a:ext cx="274320" cy="27432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7" name="Cube 116"/>
            <p:cNvSpPr/>
            <p:nvPr/>
          </p:nvSpPr>
          <p:spPr bwMode="auto">
            <a:xfrm>
              <a:off x="2819400" y="4069080"/>
              <a:ext cx="274320" cy="27432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8" name="Cube 117"/>
            <p:cNvSpPr/>
            <p:nvPr/>
          </p:nvSpPr>
          <p:spPr bwMode="auto">
            <a:xfrm>
              <a:off x="1981200" y="2499687"/>
              <a:ext cx="274320" cy="27432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9" name="Cube 118"/>
            <p:cNvSpPr/>
            <p:nvPr/>
          </p:nvSpPr>
          <p:spPr bwMode="auto">
            <a:xfrm>
              <a:off x="4450080" y="4069080"/>
              <a:ext cx="274320" cy="27432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3" name="Cube 112"/>
            <p:cNvSpPr/>
            <p:nvPr/>
          </p:nvSpPr>
          <p:spPr bwMode="auto">
            <a:xfrm>
              <a:off x="2752244" y="2514600"/>
              <a:ext cx="274320" cy="27432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4" name="Cube 113"/>
            <p:cNvSpPr/>
            <p:nvPr/>
          </p:nvSpPr>
          <p:spPr bwMode="auto">
            <a:xfrm>
              <a:off x="3203340" y="3309835"/>
              <a:ext cx="274320" cy="27432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5" name="Cube 114"/>
            <p:cNvSpPr/>
            <p:nvPr/>
          </p:nvSpPr>
          <p:spPr bwMode="auto">
            <a:xfrm>
              <a:off x="4038600" y="3309835"/>
              <a:ext cx="274320" cy="27432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sp>
        <p:nvSpPr>
          <p:cNvPr id="65" name="Rectangle 64"/>
          <p:cNvSpPr/>
          <p:nvPr/>
        </p:nvSpPr>
        <p:spPr bwMode="auto">
          <a:xfrm>
            <a:off x="4343400" y="2819400"/>
            <a:ext cx="4800600" cy="6858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Rectangle 65"/>
          <p:cNvSpPr/>
          <p:nvPr/>
        </p:nvSpPr>
        <p:spPr bwMode="auto">
          <a:xfrm>
            <a:off x="4343400" y="3505200"/>
            <a:ext cx="4800600" cy="11430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7" name="Rectangle 66"/>
          <p:cNvSpPr/>
          <p:nvPr/>
        </p:nvSpPr>
        <p:spPr bwMode="auto">
          <a:xfrm>
            <a:off x="4419600" y="4648200"/>
            <a:ext cx="4724400" cy="10668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6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6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8" grpId="0" animBg="1"/>
      <p:bldP spid="65" grpId="0" animBg="1"/>
      <p:bldP spid="66" grpId="0" animBg="1"/>
      <p:bldP spid="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GraphLab</a:t>
            </a:r>
            <a:r>
              <a:rPr lang="en-US" dirty="0" smtClean="0"/>
              <a:t> Framework</a:t>
            </a:r>
            <a:endParaRPr lang="en-US" dirty="0"/>
          </a:p>
        </p:txBody>
      </p:sp>
      <p:grpSp>
        <p:nvGrpSpPr>
          <p:cNvPr id="257" name="Group 256"/>
          <p:cNvGrpSpPr/>
          <p:nvPr/>
        </p:nvGrpSpPr>
        <p:grpSpPr>
          <a:xfrm>
            <a:off x="1295400" y="4572000"/>
            <a:ext cx="1981200" cy="1465523"/>
            <a:chOff x="6705600" y="1066800"/>
            <a:chExt cx="1981200" cy="1465523"/>
          </a:xfrm>
        </p:grpSpPr>
        <p:sp>
          <p:nvSpPr>
            <p:cNvPr id="14" name="TextBox 13"/>
            <p:cNvSpPr txBox="1"/>
            <p:nvPr/>
          </p:nvSpPr>
          <p:spPr>
            <a:xfrm>
              <a:off x="6705600" y="1066800"/>
              <a:ext cx="1981200" cy="523220"/>
            </a:xfrm>
            <a:prstGeom prst="rect">
              <a:avLst/>
            </a:prstGeom>
            <a:noFill/>
          </p:spPr>
          <p:txBody>
            <a:bodyPr wrap="square" rtlCol="0">
              <a:spAutoFit/>
            </a:bodyPr>
            <a:lstStyle/>
            <a:p>
              <a:pPr algn="ctr"/>
              <a:r>
                <a:rPr lang="en-US" sz="2800" dirty="0" smtClean="0"/>
                <a:t>Scheduler</a:t>
              </a:r>
              <a:endParaRPr lang="en-US" sz="2800" dirty="0"/>
            </a:p>
          </p:txBody>
        </p:sp>
        <p:grpSp>
          <p:nvGrpSpPr>
            <p:cNvPr id="10" name="Group 87"/>
            <p:cNvGrpSpPr/>
            <p:nvPr/>
          </p:nvGrpSpPr>
          <p:grpSpPr>
            <a:xfrm rot="5400000">
              <a:off x="7420638" y="1418562"/>
              <a:ext cx="703523" cy="1524000"/>
              <a:chOff x="220878" y="1582423"/>
              <a:chExt cx="1339072" cy="2900753"/>
            </a:xfrm>
          </p:grpSpPr>
          <p:sp>
            <p:nvSpPr>
              <p:cNvPr id="82" name="Up Arrow 81"/>
              <p:cNvSpPr/>
              <p:nvPr/>
            </p:nvSpPr>
            <p:spPr bwMode="auto">
              <a:xfrm>
                <a:off x="220878" y="1582423"/>
                <a:ext cx="1339072" cy="2900753"/>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3" name="Oval 82"/>
              <p:cNvSpPr/>
              <p:nvPr/>
            </p:nvSpPr>
            <p:spPr bwMode="auto">
              <a:xfrm>
                <a:off x="766990" y="231197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4" name="Oval 83"/>
              <p:cNvSpPr/>
              <p:nvPr/>
            </p:nvSpPr>
            <p:spPr bwMode="auto">
              <a:xfrm>
                <a:off x="766990" y="284349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5" name="Oval 84"/>
              <p:cNvSpPr/>
              <p:nvPr/>
            </p:nvSpPr>
            <p:spPr bwMode="auto">
              <a:xfrm>
                <a:off x="766990" y="337501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6" name="Oval 85"/>
              <p:cNvSpPr/>
              <p:nvPr/>
            </p:nvSpPr>
            <p:spPr bwMode="auto">
              <a:xfrm>
                <a:off x="766990" y="390653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nvGrpSpPr>
          <p:cNvPr id="270" name="Group 269"/>
          <p:cNvGrpSpPr/>
          <p:nvPr/>
        </p:nvGrpSpPr>
        <p:grpSpPr>
          <a:xfrm>
            <a:off x="4648200" y="4495800"/>
            <a:ext cx="3851499" cy="1869662"/>
            <a:chOff x="4495800" y="4267200"/>
            <a:chExt cx="3851499" cy="1869662"/>
          </a:xfrm>
        </p:grpSpPr>
        <p:sp>
          <p:nvSpPr>
            <p:cNvPr id="17" name="TextBox 16"/>
            <p:cNvSpPr txBox="1"/>
            <p:nvPr/>
          </p:nvSpPr>
          <p:spPr>
            <a:xfrm>
              <a:off x="4953000" y="4267200"/>
              <a:ext cx="2942038" cy="523220"/>
            </a:xfrm>
            <a:prstGeom prst="rect">
              <a:avLst/>
            </a:prstGeom>
            <a:noFill/>
          </p:spPr>
          <p:txBody>
            <a:bodyPr wrap="square" rtlCol="0">
              <a:spAutoFit/>
            </a:bodyPr>
            <a:lstStyle/>
            <a:p>
              <a:pPr algn="ctr"/>
              <a:r>
                <a:rPr lang="en-US" sz="2800" dirty="0" smtClean="0"/>
                <a:t>Consistency Model</a:t>
              </a:r>
              <a:endParaRPr lang="en-US" sz="2800" dirty="0"/>
            </a:p>
          </p:txBody>
        </p:sp>
        <p:grpSp>
          <p:nvGrpSpPr>
            <p:cNvPr id="18" name="Group 123"/>
            <p:cNvGrpSpPr/>
            <p:nvPr/>
          </p:nvGrpSpPr>
          <p:grpSpPr>
            <a:xfrm>
              <a:off x="4495800" y="4876800"/>
              <a:ext cx="3851499" cy="1260062"/>
              <a:chOff x="2905452" y="3733800"/>
              <a:chExt cx="8384848" cy="2743200"/>
            </a:xfrm>
          </p:grpSpPr>
          <p:sp>
            <p:nvSpPr>
              <p:cNvPr id="90" name="Oval 89"/>
              <p:cNvSpPr/>
              <p:nvPr/>
            </p:nvSpPr>
            <p:spPr>
              <a:xfrm>
                <a:off x="4584700" y="3733800"/>
                <a:ext cx="5029200" cy="2743200"/>
              </a:xfrm>
              <a:prstGeom prst="ellipse">
                <a:avLst/>
              </a:prstGeom>
              <a:ln>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Oval 92"/>
              <p:cNvSpPr/>
              <p:nvPr/>
            </p:nvSpPr>
            <p:spPr>
              <a:xfrm>
                <a:off x="5727700" y="4114800"/>
                <a:ext cx="2895600" cy="2133600"/>
              </a:xfrm>
              <a:prstGeom prst="ellipse">
                <a:avLst/>
              </a:prstGeom>
              <a:ln>
                <a:prstDash val="das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594475" y="4457700"/>
                <a:ext cx="1143000" cy="1600200"/>
              </a:xfrm>
              <a:prstGeom prst="ellipse">
                <a:avLst/>
              </a:prstGeom>
              <a:ln>
                <a:prstDash val="sysDot"/>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Oval 97"/>
              <p:cNvSpPr/>
              <p:nvPr/>
            </p:nvSpPr>
            <p:spPr>
              <a:xfrm>
                <a:off x="6823075" y="4924425"/>
                <a:ext cx="762000" cy="762000"/>
              </a:xfrm>
              <a:prstGeom prst="ellipse">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schemeClr val="tx1"/>
                  </a:solidFill>
                </a:endParaRPr>
              </a:p>
            </p:txBody>
          </p:sp>
          <p:sp>
            <p:nvSpPr>
              <p:cNvPr id="99" name="Oval 98"/>
              <p:cNvSpPr/>
              <p:nvPr/>
            </p:nvSpPr>
            <p:spPr>
              <a:xfrm>
                <a:off x="868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00" name="Oval 6"/>
              <p:cNvSpPr/>
              <p:nvPr/>
            </p:nvSpPr>
            <p:spPr>
              <a:xfrm>
                <a:off x="487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03" name="Curved Connector 102"/>
              <p:cNvCxnSpPr>
                <a:stCxn id="98" idx="2"/>
                <a:endCxn id="100" idx="6"/>
              </p:cNvCxnSpPr>
              <p:nvPr/>
            </p:nvCxnSpPr>
            <p:spPr>
              <a:xfrm rot="10800000">
                <a:off x="5639129" y="5295904"/>
                <a:ext cx="1183948"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04" name="Cube 103"/>
              <p:cNvSpPr/>
              <p:nvPr/>
            </p:nvSpPr>
            <p:spPr>
              <a:xfrm>
                <a:off x="6116818" y="5096450"/>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7" name="Cube 106"/>
              <p:cNvSpPr/>
              <p:nvPr/>
            </p:nvSpPr>
            <p:spPr>
              <a:xfrm>
                <a:off x="889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8" name="Cube 107"/>
              <p:cNvSpPr/>
              <p:nvPr/>
            </p:nvSpPr>
            <p:spPr>
              <a:xfrm>
                <a:off x="70361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9" name="Cube 108"/>
              <p:cNvSpPr/>
              <p:nvPr/>
            </p:nvSpPr>
            <p:spPr>
              <a:xfrm>
                <a:off x="508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0" name="Curved Connector 109"/>
              <p:cNvCxnSpPr>
                <a:stCxn id="99" idx="2"/>
                <a:endCxn id="98" idx="6"/>
              </p:cNvCxnSpPr>
              <p:nvPr/>
            </p:nvCxnSpPr>
            <p:spPr>
              <a:xfrm rot="10800000" flipV="1">
                <a:off x="7585074" y="5295899"/>
                <a:ext cx="1102054"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1" name="Cube 110"/>
              <p:cNvSpPr/>
              <p:nvPr/>
            </p:nvSpPr>
            <p:spPr>
              <a:xfrm>
                <a:off x="7937827"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2" name="Oval 111"/>
              <p:cNvSpPr/>
              <p:nvPr/>
            </p:nvSpPr>
            <p:spPr>
              <a:xfrm>
                <a:off x="10528300"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15" name="Cube 114"/>
              <p:cNvSpPr/>
              <p:nvPr/>
            </p:nvSpPr>
            <p:spPr>
              <a:xfrm>
                <a:off x="10731500"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6" name="Curved Connector 115"/>
              <p:cNvCxnSpPr>
                <a:stCxn id="112" idx="2"/>
                <a:endCxn id="99" idx="6"/>
              </p:cNvCxnSpPr>
              <p:nvPr/>
            </p:nvCxnSpPr>
            <p:spPr>
              <a:xfrm rot="10800000">
                <a:off x="9449127" y="5295902"/>
                <a:ext cx="1079174" cy="3457"/>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7" name="Cube 116"/>
              <p:cNvSpPr/>
              <p:nvPr/>
            </p:nvSpPr>
            <p:spPr>
              <a:xfrm>
                <a:off x="9779000"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8" name="Oval 117"/>
              <p:cNvSpPr/>
              <p:nvPr/>
            </p:nvSpPr>
            <p:spPr>
              <a:xfrm>
                <a:off x="2905452" y="4924425"/>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20" name="Curved Connector 119"/>
              <p:cNvCxnSpPr>
                <a:stCxn id="100" idx="2"/>
                <a:endCxn id="118" idx="6"/>
              </p:cNvCxnSpPr>
              <p:nvPr/>
            </p:nvCxnSpPr>
            <p:spPr>
              <a:xfrm rot="10800000" flipV="1">
                <a:off x="3667453" y="5295899"/>
                <a:ext cx="1209676"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21" name="Cube 120"/>
              <p:cNvSpPr/>
              <p:nvPr/>
            </p:nvSpPr>
            <p:spPr>
              <a:xfrm>
                <a:off x="4061153" y="5105398"/>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23" name="Cube 122"/>
              <p:cNvSpPr/>
              <p:nvPr/>
            </p:nvSpPr>
            <p:spPr>
              <a:xfrm>
                <a:off x="3108652" y="5114925"/>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grpSp>
      </p:grpSp>
      <p:grpSp>
        <p:nvGrpSpPr>
          <p:cNvPr id="5" name="Group 4"/>
          <p:cNvGrpSpPr/>
          <p:nvPr/>
        </p:nvGrpSpPr>
        <p:grpSpPr>
          <a:xfrm>
            <a:off x="609600" y="1219200"/>
            <a:ext cx="3581400" cy="2835405"/>
            <a:chOff x="381000" y="1219200"/>
            <a:chExt cx="3581400" cy="2835405"/>
          </a:xfrm>
        </p:grpSpPr>
        <p:sp>
          <p:nvSpPr>
            <p:cNvPr id="7" name="TextBox 6"/>
            <p:cNvSpPr txBox="1"/>
            <p:nvPr/>
          </p:nvSpPr>
          <p:spPr>
            <a:xfrm>
              <a:off x="381000" y="1219200"/>
              <a:ext cx="3581400" cy="954107"/>
            </a:xfrm>
            <a:prstGeom prst="rect">
              <a:avLst/>
            </a:prstGeom>
            <a:noFill/>
          </p:spPr>
          <p:txBody>
            <a:bodyPr wrap="square" rtlCol="0">
              <a:spAutoFit/>
            </a:bodyPr>
            <a:lstStyle/>
            <a:p>
              <a:pPr algn="ctr"/>
              <a:r>
                <a:rPr lang="en-US" sz="2800" dirty="0" smtClean="0"/>
                <a:t>Graph Based</a:t>
              </a:r>
            </a:p>
            <a:p>
              <a:pPr algn="ctr"/>
              <a:r>
                <a:rPr lang="en-US" sz="2800" i="1" dirty="0" smtClean="0"/>
                <a:t>Data Representation</a:t>
              </a:r>
              <a:endParaRPr lang="en-US" sz="2800" i="1" dirty="0"/>
            </a:p>
          </p:txBody>
        </p:sp>
        <p:grpSp>
          <p:nvGrpSpPr>
            <p:cNvPr id="207" name="Group 206"/>
            <p:cNvGrpSpPr/>
            <p:nvPr/>
          </p:nvGrpSpPr>
          <p:grpSpPr>
            <a:xfrm>
              <a:off x="1143000" y="2362200"/>
              <a:ext cx="2172054" cy="1692405"/>
              <a:chOff x="457200" y="2895600"/>
              <a:chExt cx="4122177" cy="3211886"/>
            </a:xfrm>
          </p:grpSpPr>
          <p:cxnSp>
            <p:nvCxnSpPr>
              <p:cNvPr id="210" name="Straight Arrow Connector 209"/>
              <p:cNvCxnSpPr>
                <a:stCxn id="216" idx="6"/>
                <a:endCxn id="217" idx="2"/>
              </p:cNvCxnSpPr>
              <p:nvPr/>
            </p:nvCxnSpPr>
            <p:spPr bwMode="auto">
              <a:xfrm>
                <a:off x="857063" y="30918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1" name="Straight Arrow Connector 210"/>
              <p:cNvCxnSpPr>
                <a:stCxn id="217" idx="6"/>
                <a:endCxn id="218" idx="2"/>
              </p:cNvCxnSpPr>
              <p:nvPr/>
            </p:nvCxnSpPr>
            <p:spPr bwMode="auto">
              <a:xfrm>
                <a:off x="2343164" y="30918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2" name="Straight Arrow Connector 211"/>
              <p:cNvCxnSpPr>
                <a:stCxn id="222" idx="7"/>
                <a:endCxn id="217" idx="3"/>
              </p:cNvCxnSpPr>
              <p:nvPr/>
            </p:nvCxnSpPr>
            <p:spPr bwMode="auto">
              <a:xfrm rot="5400000" flipH="1" flipV="1">
                <a:off x="1216463" y="3563843"/>
                <a:ext cx="1124928"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3" name="Straight Arrow Connector 212"/>
              <p:cNvCxnSpPr>
                <a:stCxn id="224" idx="1"/>
                <a:endCxn id="218" idx="5"/>
              </p:cNvCxnSpPr>
              <p:nvPr/>
            </p:nvCxnSpPr>
            <p:spPr bwMode="auto">
              <a:xfrm rot="16200000" flipV="1">
                <a:off x="34456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4" name="Straight Arrow Connector 213"/>
              <p:cNvCxnSpPr>
                <a:stCxn id="223" idx="7"/>
                <a:endCxn id="218" idx="3"/>
              </p:cNvCxnSpPr>
              <p:nvPr/>
            </p:nvCxnSpPr>
            <p:spPr bwMode="auto">
              <a:xfrm rot="5400000" flipH="1" flipV="1">
                <a:off x="2702563" y="3563844"/>
                <a:ext cx="1124928"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5" name="Straight Arrow Connector 214"/>
              <p:cNvCxnSpPr>
                <a:stCxn id="223" idx="1"/>
                <a:endCxn id="217" idx="5"/>
              </p:cNvCxnSpPr>
              <p:nvPr/>
            </p:nvCxnSpPr>
            <p:spPr bwMode="auto">
              <a:xfrm rot="16200000" flipV="1">
                <a:off x="19595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216" name="Oval 4"/>
              <p:cNvSpPr/>
              <p:nvPr/>
            </p:nvSpPr>
            <p:spPr bwMode="auto">
              <a:xfrm>
                <a:off x="464577"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7" name="Oval 216"/>
              <p:cNvSpPr/>
              <p:nvPr/>
            </p:nvSpPr>
            <p:spPr bwMode="auto">
              <a:xfrm>
                <a:off x="19506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8" name="Oval 217"/>
              <p:cNvSpPr/>
              <p:nvPr/>
            </p:nvSpPr>
            <p:spPr bwMode="auto">
              <a:xfrm>
                <a:off x="34367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9" name="Oval 4"/>
              <p:cNvSpPr/>
              <p:nvPr/>
            </p:nvSpPr>
            <p:spPr bwMode="auto">
              <a:xfrm>
                <a:off x="464577"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0" name="Oval 219"/>
              <p:cNvSpPr/>
              <p:nvPr/>
            </p:nvSpPr>
            <p:spPr bwMode="auto">
              <a:xfrm>
                <a:off x="19506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1" name="Oval 220"/>
              <p:cNvSpPr/>
              <p:nvPr/>
            </p:nvSpPr>
            <p:spPr bwMode="auto">
              <a:xfrm>
                <a:off x="34367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2" name="Oval 4"/>
              <p:cNvSpPr/>
              <p:nvPr/>
            </p:nvSpPr>
            <p:spPr bwMode="auto">
              <a:xfrm>
                <a:off x="1214690"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3" name="Oval 222"/>
              <p:cNvSpPr/>
              <p:nvPr/>
            </p:nvSpPr>
            <p:spPr bwMode="auto">
              <a:xfrm>
                <a:off x="27007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4" name="Oval 223"/>
              <p:cNvSpPr/>
              <p:nvPr/>
            </p:nvSpPr>
            <p:spPr bwMode="auto">
              <a:xfrm>
                <a:off x="41868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25" name="Straight Arrow Connector 224"/>
              <p:cNvCxnSpPr>
                <a:stCxn id="219" idx="6"/>
                <a:endCxn id="220" idx="2"/>
              </p:cNvCxnSpPr>
              <p:nvPr/>
            </p:nvCxnSpPr>
            <p:spPr bwMode="auto">
              <a:xfrm>
                <a:off x="857063" y="59112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6" name="Straight Arrow Connector 225"/>
              <p:cNvCxnSpPr>
                <a:stCxn id="220" idx="6"/>
                <a:endCxn id="221" idx="2"/>
              </p:cNvCxnSpPr>
              <p:nvPr/>
            </p:nvCxnSpPr>
            <p:spPr bwMode="auto">
              <a:xfrm>
                <a:off x="2343164" y="59112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7" name="Straight Arrow Connector 226"/>
              <p:cNvCxnSpPr>
                <a:stCxn id="220" idx="1"/>
                <a:endCxn id="222" idx="5"/>
              </p:cNvCxnSpPr>
              <p:nvPr/>
            </p:nvCxnSpPr>
            <p:spPr bwMode="auto">
              <a:xfrm rot="16200000" flipV="1">
                <a:off x="1209221" y="4973543"/>
                <a:ext cx="1139412"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8" name="Straight Arrow Connector 227"/>
              <p:cNvCxnSpPr>
                <a:stCxn id="221" idx="7"/>
                <a:endCxn id="224" idx="3"/>
              </p:cNvCxnSpPr>
              <p:nvPr/>
            </p:nvCxnSpPr>
            <p:spPr bwMode="auto">
              <a:xfrm rot="5400000" flipH="1" flipV="1">
                <a:off x="34383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9" name="Straight Arrow Connector 228"/>
              <p:cNvCxnSpPr>
                <a:stCxn id="221" idx="1"/>
                <a:endCxn id="223" idx="5"/>
              </p:cNvCxnSpPr>
              <p:nvPr/>
            </p:nvCxnSpPr>
            <p:spPr bwMode="auto">
              <a:xfrm rot="16200000" flipV="1">
                <a:off x="2695322" y="4973543"/>
                <a:ext cx="1139412"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30" name="Straight Arrow Connector 229"/>
              <p:cNvCxnSpPr>
                <a:stCxn id="220" idx="7"/>
                <a:endCxn id="223" idx="3"/>
              </p:cNvCxnSpPr>
              <p:nvPr/>
            </p:nvCxnSpPr>
            <p:spPr bwMode="auto">
              <a:xfrm rot="5400000" flipH="1" flipV="1">
                <a:off x="19522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grpSp>
            <p:nvGrpSpPr>
              <p:cNvPr id="231" name="Group 182"/>
              <p:cNvGrpSpPr/>
              <p:nvPr/>
            </p:nvGrpSpPr>
            <p:grpSpPr>
              <a:xfrm>
                <a:off x="457200" y="2971800"/>
                <a:ext cx="4073636" cy="3124200"/>
                <a:chOff x="602223" y="2884114"/>
                <a:chExt cx="4073636" cy="3124200"/>
              </a:xfrm>
            </p:grpSpPr>
            <p:sp>
              <p:nvSpPr>
                <p:cNvPr id="245" name="Cube 244"/>
                <p:cNvSpPr/>
                <p:nvPr/>
              </p:nvSpPr>
              <p:spPr bwMode="auto">
                <a:xfrm>
                  <a:off x="658141"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6" name="Cube 245"/>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7" name="Cube 246"/>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8" name="Cube 247"/>
                <p:cNvSpPr/>
                <p:nvPr/>
              </p:nvSpPr>
              <p:spPr bwMode="auto">
                <a:xfrm>
                  <a:off x="13716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9" name="Cube 248"/>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0" name="Cube 249"/>
                <p:cNvSpPr/>
                <p:nvPr/>
              </p:nvSpPr>
              <p:spPr bwMode="auto">
                <a:xfrm>
                  <a:off x="3629941" y="56942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1" name="Cube 250"/>
                <p:cNvSpPr/>
                <p:nvPr/>
              </p:nvSpPr>
              <p:spPr bwMode="auto">
                <a:xfrm>
                  <a:off x="2140917" y="56561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2" name="Cube 251"/>
                <p:cNvSpPr/>
                <p:nvPr/>
              </p:nvSpPr>
              <p:spPr bwMode="auto">
                <a:xfrm>
                  <a:off x="602223" y="57035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3" name="Cube 252"/>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232" name="Group 192"/>
              <p:cNvGrpSpPr/>
              <p:nvPr/>
            </p:nvGrpSpPr>
            <p:grpSpPr>
              <a:xfrm>
                <a:off x="1214690" y="2935878"/>
                <a:ext cx="3029680" cy="3147054"/>
                <a:chOff x="1359713" y="2848192"/>
                <a:chExt cx="3029680" cy="3147054"/>
              </a:xfrm>
            </p:grpSpPr>
            <p:sp>
              <p:nvSpPr>
                <p:cNvPr id="233" name="Cube 232"/>
                <p:cNvSpPr/>
                <p:nvPr/>
              </p:nvSpPr>
              <p:spPr bwMode="auto">
                <a:xfrm>
                  <a:off x="1359713" y="2864458"/>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4" name="Cube 233"/>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5" name="Cube 234"/>
                <p:cNvSpPr/>
                <p:nvPr/>
              </p:nvSpPr>
              <p:spPr bwMode="auto">
                <a:xfrm>
                  <a:off x="1750686"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6" name="Cube 235"/>
                <p:cNvSpPr/>
                <p:nvPr/>
              </p:nvSpPr>
              <p:spPr bwMode="auto">
                <a:xfrm>
                  <a:off x="2547982"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7" name="Cube 236"/>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8" name="Cube 237"/>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9" name="Cube 238"/>
                <p:cNvSpPr/>
                <p:nvPr/>
              </p:nvSpPr>
              <p:spPr bwMode="auto">
                <a:xfrm>
                  <a:off x="1737986"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0" name="Cube 239"/>
                <p:cNvSpPr/>
                <p:nvPr/>
              </p:nvSpPr>
              <p:spPr bwMode="auto">
                <a:xfrm>
                  <a:off x="2535282"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1" name="Cube 240"/>
                <p:cNvSpPr/>
                <p:nvPr/>
              </p:nvSpPr>
              <p:spPr bwMode="auto">
                <a:xfrm>
                  <a:off x="3270001"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2" name="Cube 241"/>
                <p:cNvSpPr/>
                <p:nvPr/>
              </p:nvSpPr>
              <p:spPr bwMode="auto">
                <a:xfrm>
                  <a:off x="4044234"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3" name="Cube 242"/>
                <p:cNvSpPr/>
                <p:nvPr/>
              </p:nvSpPr>
              <p:spPr bwMode="auto">
                <a:xfrm>
                  <a:off x="1359713" y="5690446"/>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4" name="Cube 243"/>
                <p:cNvSpPr/>
                <p:nvPr/>
              </p:nvSpPr>
              <p:spPr bwMode="auto">
                <a:xfrm>
                  <a:off x="2875826" y="5674180"/>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grpSp>
        <p:nvGrpSpPr>
          <p:cNvPr id="3" name="Group 2"/>
          <p:cNvGrpSpPr/>
          <p:nvPr/>
        </p:nvGrpSpPr>
        <p:grpSpPr>
          <a:xfrm>
            <a:off x="5029200" y="1219200"/>
            <a:ext cx="3048000" cy="2826717"/>
            <a:chOff x="5029200" y="1219200"/>
            <a:chExt cx="3048000" cy="2826717"/>
          </a:xfrm>
        </p:grpSpPr>
        <p:grpSp>
          <p:nvGrpSpPr>
            <p:cNvPr id="206" name="Group 205"/>
            <p:cNvGrpSpPr/>
            <p:nvPr/>
          </p:nvGrpSpPr>
          <p:grpSpPr>
            <a:xfrm>
              <a:off x="5413269" y="2209800"/>
              <a:ext cx="2435331" cy="1836117"/>
              <a:chOff x="464577" y="2641600"/>
              <a:chExt cx="4388704" cy="3308862"/>
            </a:xfrm>
          </p:grpSpPr>
          <p:sp>
            <p:nvSpPr>
              <p:cNvPr id="160" name="Freeform 159"/>
              <p:cNvSpPr/>
              <p:nvPr/>
            </p:nvSpPr>
            <p:spPr bwMode="auto">
              <a:xfrm>
                <a:off x="1706269" y="2641600"/>
                <a:ext cx="3147012" cy="2295407"/>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1" name="Oval 160"/>
              <p:cNvSpPr/>
              <p:nvPr/>
            </p:nvSpPr>
            <p:spPr bwMode="auto">
              <a:xfrm>
                <a:off x="3276600" y="27432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2" name="Straight Arrow Connector 161"/>
              <p:cNvCxnSpPr>
                <a:stCxn id="168" idx="6"/>
                <a:endCxn id="169" idx="2"/>
              </p:cNvCxnSpPr>
              <p:nvPr/>
            </p:nvCxnSpPr>
            <p:spPr bwMode="auto">
              <a:xfrm>
                <a:off x="857063" y="3091843"/>
                <a:ext cx="1093615"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3" name="Straight Arrow Connector 162"/>
              <p:cNvCxnSpPr>
                <a:stCxn id="169" idx="6"/>
                <a:endCxn id="170" idx="2"/>
              </p:cNvCxnSpPr>
              <p:nvPr/>
            </p:nvCxnSpPr>
            <p:spPr bwMode="auto">
              <a:xfrm>
                <a:off x="2343164" y="3091843"/>
                <a:ext cx="1093614"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4" name="Straight Arrow Connector 163"/>
              <p:cNvCxnSpPr>
                <a:stCxn id="174" idx="7"/>
                <a:endCxn id="169" idx="3"/>
              </p:cNvCxnSpPr>
              <p:nvPr/>
            </p:nvCxnSpPr>
            <p:spPr bwMode="auto">
              <a:xfrm rot="5400000" flipH="1" flipV="1">
                <a:off x="1216463" y="3563843"/>
                <a:ext cx="1124928" cy="4584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5" name="Straight Arrow Connector 164"/>
              <p:cNvCxnSpPr>
                <a:stCxn id="176" idx="1"/>
                <a:endCxn id="170" idx="5"/>
              </p:cNvCxnSpPr>
              <p:nvPr/>
            </p:nvCxnSpPr>
            <p:spPr bwMode="auto">
              <a:xfrm rot="16200000" flipV="1">
                <a:off x="34456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6" name="Straight Arrow Connector 165"/>
              <p:cNvCxnSpPr>
                <a:stCxn id="175" idx="7"/>
                <a:endCxn id="170" idx="3"/>
              </p:cNvCxnSpPr>
              <p:nvPr/>
            </p:nvCxnSpPr>
            <p:spPr bwMode="auto">
              <a:xfrm rot="5400000" flipH="1" flipV="1">
                <a:off x="2702563" y="3563844"/>
                <a:ext cx="1124928" cy="4584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7" name="Straight Arrow Connector 166"/>
              <p:cNvCxnSpPr>
                <a:stCxn id="175" idx="1"/>
                <a:endCxn id="169" idx="5"/>
              </p:cNvCxnSpPr>
              <p:nvPr/>
            </p:nvCxnSpPr>
            <p:spPr bwMode="auto">
              <a:xfrm rot="16200000" flipV="1">
                <a:off x="19595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68" name="Oval 4"/>
              <p:cNvSpPr/>
              <p:nvPr/>
            </p:nvSpPr>
            <p:spPr bwMode="auto">
              <a:xfrm>
                <a:off x="464577"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69" name="Oval 168"/>
              <p:cNvSpPr/>
              <p:nvPr/>
            </p:nvSpPr>
            <p:spPr bwMode="auto">
              <a:xfrm>
                <a:off x="19506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0" name="Oval 169"/>
              <p:cNvSpPr/>
              <p:nvPr/>
            </p:nvSpPr>
            <p:spPr bwMode="auto">
              <a:xfrm>
                <a:off x="34367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1" name="Oval 4"/>
              <p:cNvSpPr/>
              <p:nvPr/>
            </p:nvSpPr>
            <p:spPr bwMode="auto">
              <a:xfrm>
                <a:off x="4645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2" name="Oval 171"/>
              <p:cNvSpPr/>
              <p:nvPr/>
            </p:nvSpPr>
            <p:spPr bwMode="auto">
              <a:xfrm>
                <a:off x="19506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3" name="Oval 172"/>
              <p:cNvSpPr/>
              <p:nvPr/>
            </p:nvSpPr>
            <p:spPr bwMode="auto">
              <a:xfrm>
                <a:off x="3436778"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4" name="Oval 4"/>
              <p:cNvSpPr/>
              <p:nvPr/>
            </p:nvSpPr>
            <p:spPr bwMode="auto">
              <a:xfrm>
                <a:off x="1214690"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5" name="Oval 174"/>
              <p:cNvSpPr/>
              <p:nvPr/>
            </p:nvSpPr>
            <p:spPr bwMode="auto">
              <a:xfrm>
                <a:off x="27007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6" name="Oval 175"/>
              <p:cNvSpPr/>
              <p:nvPr/>
            </p:nvSpPr>
            <p:spPr bwMode="auto">
              <a:xfrm>
                <a:off x="41868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77" name="Straight Arrow Connector 176"/>
              <p:cNvCxnSpPr>
                <a:stCxn id="171" idx="6"/>
                <a:endCxn id="172" idx="2"/>
              </p:cNvCxnSpPr>
              <p:nvPr/>
            </p:nvCxnSpPr>
            <p:spPr bwMode="auto">
              <a:xfrm>
                <a:off x="857063"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8" name="Straight Arrow Connector 177"/>
              <p:cNvCxnSpPr>
                <a:stCxn id="172" idx="6"/>
                <a:endCxn id="173" idx="2"/>
              </p:cNvCxnSpPr>
              <p:nvPr/>
            </p:nvCxnSpPr>
            <p:spPr bwMode="auto">
              <a:xfrm>
                <a:off x="2343164"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9" name="Straight Arrow Connector 178"/>
              <p:cNvCxnSpPr>
                <a:stCxn id="172" idx="1"/>
                <a:endCxn id="174" idx="5"/>
              </p:cNvCxnSpPr>
              <p:nvPr/>
            </p:nvCxnSpPr>
            <p:spPr bwMode="auto">
              <a:xfrm rot="16200000" flipV="1">
                <a:off x="1287736"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0" name="Straight Arrow Connector 179"/>
              <p:cNvCxnSpPr>
                <a:stCxn id="173" idx="7"/>
                <a:endCxn id="176" idx="3"/>
              </p:cNvCxnSpPr>
              <p:nvPr/>
            </p:nvCxnSpPr>
            <p:spPr bwMode="auto">
              <a:xfrm rot="5400000" flipH="1" flipV="1">
                <a:off x="3516885"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1" name="Straight Arrow Connector 180"/>
              <p:cNvCxnSpPr>
                <a:stCxn id="173" idx="1"/>
                <a:endCxn id="175" idx="5"/>
              </p:cNvCxnSpPr>
              <p:nvPr/>
            </p:nvCxnSpPr>
            <p:spPr bwMode="auto">
              <a:xfrm rot="16200000" flipV="1">
                <a:off x="2773837"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2" name="Straight Arrow Connector 181"/>
              <p:cNvCxnSpPr>
                <a:stCxn id="172" idx="7"/>
                <a:endCxn id="175" idx="3"/>
              </p:cNvCxnSpPr>
              <p:nvPr/>
            </p:nvCxnSpPr>
            <p:spPr bwMode="auto">
              <a:xfrm rot="5400000" flipH="1" flipV="1">
                <a:off x="2030784"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grpSp>
            <p:nvGrpSpPr>
              <p:cNvPr id="183" name="Group 182"/>
              <p:cNvGrpSpPr/>
              <p:nvPr/>
            </p:nvGrpSpPr>
            <p:grpSpPr>
              <a:xfrm>
                <a:off x="1988577" y="2971800"/>
                <a:ext cx="2542259" cy="1676400"/>
                <a:chOff x="2133600" y="2884114"/>
                <a:chExt cx="2542259" cy="1676400"/>
              </a:xfrm>
            </p:grpSpPr>
            <p:sp>
              <p:nvSpPr>
                <p:cNvPr id="185" name="Cube 184"/>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6" name="Cube 185"/>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8" name="Cube 187"/>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2" name="Cube 191"/>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193" name="Group 192"/>
              <p:cNvGrpSpPr/>
              <p:nvPr/>
            </p:nvGrpSpPr>
            <p:grpSpPr>
              <a:xfrm>
                <a:off x="2730803" y="2935878"/>
                <a:ext cx="1513567" cy="1071452"/>
                <a:chOff x="2875826" y="2848192"/>
                <a:chExt cx="1513567" cy="1071452"/>
              </a:xfrm>
            </p:grpSpPr>
            <p:sp>
              <p:nvSpPr>
                <p:cNvPr id="195" name="Cube 194"/>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8" name="Cube 197"/>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9" name="Cube 198"/>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sp>
          <p:nvSpPr>
            <p:cNvPr id="254" name="TextBox 253"/>
            <p:cNvSpPr txBox="1"/>
            <p:nvPr/>
          </p:nvSpPr>
          <p:spPr>
            <a:xfrm>
              <a:off x="5029200" y="1219200"/>
              <a:ext cx="3048000" cy="954107"/>
            </a:xfrm>
            <a:prstGeom prst="rect">
              <a:avLst/>
            </a:prstGeom>
            <a:noFill/>
          </p:spPr>
          <p:txBody>
            <a:bodyPr wrap="square" rtlCol="0">
              <a:spAutoFit/>
            </a:bodyPr>
            <a:lstStyle/>
            <a:p>
              <a:pPr algn="ctr"/>
              <a:r>
                <a:rPr lang="en-US" sz="2800" dirty="0" smtClean="0"/>
                <a:t>Update Functions</a:t>
              </a:r>
            </a:p>
            <a:p>
              <a:pPr algn="ctr"/>
              <a:r>
                <a:rPr lang="en-US" sz="2800" i="1" dirty="0" smtClean="0"/>
                <a:t>User Computation</a:t>
              </a:r>
              <a:endParaRPr lang="en-US" sz="2800" i="1" dirty="0"/>
            </a:p>
          </p:txBody>
        </p:sp>
      </p:grpSp>
      <p:sp>
        <p:nvSpPr>
          <p:cNvPr id="6" name="Rectangle 5"/>
          <p:cNvSpPr/>
          <p:nvPr/>
        </p:nvSpPr>
        <p:spPr bwMode="auto">
          <a:xfrm>
            <a:off x="762000" y="12954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4876800" y="12192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a:off x="1066800" y="4419600"/>
            <a:ext cx="25908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Rectangle 123"/>
          <p:cNvSpPr/>
          <p:nvPr/>
        </p:nvSpPr>
        <p:spPr bwMode="auto">
          <a:xfrm>
            <a:off x="4419600" y="4495800"/>
            <a:ext cx="41910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41</a:t>
            </a:fld>
            <a:endParaRPr lang="en-US"/>
          </a:p>
        </p:txBody>
      </p:sp>
    </p:spTree>
    <p:extLst>
      <p:ext uri="{BB962C8B-B14F-4D97-AF65-F5344CB8AC3E}">
        <p14:creationId xmlns:p14="http://schemas.microsoft.com/office/powerpoint/2010/main" val="1482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64"/>
          <p:cNvSpPr/>
          <p:nvPr/>
        </p:nvSpPr>
        <p:spPr bwMode="auto">
          <a:xfrm rot="10800000">
            <a:off x="4069964" y="2947107"/>
            <a:ext cx="3409950" cy="1811866"/>
          </a:xfrm>
          <a:custGeom>
            <a:avLst/>
            <a:gdLst>
              <a:gd name="connsiteX0" fmla="*/ 1629833 w 3409950"/>
              <a:gd name="connsiteY0" fmla="*/ 55033 h 1811866"/>
              <a:gd name="connsiteX1" fmla="*/ 3026833 w 3409950"/>
              <a:gd name="connsiteY1" fmla="*/ 105833 h 1811866"/>
              <a:gd name="connsiteX2" fmla="*/ 3230033 w 3409950"/>
              <a:gd name="connsiteY2" fmla="*/ 690033 h 1811866"/>
              <a:gd name="connsiteX3" fmla="*/ 1947333 w 3409950"/>
              <a:gd name="connsiteY3" fmla="*/ 664633 h 1811866"/>
              <a:gd name="connsiteX4" fmla="*/ 2493433 w 3409950"/>
              <a:gd name="connsiteY4" fmla="*/ 1413933 h 1811866"/>
              <a:gd name="connsiteX5" fmla="*/ 2290233 w 3409950"/>
              <a:gd name="connsiteY5" fmla="*/ 1769533 h 1811866"/>
              <a:gd name="connsiteX6" fmla="*/ 1833033 w 3409950"/>
              <a:gd name="connsiteY6" fmla="*/ 1642533 h 1811866"/>
              <a:gd name="connsiteX7" fmla="*/ 1540933 w 3409950"/>
              <a:gd name="connsiteY7" fmla="*/ 753533 h 1811866"/>
              <a:gd name="connsiteX8" fmla="*/ 1274233 w 3409950"/>
              <a:gd name="connsiteY8" fmla="*/ 1591733 h 1811866"/>
              <a:gd name="connsiteX9" fmla="*/ 867833 w 3409950"/>
              <a:gd name="connsiteY9" fmla="*/ 1756833 h 1811866"/>
              <a:gd name="connsiteX10" fmla="*/ 740833 w 3409950"/>
              <a:gd name="connsiteY10" fmla="*/ 1325033 h 1811866"/>
              <a:gd name="connsiteX11" fmla="*/ 1198033 w 3409950"/>
              <a:gd name="connsiteY11" fmla="*/ 677333 h 1811866"/>
              <a:gd name="connsiteX12" fmla="*/ 194733 w 3409950"/>
              <a:gd name="connsiteY12" fmla="*/ 690033 h 1811866"/>
              <a:gd name="connsiteX13" fmla="*/ 29633 w 3409950"/>
              <a:gd name="connsiteY13" fmla="*/ 283633 h 1811866"/>
              <a:gd name="connsiteX14" fmla="*/ 372533 w 3409950"/>
              <a:gd name="connsiteY14" fmla="*/ 93133 h 1811866"/>
              <a:gd name="connsiteX15" fmla="*/ 1629833 w 3409950"/>
              <a:gd name="connsiteY15" fmla="*/ 55033 h 181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09950" h="1811866">
                <a:moveTo>
                  <a:pt x="1629833" y="55033"/>
                </a:moveTo>
                <a:cubicBezTo>
                  <a:pt x="2072216" y="57150"/>
                  <a:pt x="2760133" y="0"/>
                  <a:pt x="3026833" y="105833"/>
                </a:cubicBezTo>
                <a:cubicBezTo>
                  <a:pt x="3293533" y="211666"/>
                  <a:pt x="3409950" y="596900"/>
                  <a:pt x="3230033" y="690033"/>
                </a:cubicBezTo>
                <a:cubicBezTo>
                  <a:pt x="3050116" y="783166"/>
                  <a:pt x="2070100" y="543983"/>
                  <a:pt x="1947333" y="664633"/>
                </a:cubicBezTo>
                <a:cubicBezTo>
                  <a:pt x="1824566" y="785283"/>
                  <a:pt x="2436283" y="1229783"/>
                  <a:pt x="2493433" y="1413933"/>
                </a:cubicBezTo>
                <a:cubicBezTo>
                  <a:pt x="2550583" y="1598083"/>
                  <a:pt x="2400300" y="1731433"/>
                  <a:pt x="2290233" y="1769533"/>
                </a:cubicBezTo>
                <a:cubicBezTo>
                  <a:pt x="2180166" y="1807633"/>
                  <a:pt x="1957916" y="1811866"/>
                  <a:pt x="1833033" y="1642533"/>
                </a:cubicBezTo>
                <a:cubicBezTo>
                  <a:pt x="1708150" y="1473200"/>
                  <a:pt x="1634066" y="762000"/>
                  <a:pt x="1540933" y="753533"/>
                </a:cubicBezTo>
                <a:cubicBezTo>
                  <a:pt x="1447800" y="745066"/>
                  <a:pt x="1386416" y="1424516"/>
                  <a:pt x="1274233" y="1591733"/>
                </a:cubicBezTo>
                <a:cubicBezTo>
                  <a:pt x="1162050" y="1758950"/>
                  <a:pt x="956733" y="1801283"/>
                  <a:pt x="867833" y="1756833"/>
                </a:cubicBezTo>
                <a:cubicBezTo>
                  <a:pt x="778933" y="1712383"/>
                  <a:pt x="685800" y="1504950"/>
                  <a:pt x="740833" y="1325033"/>
                </a:cubicBezTo>
                <a:cubicBezTo>
                  <a:pt x="795866" y="1145116"/>
                  <a:pt x="1289050" y="783166"/>
                  <a:pt x="1198033" y="677333"/>
                </a:cubicBezTo>
                <a:cubicBezTo>
                  <a:pt x="1107016" y="571500"/>
                  <a:pt x="389466" y="755650"/>
                  <a:pt x="194733" y="690033"/>
                </a:cubicBezTo>
                <a:cubicBezTo>
                  <a:pt x="0" y="624416"/>
                  <a:pt x="0" y="383116"/>
                  <a:pt x="29633" y="283633"/>
                </a:cubicBezTo>
                <a:cubicBezTo>
                  <a:pt x="59266" y="184150"/>
                  <a:pt x="105833" y="131233"/>
                  <a:pt x="372533" y="93133"/>
                </a:cubicBezTo>
                <a:cubicBezTo>
                  <a:pt x="639233" y="55033"/>
                  <a:pt x="1187450" y="52916"/>
                  <a:pt x="1629833" y="55033"/>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66" name="Oval 65"/>
          <p:cNvSpPr/>
          <p:nvPr/>
        </p:nvSpPr>
        <p:spPr bwMode="auto">
          <a:xfrm>
            <a:off x="5562600" y="4112581"/>
            <a:ext cx="457200" cy="457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57" name="Freeform 56"/>
          <p:cNvSpPr/>
          <p:nvPr/>
        </p:nvSpPr>
        <p:spPr bwMode="auto">
          <a:xfrm>
            <a:off x="4069964" y="1905000"/>
            <a:ext cx="2144183" cy="755172"/>
          </a:xfrm>
          <a:custGeom>
            <a:avLst/>
            <a:gdLst>
              <a:gd name="connsiteX0" fmla="*/ 38100 w 2144183"/>
              <a:gd name="connsiteY0" fmla="*/ 410633 h 1041400"/>
              <a:gd name="connsiteX1" fmla="*/ 495300 w 2144183"/>
              <a:gd name="connsiteY1" fmla="*/ 131233 h 1041400"/>
              <a:gd name="connsiteX2" fmla="*/ 1879600 w 2144183"/>
              <a:gd name="connsiteY2" fmla="*/ 105833 h 1041400"/>
              <a:gd name="connsiteX3" fmla="*/ 2082800 w 2144183"/>
              <a:gd name="connsiteY3" fmla="*/ 766233 h 1041400"/>
              <a:gd name="connsiteX4" fmla="*/ 1536700 w 2144183"/>
              <a:gd name="connsiteY4" fmla="*/ 1007533 h 1041400"/>
              <a:gd name="connsiteX5" fmla="*/ 266700 w 2144183"/>
              <a:gd name="connsiteY5" fmla="*/ 944033 h 1041400"/>
              <a:gd name="connsiteX6" fmla="*/ 38100 w 2144183"/>
              <a:gd name="connsiteY6" fmla="*/ 410633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4183" h="1041400">
                <a:moveTo>
                  <a:pt x="38100" y="410633"/>
                </a:moveTo>
                <a:cubicBezTo>
                  <a:pt x="76200" y="275166"/>
                  <a:pt x="188383" y="182033"/>
                  <a:pt x="495300" y="131233"/>
                </a:cubicBezTo>
                <a:cubicBezTo>
                  <a:pt x="802217" y="80433"/>
                  <a:pt x="1615017" y="0"/>
                  <a:pt x="1879600" y="105833"/>
                </a:cubicBezTo>
                <a:cubicBezTo>
                  <a:pt x="2144183" y="211666"/>
                  <a:pt x="2139950" y="615950"/>
                  <a:pt x="2082800" y="766233"/>
                </a:cubicBezTo>
                <a:cubicBezTo>
                  <a:pt x="2025650" y="916516"/>
                  <a:pt x="1839383" y="977900"/>
                  <a:pt x="1536700" y="1007533"/>
                </a:cubicBezTo>
                <a:cubicBezTo>
                  <a:pt x="1234017" y="1037166"/>
                  <a:pt x="520700" y="1041400"/>
                  <a:pt x="266700" y="944033"/>
                </a:cubicBezTo>
                <a:cubicBezTo>
                  <a:pt x="12700" y="846666"/>
                  <a:pt x="0" y="546100"/>
                  <a:pt x="38100" y="410633"/>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56" name="Freeform 55"/>
          <p:cNvSpPr/>
          <p:nvPr/>
        </p:nvSpPr>
        <p:spPr bwMode="auto">
          <a:xfrm>
            <a:off x="4112423" y="3981766"/>
            <a:ext cx="2144183" cy="755172"/>
          </a:xfrm>
          <a:custGeom>
            <a:avLst/>
            <a:gdLst>
              <a:gd name="connsiteX0" fmla="*/ 38100 w 2144183"/>
              <a:gd name="connsiteY0" fmla="*/ 410633 h 1041400"/>
              <a:gd name="connsiteX1" fmla="*/ 495300 w 2144183"/>
              <a:gd name="connsiteY1" fmla="*/ 131233 h 1041400"/>
              <a:gd name="connsiteX2" fmla="*/ 1879600 w 2144183"/>
              <a:gd name="connsiteY2" fmla="*/ 105833 h 1041400"/>
              <a:gd name="connsiteX3" fmla="*/ 2082800 w 2144183"/>
              <a:gd name="connsiteY3" fmla="*/ 766233 h 1041400"/>
              <a:gd name="connsiteX4" fmla="*/ 1536700 w 2144183"/>
              <a:gd name="connsiteY4" fmla="*/ 1007533 h 1041400"/>
              <a:gd name="connsiteX5" fmla="*/ 266700 w 2144183"/>
              <a:gd name="connsiteY5" fmla="*/ 944033 h 1041400"/>
              <a:gd name="connsiteX6" fmla="*/ 38100 w 2144183"/>
              <a:gd name="connsiteY6" fmla="*/ 410633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4183" h="1041400">
                <a:moveTo>
                  <a:pt x="38100" y="410633"/>
                </a:moveTo>
                <a:cubicBezTo>
                  <a:pt x="76200" y="275166"/>
                  <a:pt x="188383" y="182033"/>
                  <a:pt x="495300" y="131233"/>
                </a:cubicBezTo>
                <a:cubicBezTo>
                  <a:pt x="802217" y="80433"/>
                  <a:pt x="1615017" y="0"/>
                  <a:pt x="1879600" y="105833"/>
                </a:cubicBezTo>
                <a:cubicBezTo>
                  <a:pt x="2144183" y="211666"/>
                  <a:pt x="2139950" y="615950"/>
                  <a:pt x="2082800" y="766233"/>
                </a:cubicBezTo>
                <a:cubicBezTo>
                  <a:pt x="2025650" y="916516"/>
                  <a:pt x="1839383" y="977900"/>
                  <a:pt x="1536700" y="1007533"/>
                </a:cubicBezTo>
                <a:cubicBezTo>
                  <a:pt x="1234017" y="1037166"/>
                  <a:pt x="520700" y="1041400"/>
                  <a:pt x="266700" y="944033"/>
                </a:cubicBezTo>
                <a:cubicBezTo>
                  <a:pt x="12700" y="846666"/>
                  <a:pt x="0" y="546100"/>
                  <a:pt x="38100" y="410633"/>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 name="Title 1"/>
          <p:cNvSpPr>
            <a:spLocks noGrp="1"/>
          </p:cNvSpPr>
          <p:nvPr>
            <p:ph type="title"/>
          </p:nvPr>
        </p:nvSpPr>
        <p:spPr/>
        <p:txBody>
          <a:bodyPr/>
          <a:lstStyle/>
          <a:p>
            <a:r>
              <a:rPr lang="en-US" dirty="0" smtClean="0"/>
              <a:t>The Scheduler</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42</a:t>
            </a:fld>
            <a:endParaRPr lang="en-US"/>
          </a:p>
        </p:txBody>
      </p:sp>
      <p:sp>
        <p:nvSpPr>
          <p:cNvPr id="137" name="Rounded Rectangle 136"/>
          <p:cNvSpPr/>
          <p:nvPr/>
        </p:nvSpPr>
        <p:spPr bwMode="auto">
          <a:xfrm>
            <a:off x="2319218" y="2031508"/>
            <a:ext cx="1452675" cy="73170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1</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138" name="Rounded Rectangle 137"/>
          <p:cNvSpPr/>
          <p:nvPr/>
        </p:nvSpPr>
        <p:spPr bwMode="auto">
          <a:xfrm>
            <a:off x="2319218" y="4351913"/>
            <a:ext cx="1452675" cy="73170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2</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44" name="Oval 43"/>
          <p:cNvSpPr/>
          <p:nvPr/>
        </p:nvSpPr>
        <p:spPr bwMode="auto">
          <a:xfrm>
            <a:off x="4419600" y="2055182"/>
            <a:ext cx="457200" cy="47237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46" name="Straight Arrow Connector 45"/>
          <p:cNvCxnSpPr>
            <a:endCxn id="44" idx="2"/>
          </p:cNvCxnSpPr>
          <p:nvPr/>
        </p:nvCxnSpPr>
        <p:spPr bwMode="auto">
          <a:xfrm flipV="1">
            <a:off x="3098800" y="2291371"/>
            <a:ext cx="1320800" cy="17438"/>
          </a:xfrm>
          <a:prstGeom prst="straightConnector1">
            <a:avLst/>
          </a:prstGeom>
          <a:ln w="28575">
            <a:headEnd type="none" w="med" len="med"/>
            <a:tailEnd type="arrow"/>
          </a:ln>
        </p:spPr>
        <p:style>
          <a:lnRef idx="1">
            <a:schemeClr val="accent2"/>
          </a:lnRef>
          <a:fillRef idx="2">
            <a:schemeClr val="accent2"/>
          </a:fillRef>
          <a:effectRef idx="1">
            <a:schemeClr val="accent2"/>
          </a:effectRef>
          <a:fontRef idx="minor">
            <a:schemeClr val="dk1"/>
          </a:fontRef>
        </p:style>
      </p:cxnSp>
      <p:sp>
        <p:nvSpPr>
          <p:cNvPr id="62" name="Oval 61"/>
          <p:cNvSpPr/>
          <p:nvPr/>
        </p:nvSpPr>
        <p:spPr bwMode="auto">
          <a:xfrm>
            <a:off x="4419600" y="4112581"/>
            <a:ext cx="457200" cy="457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63" name="Straight Arrow Connector 62"/>
          <p:cNvCxnSpPr>
            <a:endCxn id="62" idx="2"/>
          </p:cNvCxnSpPr>
          <p:nvPr/>
        </p:nvCxnSpPr>
        <p:spPr bwMode="auto">
          <a:xfrm flipV="1">
            <a:off x="3098800" y="4341181"/>
            <a:ext cx="1320800" cy="395758"/>
          </a:xfrm>
          <a:prstGeom prst="straightConnector1">
            <a:avLst/>
          </a:prstGeom>
          <a:ln w="28575">
            <a:headEnd type="none" w="med" len="med"/>
            <a:tailEnd type="arrow"/>
          </a:ln>
        </p:spPr>
        <p:style>
          <a:lnRef idx="1">
            <a:schemeClr val="accent2"/>
          </a:lnRef>
          <a:fillRef idx="2">
            <a:schemeClr val="accent2"/>
          </a:fillRef>
          <a:effectRef idx="1">
            <a:schemeClr val="accent2"/>
          </a:effectRef>
          <a:fontRef idx="minor">
            <a:schemeClr val="dk1"/>
          </a:fontRef>
        </p:style>
      </p:cxnSp>
      <p:sp>
        <p:nvSpPr>
          <p:cNvPr id="51" name="TextBox 50"/>
          <p:cNvSpPr txBox="1"/>
          <p:nvPr/>
        </p:nvSpPr>
        <p:spPr>
          <a:xfrm>
            <a:off x="457200" y="1214735"/>
            <a:ext cx="8229600" cy="461665"/>
          </a:xfrm>
          <a:prstGeom prst="rect">
            <a:avLst/>
          </a:prstGeom>
          <a:noFill/>
        </p:spPr>
        <p:txBody>
          <a:bodyPr wrap="square" rtlCol="0">
            <a:spAutoFit/>
          </a:bodyPr>
          <a:lstStyle/>
          <a:p>
            <a:r>
              <a:rPr lang="en-US" sz="2400" dirty="0" smtClean="0"/>
              <a:t>The </a:t>
            </a:r>
            <a:r>
              <a:rPr lang="en-US" sz="2400" b="1" dirty="0" smtClean="0"/>
              <a:t>scheduler</a:t>
            </a:r>
            <a:r>
              <a:rPr lang="en-US" sz="2400" dirty="0" smtClean="0"/>
              <a:t> determines the order that vertices are updated.</a:t>
            </a:r>
            <a:endParaRPr lang="en-US" sz="2400" dirty="0"/>
          </a:p>
        </p:txBody>
      </p:sp>
      <p:cxnSp>
        <p:nvCxnSpPr>
          <p:cNvPr id="67" name="Straight Arrow Connector 66"/>
          <p:cNvCxnSpPr>
            <a:endCxn id="66" idx="3"/>
          </p:cNvCxnSpPr>
          <p:nvPr/>
        </p:nvCxnSpPr>
        <p:spPr bwMode="auto">
          <a:xfrm flipV="1">
            <a:off x="3098800" y="4502826"/>
            <a:ext cx="2530755" cy="157831"/>
          </a:xfrm>
          <a:prstGeom prst="straightConnector1">
            <a:avLst/>
          </a:prstGeom>
          <a:ln w="28575">
            <a:headEnd type="none" w="med" len="med"/>
            <a:tailEnd type="arrow"/>
          </a:ln>
        </p:spPr>
        <p:style>
          <a:lnRef idx="1">
            <a:schemeClr val="accent2"/>
          </a:lnRef>
          <a:fillRef idx="2">
            <a:schemeClr val="accent2"/>
          </a:fillRef>
          <a:effectRef idx="1">
            <a:schemeClr val="accent2"/>
          </a:effectRef>
          <a:fontRef idx="minor">
            <a:schemeClr val="dk1"/>
          </a:fontRef>
        </p:style>
      </p:cxnSp>
      <p:sp>
        <p:nvSpPr>
          <p:cNvPr id="77" name="Freeform 76"/>
          <p:cNvSpPr/>
          <p:nvPr/>
        </p:nvSpPr>
        <p:spPr bwMode="auto">
          <a:xfrm>
            <a:off x="4352990" y="1969440"/>
            <a:ext cx="3130486" cy="1711341"/>
          </a:xfrm>
          <a:custGeom>
            <a:avLst/>
            <a:gdLst>
              <a:gd name="connsiteX0" fmla="*/ 38100 w 2144183"/>
              <a:gd name="connsiteY0" fmla="*/ 410633 h 1041400"/>
              <a:gd name="connsiteX1" fmla="*/ 495300 w 2144183"/>
              <a:gd name="connsiteY1" fmla="*/ 131233 h 1041400"/>
              <a:gd name="connsiteX2" fmla="*/ 1879600 w 2144183"/>
              <a:gd name="connsiteY2" fmla="*/ 105833 h 1041400"/>
              <a:gd name="connsiteX3" fmla="*/ 2082800 w 2144183"/>
              <a:gd name="connsiteY3" fmla="*/ 766233 h 1041400"/>
              <a:gd name="connsiteX4" fmla="*/ 1536700 w 2144183"/>
              <a:gd name="connsiteY4" fmla="*/ 1007533 h 1041400"/>
              <a:gd name="connsiteX5" fmla="*/ 266700 w 2144183"/>
              <a:gd name="connsiteY5" fmla="*/ 944033 h 1041400"/>
              <a:gd name="connsiteX6" fmla="*/ 38100 w 2144183"/>
              <a:gd name="connsiteY6" fmla="*/ 410633 h 1041400"/>
              <a:gd name="connsiteX0" fmla="*/ 1263264 w 3369347"/>
              <a:gd name="connsiteY0" fmla="*/ 410633 h 1030157"/>
              <a:gd name="connsiteX1" fmla="*/ 1720464 w 3369347"/>
              <a:gd name="connsiteY1" fmla="*/ 131233 h 1030157"/>
              <a:gd name="connsiteX2" fmla="*/ 3104764 w 3369347"/>
              <a:gd name="connsiteY2" fmla="*/ 105833 h 1030157"/>
              <a:gd name="connsiteX3" fmla="*/ 3307964 w 3369347"/>
              <a:gd name="connsiteY3" fmla="*/ 766233 h 1030157"/>
              <a:gd name="connsiteX4" fmla="*/ 2761864 w 3369347"/>
              <a:gd name="connsiteY4" fmla="*/ 1007533 h 1030157"/>
              <a:gd name="connsiteX5" fmla="*/ 254000 w 3369347"/>
              <a:gd name="connsiteY5" fmla="*/ 630490 h 1030157"/>
              <a:gd name="connsiteX6" fmla="*/ 1263264 w 3369347"/>
              <a:gd name="connsiteY6" fmla="*/ 410633 h 1030157"/>
              <a:gd name="connsiteX0" fmla="*/ 1376441 w 3482524"/>
              <a:gd name="connsiteY0" fmla="*/ 410633 h 1030157"/>
              <a:gd name="connsiteX1" fmla="*/ 1833641 w 3482524"/>
              <a:gd name="connsiteY1" fmla="*/ 131233 h 1030157"/>
              <a:gd name="connsiteX2" fmla="*/ 3217941 w 3482524"/>
              <a:gd name="connsiteY2" fmla="*/ 105833 h 1030157"/>
              <a:gd name="connsiteX3" fmla="*/ 3421141 w 3482524"/>
              <a:gd name="connsiteY3" fmla="*/ 766233 h 1030157"/>
              <a:gd name="connsiteX4" fmla="*/ 2875041 w 3482524"/>
              <a:gd name="connsiteY4" fmla="*/ 1007533 h 1030157"/>
              <a:gd name="connsiteX5" fmla="*/ 367177 w 3482524"/>
              <a:gd name="connsiteY5" fmla="*/ 630490 h 1030157"/>
              <a:gd name="connsiteX6" fmla="*/ 671977 w 3482524"/>
              <a:gd name="connsiteY6" fmla="*/ 105083 h 1030157"/>
              <a:gd name="connsiteX7" fmla="*/ 1376441 w 3482524"/>
              <a:gd name="connsiteY7" fmla="*/ 410633 h 1030157"/>
              <a:gd name="connsiteX0" fmla="*/ 1357777 w 3482524"/>
              <a:gd name="connsiteY0" fmla="*/ 105083 h 1030157"/>
              <a:gd name="connsiteX1" fmla="*/ 1833641 w 3482524"/>
              <a:gd name="connsiteY1" fmla="*/ 131233 h 1030157"/>
              <a:gd name="connsiteX2" fmla="*/ 3217941 w 3482524"/>
              <a:gd name="connsiteY2" fmla="*/ 105833 h 1030157"/>
              <a:gd name="connsiteX3" fmla="*/ 3421141 w 3482524"/>
              <a:gd name="connsiteY3" fmla="*/ 766233 h 1030157"/>
              <a:gd name="connsiteX4" fmla="*/ 2875041 w 3482524"/>
              <a:gd name="connsiteY4" fmla="*/ 1007533 h 1030157"/>
              <a:gd name="connsiteX5" fmla="*/ 367177 w 3482524"/>
              <a:gd name="connsiteY5" fmla="*/ 630490 h 1030157"/>
              <a:gd name="connsiteX6" fmla="*/ 671977 w 3482524"/>
              <a:gd name="connsiteY6" fmla="*/ 105083 h 1030157"/>
              <a:gd name="connsiteX7" fmla="*/ 1357777 w 3482524"/>
              <a:gd name="connsiteY7" fmla="*/ 105083 h 1030157"/>
              <a:gd name="connsiteX0" fmla="*/ 1357777 w 3482524"/>
              <a:gd name="connsiteY0" fmla="*/ 105083 h 1030157"/>
              <a:gd name="connsiteX1" fmla="*/ 1833641 w 3482524"/>
              <a:gd name="connsiteY1" fmla="*/ 131233 h 1030157"/>
              <a:gd name="connsiteX2" fmla="*/ 3217941 w 3482524"/>
              <a:gd name="connsiteY2" fmla="*/ 105833 h 1030157"/>
              <a:gd name="connsiteX3" fmla="*/ 3421141 w 3482524"/>
              <a:gd name="connsiteY3" fmla="*/ 766233 h 1030157"/>
              <a:gd name="connsiteX4" fmla="*/ 2875041 w 3482524"/>
              <a:gd name="connsiteY4" fmla="*/ 1007533 h 1030157"/>
              <a:gd name="connsiteX5" fmla="*/ 367177 w 3482524"/>
              <a:gd name="connsiteY5" fmla="*/ 630490 h 1030157"/>
              <a:gd name="connsiteX6" fmla="*/ 671977 w 3482524"/>
              <a:gd name="connsiteY6" fmla="*/ 105083 h 1030157"/>
              <a:gd name="connsiteX7" fmla="*/ 1357777 w 3482524"/>
              <a:gd name="connsiteY7" fmla="*/ 105083 h 1030157"/>
              <a:gd name="connsiteX0" fmla="*/ 671977 w 3482524"/>
              <a:gd name="connsiteY0" fmla="*/ 105083 h 1030157"/>
              <a:gd name="connsiteX1" fmla="*/ 1833641 w 3482524"/>
              <a:gd name="connsiteY1" fmla="*/ 131233 h 1030157"/>
              <a:gd name="connsiteX2" fmla="*/ 3217941 w 3482524"/>
              <a:gd name="connsiteY2" fmla="*/ 105833 h 1030157"/>
              <a:gd name="connsiteX3" fmla="*/ 3421141 w 3482524"/>
              <a:gd name="connsiteY3" fmla="*/ 766233 h 1030157"/>
              <a:gd name="connsiteX4" fmla="*/ 2875041 w 3482524"/>
              <a:gd name="connsiteY4" fmla="*/ 1007533 h 1030157"/>
              <a:gd name="connsiteX5" fmla="*/ 367177 w 3482524"/>
              <a:gd name="connsiteY5" fmla="*/ 630490 h 1030157"/>
              <a:gd name="connsiteX6" fmla="*/ 671977 w 3482524"/>
              <a:gd name="connsiteY6" fmla="*/ 105083 h 1030157"/>
              <a:gd name="connsiteX0" fmla="*/ 443377 w 3253924"/>
              <a:gd name="connsiteY0" fmla="*/ 118238 h 1033092"/>
              <a:gd name="connsiteX1" fmla="*/ 1605041 w 3253924"/>
              <a:gd name="connsiteY1" fmla="*/ 144388 h 1033092"/>
              <a:gd name="connsiteX2" fmla="*/ 2989341 w 3253924"/>
              <a:gd name="connsiteY2" fmla="*/ 118988 h 1033092"/>
              <a:gd name="connsiteX3" fmla="*/ 3192541 w 3253924"/>
              <a:gd name="connsiteY3" fmla="*/ 779388 h 1033092"/>
              <a:gd name="connsiteX4" fmla="*/ 2646441 w 3253924"/>
              <a:gd name="connsiteY4" fmla="*/ 1020688 h 1033092"/>
              <a:gd name="connsiteX5" fmla="*/ 367177 w 3253924"/>
              <a:gd name="connsiteY5" fmla="*/ 853809 h 1033092"/>
              <a:gd name="connsiteX6" fmla="*/ 443377 w 3253924"/>
              <a:gd name="connsiteY6" fmla="*/ 118238 h 1033092"/>
              <a:gd name="connsiteX0" fmla="*/ 206311 w 3016858"/>
              <a:gd name="connsiteY0" fmla="*/ 118237 h 1050604"/>
              <a:gd name="connsiteX1" fmla="*/ 1367975 w 3016858"/>
              <a:gd name="connsiteY1" fmla="*/ 144387 h 1050604"/>
              <a:gd name="connsiteX2" fmla="*/ 2752275 w 3016858"/>
              <a:gd name="connsiteY2" fmla="*/ 118987 h 1050604"/>
              <a:gd name="connsiteX3" fmla="*/ 2955475 w 3016858"/>
              <a:gd name="connsiteY3" fmla="*/ 779387 h 1050604"/>
              <a:gd name="connsiteX4" fmla="*/ 2409375 w 3016858"/>
              <a:gd name="connsiteY4" fmla="*/ 1020687 h 1050604"/>
              <a:gd name="connsiteX5" fmla="*/ 739711 w 3016858"/>
              <a:gd name="connsiteY5" fmla="*/ 958891 h 1050604"/>
              <a:gd name="connsiteX6" fmla="*/ 130111 w 3016858"/>
              <a:gd name="connsiteY6" fmla="*/ 853808 h 1050604"/>
              <a:gd name="connsiteX7" fmla="*/ 206311 w 3016858"/>
              <a:gd name="connsiteY7" fmla="*/ 118237 h 1050604"/>
              <a:gd name="connsiteX0" fmla="*/ 206311 w 3016858"/>
              <a:gd name="connsiteY0" fmla="*/ 118237 h 2335250"/>
              <a:gd name="connsiteX1" fmla="*/ 1367975 w 3016858"/>
              <a:gd name="connsiteY1" fmla="*/ 144387 h 2335250"/>
              <a:gd name="connsiteX2" fmla="*/ 2752275 w 3016858"/>
              <a:gd name="connsiteY2" fmla="*/ 118987 h 2335250"/>
              <a:gd name="connsiteX3" fmla="*/ 2955475 w 3016858"/>
              <a:gd name="connsiteY3" fmla="*/ 779387 h 2335250"/>
              <a:gd name="connsiteX4" fmla="*/ 2409375 w 3016858"/>
              <a:gd name="connsiteY4" fmla="*/ 1020687 h 2335250"/>
              <a:gd name="connsiteX5" fmla="*/ 663511 w 3016858"/>
              <a:gd name="connsiteY5" fmla="*/ 2324951 h 2335250"/>
              <a:gd name="connsiteX6" fmla="*/ 739711 w 3016858"/>
              <a:gd name="connsiteY6" fmla="*/ 958891 h 2335250"/>
              <a:gd name="connsiteX7" fmla="*/ 130111 w 3016858"/>
              <a:gd name="connsiteY7" fmla="*/ 853808 h 2335250"/>
              <a:gd name="connsiteX8" fmla="*/ 206311 w 3016858"/>
              <a:gd name="connsiteY8" fmla="*/ 118237 h 2335250"/>
              <a:gd name="connsiteX0" fmla="*/ 206311 w 3016858"/>
              <a:gd name="connsiteY0" fmla="*/ 118237 h 2359979"/>
              <a:gd name="connsiteX1" fmla="*/ 1367975 w 3016858"/>
              <a:gd name="connsiteY1" fmla="*/ 144387 h 2359979"/>
              <a:gd name="connsiteX2" fmla="*/ 2752275 w 3016858"/>
              <a:gd name="connsiteY2" fmla="*/ 118987 h 2359979"/>
              <a:gd name="connsiteX3" fmla="*/ 2955475 w 3016858"/>
              <a:gd name="connsiteY3" fmla="*/ 779387 h 2359979"/>
              <a:gd name="connsiteX4" fmla="*/ 2409375 w 3016858"/>
              <a:gd name="connsiteY4" fmla="*/ 1020687 h 2359979"/>
              <a:gd name="connsiteX5" fmla="*/ 1349311 w 3016858"/>
              <a:gd name="connsiteY5" fmla="*/ 1169052 h 2359979"/>
              <a:gd name="connsiteX6" fmla="*/ 663511 w 3016858"/>
              <a:gd name="connsiteY6" fmla="*/ 2324951 h 2359979"/>
              <a:gd name="connsiteX7" fmla="*/ 739711 w 3016858"/>
              <a:gd name="connsiteY7" fmla="*/ 958891 h 2359979"/>
              <a:gd name="connsiteX8" fmla="*/ 130111 w 3016858"/>
              <a:gd name="connsiteY8" fmla="*/ 853808 h 2359979"/>
              <a:gd name="connsiteX9" fmla="*/ 206311 w 3016858"/>
              <a:gd name="connsiteY9" fmla="*/ 118237 h 2359979"/>
              <a:gd name="connsiteX0" fmla="*/ 206311 w 3016858"/>
              <a:gd name="connsiteY0" fmla="*/ 118237 h 2517600"/>
              <a:gd name="connsiteX1" fmla="*/ 1367975 w 3016858"/>
              <a:gd name="connsiteY1" fmla="*/ 144387 h 2517600"/>
              <a:gd name="connsiteX2" fmla="*/ 2752275 w 3016858"/>
              <a:gd name="connsiteY2" fmla="*/ 118987 h 2517600"/>
              <a:gd name="connsiteX3" fmla="*/ 2955475 w 3016858"/>
              <a:gd name="connsiteY3" fmla="*/ 779387 h 2517600"/>
              <a:gd name="connsiteX4" fmla="*/ 2409375 w 3016858"/>
              <a:gd name="connsiteY4" fmla="*/ 1020687 h 2517600"/>
              <a:gd name="connsiteX5" fmla="*/ 1349311 w 3016858"/>
              <a:gd name="connsiteY5" fmla="*/ 1169052 h 2517600"/>
              <a:gd name="connsiteX6" fmla="*/ 968311 w 3016858"/>
              <a:gd name="connsiteY6" fmla="*/ 2114787 h 2517600"/>
              <a:gd name="connsiteX7" fmla="*/ 663511 w 3016858"/>
              <a:gd name="connsiteY7" fmla="*/ 2324951 h 2517600"/>
              <a:gd name="connsiteX8" fmla="*/ 739711 w 3016858"/>
              <a:gd name="connsiteY8" fmla="*/ 958891 h 2517600"/>
              <a:gd name="connsiteX9" fmla="*/ 130111 w 3016858"/>
              <a:gd name="connsiteY9" fmla="*/ 853808 h 2517600"/>
              <a:gd name="connsiteX10" fmla="*/ 206311 w 3016858"/>
              <a:gd name="connsiteY10" fmla="*/ 118237 h 2517600"/>
              <a:gd name="connsiteX0" fmla="*/ 206311 w 3016858"/>
              <a:gd name="connsiteY0" fmla="*/ 118237 h 2517600"/>
              <a:gd name="connsiteX1" fmla="*/ 1367975 w 3016858"/>
              <a:gd name="connsiteY1" fmla="*/ 144387 h 2517600"/>
              <a:gd name="connsiteX2" fmla="*/ 2752275 w 3016858"/>
              <a:gd name="connsiteY2" fmla="*/ 118987 h 2517600"/>
              <a:gd name="connsiteX3" fmla="*/ 2955475 w 3016858"/>
              <a:gd name="connsiteY3" fmla="*/ 779387 h 2517600"/>
              <a:gd name="connsiteX4" fmla="*/ 2409375 w 3016858"/>
              <a:gd name="connsiteY4" fmla="*/ 1020687 h 2517600"/>
              <a:gd name="connsiteX5" fmla="*/ 1882711 w 3016858"/>
              <a:gd name="connsiteY5" fmla="*/ 2324950 h 2517600"/>
              <a:gd name="connsiteX6" fmla="*/ 1349311 w 3016858"/>
              <a:gd name="connsiteY6" fmla="*/ 1169052 h 2517600"/>
              <a:gd name="connsiteX7" fmla="*/ 968311 w 3016858"/>
              <a:gd name="connsiteY7" fmla="*/ 2114787 h 2517600"/>
              <a:gd name="connsiteX8" fmla="*/ 663511 w 3016858"/>
              <a:gd name="connsiteY8" fmla="*/ 2324951 h 2517600"/>
              <a:gd name="connsiteX9" fmla="*/ 739711 w 3016858"/>
              <a:gd name="connsiteY9" fmla="*/ 958891 h 2517600"/>
              <a:gd name="connsiteX10" fmla="*/ 130111 w 3016858"/>
              <a:gd name="connsiteY10" fmla="*/ 853808 h 2517600"/>
              <a:gd name="connsiteX11" fmla="*/ 206311 w 3016858"/>
              <a:gd name="connsiteY11" fmla="*/ 118237 h 2517600"/>
              <a:gd name="connsiteX0" fmla="*/ 206311 w 3016858"/>
              <a:gd name="connsiteY0" fmla="*/ 118237 h 2517600"/>
              <a:gd name="connsiteX1" fmla="*/ 1367975 w 3016858"/>
              <a:gd name="connsiteY1" fmla="*/ 144387 h 2517600"/>
              <a:gd name="connsiteX2" fmla="*/ 2752275 w 3016858"/>
              <a:gd name="connsiteY2" fmla="*/ 118987 h 2517600"/>
              <a:gd name="connsiteX3" fmla="*/ 2955475 w 3016858"/>
              <a:gd name="connsiteY3" fmla="*/ 779387 h 2517600"/>
              <a:gd name="connsiteX4" fmla="*/ 2409375 w 3016858"/>
              <a:gd name="connsiteY4" fmla="*/ 1020687 h 2517600"/>
              <a:gd name="connsiteX5" fmla="*/ 1806511 w 3016858"/>
              <a:gd name="connsiteY5" fmla="*/ 853808 h 2517600"/>
              <a:gd name="connsiteX6" fmla="*/ 1882711 w 3016858"/>
              <a:gd name="connsiteY6" fmla="*/ 2324950 h 2517600"/>
              <a:gd name="connsiteX7" fmla="*/ 1349311 w 3016858"/>
              <a:gd name="connsiteY7" fmla="*/ 1169052 h 2517600"/>
              <a:gd name="connsiteX8" fmla="*/ 968311 w 3016858"/>
              <a:gd name="connsiteY8" fmla="*/ 2114787 h 2517600"/>
              <a:gd name="connsiteX9" fmla="*/ 663511 w 3016858"/>
              <a:gd name="connsiteY9" fmla="*/ 2324951 h 2517600"/>
              <a:gd name="connsiteX10" fmla="*/ 739711 w 3016858"/>
              <a:gd name="connsiteY10" fmla="*/ 958891 h 2517600"/>
              <a:gd name="connsiteX11" fmla="*/ 130111 w 3016858"/>
              <a:gd name="connsiteY11" fmla="*/ 853808 h 2517600"/>
              <a:gd name="connsiteX12" fmla="*/ 206311 w 3016858"/>
              <a:gd name="connsiteY12" fmla="*/ 118237 h 2517600"/>
              <a:gd name="connsiteX0" fmla="*/ 206311 w 3016858"/>
              <a:gd name="connsiteY0" fmla="*/ 118237 h 2517600"/>
              <a:gd name="connsiteX1" fmla="*/ 1367975 w 3016858"/>
              <a:gd name="connsiteY1" fmla="*/ 144387 h 2517600"/>
              <a:gd name="connsiteX2" fmla="*/ 2752275 w 3016858"/>
              <a:gd name="connsiteY2" fmla="*/ 118987 h 2517600"/>
              <a:gd name="connsiteX3" fmla="*/ 2955475 w 3016858"/>
              <a:gd name="connsiteY3" fmla="*/ 779387 h 2517600"/>
              <a:gd name="connsiteX4" fmla="*/ 2409375 w 3016858"/>
              <a:gd name="connsiteY4" fmla="*/ 1020687 h 2517600"/>
              <a:gd name="connsiteX5" fmla="*/ 1806511 w 3016858"/>
              <a:gd name="connsiteY5" fmla="*/ 853808 h 2517600"/>
              <a:gd name="connsiteX6" fmla="*/ 2111311 w 3016858"/>
              <a:gd name="connsiteY6" fmla="*/ 2009705 h 2517600"/>
              <a:gd name="connsiteX7" fmla="*/ 1882711 w 3016858"/>
              <a:gd name="connsiteY7" fmla="*/ 2324950 h 2517600"/>
              <a:gd name="connsiteX8" fmla="*/ 1349311 w 3016858"/>
              <a:gd name="connsiteY8" fmla="*/ 1169052 h 2517600"/>
              <a:gd name="connsiteX9" fmla="*/ 968311 w 3016858"/>
              <a:gd name="connsiteY9" fmla="*/ 2114787 h 2517600"/>
              <a:gd name="connsiteX10" fmla="*/ 663511 w 3016858"/>
              <a:gd name="connsiteY10" fmla="*/ 2324951 h 2517600"/>
              <a:gd name="connsiteX11" fmla="*/ 739711 w 3016858"/>
              <a:gd name="connsiteY11" fmla="*/ 958891 h 2517600"/>
              <a:gd name="connsiteX12" fmla="*/ 130111 w 3016858"/>
              <a:gd name="connsiteY12" fmla="*/ 853808 h 2517600"/>
              <a:gd name="connsiteX13" fmla="*/ 206311 w 3016858"/>
              <a:gd name="connsiteY13" fmla="*/ 118237 h 2517600"/>
              <a:gd name="connsiteX0" fmla="*/ 206311 w 3016858"/>
              <a:gd name="connsiteY0" fmla="*/ 118237 h 2465059"/>
              <a:gd name="connsiteX1" fmla="*/ 1367975 w 3016858"/>
              <a:gd name="connsiteY1" fmla="*/ 144387 h 2465059"/>
              <a:gd name="connsiteX2" fmla="*/ 2752275 w 3016858"/>
              <a:gd name="connsiteY2" fmla="*/ 118987 h 2465059"/>
              <a:gd name="connsiteX3" fmla="*/ 2955475 w 3016858"/>
              <a:gd name="connsiteY3" fmla="*/ 779387 h 2465059"/>
              <a:gd name="connsiteX4" fmla="*/ 2409375 w 3016858"/>
              <a:gd name="connsiteY4" fmla="*/ 1020687 h 2465059"/>
              <a:gd name="connsiteX5" fmla="*/ 1806511 w 3016858"/>
              <a:gd name="connsiteY5" fmla="*/ 853808 h 2465059"/>
              <a:gd name="connsiteX6" fmla="*/ 2111311 w 3016858"/>
              <a:gd name="connsiteY6" fmla="*/ 2009705 h 2465059"/>
              <a:gd name="connsiteX7" fmla="*/ 1882711 w 3016858"/>
              <a:gd name="connsiteY7" fmla="*/ 2324950 h 2465059"/>
              <a:gd name="connsiteX8" fmla="*/ 1349311 w 3016858"/>
              <a:gd name="connsiteY8" fmla="*/ 1169052 h 2465059"/>
              <a:gd name="connsiteX9" fmla="*/ 968311 w 3016858"/>
              <a:gd name="connsiteY9" fmla="*/ 2114787 h 2465059"/>
              <a:gd name="connsiteX10" fmla="*/ 587311 w 3016858"/>
              <a:gd name="connsiteY10" fmla="*/ 2009705 h 2465059"/>
              <a:gd name="connsiteX11" fmla="*/ 739711 w 3016858"/>
              <a:gd name="connsiteY11" fmla="*/ 958891 h 2465059"/>
              <a:gd name="connsiteX12" fmla="*/ 130111 w 3016858"/>
              <a:gd name="connsiteY12" fmla="*/ 853808 h 2465059"/>
              <a:gd name="connsiteX13" fmla="*/ 206311 w 3016858"/>
              <a:gd name="connsiteY13" fmla="*/ 118237 h 2465059"/>
              <a:gd name="connsiteX0" fmla="*/ 206311 w 3016858"/>
              <a:gd name="connsiteY0" fmla="*/ 118237 h 2465059"/>
              <a:gd name="connsiteX1" fmla="*/ 1367975 w 3016858"/>
              <a:gd name="connsiteY1" fmla="*/ 144387 h 2465059"/>
              <a:gd name="connsiteX2" fmla="*/ 2752275 w 3016858"/>
              <a:gd name="connsiteY2" fmla="*/ 118987 h 2465059"/>
              <a:gd name="connsiteX3" fmla="*/ 2955475 w 3016858"/>
              <a:gd name="connsiteY3" fmla="*/ 779387 h 2465059"/>
              <a:gd name="connsiteX4" fmla="*/ 2409375 w 3016858"/>
              <a:gd name="connsiteY4" fmla="*/ 1020687 h 2465059"/>
              <a:gd name="connsiteX5" fmla="*/ 1806511 w 3016858"/>
              <a:gd name="connsiteY5" fmla="*/ 853808 h 2465059"/>
              <a:gd name="connsiteX6" fmla="*/ 2111311 w 3016858"/>
              <a:gd name="connsiteY6" fmla="*/ 2009705 h 2465059"/>
              <a:gd name="connsiteX7" fmla="*/ 1882711 w 3016858"/>
              <a:gd name="connsiteY7" fmla="*/ 2324950 h 2465059"/>
              <a:gd name="connsiteX8" fmla="*/ 1349311 w 3016858"/>
              <a:gd name="connsiteY8" fmla="*/ 1169052 h 2465059"/>
              <a:gd name="connsiteX9" fmla="*/ 968311 w 3016858"/>
              <a:gd name="connsiteY9" fmla="*/ 2219869 h 2465059"/>
              <a:gd name="connsiteX10" fmla="*/ 587311 w 3016858"/>
              <a:gd name="connsiteY10" fmla="*/ 2009705 h 2465059"/>
              <a:gd name="connsiteX11" fmla="*/ 739711 w 3016858"/>
              <a:gd name="connsiteY11" fmla="*/ 958891 h 2465059"/>
              <a:gd name="connsiteX12" fmla="*/ 130111 w 3016858"/>
              <a:gd name="connsiteY12" fmla="*/ 853808 h 2465059"/>
              <a:gd name="connsiteX13" fmla="*/ 206311 w 3016858"/>
              <a:gd name="connsiteY13" fmla="*/ 118237 h 2465059"/>
              <a:gd name="connsiteX0" fmla="*/ 206311 w 3016858"/>
              <a:gd name="connsiteY0" fmla="*/ 118237 h 2465059"/>
              <a:gd name="connsiteX1" fmla="*/ 1367975 w 3016858"/>
              <a:gd name="connsiteY1" fmla="*/ 144387 h 2465059"/>
              <a:gd name="connsiteX2" fmla="*/ 2752275 w 3016858"/>
              <a:gd name="connsiteY2" fmla="*/ 118987 h 2465059"/>
              <a:gd name="connsiteX3" fmla="*/ 2955475 w 3016858"/>
              <a:gd name="connsiteY3" fmla="*/ 779387 h 2465059"/>
              <a:gd name="connsiteX4" fmla="*/ 2409375 w 3016858"/>
              <a:gd name="connsiteY4" fmla="*/ 1020687 h 2465059"/>
              <a:gd name="connsiteX5" fmla="*/ 1806511 w 3016858"/>
              <a:gd name="connsiteY5" fmla="*/ 853808 h 2465059"/>
              <a:gd name="connsiteX6" fmla="*/ 2111311 w 3016858"/>
              <a:gd name="connsiteY6" fmla="*/ 2009705 h 2465059"/>
              <a:gd name="connsiteX7" fmla="*/ 1806511 w 3016858"/>
              <a:gd name="connsiteY7" fmla="*/ 2324950 h 2465059"/>
              <a:gd name="connsiteX8" fmla="*/ 1349311 w 3016858"/>
              <a:gd name="connsiteY8" fmla="*/ 1169052 h 2465059"/>
              <a:gd name="connsiteX9" fmla="*/ 968311 w 3016858"/>
              <a:gd name="connsiteY9" fmla="*/ 2219869 h 2465059"/>
              <a:gd name="connsiteX10" fmla="*/ 587311 w 3016858"/>
              <a:gd name="connsiteY10" fmla="*/ 2009705 h 2465059"/>
              <a:gd name="connsiteX11" fmla="*/ 739711 w 3016858"/>
              <a:gd name="connsiteY11" fmla="*/ 958891 h 2465059"/>
              <a:gd name="connsiteX12" fmla="*/ 130111 w 3016858"/>
              <a:gd name="connsiteY12" fmla="*/ 853808 h 2465059"/>
              <a:gd name="connsiteX13" fmla="*/ 206311 w 3016858"/>
              <a:gd name="connsiteY13" fmla="*/ 118237 h 2465059"/>
              <a:gd name="connsiteX0" fmla="*/ 206311 w 3016858"/>
              <a:gd name="connsiteY0" fmla="*/ 118237 h 2465059"/>
              <a:gd name="connsiteX1" fmla="*/ 1367975 w 3016858"/>
              <a:gd name="connsiteY1" fmla="*/ 144387 h 2465059"/>
              <a:gd name="connsiteX2" fmla="*/ 2752275 w 3016858"/>
              <a:gd name="connsiteY2" fmla="*/ 118987 h 2465059"/>
              <a:gd name="connsiteX3" fmla="*/ 2955475 w 3016858"/>
              <a:gd name="connsiteY3" fmla="*/ 779387 h 2465059"/>
              <a:gd name="connsiteX4" fmla="*/ 2409375 w 3016858"/>
              <a:gd name="connsiteY4" fmla="*/ 1020687 h 2465059"/>
              <a:gd name="connsiteX5" fmla="*/ 1806511 w 3016858"/>
              <a:gd name="connsiteY5" fmla="*/ 853808 h 2465059"/>
              <a:gd name="connsiteX6" fmla="*/ 2111311 w 3016858"/>
              <a:gd name="connsiteY6" fmla="*/ 2009705 h 2465059"/>
              <a:gd name="connsiteX7" fmla="*/ 1806511 w 3016858"/>
              <a:gd name="connsiteY7" fmla="*/ 2324950 h 2465059"/>
              <a:gd name="connsiteX8" fmla="*/ 1349311 w 3016858"/>
              <a:gd name="connsiteY8" fmla="*/ 1169052 h 2465059"/>
              <a:gd name="connsiteX9" fmla="*/ 968311 w 3016858"/>
              <a:gd name="connsiteY9" fmla="*/ 2219869 h 2465059"/>
              <a:gd name="connsiteX10" fmla="*/ 587311 w 3016858"/>
              <a:gd name="connsiteY10" fmla="*/ 2009705 h 2465059"/>
              <a:gd name="connsiteX11" fmla="*/ 739711 w 3016858"/>
              <a:gd name="connsiteY11" fmla="*/ 958891 h 2465059"/>
              <a:gd name="connsiteX12" fmla="*/ 130111 w 3016858"/>
              <a:gd name="connsiteY12" fmla="*/ 853808 h 2465059"/>
              <a:gd name="connsiteX13" fmla="*/ 206311 w 3016858"/>
              <a:gd name="connsiteY13" fmla="*/ 118237 h 2465059"/>
              <a:gd name="connsiteX0" fmla="*/ 241300 w 3051847"/>
              <a:gd name="connsiteY0" fmla="*/ 118237 h 2465059"/>
              <a:gd name="connsiteX1" fmla="*/ 1402964 w 3051847"/>
              <a:gd name="connsiteY1" fmla="*/ 144387 h 2465059"/>
              <a:gd name="connsiteX2" fmla="*/ 2787264 w 3051847"/>
              <a:gd name="connsiteY2" fmla="*/ 118987 h 2465059"/>
              <a:gd name="connsiteX3" fmla="*/ 2990464 w 3051847"/>
              <a:gd name="connsiteY3" fmla="*/ 779387 h 2465059"/>
              <a:gd name="connsiteX4" fmla="*/ 2444364 w 3051847"/>
              <a:gd name="connsiteY4" fmla="*/ 1020687 h 2465059"/>
              <a:gd name="connsiteX5" fmla="*/ 1841500 w 3051847"/>
              <a:gd name="connsiteY5" fmla="*/ 853808 h 2465059"/>
              <a:gd name="connsiteX6" fmla="*/ 2146300 w 3051847"/>
              <a:gd name="connsiteY6" fmla="*/ 2009705 h 2465059"/>
              <a:gd name="connsiteX7" fmla="*/ 1841500 w 3051847"/>
              <a:gd name="connsiteY7" fmla="*/ 2324950 h 2465059"/>
              <a:gd name="connsiteX8" fmla="*/ 1384300 w 3051847"/>
              <a:gd name="connsiteY8" fmla="*/ 1169052 h 2465059"/>
              <a:gd name="connsiteX9" fmla="*/ 1003300 w 3051847"/>
              <a:gd name="connsiteY9" fmla="*/ 2219869 h 2465059"/>
              <a:gd name="connsiteX10" fmla="*/ 622300 w 3051847"/>
              <a:gd name="connsiteY10" fmla="*/ 2009705 h 2465059"/>
              <a:gd name="connsiteX11" fmla="*/ 774700 w 3051847"/>
              <a:gd name="connsiteY11" fmla="*/ 958891 h 2465059"/>
              <a:gd name="connsiteX12" fmla="*/ 88900 w 3051847"/>
              <a:gd name="connsiteY12" fmla="*/ 853807 h 2465059"/>
              <a:gd name="connsiteX13" fmla="*/ 241300 w 3051847"/>
              <a:gd name="connsiteY13" fmla="*/ 118237 h 2465059"/>
              <a:gd name="connsiteX0" fmla="*/ 219011 w 3105757"/>
              <a:gd name="connsiteY0" fmla="*/ 315244 h 2451904"/>
              <a:gd name="connsiteX1" fmla="*/ 1456874 w 3105757"/>
              <a:gd name="connsiteY1" fmla="*/ 131232 h 2451904"/>
              <a:gd name="connsiteX2" fmla="*/ 2841174 w 3105757"/>
              <a:gd name="connsiteY2" fmla="*/ 105832 h 2451904"/>
              <a:gd name="connsiteX3" fmla="*/ 3044374 w 3105757"/>
              <a:gd name="connsiteY3" fmla="*/ 766232 h 2451904"/>
              <a:gd name="connsiteX4" fmla="*/ 2498274 w 3105757"/>
              <a:gd name="connsiteY4" fmla="*/ 1007532 h 2451904"/>
              <a:gd name="connsiteX5" fmla="*/ 1895410 w 3105757"/>
              <a:gd name="connsiteY5" fmla="*/ 840653 h 2451904"/>
              <a:gd name="connsiteX6" fmla="*/ 2200210 w 3105757"/>
              <a:gd name="connsiteY6" fmla="*/ 1996550 h 2451904"/>
              <a:gd name="connsiteX7" fmla="*/ 1895410 w 3105757"/>
              <a:gd name="connsiteY7" fmla="*/ 2311795 h 2451904"/>
              <a:gd name="connsiteX8" fmla="*/ 1438210 w 3105757"/>
              <a:gd name="connsiteY8" fmla="*/ 1155897 h 2451904"/>
              <a:gd name="connsiteX9" fmla="*/ 1057210 w 3105757"/>
              <a:gd name="connsiteY9" fmla="*/ 2206714 h 2451904"/>
              <a:gd name="connsiteX10" fmla="*/ 676210 w 3105757"/>
              <a:gd name="connsiteY10" fmla="*/ 1996550 h 2451904"/>
              <a:gd name="connsiteX11" fmla="*/ 828610 w 3105757"/>
              <a:gd name="connsiteY11" fmla="*/ 945736 h 2451904"/>
              <a:gd name="connsiteX12" fmla="*/ 142810 w 3105757"/>
              <a:gd name="connsiteY12" fmla="*/ 840652 h 2451904"/>
              <a:gd name="connsiteX13" fmla="*/ 219011 w 3105757"/>
              <a:gd name="connsiteY13" fmla="*/ 315244 h 2451904"/>
              <a:gd name="connsiteX0" fmla="*/ 219011 w 3105757"/>
              <a:gd name="connsiteY0" fmla="*/ 210163 h 2451905"/>
              <a:gd name="connsiteX1" fmla="*/ 1456874 w 3105757"/>
              <a:gd name="connsiteY1" fmla="*/ 131233 h 2451905"/>
              <a:gd name="connsiteX2" fmla="*/ 2841174 w 3105757"/>
              <a:gd name="connsiteY2" fmla="*/ 105833 h 2451905"/>
              <a:gd name="connsiteX3" fmla="*/ 3044374 w 3105757"/>
              <a:gd name="connsiteY3" fmla="*/ 766233 h 2451905"/>
              <a:gd name="connsiteX4" fmla="*/ 2498274 w 3105757"/>
              <a:gd name="connsiteY4" fmla="*/ 1007533 h 2451905"/>
              <a:gd name="connsiteX5" fmla="*/ 1895410 w 3105757"/>
              <a:gd name="connsiteY5" fmla="*/ 840654 h 2451905"/>
              <a:gd name="connsiteX6" fmla="*/ 2200210 w 3105757"/>
              <a:gd name="connsiteY6" fmla="*/ 1996551 h 2451905"/>
              <a:gd name="connsiteX7" fmla="*/ 1895410 w 3105757"/>
              <a:gd name="connsiteY7" fmla="*/ 2311796 h 2451905"/>
              <a:gd name="connsiteX8" fmla="*/ 1438210 w 3105757"/>
              <a:gd name="connsiteY8" fmla="*/ 1155898 h 2451905"/>
              <a:gd name="connsiteX9" fmla="*/ 1057210 w 3105757"/>
              <a:gd name="connsiteY9" fmla="*/ 2206715 h 2451905"/>
              <a:gd name="connsiteX10" fmla="*/ 676210 w 3105757"/>
              <a:gd name="connsiteY10" fmla="*/ 1996551 h 2451905"/>
              <a:gd name="connsiteX11" fmla="*/ 828610 w 3105757"/>
              <a:gd name="connsiteY11" fmla="*/ 945737 h 2451905"/>
              <a:gd name="connsiteX12" fmla="*/ 142810 w 3105757"/>
              <a:gd name="connsiteY12" fmla="*/ 840653 h 2451905"/>
              <a:gd name="connsiteX13" fmla="*/ 219011 w 3105757"/>
              <a:gd name="connsiteY13" fmla="*/ 210163 h 2451905"/>
              <a:gd name="connsiteX0" fmla="*/ 219011 w 3096297"/>
              <a:gd name="connsiteY0" fmla="*/ 118237 h 2359979"/>
              <a:gd name="connsiteX1" fmla="*/ 1456874 w 3096297"/>
              <a:gd name="connsiteY1" fmla="*/ 39307 h 2359979"/>
              <a:gd name="connsiteX2" fmla="*/ 2809811 w 3096297"/>
              <a:gd name="connsiteY2" fmla="*/ 118239 h 2359979"/>
              <a:gd name="connsiteX3" fmla="*/ 3044374 w 3096297"/>
              <a:gd name="connsiteY3" fmla="*/ 674307 h 2359979"/>
              <a:gd name="connsiteX4" fmla="*/ 2498274 w 3096297"/>
              <a:gd name="connsiteY4" fmla="*/ 915607 h 2359979"/>
              <a:gd name="connsiteX5" fmla="*/ 1895410 w 3096297"/>
              <a:gd name="connsiteY5" fmla="*/ 748728 h 2359979"/>
              <a:gd name="connsiteX6" fmla="*/ 2200210 w 3096297"/>
              <a:gd name="connsiteY6" fmla="*/ 1904625 h 2359979"/>
              <a:gd name="connsiteX7" fmla="*/ 1895410 w 3096297"/>
              <a:gd name="connsiteY7" fmla="*/ 2219870 h 2359979"/>
              <a:gd name="connsiteX8" fmla="*/ 1438210 w 3096297"/>
              <a:gd name="connsiteY8" fmla="*/ 1063972 h 2359979"/>
              <a:gd name="connsiteX9" fmla="*/ 1057210 w 3096297"/>
              <a:gd name="connsiteY9" fmla="*/ 2114789 h 2359979"/>
              <a:gd name="connsiteX10" fmla="*/ 676210 w 3096297"/>
              <a:gd name="connsiteY10" fmla="*/ 1904625 h 2359979"/>
              <a:gd name="connsiteX11" fmla="*/ 828610 w 3096297"/>
              <a:gd name="connsiteY11" fmla="*/ 853811 h 2359979"/>
              <a:gd name="connsiteX12" fmla="*/ 142810 w 3096297"/>
              <a:gd name="connsiteY12" fmla="*/ 748727 h 2359979"/>
              <a:gd name="connsiteX13" fmla="*/ 219011 w 3096297"/>
              <a:gd name="connsiteY13" fmla="*/ 118237 h 2359979"/>
              <a:gd name="connsiteX0" fmla="*/ 219011 w 3048001"/>
              <a:gd name="connsiteY0" fmla="*/ 118237 h 2359979"/>
              <a:gd name="connsiteX1" fmla="*/ 1456874 w 3048001"/>
              <a:gd name="connsiteY1" fmla="*/ 39307 h 2359979"/>
              <a:gd name="connsiteX2" fmla="*/ 2809811 w 3048001"/>
              <a:gd name="connsiteY2" fmla="*/ 118239 h 2359979"/>
              <a:gd name="connsiteX3" fmla="*/ 2886011 w 3048001"/>
              <a:gd name="connsiteY3" fmla="*/ 643647 h 2359979"/>
              <a:gd name="connsiteX4" fmla="*/ 2498274 w 3048001"/>
              <a:gd name="connsiteY4" fmla="*/ 915607 h 2359979"/>
              <a:gd name="connsiteX5" fmla="*/ 1895410 w 3048001"/>
              <a:gd name="connsiteY5" fmla="*/ 748728 h 2359979"/>
              <a:gd name="connsiteX6" fmla="*/ 2200210 w 3048001"/>
              <a:gd name="connsiteY6" fmla="*/ 1904625 h 2359979"/>
              <a:gd name="connsiteX7" fmla="*/ 1895410 w 3048001"/>
              <a:gd name="connsiteY7" fmla="*/ 2219870 h 2359979"/>
              <a:gd name="connsiteX8" fmla="*/ 1438210 w 3048001"/>
              <a:gd name="connsiteY8" fmla="*/ 1063972 h 2359979"/>
              <a:gd name="connsiteX9" fmla="*/ 1057210 w 3048001"/>
              <a:gd name="connsiteY9" fmla="*/ 2114789 h 2359979"/>
              <a:gd name="connsiteX10" fmla="*/ 676210 w 3048001"/>
              <a:gd name="connsiteY10" fmla="*/ 1904625 h 2359979"/>
              <a:gd name="connsiteX11" fmla="*/ 828610 w 3048001"/>
              <a:gd name="connsiteY11" fmla="*/ 853811 h 2359979"/>
              <a:gd name="connsiteX12" fmla="*/ 142810 w 3048001"/>
              <a:gd name="connsiteY12" fmla="*/ 748727 h 2359979"/>
              <a:gd name="connsiteX13" fmla="*/ 219011 w 3048001"/>
              <a:gd name="connsiteY13" fmla="*/ 118237 h 2359979"/>
              <a:gd name="connsiteX0" fmla="*/ 219011 w 3048001"/>
              <a:gd name="connsiteY0" fmla="*/ 118237 h 2359979"/>
              <a:gd name="connsiteX1" fmla="*/ 1456874 w 3048001"/>
              <a:gd name="connsiteY1" fmla="*/ 39307 h 2359979"/>
              <a:gd name="connsiteX2" fmla="*/ 2809811 w 3048001"/>
              <a:gd name="connsiteY2" fmla="*/ 118239 h 2359979"/>
              <a:gd name="connsiteX3" fmla="*/ 2886011 w 3048001"/>
              <a:gd name="connsiteY3" fmla="*/ 643647 h 2359979"/>
              <a:gd name="connsiteX4" fmla="*/ 2428811 w 3048001"/>
              <a:gd name="connsiteY4" fmla="*/ 748728 h 2359979"/>
              <a:gd name="connsiteX5" fmla="*/ 1895410 w 3048001"/>
              <a:gd name="connsiteY5" fmla="*/ 748728 h 2359979"/>
              <a:gd name="connsiteX6" fmla="*/ 2200210 w 3048001"/>
              <a:gd name="connsiteY6" fmla="*/ 1904625 h 2359979"/>
              <a:gd name="connsiteX7" fmla="*/ 1895410 w 3048001"/>
              <a:gd name="connsiteY7" fmla="*/ 2219870 h 2359979"/>
              <a:gd name="connsiteX8" fmla="*/ 1438210 w 3048001"/>
              <a:gd name="connsiteY8" fmla="*/ 1063972 h 2359979"/>
              <a:gd name="connsiteX9" fmla="*/ 1057210 w 3048001"/>
              <a:gd name="connsiteY9" fmla="*/ 2114789 h 2359979"/>
              <a:gd name="connsiteX10" fmla="*/ 676210 w 3048001"/>
              <a:gd name="connsiteY10" fmla="*/ 1904625 h 2359979"/>
              <a:gd name="connsiteX11" fmla="*/ 828610 w 3048001"/>
              <a:gd name="connsiteY11" fmla="*/ 853811 h 2359979"/>
              <a:gd name="connsiteX12" fmla="*/ 142810 w 3048001"/>
              <a:gd name="connsiteY12" fmla="*/ 748727 h 2359979"/>
              <a:gd name="connsiteX13" fmla="*/ 219011 w 3048001"/>
              <a:gd name="connsiteY13" fmla="*/ 118237 h 2359979"/>
              <a:gd name="connsiteX0" fmla="*/ 219011 w 2971801"/>
              <a:gd name="connsiteY0" fmla="*/ 118237 h 2359979"/>
              <a:gd name="connsiteX1" fmla="*/ 1456874 w 2971801"/>
              <a:gd name="connsiteY1" fmla="*/ 39307 h 2359979"/>
              <a:gd name="connsiteX2" fmla="*/ 2733611 w 2971801"/>
              <a:gd name="connsiteY2" fmla="*/ 118239 h 2359979"/>
              <a:gd name="connsiteX3" fmla="*/ 2886011 w 2971801"/>
              <a:gd name="connsiteY3" fmla="*/ 643647 h 2359979"/>
              <a:gd name="connsiteX4" fmla="*/ 2428811 w 2971801"/>
              <a:gd name="connsiteY4" fmla="*/ 748728 h 2359979"/>
              <a:gd name="connsiteX5" fmla="*/ 1895410 w 2971801"/>
              <a:gd name="connsiteY5" fmla="*/ 748728 h 2359979"/>
              <a:gd name="connsiteX6" fmla="*/ 2200210 w 2971801"/>
              <a:gd name="connsiteY6" fmla="*/ 1904625 h 2359979"/>
              <a:gd name="connsiteX7" fmla="*/ 1895410 w 2971801"/>
              <a:gd name="connsiteY7" fmla="*/ 2219870 h 2359979"/>
              <a:gd name="connsiteX8" fmla="*/ 1438210 w 2971801"/>
              <a:gd name="connsiteY8" fmla="*/ 1063972 h 2359979"/>
              <a:gd name="connsiteX9" fmla="*/ 1057210 w 2971801"/>
              <a:gd name="connsiteY9" fmla="*/ 2114789 h 2359979"/>
              <a:gd name="connsiteX10" fmla="*/ 676210 w 2971801"/>
              <a:gd name="connsiteY10" fmla="*/ 1904625 h 2359979"/>
              <a:gd name="connsiteX11" fmla="*/ 828610 w 2971801"/>
              <a:gd name="connsiteY11" fmla="*/ 853811 h 2359979"/>
              <a:gd name="connsiteX12" fmla="*/ 142810 w 2971801"/>
              <a:gd name="connsiteY12" fmla="*/ 748727 h 2359979"/>
              <a:gd name="connsiteX13" fmla="*/ 219011 w 2971801"/>
              <a:gd name="connsiteY13" fmla="*/ 118237 h 2359979"/>
              <a:gd name="connsiteX0" fmla="*/ 219011 w 2895601"/>
              <a:gd name="connsiteY0" fmla="*/ 118237 h 2359979"/>
              <a:gd name="connsiteX1" fmla="*/ 1456874 w 2895601"/>
              <a:gd name="connsiteY1" fmla="*/ 39307 h 2359979"/>
              <a:gd name="connsiteX2" fmla="*/ 2733611 w 2895601"/>
              <a:gd name="connsiteY2" fmla="*/ 118239 h 2359979"/>
              <a:gd name="connsiteX3" fmla="*/ 2428811 w 2895601"/>
              <a:gd name="connsiteY3" fmla="*/ 748728 h 2359979"/>
              <a:gd name="connsiteX4" fmla="*/ 1895410 w 2895601"/>
              <a:gd name="connsiteY4" fmla="*/ 748728 h 2359979"/>
              <a:gd name="connsiteX5" fmla="*/ 2200210 w 2895601"/>
              <a:gd name="connsiteY5" fmla="*/ 1904625 h 2359979"/>
              <a:gd name="connsiteX6" fmla="*/ 1895410 w 2895601"/>
              <a:gd name="connsiteY6" fmla="*/ 2219870 h 2359979"/>
              <a:gd name="connsiteX7" fmla="*/ 1438210 w 2895601"/>
              <a:gd name="connsiteY7" fmla="*/ 1063972 h 2359979"/>
              <a:gd name="connsiteX8" fmla="*/ 1057210 w 2895601"/>
              <a:gd name="connsiteY8" fmla="*/ 2114789 h 2359979"/>
              <a:gd name="connsiteX9" fmla="*/ 676210 w 2895601"/>
              <a:gd name="connsiteY9" fmla="*/ 1904625 h 2359979"/>
              <a:gd name="connsiteX10" fmla="*/ 828610 w 2895601"/>
              <a:gd name="connsiteY10" fmla="*/ 853811 h 2359979"/>
              <a:gd name="connsiteX11" fmla="*/ 142810 w 2895601"/>
              <a:gd name="connsiteY11" fmla="*/ 748727 h 2359979"/>
              <a:gd name="connsiteX12" fmla="*/ 219011 w 2895601"/>
              <a:gd name="connsiteY12" fmla="*/ 118237 h 2359979"/>
              <a:gd name="connsiteX0" fmla="*/ 219011 w 2921000"/>
              <a:gd name="connsiteY0" fmla="*/ 118237 h 2359979"/>
              <a:gd name="connsiteX1" fmla="*/ 1456874 w 2921000"/>
              <a:gd name="connsiteY1" fmla="*/ 39307 h 2359979"/>
              <a:gd name="connsiteX2" fmla="*/ 2733611 w 2921000"/>
              <a:gd name="connsiteY2" fmla="*/ 118239 h 2359979"/>
              <a:gd name="connsiteX3" fmla="*/ 2581211 w 2921000"/>
              <a:gd name="connsiteY3" fmla="*/ 748728 h 2359979"/>
              <a:gd name="connsiteX4" fmla="*/ 1895410 w 2921000"/>
              <a:gd name="connsiteY4" fmla="*/ 748728 h 2359979"/>
              <a:gd name="connsiteX5" fmla="*/ 2200210 w 2921000"/>
              <a:gd name="connsiteY5" fmla="*/ 1904625 h 2359979"/>
              <a:gd name="connsiteX6" fmla="*/ 1895410 w 2921000"/>
              <a:gd name="connsiteY6" fmla="*/ 2219870 h 2359979"/>
              <a:gd name="connsiteX7" fmla="*/ 1438210 w 2921000"/>
              <a:gd name="connsiteY7" fmla="*/ 1063972 h 2359979"/>
              <a:gd name="connsiteX8" fmla="*/ 1057210 w 2921000"/>
              <a:gd name="connsiteY8" fmla="*/ 2114789 h 2359979"/>
              <a:gd name="connsiteX9" fmla="*/ 676210 w 2921000"/>
              <a:gd name="connsiteY9" fmla="*/ 1904625 h 2359979"/>
              <a:gd name="connsiteX10" fmla="*/ 828610 w 2921000"/>
              <a:gd name="connsiteY10" fmla="*/ 853811 h 2359979"/>
              <a:gd name="connsiteX11" fmla="*/ 142810 w 2921000"/>
              <a:gd name="connsiteY11" fmla="*/ 748727 h 2359979"/>
              <a:gd name="connsiteX12" fmla="*/ 219011 w 2921000"/>
              <a:gd name="connsiteY12" fmla="*/ 118237 h 2359979"/>
              <a:gd name="connsiteX0" fmla="*/ 219011 w 3054286"/>
              <a:gd name="connsiteY0" fmla="*/ 118237 h 2359979"/>
              <a:gd name="connsiteX1" fmla="*/ 1456874 w 3054286"/>
              <a:gd name="connsiteY1" fmla="*/ 39307 h 2359979"/>
              <a:gd name="connsiteX2" fmla="*/ 2733611 w 3054286"/>
              <a:gd name="connsiteY2" fmla="*/ 118239 h 2359979"/>
              <a:gd name="connsiteX3" fmla="*/ 2581211 w 3054286"/>
              <a:gd name="connsiteY3" fmla="*/ 748728 h 2359979"/>
              <a:gd name="connsiteX4" fmla="*/ 1895410 w 3054286"/>
              <a:gd name="connsiteY4" fmla="*/ 748728 h 2359979"/>
              <a:gd name="connsiteX5" fmla="*/ 2200210 w 3054286"/>
              <a:gd name="connsiteY5" fmla="*/ 1904625 h 2359979"/>
              <a:gd name="connsiteX6" fmla="*/ 1895410 w 3054286"/>
              <a:gd name="connsiteY6" fmla="*/ 2219870 h 2359979"/>
              <a:gd name="connsiteX7" fmla="*/ 1438210 w 3054286"/>
              <a:gd name="connsiteY7" fmla="*/ 1063972 h 2359979"/>
              <a:gd name="connsiteX8" fmla="*/ 1057210 w 3054286"/>
              <a:gd name="connsiteY8" fmla="*/ 2114789 h 2359979"/>
              <a:gd name="connsiteX9" fmla="*/ 676210 w 3054286"/>
              <a:gd name="connsiteY9" fmla="*/ 1904625 h 2359979"/>
              <a:gd name="connsiteX10" fmla="*/ 828610 w 3054286"/>
              <a:gd name="connsiteY10" fmla="*/ 853811 h 2359979"/>
              <a:gd name="connsiteX11" fmla="*/ 142810 w 3054286"/>
              <a:gd name="connsiteY11" fmla="*/ 748727 h 2359979"/>
              <a:gd name="connsiteX12" fmla="*/ 219011 w 3054286"/>
              <a:gd name="connsiteY12" fmla="*/ 118237 h 2359979"/>
              <a:gd name="connsiteX0" fmla="*/ 219011 w 3054285"/>
              <a:gd name="connsiteY0" fmla="*/ 118237 h 2359979"/>
              <a:gd name="connsiteX1" fmla="*/ 1456874 w 3054285"/>
              <a:gd name="connsiteY1" fmla="*/ 39307 h 2359979"/>
              <a:gd name="connsiteX2" fmla="*/ 2733611 w 3054285"/>
              <a:gd name="connsiteY2" fmla="*/ 118239 h 2359979"/>
              <a:gd name="connsiteX3" fmla="*/ 2581210 w 3054285"/>
              <a:gd name="connsiteY3" fmla="*/ 748728 h 2359979"/>
              <a:gd name="connsiteX4" fmla="*/ 1895410 w 3054285"/>
              <a:gd name="connsiteY4" fmla="*/ 748728 h 2359979"/>
              <a:gd name="connsiteX5" fmla="*/ 2200210 w 3054285"/>
              <a:gd name="connsiteY5" fmla="*/ 1904625 h 2359979"/>
              <a:gd name="connsiteX6" fmla="*/ 1895410 w 3054285"/>
              <a:gd name="connsiteY6" fmla="*/ 2219870 h 2359979"/>
              <a:gd name="connsiteX7" fmla="*/ 1438210 w 3054285"/>
              <a:gd name="connsiteY7" fmla="*/ 1063972 h 2359979"/>
              <a:gd name="connsiteX8" fmla="*/ 1057210 w 3054285"/>
              <a:gd name="connsiteY8" fmla="*/ 2114789 h 2359979"/>
              <a:gd name="connsiteX9" fmla="*/ 676210 w 3054285"/>
              <a:gd name="connsiteY9" fmla="*/ 1904625 h 2359979"/>
              <a:gd name="connsiteX10" fmla="*/ 828610 w 3054285"/>
              <a:gd name="connsiteY10" fmla="*/ 853811 h 2359979"/>
              <a:gd name="connsiteX11" fmla="*/ 142810 w 3054285"/>
              <a:gd name="connsiteY11" fmla="*/ 748727 h 2359979"/>
              <a:gd name="connsiteX12" fmla="*/ 219011 w 3054285"/>
              <a:gd name="connsiteY12" fmla="*/ 118237 h 2359979"/>
              <a:gd name="connsiteX0" fmla="*/ 219011 w 3054285"/>
              <a:gd name="connsiteY0" fmla="*/ 118237 h 2359979"/>
              <a:gd name="connsiteX1" fmla="*/ 1456874 w 3054285"/>
              <a:gd name="connsiteY1" fmla="*/ 39307 h 2359979"/>
              <a:gd name="connsiteX2" fmla="*/ 2733611 w 3054285"/>
              <a:gd name="connsiteY2" fmla="*/ 118239 h 2359979"/>
              <a:gd name="connsiteX3" fmla="*/ 2581210 w 3054285"/>
              <a:gd name="connsiteY3" fmla="*/ 748728 h 2359979"/>
              <a:gd name="connsiteX4" fmla="*/ 1895410 w 3054285"/>
              <a:gd name="connsiteY4" fmla="*/ 748728 h 2359979"/>
              <a:gd name="connsiteX5" fmla="*/ 2200210 w 3054285"/>
              <a:gd name="connsiteY5" fmla="*/ 1904625 h 2359979"/>
              <a:gd name="connsiteX6" fmla="*/ 1895410 w 3054285"/>
              <a:gd name="connsiteY6" fmla="*/ 2219870 h 2359979"/>
              <a:gd name="connsiteX7" fmla="*/ 1438210 w 3054285"/>
              <a:gd name="connsiteY7" fmla="*/ 1063972 h 2359979"/>
              <a:gd name="connsiteX8" fmla="*/ 1057210 w 3054285"/>
              <a:gd name="connsiteY8" fmla="*/ 2114789 h 2359979"/>
              <a:gd name="connsiteX9" fmla="*/ 676210 w 3054285"/>
              <a:gd name="connsiteY9" fmla="*/ 1904625 h 2359979"/>
              <a:gd name="connsiteX10" fmla="*/ 828610 w 3054285"/>
              <a:gd name="connsiteY10" fmla="*/ 853811 h 2359979"/>
              <a:gd name="connsiteX11" fmla="*/ 142810 w 3054285"/>
              <a:gd name="connsiteY11" fmla="*/ 748727 h 2359979"/>
              <a:gd name="connsiteX12" fmla="*/ 219011 w 3054285"/>
              <a:gd name="connsiteY12" fmla="*/ 118237 h 2359979"/>
              <a:gd name="connsiteX0" fmla="*/ 219011 w 3130486"/>
              <a:gd name="connsiteY0" fmla="*/ 118237 h 2359979"/>
              <a:gd name="connsiteX1" fmla="*/ 1456874 w 3130486"/>
              <a:gd name="connsiteY1" fmla="*/ 39307 h 2359979"/>
              <a:gd name="connsiteX2" fmla="*/ 2733611 w 3130486"/>
              <a:gd name="connsiteY2" fmla="*/ 118239 h 2359979"/>
              <a:gd name="connsiteX3" fmla="*/ 2657411 w 3130486"/>
              <a:gd name="connsiteY3" fmla="*/ 748728 h 2359979"/>
              <a:gd name="connsiteX4" fmla="*/ 1895410 w 3130486"/>
              <a:gd name="connsiteY4" fmla="*/ 748728 h 2359979"/>
              <a:gd name="connsiteX5" fmla="*/ 2200210 w 3130486"/>
              <a:gd name="connsiteY5" fmla="*/ 1904625 h 2359979"/>
              <a:gd name="connsiteX6" fmla="*/ 1895410 w 3130486"/>
              <a:gd name="connsiteY6" fmla="*/ 2219870 h 2359979"/>
              <a:gd name="connsiteX7" fmla="*/ 1438210 w 3130486"/>
              <a:gd name="connsiteY7" fmla="*/ 1063972 h 2359979"/>
              <a:gd name="connsiteX8" fmla="*/ 1057210 w 3130486"/>
              <a:gd name="connsiteY8" fmla="*/ 2114789 h 2359979"/>
              <a:gd name="connsiteX9" fmla="*/ 676210 w 3130486"/>
              <a:gd name="connsiteY9" fmla="*/ 1904625 h 2359979"/>
              <a:gd name="connsiteX10" fmla="*/ 828610 w 3130486"/>
              <a:gd name="connsiteY10" fmla="*/ 853811 h 2359979"/>
              <a:gd name="connsiteX11" fmla="*/ 142810 w 3130486"/>
              <a:gd name="connsiteY11" fmla="*/ 748727 h 2359979"/>
              <a:gd name="connsiteX12" fmla="*/ 219011 w 3130486"/>
              <a:gd name="connsiteY12" fmla="*/ 118237 h 2359979"/>
              <a:gd name="connsiteX0" fmla="*/ 219011 w 3130486"/>
              <a:gd name="connsiteY0" fmla="*/ 118237 h 2359979"/>
              <a:gd name="connsiteX1" fmla="*/ 1456874 w 3130486"/>
              <a:gd name="connsiteY1" fmla="*/ 39307 h 2359979"/>
              <a:gd name="connsiteX2" fmla="*/ 2581210 w 3130486"/>
              <a:gd name="connsiteY2" fmla="*/ 118239 h 2359979"/>
              <a:gd name="connsiteX3" fmla="*/ 2657411 w 3130486"/>
              <a:gd name="connsiteY3" fmla="*/ 748728 h 2359979"/>
              <a:gd name="connsiteX4" fmla="*/ 1895410 w 3130486"/>
              <a:gd name="connsiteY4" fmla="*/ 748728 h 2359979"/>
              <a:gd name="connsiteX5" fmla="*/ 2200210 w 3130486"/>
              <a:gd name="connsiteY5" fmla="*/ 1904625 h 2359979"/>
              <a:gd name="connsiteX6" fmla="*/ 1895410 w 3130486"/>
              <a:gd name="connsiteY6" fmla="*/ 2219870 h 2359979"/>
              <a:gd name="connsiteX7" fmla="*/ 1438210 w 3130486"/>
              <a:gd name="connsiteY7" fmla="*/ 1063972 h 2359979"/>
              <a:gd name="connsiteX8" fmla="*/ 1057210 w 3130486"/>
              <a:gd name="connsiteY8" fmla="*/ 2114789 h 2359979"/>
              <a:gd name="connsiteX9" fmla="*/ 676210 w 3130486"/>
              <a:gd name="connsiteY9" fmla="*/ 1904625 h 2359979"/>
              <a:gd name="connsiteX10" fmla="*/ 828610 w 3130486"/>
              <a:gd name="connsiteY10" fmla="*/ 853811 h 2359979"/>
              <a:gd name="connsiteX11" fmla="*/ 142810 w 3130486"/>
              <a:gd name="connsiteY11" fmla="*/ 748727 h 2359979"/>
              <a:gd name="connsiteX12" fmla="*/ 219011 w 3130486"/>
              <a:gd name="connsiteY12" fmla="*/ 118237 h 235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0486" h="2359979">
                <a:moveTo>
                  <a:pt x="219011" y="118237"/>
                </a:moveTo>
                <a:cubicBezTo>
                  <a:pt x="438022" y="0"/>
                  <a:pt x="1063174" y="39307"/>
                  <a:pt x="1456874" y="39307"/>
                </a:cubicBezTo>
                <a:cubicBezTo>
                  <a:pt x="1850574" y="39307"/>
                  <a:pt x="2381121" y="2"/>
                  <a:pt x="2581210" y="118239"/>
                </a:cubicBezTo>
                <a:cubicBezTo>
                  <a:pt x="2781299" y="236476"/>
                  <a:pt x="3130486" y="525430"/>
                  <a:pt x="2657411" y="748728"/>
                </a:cubicBezTo>
                <a:cubicBezTo>
                  <a:pt x="2312924" y="886649"/>
                  <a:pt x="1971610" y="556079"/>
                  <a:pt x="1895410" y="748728"/>
                </a:cubicBezTo>
                <a:cubicBezTo>
                  <a:pt x="1819210" y="941378"/>
                  <a:pt x="2200210" y="1659435"/>
                  <a:pt x="2200210" y="1904625"/>
                </a:cubicBezTo>
                <a:cubicBezTo>
                  <a:pt x="2200210" y="2149815"/>
                  <a:pt x="2022410" y="2359979"/>
                  <a:pt x="1895410" y="2219870"/>
                </a:cubicBezTo>
                <a:cubicBezTo>
                  <a:pt x="1768410" y="2079761"/>
                  <a:pt x="1577910" y="1081485"/>
                  <a:pt x="1438210" y="1063972"/>
                </a:cubicBezTo>
                <a:cubicBezTo>
                  <a:pt x="1298510" y="1046459"/>
                  <a:pt x="1184210" y="1974680"/>
                  <a:pt x="1057210" y="2114789"/>
                </a:cubicBezTo>
                <a:cubicBezTo>
                  <a:pt x="930210" y="2254898"/>
                  <a:pt x="714310" y="2114788"/>
                  <a:pt x="676210" y="1904625"/>
                </a:cubicBezTo>
                <a:cubicBezTo>
                  <a:pt x="638110" y="1694462"/>
                  <a:pt x="917510" y="1046461"/>
                  <a:pt x="828610" y="853811"/>
                </a:cubicBezTo>
                <a:cubicBezTo>
                  <a:pt x="739710" y="661161"/>
                  <a:pt x="244410" y="871323"/>
                  <a:pt x="142810" y="748727"/>
                </a:cubicBezTo>
                <a:cubicBezTo>
                  <a:pt x="41210" y="626131"/>
                  <a:pt x="0" y="236474"/>
                  <a:pt x="219011" y="118237"/>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78" name="Oval 77"/>
          <p:cNvSpPr/>
          <p:nvPr/>
        </p:nvSpPr>
        <p:spPr bwMode="auto">
          <a:xfrm>
            <a:off x="5562600" y="2052963"/>
            <a:ext cx="457200" cy="47237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nvGrpSpPr>
          <p:cNvPr id="3" name="Group 132"/>
          <p:cNvGrpSpPr/>
          <p:nvPr/>
        </p:nvGrpSpPr>
        <p:grpSpPr>
          <a:xfrm>
            <a:off x="4509245" y="2142458"/>
            <a:ext cx="3699724" cy="2361854"/>
            <a:chOff x="2659383" y="2354414"/>
            <a:chExt cx="3699724" cy="2361854"/>
          </a:xfrm>
        </p:grpSpPr>
        <p:grpSp>
          <p:nvGrpSpPr>
            <p:cNvPr id="16" name="Group 16"/>
            <p:cNvGrpSpPr/>
            <p:nvPr/>
          </p:nvGrpSpPr>
          <p:grpSpPr>
            <a:xfrm>
              <a:off x="3266534" y="3390380"/>
              <a:ext cx="2485423" cy="289921"/>
              <a:chOff x="2112145" y="2360781"/>
              <a:chExt cx="2485423" cy="289921"/>
            </a:xfrm>
          </p:grpSpPr>
          <p:sp>
            <p:nvSpPr>
              <p:cNvPr id="5" name="Oval 4"/>
              <p:cNvSpPr/>
              <p:nvPr/>
            </p:nvSpPr>
            <p:spPr bwMode="auto">
              <a:xfrm>
                <a:off x="2112145" y="23607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e</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6" name="Oval 5"/>
              <p:cNvSpPr/>
              <p:nvPr/>
            </p:nvSpPr>
            <p:spPr bwMode="auto">
              <a:xfrm>
                <a:off x="3209896" y="23607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f</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7" name="Oval 6"/>
              <p:cNvSpPr/>
              <p:nvPr/>
            </p:nvSpPr>
            <p:spPr bwMode="auto">
              <a:xfrm>
                <a:off x="4307647" y="23607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g</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grpSp>
        <p:grpSp>
          <p:nvGrpSpPr>
            <p:cNvPr id="17" name="Group 15"/>
            <p:cNvGrpSpPr/>
            <p:nvPr/>
          </p:nvGrpSpPr>
          <p:grpSpPr>
            <a:xfrm>
              <a:off x="2659383" y="4418908"/>
              <a:ext cx="3699724" cy="297360"/>
              <a:chOff x="1519063" y="3382942"/>
              <a:chExt cx="3699724" cy="297360"/>
            </a:xfrm>
          </p:grpSpPr>
          <p:sp>
            <p:nvSpPr>
              <p:cNvPr id="8" name="Oval 7"/>
              <p:cNvSpPr/>
              <p:nvPr/>
            </p:nvSpPr>
            <p:spPr bwMode="auto">
              <a:xfrm>
                <a:off x="4928866" y="3382942"/>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k</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9" name="Oval 8"/>
              <p:cNvSpPr/>
              <p:nvPr/>
            </p:nvSpPr>
            <p:spPr bwMode="auto">
              <a:xfrm>
                <a:off x="3792265" y="33903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j</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10" name="Oval 9"/>
              <p:cNvSpPr/>
              <p:nvPr/>
            </p:nvSpPr>
            <p:spPr bwMode="auto">
              <a:xfrm>
                <a:off x="2655664" y="3382942"/>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i</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11" name="Oval 10"/>
              <p:cNvSpPr/>
              <p:nvPr/>
            </p:nvSpPr>
            <p:spPr bwMode="auto">
              <a:xfrm>
                <a:off x="1519063" y="33903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h</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grpSp>
        <p:grpSp>
          <p:nvGrpSpPr>
            <p:cNvPr id="18" name="Group 17"/>
            <p:cNvGrpSpPr/>
            <p:nvPr/>
          </p:nvGrpSpPr>
          <p:grpSpPr>
            <a:xfrm>
              <a:off x="2659383" y="2354414"/>
              <a:ext cx="3699724" cy="297360"/>
              <a:chOff x="1526502" y="1318448"/>
              <a:chExt cx="3699724" cy="297360"/>
            </a:xfrm>
          </p:grpSpPr>
          <p:sp>
            <p:nvSpPr>
              <p:cNvPr id="12" name="Oval 11"/>
              <p:cNvSpPr/>
              <p:nvPr/>
            </p:nvSpPr>
            <p:spPr bwMode="auto">
              <a:xfrm>
                <a:off x="4936305" y="1318448"/>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d</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13" name="Oval 12"/>
              <p:cNvSpPr/>
              <p:nvPr/>
            </p:nvSpPr>
            <p:spPr bwMode="auto">
              <a:xfrm>
                <a:off x="3799704" y="1325887"/>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c</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14" name="Oval 13"/>
              <p:cNvSpPr/>
              <p:nvPr/>
            </p:nvSpPr>
            <p:spPr bwMode="auto">
              <a:xfrm>
                <a:off x="2663103" y="1318448"/>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b</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15" name="Oval 14"/>
              <p:cNvSpPr/>
              <p:nvPr/>
            </p:nvSpPr>
            <p:spPr bwMode="auto">
              <a:xfrm>
                <a:off x="1526502" y="1325887"/>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ea typeface="ＭＳ Ｐゴシック" pitchFamily="-111" charset="-128"/>
                  </a:rPr>
                  <a:t>a</a:t>
                </a:r>
              </a:p>
            </p:txBody>
          </p:sp>
        </p:grpSp>
        <p:cxnSp>
          <p:nvCxnSpPr>
            <p:cNvPr id="80" name="Straight Arrow Connector 79"/>
            <p:cNvCxnSpPr/>
            <p:nvPr/>
          </p:nvCxnSpPr>
          <p:spPr bwMode="auto">
            <a:xfrm flipV="1">
              <a:off x="2949304" y="2506814"/>
              <a:ext cx="846680" cy="7439"/>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82" name="Straight Arrow Connector 81"/>
            <p:cNvCxnSpPr>
              <a:stCxn id="14" idx="6"/>
              <a:endCxn id="13" idx="2"/>
            </p:cNvCxnSpPr>
            <p:nvPr/>
          </p:nvCxnSpPr>
          <p:spPr bwMode="auto">
            <a:xfrm>
              <a:off x="4085905" y="2499375"/>
              <a:ext cx="846680" cy="7439"/>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83" name="Straight Arrow Connector 82"/>
            <p:cNvCxnSpPr>
              <a:stCxn id="13" idx="6"/>
              <a:endCxn id="12" idx="2"/>
            </p:cNvCxnSpPr>
            <p:nvPr/>
          </p:nvCxnSpPr>
          <p:spPr bwMode="auto">
            <a:xfrm flipV="1">
              <a:off x="5222506" y="2499375"/>
              <a:ext cx="846680" cy="7439"/>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84" name="Straight Arrow Connector 83"/>
            <p:cNvCxnSpPr>
              <a:stCxn id="5" idx="7"/>
              <a:endCxn id="14" idx="3"/>
            </p:cNvCxnSpPr>
            <p:nvPr/>
          </p:nvCxnSpPr>
          <p:spPr bwMode="auto">
            <a:xfrm rot="5400000" flipH="1" flipV="1">
              <a:off x="3260739" y="2855136"/>
              <a:ext cx="830961" cy="32444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87" name="Straight Arrow Connector 86"/>
            <p:cNvCxnSpPr>
              <a:stCxn id="7" idx="1"/>
              <a:endCxn id="13" idx="5"/>
            </p:cNvCxnSpPr>
            <p:nvPr/>
          </p:nvCxnSpPr>
          <p:spPr bwMode="auto">
            <a:xfrm rot="16200000" flipV="1">
              <a:off x="4930510" y="2858854"/>
              <a:ext cx="823522" cy="32444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88" name="Straight Arrow Connector 87"/>
            <p:cNvCxnSpPr>
              <a:stCxn id="6" idx="7"/>
              <a:endCxn id="13" idx="3"/>
            </p:cNvCxnSpPr>
            <p:nvPr/>
          </p:nvCxnSpPr>
          <p:spPr bwMode="auto">
            <a:xfrm rot="5400000" flipH="1" flipV="1">
              <a:off x="4381634" y="2839430"/>
              <a:ext cx="823522" cy="36329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93" name="Straight Arrow Connector 92"/>
            <p:cNvCxnSpPr>
              <a:stCxn id="6" idx="1"/>
              <a:endCxn id="14" idx="5"/>
            </p:cNvCxnSpPr>
            <p:nvPr/>
          </p:nvCxnSpPr>
          <p:spPr bwMode="auto">
            <a:xfrm rot="16200000" flipV="1">
              <a:off x="3809615" y="2835710"/>
              <a:ext cx="830961" cy="36329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6" name="Straight Arrow Connector 105"/>
            <p:cNvCxnSpPr>
              <a:stCxn id="11" idx="6"/>
              <a:endCxn id="10" idx="2"/>
            </p:cNvCxnSpPr>
            <p:nvPr/>
          </p:nvCxnSpPr>
          <p:spPr bwMode="auto">
            <a:xfrm flipV="1">
              <a:off x="2949304" y="4563869"/>
              <a:ext cx="846680" cy="7439"/>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7" name="Straight Arrow Connector 106"/>
            <p:cNvCxnSpPr>
              <a:stCxn id="10" idx="6"/>
              <a:endCxn id="9" idx="2"/>
            </p:cNvCxnSpPr>
            <p:nvPr/>
          </p:nvCxnSpPr>
          <p:spPr bwMode="auto">
            <a:xfrm>
              <a:off x="4085905" y="4563869"/>
              <a:ext cx="846680" cy="7439"/>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08" name="Straight Arrow Connector 107"/>
            <p:cNvCxnSpPr>
              <a:stCxn id="9" idx="6"/>
              <a:endCxn id="8" idx="2"/>
            </p:cNvCxnSpPr>
            <p:nvPr/>
          </p:nvCxnSpPr>
          <p:spPr bwMode="auto">
            <a:xfrm flipV="1">
              <a:off x="5222506" y="4563869"/>
              <a:ext cx="846680" cy="7439"/>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6" name="Straight Arrow Connector 115"/>
            <p:cNvCxnSpPr>
              <a:stCxn id="10" idx="1"/>
              <a:endCxn id="5" idx="5"/>
            </p:cNvCxnSpPr>
            <p:nvPr/>
          </p:nvCxnSpPr>
          <p:spPr bwMode="auto">
            <a:xfrm rot="16200000" flipV="1">
              <a:off x="3264459" y="3887382"/>
              <a:ext cx="823523" cy="32444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7" name="Straight Arrow Connector 116"/>
            <p:cNvCxnSpPr>
              <a:stCxn id="9" idx="7"/>
              <a:endCxn id="7" idx="3"/>
            </p:cNvCxnSpPr>
            <p:nvPr/>
          </p:nvCxnSpPr>
          <p:spPr bwMode="auto">
            <a:xfrm rot="5400000" flipH="1" flipV="1">
              <a:off x="4926790" y="3891101"/>
              <a:ext cx="830962" cy="32444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8" name="Straight Arrow Connector 117"/>
            <p:cNvCxnSpPr>
              <a:stCxn id="9" idx="1"/>
              <a:endCxn id="6" idx="5"/>
            </p:cNvCxnSpPr>
            <p:nvPr/>
          </p:nvCxnSpPr>
          <p:spPr bwMode="auto">
            <a:xfrm rot="16200000" flipV="1">
              <a:off x="4377915" y="3871676"/>
              <a:ext cx="830962" cy="363295"/>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19" name="Straight Arrow Connector 118"/>
            <p:cNvCxnSpPr>
              <a:stCxn id="10" idx="7"/>
              <a:endCxn id="6" idx="3"/>
            </p:cNvCxnSpPr>
            <p:nvPr/>
          </p:nvCxnSpPr>
          <p:spPr bwMode="auto">
            <a:xfrm rot="5400000" flipH="1" flipV="1">
              <a:off x="3813334" y="3867957"/>
              <a:ext cx="823523" cy="36329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grpSp>
      <p:cxnSp>
        <p:nvCxnSpPr>
          <p:cNvPr id="79" name="Straight Arrow Connector 78"/>
          <p:cNvCxnSpPr>
            <a:endCxn id="78" idx="2"/>
          </p:cNvCxnSpPr>
          <p:nvPr/>
        </p:nvCxnSpPr>
        <p:spPr bwMode="auto">
          <a:xfrm flipV="1">
            <a:off x="3098800" y="2289152"/>
            <a:ext cx="2463800" cy="70830"/>
          </a:xfrm>
          <a:prstGeom prst="straightConnector1">
            <a:avLst/>
          </a:prstGeom>
          <a:ln w="28575">
            <a:headEnd type="none" w="med" len="med"/>
            <a:tailEnd type="arrow"/>
          </a:ln>
        </p:spPr>
        <p:style>
          <a:lnRef idx="1">
            <a:schemeClr val="accent2"/>
          </a:lnRef>
          <a:fillRef idx="2">
            <a:schemeClr val="accent2"/>
          </a:fillRef>
          <a:effectRef idx="1">
            <a:schemeClr val="accent2"/>
          </a:effectRef>
          <a:fontRef idx="minor">
            <a:schemeClr val="dk1"/>
          </a:fontRef>
        </p:style>
      </p:cxnSp>
      <p:sp>
        <p:nvSpPr>
          <p:cNvPr id="60" name="Oval 59"/>
          <p:cNvSpPr/>
          <p:nvPr/>
        </p:nvSpPr>
        <p:spPr bwMode="auto">
          <a:xfrm>
            <a:off x="5638800" y="2146260"/>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b</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70" name="Oval 69"/>
          <p:cNvSpPr/>
          <p:nvPr/>
        </p:nvSpPr>
        <p:spPr bwMode="auto">
          <a:xfrm>
            <a:off x="5638800" y="41887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i</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72" name="Oval 71"/>
          <p:cNvSpPr/>
          <p:nvPr/>
        </p:nvSpPr>
        <p:spPr bwMode="auto">
          <a:xfrm>
            <a:off x="1371600" y="38839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h</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73" name="Oval 72"/>
          <p:cNvSpPr/>
          <p:nvPr/>
        </p:nvSpPr>
        <p:spPr bwMode="auto">
          <a:xfrm>
            <a:off x="1386479" y="3289260"/>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ea typeface="ＭＳ Ｐゴシック" pitchFamily="-111" charset="-128"/>
              </a:rPr>
              <a:t>a</a:t>
            </a:r>
          </a:p>
        </p:txBody>
      </p:sp>
      <p:sp>
        <p:nvSpPr>
          <p:cNvPr id="76" name="Oval 75"/>
          <p:cNvSpPr/>
          <p:nvPr/>
        </p:nvSpPr>
        <p:spPr bwMode="auto">
          <a:xfrm>
            <a:off x="1371600" y="3869102"/>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i</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81" name="Oval 80"/>
          <p:cNvSpPr/>
          <p:nvPr/>
        </p:nvSpPr>
        <p:spPr bwMode="auto">
          <a:xfrm>
            <a:off x="1386479" y="32743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ea typeface="ＭＳ Ｐゴシック" pitchFamily="-111" charset="-128"/>
              </a:rPr>
              <a:t>b</a:t>
            </a:r>
          </a:p>
        </p:txBody>
      </p:sp>
      <p:sp>
        <p:nvSpPr>
          <p:cNvPr id="85" name="Oval 84"/>
          <p:cNvSpPr/>
          <p:nvPr/>
        </p:nvSpPr>
        <p:spPr bwMode="auto">
          <a:xfrm>
            <a:off x="5130628" y="3159908"/>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e</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86" name="Oval 85"/>
          <p:cNvSpPr/>
          <p:nvPr/>
        </p:nvSpPr>
        <p:spPr bwMode="auto">
          <a:xfrm>
            <a:off x="6228379" y="3159908"/>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f</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90" name="Oval 89"/>
          <p:cNvSpPr/>
          <p:nvPr/>
        </p:nvSpPr>
        <p:spPr bwMode="auto">
          <a:xfrm>
            <a:off x="6796679" y="4195875"/>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j</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91" name="Oval 90"/>
          <p:cNvSpPr/>
          <p:nvPr/>
        </p:nvSpPr>
        <p:spPr bwMode="auto">
          <a:xfrm>
            <a:off x="6796679" y="2131381"/>
            <a:ext cx="289921" cy="28992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ahoma" pitchFamily="34" charset="0"/>
                <a:ea typeface="ＭＳ Ｐゴシック" pitchFamily="-111" charset="-128"/>
              </a:rPr>
              <a:t>c</a:t>
            </a:r>
            <a:endParaRPr kumimoji="0" lang="en-US" sz="20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0" name="Rectangle 19"/>
          <p:cNvSpPr/>
          <p:nvPr/>
        </p:nvSpPr>
        <p:spPr bwMode="auto">
          <a:xfrm rot="16200000">
            <a:off x="-457199" y="2971800"/>
            <a:ext cx="3124200" cy="1143000"/>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i="0" u="none" strike="noStrike" cap="none" normalizeH="0" baseline="0" dirty="0" smtClean="0">
                <a:ln>
                  <a:noFill/>
                </a:ln>
                <a:solidFill>
                  <a:schemeClr val="bg1"/>
                </a:solidFill>
                <a:effectLst/>
                <a:latin typeface="Tahoma" pitchFamily="-64" charset="0"/>
              </a:rPr>
              <a:t>Scheduler</a:t>
            </a:r>
          </a:p>
        </p:txBody>
      </p:sp>
      <p:sp>
        <p:nvSpPr>
          <p:cNvPr id="92" name="TextBox 91"/>
          <p:cNvSpPr txBox="1"/>
          <p:nvPr/>
        </p:nvSpPr>
        <p:spPr>
          <a:xfrm>
            <a:off x="1066800" y="5496580"/>
            <a:ext cx="73914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t>The process repeats until the scheduler is empty.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grpId="1" nodeType="afterEffect">
                                  <p:stCondLst>
                                    <p:cond delay="0"/>
                                  </p:stCondLst>
                                  <p:childTnLst>
                                    <p:animMotion origin="layout" path="M 1.67622E-6 6.01573E-8 L 0.09936 -0.11199 " pathEditMode="relative" rAng="0" ptsTypes="AA">
                                      <p:cBhvr>
                                        <p:cTn id="11" dur="1000" fill="hold"/>
                                        <p:tgtEl>
                                          <p:spTgt spid="73"/>
                                        </p:tgtEl>
                                        <p:attrNameLst>
                                          <p:attrName>ppt_x</p:attrName>
                                          <p:attrName>ppt_y</p:attrName>
                                        </p:attrNameLst>
                                      </p:cBhvr>
                                      <p:rCtr x="4968" y="-5599"/>
                                    </p:animMotion>
                                  </p:childTnLst>
                                </p:cTn>
                              </p:par>
                              <p:par>
                                <p:cTn id="12" presetID="42" presetClass="path" presetSubtype="0" accel="50000" decel="50000" fill="hold" grpId="1" nodeType="withEffect">
                                  <p:stCondLst>
                                    <p:cond delay="0"/>
                                  </p:stCondLst>
                                  <p:childTnLst>
                                    <p:animMotion origin="layout" path="M 0.00086 -0.00093 L 0.10092 0.13442 " pathEditMode="relative" rAng="0" ptsTypes="AA">
                                      <p:cBhvr>
                                        <p:cTn id="13" dur="1000" fill="hold"/>
                                        <p:tgtEl>
                                          <p:spTgt spid="72"/>
                                        </p:tgtEl>
                                        <p:attrNameLst>
                                          <p:attrName>ppt_x</p:attrName>
                                          <p:attrName>ppt_y</p:attrName>
                                        </p:attrNameLst>
                                      </p:cBhvr>
                                      <p:rCtr x="5003" y="6756"/>
                                    </p:animMotion>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left)">
                                      <p:cBhvr>
                                        <p:cTn id="18" dur="500"/>
                                        <p:tgtEl>
                                          <p:spTgt spid="46"/>
                                        </p:tgtEl>
                                      </p:cBhvr>
                                    </p:animEffect>
                                  </p:childTnLst>
                                </p:cTn>
                              </p:par>
                              <p:par>
                                <p:cTn id="19" presetID="22" presetClass="entr" presetSubtype="8"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left)">
                                      <p:cBhvr>
                                        <p:cTn id="21" dur="500"/>
                                        <p:tgtEl>
                                          <p:spTgt spid="6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par>
                                <p:cTn id="40" presetID="0" presetClass="path" presetSubtype="0" accel="50000" decel="50000" fill="hold" grpId="1" nodeType="withEffect">
                                  <p:stCondLst>
                                    <p:cond delay="0"/>
                                  </p:stCondLst>
                                  <p:childTnLst>
                                    <p:animMotion origin="layout" path="M 0 0 C 0.00834 -0.01157 0.01667 -0.02291 -0.01199 0 C -0.04065 0.0229 -0.09641 0.11892 -0.17214 0.13674 C -0.24787 0.15455 -0.35731 0.13049 -0.46674 0.10666 " pathEditMode="relative" ptsTypes="aaaA">
                                      <p:cBhvr>
                                        <p:cTn id="41" dur="1000" fill="hold"/>
                                        <p:tgtEl>
                                          <p:spTgt spid="60"/>
                                        </p:tgtEl>
                                        <p:attrNameLst>
                                          <p:attrName>ppt_x</p:attrName>
                                          <p:attrName>ppt_y</p:attrName>
                                        </p:attrNameLst>
                                      </p:cBhvr>
                                    </p:animMotion>
                                  </p:childTnLst>
                                </p:cTn>
                              </p:par>
                              <p:par>
                                <p:cTn id="42" presetID="0" presetClass="path" presetSubtype="0" accel="50000" decel="50000" fill="hold" grpId="1" nodeType="withEffect">
                                  <p:stCondLst>
                                    <p:cond delay="0"/>
                                  </p:stCondLst>
                                  <p:childTnLst>
                                    <p:animMotion origin="layout" path="M 0 0 C -0.06254 -0.05206 -0.12507 -0.10389 -0.20237 -0.10459 C -0.27966 -0.10528 -0.37173 -0.05461 -0.46379 -0.00394 " pathEditMode="relative" ptsTypes="aaA">
                                      <p:cBhvr>
                                        <p:cTn id="43" dur="1000" fill="hold"/>
                                        <p:tgtEl>
                                          <p:spTgt spid="70"/>
                                        </p:tgtEl>
                                        <p:attrNameLst>
                                          <p:attrName>ppt_x</p:attrName>
                                          <p:attrName>ppt_y</p:attrName>
                                        </p:attrNameLst>
                                      </p:cBhvr>
                                    </p:animMotion>
                                  </p:childTnLst>
                                </p:cTn>
                              </p:par>
                            </p:childTnLst>
                          </p:cTn>
                        </p:par>
                        <p:par>
                          <p:cTn id="44" fill="hold">
                            <p:stCondLst>
                              <p:cond delay="1000"/>
                            </p:stCondLst>
                            <p:childTnLst>
                              <p:par>
                                <p:cTn id="45" presetID="1" presetClass="exit" presetSubtype="0" fill="hold" grpId="2" nodeType="afterEffect">
                                  <p:stCondLst>
                                    <p:cond delay="0"/>
                                  </p:stCondLst>
                                  <p:childTnLst>
                                    <p:set>
                                      <p:cBhvr>
                                        <p:cTn id="46" dur="1" fill="hold">
                                          <p:stCondLst>
                                            <p:cond delay="0"/>
                                          </p:stCondLst>
                                        </p:cTn>
                                        <p:tgtEl>
                                          <p:spTgt spid="60"/>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7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10"/>
                                  </p:stCondLst>
                                  <p:childTnLst>
                                    <p:set>
                                      <p:cBhvr>
                                        <p:cTn id="52" dur="1" fill="hold">
                                          <p:stCondLst>
                                            <p:cond delay="0"/>
                                          </p:stCondLst>
                                        </p:cTn>
                                        <p:tgtEl>
                                          <p:spTgt spid="56"/>
                                        </p:tgtEl>
                                        <p:attrNameLst>
                                          <p:attrName>style.visibility</p:attrName>
                                        </p:attrNameLst>
                                      </p:cBhvr>
                                      <p:to>
                                        <p:strVal val="hidden"/>
                                      </p:to>
                                    </p:set>
                                  </p:childTnLst>
                                </p:cTn>
                              </p:par>
                              <p:par>
                                <p:cTn id="53" presetID="1" presetClass="exit" presetSubtype="0" fill="hold" grpId="1" nodeType="withEffect">
                                  <p:stCondLst>
                                    <p:cond delay="10"/>
                                  </p:stCondLst>
                                  <p:childTnLst>
                                    <p:set>
                                      <p:cBhvr>
                                        <p:cTn id="54" dur="1" fill="hold">
                                          <p:stCondLst>
                                            <p:cond delay="0"/>
                                          </p:stCondLst>
                                        </p:cTn>
                                        <p:tgtEl>
                                          <p:spTgt spid="5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6"/>
                                        </p:tgtEl>
                                        <p:attrNameLst>
                                          <p:attrName>style.visibility</p:attrName>
                                        </p:attrNameLst>
                                      </p:cBhvr>
                                      <p:to>
                                        <p:strVal val="hidden"/>
                                      </p:to>
                                    </p:set>
                                  </p:childTnLst>
                                </p:cTn>
                              </p:par>
                            </p:childTnLst>
                          </p:cTn>
                        </p:par>
                        <p:par>
                          <p:cTn id="57" fill="hold">
                            <p:stCondLst>
                              <p:cond delay="10"/>
                            </p:stCondLst>
                            <p:childTnLst>
                              <p:par>
                                <p:cTn id="58" presetID="1" presetClass="exit" presetSubtype="0" fill="hold" grpId="1" nodeType="afterEffect">
                                  <p:stCondLst>
                                    <p:cond delay="0"/>
                                  </p:stCondLst>
                                  <p:childTnLst>
                                    <p:set>
                                      <p:cBhvr>
                                        <p:cTn id="59" dur="1" fill="hold">
                                          <p:stCondLst>
                                            <p:cond delay="0"/>
                                          </p:stCondLst>
                                        </p:cTn>
                                        <p:tgtEl>
                                          <p:spTgt spid="44"/>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63"/>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62"/>
                                        </p:tgtEl>
                                        <p:attrNameLst>
                                          <p:attrName>style.visibility</p:attrName>
                                        </p:attrNameLst>
                                      </p:cBhvr>
                                      <p:to>
                                        <p:strVal val="hidden"/>
                                      </p:to>
                                    </p:set>
                                  </p:childTnLst>
                                </p:cTn>
                              </p:par>
                            </p:childTnLst>
                          </p:cTn>
                        </p:par>
                        <p:par>
                          <p:cTn id="64" fill="hold">
                            <p:stCondLst>
                              <p:cond delay="10"/>
                            </p:stCondLst>
                            <p:childTnLst>
                              <p:par>
                                <p:cTn id="65" presetID="1" presetClass="exit" presetSubtype="0" fill="hold" grpId="2" nodeType="afterEffect">
                                  <p:stCondLst>
                                    <p:cond delay="0"/>
                                  </p:stCondLst>
                                  <p:childTnLst>
                                    <p:set>
                                      <p:cBhvr>
                                        <p:cTn id="66" dur="1" fill="hold">
                                          <p:stCondLst>
                                            <p:cond delay="0"/>
                                          </p:stCondLst>
                                        </p:cTn>
                                        <p:tgtEl>
                                          <p:spTgt spid="73"/>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7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childTnLst>
                          </p:cTn>
                        </p:par>
                        <p:par>
                          <p:cTn id="75" fill="hold">
                            <p:stCondLst>
                              <p:cond delay="0"/>
                            </p:stCondLst>
                            <p:childTnLst>
                              <p:par>
                                <p:cTn id="76" presetID="42" presetClass="path" presetSubtype="0" accel="50000" decel="50000" fill="hold" grpId="1" nodeType="afterEffect">
                                  <p:stCondLst>
                                    <p:cond delay="0"/>
                                  </p:stCondLst>
                                  <p:childTnLst>
                                    <p:animMotion origin="layout" path="M 1.67622E-6 6.01573E-8 L 0.09936 -0.11199 " pathEditMode="relative" rAng="0" ptsTypes="AA">
                                      <p:cBhvr>
                                        <p:cTn id="77" dur="1000" fill="hold"/>
                                        <p:tgtEl>
                                          <p:spTgt spid="81"/>
                                        </p:tgtEl>
                                        <p:attrNameLst>
                                          <p:attrName>ppt_x</p:attrName>
                                          <p:attrName>ppt_y</p:attrName>
                                        </p:attrNameLst>
                                      </p:cBhvr>
                                      <p:rCtr x="4968" y="-5599"/>
                                    </p:animMotion>
                                  </p:childTnLst>
                                </p:cTn>
                              </p:par>
                              <p:par>
                                <p:cTn id="78" presetID="42" presetClass="path" presetSubtype="0" accel="50000" decel="50000" fill="hold" grpId="1" nodeType="withEffect">
                                  <p:stCondLst>
                                    <p:cond delay="0"/>
                                  </p:stCondLst>
                                  <p:childTnLst>
                                    <p:animMotion origin="layout" path="M 0.00086 -0.00093 L 0.10092 0.13442 " pathEditMode="relative" rAng="0" ptsTypes="AA">
                                      <p:cBhvr>
                                        <p:cTn id="79" dur="1000" fill="hold"/>
                                        <p:tgtEl>
                                          <p:spTgt spid="76"/>
                                        </p:tgtEl>
                                        <p:attrNameLst>
                                          <p:attrName>ppt_x</p:attrName>
                                          <p:attrName>ppt_y</p:attrName>
                                        </p:attrNameLst>
                                      </p:cBhvr>
                                      <p:rCtr x="5003" y="6756"/>
                                    </p:animMotion>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par>
                                <p:cTn id="85" presetID="22" presetClass="entr" presetSubtype="8"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wipe(left)">
                                      <p:cBhvr>
                                        <p:cTn id="87" dur="500"/>
                                        <p:tgtEl>
                                          <p:spTgt spid="79"/>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8"/>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0"/>
                                          </p:stCondLst>
                                        </p:cTn>
                                        <p:tgtEl>
                                          <p:spTgt spid="77"/>
                                        </p:tgtEl>
                                        <p:attrNameLst>
                                          <p:attrName>style.visibility</p:attrName>
                                        </p:attrNameLst>
                                      </p:cBhvr>
                                      <p:to>
                                        <p:strVal val="visible"/>
                                      </p:to>
                                    </p:set>
                                  </p:childTnLst>
                                </p:cTn>
                              </p:par>
                              <p:par>
                                <p:cTn id="96" presetID="1" presetClass="entr" presetSubtype="0" fill="hold" grpId="1" nodeType="withEffect">
                                  <p:stCondLst>
                                    <p:cond delay="0"/>
                                  </p:stCondLst>
                                  <p:childTnLst>
                                    <p:set>
                                      <p:cBhvr>
                                        <p:cTn id="97" dur="1" fill="hold">
                                          <p:stCondLst>
                                            <p:cond delay="0"/>
                                          </p:stCondLst>
                                        </p:cTn>
                                        <p:tgtEl>
                                          <p:spTgt spid="6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8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86"/>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childTnLst>
                                </p:cTn>
                              </p:par>
                              <p:par>
                                <p:cTn id="108" presetID="0" presetClass="path" presetSubtype="0" accel="50000" fill="hold" grpId="1" nodeType="withEffect">
                                  <p:stCondLst>
                                    <p:cond delay="0"/>
                                  </p:stCondLst>
                                  <p:childTnLst>
                                    <p:animMotion origin="layout" path="M -3.31075E-6 1.97131E-6 C -0.00903 0.03054 -0.01789 0.06108 -0.06253 0.07242 C -0.10752 0.08376 -0.19645 0.06316 -0.26889 0.06825 C -0.34115 0.07334 -0.44016 0.1062 -0.49696 0.1025 C -0.55376 0.09879 -0.58155 0.07242 -0.60934 0.04627 " pathEditMode="relative" rAng="0" ptsTypes="aaaaA">
                                      <p:cBhvr>
                                        <p:cTn id="109" dur="2000" fill="hold"/>
                                        <p:tgtEl>
                                          <p:spTgt spid="91"/>
                                        </p:tgtEl>
                                        <p:attrNameLst>
                                          <p:attrName>ppt_x</p:attrName>
                                          <p:attrName>ppt_y</p:attrName>
                                        </p:attrNameLst>
                                      </p:cBhvr>
                                      <p:rCtr x="-30467" y="5298"/>
                                    </p:animMotion>
                                  </p:childTnLst>
                                </p:cTn>
                              </p:par>
                              <p:par>
                                <p:cTn id="110" presetID="0" presetClass="path" presetSubtype="0" accel="50000" fill="hold" grpId="1" nodeType="withEffect">
                                  <p:stCondLst>
                                    <p:cond delay="0"/>
                                  </p:stCondLst>
                                  <p:childTnLst>
                                    <p:animMotion origin="layout" path="M -3.52614E-7 1.38362E-6 C -0.01094 -0.02291 -0.02171 -0.04512 -0.06601 -0.04604 C -0.11047 -0.04697 -0.20584 -0.00532 -0.26611 -0.00579 C -0.32638 -0.00602 -0.37676 -0.02753 -0.42713 -0.04882 " pathEditMode="relative" rAng="0" ptsTypes="aaaA">
                                      <p:cBhvr>
                                        <p:cTn id="111" dur="2000" fill="hold"/>
                                        <p:tgtEl>
                                          <p:spTgt spid="85"/>
                                        </p:tgtEl>
                                        <p:attrNameLst>
                                          <p:attrName>ppt_x</p:attrName>
                                          <p:attrName>ppt_y</p:attrName>
                                        </p:attrNameLst>
                                      </p:cBhvr>
                                      <p:rCtr x="-21365" y="-2453"/>
                                    </p:animMotion>
                                  </p:childTnLst>
                                </p:cTn>
                              </p:par>
                              <p:par>
                                <p:cTn id="112" presetID="0" presetClass="path" presetSubtype="0" accel="50000" fill="hold" grpId="1" nodeType="withEffect">
                                  <p:stCondLst>
                                    <p:cond delay="0"/>
                                  </p:stCondLst>
                                  <p:childTnLst>
                                    <p:animMotion origin="layout" path="M -2.95119E-6 -1.23091E-6 C -0.0224 0.03309 -0.04429 0.06617 -0.08216 0.07381 C -0.12002 0.08145 -0.15112 0.04419 -0.2272 0.04558 C -0.30345 0.04628 -0.42157 0.06247 -0.53951 0.07913 " pathEditMode="relative" rAng="0" ptsTypes="aaaA">
                                      <p:cBhvr>
                                        <p:cTn id="113" dur="2000" fill="hold"/>
                                        <p:tgtEl>
                                          <p:spTgt spid="86"/>
                                        </p:tgtEl>
                                        <p:attrNameLst>
                                          <p:attrName>ppt_x</p:attrName>
                                          <p:attrName>ppt_y</p:attrName>
                                        </p:attrNameLst>
                                      </p:cBhvr>
                                      <p:rCtr x="-26976" y="4072"/>
                                    </p:animMotion>
                                  </p:childTnLst>
                                </p:cTn>
                              </p:par>
                              <p:par>
                                <p:cTn id="114" presetID="0" presetClass="path" presetSubtype="0" accel="50000" fill="hold" grpId="1" nodeType="withEffect">
                                  <p:stCondLst>
                                    <p:cond delay="0"/>
                                  </p:stCondLst>
                                  <p:childTnLst>
                                    <p:animMotion origin="layout" path="M 0 0 C -0.02536 -0.01874 -0.05072 -0.03748 -0.08615 -0.04836 C -0.12159 -0.05923 -0.16293 -0.06317 -0.21295 -0.06456 C -0.26298 -0.06594 -0.32291 -0.07127 -0.38666 -0.05646 C -0.4504 -0.04165 -0.52284 -0.00879 -0.5951 0.02406 " pathEditMode="relative" ptsTypes="aaaaA">
                                      <p:cBhvr>
                                        <p:cTn id="115" dur="2000" fill="hold"/>
                                        <p:tgtEl>
                                          <p:spTgt spid="90"/>
                                        </p:tgtEl>
                                        <p:attrNameLst>
                                          <p:attrName>ppt_x</p:attrName>
                                          <p:attrName>ppt_y</p:attrName>
                                        </p:attrNameLst>
                                      </p:cBhvr>
                                    </p:animMotion>
                                  </p:childTnLst>
                                </p:cTn>
                              </p:par>
                            </p:childTnLst>
                          </p:cTn>
                        </p:par>
                        <p:par>
                          <p:cTn id="116" fill="hold">
                            <p:stCondLst>
                              <p:cond delay="2000"/>
                            </p:stCondLst>
                            <p:childTnLst>
                              <p:par>
                                <p:cTn id="117" presetID="1" presetClass="exit" presetSubtype="0" fill="hold" grpId="2" nodeType="afterEffect">
                                  <p:stCondLst>
                                    <p:cond delay="0"/>
                                  </p:stCondLst>
                                  <p:childTnLst>
                                    <p:set>
                                      <p:cBhvr>
                                        <p:cTn id="118" dur="1" fill="hold">
                                          <p:stCondLst>
                                            <p:cond delay="0"/>
                                          </p:stCondLst>
                                        </p:cTn>
                                        <p:tgtEl>
                                          <p:spTgt spid="91"/>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86"/>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85"/>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9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1" animBg="1"/>
      <p:bldP spid="66" grpId="0" animBg="1"/>
      <p:bldP spid="57" grpId="0" animBg="1"/>
      <p:bldP spid="57" grpId="1" animBg="1"/>
      <p:bldP spid="56" grpId="0" animBg="1"/>
      <p:bldP spid="56" grpId="1" animBg="1"/>
      <p:bldP spid="44" grpId="0" animBg="1"/>
      <p:bldP spid="44" grpId="1" animBg="1"/>
      <p:bldP spid="62" grpId="0" animBg="1"/>
      <p:bldP spid="62" grpId="1" animBg="1"/>
      <p:bldP spid="77" grpId="0" animBg="1"/>
      <p:bldP spid="78" grpId="0" animBg="1"/>
      <p:bldP spid="60" grpId="0" animBg="1"/>
      <p:bldP spid="60" grpId="1" animBg="1"/>
      <p:bldP spid="60" grpId="2" animBg="1"/>
      <p:bldP spid="70" grpId="0" animBg="1"/>
      <p:bldP spid="70" grpId="1" animBg="1"/>
      <p:bldP spid="70" grpId="2" animBg="1"/>
      <p:bldP spid="72" grpId="0" animBg="1"/>
      <p:bldP spid="72" grpId="1" animBg="1"/>
      <p:bldP spid="72" grpId="2" animBg="1"/>
      <p:bldP spid="73" grpId="0" animBg="1"/>
      <p:bldP spid="73" grpId="1" animBg="1"/>
      <p:bldP spid="73" grpId="2" animBg="1"/>
      <p:bldP spid="76" grpId="0" animBg="1"/>
      <p:bldP spid="76" grpId="1" animBg="1"/>
      <p:bldP spid="81" grpId="0" animBg="1"/>
      <p:bldP spid="81" grpId="1" animBg="1"/>
      <p:bldP spid="85" grpId="0" animBg="1"/>
      <p:bldP spid="85" grpId="1" animBg="1"/>
      <p:bldP spid="85" grpId="2" animBg="1"/>
      <p:bldP spid="86" grpId="0" animBg="1"/>
      <p:bldP spid="86" grpId="1" animBg="1"/>
      <p:bldP spid="86" grpId="2" animBg="1"/>
      <p:bldP spid="90" grpId="0" animBg="1"/>
      <p:bldP spid="90" grpId="1" animBg="1"/>
      <p:bldP spid="90" grpId="2" animBg="1"/>
      <p:bldP spid="91" grpId="0" animBg="1"/>
      <p:bldP spid="91" grpId="1" animBg="1"/>
      <p:bldP spid="91" grpId="2" animBg="1"/>
      <p:bldP spid="9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Schedule</a:t>
            </a:r>
            <a:endParaRPr lang="en-US" dirty="0"/>
          </a:p>
        </p:txBody>
      </p:sp>
      <p:sp>
        <p:nvSpPr>
          <p:cNvPr id="7" name="Content Placeholder 6"/>
          <p:cNvSpPr>
            <a:spLocks noGrp="1"/>
          </p:cNvSpPr>
          <p:nvPr>
            <p:ph idx="1"/>
          </p:nvPr>
        </p:nvSpPr>
        <p:spPr>
          <a:xfrm>
            <a:off x="457200" y="2514600"/>
            <a:ext cx="8305800" cy="1905000"/>
          </a:xfrm>
        </p:spPr>
        <p:txBody>
          <a:bodyPr/>
          <a:lstStyle/>
          <a:p>
            <a:r>
              <a:rPr lang="en-US" dirty="0" err="1" smtClean="0"/>
              <a:t>GraphLab</a:t>
            </a:r>
            <a:r>
              <a:rPr lang="en-US" dirty="0" smtClean="0"/>
              <a:t> provides several different schedulers</a:t>
            </a:r>
          </a:p>
          <a:p>
            <a:pPr lvl="1"/>
            <a:r>
              <a:rPr lang="en-US" dirty="0" smtClean="0"/>
              <a:t>Round Robin: vertices are updated in a fixed order</a:t>
            </a:r>
          </a:p>
          <a:p>
            <a:pPr lvl="1"/>
            <a:r>
              <a:rPr lang="en-US" dirty="0" smtClean="0"/>
              <a:t>FIFO: Vertices are updated in the order they are added</a:t>
            </a:r>
          </a:p>
          <a:p>
            <a:pPr lvl="1"/>
            <a:r>
              <a:rPr lang="en-US" dirty="0" smtClean="0"/>
              <a:t>Priority: Vertices are updated in priority order  </a:t>
            </a: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43</a:t>
            </a:fld>
            <a:endParaRPr lang="en-US"/>
          </a:p>
        </p:txBody>
      </p:sp>
      <p:sp>
        <p:nvSpPr>
          <p:cNvPr id="10" name="Rectangle 9"/>
          <p:cNvSpPr/>
          <p:nvPr/>
        </p:nvSpPr>
        <p:spPr>
          <a:xfrm>
            <a:off x="762000" y="1219200"/>
            <a:ext cx="7620000" cy="830997"/>
          </a:xfrm>
          <a:prstGeom prst="rect">
            <a:avLst/>
          </a:prstGeom>
        </p:spPr>
        <p:txBody>
          <a:bodyPr wrap="square">
            <a:spAutoFit/>
          </a:bodyPr>
          <a:lstStyle/>
          <a:p>
            <a:pPr algn="ctr">
              <a:buNone/>
            </a:pPr>
            <a:r>
              <a:rPr lang="en-US" sz="2400" dirty="0" smtClean="0"/>
              <a:t>The choice of schedule affects the correctness and parallel performance of the algorithm</a:t>
            </a:r>
          </a:p>
        </p:txBody>
      </p:sp>
      <p:sp>
        <p:nvSpPr>
          <p:cNvPr id="8" name="Content Placeholder 2"/>
          <p:cNvSpPr txBox="1">
            <a:spLocks/>
          </p:cNvSpPr>
          <p:nvPr/>
        </p:nvSpPr>
        <p:spPr bwMode="auto">
          <a:xfrm>
            <a:off x="152400" y="4539271"/>
            <a:ext cx="8686800" cy="124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marR="0" lvl="0" indent="-285750" algn="ctr" defTabSz="914400" rtl="0" eaLnBrk="0" fontAlgn="base" latinLnBrk="0" hangingPunct="0">
              <a:lnSpc>
                <a:spcPct val="100000"/>
              </a:lnSpc>
              <a:spcBef>
                <a:spcPct val="20000"/>
              </a:spcBef>
              <a:spcAft>
                <a:spcPct val="0"/>
              </a:spcAft>
              <a:buClr>
                <a:schemeClr val="folHlink"/>
              </a:buClr>
              <a:buSzPct val="70000"/>
              <a:buFont typeface="Wingdings" pitchFamily="2" charset="2"/>
              <a:buNone/>
              <a:tabLst/>
              <a:defRPr/>
            </a:pPr>
            <a:r>
              <a:rPr kumimoji="0" lang="en-US" sz="2800" i="0" u="none" strike="noStrike" kern="0" cap="none" spc="0" normalizeH="0" baseline="0" noProof="0" dirty="0" smtClean="0">
                <a:ln>
                  <a:noFill/>
                </a:ln>
                <a:effectLst/>
                <a:uLnTx/>
                <a:uFillTx/>
                <a:latin typeface="+mn-lt"/>
                <a:ea typeface="+mn-ea"/>
                <a:cs typeface="+mn-cs"/>
              </a:rPr>
              <a:t>Obtain different algorithm</a:t>
            </a:r>
            <a:r>
              <a:rPr lang="en-US" sz="2800" kern="0" dirty="0" smtClean="0">
                <a:latin typeface="+mn-lt"/>
                <a:ea typeface="+mn-ea"/>
                <a:cs typeface="+mn-cs"/>
              </a:rPr>
              <a:t>s by simply changing a flag!</a:t>
            </a:r>
          </a:p>
          <a:p>
            <a:pPr marL="285750" marR="0" lvl="0" indent="-285750" defTabSz="914400" rtl="0" eaLnBrk="0" fontAlgn="base" latinLnBrk="0" hangingPunct="0">
              <a:lnSpc>
                <a:spcPct val="100000"/>
              </a:lnSpc>
              <a:spcBef>
                <a:spcPct val="20000"/>
              </a:spcBef>
              <a:spcAft>
                <a:spcPct val="0"/>
              </a:spcAft>
              <a:buClr>
                <a:schemeClr val="folHlink"/>
              </a:buClr>
              <a:buSzPct val="70000"/>
              <a:buFont typeface="Wingdings" pitchFamily="2" charset="2"/>
              <a:buNone/>
              <a:tabLst/>
              <a:defRPr/>
            </a:pPr>
            <a:r>
              <a:rPr kumimoji="0" lang="en-US" b="1" i="0" u="none" strike="noStrike" kern="0" cap="none" spc="0" normalizeH="0" baseline="0" noProof="0" dirty="0" smtClean="0">
                <a:ln>
                  <a:noFill/>
                </a:ln>
                <a:effectLst/>
                <a:uLnTx/>
                <a:uFillTx/>
                <a:latin typeface="Courier New"/>
                <a:ea typeface="+mn-ea"/>
                <a:cs typeface="Courier New"/>
              </a:rPr>
              <a:t>--scheduler=</a:t>
            </a:r>
            <a:r>
              <a:rPr kumimoji="0" lang="en-US" b="1" i="0" u="none" strike="noStrike" kern="0" cap="none" spc="0" normalizeH="0" baseline="0" noProof="0" dirty="0" err="1" smtClean="0">
                <a:ln>
                  <a:noFill/>
                </a:ln>
                <a:effectLst/>
                <a:uLnTx/>
                <a:uFillTx/>
                <a:latin typeface="Courier New"/>
                <a:ea typeface="+mn-ea"/>
                <a:cs typeface="Courier New"/>
              </a:rPr>
              <a:t>roundrobin</a:t>
            </a:r>
            <a:endParaRPr kumimoji="0" lang="en-US" b="1" i="0" u="none" strike="noStrike" kern="0" cap="none" spc="0" normalizeH="0" baseline="0" noProof="0" dirty="0" smtClean="0">
              <a:ln>
                <a:noFill/>
              </a:ln>
              <a:effectLst/>
              <a:uLnTx/>
              <a:uFillTx/>
              <a:latin typeface="Courier New"/>
              <a:ea typeface="+mn-ea"/>
              <a:cs typeface="Courier New"/>
            </a:endParaRPr>
          </a:p>
          <a:p>
            <a:pPr marL="285750" marR="0" lvl="0" indent="-285750" defTabSz="914400" rtl="0" eaLnBrk="0" fontAlgn="base" latinLnBrk="0" hangingPunct="0">
              <a:lnSpc>
                <a:spcPct val="100000"/>
              </a:lnSpc>
              <a:spcBef>
                <a:spcPct val="20000"/>
              </a:spcBef>
              <a:spcAft>
                <a:spcPct val="0"/>
              </a:spcAft>
              <a:buClr>
                <a:schemeClr val="folHlink"/>
              </a:buClr>
              <a:buSzPct val="70000"/>
              <a:buFont typeface="Wingdings" pitchFamily="2" charset="2"/>
              <a:buNone/>
              <a:tabLst/>
              <a:defRPr/>
            </a:pPr>
            <a:r>
              <a:rPr lang="en-US" b="1" kern="0" dirty="0" smtClean="0">
                <a:latin typeface="Courier New"/>
                <a:ea typeface="+mn-ea"/>
                <a:cs typeface="Courier New"/>
              </a:rPr>
              <a:t>         --scheduler=</a:t>
            </a:r>
            <a:r>
              <a:rPr lang="en-US" b="1" kern="0" dirty="0" err="1" smtClean="0">
                <a:latin typeface="Courier New"/>
                <a:ea typeface="+mn-ea"/>
                <a:cs typeface="Courier New"/>
              </a:rPr>
              <a:t>fifo</a:t>
            </a:r>
            <a:endParaRPr lang="en-US" b="1" kern="0" dirty="0" smtClean="0">
              <a:latin typeface="Courier New"/>
              <a:ea typeface="+mn-ea"/>
              <a:cs typeface="Courier New"/>
            </a:endParaRPr>
          </a:p>
          <a:p>
            <a:pPr marL="285750" marR="0" lvl="0" indent="-285750" defTabSz="914400" rtl="0" eaLnBrk="0" fontAlgn="base" latinLnBrk="0" hangingPunct="0">
              <a:lnSpc>
                <a:spcPct val="100000"/>
              </a:lnSpc>
              <a:spcBef>
                <a:spcPct val="20000"/>
              </a:spcBef>
              <a:spcAft>
                <a:spcPct val="0"/>
              </a:spcAft>
              <a:buClr>
                <a:schemeClr val="folHlink"/>
              </a:buClr>
              <a:buSzPct val="70000"/>
              <a:buFont typeface="Wingdings" pitchFamily="2" charset="2"/>
              <a:buNone/>
              <a:tabLst/>
              <a:defRPr/>
            </a:pPr>
            <a:r>
              <a:rPr kumimoji="0" lang="en-US" b="1" i="0" u="none" strike="noStrike" kern="0" cap="none" spc="0" normalizeH="0" baseline="0" noProof="0" dirty="0" smtClean="0">
                <a:ln>
                  <a:noFill/>
                </a:ln>
                <a:effectLst/>
                <a:uLnTx/>
                <a:uFillTx/>
                <a:latin typeface="Courier New"/>
                <a:ea typeface="+mn-ea"/>
                <a:cs typeface="Courier New"/>
              </a:rPr>
              <a:t>                --scheduler=priority</a:t>
            </a:r>
          </a:p>
          <a:p>
            <a:pPr marL="285750" marR="0" lvl="0" indent="-285750" algn="ctr" defTabSz="914400" rtl="0" eaLnBrk="0" fontAlgn="base" latinLnBrk="0" hangingPunct="0">
              <a:lnSpc>
                <a:spcPct val="100000"/>
              </a:lnSpc>
              <a:spcBef>
                <a:spcPct val="20000"/>
              </a:spcBef>
              <a:spcAft>
                <a:spcPct val="0"/>
              </a:spcAft>
              <a:buClr>
                <a:schemeClr val="folHlink"/>
              </a:buClr>
              <a:buSzPct val="70000"/>
              <a:buFont typeface="Wingdings" pitchFamily="2" charset="2"/>
              <a:buNone/>
              <a:tabLst/>
              <a:defRPr/>
            </a:pPr>
            <a:endParaRPr kumimoji="0" lang="en-US" sz="2800" i="0" u="none" strike="noStrike" kern="0" cap="none" spc="0" normalizeH="0" baseline="0" noProof="0" dirty="0" smtClean="0">
              <a:ln>
                <a:noFill/>
              </a:ln>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762001" y="4419600"/>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CPU 1</a:t>
            </a:r>
          </a:p>
        </p:txBody>
      </p:sp>
      <p:sp>
        <p:nvSpPr>
          <p:cNvPr id="15" name="Rounded Rectangle 14"/>
          <p:cNvSpPr/>
          <p:nvPr/>
        </p:nvSpPr>
        <p:spPr bwMode="auto">
          <a:xfrm>
            <a:off x="1600202" y="4419600"/>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CPU 2</a:t>
            </a:r>
          </a:p>
        </p:txBody>
      </p:sp>
      <p:sp>
        <p:nvSpPr>
          <p:cNvPr id="16" name="Rounded Rectangle 15"/>
          <p:cNvSpPr/>
          <p:nvPr/>
        </p:nvSpPr>
        <p:spPr bwMode="auto">
          <a:xfrm>
            <a:off x="2438401" y="4419600"/>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CPU 3</a:t>
            </a:r>
          </a:p>
        </p:txBody>
      </p:sp>
      <p:sp>
        <p:nvSpPr>
          <p:cNvPr id="18" name="Rounded Rectangle 17"/>
          <p:cNvSpPr/>
          <p:nvPr/>
        </p:nvSpPr>
        <p:spPr bwMode="auto">
          <a:xfrm>
            <a:off x="3276602" y="4419601"/>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CPU 4</a:t>
            </a:r>
          </a:p>
        </p:txBody>
      </p:sp>
      <p:sp>
        <p:nvSpPr>
          <p:cNvPr id="2" name="Title 1"/>
          <p:cNvSpPr>
            <a:spLocks noGrp="1"/>
          </p:cNvSpPr>
          <p:nvPr>
            <p:ph type="title"/>
          </p:nvPr>
        </p:nvSpPr>
        <p:spPr>
          <a:xfrm>
            <a:off x="1295400" y="76200"/>
            <a:ext cx="7391400" cy="762000"/>
          </a:xfrm>
        </p:spPr>
        <p:txBody>
          <a:bodyPr/>
          <a:lstStyle/>
          <a:p>
            <a:r>
              <a:rPr lang="en-US" dirty="0" smtClean="0"/>
              <a:t>Implementing the Schedulers</a:t>
            </a:r>
            <a:endParaRPr lang="en-US" dirty="0"/>
          </a:p>
        </p:txBody>
      </p:sp>
      <p:sp>
        <p:nvSpPr>
          <p:cNvPr id="4" name="Text Placeholder 3"/>
          <p:cNvSpPr>
            <a:spLocks noGrp="1"/>
          </p:cNvSpPr>
          <p:nvPr>
            <p:ph type="body" idx="1"/>
          </p:nvPr>
        </p:nvSpPr>
        <p:spPr>
          <a:xfrm>
            <a:off x="533400" y="990600"/>
            <a:ext cx="4040188" cy="639762"/>
          </a:xfrm>
        </p:spPr>
        <p:txBody>
          <a:bodyPr/>
          <a:lstStyle/>
          <a:p>
            <a:r>
              <a:rPr lang="en-US" dirty="0" smtClean="0"/>
              <a:t>Multicore Setting</a:t>
            </a:r>
            <a:endParaRPr lang="en-US" dirty="0"/>
          </a:p>
        </p:txBody>
      </p:sp>
      <p:sp>
        <p:nvSpPr>
          <p:cNvPr id="3" name="Content Placeholder 2"/>
          <p:cNvSpPr>
            <a:spLocks noGrp="1"/>
          </p:cNvSpPr>
          <p:nvPr>
            <p:ph sz="half" idx="2"/>
          </p:nvPr>
        </p:nvSpPr>
        <p:spPr>
          <a:xfrm>
            <a:off x="533400" y="1676400"/>
            <a:ext cx="4040188" cy="2362200"/>
          </a:xfrm>
        </p:spPr>
        <p:txBody>
          <a:bodyPr/>
          <a:lstStyle/>
          <a:p>
            <a:r>
              <a:rPr lang="en-US" dirty="0" smtClean="0"/>
              <a:t>Challenging!</a:t>
            </a:r>
          </a:p>
          <a:p>
            <a:pPr lvl="1"/>
            <a:r>
              <a:rPr lang="en-US" dirty="0" smtClean="0"/>
              <a:t>Fine-grained locking</a:t>
            </a:r>
          </a:p>
          <a:p>
            <a:pPr lvl="1"/>
            <a:r>
              <a:rPr lang="en-US" dirty="0" smtClean="0"/>
              <a:t>Atomic operations</a:t>
            </a:r>
          </a:p>
          <a:p>
            <a:r>
              <a:rPr lang="en-US" dirty="0" smtClean="0"/>
              <a:t>Approximate </a:t>
            </a:r>
            <a:r>
              <a:rPr lang="en-US" dirty="0" err="1" smtClean="0"/>
              <a:t>FiFo</a:t>
            </a:r>
            <a:r>
              <a:rPr lang="en-US" dirty="0" smtClean="0"/>
              <a:t>/Priority</a:t>
            </a:r>
          </a:p>
          <a:p>
            <a:pPr lvl="1"/>
            <a:r>
              <a:rPr lang="en-US" dirty="0" smtClean="0"/>
              <a:t>Random placement</a:t>
            </a:r>
          </a:p>
          <a:p>
            <a:pPr lvl="1"/>
            <a:r>
              <a:rPr lang="en-US" dirty="0"/>
              <a:t>Work </a:t>
            </a:r>
            <a:r>
              <a:rPr lang="en-US" dirty="0" smtClean="0"/>
              <a:t>stealing</a:t>
            </a:r>
            <a:endParaRPr lang="en-US" dirty="0"/>
          </a:p>
        </p:txBody>
      </p:sp>
      <p:sp>
        <p:nvSpPr>
          <p:cNvPr id="5" name="Text Placeholder 4"/>
          <p:cNvSpPr>
            <a:spLocks noGrp="1"/>
          </p:cNvSpPr>
          <p:nvPr>
            <p:ph type="body" sz="quarter" idx="3"/>
          </p:nvPr>
        </p:nvSpPr>
        <p:spPr>
          <a:xfrm>
            <a:off x="4721225" y="990600"/>
            <a:ext cx="4041775" cy="639762"/>
          </a:xfrm>
        </p:spPr>
        <p:txBody>
          <a:bodyPr/>
          <a:lstStyle/>
          <a:p>
            <a:r>
              <a:rPr lang="en-US" dirty="0" smtClean="0"/>
              <a:t>Cluster Setting</a:t>
            </a:r>
            <a:endParaRPr lang="en-US" dirty="0"/>
          </a:p>
        </p:txBody>
      </p:sp>
      <p:sp>
        <p:nvSpPr>
          <p:cNvPr id="6" name="Content Placeholder 5"/>
          <p:cNvSpPr>
            <a:spLocks noGrp="1"/>
          </p:cNvSpPr>
          <p:nvPr>
            <p:ph sz="quarter" idx="4"/>
          </p:nvPr>
        </p:nvSpPr>
        <p:spPr>
          <a:xfrm>
            <a:off x="4721225" y="1676400"/>
            <a:ext cx="4041775" cy="1905000"/>
          </a:xfrm>
        </p:spPr>
        <p:txBody>
          <a:bodyPr/>
          <a:lstStyle/>
          <a:p>
            <a:r>
              <a:rPr lang="en-US" dirty="0" smtClean="0"/>
              <a:t>Multicore scheduler on each node</a:t>
            </a:r>
          </a:p>
          <a:p>
            <a:pPr lvl="1"/>
            <a:r>
              <a:rPr lang="en-US" dirty="0" smtClean="0"/>
              <a:t>Schedules only “local” vertices</a:t>
            </a:r>
          </a:p>
          <a:p>
            <a:pPr lvl="1"/>
            <a:r>
              <a:rPr lang="en-US" dirty="0"/>
              <a:t>Exchange update </a:t>
            </a:r>
            <a:r>
              <a:rPr lang="en-US" dirty="0" smtClean="0"/>
              <a:t>functions</a:t>
            </a:r>
            <a:endParaRPr lang="en-US" dirty="0"/>
          </a:p>
        </p:txBody>
      </p:sp>
      <p:cxnSp>
        <p:nvCxnSpPr>
          <p:cNvPr id="8" name="Straight Connector 7"/>
          <p:cNvCxnSpPr/>
          <p:nvPr/>
        </p:nvCxnSpPr>
        <p:spPr bwMode="auto">
          <a:xfrm>
            <a:off x="4648200" y="1143000"/>
            <a:ext cx="0" cy="54864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bwMode="auto">
          <a:xfrm rot="16200000">
            <a:off x="609600" y="4953002"/>
            <a:ext cx="1066801"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Queue 1</a:t>
            </a:r>
          </a:p>
        </p:txBody>
      </p:sp>
      <p:sp>
        <p:nvSpPr>
          <p:cNvPr id="12" name="Right Arrow 11"/>
          <p:cNvSpPr/>
          <p:nvPr/>
        </p:nvSpPr>
        <p:spPr bwMode="auto">
          <a:xfrm rot="16200000">
            <a:off x="1447800" y="4953003"/>
            <a:ext cx="1066803"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Queue 2</a:t>
            </a:r>
          </a:p>
        </p:txBody>
      </p:sp>
      <p:sp>
        <p:nvSpPr>
          <p:cNvPr id="13" name="Right Arrow 12"/>
          <p:cNvSpPr/>
          <p:nvPr/>
        </p:nvSpPr>
        <p:spPr bwMode="auto">
          <a:xfrm rot="16200000">
            <a:off x="2286000" y="4953003"/>
            <a:ext cx="1066802"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Queue 3</a:t>
            </a:r>
          </a:p>
        </p:txBody>
      </p:sp>
      <p:sp>
        <p:nvSpPr>
          <p:cNvPr id="17" name="Right Arrow 16"/>
          <p:cNvSpPr/>
          <p:nvPr/>
        </p:nvSpPr>
        <p:spPr bwMode="auto">
          <a:xfrm rot="16200000">
            <a:off x="3124201" y="4953003"/>
            <a:ext cx="1066801"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Queue 4</a:t>
            </a:r>
          </a:p>
        </p:txBody>
      </p:sp>
      <p:grpSp>
        <p:nvGrpSpPr>
          <p:cNvPr id="32" name="Group 31"/>
          <p:cNvGrpSpPr/>
          <p:nvPr/>
        </p:nvGrpSpPr>
        <p:grpSpPr>
          <a:xfrm>
            <a:off x="1295401" y="4800602"/>
            <a:ext cx="304800" cy="381000"/>
            <a:chOff x="5715000" y="5181600"/>
            <a:chExt cx="533400" cy="1005840"/>
          </a:xfrm>
        </p:grpSpPr>
        <p:sp>
          <p:nvSpPr>
            <p:cNvPr id="30" name="Oval 29"/>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 name="Rectangle 28"/>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45" name="Group 44"/>
          <p:cNvGrpSpPr/>
          <p:nvPr/>
        </p:nvGrpSpPr>
        <p:grpSpPr>
          <a:xfrm>
            <a:off x="2133601" y="4800602"/>
            <a:ext cx="304800" cy="381000"/>
            <a:chOff x="5715000" y="5181600"/>
            <a:chExt cx="533400" cy="1005840"/>
          </a:xfrm>
        </p:grpSpPr>
        <p:sp>
          <p:nvSpPr>
            <p:cNvPr id="46" name="Oval 45"/>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7" name="Rectangle 46"/>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48" name="Group 47"/>
          <p:cNvGrpSpPr/>
          <p:nvPr/>
        </p:nvGrpSpPr>
        <p:grpSpPr>
          <a:xfrm>
            <a:off x="2971801" y="4800602"/>
            <a:ext cx="304800" cy="381000"/>
            <a:chOff x="5715000" y="5181600"/>
            <a:chExt cx="533400" cy="1005840"/>
          </a:xfrm>
        </p:grpSpPr>
        <p:sp>
          <p:nvSpPr>
            <p:cNvPr id="49" name="Oval 48"/>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Rectangle 49"/>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1" name="Group 50"/>
          <p:cNvGrpSpPr/>
          <p:nvPr/>
        </p:nvGrpSpPr>
        <p:grpSpPr>
          <a:xfrm>
            <a:off x="3810001" y="4800602"/>
            <a:ext cx="304800" cy="381000"/>
            <a:chOff x="5715000" y="5181600"/>
            <a:chExt cx="533400" cy="1005840"/>
          </a:xfrm>
        </p:grpSpPr>
        <p:sp>
          <p:nvSpPr>
            <p:cNvPr id="52" name="Oval 51"/>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3" name="Rectangle 52"/>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06" name="Group 105"/>
          <p:cNvGrpSpPr/>
          <p:nvPr/>
        </p:nvGrpSpPr>
        <p:grpSpPr>
          <a:xfrm>
            <a:off x="5029200" y="3657600"/>
            <a:ext cx="3810000" cy="2667000"/>
            <a:chOff x="4953000" y="3962400"/>
            <a:chExt cx="3810000" cy="2667000"/>
          </a:xfrm>
        </p:grpSpPr>
        <p:sp>
          <p:nvSpPr>
            <p:cNvPr id="75" name="Rounded Rectangle 74"/>
            <p:cNvSpPr/>
            <p:nvPr/>
          </p:nvSpPr>
          <p:spPr bwMode="auto">
            <a:xfrm>
              <a:off x="4953000" y="3962400"/>
              <a:ext cx="1447800" cy="2667000"/>
            </a:xfrm>
            <a:prstGeom prst="roundRect">
              <a:avLst>
                <a:gd name="adj" fmla="val 1123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Node 1</a:t>
              </a:r>
            </a:p>
          </p:txBody>
        </p:sp>
        <p:grpSp>
          <p:nvGrpSpPr>
            <p:cNvPr id="74" name="Group 73"/>
            <p:cNvGrpSpPr/>
            <p:nvPr/>
          </p:nvGrpSpPr>
          <p:grpSpPr>
            <a:xfrm>
              <a:off x="5105400" y="4495799"/>
              <a:ext cx="1147009" cy="990601"/>
              <a:chOff x="4876800" y="4038597"/>
              <a:chExt cx="1676400" cy="1447804"/>
            </a:xfrm>
          </p:grpSpPr>
          <p:sp>
            <p:nvSpPr>
              <p:cNvPr id="54" name="Rounded Rectangle 53"/>
              <p:cNvSpPr/>
              <p:nvPr/>
            </p:nvSpPr>
            <p:spPr bwMode="auto">
              <a:xfrm>
                <a:off x="4876800" y="4038597"/>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64" charset="0"/>
                  </a:rPr>
                  <a:t>CPU 1</a:t>
                </a:r>
              </a:p>
            </p:txBody>
          </p:sp>
          <p:sp>
            <p:nvSpPr>
              <p:cNvPr id="55" name="Rounded Rectangle 54"/>
              <p:cNvSpPr/>
              <p:nvPr/>
            </p:nvSpPr>
            <p:spPr bwMode="auto">
              <a:xfrm>
                <a:off x="5715001" y="4038597"/>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64" charset="0"/>
                  </a:rPr>
                  <a:t>CPU 2</a:t>
                </a:r>
              </a:p>
            </p:txBody>
          </p:sp>
          <p:sp>
            <p:nvSpPr>
              <p:cNvPr id="58" name="Right Arrow 57"/>
              <p:cNvSpPr/>
              <p:nvPr/>
            </p:nvSpPr>
            <p:spPr bwMode="auto">
              <a:xfrm rot="16200000">
                <a:off x="4724399" y="4571999"/>
                <a:ext cx="1066801"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Tahoma" pitchFamily="-64" charset="0"/>
                  </a:rPr>
                  <a:t>Queue 1</a:t>
                </a:r>
              </a:p>
            </p:txBody>
          </p:sp>
          <p:sp>
            <p:nvSpPr>
              <p:cNvPr id="59" name="Right Arrow 58"/>
              <p:cNvSpPr/>
              <p:nvPr/>
            </p:nvSpPr>
            <p:spPr bwMode="auto">
              <a:xfrm rot="16200000">
                <a:off x="5562599" y="4572000"/>
                <a:ext cx="1066803"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Tahoma" pitchFamily="-64" charset="0"/>
                  </a:rPr>
                  <a:t>Queue 2</a:t>
                </a:r>
              </a:p>
            </p:txBody>
          </p:sp>
          <p:grpSp>
            <p:nvGrpSpPr>
              <p:cNvPr id="62" name="Group 61"/>
              <p:cNvGrpSpPr/>
              <p:nvPr/>
            </p:nvGrpSpPr>
            <p:grpSpPr>
              <a:xfrm>
                <a:off x="5410200" y="4419599"/>
                <a:ext cx="304800" cy="381000"/>
                <a:chOff x="5715000" y="5181600"/>
                <a:chExt cx="533400" cy="1005840"/>
              </a:xfrm>
            </p:grpSpPr>
            <p:sp>
              <p:nvSpPr>
                <p:cNvPr id="63" name="Oval 62"/>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sp>
              <p:nvSpPr>
                <p:cNvPr id="64" name="Rectangle 63"/>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grpSp>
          <p:grpSp>
            <p:nvGrpSpPr>
              <p:cNvPr id="65" name="Group 64"/>
              <p:cNvGrpSpPr/>
              <p:nvPr/>
            </p:nvGrpSpPr>
            <p:grpSpPr>
              <a:xfrm>
                <a:off x="6248400" y="4419599"/>
                <a:ext cx="304800" cy="381000"/>
                <a:chOff x="5715000" y="5181600"/>
                <a:chExt cx="533400" cy="1005840"/>
              </a:xfrm>
            </p:grpSpPr>
            <p:sp>
              <p:nvSpPr>
                <p:cNvPr id="66" name="Oval 65"/>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sp>
              <p:nvSpPr>
                <p:cNvPr id="67" name="Rectangle 66"/>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grpSp>
        </p:grpSp>
        <p:sp>
          <p:nvSpPr>
            <p:cNvPr id="76" name="Rounded Rectangle 75"/>
            <p:cNvSpPr/>
            <p:nvPr/>
          </p:nvSpPr>
          <p:spPr bwMode="auto">
            <a:xfrm>
              <a:off x="7315200" y="3962400"/>
              <a:ext cx="1447800" cy="2667000"/>
            </a:xfrm>
            <a:prstGeom prst="roundRect">
              <a:avLst>
                <a:gd name="adj" fmla="val 1123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Node 2</a:t>
              </a:r>
            </a:p>
          </p:txBody>
        </p:sp>
        <p:grpSp>
          <p:nvGrpSpPr>
            <p:cNvPr id="77" name="Group 76"/>
            <p:cNvGrpSpPr/>
            <p:nvPr/>
          </p:nvGrpSpPr>
          <p:grpSpPr>
            <a:xfrm>
              <a:off x="7467600" y="4495799"/>
              <a:ext cx="1147009" cy="990601"/>
              <a:chOff x="4876800" y="4038597"/>
              <a:chExt cx="1676400" cy="1447804"/>
            </a:xfrm>
          </p:grpSpPr>
          <p:sp>
            <p:nvSpPr>
              <p:cNvPr id="78" name="Rounded Rectangle 77"/>
              <p:cNvSpPr/>
              <p:nvPr/>
            </p:nvSpPr>
            <p:spPr bwMode="auto">
              <a:xfrm>
                <a:off x="4876800" y="4038597"/>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64" charset="0"/>
                  </a:rPr>
                  <a:t>CPU 1</a:t>
                </a:r>
              </a:p>
            </p:txBody>
          </p:sp>
          <p:sp>
            <p:nvSpPr>
              <p:cNvPr id="79" name="Rounded Rectangle 78"/>
              <p:cNvSpPr/>
              <p:nvPr/>
            </p:nvSpPr>
            <p:spPr bwMode="auto">
              <a:xfrm>
                <a:off x="5715001" y="4038597"/>
                <a:ext cx="762000" cy="457201"/>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ahoma" pitchFamily="-64" charset="0"/>
                  </a:rPr>
                  <a:t>CPU 2</a:t>
                </a:r>
              </a:p>
            </p:txBody>
          </p:sp>
          <p:sp>
            <p:nvSpPr>
              <p:cNvPr id="80" name="Right Arrow 79"/>
              <p:cNvSpPr/>
              <p:nvPr/>
            </p:nvSpPr>
            <p:spPr bwMode="auto">
              <a:xfrm rot="16200000">
                <a:off x="4724399" y="4571999"/>
                <a:ext cx="1066801"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Tahoma" pitchFamily="-64" charset="0"/>
                  </a:rPr>
                  <a:t>Queue 1</a:t>
                </a:r>
              </a:p>
            </p:txBody>
          </p:sp>
          <p:sp>
            <p:nvSpPr>
              <p:cNvPr id="81" name="Right Arrow 80"/>
              <p:cNvSpPr/>
              <p:nvPr/>
            </p:nvSpPr>
            <p:spPr bwMode="auto">
              <a:xfrm rot="16200000">
                <a:off x="5562599" y="4572000"/>
                <a:ext cx="1066803" cy="762000"/>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bg1"/>
                    </a:solidFill>
                    <a:effectLst/>
                    <a:latin typeface="Tahoma" pitchFamily="-64" charset="0"/>
                  </a:rPr>
                  <a:t>Queue 2</a:t>
                </a:r>
              </a:p>
            </p:txBody>
          </p:sp>
          <p:grpSp>
            <p:nvGrpSpPr>
              <p:cNvPr id="82" name="Group 81"/>
              <p:cNvGrpSpPr/>
              <p:nvPr/>
            </p:nvGrpSpPr>
            <p:grpSpPr>
              <a:xfrm>
                <a:off x="5410200" y="4419599"/>
                <a:ext cx="304800" cy="381000"/>
                <a:chOff x="5715000" y="5181600"/>
                <a:chExt cx="533400" cy="1005840"/>
              </a:xfrm>
            </p:grpSpPr>
            <p:sp>
              <p:nvSpPr>
                <p:cNvPr id="86" name="Oval 85"/>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sp>
              <p:nvSpPr>
                <p:cNvPr id="87" name="Rectangle 86"/>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grpSp>
          <p:grpSp>
            <p:nvGrpSpPr>
              <p:cNvPr id="83" name="Group 82"/>
              <p:cNvGrpSpPr/>
              <p:nvPr/>
            </p:nvGrpSpPr>
            <p:grpSpPr>
              <a:xfrm>
                <a:off x="6248400" y="4419599"/>
                <a:ext cx="304800" cy="381000"/>
                <a:chOff x="5715000" y="5181600"/>
                <a:chExt cx="533400" cy="1005840"/>
              </a:xfrm>
            </p:grpSpPr>
            <p:sp>
              <p:nvSpPr>
                <p:cNvPr id="84" name="Oval 83"/>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sp>
              <p:nvSpPr>
                <p:cNvPr id="85" name="Rectangle 84"/>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ahoma" pitchFamily="-64" charset="0"/>
                  </a:endParaRPr>
                </a:p>
              </p:txBody>
            </p:sp>
          </p:grpSp>
        </p:grpSp>
        <p:sp>
          <p:nvSpPr>
            <p:cNvPr id="90" name="Oval 89"/>
            <p:cNvSpPr/>
            <p:nvPr/>
          </p:nvSpPr>
          <p:spPr bwMode="auto">
            <a:xfrm>
              <a:off x="5334000" y="5791200"/>
              <a:ext cx="609600" cy="6096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v</a:t>
              </a:r>
              <a:r>
                <a:rPr kumimoji="0" lang="en-US" sz="2800" b="0" i="0" u="none" strike="noStrike" cap="none" normalizeH="0" baseline="-25000" dirty="0" smtClean="0">
                  <a:ln>
                    <a:noFill/>
                  </a:ln>
                  <a:solidFill>
                    <a:schemeClr val="tx1"/>
                  </a:solidFill>
                  <a:effectLst/>
                  <a:latin typeface="Tahoma" pitchFamily="-64" charset="0"/>
                </a:rPr>
                <a:t>1</a:t>
              </a:r>
            </a:p>
          </p:txBody>
        </p:sp>
        <p:sp>
          <p:nvSpPr>
            <p:cNvPr id="91" name="Oval 90"/>
            <p:cNvSpPr/>
            <p:nvPr/>
          </p:nvSpPr>
          <p:spPr bwMode="auto">
            <a:xfrm>
              <a:off x="7696200" y="5791200"/>
              <a:ext cx="609600" cy="6096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v</a:t>
              </a:r>
              <a:r>
                <a:rPr kumimoji="0" lang="en-US" sz="2800" b="0" i="0" u="none" strike="noStrike" cap="none" normalizeH="0" baseline="-25000" dirty="0" smtClean="0">
                  <a:ln>
                    <a:noFill/>
                  </a:ln>
                  <a:solidFill>
                    <a:schemeClr val="tx1"/>
                  </a:solidFill>
                  <a:effectLst/>
                  <a:latin typeface="Tahoma" pitchFamily="-64" charset="0"/>
                </a:rPr>
                <a:t>2</a:t>
              </a:r>
            </a:p>
          </p:txBody>
        </p:sp>
        <p:cxnSp>
          <p:nvCxnSpPr>
            <p:cNvPr id="93" name="Straight Connector 92"/>
            <p:cNvCxnSpPr>
              <a:stCxn id="90" idx="6"/>
            </p:cNvCxnSpPr>
            <p:nvPr/>
          </p:nvCxnSpPr>
          <p:spPr bwMode="auto">
            <a:xfrm>
              <a:off x="5943600" y="6096000"/>
              <a:ext cx="4572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5" name="Straight Connector 94"/>
            <p:cNvCxnSpPr>
              <a:endCxn id="91" idx="2"/>
            </p:cNvCxnSpPr>
            <p:nvPr/>
          </p:nvCxnSpPr>
          <p:spPr bwMode="auto">
            <a:xfrm>
              <a:off x="7315200" y="6096000"/>
              <a:ext cx="3810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9" name="Straight Connector 98"/>
            <p:cNvCxnSpPr/>
            <p:nvPr/>
          </p:nvCxnSpPr>
          <p:spPr bwMode="auto">
            <a:xfrm>
              <a:off x="6400800" y="6096000"/>
              <a:ext cx="990600" cy="0"/>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104" name="Group 103"/>
          <p:cNvGrpSpPr/>
          <p:nvPr/>
        </p:nvGrpSpPr>
        <p:grpSpPr>
          <a:xfrm>
            <a:off x="6553200" y="3886200"/>
            <a:ext cx="708247" cy="1447800"/>
            <a:chOff x="6477000" y="4191000"/>
            <a:chExt cx="708247" cy="1447800"/>
          </a:xfrm>
        </p:grpSpPr>
        <p:sp>
          <p:nvSpPr>
            <p:cNvPr id="88" name="TextBox 87"/>
            <p:cNvSpPr txBox="1"/>
            <p:nvPr/>
          </p:nvSpPr>
          <p:spPr>
            <a:xfrm>
              <a:off x="6477000" y="4191000"/>
              <a:ext cx="708247" cy="461665"/>
            </a:xfrm>
            <a:prstGeom prst="rect">
              <a:avLst/>
            </a:prstGeom>
            <a:noFill/>
          </p:spPr>
          <p:txBody>
            <a:bodyPr wrap="none" rtlCol="0">
              <a:spAutoFit/>
            </a:bodyPr>
            <a:lstStyle/>
            <a:p>
              <a:r>
                <a:rPr lang="en-US" sz="2400" dirty="0" smtClean="0"/>
                <a:t>f(v</a:t>
              </a:r>
              <a:r>
                <a:rPr lang="en-US" sz="2400" baseline="-25000" dirty="0" smtClean="0"/>
                <a:t>1</a:t>
              </a:r>
              <a:r>
                <a:rPr lang="en-US" sz="2400" dirty="0" smtClean="0"/>
                <a:t>)</a:t>
              </a:r>
              <a:endParaRPr lang="en-US" sz="2400" dirty="0"/>
            </a:p>
          </p:txBody>
        </p:sp>
        <p:sp>
          <p:nvSpPr>
            <p:cNvPr id="89" name="TextBox 88"/>
            <p:cNvSpPr txBox="1"/>
            <p:nvPr/>
          </p:nvSpPr>
          <p:spPr>
            <a:xfrm>
              <a:off x="6477000" y="4964668"/>
              <a:ext cx="708247" cy="461665"/>
            </a:xfrm>
            <a:prstGeom prst="rect">
              <a:avLst/>
            </a:prstGeom>
            <a:noFill/>
          </p:spPr>
          <p:txBody>
            <a:bodyPr wrap="none" rtlCol="0">
              <a:spAutoFit/>
            </a:bodyPr>
            <a:lstStyle/>
            <a:p>
              <a:r>
                <a:rPr lang="en-US" sz="2400" dirty="0" smtClean="0"/>
                <a:t>f(v</a:t>
              </a:r>
              <a:r>
                <a:rPr lang="en-US" sz="2400" baseline="-25000" dirty="0" smtClean="0"/>
                <a:t>2</a:t>
              </a:r>
              <a:r>
                <a:rPr lang="en-US" sz="2400" dirty="0" smtClean="0"/>
                <a:t>)</a:t>
              </a:r>
              <a:endParaRPr lang="en-US" sz="2400" dirty="0"/>
            </a:p>
          </p:txBody>
        </p:sp>
        <p:sp>
          <p:nvSpPr>
            <p:cNvPr id="100" name="Arc 99"/>
            <p:cNvSpPr/>
            <p:nvPr/>
          </p:nvSpPr>
          <p:spPr bwMode="auto">
            <a:xfrm>
              <a:off x="6477000" y="4648200"/>
              <a:ext cx="685800" cy="685800"/>
            </a:xfrm>
            <a:prstGeom prst="arc">
              <a:avLst>
                <a:gd name="adj1" fmla="val 13205707"/>
                <a:gd name="adj2" fmla="val 19402857"/>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1" name="Arc 100"/>
            <p:cNvSpPr/>
            <p:nvPr/>
          </p:nvSpPr>
          <p:spPr bwMode="auto">
            <a:xfrm>
              <a:off x="6477000" y="4953000"/>
              <a:ext cx="685800" cy="685800"/>
            </a:xfrm>
            <a:prstGeom prst="arc">
              <a:avLst>
                <a:gd name="adj1" fmla="val 2150872"/>
                <a:gd name="adj2" fmla="val 8805298"/>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Tree>
    <p:extLst>
      <p:ext uri="{BB962C8B-B14F-4D97-AF65-F5344CB8AC3E}">
        <p14:creationId xmlns:p14="http://schemas.microsoft.com/office/powerpoint/2010/main" val="13483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GraphLab</a:t>
            </a:r>
            <a:r>
              <a:rPr lang="en-US" dirty="0" smtClean="0"/>
              <a:t> Framework</a:t>
            </a:r>
            <a:endParaRPr lang="en-US" dirty="0"/>
          </a:p>
        </p:txBody>
      </p:sp>
      <p:grpSp>
        <p:nvGrpSpPr>
          <p:cNvPr id="257" name="Group 256"/>
          <p:cNvGrpSpPr/>
          <p:nvPr/>
        </p:nvGrpSpPr>
        <p:grpSpPr>
          <a:xfrm>
            <a:off x="1295400" y="4572000"/>
            <a:ext cx="1981200" cy="1465523"/>
            <a:chOff x="6705600" y="1066800"/>
            <a:chExt cx="1981200" cy="1465523"/>
          </a:xfrm>
        </p:grpSpPr>
        <p:sp>
          <p:nvSpPr>
            <p:cNvPr id="14" name="TextBox 13"/>
            <p:cNvSpPr txBox="1"/>
            <p:nvPr/>
          </p:nvSpPr>
          <p:spPr>
            <a:xfrm>
              <a:off x="6705600" y="1066800"/>
              <a:ext cx="1981200" cy="523220"/>
            </a:xfrm>
            <a:prstGeom prst="rect">
              <a:avLst/>
            </a:prstGeom>
            <a:noFill/>
          </p:spPr>
          <p:txBody>
            <a:bodyPr wrap="square" rtlCol="0">
              <a:spAutoFit/>
            </a:bodyPr>
            <a:lstStyle/>
            <a:p>
              <a:pPr algn="ctr"/>
              <a:r>
                <a:rPr lang="en-US" sz="2800" dirty="0" smtClean="0"/>
                <a:t>Scheduler</a:t>
              </a:r>
              <a:endParaRPr lang="en-US" sz="2800" dirty="0"/>
            </a:p>
          </p:txBody>
        </p:sp>
        <p:grpSp>
          <p:nvGrpSpPr>
            <p:cNvPr id="10" name="Group 87"/>
            <p:cNvGrpSpPr/>
            <p:nvPr/>
          </p:nvGrpSpPr>
          <p:grpSpPr>
            <a:xfrm rot="5400000">
              <a:off x="7420638" y="1418562"/>
              <a:ext cx="703523" cy="1524000"/>
              <a:chOff x="220878" y="1582423"/>
              <a:chExt cx="1339072" cy="2900753"/>
            </a:xfrm>
          </p:grpSpPr>
          <p:sp>
            <p:nvSpPr>
              <p:cNvPr id="82" name="Up Arrow 81"/>
              <p:cNvSpPr/>
              <p:nvPr/>
            </p:nvSpPr>
            <p:spPr bwMode="auto">
              <a:xfrm>
                <a:off x="220878" y="1582423"/>
                <a:ext cx="1339072" cy="2900753"/>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3" name="Oval 82"/>
              <p:cNvSpPr/>
              <p:nvPr/>
            </p:nvSpPr>
            <p:spPr bwMode="auto">
              <a:xfrm>
                <a:off x="766990" y="231197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4" name="Oval 83"/>
              <p:cNvSpPr/>
              <p:nvPr/>
            </p:nvSpPr>
            <p:spPr bwMode="auto">
              <a:xfrm>
                <a:off x="766990" y="284349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5" name="Oval 84"/>
              <p:cNvSpPr/>
              <p:nvPr/>
            </p:nvSpPr>
            <p:spPr bwMode="auto">
              <a:xfrm>
                <a:off x="766990" y="337501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6" name="Oval 85"/>
              <p:cNvSpPr/>
              <p:nvPr/>
            </p:nvSpPr>
            <p:spPr bwMode="auto">
              <a:xfrm>
                <a:off x="766990" y="390653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nvGrpSpPr>
          <p:cNvPr id="270" name="Group 269"/>
          <p:cNvGrpSpPr/>
          <p:nvPr/>
        </p:nvGrpSpPr>
        <p:grpSpPr>
          <a:xfrm>
            <a:off x="4648200" y="4495800"/>
            <a:ext cx="3851499" cy="1869662"/>
            <a:chOff x="4495800" y="4267200"/>
            <a:chExt cx="3851499" cy="1869662"/>
          </a:xfrm>
        </p:grpSpPr>
        <p:sp>
          <p:nvSpPr>
            <p:cNvPr id="17" name="TextBox 16"/>
            <p:cNvSpPr txBox="1"/>
            <p:nvPr/>
          </p:nvSpPr>
          <p:spPr>
            <a:xfrm>
              <a:off x="4953000" y="4267200"/>
              <a:ext cx="2942038" cy="523220"/>
            </a:xfrm>
            <a:prstGeom prst="rect">
              <a:avLst/>
            </a:prstGeom>
            <a:noFill/>
          </p:spPr>
          <p:txBody>
            <a:bodyPr wrap="square" rtlCol="0">
              <a:spAutoFit/>
            </a:bodyPr>
            <a:lstStyle/>
            <a:p>
              <a:pPr algn="ctr"/>
              <a:r>
                <a:rPr lang="en-US" sz="2800" dirty="0" smtClean="0"/>
                <a:t>Consistency Model</a:t>
              </a:r>
              <a:endParaRPr lang="en-US" sz="2800" dirty="0"/>
            </a:p>
          </p:txBody>
        </p:sp>
        <p:grpSp>
          <p:nvGrpSpPr>
            <p:cNvPr id="18" name="Group 123"/>
            <p:cNvGrpSpPr/>
            <p:nvPr/>
          </p:nvGrpSpPr>
          <p:grpSpPr>
            <a:xfrm>
              <a:off x="4495800" y="4876800"/>
              <a:ext cx="3851499" cy="1260062"/>
              <a:chOff x="2905452" y="3733800"/>
              <a:chExt cx="8384848" cy="2743200"/>
            </a:xfrm>
          </p:grpSpPr>
          <p:sp>
            <p:nvSpPr>
              <p:cNvPr id="90" name="Oval 89"/>
              <p:cNvSpPr/>
              <p:nvPr/>
            </p:nvSpPr>
            <p:spPr>
              <a:xfrm>
                <a:off x="4584700" y="3733800"/>
                <a:ext cx="5029200" cy="2743200"/>
              </a:xfrm>
              <a:prstGeom prst="ellipse">
                <a:avLst/>
              </a:prstGeom>
              <a:ln>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Oval 92"/>
              <p:cNvSpPr/>
              <p:nvPr/>
            </p:nvSpPr>
            <p:spPr>
              <a:xfrm>
                <a:off x="5727700" y="4114800"/>
                <a:ext cx="2895600" cy="2133600"/>
              </a:xfrm>
              <a:prstGeom prst="ellipse">
                <a:avLst/>
              </a:prstGeom>
              <a:ln>
                <a:prstDash val="das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594475" y="4457700"/>
                <a:ext cx="1143000" cy="1600200"/>
              </a:xfrm>
              <a:prstGeom prst="ellipse">
                <a:avLst/>
              </a:prstGeom>
              <a:ln>
                <a:prstDash val="sysDot"/>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Oval 97"/>
              <p:cNvSpPr/>
              <p:nvPr/>
            </p:nvSpPr>
            <p:spPr>
              <a:xfrm>
                <a:off x="6823075" y="4924425"/>
                <a:ext cx="762000" cy="762000"/>
              </a:xfrm>
              <a:prstGeom prst="ellipse">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schemeClr val="tx1"/>
                  </a:solidFill>
                </a:endParaRPr>
              </a:p>
            </p:txBody>
          </p:sp>
          <p:sp>
            <p:nvSpPr>
              <p:cNvPr id="99" name="Oval 98"/>
              <p:cNvSpPr/>
              <p:nvPr/>
            </p:nvSpPr>
            <p:spPr>
              <a:xfrm>
                <a:off x="868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00" name="Oval 6"/>
              <p:cNvSpPr/>
              <p:nvPr/>
            </p:nvSpPr>
            <p:spPr>
              <a:xfrm>
                <a:off x="487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03" name="Curved Connector 102"/>
              <p:cNvCxnSpPr>
                <a:stCxn id="98" idx="2"/>
                <a:endCxn id="100" idx="6"/>
              </p:cNvCxnSpPr>
              <p:nvPr/>
            </p:nvCxnSpPr>
            <p:spPr>
              <a:xfrm rot="10800000">
                <a:off x="5639129" y="5295904"/>
                <a:ext cx="1183948"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04" name="Cube 103"/>
              <p:cNvSpPr/>
              <p:nvPr/>
            </p:nvSpPr>
            <p:spPr>
              <a:xfrm>
                <a:off x="6116818" y="5096450"/>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7" name="Cube 106"/>
              <p:cNvSpPr/>
              <p:nvPr/>
            </p:nvSpPr>
            <p:spPr>
              <a:xfrm>
                <a:off x="889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8" name="Cube 107"/>
              <p:cNvSpPr/>
              <p:nvPr/>
            </p:nvSpPr>
            <p:spPr>
              <a:xfrm>
                <a:off x="70361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9" name="Cube 108"/>
              <p:cNvSpPr/>
              <p:nvPr/>
            </p:nvSpPr>
            <p:spPr>
              <a:xfrm>
                <a:off x="508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0" name="Curved Connector 109"/>
              <p:cNvCxnSpPr>
                <a:stCxn id="99" idx="2"/>
                <a:endCxn id="98" idx="6"/>
              </p:cNvCxnSpPr>
              <p:nvPr/>
            </p:nvCxnSpPr>
            <p:spPr>
              <a:xfrm rot="10800000" flipV="1">
                <a:off x="7585074" y="5295899"/>
                <a:ext cx="1102054"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1" name="Cube 110"/>
              <p:cNvSpPr/>
              <p:nvPr/>
            </p:nvSpPr>
            <p:spPr>
              <a:xfrm>
                <a:off x="7937827"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2" name="Oval 111"/>
              <p:cNvSpPr/>
              <p:nvPr/>
            </p:nvSpPr>
            <p:spPr>
              <a:xfrm>
                <a:off x="10528300"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15" name="Cube 114"/>
              <p:cNvSpPr/>
              <p:nvPr/>
            </p:nvSpPr>
            <p:spPr>
              <a:xfrm>
                <a:off x="10731500"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6" name="Curved Connector 115"/>
              <p:cNvCxnSpPr>
                <a:stCxn id="112" idx="2"/>
                <a:endCxn id="99" idx="6"/>
              </p:cNvCxnSpPr>
              <p:nvPr/>
            </p:nvCxnSpPr>
            <p:spPr>
              <a:xfrm rot="10800000">
                <a:off x="9449127" y="5295902"/>
                <a:ext cx="1079174" cy="3457"/>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7" name="Cube 116"/>
              <p:cNvSpPr/>
              <p:nvPr/>
            </p:nvSpPr>
            <p:spPr>
              <a:xfrm>
                <a:off x="9779000"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8" name="Oval 117"/>
              <p:cNvSpPr/>
              <p:nvPr/>
            </p:nvSpPr>
            <p:spPr>
              <a:xfrm>
                <a:off x="2905452" y="4924425"/>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20" name="Curved Connector 119"/>
              <p:cNvCxnSpPr>
                <a:stCxn id="100" idx="2"/>
                <a:endCxn id="118" idx="6"/>
              </p:cNvCxnSpPr>
              <p:nvPr/>
            </p:nvCxnSpPr>
            <p:spPr>
              <a:xfrm rot="10800000" flipV="1">
                <a:off x="3667453" y="5295899"/>
                <a:ext cx="1209676"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21" name="Cube 120"/>
              <p:cNvSpPr/>
              <p:nvPr/>
            </p:nvSpPr>
            <p:spPr>
              <a:xfrm>
                <a:off x="4061153" y="5105398"/>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23" name="Cube 122"/>
              <p:cNvSpPr/>
              <p:nvPr/>
            </p:nvSpPr>
            <p:spPr>
              <a:xfrm>
                <a:off x="3108652" y="5114925"/>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grpSp>
      </p:grpSp>
      <p:grpSp>
        <p:nvGrpSpPr>
          <p:cNvPr id="5" name="Group 4"/>
          <p:cNvGrpSpPr/>
          <p:nvPr/>
        </p:nvGrpSpPr>
        <p:grpSpPr>
          <a:xfrm>
            <a:off x="609600" y="1219200"/>
            <a:ext cx="3581400" cy="2835405"/>
            <a:chOff x="381000" y="1219200"/>
            <a:chExt cx="3581400" cy="2835405"/>
          </a:xfrm>
        </p:grpSpPr>
        <p:sp>
          <p:nvSpPr>
            <p:cNvPr id="7" name="TextBox 6"/>
            <p:cNvSpPr txBox="1"/>
            <p:nvPr/>
          </p:nvSpPr>
          <p:spPr>
            <a:xfrm>
              <a:off x="381000" y="1219200"/>
              <a:ext cx="3581400" cy="954107"/>
            </a:xfrm>
            <a:prstGeom prst="rect">
              <a:avLst/>
            </a:prstGeom>
            <a:noFill/>
          </p:spPr>
          <p:txBody>
            <a:bodyPr wrap="square" rtlCol="0">
              <a:spAutoFit/>
            </a:bodyPr>
            <a:lstStyle/>
            <a:p>
              <a:pPr algn="ctr"/>
              <a:r>
                <a:rPr lang="en-US" sz="2800" dirty="0" smtClean="0"/>
                <a:t>Graph Based</a:t>
              </a:r>
            </a:p>
            <a:p>
              <a:pPr algn="ctr"/>
              <a:r>
                <a:rPr lang="en-US" sz="2800" i="1" dirty="0" smtClean="0"/>
                <a:t>Data Representation</a:t>
              </a:r>
              <a:endParaRPr lang="en-US" sz="2800" i="1" dirty="0"/>
            </a:p>
          </p:txBody>
        </p:sp>
        <p:grpSp>
          <p:nvGrpSpPr>
            <p:cNvPr id="207" name="Group 206"/>
            <p:cNvGrpSpPr/>
            <p:nvPr/>
          </p:nvGrpSpPr>
          <p:grpSpPr>
            <a:xfrm>
              <a:off x="1143000" y="2362200"/>
              <a:ext cx="2172054" cy="1692405"/>
              <a:chOff x="457200" y="2895600"/>
              <a:chExt cx="4122177" cy="3211886"/>
            </a:xfrm>
          </p:grpSpPr>
          <p:cxnSp>
            <p:nvCxnSpPr>
              <p:cNvPr id="210" name="Straight Arrow Connector 209"/>
              <p:cNvCxnSpPr>
                <a:stCxn id="216" idx="6"/>
                <a:endCxn id="217" idx="2"/>
              </p:cNvCxnSpPr>
              <p:nvPr/>
            </p:nvCxnSpPr>
            <p:spPr bwMode="auto">
              <a:xfrm>
                <a:off x="857063" y="30918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1" name="Straight Arrow Connector 210"/>
              <p:cNvCxnSpPr>
                <a:stCxn id="217" idx="6"/>
                <a:endCxn id="218" idx="2"/>
              </p:cNvCxnSpPr>
              <p:nvPr/>
            </p:nvCxnSpPr>
            <p:spPr bwMode="auto">
              <a:xfrm>
                <a:off x="2343164" y="30918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2" name="Straight Arrow Connector 211"/>
              <p:cNvCxnSpPr>
                <a:stCxn id="222" idx="7"/>
                <a:endCxn id="217" idx="3"/>
              </p:cNvCxnSpPr>
              <p:nvPr/>
            </p:nvCxnSpPr>
            <p:spPr bwMode="auto">
              <a:xfrm rot="5400000" flipH="1" flipV="1">
                <a:off x="1216463" y="3563843"/>
                <a:ext cx="1124928"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3" name="Straight Arrow Connector 212"/>
              <p:cNvCxnSpPr>
                <a:stCxn id="224" idx="1"/>
                <a:endCxn id="218" idx="5"/>
              </p:cNvCxnSpPr>
              <p:nvPr/>
            </p:nvCxnSpPr>
            <p:spPr bwMode="auto">
              <a:xfrm rot="16200000" flipV="1">
                <a:off x="34456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4" name="Straight Arrow Connector 213"/>
              <p:cNvCxnSpPr>
                <a:stCxn id="223" idx="7"/>
                <a:endCxn id="218" idx="3"/>
              </p:cNvCxnSpPr>
              <p:nvPr/>
            </p:nvCxnSpPr>
            <p:spPr bwMode="auto">
              <a:xfrm rot="5400000" flipH="1" flipV="1">
                <a:off x="2702563" y="3563844"/>
                <a:ext cx="1124928"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5" name="Straight Arrow Connector 214"/>
              <p:cNvCxnSpPr>
                <a:stCxn id="223" idx="1"/>
                <a:endCxn id="217" idx="5"/>
              </p:cNvCxnSpPr>
              <p:nvPr/>
            </p:nvCxnSpPr>
            <p:spPr bwMode="auto">
              <a:xfrm rot="16200000" flipV="1">
                <a:off x="19595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216" name="Oval 4"/>
              <p:cNvSpPr/>
              <p:nvPr/>
            </p:nvSpPr>
            <p:spPr bwMode="auto">
              <a:xfrm>
                <a:off x="464577"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7" name="Oval 216"/>
              <p:cNvSpPr/>
              <p:nvPr/>
            </p:nvSpPr>
            <p:spPr bwMode="auto">
              <a:xfrm>
                <a:off x="19506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8" name="Oval 217"/>
              <p:cNvSpPr/>
              <p:nvPr/>
            </p:nvSpPr>
            <p:spPr bwMode="auto">
              <a:xfrm>
                <a:off x="34367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9" name="Oval 4"/>
              <p:cNvSpPr/>
              <p:nvPr/>
            </p:nvSpPr>
            <p:spPr bwMode="auto">
              <a:xfrm>
                <a:off x="464577"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0" name="Oval 219"/>
              <p:cNvSpPr/>
              <p:nvPr/>
            </p:nvSpPr>
            <p:spPr bwMode="auto">
              <a:xfrm>
                <a:off x="19506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1" name="Oval 220"/>
              <p:cNvSpPr/>
              <p:nvPr/>
            </p:nvSpPr>
            <p:spPr bwMode="auto">
              <a:xfrm>
                <a:off x="34367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2" name="Oval 4"/>
              <p:cNvSpPr/>
              <p:nvPr/>
            </p:nvSpPr>
            <p:spPr bwMode="auto">
              <a:xfrm>
                <a:off x="1214690"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3" name="Oval 222"/>
              <p:cNvSpPr/>
              <p:nvPr/>
            </p:nvSpPr>
            <p:spPr bwMode="auto">
              <a:xfrm>
                <a:off x="27007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4" name="Oval 223"/>
              <p:cNvSpPr/>
              <p:nvPr/>
            </p:nvSpPr>
            <p:spPr bwMode="auto">
              <a:xfrm>
                <a:off x="41868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25" name="Straight Arrow Connector 224"/>
              <p:cNvCxnSpPr>
                <a:stCxn id="219" idx="6"/>
                <a:endCxn id="220" idx="2"/>
              </p:cNvCxnSpPr>
              <p:nvPr/>
            </p:nvCxnSpPr>
            <p:spPr bwMode="auto">
              <a:xfrm>
                <a:off x="857063" y="59112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6" name="Straight Arrow Connector 225"/>
              <p:cNvCxnSpPr>
                <a:stCxn id="220" idx="6"/>
                <a:endCxn id="221" idx="2"/>
              </p:cNvCxnSpPr>
              <p:nvPr/>
            </p:nvCxnSpPr>
            <p:spPr bwMode="auto">
              <a:xfrm>
                <a:off x="2343164" y="59112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7" name="Straight Arrow Connector 226"/>
              <p:cNvCxnSpPr>
                <a:stCxn id="220" idx="1"/>
                <a:endCxn id="222" idx="5"/>
              </p:cNvCxnSpPr>
              <p:nvPr/>
            </p:nvCxnSpPr>
            <p:spPr bwMode="auto">
              <a:xfrm rot="16200000" flipV="1">
                <a:off x="1209221" y="4973543"/>
                <a:ext cx="1139412"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8" name="Straight Arrow Connector 227"/>
              <p:cNvCxnSpPr>
                <a:stCxn id="221" idx="7"/>
                <a:endCxn id="224" idx="3"/>
              </p:cNvCxnSpPr>
              <p:nvPr/>
            </p:nvCxnSpPr>
            <p:spPr bwMode="auto">
              <a:xfrm rot="5400000" flipH="1" flipV="1">
                <a:off x="34383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9" name="Straight Arrow Connector 228"/>
              <p:cNvCxnSpPr>
                <a:stCxn id="221" idx="1"/>
                <a:endCxn id="223" idx="5"/>
              </p:cNvCxnSpPr>
              <p:nvPr/>
            </p:nvCxnSpPr>
            <p:spPr bwMode="auto">
              <a:xfrm rot="16200000" flipV="1">
                <a:off x="2695322" y="4973543"/>
                <a:ext cx="1139412"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30" name="Straight Arrow Connector 229"/>
              <p:cNvCxnSpPr>
                <a:stCxn id="220" idx="7"/>
                <a:endCxn id="223" idx="3"/>
              </p:cNvCxnSpPr>
              <p:nvPr/>
            </p:nvCxnSpPr>
            <p:spPr bwMode="auto">
              <a:xfrm rot="5400000" flipH="1" flipV="1">
                <a:off x="19522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grpSp>
            <p:nvGrpSpPr>
              <p:cNvPr id="231" name="Group 182"/>
              <p:cNvGrpSpPr/>
              <p:nvPr/>
            </p:nvGrpSpPr>
            <p:grpSpPr>
              <a:xfrm>
                <a:off x="457200" y="2971800"/>
                <a:ext cx="4073636" cy="3124200"/>
                <a:chOff x="602223" y="2884114"/>
                <a:chExt cx="4073636" cy="3124200"/>
              </a:xfrm>
            </p:grpSpPr>
            <p:sp>
              <p:nvSpPr>
                <p:cNvPr id="245" name="Cube 244"/>
                <p:cNvSpPr/>
                <p:nvPr/>
              </p:nvSpPr>
              <p:spPr bwMode="auto">
                <a:xfrm>
                  <a:off x="658141"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6" name="Cube 245"/>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7" name="Cube 246"/>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8" name="Cube 247"/>
                <p:cNvSpPr/>
                <p:nvPr/>
              </p:nvSpPr>
              <p:spPr bwMode="auto">
                <a:xfrm>
                  <a:off x="13716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9" name="Cube 248"/>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0" name="Cube 249"/>
                <p:cNvSpPr/>
                <p:nvPr/>
              </p:nvSpPr>
              <p:spPr bwMode="auto">
                <a:xfrm>
                  <a:off x="3629941" y="56942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1" name="Cube 250"/>
                <p:cNvSpPr/>
                <p:nvPr/>
              </p:nvSpPr>
              <p:spPr bwMode="auto">
                <a:xfrm>
                  <a:off x="2140917" y="56561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2" name="Cube 251"/>
                <p:cNvSpPr/>
                <p:nvPr/>
              </p:nvSpPr>
              <p:spPr bwMode="auto">
                <a:xfrm>
                  <a:off x="602223" y="57035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3" name="Cube 252"/>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232" name="Group 192"/>
              <p:cNvGrpSpPr/>
              <p:nvPr/>
            </p:nvGrpSpPr>
            <p:grpSpPr>
              <a:xfrm>
                <a:off x="1214690" y="2935878"/>
                <a:ext cx="3029680" cy="3147054"/>
                <a:chOff x="1359713" y="2848192"/>
                <a:chExt cx="3029680" cy="3147054"/>
              </a:xfrm>
            </p:grpSpPr>
            <p:sp>
              <p:nvSpPr>
                <p:cNvPr id="233" name="Cube 232"/>
                <p:cNvSpPr/>
                <p:nvPr/>
              </p:nvSpPr>
              <p:spPr bwMode="auto">
                <a:xfrm>
                  <a:off x="1359713" y="2864458"/>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4" name="Cube 233"/>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5" name="Cube 234"/>
                <p:cNvSpPr/>
                <p:nvPr/>
              </p:nvSpPr>
              <p:spPr bwMode="auto">
                <a:xfrm>
                  <a:off x="1750686"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6" name="Cube 235"/>
                <p:cNvSpPr/>
                <p:nvPr/>
              </p:nvSpPr>
              <p:spPr bwMode="auto">
                <a:xfrm>
                  <a:off x="2547982"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7" name="Cube 236"/>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8" name="Cube 237"/>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9" name="Cube 238"/>
                <p:cNvSpPr/>
                <p:nvPr/>
              </p:nvSpPr>
              <p:spPr bwMode="auto">
                <a:xfrm>
                  <a:off x="1737986"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0" name="Cube 239"/>
                <p:cNvSpPr/>
                <p:nvPr/>
              </p:nvSpPr>
              <p:spPr bwMode="auto">
                <a:xfrm>
                  <a:off x="2535282"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1" name="Cube 240"/>
                <p:cNvSpPr/>
                <p:nvPr/>
              </p:nvSpPr>
              <p:spPr bwMode="auto">
                <a:xfrm>
                  <a:off x="3270001"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2" name="Cube 241"/>
                <p:cNvSpPr/>
                <p:nvPr/>
              </p:nvSpPr>
              <p:spPr bwMode="auto">
                <a:xfrm>
                  <a:off x="4044234"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3" name="Cube 242"/>
                <p:cNvSpPr/>
                <p:nvPr/>
              </p:nvSpPr>
              <p:spPr bwMode="auto">
                <a:xfrm>
                  <a:off x="1359713" y="5690446"/>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4" name="Cube 243"/>
                <p:cNvSpPr/>
                <p:nvPr/>
              </p:nvSpPr>
              <p:spPr bwMode="auto">
                <a:xfrm>
                  <a:off x="2875826" y="5674180"/>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grpSp>
        <p:nvGrpSpPr>
          <p:cNvPr id="3" name="Group 2"/>
          <p:cNvGrpSpPr/>
          <p:nvPr/>
        </p:nvGrpSpPr>
        <p:grpSpPr>
          <a:xfrm>
            <a:off x="5029200" y="1219200"/>
            <a:ext cx="3048000" cy="2826717"/>
            <a:chOff x="5029200" y="1219200"/>
            <a:chExt cx="3048000" cy="2826717"/>
          </a:xfrm>
        </p:grpSpPr>
        <p:grpSp>
          <p:nvGrpSpPr>
            <p:cNvPr id="206" name="Group 205"/>
            <p:cNvGrpSpPr/>
            <p:nvPr/>
          </p:nvGrpSpPr>
          <p:grpSpPr>
            <a:xfrm>
              <a:off x="5413269" y="2209800"/>
              <a:ext cx="2435331" cy="1836117"/>
              <a:chOff x="464577" y="2641600"/>
              <a:chExt cx="4388704" cy="3308862"/>
            </a:xfrm>
          </p:grpSpPr>
          <p:sp>
            <p:nvSpPr>
              <p:cNvPr id="160" name="Freeform 159"/>
              <p:cNvSpPr/>
              <p:nvPr/>
            </p:nvSpPr>
            <p:spPr bwMode="auto">
              <a:xfrm>
                <a:off x="1706269" y="2641600"/>
                <a:ext cx="3147012" cy="2295407"/>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1" name="Oval 160"/>
              <p:cNvSpPr/>
              <p:nvPr/>
            </p:nvSpPr>
            <p:spPr bwMode="auto">
              <a:xfrm>
                <a:off x="3276600" y="27432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2" name="Straight Arrow Connector 161"/>
              <p:cNvCxnSpPr>
                <a:stCxn id="168" idx="6"/>
                <a:endCxn id="169" idx="2"/>
              </p:cNvCxnSpPr>
              <p:nvPr/>
            </p:nvCxnSpPr>
            <p:spPr bwMode="auto">
              <a:xfrm>
                <a:off x="857063" y="3091843"/>
                <a:ext cx="1093615"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3" name="Straight Arrow Connector 162"/>
              <p:cNvCxnSpPr>
                <a:stCxn id="169" idx="6"/>
                <a:endCxn id="170" idx="2"/>
              </p:cNvCxnSpPr>
              <p:nvPr/>
            </p:nvCxnSpPr>
            <p:spPr bwMode="auto">
              <a:xfrm>
                <a:off x="2343164" y="3091843"/>
                <a:ext cx="1093614"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4" name="Straight Arrow Connector 163"/>
              <p:cNvCxnSpPr>
                <a:stCxn id="174" idx="7"/>
                <a:endCxn id="169" idx="3"/>
              </p:cNvCxnSpPr>
              <p:nvPr/>
            </p:nvCxnSpPr>
            <p:spPr bwMode="auto">
              <a:xfrm rot="5400000" flipH="1" flipV="1">
                <a:off x="1216463" y="3563843"/>
                <a:ext cx="1124928" cy="4584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5" name="Straight Arrow Connector 164"/>
              <p:cNvCxnSpPr>
                <a:stCxn id="176" idx="1"/>
                <a:endCxn id="170" idx="5"/>
              </p:cNvCxnSpPr>
              <p:nvPr/>
            </p:nvCxnSpPr>
            <p:spPr bwMode="auto">
              <a:xfrm rot="16200000" flipV="1">
                <a:off x="34456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6" name="Straight Arrow Connector 165"/>
              <p:cNvCxnSpPr>
                <a:stCxn id="175" idx="7"/>
                <a:endCxn id="170" idx="3"/>
              </p:cNvCxnSpPr>
              <p:nvPr/>
            </p:nvCxnSpPr>
            <p:spPr bwMode="auto">
              <a:xfrm rot="5400000" flipH="1" flipV="1">
                <a:off x="2702563" y="3563844"/>
                <a:ext cx="1124928" cy="4584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7" name="Straight Arrow Connector 166"/>
              <p:cNvCxnSpPr>
                <a:stCxn id="175" idx="1"/>
                <a:endCxn id="169" idx="5"/>
              </p:cNvCxnSpPr>
              <p:nvPr/>
            </p:nvCxnSpPr>
            <p:spPr bwMode="auto">
              <a:xfrm rot="16200000" flipV="1">
                <a:off x="19595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68" name="Oval 4"/>
              <p:cNvSpPr/>
              <p:nvPr/>
            </p:nvSpPr>
            <p:spPr bwMode="auto">
              <a:xfrm>
                <a:off x="464577"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69" name="Oval 168"/>
              <p:cNvSpPr/>
              <p:nvPr/>
            </p:nvSpPr>
            <p:spPr bwMode="auto">
              <a:xfrm>
                <a:off x="19506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0" name="Oval 169"/>
              <p:cNvSpPr/>
              <p:nvPr/>
            </p:nvSpPr>
            <p:spPr bwMode="auto">
              <a:xfrm>
                <a:off x="34367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1" name="Oval 4"/>
              <p:cNvSpPr/>
              <p:nvPr/>
            </p:nvSpPr>
            <p:spPr bwMode="auto">
              <a:xfrm>
                <a:off x="4645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2" name="Oval 171"/>
              <p:cNvSpPr/>
              <p:nvPr/>
            </p:nvSpPr>
            <p:spPr bwMode="auto">
              <a:xfrm>
                <a:off x="19506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3" name="Oval 172"/>
              <p:cNvSpPr/>
              <p:nvPr/>
            </p:nvSpPr>
            <p:spPr bwMode="auto">
              <a:xfrm>
                <a:off x="3436778"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4" name="Oval 4"/>
              <p:cNvSpPr/>
              <p:nvPr/>
            </p:nvSpPr>
            <p:spPr bwMode="auto">
              <a:xfrm>
                <a:off x="1214690"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5" name="Oval 174"/>
              <p:cNvSpPr/>
              <p:nvPr/>
            </p:nvSpPr>
            <p:spPr bwMode="auto">
              <a:xfrm>
                <a:off x="27007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6" name="Oval 175"/>
              <p:cNvSpPr/>
              <p:nvPr/>
            </p:nvSpPr>
            <p:spPr bwMode="auto">
              <a:xfrm>
                <a:off x="41868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77" name="Straight Arrow Connector 176"/>
              <p:cNvCxnSpPr>
                <a:stCxn id="171" idx="6"/>
                <a:endCxn id="172" idx="2"/>
              </p:cNvCxnSpPr>
              <p:nvPr/>
            </p:nvCxnSpPr>
            <p:spPr bwMode="auto">
              <a:xfrm>
                <a:off x="857063"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8" name="Straight Arrow Connector 177"/>
              <p:cNvCxnSpPr>
                <a:stCxn id="172" idx="6"/>
                <a:endCxn id="173" idx="2"/>
              </p:cNvCxnSpPr>
              <p:nvPr/>
            </p:nvCxnSpPr>
            <p:spPr bwMode="auto">
              <a:xfrm>
                <a:off x="2343164"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9" name="Straight Arrow Connector 178"/>
              <p:cNvCxnSpPr>
                <a:stCxn id="172" idx="1"/>
                <a:endCxn id="174" idx="5"/>
              </p:cNvCxnSpPr>
              <p:nvPr/>
            </p:nvCxnSpPr>
            <p:spPr bwMode="auto">
              <a:xfrm rot="16200000" flipV="1">
                <a:off x="1287736"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0" name="Straight Arrow Connector 179"/>
              <p:cNvCxnSpPr>
                <a:stCxn id="173" idx="7"/>
                <a:endCxn id="176" idx="3"/>
              </p:cNvCxnSpPr>
              <p:nvPr/>
            </p:nvCxnSpPr>
            <p:spPr bwMode="auto">
              <a:xfrm rot="5400000" flipH="1" flipV="1">
                <a:off x="3516885"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1" name="Straight Arrow Connector 180"/>
              <p:cNvCxnSpPr>
                <a:stCxn id="173" idx="1"/>
                <a:endCxn id="175" idx="5"/>
              </p:cNvCxnSpPr>
              <p:nvPr/>
            </p:nvCxnSpPr>
            <p:spPr bwMode="auto">
              <a:xfrm rot="16200000" flipV="1">
                <a:off x="2773837"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2" name="Straight Arrow Connector 181"/>
              <p:cNvCxnSpPr>
                <a:stCxn id="172" idx="7"/>
                <a:endCxn id="175" idx="3"/>
              </p:cNvCxnSpPr>
              <p:nvPr/>
            </p:nvCxnSpPr>
            <p:spPr bwMode="auto">
              <a:xfrm rot="5400000" flipH="1" flipV="1">
                <a:off x="2030784"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grpSp>
            <p:nvGrpSpPr>
              <p:cNvPr id="183" name="Group 182"/>
              <p:cNvGrpSpPr/>
              <p:nvPr/>
            </p:nvGrpSpPr>
            <p:grpSpPr>
              <a:xfrm>
                <a:off x="1988577" y="2971800"/>
                <a:ext cx="2542259" cy="1676400"/>
                <a:chOff x="2133600" y="2884114"/>
                <a:chExt cx="2542259" cy="1676400"/>
              </a:xfrm>
            </p:grpSpPr>
            <p:sp>
              <p:nvSpPr>
                <p:cNvPr id="185" name="Cube 184"/>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6" name="Cube 185"/>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8" name="Cube 187"/>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2" name="Cube 191"/>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193" name="Group 192"/>
              <p:cNvGrpSpPr/>
              <p:nvPr/>
            </p:nvGrpSpPr>
            <p:grpSpPr>
              <a:xfrm>
                <a:off x="2730803" y="2935878"/>
                <a:ext cx="1513567" cy="1071452"/>
                <a:chOff x="2875826" y="2848192"/>
                <a:chExt cx="1513567" cy="1071452"/>
              </a:xfrm>
            </p:grpSpPr>
            <p:sp>
              <p:nvSpPr>
                <p:cNvPr id="195" name="Cube 194"/>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8" name="Cube 197"/>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9" name="Cube 198"/>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sp>
          <p:nvSpPr>
            <p:cNvPr id="254" name="TextBox 253"/>
            <p:cNvSpPr txBox="1"/>
            <p:nvPr/>
          </p:nvSpPr>
          <p:spPr>
            <a:xfrm>
              <a:off x="5029200" y="1219200"/>
              <a:ext cx="3048000" cy="954107"/>
            </a:xfrm>
            <a:prstGeom prst="rect">
              <a:avLst/>
            </a:prstGeom>
            <a:noFill/>
          </p:spPr>
          <p:txBody>
            <a:bodyPr wrap="square" rtlCol="0">
              <a:spAutoFit/>
            </a:bodyPr>
            <a:lstStyle/>
            <a:p>
              <a:pPr algn="ctr"/>
              <a:r>
                <a:rPr lang="en-US" sz="2800" dirty="0" smtClean="0"/>
                <a:t>Update Functions</a:t>
              </a:r>
            </a:p>
            <a:p>
              <a:pPr algn="ctr"/>
              <a:r>
                <a:rPr lang="en-US" sz="2800" i="1" dirty="0" smtClean="0"/>
                <a:t>User Computation</a:t>
              </a:r>
              <a:endParaRPr lang="en-US" sz="2800" i="1" dirty="0"/>
            </a:p>
          </p:txBody>
        </p:sp>
      </p:grpSp>
      <p:sp>
        <p:nvSpPr>
          <p:cNvPr id="6" name="Rectangle 5"/>
          <p:cNvSpPr/>
          <p:nvPr/>
        </p:nvSpPr>
        <p:spPr bwMode="auto">
          <a:xfrm>
            <a:off x="762000" y="12954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4876800" y="1219200"/>
            <a:ext cx="3352800" cy="2971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Rectangle 121"/>
          <p:cNvSpPr/>
          <p:nvPr/>
        </p:nvSpPr>
        <p:spPr bwMode="auto">
          <a:xfrm>
            <a:off x="1066800" y="4419600"/>
            <a:ext cx="25908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Rectangle 123"/>
          <p:cNvSpPr/>
          <p:nvPr/>
        </p:nvSpPr>
        <p:spPr bwMode="auto">
          <a:xfrm>
            <a:off x="4419600" y="4495800"/>
            <a:ext cx="4191000" cy="2209800"/>
          </a:xfrm>
          <a:prstGeom prst="rect">
            <a:avLst/>
          </a:prstGeom>
          <a:solidFill>
            <a:srgbClr val="FFFFFF">
              <a:alpha val="8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45</a:t>
            </a:fld>
            <a:endParaRPr lang="en-US"/>
          </a:p>
        </p:txBody>
      </p:sp>
    </p:spTree>
    <p:extLst>
      <p:ext uri="{BB962C8B-B14F-4D97-AF65-F5344CB8AC3E}">
        <p14:creationId xmlns:p14="http://schemas.microsoft.com/office/powerpoint/2010/main" val="140667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1"/>
          <p:cNvSpPr/>
          <p:nvPr/>
        </p:nvSpPr>
        <p:spPr>
          <a:xfrm>
            <a:off x="5325668" y="2060746"/>
            <a:ext cx="1684732" cy="3710149"/>
          </a:xfrm>
          <a:custGeom>
            <a:avLst/>
            <a:gdLst>
              <a:gd name="connsiteX0" fmla="*/ 1505586 w 1506368"/>
              <a:gd name="connsiteY0" fmla="*/ 1990232 h 4046490"/>
              <a:gd name="connsiteX1" fmla="*/ 787733 w 1506368"/>
              <a:gd name="connsiteY1" fmla="*/ 236903 h 4046490"/>
              <a:gd name="connsiteX2" fmla="*/ 856 w 1506368"/>
              <a:gd name="connsiteY2" fmla="*/ 209292 h 4046490"/>
              <a:gd name="connsiteX3" fmla="*/ 622075 w 1506368"/>
              <a:gd name="connsiteY3" fmla="*/ 2017843 h 4046490"/>
              <a:gd name="connsiteX4" fmla="*/ 856 w 1506368"/>
              <a:gd name="connsiteY4" fmla="*/ 3826395 h 4046490"/>
              <a:gd name="connsiteX5" fmla="*/ 649684 w 1506368"/>
              <a:gd name="connsiteY5" fmla="*/ 3812589 h 4046490"/>
              <a:gd name="connsiteX6" fmla="*/ 1505586 w 1506368"/>
              <a:gd name="connsiteY6" fmla="*/ 1990232 h 4046490"/>
              <a:gd name="connsiteX0" fmla="*/ 1505586 w 1506368"/>
              <a:gd name="connsiteY0" fmla="*/ 1900908 h 3957166"/>
              <a:gd name="connsiteX1" fmla="*/ 787733 w 1506368"/>
              <a:gd name="connsiteY1" fmla="*/ 147579 h 3957166"/>
              <a:gd name="connsiteX2" fmla="*/ 856 w 1506368"/>
              <a:gd name="connsiteY2" fmla="*/ 299442 h 3957166"/>
              <a:gd name="connsiteX3" fmla="*/ 622075 w 1506368"/>
              <a:gd name="connsiteY3" fmla="*/ 1928519 h 3957166"/>
              <a:gd name="connsiteX4" fmla="*/ 856 w 1506368"/>
              <a:gd name="connsiteY4" fmla="*/ 3737071 h 3957166"/>
              <a:gd name="connsiteX5" fmla="*/ 649684 w 1506368"/>
              <a:gd name="connsiteY5" fmla="*/ 3723265 h 3957166"/>
              <a:gd name="connsiteX6" fmla="*/ 1505586 w 1506368"/>
              <a:gd name="connsiteY6" fmla="*/ 1900908 h 3957166"/>
              <a:gd name="connsiteX0" fmla="*/ 1505455 w 1506076"/>
              <a:gd name="connsiteY0" fmla="*/ 1844725 h 3900983"/>
              <a:gd name="connsiteX1" fmla="*/ 773798 w 1506076"/>
              <a:gd name="connsiteY1" fmla="*/ 174230 h 3900983"/>
              <a:gd name="connsiteX2" fmla="*/ 725 w 1506076"/>
              <a:gd name="connsiteY2" fmla="*/ 243259 h 3900983"/>
              <a:gd name="connsiteX3" fmla="*/ 621944 w 1506076"/>
              <a:gd name="connsiteY3" fmla="*/ 1872336 h 3900983"/>
              <a:gd name="connsiteX4" fmla="*/ 725 w 1506076"/>
              <a:gd name="connsiteY4" fmla="*/ 3680888 h 3900983"/>
              <a:gd name="connsiteX5" fmla="*/ 649553 w 1506076"/>
              <a:gd name="connsiteY5" fmla="*/ 3667082 h 3900983"/>
              <a:gd name="connsiteX6" fmla="*/ 1505455 w 1506076"/>
              <a:gd name="connsiteY6" fmla="*/ 1844725 h 3900983"/>
              <a:gd name="connsiteX0" fmla="*/ 1505455 w 1506076"/>
              <a:gd name="connsiteY0" fmla="*/ 1779129 h 3835387"/>
              <a:gd name="connsiteX1" fmla="*/ 773798 w 1506076"/>
              <a:gd name="connsiteY1" fmla="*/ 108634 h 3835387"/>
              <a:gd name="connsiteX2" fmla="*/ 725 w 1506076"/>
              <a:gd name="connsiteY2" fmla="*/ 343332 h 3835387"/>
              <a:gd name="connsiteX3" fmla="*/ 621944 w 1506076"/>
              <a:gd name="connsiteY3" fmla="*/ 1806740 h 3835387"/>
              <a:gd name="connsiteX4" fmla="*/ 725 w 1506076"/>
              <a:gd name="connsiteY4" fmla="*/ 3615292 h 3835387"/>
              <a:gd name="connsiteX5" fmla="*/ 649553 w 1506076"/>
              <a:gd name="connsiteY5" fmla="*/ 3601486 h 3835387"/>
              <a:gd name="connsiteX6" fmla="*/ 1505455 w 1506076"/>
              <a:gd name="connsiteY6" fmla="*/ 1779129 h 3835387"/>
              <a:gd name="connsiteX0" fmla="*/ 1629698 w 1630216"/>
              <a:gd name="connsiteY0" fmla="*/ 1779129 h 3835387"/>
              <a:gd name="connsiteX1" fmla="*/ 773798 w 1630216"/>
              <a:gd name="connsiteY1" fmla="*/ 108634 h 3835387"/>
              <a:gd name="connsiteX2" fmla="*/ 725 w 1630216"/>
              <a:gd name="connsiteY2" fmla="*/ 343332 h 3835387"/>
              <a:gd name="connsiteX3" fmla="*/ 621944 w 1630216"/>
              <a:gd name="connsiteY3" fmla="*/ 1806740 h 3835387"/>
              <a:gd name="connsiteX4" fmla="*/ 725 w 1630216"/>
              <a:gd name="connsiteY4" fmla="*/ 3615292 h 3835387"/>
              <a:gd name="connsiteX5" fmla="*/ 649553 w 1630216"/>
              <a:gd name="connsiteY5" fmla="*/ 3601486 h 3835387"/>
              <a:gd name="connsiteX6" fmla="*/ 1629698 w 1630216"/>
              <a:gd name="connsiteY6" fmla="*/ 1779129 h 3835387"/>
              <a:gd name="connsiteX0" fmla="*/ 1629174 w 1629692"/>
              <a:gd name="connsiteY0" fmla="*/ 1777249 h 3833507"/>
              <a:gd name="connsiteX1" fmla="*/ 773274 w 1629692"/>
              <a:gd name="connsiteY1" fmla="*/ 106754 h 3833507"/>
              <a:gd name="connsiteX2" fmla="*/ 201 w 1629692"/>
              <a:gd name="connsiteY2" fmla="*/ 341452 h 3833507"/>
              <a:gd name="connsiteX3" fmla="*/ 690444 w 1629692"/>
              <a:gd name="connsiteY3" fmla="*/ 1749637 h 3833507"/>
              <a:gd name="connsiteX4" fmla="*/ 201 w 1629692"/>
              <a:gd name="connsiteY4" fmla="*/ 3613412 h 3833507"/>
              <a:gd name="connsiteX5" fmla="*/ 649029 w 1629692"/>
              <a:gd name="connsiteY5" fmla="*/ 3599606 h 3833507"/>
              <a:gd name="connsiteX6" fmla="*/ 1629174 w 1629692"/>
              <a:gd name="connsiteY6" fmla="*/ 1777249 h 3833507"/>
              <a:gd name="connsiteX0" fmla="*/ 1684214 w 1684732"/>
              <a:gd name="connsiteY0" fmla="*/ 1777249 h 3710149"/>
              <a:gd name="connsiteX1" fmla="*/ 828314 w 1684732"/>
              <a:gd name="connsiteY1" fmla="*/ 106754 h 3710149"/>
              <a:gd name="connsiteX2" fmla="*/ 55241 w 1684732"/>
              <a:gd name="connsiteY2" fmla="*/ 341452 h 3710149"/>
              <a:gd name="connsiteX3" fmla="*/ 745484 w 1684732"/>
              <a:gd name="connsiteY3" fmla="*/ 1749637 h 3710149"/>
              <a:gd name="connsiteX4" fmla="*/ 21 w 1684732"/>
              <a:gd name="connsiteY4" fmla="*/ 3323492 h 3710149"/>
              <a:gd name="connsiteX5" fmla="*/ 704069 w 1684732"/>
              <a:gd name="connsiteY5" fmla="*/ 3599606 h 3710149"/>
              <a:gd name="connsiteX6" fmla="*/ 1684214 w 1684732"/>
              <a:gd name="connsiteY6" fmla="*/ 1777249 h 371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4732" h="3710149">
                <a:moveTo>
                  <a:pt x="1684214" y="1777249"/>
                </a:moveTo>
                <a:cubicBezTo>
                  <a:pt x="1704921" y="1195107"/>
                  <a:pt x="1099810" y="346054"/>
                  <a:pt x="828314" y="106754"/>
                </a:cubicBezTo>
                <a:cubicBezTo>
                  <a:pt x="556819" y="-132546"/>
                  <a:pt x="69046" y="67638"/>
                  <a:pt x="55241" y="341452"/>
                </a:cubicBezTo>
                <a:cubicBezTo>
                  <a:pt x="41436" y="615266"/>
                  <a:pt x="754687" y="1252630"/>
                  <a:pt x="745484" y="1749637"/>
                </a:cubicBezTo>
                <a:cubicBezTo>
                  <a:pt x="736281" y="2246644"/>
                  <a:pt x="-4581" y="3024368"/>
                  <a:pt x="21" y="3323492"/>
                </a:cubicBezTo>
                <a:cubicBezTo>
                  <a:pt x="4622" y="3622616"/>
                  <a:pt x="423370" y="3857313"/>
                  <a:pt x="704069" y="3599606"/>
                </a:cubicBezTo>
                <a:cubicBezTo>
                  <a:pt x="984768" y="3341899"/>
                  <a:pt x="1663507" y="2359391"/>
                  <a:pt x="1684214" y="1777249"/>
                </a:cubicBezTo>
                <a:close/>
              </a:path>
            </a:pathLst>
          </a:custGeom>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Rounded Rectangle 49"/>
          <p:cNvSpPr/>
          <p:nvPr/>
        </p:nvSpPr>
        <p:spPr bwMode="auto">
          <a:xfrm>
            <a:off x="2296340" y="4800600"/>
            <a:ext cx="2362200" cy="990600"/>
          </a:xfrm>
          <a:prstGeom prst="roundRect">
            <a:avLst>
              <a:gd name="adj" fmla="val 5000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9" name="Rounded Rectangle 48"/>
          <p:cNvSpPr/>
          <p:nvPr/>
        </p:nvSpPr>
        <p:spPr bwMode="auto">
          <a:xfrm>
            <a:off x="2296340" y="1981200"/>
            <a:ext cx="2362200" cy="990600"/>
          </a:xfrm>
          <a:prstGeom prst="roundRect">
            <a:avLst>
              <a:gd name="adj" fmla="val 5000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56" name="Group 55"/>
          <p:cNvGrpSpPr/>
          <p:nvPr/>
        </p:nvGrpSpPr>
        <p:grpSpPr>
          <a:xfrm>
            <a:off x="3105844" y="1979296"/>
            <a:ext cx="3755425" cy="3851794"/>
            <a:chOff x="2420044" y="1979296"/>
            <a:chExt cx="3755425" cy="3851794"/>
          </a:xfrm>
        </p:grpSpPr>
        <p:sp>
          <p:nvSpPr>
            <p:cNvPr id="55" name="Cross 54"/>
            <p:cNvSpPr/>
            <p:nvPr/>
          </p:nvSpPr>
          <p:spPr bwMode="auto">
            <a:xfrm rot="2844760">
              <a:off x="2371860" y="2027480"/>
              <a:ext cx="3851794" cy="3755425"/>
            </a:xfrm>
            <a:custGeom>
              <a:avLst/>
              <a:gdLst>
                <a:gd name="connsiteX0" fmla="*/ 0 w 3661903"/>
                <a:gd name="connsiteY0" fmla="*/ 1387986 h 3577376"/>
                <a:gd name="connsiteX1" fmla="*/ 1387986 w 3661903"/>
                <a:gd name="connsiteY1" fmla="*/ 1387986 h 3577376"/>
                <a:gd name="connsiteX2" fmla="*/ 1387986 w 3661903"/>
                <a:gd name="connsiteY2" fmla="*/ 0 h 3577376"/>
                <a:gd name="connsiteX3" fmla="*/ 2273917 w 3661903"/>
                <a:gd name="connsiteY3" fmla="*/ 0 h 3577376"/>
                <a:gd name="connsiteX4" fmla="*/ 2273917 w 3661903"/>
                <a:gd name="connsiteY4" fmla="*/ 1387986 h 3577376"/>
                <a:gd name="connsiteX5" fmla="*/ 3661903 w 3661903"/>
                <a:gd name="connsiteY5" fmla="*/ 1387986 h 3577376"/>
                <a:gd name="connsiteX6" fmla="*/ 3661903 w 3661903"/>
                <a:gd name="connsiteY6" fmla="*/ 2189390 h 3577376"/>
                <a:gd name="connsiteX7" fmla="*/ 2273917 w 3661903"/>
                <a:gd name="connsiteY7" fmla="*/ 2189390 h 3577376"/>
                <a:gd name="connsiteX8" fmla="*/ 2273917 w 3661903"/>
                <a:gd name="connsiteY8" fmla="*/ 3577376 h 3577376"/>
                <a:gd name="connsiteX9" fmla="*/ 1387986 w 3661903"/>
                <a:gd name="connsiteY9" fmla="*/ 3577376 h 3577376"/>
                <a:gd name="connsiteX10" fmla="*/ 1387986 w 3661903"/>
                <a:gd name="connsiteY10" fmla="*/ 2189390 h 3577376"/>
                <a:gd name="connsiteX11" fmla="*/ 0 w 3661903"/>
                <a:gd name="connsiteY11" fmla="*/ 2189390 h 3577376"/>
                <a:gd name="connsiteX12" fmla="*/ 0 w 3661903"/>
                <a:gd name="connsiteY12" fmla="*/ 1387986 h 3577376"/>
                <a:gd name="connsiteX0" fmla="*/ 0 w 3661903"/>
                <a:gd name="connsiteY0" fmla="*/ 1387986 h 3577376"/>
                <a:gd name="connsiteX1" fmla="*/ 1387986 w 3661903"/>
                <a:gd name="connsiteY1" fmla="*/ 1387986 h 3577376"/>
                <a:gd name="connsiteX2" fmla="*/ 754440 w 3661903"/>
                <a:gd name="connsiteY2" fmla="*/ 36444 h 3577376"/>
                <a:gd name="connsiteX3" fmla="*/ 2273917 w 3661903"/>
                <a:gd name="connsiteY3" fmla="*/ 0 h 3577376"/>
                <a:gd name="connsiteX4" fmla="*/ 2273917 w 3661903"/>
                <a:gd name="connsiteY4" fmla="*/ 1387986 h 3577376"/>
                <a:gd name="connsiteX5" fmla="*/ 3661903 w 3661903"/>
                <a:gd name="connsiteY5" fmla="*/ 1387986 h 3577376"/>
                <a:gd name="connsiteX6" fmla="*/ 3661903 w 3661903"/>
                <a:gd name="connsiteY6" fmla="*/ 2189390 h 3577376"/>
                <a:gd name="connsiteX7" fmla="*/ 2273917 w 3661903"/>
                <a:gd name="connsiteY7" fmla="*/ 2189390 h 3577376"/>
                <a:gd name="connsiteX8" fmla="*/ 2273917 w 3661903"/>
                <a:gd name="connsiteY8" fmla="*/ 3577376 h 3577376"/>
                <a:gd name="connsiteX9" fmla="*/ 1387986 w 3661903"/>
                <a:gd name="connsiteY9" fmla="*/ 3577376 h 3577376"/>
                <a:gd name="connsiteX10" fmla="*/ 1387986 w 3661903"/>
                <a:gd name="connsiteY10" fmla="*/ 2189390 h 3577376"/>
                <a:gd name="connsiteX11" fmla="*/ 0 w 3661903"/>
                <a:gd name="connsiteY11" fmla="*/ 2189390 h 3577376"/>
                <a:gd name="connsiteX12" fmla="*/ 0 w 3661903"/>
                <a:gd name="connsiteY12" fmla="*/ 1387986 h 3577376"/>
                <a:gd name="connsiteX0" fmla="*/ 0 w 3661903"/>
                <a:gd name="connsiteY0" fmla="*/ 1390554 h 3579944"/>
                <a:gd name="connsiteX1" fmla="*/ 1387986 w 3661903"/>
                <a:gd name="connsiteY1" fmla="*/ 1390554 h 3579944"/>
                <a:gd name="connsiteX2" fmla="*/ 754440 w 3661903"/>
                <a:gd name="connsiteY2" fmla="*/ 39012 h 3579944"/>
                <a:gd name="connsiteX3" fmla="*/ 1638727 w 3661903"/>
                <a:gd name="connsiteY3" fmla="*/ 0 h 3579944"/>
                <a:gd name="connsiteX4" fmla="*/ 2273917 w 3661903"/>
                <a:gd name="connsiteY4" fmla="*/ 1390554 h 3579944"/>
                <a:gd name="connsiteX5" fmla="*/ 3661903 w 3661903"/>
                <a:gd name="connsiteY5" fmla="*/ 1390554 h 3579944"/>
                <a:gd name="connsiteX6" fmla="*/ 3661903 w 3661903"/>
                <a:gd name="connsiteY6" fmla="*/ 2191958 h 3579944"/>
                <a:gd name="connsiteX7" fmla="*/ 2273917 w 3661903"/>
                <a:gd name="connsiteY7" fmla="*/ 2191958 h 3579944"/>
                <a:gd name="connsiteX8" fmla="*/ 2273917 w 3661903"/>
                <a:gd name="connsiteY8" fmla="*/ 3579944 h 3579944"/>
                <a:gd name="connsiteX9" fmla="*/ 1387986 w 3661903"/>
                <a:gd name="connsiteY9" fmla="*/ 3579944 h 3579944"/>
                <a:gd name="connsiteX10" fmla="*/ 1387986 w 3661903"/>
                <a:gd name="connsiteY10" fmla="*/ 2191958 h 3579944"/>
                <a:gd name="connsiteX11" fmla="*/ 0 w 3661903"/>
                <a:gd name="connsiteY11" fmla="*/ 2191958 h 3579944"/>
                <a:gd name="connsiteX12" fmla="*/ 0 w 3661903"/>
                <a:gd name="connsiteY12" fmla="*/ 1390554 h 3579944"/>
                <a:gd name="connsiteX0" fmla="*/ 0 w 3734110"/>
                <a:gd name="connsiteY0" fmla="*/ 1390554 h 3579944"/>
                <a:gd name="connsiteX1" fmla="*/ 1387986 w 3734110"/>
                <a:gd name="connsiteY1" fmla="*/ 1390554 h 3579944"/>
                <a:gd name="connsiteX2" fmla="*/ 754440 w 3734110"/>
                <a:gd name="connsiteY2" fmla="*/ 39012 h 3579944"/>
                <a:gd name="connsiteX3" fmla="*/ 1638727 w 3734110"/>
                <a:gd name="connsiteY3" fmla="*/ 0 h 3579944"/>
                <a:gd name="connsiteX4" fmla="*/ 2273917 w 3734110"/>
                <a:gd name="connsiteY4" fmla="*/ 1390554 h 3579944"/>
                <a:gd name="connsiteX5" fmla="*/ 3661903 w 3734110"/>
                <a:gd name="connsiteY5" fmla="*/ 1390554 h 3579944"/>
                <a:gd name="connsiteX6" fmla="*/ 3734110 w 3734110"/>
                <a:gd name="connsiteY6" fmla="*/ 2745835 h 3579944"/>
                <a:gd name="connsiteX7" fmla="*/ 2273917 w 3734110"/>
                <a:gd name="connsiteY7" fmla="*/ 2191958 h 3579944"/>
                <a:gd name="connsiteX8" fmla="*/ 2273917 w 3734110"/>
                <a:gd name="connsiteY8" fmla="*/ 3579944 h 3579944"/>
                <a:gd name="connsiteX9" fmla="*/ 1387986 w 3734110"/>
                <a:gd name="connsiteY9" fmla="*/ 3579944 h 3579944"/>
                <a:gd name="connsiteX10" fmla="*/ 1387986 w 3734110"/>
                <a:gd name="connsiteY10" fmla="*/ 2191958 h 3579944"/>
                <a:gd name="connsiteX11" fmla="*/ 0 w 3734110"/>
                <a:gd name="connsiteY11" fmla="*/ 2191958 h 3579944"/>
                <a:gd name="connsiteX12" fmla="*/ 0 w 3734110"/>
                <a:gd name="connsiteY12" fmla="*/ 1390554 h 3579944"/>
                <a:gd name="connsiteX0" fmla="*/ 0 w 3840983"/>
                <a:gd name="connsiteY0" fmla="*/ 1390554 h 3579944"/>
                <a:gd name="connsiteX1" fmla="*/ 1387986 w 3840983"/>
                <a:gd name="connsiteY1" fmla="*/ 1390554 h 3579944"/>
                <a:gd name="connsiteX2" fmla="*/ 754440 w 3840983"/>
                <a:gd name="connsiteY2" fmla="*/ 39012 h 3579944"/>
                <a:gd name="connsiteX3" fmla="*/ 1638727 w 3840983"/>
                <a:gd name="connsiteY3" fmla="*/ 0 h 3579944"/>
                <a:gd name="connsiteX4" fmla="*/ 2273917 w 3840983"/>
                <a:gd name="connsiteY4" fmla="*/ 1390554 h 3579944"/>
                <a:gd name="connsiteX5" fmla="*/ 3840983 w 3840983"/>
                <a:gd name="connsiteY5" fmla="*/ 1930162 h 3579944"/>
                <a:gd name="connsiteX6" fmla="*/ 3734110 w 3840983"/>
                <a:gd name="connsiteY6" fmla="*/ 2745835 h 3579944"/>
                <a:gd name="connsiteX7" fmla="*/ 2273917 w 3840983"/>
                <a:gd name="connsiteY7" fmla="*/ 2191958 h 3579944"/>
                <a:gd name="connsiteX8" fmla="*/ 2273917 w 3840983"/>
                <a:gd name="connsiteY8" fmla="*/ 3579944 h 3579944"/>
                <a:gd name="connsiteX9" fmla="*/ 1387986 w 3840983"/>
                <a:gd name="connsiteY9" fmla="*/ 3579944 h 3579944"/>
                <a:gd name="connsiteX10" fmla="*/ 1387986 w 3840983"/>
                <a:gd name="connsiteY10" fmla="*/ 2191958 h 3579944"/>
                <a:gd name="connsiteX11" fmla="*/ 0 w 3840983"/>
                <a:gd name="connsiteY11" fmla="*/ 2191958 h 3579944"/>
                <a:gd name="connsiteX12" fmla="*/ 0 w 3840983"/>
                <a:gd name="connsiteY12" fmla="*/ 1390554 h 3579944"/>
                <a:gd name="connsiteX0" fmla="*/ 0 w 3840983"/>
                <a:gd name="connsiteY0" fmla="*/ 1390554 h 3791847"/>
                <a:gd name="connsiteX1" fmla="*/ 1387986 w 3840983"/>
                <a:gd name="connsiteY1" fmla="*/ 1390554 h 3791847"/>
                <a:gd name="connsiteX2" fmla="*/ 754440 w 3840983"/>
                <a:gd name="connsiteY2" fmla="*/ 39012 h 3791847"/>
                <a:gd name="connsiteX3" fmla="*/ 1638727 w 3840983"/>
                <a:gd name="connsiteY3" fmla="*/ 0 h 3791847"/>
                <a:gd name="connsiteX4" fmla="*/ 2273917 w 3840983"/>
                <a:gd name="connsiteY4" fmla="*/ 1390554 h 3791847"/>
                <a:gd name="connsiteX5" fmla="*/ 3840983 w 3840983"/>
                <a:gd name="connsiteY5" fmla="*/ 1930162 h 3791847"/>
                <a:gd name="connsiteX6" fmla="*/ 3734110 w 3840983"/>
                <a:gd name="connsiteY6" fmla="*/ 2745835 h 3791847"/>
                <a:gd name="connsiteX7" fmla="*/ 2273917 w 3840983"/>
                <a:gd name="connsiteY7" fmla="*/ 2191958 h 3791847"/>
                <a:gd name="connsiteX8" fmla="*/ 2810458 w 3840983"/>
                <a:gd name="connsiteY8" fmla="*/ 3791847 h 3791847"/>
                <a:gd name="connsiteX9" fmla="*/ 1387986 w 3840983"/>
                <a:gd name="connsiteY9" fmla="*/ 3579944 h 3791847"/>
                <a:gd name="connsiteX10" fmla="*/ 1387986 w 3840983"/>
                <a:gd name="connsiteY10" fmla="*/ 2191958 h 3791847"/>
                <a:gd name="connsiteX11" fmla="*/ 0 w 3840983"/>
                <a:gd name="connsiteY11" fmla="*/ 2191958 h 3791847"/>
                <a:gd name="connsiteX12" fmla="*/ 0 w 3840983"/>
                <a:gd name="connsiteY12" fmla="*/ 1390554 h 3791847"/>
                <a:gd name="connsiteX0" fmla="*/ 0 w 3840983"/>
                <a:gd name="connsiteY0" fmla="*/ 1390554 h 3791847"/>
                <a:gd name="connsiteX1" fmla="*/ 1387986 w 3840983"/>
                <a:gd name="connsiteY1" fmla="*/ 1390554 h 3791847"/>
                <a:gd name="connsiteX2" fmla="*/ 754440 w 3840983"/>
                <a:gd name="connsiteY2" fmla="*/ 39012 h 3791847"/>
                <a:gd name="connsiteX3" fmla="*/ 1638727 w 3840983"/>
                <a:gd name="connsiteY3" fmla="*/ 0 h 3791847"/>
                <a:gd name="connsiteX4" fmla="*/ 2273917 w 3840983"/>
                <a:gd name="connsiteY4" fmla="*/ 1390554 h 3791847"/>
                <a:gd name="connsiteX5" fmla="*/ 3840983 w 3840983"/>
                <a:gd name="connsiteY5" fmla="*/ 1930162 h 3791847"/>
                <a:gd name="connsiteX6" fmla="*/ 3734110 w 3840983"/>
                <a:gd name="connsiteY6" fmla="*/ 2745835 h 3791847"/>
                <a:gd name="connsiteX7" fmla="*/ 2273917 w 3840983"/>
                <a:gd name="connsiteY7" fmla="*/ 2191958 h 3791847"/>
                <a:gd name="connsiteX8" fmla="*/ 2810458 w 3840983"/>
                <a:gd name="connsiteY8" fmla="*/ 3791847 h 3791847"/>
                <a:gd name="connsiteX9" fmla="*/ 2028112 w 3840983"/>
                <a:gd name="connsiteY9" fmla="*/ 3699551 h 3791847"/>
                <a:gd name="connsiteX10" fmla="*/ 1387986 w 3840983"/>
                <a:gd name="connsiteY10" fmla="*/ 2191958 h 3791847"/>
                <a:gd name="connsiteX11" fmla="*/ 0 w 3840983"/>
                <a:gd name="connsiteY11" fmla="*/ 2191958 h 3791847"/>
                <a:gd name="connsiteX12" fmla="*/ 0 w 3840983"/>
                <a:gd name="connsiteY12" fmla="*/ 1390554 h 3791847"/>
                <a:gd name="connsiteX0" fmla="*/ 0 w 3909077"/>
                <a:gd name="connsiteY0" fmla="*/ 934209 h 3791847"/>
                <a:gd name="connsiteX1" fmla="*/ 1456080 w 3909077"/>
                <a:gd name="connsiteY1" fmla="*/ 1390554 h 3791847"/>
                <a:gd name="connsiteX2" fmla="*/ 822534 w 3909077"/>
                <a:gd name="connsiteY2" fmla="*/ 39012 h 3791847"/>
                <a:gd name="connsiteX3" fmla="*/ 1706821 w 3909077"/>
                <a:gd name="connsiteY3" fmla="*/ 0 h 3791847"/>
                <a:gd name="connsiteX4" fmla="*/ 2342011 w 3909077"/>
                <a:gd name="connsiteY4" fmla="*/ 1390554 h 3791847"/>
                <a:gd name="connsiteX5" fmla="*/ 3909077 w 3909077"/>
                <a:gd name="connsiteY5" fmla="*/ 1930162 h 3791847"/>
                <a:gd name="connsiteX6" fmla="*/ 3802204 w 3909077"/>
                <a:gd name="connsiteY6" fmla="*/ 2745835 h 3791847"/>
                <a:gd name="connsiteX7" fmla="*/ 2342011 w 3909077"/>
                <a:gd name="connsiteY7" fmla="*/ 2191958 h 3791847"/>
                <a:gd name="connsiteX8" fmla="*/ 2878552 w 3909077"/>
                <a:gd name="connsiteY8" fmla="*/ 3791847 h 3791847"/>
                <a:gd name="connsiteX9" fmla="*/ 2096206 w 3909077"/>
                <a:gd name="connsiteY9" fmla="*/ 3699551 h 3791847"/>
                <a:gd name="connsiteX10" fmla="*/ 1456080 w 3909077"/>
                <a:gd name="connsiteY10" fmla="*/ 2191958 h 3791847"/>
                <a:gd name="connsiteX11" fmla="*/ 68094 w 3909077"/>
                <a:gd name="connsiteY11" fmla="*/ 2191958 h 3791847"/>
                <a:gd name="connsiteX12" fmla="*/ 0 w 3909077"/>
                <a:gd name="connsiteY12" fmla="*/ 934209 h 3791847"/>
                <a:gd name="connsiteX0" fmla="*/ 45066 w 3954143"/>
                <a:gd name="connsiteY0" fmla="*/ 934209 h 3791847"/>
                <a:gd name="connsiteX1" fmla="*/ 1501146 w 3954143"/>
                <a:gd name="connsiteY1" fmla="*/ 1390554 h 3791847"/>
                <a:gd name="connsiteX2" fmla="*/ 867600 w 3954143"/>
                <a:gd name="connsiteY2" fmla="*/ 39012 h 3791847"/>
                <a:gd name="connsiteX3" fmla="*/ 1751887 w 3954143"/>
                <a:gd name="connsiteY3" fmla="*/ 0 h 3791847"/>
                <a:gd name="connsiteX4" fmla="*/ 2387077 w 3954143"/>
                <a:gd name="connsiteY4" fmla="*/ 1390554 h 3791847"/>
                <a:gd name="connsiteX5" fmla="*/ 3954143 w 3954143"/>
                <a:gd name="connsiteY5" fmla="*/ 1930162 h 3791847"/>
                <a:gd name="connsiteX6" fmla="*/ 3847270 w 3954143"/>
                <a:gd name="connsiteY6" fmla="*/ 2745835 h 3791847"/>
                <a:gd name="connsiteX7" fmla="*/ 2387077 w 3954143"/>
                <a:gd name="connsiteY7" fmla="*/ 2191958 h 3791847"/>
                <a:gd name="connsiteX8" fmla="*/ 2923618 w 3954143"/>
                <a:gd name="connsiteY8" fmla="*/ 3791847 h 3791847"/>
                <a:gd name="connsiteX9" fmla="*/ 2141272 w 3954143"/>
                <a:gd name="connsiteY9" fmla="*/ 3699551 h 3791847"/>
                <a:gd name="connsiteX10" fmla="*/ 1501146 w 3954143"/>
                <a:gd name="connsiteY10" fmla="*/ 2191958 h 3791847"/>
                <a:gd name="connsiteX11" fmla="*/ 0 w 3954143"/>
                <a:gd name="connsiteY11" fmla="*/ 1825446 h 3791847"/>
                <a:gd name="connsiteX12" fmla="*/ 45066 w 3954143"/>
                <a:gd name="connsiteY12" fmla="*/ 934209 h 3791847"/>
                <a:gd name="connsiteX0" fmla="*/ 45066 w 3954143"/>
                <a:gd name="connsiteY0" fmla="*/ 934209 h 3699551"/>
                <a:gd name="connsiteX1" fmla="*/ 1501146 w 3954143"/>
                <a:gd name="connsiteY1" fmla="*/ 1390554 h 3699551"/>
                <a:gd name="connsiteX2" fmla="*/ 867600 w 3954143"/>
                <a:gd name="connsiteY2" fmla="*/ 39012 h 3699551"/>
                <a:gd name="connsiteX3" fmla="*/ 1751887 w 3954143"/>
                <a:gd name="connsiteY3" fmla="*/ 0 h 3699551"/>
                <a:gd name="connsiteX4" fmla="*/ 2387077 w 3954143"/>
                <a:gd name="connsiteY4" fmla="*/ 1390554 h 3699551"/>
                <a:gd name="connsiteX5" fmla="*/ 3954143 w 3954143"/>
                <a:gd name="connsiteY5" fmla="*/ 1930162 h 3699551"/>
                <a:gd name="connsiteX6" fmla="*/ 3847270 w 3954143"/>
                <a:gd name="connsiteY6" fmla="*/ 2745835 h 3699551"/>
                <a:gd name="connsiteX7" fmla="*/ 2387077 w 3954143"/>
                <a:gd name="connsiteY7" fmla="*/ 2191958 h 3699551"/>
                <a:gd name="connsiteX8" fmla="*/ 2987368 w 3954143"/>
                <a:gd name="connsiteY8" fmla="*/ 3681688 h 3699551"/>
                <a:gd name="connsiteX9" fmla="*/ 2141272 w 3954143"/>
                <a:gd name="connsiteY9" fmla="*/ 3699551 h 3699551"/>
                <a:gd name="connsiteX10" fmla="*/ 1501146 w 3954143"/>
                <a:gd name="connsiteY10" fmla="*/ 2191958 h 3699551"/>
                <a:gd name="connsiteX11" fmla="*/ 0 w 3954143"/>
                <a:gd name="connsiteY11" fmla="*/ 1825446 h 3699551"/>
                <a:gd name="connsiteX12" fmla="*/ 45066 w 3954143"/>
                <a:gd name="connsiteY12" fmla="*/ 934209 h 3699551"/>
                <a:gd name="connsiteX0" fmla="*/ 45066 w 3954143"/>
                <a:gd name="connsiteY0" fmla="*/ 934209 h 3878153"/>
                <a:gd name="connsiteX1" fmla="*/ 1501146 w 3954143"/>
                <a:gd name="connsiteY1" fmla="*/ 1390554 h 3878153"/>
                <a:gd name="connsiteX2" fmla="*/ 867600 w 3954143"/>
                <a:gd name="connsiteY2" fmla="*/ 39012 h 3878153"/>
                <a:gd name="connsiteX3" fmla="*/ 1751887 w 3954143"/>
                <a:gd name="connsiteY3" fmla="*/ 0 h 3878153"/>
                <a:gd name="connsiteX4" fmla="*/ 2387077 w 3954143"/>
                <a:gd name="connsiteY4" fmla="*/ 1390554 h 3878153"/>
                <a:gd name="connsiteX5" fmla="*/ 3954143 w 3954143"/>
                <a:gd name="connsiteY5" fmla="*/ 1930162 h 3878153"/>
                <a:gd name="connsiteX6" fmla="*/ 3847270 w 3954143"/>
                <a:gd name="connsiteY6" fmla="*/ 2745835 h 3878153"/>
                <a:gd name="connsiteX7" fmla="*/ 2387077 w 3954143"/>
                <a:gd name="connsiteY7" fmla="*/ 2191958 h 3878153"/>
                <a:gd name="connsiteX8" fmla="*/ 2987368 w 3954143"/>
                <a:gd name="connsiteY8" fmla="*/ 3681688 h 3878153"/>
                <a:gd name="connsiteX9" fmla="*/ 2141272 w 3954143"/>
                <a:gd name="connsiteY9" fmla="*/ 3699551 h 3878153"/>
                <a:gd name="connsiteX10" fmla="*/ 1501146 w 3954143"/>
                <a:gd name="connsiteY10" fmla="*/ 2191958 h 3878153"/>
                <a:gd name="connsiteX11" fmla="*/ 0 w 3954143"/>
                <a:gd name="connsiteY11" fmla="*/ 1825446 h 3878153"/>
                <a:gd name="connsiteX12" fmla="*/ 45066 w 3954143"/>
                <a:gd name="connsiteY12" fmla="*/ 934209 h 3878153"/>
                <a:gd name="connsiteX0" fmla="*/ 45066 w 3954143"/>
                <a:gd name="connsiteY0" fmla="*/ 934209 h 3982941"/>
                <a:gd name="connsiteX1" fmla="*/ 1501146 w 3954143"/>
                <a:gd name="connsiteY1" fmla="*/ 1390554 h 3982941"/>
                <a:gd name="connsiteX2" fmla="*/ 867600 w 3954143"/>
                <a:gd name="connsiteY2" fmla="*/ 39012 h 3982941"/>
                <a:gd name="connsiteX3" fmla="*/ 1751887 w 3954143"/>
                <a:gd name="connsiteY3" fmla="*/ 0 h 3982941"/>
                <a:gd name="connsiteX4" fmla="*/ 2387077 w 3954143"/>
                <a:gd name="connsiteY4" fmla="*/ 1390554 h 3982941"/>
                <a:gd name="connsiteX5" fmla="*/ 3954143 w 3954143"/>
                <a:gd name="connsiteY5" fmla="*/ 1930162 h 3982941"/>
                <a:gd name="connsiteX6" fmla="*/ 3847270 w 3954143"/>
                <a:gd name="connsiteY6" fmla="*/ 2745835 h 3982941"/>
                <a:gd name="connsiteX7" fmla="*/ 2387077 w 3954143"/>
                <a:gd name="connsiteY7" fmla="*/ 2191958 h 3982941"/>
                <a:gd name="connsiteX8" fmla="*/ 2987368 w 3954143"/>
                <a:gd name="connsiteY8" fmla="*/ 3681688 h 3982941"/>
                <a:gd name="connsiteX9" fmla="*/ 2141272 w 3954143"/>
                <a:gd name="connsiteY9" fmla="*/ 3699551 h 3982941"/>
                <a:gd name="connsiteX10" fmla="*/ 1501146 w 3954143"/>
                <a:gd name="connsiteY10" fmla="*/ 2191958 h 3982941"/>
                <a:gd name="connsiteX11" fmla="*/ 0 w 3954143"/>
                <a:gd name="connsiteY11" fmla="*/ 1825446 h 3982941"/>
                <a:gd name="connsiteX12" fmla="*/ 45066 w 3954143"/>
                <a:gd name="connsiteY12" fmla="*/ 934209 h 3982941"/>
                <a:gd name="connsiteX0" fmla="*/ 208653 w 4117730"/>
                <a:gd name="connsiteY0" fmla="*/ 934209 h 3982941"/>
                <a:gd name="connsiteX1" fmla="*/ 1664733 w 4117730"/>
                <a:gd name="connsiteY1" fmla="*/ 1390554 h 3982941"/>
                <a:gd name="connsiteX2" fmla="*/ 1031187 w 4117730"/>
                <a:gd name="connsiteY2" fmla="*/ 39012 h 3982941"/>
                <a:gd name="connsiteX3" fmla="*/ 1915474 w 4117730"/>
                <a:gd name="connsiteY3" fmla="*/ 0 h 3982941"/>
                <a:gd name="connsiteX4" fmla="*/ 2550664 w 4117730"/>
                <a:gd name="connsiteY4" fmla="*/ 1390554 h 3982941"/>
                <a:gd name="connsiteX5" fmla="*/ 4117730 w 4117730"/>
                <a:gd name="connsiteY5" fmla="*/ 1930162 h 3982941"/>
                <a:gd name="connsiteX6" fmla="*/ 4010857 w 4117730"/>
                <a:gd name="connsiteY6" fmla="*/ 2745835 h 3982941"/>
                <a:gd name="connsiteX7" fmla="*/ 2550664 w 4117730"/>
                <a:gd name="connsiteY7" fmla="*/ 2191958 h 3982941"/>
                <a:gd name="connsiteX8" fmla="*/ 3150955 w 4117730"/>
                <a:gd name="connsiteY8" fmla="*/ 3681688 h 3982941"/>
                <a:gd name="connsiteX9" fmla="*/ 2304859 w 4117730"/>
                <a:gd name="connsiteY9" fmla="*/ 3699551 h 3982941"/>
                <a:gd name="connsiteX10" fmla="*/ 1664733 w 4117730"/>
                <a:gd name="connsiteY10" fmla="*/ 2191958 h 3982941"/>
                <a:gd name="connsiteX11" fmla="*/ 163587 w 4117730"/>
                <a:gd name="connsiteY11" fmla="*/ 1825446 h 3982941"/>
                <a:gd name="connsiteX12" fmla="*/ 208653 w 4117730"/>
                <a:gd name="connsiteY12" fmla="*/ 934209 h 3982941"/>
                <a:gd name="connsiteX0" fmla="*/ 208653 w 4117730"/>
                <a:gd name="connsiteY0" fmla="*/ 934209 h 3982941"/>
                <a:gd name="connsiteX1" fmla="*/ 1664733 w 4117730"/>
                <a:gd name="connsiteY1" fmla="*/ 1390554 h 3982941"/>
                <a:gd name="connsiteX2" fmla="*/ 1031187 w 4117730"/>
                <a:gd name="connsiteY2" fmla="*/ 39012 h 3982941"/>
                <a:gd name="connsiteX3" fmla="*/ 1915474 w 4117730"/>
                <a:gd name="connsiteY3" fmla="*/ 0 h 3982941"/>
                <a:gd name="connsiteX4" fmla="*/ 2550664 w 4117730"/>
                <a:gd name="connsiteY4" fmla="*/ 1390554 h 3982941"/>
                <a:gd name="connsiteX5" fmla="*/ 4117730 w 4117730"/>
                <a:gd name="connsiteY5" fmla="*/ 1930162 h 3982941"/>
                <a:gd name="connsiteX6" fmla="*/ 4010857 w 4117730"/>
                <a:gd name="connsiteY6" fmla="*/ 2745835 h 3982941"/>
                <a:gd name="connsiteX7" fmla="*/ 2550664 w 4117730"/>
                <a:gd name="connsiteY7" fmla="*/ 2191958 h 3982941"/>
                <a:gd name="connsiteX8" fmla="*/ 3150955 w 4117730"/>
                <a:gd name="connsiteY8" fmla="*/ 3681688 h 3982941"/>
                <a:gd name="connsiteX9" fmla="*/ 2304859 w 4117730"/>
                <a:gd name="connsiteY9" fmla="*/ 3699551 h 3982941"/>
                <a:gd name="connsiteX10" fmla="*/ 1664733 w 4117730"/>
                <a:gd name="connsiteY10" fmla="*/ 2191958 h 3982941"/>
                <a:gd name="connsiteX11" fmla="*/ 163587 w 4117730"/>
                <a:gd name="connsiteY11" fmla="*/ 1825446 h 3982941"/>
                <a:gd name="connsiteX12" fmla="*/ 208653 w 4117730"/>
                <a:gd name="connsiteY12" fmla="*/ 934209 h 3982941"/>
                <a:gd name="connsiteX0" fmla="*/ 208653 w 4117730"/>
                <a:gd name="connsiteY0" fmla="*/ 1171034 h 4219766"/>
                <a:gd name="connsiteX1" fmla="*/ 1664733 w 4117730"/>
                <a:gd name="connsiteY1" fmla="*/ 1627379 h 4219766"/>
                <a:gd name="connsiteX2" fmla="*/ 1031187 w 4117730"/>
                <a:gd name="connsiteY2" fmla="*/ 275837 h 4219766"/>
                <a:gd name="connsiteX3" fmla="*/ 1915474 w 4117730"/>
                <a:gd name="connsiteY3" fmla="*/ 236825 h 4219766"/>
                <a:gd name="connsiteX4" fmla="*/ 2550664 w 4117730"/>
                <a:gd name="connsiteY4" fmla="*/ 1627379 h 4219766"/>
                <a:gd name="connsiteX5" fmla="*/ 4117730 w 4117730"/>
                <a:gd name="connsiteY5" fmla="*/ 2166987 h 4219766"/>
                <a:gd name="connsiteX6" fmla="*/ 4010857 w 4117730"/>
                <a:gd name="connsiteY6" fmla="*/ 2982660 h 4219766"/>
                <a:gd name="connsiteX7" fmla="*/ 2550664 w 4117730"/>
                <a:gd name="connsiteY7" fmla="*/ 2428783 h 4219766"/>
                <a:gd name="connsiteX8" fmla="*/ 3150955 w 4117730"/>
                <a:gd name="connsiteY8" fmla="*/ 3918513 h 4219766"/>
                <a:gd name="connsiteX9" fmla="*/ 2304859 w 4117730"/>
                <a:gd name="connsiteY9" fmla="*/ 3936376 h 4219766"/>
                <a:gd name="connsiteX10" fmla="*/ 1664733 w 4117730"/>
                <a:gd name="connsiteY10" fmla="*/ 2428783 h 4219766"/>
                <a:gd name="connsiteX11" fmla="*/ 163587 w 4117730"/>
                <a:gd name="connsiteY11" fmla="*/ 2062271 h 4219766"/>
                <a:gd name="connsiteX12" fmla="*/ 208653 w 4117730"/>
                <a:gd name="connsiteY12" fmla="*/ 1171034 h 4219766"/>
                <a:gd name="connsiteX0" fmla="*/ 208653 w 4117730"/>
                <a:gd name="connsiteY0" fmla="*/ 1187463 h 4236195"/>
                <a:gd name="connsiteX1" fmla="*/ 1664733 w 4117730"/>
                <a:gd name="connsiteY1" fmla="*/ 1643808 h 4236195"/>
                <a:gd name="connsiteX2" fmla="*/ 1031187 w 4117730"/>
                <a:gd name="connsiteY2" fmla="*/ 292266 h 4236195"/>
                <a:gd name="connsiteX3" fmla="*/ 1915474 w 4117730"/>
                <a:gd name="connsiteY3" fmla="*/ 253254 h 4236195"/>
                <a:gd name="connsiteX4" fmla="*/ 2550664 w 4117730"/>
                <a:gd name="connsiteY4" fmla="*/ 1643808 h 4236195"/>
                <a:gd name="connsiteX5" fmla="*/ 4117730 w 4117730"/>
                <a:gd name="connsiteY5" fmla="*/ 2183416 h 4236195"/>
                <a:gd name="connsiteX6" fmla="*/ 4010857 w 4117730"/>
                <a:gd name="connsiteY6" fmla="*/ 2999089 h 4236195"/>
                <a:gd name="connsiteX7" fmla="*/ 2550664 w 4117730"/>
                <a:gd name="connsiteY7" fmla="*/ 2445212 h 4236195"/>
                <a:gd name="connsiteX8" fmla="*/ 3150955 w 4117730"/>
                <a:gd name="connsiteY8" fmla="*/ 3934942 h 4236195"/>
                <a:gd name="connsiteX9" fmla="*/ 2304859 w 4117730"/>
                <a:gd name="connsiteY9" fmla="*/ 3952805 h 4236195"/>
                <a:gd name="connsiteX10" fmla="*/ 1664733 w 4117730"/>
                <a:gd name="connsiteY10" fmla="*/ 2445212 h 4236195"/>
                <a:gd name="connsiteX11" fmla="*/ 163587 w 4117730"/>
                <a:gd name="connsiteY11" fmla="*/ 2078700 h 4236195"/>
                <a:gd name="connsiteX12" fmla="*/ 208653 w 4117730"/>
                <a:gd name="connsiteY12" fmla="*/ 1187463 h 4236195"/>
                <a:gd name="connsiteX0" fmla="*/ 208653 w 4260490"/>
                <a:gd name="connsiteY0" fmla="*/ 1187463 h 4236195"/>
                <a:gd name="connsiteX1" fmla="*/ 1664733 w 4260490"/>
                <a:gd name="connsiteY1" fmla="*/ 1643808 h 4236195"/>
                <a:gd name="connsiteX2" fmla="*/ 1031187 w 4260490"/>
                <a:gd name="connsiteY2" fmla="*/ 292266 h 4236195"/>
                <a:gd name="connsiteX3" fmla="*/ 1915474 w 4260490"/>
                <a:gd name="connsiteY3" fmla="*/ 253254 h 4236195"/>
                <a:gd name="connsiteX4" fmla="*/ 2550664 w 4260490"/>
                <a:gd name="connsiteY4" fmla="*/ 1643808 h 4236195"/>
                <a:gd name="connsiteX5" fmla="*/ 4117730 w 4260490"/>
                <a:gd name="connsiteY5" fmla="*/ 2183416 h 4236195"/>
                <a:gd name="connsiteX6" fmla="*/ 4010857 w 4260490"/>
                <a:gd name="connsiteY6" fmla="*/ 2999089 h 4236195"/>
                <a:gd name="connsiteX7" fmla="*/ 2550664 w 4260490"/>
                <a:gd name="connsiteY7" fmla="*/ 2445212 h 4236195"/>
                <a:gd name="connsiteX8" fmla="*/ 3150955 w 4260490"/>
                <a:gd name="connsiteY8" fmla="*/ 3934942 h 4236195"/>
                <a:gd name="connsiteX9" fmla="*/ 2304859 w 4260490"/>
                <a:gd name="connsiteY9" fmla="*/ 3952805 h 4236195"/>
                <a:gd name="connsiteX10" fmla="*/ 1664733 w 4260490"/>
                <a:gd name="connsiteY10" fmla="*/ 2445212 h 4236195"/>
                <a:gd name="connsiteX11" fmla="*/ 163587 w 4260490"/>
                <a:gd name="connsiteY11" fmla="*/ 2078700 h 4236195"/>
                <a:gd name="connsiteX12" fmla="*/ 208653 w 4260490"/>
                <a:gd name="connsiteY12" fmla="*/ 1187463 h 4236195"/>
                <a:gd name="connsiteX0" fmla="*/ 208653 w 4338191"/>
                <a:gd name="connsiteY0" fmla="*/ 1187463 h 4236195"/>
                <a:gd name="connsiteX1" fmla="*/ 1664733 w 4338191"/>
                <a:gd name="connsiteY1" fmla="*/ 1643808 h 4236195"/>
                <a:gd name="connsiteX2" fmla="*/ 1031187 w 4338191"/>
                <a:gd name="connsiteY2" fmla="*/ 292266 h 4236195"/>
                <a:gd name="connsiteX3" fmla="*/ 1915474 w 4338191"/>
                <a:gd name="connsiteY3" fmla="*/ 253254 h 4236195"/>
                <a:gd name="connsiteX4" fmla="*/ 2550664 w 4338191"/>
                <a:gd name="connsiteY4" fmla="*/ 1643808 h 4236195"/>
                <a:gd name="connsiteX5" fmla="*/ 4117730 w 4338191"/>
                <a:gd name="connsiteY5" fmla="*/ 2183416 h 4236195"/>
                <a:gd name="connsiteX6" fmla="*/ 4010857 w 4338191"/>
                <a:gd name="connsiteY6" fmla="*/ 2999089 h 4236195"/>
                <a:gd name="connsiteX7" fmla="*/ 2550664 w 4338191"/>
                <a:gd name="connsiteY7" fmla="*/ 2445212 h 4236195"/>
                <a:gd name="connsiteX8" fmla="*/ 3150955 w 4338191"/>
                <a:gd name="connsiteY8" fmla="*/ 3934942 h 4236195"/>
                <a:gd name="connsiteX9" fmla="*/ 2304859 w 4338191"/>
                <a:gd name="connsiteY9" fmla="*/ 3952805 h 4236195"/>
                <a:gd name="connsiteX10" fmla="*/ 1664733 w 4338191"/>
                <a:gd name="connsiteY10" fmla="*/ 2445212 h 4236195"/>
                <a:gd name="connsiteX11" fmla="*/ 163587 w 4338191"/>
                <a:gd name="connsiteY11" fmla="*/ 2078700 h 4236195"/>
                <a:gd name="connsiteX12" fmla="*/ 208653 w 4338191"/>
                <a:gd name="connsiteY12" fmla="*/ 1187463 h 4236195"/>
                <a:gd name="connsiteX0" fmla="*/ 208653 w 4180264"/>
                <a:gd name="connsiteY0" fmla="*/ 1187463 h 4236195"/>
                <a:gd name="connsiteX1" fmla="*/ 1664733 w 4180264"/>
                <a:gd name="connsiteY1" fmla="*/ 1643808 h 4236195"/>
                <a:gd name="connsiteX2" fmla="*/ 1031187 w 4180264"/>
                <a:gd name="connsiteY2" fmla="*/ 292266 h 4236195"/>
                <a:gd name="connsiteX3" fmla="*/ 1915474 w 4180264"/>
                <a:gd name="connsiteY3" fmla="*/ 253254 h 4236195"/>
                <a:gd name="connsiteX4" fmla="*/ 2550664 w 4180264"/>
                <a:gd name="connsiteY4" fmla="*/ 1643808 h 4236195"/>
                <a:gd name="connsiteX5" fmla="*/ 4117730 w 4180264"/>
                <a:gd name="connsiteY5" fmla="*/ 2183416 h 4236195"/>
                <a:gd name="connsiteX6" fmla="*/ 3604808 w 4180264"/>
                <a:gd name="connsiteY6" fmla="*/ 2869627 h 4236195"/>
                <a:gd name="connsiteX7" fmla="*/ 2550664 w 4180264"/>
                <a:gd name="connsiteY7" fmla="*/ 2445212 h 4236195"/>
                <a:gd name="connsiteX8" fmla="*/ 3150955 w 4180264"/>
                <a:gd name="connsiteY8" fmla="*/ 3934942 h 4236195"/>
                <a:gd name="connsiteX9" fmla="*/ 2304859 w 4180264"/>
                <a:gd name="connsiteY9" fmla="*/ 3952805 h 4236195"/>
                <a:gd name="connsiteX10" fmla="*/ 1664733 w 4180264"/>
                <a:gd name="connsiteY10" fmla="*/ 2445212 h 4236195"/>
                <a:gd name="connsiteX11" fmla="*/ 163587 w 4180264"/>
                <a:gd name="connsiteY11" fmla="*/ 2078700 h 4236195"/>
                <a:gd name="connsiteX12" fmla="*/ 208653 w 4180264"/>
                <a:gd name="connsiteY12" fmla="*/ 1187463 h 4236195"/>
                <a:gd name="connsiteX0" fmla="*/ 208653 w 4046922"/>
                <a:gd name="connsiteY0" fmla="*/ 1187463 h 4236195"/>
                <a:gd name="connsiteX1" fmla="*/ 1664733 w 4046922"/>
                <a:gd name="connsiteY1" fmla="*/ 1643808 h 4236195"/>
                <a:gd name="connsiteX2" fmla="*/ 1031187 w 4046922"/>
                <a:gd name="connsiteY2" fmla="*/ 292266 h 4236195"/>
                <a:gd name="connsiteX3" fmla="*/ 1915474 w 4046922"/>
                <a:gd name="connsiteY3" fmla="*/ 253254 h 4236195"/>
                <a:gd name="connsiteX4" fmla="*/ 2550664 w 4046922"/>
                <a:gd name="connsiteY4" fmla="*/ 1643808 h 4236195"/>
                <a:gd name="connsiteX5" fmla="*/ 3997107 w 4046922"/>
                <a:gd name="connsiteY5" fmla="*/ 2335052 h 4236195"/>
                <a:gd name="connsiteX6" fmla="*/ 3604808 w 4046922"/>
                <a:gd name="connsiteY6" fmla="*/ 2869627 h 4236195"/>
                <a:gd name="connsiteX7" fmla="*/ 2550664 w 4046922"/>
                <a:gd name="connsiteY7" fmla="*/ 2445212 h 4236195"/>
                <a:gd name="connsiteX8" fmla="*/ 3150955 w 4046922"/>
                <a:gd name="connsiteY8" fmla="*/ 3934942 h 4236195"/>
                <a:gd name="connsiteX9" fmla="*/ 2304859 w 4046922"/>
                <a:gd name="connsiteY9" fmla="*/ 3952805 h 4236195"/>
                <a:gd name="connsiteX10" fmla="*/ 1664733 w 4046922"/>
                <a:gd name="connsiteY10" fmla="*/ 2445212 h 4236195"/>
                <a:gd name="connsiteX11" fmla="*/ 163587 w 4046922"/>
                <a:gd name="connsiteY11" fmla="*/ 2078700 h 4236195"/>
                <a:gd name="connsiteX12" fmla="*/ 208653 w 4046922"/>
                <a:gd name="connsiteY12" fmla="*/ 1187463 h 4236195"/>
                <a:gd name="connsiteX0" fmla="*/ 208653 w 4075431"/>
                <a:gd name="connsiteY0" fmla="*/ 1187463 h 4236195"/>
                <a:gd name="connsiteX1" fmla="*/ 1664733 w 4075431"/>
                <a:gd name="connsiteY1" fmla="*/ 1643808 h 4236195"/>
                <a:gd name="connsiteX2" fmla="*/ 1031187 w 4075431"/>
                <a:gd name="connsiteY2" fmla="*/ 292266 h 4236195"/>
                <a:gd name="connsiteX3" fmla="*/ 1915474 w 4075431"/>
                <a:gd name="connsiteY3" fmla="*/ 253254 h 4236195"/>
                <a:gd name="connsiteX4" fmla="*/ 2550664 w 4075431"/>
                <a:gd name="connsiteY4" fmla="*/ 1643808 h 4236195"/>
                <a:gd name="connsiteX5" fmla="*/ 3997107 w 4075431"/>
                <a:gd name="connsiteY5" fmla="*/ 2335052 h 4236195"/>
                <a:gd name="connsiteX6" fmla="*/ 3741352 w 4075431"/>
                <a:gd name="connsiteY6" fmla="*/ 2863878 h 4236195"/>
                <a:gd name="connsiteX7" fmla="*/ 2550664 w 4075431"/>
                <a:gd name="connsiteY7" fmla="*/ 2445212 h 4236195"/>
                <a:gd name="connsiteX8" fmla="*/ 3150955 w 4075431"/>
                <a:gd name="connsiteY8" fmla="*/ 3934942 h 4236195"/>
                <a:gd name="connsiteX9" fmla="*/ 2304859 w 4075431"/>
                <a:gd name="connsiteY9" fmla="*/ 3952805 h 4236195"/>
                <a:gd name="connsiteX10" fmla="*/ 1664733 w 4075431"/>
                <a:gd name="connsiteY10" fmla="*/ 2445212 h 4236195"/>
                <a:gd name="connsiteX11" fmla="*/ 163587 w 4075431"/>
                <a:gd name="connsiteY11" fmla="*/ 2078700 h 4236195"/>
                <a:gd name="connsiteX12" fmla="*/ 208653 w 4075431"/>
                <a:gd name="connsiteY12" fmla="*/ 1187463 h 4236195"/>
                <a:gd name="connsiteX0" fmla="*/ 208653 w 4025397"/>
                <a:gd name="connsiteY0" fmla="*/ 1187463 h 4236195"/>
                <a:gd name="connsiteX1" fmla="*/ 1664733 w 4025397"/>
                <a:gd name="connsiteY1" fmla="*/ 1643808 h 4236195"/>
                <a:gd name="connsiteX2" fmla="*/ 1031187 w 4025397"/>
                <a:gd name="connsiteY2" fmla="*/ 292266 h 4236195"/>
                <a:gd name="connsiteX3" fmla="*/ 1915474 w 4025397"/>
                <a:gd name="connsiteY3" fmla="*/ 253254 h 4236195"/>
                <a:gd name="connsiteX4" fmla="*/ 2550664 w 4025397"/>
                <a:gd name="connsiteY4" fmla="*/ 1643808 h 4236195"/>
                <a:gd name="connsiteX5" fmla="*/ 3936120 w 4025397"/>
                <a:gd name="connsiteY5" fmla="*/ 2278996 h 4236195"/>
                <a:gd name="connsiteX6" fmla="*/ 3741352 w 4025397"/>
                <a:gd name="connsiteY6" fmla="*/ 2863878 h 4236195"/>
                <a:gd name="connsiteX7" fmla="*/ 2550664 w 4025397"/>
                <a:gd name="connsiteY7" fmla="*/ 2445212 h 4236195"/>
                <a:gd name="connsiteX8" fmla="*/ 3150955 w 4025397"/>
                <a:gd name="connsiteY8" fmla="*/ 3934942 h 4236195"/>
                <a:gd name="connsiteX9" fmla="*/ 2304859 w 4025397"/>
                <a:gd name="connsiteY9" fmla="*/ 3952805 h 4236195"/>
                <a:gd name="connsiteX10" fmla="*/ 1664733 w 4025397"/>
                <a:gd name="connsiteY10" fmla="*/ 2445212 h 4236195"/>
                <a:gd name="connsiteX11" fmla="*/ 163587 w 4025397"/>
                <a:gd name="connsiteY11" fmla="*/ 2078700 h 4236195"/>
                <a:gd name="connsiteX12" fmla="*/ 208653 w 4025397"/>
                <a:gd name="connsiteY12" fmla="*/ 1187463 h 4236195"/>
                <a:gd name="connsiteX0" fmla="*/ 208653 w 4025397"/>
                <a:gd name="connsiteY0" fmla="*/ 1187463 h 4055216"/>
                <a:gd name="connsiteX1" fmla="*/ 1664733 w 4025397"/>
                <a:gd name="connsiteY1" fmla="*/ 1643808 h 4055216"/>
                <a:gd name="connsiteX2" fmla="*/ 1031187 w 4025397"/>
                <a:gd name="connsiteY2" fmla="*/ 292266 h 4055216"/>
                <a:gd name="connsiteX3" fmla="*/ 1915474 w 4025397"/>
                <a:gd name="connsiteY3" fmla="*/ 253254 h 4055216"/>
                <a:gd name="connsiteX4" fmla="*/ 2550664 w 4025397"/>
                <a:gd name="connsiteY4" fmla="*/ 1643808 h 4055216"/>
                <a:gd name="connsiteX5" fmla="*/ 3936120 w 4025397"/>
                <a:gd name="connsiteY5" fmla="*/ 2278996 h 4055216"/>
                <a:gd name="connsiteX6" fmla="*/ 3741352 w 4025397"/>
                <a:gd name="connsiteY6" fmla="*/ 2863878 h 4055216"/>
                <a:gd name="connsiteX7" fmla="*/ 2550664 w 4025397"/>
                <a:gd name="connsiteY7" fmla="*/ 2445212 h 4055216"/>
                <a:gd name="connsiteX8" fmla="*/ 2957831 w 4025397"/>
                <a:gd name="connsiteY8" fmla="*/ 3757434 h 4055216"/>
                <a:gd name="connsiteX9" fmla="*/ 2304859 w 4025397"/>
                <a:gd name="connsiteY9" fmla="*/ 3952805 h 4055216"/>
                <a:gd name="connsiteX10" fmla="*/ 1664733 w 4025397"/>
                <a:gd name="connsiteY10" fmla="*/ 2445212 h 4055216"/>
                <a:gd name="connsiteX11" fmla="*/ 163587 w 4025397"/>
                <a:gd name="connsiteY11" fmla="*/ 2078700 h 4055216"/>
                <a:gd name="connsiteX12" fmla="*/ 208653 w 4025397"/>
                <a:gd name="connsiteY12" fmla="*/ 1187463 h 4055216"/>
                <a:gd name="connsiteX0" fmla="*/ 208653 w 4025397"/>
                <a:gd name="connsiteY0" fmla="*/ 1187463 h 4024023"/>
                <a:gd name="connsiteX1" fmla="*/ 1664733 w 4025397"/>
                <a:gd name="connsiteY1" fmla="*/ 1643808 h 4024023"/>
                <a:gd name="connsiteX2" fmla="*/ 1031187 w 4025397"/>
                <a:gd name="connsiteY2" fmla="*/ 292266 h 4024023"/>
                <a:gd name="connsiteX3" fmla="*/ 1915474 w 4025397"/>
                <a:gd name="connsiteY3" fmla="*/ 253254 h 4024023"/>
                <a:gd name="connsiteX4" fmla="*/ 2550664 w 4025397"/>
                <a:gd name="connsiteY4" fmla="*/ 1643808 h 4024023"/>
                <a:gd name="connsiteX5" fmla="*/ 3936120 w 4025397"/>
                <a:gd name="connsiteY5" fmla="*/ 2278996 h 4024023"/>
                <a:gd name="connsiteX6" fmla="*/ 3741352 w 4025397"/>
                <a:gd name="connsiteY6" fmla="*/ 2863878 h 4024023"/>
                <a:gd name="connsiteX7" fmla="*/ 2550664 w 4025397"/>
                <a:gd name="connsiteY7" fmla="*/ 2445212 h 4024023"/>
                <a:gd name="connsiteX8" fmla="*/ 2957831 w 4025397"/>
                <a:gd name="connsiteY8" fmla="*/ 3757434 h 4024023"/>
                <a:gd name="connsiteX9" fmla="*/ 2342227 w 4025397"/>
                <a:gd name="connsiteY9" fmla="*/ 3912149 h 4024023"/>
                <a:gd name="connsiteX10" fmla="*/ 1664733 w 4025397"/>
                <a:gd name="connsiteY10" fmla="*/ 2445212 h 4024023"/>
                <a:gd name="connsiteX11" fmla="*/ 163587 w 4025397"/>
                <a:gd name="connsiteY11" fmla="*/ 2078700 h 4024023"/>
                <a:gd name="connsiteX12" fmla="*/ 208653 w 4025397"/>
                <a:gd name="connsiteY12" fmla="*/ 1187463 h 4024023"/>
                <a:gd name="connsiteX0" fmla="*/ 312504 w 3956452"/>
                <a:gd name="connsiteY0" fmla="*/ 1346286 h 4024023"/>
                <a:gd name="connsiteX1" fmla="*/ 1595788 w 3956452"/>
                <a:gd name="connsiteY1" fmla="*/ 1643808 h 4024023"/>
                <a:gd name="connsiteX2" fmla="*/ 962242 w 3956452"/>
                <a:gd name="connsiteY2" fmla="*/ 292266 h 4024023"/>
                <a:gd name="connsiteX3" fmla="*/ 1846529 w 3956452"/>
                <a:gd name="connsiteY3" fmla="*/ 253254 h 4024023"/>
                <a:gd name="connsiteX4" fmla="*/ 2481719 w 3956452"/>
                <a:gd name="connsiteY4" fmla="*/ 1643808 h 4024023"/>
                <a:gd name="connsiteX5" fmla="*/ 3867175 w 3956452"/>
                <a:gd name="connsiteY5" fmla="*/ 2278996 h 4024023"/>
                <a:gd name="connsiteX6" fmla="*/ 3672407 w 3956452"/>
                <a:gd name="connsiteY6" fmla="*/ 2863878 h 4024023"/>
                <a:gd name="connsiteX7" fmla="*/ 2481719 w 3956452"/>
                <a:gd name="connsiteY7" fmla="*/ 2445212 h 4024023"/>
                <a:gd name="connsiteX8" fmla="*/ 2888886 w 3956452"/>
                <a:gd name="connsiteY8" fmla="*/ 3757434 h 4024023"/>
                <a:gd name="connsiteX9" fmla="*/ 2273282 w 3956452"/>
                <a:gd name="connsiteY9" fmla="*/ 3912149 h 4024023"/>
                <a:gd name="connsiteX10" fmla="*/ 1595788 w 3956452"/>
                <a:gd name="connsiteY10" fmla="*/ 2445212 h 4024023"/>
                <a:gd name="connsiteX11" fmla="*/ 94642 w 3956452"/>
                <a:gd name="connsiteY11" fmla="*/ 2078700 h 4024023"/>
                <a:gd name="connsiteX12" fmla="*/ 312504 w 3956452"/>
                <a:gd name="connsiteY12" fmla="*/ 1346286 h 4024023"/>
                <a:gd name="connsiteX0" fmla="*/ 207846 w 3851794"/>
                <a:gd name="connsiteY0" fmla="*/ 1346286 h 4024023"/>
                <a:gd name="connsiteX1" fmla="*/ 1491130 w 3851794"/>
                <a:gd name="connsiteY1" fmla="*/ 1643808 h 4024023"/>
                <a:gd name="connsiteX2" fmla="*/ 857584 w 3851794"/>
                <a:gd name="connsiteY2" fmla="*/ 292266 h 4024023"/>
                <a:gd name="connsiteX3" fmla="*/ 1741871 w 3851794"/>
                <a:gd name="connsiteY3" fmla="*/ 253254 h 4024023"/>
                <a:gd name="connsiteX4" fmla="*/ 2377061 w 3851794"/>
                <a:gd name="connsiteY4" fmla="*/ 1643808 h 4024023"/>
                <a:gd name="connsiteX5" fmla="*/ 3762517 w 3851794"/>
                <a:gd name="connsiteY5" fmla="*/ 2278996 h 4024023"/>
                <a:gd name="connsiteX6" fmla="*/ 3567749 w 3851794"/>
                <a:gd name="connsiteY6" fmla="*/ 2863878 h 4024023"/>
                <a:gd name="connsiteX7" fmla="*/ 2377061 w 3851794"/>
                <a:gd name="connsiteY7" fmla="*/ 2445212 h 4024023"/>
                <a:gd name="connsiteX8" fmla="*/ 2784228 w 3851794"/>
                <a:gd name="connsiteY8" fmla="*/ 3757434 h 4024023"/>
                <a:gd name="connsiteX9" fmla="*/ 2168624 w 3851794"/>
                <a:gd name="connsiteY9" fmla="*/ 3912149 h 4024023"/>
                <a:gd name="connsiteX10" fmla="*/ 1491130 w 3851794"/>
                <a:gd name="connsiteY10" fmla="*/ 2445212 h 4024023"/>
                <a:gd name="connsiteX11" fmla="*/ 130936 w 3851794"/>
                <a:gd name="connsiteY11" fmla="*/ 1945750 h 4024023"/>
                <a:gd name="connsiteX12" fmla="*/ 207846 w 3851794"/>
                <a:gd name="connsiteY12" fmla="*/ 1346286 h 4024023"/>
                <a:gd name="connsiteX0" fmla="*/ 207846 w 3851794"/>
                <a:gd name="connsiteY0" fmla="*/ 1158781 h 3836518"/>
                <a:gd name="connsiteX1" fmla="*/ 1491130 w 3851794"/>
                <a:gd name="connsiteY1" fmla="*/ 1456303 h 3836518"/>
                <a:gd name="connsiteX2" fmla="*/ 1043834 w 3851794"/>
                <a:gd name="connsiteY2" fmla="*/ 350952 h 3836518"/>
                <a:gd name="connsiteX3" fmla="*/ 1741871 w 3851794"/>
                <a:gd name="connsiteY3" fmla="*/ 65749 h 3836518"/>
                <a:gd name="connsiteX4" fmla="*/ 2377061 w 3851794"/>
                <a:gd name="connsiteY4" fmla="*/ 1456303 h 3836518"/>
                <a:gd name="connsiteX5" fmla="*/ 3762517 w 3851794"/>
                <a:gd name="connsiteY5" fmla="*/ 2091491 h 3836518"/>
                <a:gd name="connsiteX6" fmla="*/ 3567749 w 3851794"/>
                <a:gd name="connsiteY6" fmla="*/ 2676373 h 3836518"/>
                <a:gd name="connsiteX7" fmla="*/ 2377061 w 3851794"/>
                <a:gd name="connsiteY7" fmla="*/ 2257707 h 3836518"/>
                <a:gd name="connsiteX8" fmla="*/ 2784228 w 3851794"/>
                <a:gd name="connsiteY8" fmla="*/ 3569929 h 3836518"/>
                <a:gd name="connsiteX9" fmla="*/ 2168624 w 3851794"/>
                <a:gd name="connsiteY9" fmla="*/ 3724644 h 3836518"/>
                <a:gd name="connsiteX10" fmla="*/ 1491130 w 3851794"/>
                <a:gd name="connsiteY10" fmla="*/ 2257707 h 3836518"/>
                <a:gd name="connsiteX11" fmla="*/ 130936 w 3851794"/>
                <a:gd name="connsiteY11" fmla="*/ 1758245 h 3836518"/>
                <a:gd name="connsiteX12" fmla="*/ 207846 w 3851794"/>
                <a:gd name="connsiteY12" fmla="*/ 1158781 h 3836518"/>
                <a:gd name="connsiteX0" fmla="*/ 207846 w 3851794"/>
                <a:gd name="connsiteY0" fmla="*/ 1099866 h 3777603"/>
                <a:gd name="connsiteX1" fmla="*/ 1491130 w 3851794"/>
                <a:gd name="connsiteY1" fmla="*/ 1397388 h 3777603"/>
                <a:gd name="connsiteX2" fmla="*/ 1043834 w 3851794"/>
                <a:gd name="connsiteY2" fmla="*/ 292037 h 3777603"/>
                <a:gd name="connsiteX3" fmla="*/ 1715490 w 3851794"/>
                <a:gd name="connsiteY3" fmla="*/ 76337 h 3777603"/>
                <a:gd name="connsiteX4" fmla="*/ 2377061 w 3851794"/>
                <a:gd name="connsiteY4" fmla="*/ 1397388 h 3777603"/>
                <a:gd name="connsiteX5" fmla="*/ 3762517 w 3851794"/>
                <a:gd name="connsiteY5" fmla="*/ 2032576 h 3777603"/>
                <a:gd name="connsiteX6" fmla="*/ 3567749 w 3851794"/>
                <a:gd name="connsiteY6" fmla="*/ 2617458 h 3777603"/>
                <a:gd name="connsiteX7" fmla="*/ 2377061 w 3851794"/>
                <a:gd name="connsiteY7" fmla="*/ 2198792 h 3777603"/>
                <a:gd name="connsiteX8" fmla="*/ 2784228 w 3851794"/>
                <a:gd name="connsiteY8" fmla="*/ 3511014 h 3777603"/>
                <a:gd name="connsiteX9" fmla="*/ 2168624 w 3851794"/>
                <a:gd name="connsiteY9" fmla="*/ 3665729 h 3777603"/>
                <a:gd name="connsiteX10" fmla="*/ 1491130 w 3851794"/>
                <a:gd name="connsiteY10" fmla="*/ 2198792 h 3777603"/>
                <a:gd name="connsiteX11" fmla="*/ 130936 w 3851794"/>
                <a:gd name="connsiteY11" fmla="*/ 1699330 h 3777603"/>
                <a:gd name="connsiteX12" fmla="*/ 207846 w 3851794"/>
                <a:gd name="connsiteY12" fmla="*/ 1099866 h 3777603"/>
                <a:gd name="connsiteX0" fmla="*/ 207846 w 3851794"/>
                <a:gd name="connsiteY0" fmla="*/ 1109323 h 3787060"/>
                <a:gd name="connsiteX1" fmla="*/ 1491130 w 3851794"/>
                <a:gd name="connsiteY1" fmla="*/ 1406845 h 3787060"/>
                <a:gd name="connsiteX2" fmla="*/ 1110872 w 3851794"/>
                <a:gd name="connsiteY2" fmla="*/ 269359 h 3787060"/>
                <a:gd name="connsiteX3" fmla="*/ 1715490 w 3851794"/>
                <a:gd name="connsiteY3" fmla="*/ 85794 h 3787060"/>
                <a:gd name="connsiteX4" fmla="*/ 2377061 w 3851794"/>
                <a:gd name="connsiteY4" fmla="*/ 1406845 h 3787060"/>
                <a:gd name="connsiteX5" fmla="*/ 3762517 w 3851794"/>
                <a:gd name="connsiteY5" fmla="*/ 2042033 h 3787060"/>
                <a:gd name="connsiteX6" fmla="*/ 3567749 w 3851794"/>
                <a:gd name="connsiteY6" fmla="*/ 2626915 h 3787060"/>
                <a:gd name="connsiteX7" fmla="*/ 2377061 w 3851794"/>
                <a:gd name="connsiteY7" fmla="*/ 2208249 h 3787060"/>
                <a:gd name="connsiteX8" fmla="*/ 2784228 w 3851794"/>
                <a:gd name="connsiteY8" fmla="*/ 3520471 h 3787060"/>
                <a:gd name="connsiteX9" fmla="*/ 2168624 w 3851794"/>
                <a:gd name="connsiteY9" fmla="*/ 3675186 h 3787060"/>
                <a:gd name="connsiteX10" fmla="*/ 1491130 w 3851794"/>
                <a:gd name="connsiteY10" fmla="*/ 2208249 h 3787060"/>
                <a:gd name="connsiteX11" fmla="*/ 130936 w 3851794"/>
                <a:gd name="connsiteY11" fmla="*/ 1708787 h 3787060"/>
                <a:gd name="connsiteX12" fmla="*/ 207846 w 3851794"/>
                <a:gd name="connsiteY12" fmla="*/ 1109323 h 3787060"/>
                <a:gd name="connsiteX0" fmla="*/ 207846 w 3851794"/>
                <a:gd name="connsiteY0" fmla="*/ 1077688 h 3755425"/>
                <a:gd name="connsiteX1" fmla="*/ 1491130 w 3851794"/>
                <a:gd name="connsiteY1" fmla="*/ 1375210 h 3755425"/>
                <a:gd name="connsiteX2" fmla="*/ 1110872 w 3851794"/>
                <a:gd name="connsiteY2" fmla="*/ 237724 h 3755425"/>
                <a:gd name="connsiteX3" fmla="*/ 1678122 w 3851794"/>
                <a:gd name="connsiteY3" fmla="*/ 94814 h 3755425"/>
                <a:gd name="connsiteX4" fmla="*/ 2377061 w 3851794"/>
                <a:gd name="connsiteY4" fmla="*/ 1375210 h 3755425"/>
                <a:gd name="connsiteX5" fmla="*/ 3762517 w 3851794"/>
                <a:gd name="connsiteY5" fmla="*/ 2010398 h 3755425"/>
                <a:gd name="connsiteX6" fmla="*/ 3567749 w 3851794"/>
                <a:gd name="connsiteY6" fmla="*/ 2595280 h 3755425"/>
                <a:gd name="connsiteX7" fmla="*/ 2377061 w 3851794"/>
                <a:gd name="connsiteY7" fmla="*/ 2176614 h 3755425"/>
                <a:gd name="connsiteX8" fmla="*/ 2784228 w 3851794"/>
                <a:gd name="connsiteY8" fmla="*/ 3488836 h 3755425"/>
                <a:gd name="connsiteX9" fmla="*/ 2168624 w 3851794"/>
                <a:gd name="connsiteY9" fmla="*/ 3643551 h 3755425"/>
                <a:gd name="connsiteX10" fmla="*/ 1491130 w 3851794"/>
                <a:gd name="connsiteY10" fmla="*/ 2176614 h 3755425"/>
                <a:gd name="connsiteX11" fmla="*/ 130936 w 3851794"/>
                <a:gd name="connsiteY11" fmla="*/ 1677152 h 3755425"/>
                <a:gd name="connsiteX12" fmla="*/ 207846 w 3851794"/>
                <a:gd name="connsiteY12" fmla="*/ 1077688 h 375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51794" h="3755425">
                  <a:moveTo>
                    <a:pt x="207846" y="1077688"/>
                  </a:moveTo>
                  <a:cubicBezTo>
                    <a:pt x="434545" y="1027364"/>
                    <a:pt x="1354041" y="1524409"/>
                    <a:pt x="1491130" y="1375210"/>
                  </a:cubicBezTo>
                  <a:cubicBezTo>
                    <a:pt x="1342031" y="1006760"/>
                    <a:pt x="1079707" y="451123"/>
                    <a:pt x="1110872" y="237724"/>
                  </a:cubicBezTo>
                  <a:cubicBezTo>
                    <a:pt x="1142037" y="24325"/>
                    <a:pt x="1467091" y="-94767"/>
                    <a:pt x="1678122" y="94814"/>
                  </a:cubicBezTo>
                  <a:cubicBezTo>
                    <a:pt x="1889154" y="284395"/>
                    <a:pt x="2165331" y="911692"/>
                    <a:pt x="2377061" y="1375210"/>
                  </a:cubicBezTo>
                  <a:cubicBezTo>
                    <a:pt x="2744104" y="1696904"/>
                    <a:pt x="3564069" y="1807053"/>
                    <a:pt x="3762517" y="2010398"/>
                  </a:cubicBezTo>
                  <a:cubicBezTo>
                    <a:pt x="3960965" y="2213743"/>
                    <a:pt x="3798658" y="2567577"/>
                    <a:pt x="3567749" y="2595280"/>
                  </a:cubicBezTo>
                  <a:cubicBezTo>
                    <a:pt x="3336840" y="2622983"/>
                    <a:pt x="2728442" y="2318086"/>
                    <a:pt x="2377061" y="2176614"/>
                  </a:cubicBezTo>
                  <a:cubicBezTo>
                    <a:pt x="2233744" y="2332590"/>
                    <a:pt x="2818968" y="3244347"/>
                    <a:pt x="2784228" y="3488836"/>
                  </a:cubicBezTo>
                  <a:cubicBezTo>
                    <a:pt x="2749489" y="3733326"/>
                    <a:pt x="2384140" y="3862255"/>
                    <a:pt x="2168624" y="3643551"/>
                  </a:cubicBezTo>
                  <a:cubicBezTo>
                    <a:pt x="1953108" y="3424847"/>
                    <a:pt x="1704505" y="2679145"/>
                    <a:pt x="1491130" y="2176614"/>
                  </a:cubicBezTo>
                  <a:cubicBezTo>
                    <a:pt x="1134251" y="1864263"/>
                    <a:pt x="344817" y="1860306"/>
                    <a:pt x="130936" y="1677152"/>
                  </a:cubicBezTo>
                  <a:cubicBezTo>
                    <a:pt x="-82945" y="1493998"/>
                    <a:pt x="-18853" y="1128012"/>
                    <a:pt x="207846" y="1077688"/>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3" name="Oval 52"/>
            <p:cNvSpPr/>
            <p:nvPr/>
          </p:nvSpPr>
          <p:spPr bwMode="auto">
            <a:xfrm>
              <a:off x="4038600" y="3505200"/>
              <a:ext cx="685800" cy="6858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46" name="Oval 45"/>
          <p:cNvSpPr/>
          <p:nvPr/>
        </p:nvSpPr>
        <p:spPr bwMode="auto">
          <a:xfrm>
            <a:off x="2448740" y="4953000"/>
            <a:ext cx="685800" cy="6858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7" name="Oval 46"/>
          <p:cNvSpPr/>
          <p:nvPr/>
        </p:nvSpPr>
        <p:spPr bwMode="auto">
          <a:xfrm>
            <a:off x="2448740" y="2133600"/>
            <a:ext cx="685800" cy="6858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8" name="Oval 47"/>
          <p:cNvSpPr/>
          <p:nvPr/>
        </p:nvSpPr>
        <p:spPr bwMode="auto">
          <a:xfrm>
            <a:off x="6172200" y="3505200"/>
            <a:ext cx="685800" cy="6858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dirty="0" smtClean="0"/>
              <a:t>Ensuring Race-Free Code</a:t>
            </a:r>
            <a:endParaRPr lang="en-US" dirty="0"/>
          </a:p>
        </p:txBody>
      </p:sp>
      <p:sp>
        <p:nvSpPr>
          <p:cNvPr id="3" name="Content Placeholder 2"/>
          <p:cNvSpPr>
            <a:spLocks noGrp="1"/>
          </p:cNvSpPr>
          <p:nvPr>
            <p:ph idx="1"/>
          </p:nvPr>
        </p:nvSpPr>
        <p:spPr>
          <a:xfrm>
            <a:off x="457200" y="990601"/>
            <a:ext cx="8305800" cy="685800"/>
          </a:xfrm>
        </p:spPr>
        <p:txBody>
          <a:bodyPr/>
          <a:lstStyle/>
          <a:p>
            <a:r>
              <a:rPr lang="en-US" dirty="0" smtClean="0"/>
              <a:t>How much can computation </a:t>
            </a:r>
            <a:r>
              <a:rPr lang="en-US" b="1" dirty="0" smtClean="0"/>
              <a:t>overlap</a:t>
            </a:r>
            <a:r>
              <a:rPr lang="en-US" dirty="0" smtClean="0"/>
              <a:t>?</a:t>
            </a:r>
            <a:endParaRPr lang="en-US" dirty="0"/>
          </a:p>
        </p:txBody>
      </p:sp>
      <p:cxnSp>
        <p:nvCxnSpPr>
          <p:cNvPr id="4" name="Straight Arrow Connector 3"/>
          <p:cNvCxnSpPr>
            <a:stCxn id="10" idx="6"/>
            <a:endCxn id="11" idx="2"/>
          </p:cNvCxnSpPr>
          <p:nvPr/>
        </p:nvCxnSpPr>
        <p:spPr bwMode="auto">
          <a:xfrm>
            <a:off x="2993626" y="2470757"/>
            <a:ext cx="1093615" cy="1588"/>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5" name="Straight Arrow Connector 4"/>
          <p:cNvCxnSpPr>
            <a:stCxn id="11" idx="6"/>
            <a:endCxn id="12" idx="2"/>
          </p:cNvCxnSpPr>
          <p:nvPr/>
        </p:nvCxnSpPr>
        <p:spPr bwMode="auto">
          <a:xfrm>
            <a:off x="4479727" y="2470757"/>
            <a:ext cx="1093614" cy="1588"/>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6" name="Straight Arrow Connector 5"/>
          <p:cNvCxnSpPr>
            <a:stCxn id="16" idx="7"/>
            <a:endCxn id="11" idx="3"/>
          </p:cNvCxnSpPr>
          <p:nvPr/>
        </p:nvCxnSpPr>
        <p:spPr bwMode="auto">
          <a:xfrm rot="5400000" flipH="1" flipV="1">
            <a:off x="3353026" y="2942757"/>
            <a:ext cx="1124928" cy="458458"/>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7" name="Straight Arrow Connector 6"/>
          <p:cNvCxnSpPr>
            <a:stCxn id="18" idx="1"/>
            <a:endCxn id="12" idx="5"/>
          </p:cNvCxnSpPr>
          <p:nvPr/>
        </p:nvCxnSpPr>
        <p:spPr bwMode="auto">
          <a:xfrm rot="16200000" flipV="1">
            <a:off x="5582177" y="2935694"/>
            <a:ext cx="1124928" cy="472583"/>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8" name="Straight Arrow Connector 7"/>
          <p:cNvCxnSpPr>
            <a:stCxn id="17" idx="7"/>
            <a:endCxn id="12" idx="3"/>
          </p:cNvCxnSpPr>
          <p:nvPr/>
        </p:nvCxnSpPr>
        <p:spPr bwMode="auto">
          <a:xfrm rot="5400000" flipH="1" flipV="1">
            <a:off x="4839126" y="2942758"/>
            <a:ext cx="1124928" cy="458457"/>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9" name="Straight Arrow Connector 8"/>
          <p:cNvCxnSpPr>
            <a:stCxn id="17" idx="1"/>
            <a:endCxn id="11" idx="5"/>
          </p:cNvCxnSpPr>
          <p:nvPr/>
        </p:nvCxnSpPr>
        <p:spPr bwMode="auto">
          <a:xfrm rot="16200000" flipV="1">
            <a:off x="4096077" y="2935694"/>
            <a:ext cx="1124928" cy="472583"/>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sp>
        <p:nvSpPr>
          <p:cNvPr id="10" name="Oval 4"/>
          <p:cNvSpPr/>
          <p:nvPr/>
        </p:nvSpPr>
        <p:spPr bwMode="auto">
          <a:xfrm>
            <a:off x="2601140" y="2274514"/>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 name="Oval 10"/>
          <p:cNvSpPr/>
          <p:nvPr/>
        </p:nvSpPr>
        <p:spPr bwMode="auto">
          <a:xfrm>
            <a:off x="4087241" y="2274514"/>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2" name="Oval 11"/>
          <p:cNvSpPr/>
          <p:nvPr/>
        </p:nvSpPr>
        <p:spPr bwMode="auto">
          <a:xfrm>
            <a:off x="5573341" y="2274514"/>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3" name="Oval 4"/>
          <p:cNvSpPr/>
          <p:nvPr/>
        </p:nvSpPr>
        <p:spPr bwMode="auto">
          <a:xfrm>
            <a:off x="2601140" y="5093914"/>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4" name="Oval 13"/>
          <p:cNvSpPr/>
          <p:nvPr/>
        </p:nvSpPr>
        <p:spPr bwMode="auto">
          <a:xfrm>
            <a:off x="4087241" y="5093914"/>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5" name="Oval 14"/>
          <p:cNvSpPr/>
          <p:nvPr/>
        </p:nvSpPr>
        <p:spPr bwMode="auto">
          <a:xfrm>
            <a:off x="5573341" y="5093914"/>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6" name="Oval 4"/>
          <p:cNvSpPr/>
          <p:nvPr/>
        </p:nvSpPr>
        <p:spPr bwMode="auto">
          <a:xfrm>
            <a:off x="3351253" y="3676972"/>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 name="Oval 16"/>
          <p:cNvSpPr/>
          <p:nvPr/>
        </p:nvSpPr>
        <p:spPr bwMode="auto">
          <a:xfrm>
            <a:off x="4837354" y="3676972"/>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 name="Oval 17"/>
          <p:cNvSpPr/>
          <p:nvPr/>
        </p:nvSpPr>
        <p:spPr bwMode="auto">
          <a:xfrm>
            <a:off x="6323454" y="3676972"/>
            <a:ext cx="392486" cy="392486"/>
          </a:xfrm>
          <a:prstGeom prst="ellipse">
            <a:avLst/>
          </a:prstGeom>
          <a:ln w="38100" cmpd="sng">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9" name="Straight Arrow Connector 18"/>
          <p:cNvCxnSpPr>
            <a:stCxn id="13" idx="6"/>
            <a:endCxn id="14" idx="2"/>
          </p:cNvCxnSpPr>
          <p:nvPr/>
        </p:nvCxnSpPr>
        <p:spPr bwMode="auto">
          <a:xfrm>
            <a:off x="2993626" y="5290157"/>
            <a:ext cx="1093615" cy="1588"/>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20" name="Straight Arrow Connector 19"/>
          <p:cNvCxnSpPr>
            <a:stCxn id="14" idx="6"/>
            <a:endCxn id="15" idx="2"/>
          </p:cNvCxnSpPr>
          <p:nvPr/>
        </p:nvCxnSpPr>
        <p:spPr bwMode="auto">
          <a:xfrm>
            <a:off x="4479727" y="5290157"/>
            <a:ext cx="1093614" cy="1588"/>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21" name="Straight Arrow Connector 20"/>
          <p:cNvCxnSpPr>
            <a:stCxn id="14" idx="1"/>
            <a:endCxn id="16" idx="5"/>
          </p:cNvCxnSpPr>
          <p:nvPr/>
        </p:nvCxnSpPr>
        <p:spPr bwMode="auto">
          <a:xfrm rot="16200000" flipV="1">
            <a:off x="3345784" y="4352457"/>
            <a:ext cx="1139412" cy="458458"/>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22" name="Straight Arrow Connector 21"/>
          <p:cNvCxnSpPr>
            <a:stCxn id="15" idx="7"/>
            <a:endCxn id="18" idx="3"/>
          </p:cNvCxnSpPr>
          <p:nvPr/>
        </p:nvCxnSpPr>
        <p:spPr bwMode="auto">
          <a:xfrm rot="5400000" flipH="1" flipV="1">
            <a:off x="5574934" y="4345395"/>
            <a:ext cx="1139412" cy="472583"/>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23" name="Straight Arrow Connector 22"/>
          <p:cNvCxnSpPr>
            <a:stCxn id="15" idx="1"/>
            <a:endCxn id="17" idx="5"/>
          </p:cNvCxnSpPr>
          <p:nvPr/>
        </p:nvCxnSpPr>
        <p:spPr bwMode="auto">
          <a:xfrm rot="16200000" flipV="1">
            <a:off x="4831885" y="4352457"/>
            <a:ext cx="1139412" cy="458457"/>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cxnSp>
        <p:nvCxnSpPr>
          <p:cNvPr id="24" name="Straight Arrow Connector 23"/>
          <p:cNvCxnSpPr>
            <a:stCxn id="14" idx="7"/>
            <a:endCxn id="17" idx="3"/>
          </p:cNvCxnSpPr>
          <p:nvPr/>
        </p:nvCxnSpPr>
        <p:spPr bwMode="auto">
          <a:xfrm rot="5400000" flipH="1" flipV="1">
            <a:off x="4088834" y="4345395"/>
            <a:ext cx="1139412" cy="472583"/>
          </a:xfrm>
          <a:prstGeom prst="straightConnector1">
            <a:avLst/>
          </a:prstGeom>
          <a:ln w="38100" cmpd="sng">
            <a:headEnd type="none"/>
            <a:tailEnd type="none"/>
          </a:ln>
        </p:spPr>
        <p:style>
          <a:lnRef idx="1">
            <a:schemeClr val="dk1"/>
          </a:lnRef>
          <a:fillRef idx="3">
            <a:schemeClr val="dk1"/>
          </a:fillRef>
          <a:effectRef idx="2">
            <a:schemeClr val="dk1"/>
          </a:effectRef>
          <a:fontRef idx="minor">
            <a:schemeClr val="lt1"/>
          </a:fontRef>
        </p:style>
      </p:cxnSp>
      <p:sp>
        <p:nvSpPr>
          <p:cNvPr id="57" name="Explosion 2 56"/>
          <p:cNvSpPr/>
          <p:nvPr/>
        </p:nvSpPr>
        <p:spPr bwMode="auto">
          <a:xfrm>
            <a:off x="4114800" y="2286000"/>
            <a:ext cx="381000" cy="304800"/>
          </a:xfrm>
          <a:prstGeom prst="irregularSeal2">
            <a:avLst/>
          </a:prstGeom>
          <a:gradFill>
            <a:gsLst>
              <a:gs pos="0">
                <a:srgbClr val="FFF200"/>
              </a:gs>
              <a:gs pos="45000">
                <a:srgbClr val="FF7A00"/>
              </a:gs>
              <a:gs pos="70000">
                <a:srgbClr val="FF0300"/>
              </a:gs>
              <a:gs pos="100000">
                <a:srgbClr val="4D0808"/>
              </a:gs>
            </a:gsLst>
            <a:lin ang="60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8" name="Explosion 2 57"/>
          <p:cNvSpPr/>
          <p:nvPr/>
        </p:nvSpPr>
        <p:spPr bwMode="auto">
          <a:xfrm>
            <a:off x="5562600" y="2286000"/>
            <a:ext cx="381000" cy="304800"/>
          </a:xfrm>
          <a:prstGeom prst="irregularSeal2">
            <a:avLst/>
          </a:prstGeom>
          <a:gradFill>
            <a:gsLst>
              <a:gs pos="0">
                <a:srgbClr val="FFF200"/>
              </a:gs>
              <a:gs pos="45000">
                <a:srgbClr val="FF7A00"/>
              </a:gs>
              <a:gs pos="70000">
                <a:srgbClr val="FF0300"/>
              </a:gs>
              <a:gs pos="100000">
                <a:srgbClr val="4D0808"/>
              </a:gs>
            </a:gsLst>
            <a:lin ang="60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9" name="Explosion 2 58"/>
          <p:cNvSpPr/>
          <p:nvPr/>
        </p:nvSpPr>
        <p:spPr bwMode="auto">
          <a:xfrm>
            <a:off x="4114800" y="5105400"/>
            <a:ext cx="381000" cy="304800"/>
          </a:xfrm>
          <a:prstGeom prst="irregularSeal2">
            <a:avLst/>
          </a:prstGeom>
          <a:gradFill>
            <a:gsLst>
              <a:gs pos="0">
                <a:srgbClr val="FFF200"/>
              </a:gs>
              <a:gs pos="45000">
                <a:srgbClr val="FF7A00"/>
              </a:gs>
              <a:gs pos="70000">
                <a:srgbClr val="FF0300"/>
              </a:gs>
              <a:gs pos="100000">
                <a:srgbClr val="4D0808"/>
              </a:gs>
            </a:gsLst>
            <a:lin ang="60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0" name="Explosion 2 59"/>
          <p:cNvSpPr/>
          <p:nvPr/>
        </p:nvSpPr>
        <p:spPr bwMode="auto">
          <a:xfrm>
            <a:off x="5562600" y="5105400"/>
            <a:ext cx="381000" cy="304800"/>
          </a:xfrm>
          <a:prstGeom prst="irregularSeal2">
            <a:avLst/>
          </a:prstGeom>
          <a:gradFill>
            <a:gsLst>
              <a:gs pos="0">
                <a:srgbClr val="FFF200"/>
              </a:gs>
              <a:gs pos="45000">
                <a:srgbClr val="FF7A00"/>
              </a:gs>
              <a:gs pos="70000">
                <a:srgbClr val="FF0300"/>
              </a:gs>
              <a:gs pos="100000">
                <a:srgbClr val="4D0808"/>
              </a:gs>
            </a:gsLst>
            <a:lin ang="60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extLst>
      <p:ext uri="{BB962C8B-B14F-4D97-AF65-F5344CB8AC3E}">
        <p14:creationId xmlns:p14="http://schemas.microsoft.com/office/powerpoint/2010/main" val="363757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strVal val="#ppt_w*0.70"/>
                                          </p:val>
                                        </p:tav>
                                        <p:tav tm="100000">
                                          <p:val>
                                            <p:strVal val="#ppt_w"/>
                                          </p:val>
                                        </p:tav>
                                      </p:tavLst>
                                    </p:anim>
                                    <p:anim calcmode="lin" valueType="num">
                                      <p:cBhvr>
                                        <p:cTn id="12" dur="500" fill="hold"/>
                                        <p:tgtEl>
                                          <p:spTgt spid="57"/>
                                        </p:tgtEl>
                                        <p:attrNameLst>
                                          <p:attrName>ppt_h</p:attrName>
                                        </p:attrNameLst>
                                      </p:cBhvr>
                                      <p:tavLst>
                                        <p:tav tm="0">
                                          <p:val>
                                            <p:strVal val="#ppt_h"/>
                                          </p:val>
                                        </p:tav>
                                        <p:tav tm="100000">
                                          <p:val>
                                            <p:strVal val="#ppt_h"/>
                                          </p:val>
                                        </p:tav>
                                      </p:tavLst>
                                    </p:anim>
                                    <p:animEffect transition="in" filter="fade">
                                      <p:cBhvr>
                                        <p:cTn id="13" dur="500"/>
                                        <p:tgtEl>
                                          <p:spTgt spid="57"/>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p:cTn id="16" dur="500" fill="hold"/>
                                        <p:tgtEl>
                                          <p:spTgt spid="58"/>
                                        </p:tgtEl>
                                        <p:attrNameLst>
                                          <p:attrName>ppt_w</p:attrName>
                                        </p:attrNameLst>
                                      </p:cBhvr>
                                      <p:tavLst>
                                        <p:tav tm="0">
                                          <p:val>
                                            <p:strVal val="#ppt_w*0.70"/>
                                          </p:val>
                                        </p:tav>
                                        <p:tav tm="100000">
                                          <p:val>
                                            <p:strVal val="#ppt_w"/>
                                          </p:val>
                                        </p:tav>
                                      </p:tavLst>
                                    </p:anim>
                                    <p:anim calcmode="lin" valueType="num">
                                      <p:cBhvr>
                                        <p:cTn id="17" dur="500" fill="hold"/>
                                        <p:tgtEl>
                                          <p:spTgt spid="58"/>
                                        </p:tgtEl>
                                        <p:attrNameLst>
                                          <p:attrName>ppt_h</p:attrName>
                                        </p:attrNameLst>
                                      </p:cBhvr>
                                      <p:tavLst>
                                        <p:tav tm="0">
                                          <p:val>
                                            <p:strVal val="#ppt_h"/>
                                          </p:val>
                                        </p:tav>
                                        <p:tav tm="100000">
                                          <p:val>
                                            <p:strVal val="#ppt_h"/>
                                          </p:val>
                                        </p:tav>
                                      </p:tavLst>
                                    </p:anim>
                                    <p:animEffect transition="in" filter="fade">
                                      <p:cBhvr>
                                        <p:cTn id="18" dur="500"/>
                                        <p:tgtEl>
                                          <p:spTgt spid="58"/>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p:cTn id="21" dur="500" fill="hold"/>
                                        <p:tgtEl>
                                          <p:spTgt spid="59"/>
                                        </p:tgtEl>
                                        <p:attrNameLst>
                                          <p:attrName>ppt_w</p:attrName>
                                        </p:attrNameLst>
                                      </p:cBhvr>
                                      <p:tavLst>
                                        <p:tav tm="0">
                                          <p:val>
                                            <p:strVal val="#ppt_w*0.70"/>
                                          </p:val>
                                        </p:tav>
                                        <p:tav tm="100000">
                                          <p:val>
                                            <p:strVal val="#ppt_w"/>
                                          </p:val>
                                        </p:tav>
                                      </p:tavLst>
                                    </p:anim>
                                    <p:anim calcmode="lin" valueType="num">
                                      <p:cBhvr>
                                        <p:cTn id="22" dur="500" fill="hold"/>
                                        <p:tgtEl>
                                          <p:spTgt spid="59"/>
                                        </p:tgtEl>
                                        <p:attrNameLst>
                                          <p:attrName>ppt_h</p:attrName>
                                        </p:attrNameLst>
                                      </p:cBhvr>
                                      <p:tavLst>
                                        <p:tav tm="0">
                                          <p:val>
                                            <p:strVal val="#ppt_h"/>
                                          </p:val>
                                        </p:tav>
                                        <p:tav tm="100000">
                                          <p:val>
                                            <p:strVal val="#ppt_h"/>
                                          </p:val>
                                        </p:tav>
                                      </p:tavLst>
                                    </p:anim>
                                    <p:animEffect transition="in" filter="fade">
                                      <p:cBhvr>
                                        <p:cTn id="23" dur="500"/>
                                        <p:tgtEl>
                                          <p:spTgt spid="59"/>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p:cTn id="26" dur="500" fill="hold"/>
                                        <p:tgtEl>
                                          <p:spTgt spid="60"/>
                                        </p:tgtEl>
                                        <p:attrNameLst>
                                          <p:attrName>ppt_w</p:attrName>
                                        </p:attrNameLst>
                                      </p:cBhvr>
                                      <p:tavLst>
                                        <p:tav tm="0">
                                          <p:val>
                                            <p:strVal val="#ppt_w*0.70"/>
                                          </p:val>
                                        </p:tav>
                                        <p:tav tm="100000">
                                          <p:val>
                                            <p:strVal val="#ppt_w"/>
                                          </p:val>
                                        </p:tav>
                                      </p:tavLst>
                                    </p:anim>
                                    <p:anim calcmode="lin" valueType="num">
                                      <p:cBhvr>
                                        <p:cTn id="27" dur="500" fill="hold"/>
                                        <p:tgtEl>
                                          <p:spTgt spid="60"/>
                                        </p:tgtEl>
                                        <p:attrNameLst>
                                          <p:attrName>ppt_h</p:attrName>
                                        </p:attrNameLst>
                                      </p:cBhvr>
                                      <p:tavLst>
                                        <p:tav tm="0">
                                          <p:val>
                                            <p:strVal val="#ppt_h"/>
                                          </p:val>
                                        </p:tav>
                                        <p:tav tm="100000">
                                          <p:val>
                                            <p:strVal val="#ppt_h"/>
                                          </p:val>
                                        </p:tav>
                                      </p:tavLst>
                                    </p:anim>
                                    <p:animEffect transition="in" filter="fade">
                                      <p:cBhvr>
                                        <p:cTn id="2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Consistency</a:t>
            </a:r>
            <a:endParaRPr lang="en-US" dirty="0"/>
          </a:p>
        </p:txBody>
      </p:sp>
      <p:sp>
        <p:nvSpPr>
          <p:cNvPr id="4" name="TextBox 3"/>
          <p:cNvSpPr txBox="1"/>
          <p:nvPr/>
        </p:nvSpPr>
        <p:spPr>
          <a:xfrm>
            <a:off x="427951" y="1090653"/>
            <a:ext cx="8586628" cy="830997"/>
          </a:xfrm>
          <a:prstGeom prst="rect">
            <a:avLst/>
          </a:prstGeom>
          <a:noFill/>
        </p:spPr>
        <p:txBody>
          <a:bodyPr wrap="square" rtlCol="0">
            <a:spAutoFit/>
          </a:bodyPr>
          <a:lstStyle/>
          <a:p>
            <a:r>
              <a:rPr lang="en-US" dirty="0" smtClean="0"/>
              <a:t>Many algorithms require strict consistency, or performs significantly better under strict consistency.</a:t>
            </a:r>
            <a:endParaRPr lang="en-US" dirty="0"/>
          </a:p>
        </p:txBody>
      </p:sp>
      <p:pic>
        <p:nvPicPr>
          <p:cNvPr id="3" name="Picture 2" descr="pmf_consistency.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243" y="2471983"/>
            <a:ext cx="5468626" cy="4170183"/>
          </a:xfrm>
          <a:prstGeom prst="rect">
            <a:avLst/>
          </a:prstGeom>
        </p:spPr>
      </p:pic>
      <p:sp>
        <p:nvSpPr>
          <p:cNvPr id="17" name="TextBox 16"/>
          <p:cNvSpPr txBox="1"/>
          <p:nvPr/>
        </p:nvSpPr>
        <p:spPr>
          <a:xfrm>
            <a:off x="2596443" y="2010318"/>
            <a:ext cx="4275667" cy="461665"/>
          </a:xfrm>
          <a:prstGeom prst="rect">
            <a:avLst/>
          </a:prstGeom>
          <a:noFill/>
        </p:spPr>
        <p:txBody>
          <a:bodyPr wrap="square" rtlCol="0">
            <a:spAutoFit/>
          </a:bodyPr>
          <a:lstStyle/>
          <a:p>
            <a:r>
              <a:rPr lang="en-US" b="1" dirty="0" smtClean="0"/>
              <a:t>Alternating Least Squares</a:t>
            </a:r>
            <a:endParaRPr lang="en-US" b="1" dirty="0"/>
          </a:p>
        </p:txBody>
      </p:sp>
    </p:spTree>
    <p:extLst>
      <p:ext uri="{BB962C8B-B14F-4D97-AF65-F5344CB8AC3E}">
        <p14:creationId xmlns:p14="http://schemas.microsoft.com/office/powerpoint/2010/main" val="569648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Consistency</a:t>
            </a:r>
            <a:endParaRPr lang="en-US" dirty="0"/>
          </a:p>
        </p:txBody>
      </p:sp>
      <p:sp>
        <p:nvSpPr>
          <p:cNvPr id="4" name="TextBox 3"/>
          <p:cNvSpPr txBox="1"/>
          <p:nvPr/>
        </p:nvSpPr>
        <p:spPr>
          <a:xfrm>
            <a:off x="457200" y="1164848"/>
            <a:ext cx="8305800" cy="492443"/>
          </a:xfrm>
          <a:prstGeom prst="rect">
            <a:avLst/>
          </a:prstGeom>
          <a:noFill/>
        </p:spPr>
        <p:txBody>
          <a:bodyPr wrap="square" rtlCol="0">
            <a:spAutoFit/>
          </a:bodyPr>
          <a:lstStyle/>
          <a:p>
            <a:r>
              <a:rPr lang="en-US" sz="2600" dirty="0" smtClean="0"/>
              <a:t>Machine learning algorithms require “model debugging”</a:t>
            </a:r>
          </a:p>
        </p:txBody>
      </p:sp>
      <p:grpSp>
        <p:nvGrpSpPr>
          <p:cNvPr id="3" name="Group 11"/>
          <p:cNvGrpSpPr/>
          <p:nvPr/>
        </p:nvGrpSpPr>
        <p:grpSpPr>
          <a:xfrm>
            <a:off x="2514600" y="2502615"/>
            <a:ext cx="3128504" cy="2672802"/>
            <a:chOff x="2200175" y="2017840"/>
            <a:chExt cx="3128504" cy="2672802"/>
          </a:xfrm>
        </p:grpSpPr>
        <p:sp>
          <p:nvSpPr>
            <p:cNvPr id="15" name="Down Arrow Callout 14"/>
            <p:cNvSpPr/>
            <p:nvPr/>
          </p:nvSpPr>
          <p:spPr bwMode="auto">
            <a:xfrm>
              <a:off x="2200175" y="2017840"/>
              <a:ext cx="2474856" cy="922782"/>
            </a:xfrm>
            <a:prstGeom prst="downArrowCallou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chemeClr val="tx1"/>
                  </a:solidFill>
                  <a:latin typeface="Tahoma" pitchFamily="34" charset="0"/>
                  <a:ea typeface="ＭＳ Ｐゴシック" pitchFamily="-111" charset="-128"/>
                </a:rPr>
                <a:t>Build</a:t>
              </a:r>
              <a:endParaRPr lang="en-US" dirty="0" smtClean="0">
                <a:solidFill>
                  <a:schemeClr val="tx1"/>
                </a:solidFill>
                <a:latin typeface="Tahoma" pitchFamily="34" charset="0"/>
                <a:ea typeface="ＭＳ Ｐゴシック" pitchFamily="-111" charset="-128"/>
              </a:endParaRPr>
            </a:p>
          </p:txBody>
        </p:sp>
        <p:sp>
          <p:nvSpPr>
            <p:cNvPr id="16" name="Down Arrow Callout 15"/>
            <p:cNvSpPr/>
            <p:nvPr/>
          </p:nvSpPr>
          <p:spPr bwMode="auto">
            <a:xfrm>
              <a:off x="2200176" y="2940622"/>
              <a:ext cx="2474856" cy="935482"/>
            </a:xfrm>
            <a:prstGeom prst="downArrowCallou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FFFFFF"/>
                  </a:solidFill>
                  <a:latin typeface="Tahoma" pitchFamily="34" charset="0"/>
                  <a:ea typeface="ＭＳ Ｐゴシック" pitchFamily="-111" charset="-128"/>
                </a:rPr>
                <a:t>Test</a:t>
              </a:r>
              <a:endParaRPr kumimoji="0" lang="en-US" sz="2400" b="0" i="0" u="none" strike="noStrike" cap="none" normalizeH="0" baseline="0" dirty="0" smtClean="0">
                <a:ln>
                  <a:noFill/>
                </a:ln>
                <a:solidFill>
                  <a:srgbClr val="FFFFFF"/>
                </a:solidFill>
                <a:effectLst/>
                <a:latin typeface="Tahoma" pitchFamily="34" charset="0"/>
                <a:ea typeface="ＭＳ Ｐゴシック" pitchFamily="-111" charset="-128"/>
              </a:endParaRPr>
            </a:p>
          </p:txBody>
        </p:sp>
        <p:sp>
          <p:nvSpPr>
            <p:cNvPr id="7" name="Right Arrow Callout 6"/>
            <p:cNvSpPr/>
            <p:nvPr/>
          </p:nvSpPr>
          <p:spPr bwMode="auto">
            <a:xfrm>
              <a:off x="2200176" y="3931327"/>
              <a:ext cx="3018064" cy="759315"/>
            </a:xfrm>
            <a:prstGeom prst="rightArrowCallout">
              <a:avLst>
                <a:gd name="adj1" fmla="val 25000"/>
                <a:gd name="adj2" fmla="val 25000"/>
                <a:gd name="adj3" fmla="val 25000"/>
                <a:gd name="adj4" fmla="val 82746"/>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Tahoma" pitchFamily="34" charset="0"/>
                  <a:ea typeface="ＭＳ Ｐゴシック" pitchFamily="-111" charset="-128"/>
                </a:rPr>
                <a:t>Debug</a:t>
              </a:r>
            </a:p>
          </p:txBody>
        </p:sp>
        <p:sp>
          <p:nvSpPr>
            <p:cNvPr id="10" name="Bent Arrow 9"/>
            <p:cNvSpPr/>
            <p:nvPr/>
          </p:nvSpPr>
          <p:spPr bwMode="auto">
            <a:xfrm flipH="1">
              <a:off x="4592201" y="2114481"/>
              <a:ext cx="736478" cy="2165298"/>
            </a:xfrm>
            <a:prstGeom prst="bentArrow">
              <a:avLst>
                <a:gd name="adj1" fmla="val 25000"/>
                <a:gd name="adj2" fmla="val 25000"/>
                <a:gd name="adj3" fmla="val 50000"/>
                <a:gd name="adj4" fmla="val 4375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5" name="Group 27"/>
          <p:cNvGrpSpPr/>
          <p:nvPr/>
        </p:nvGrpSpPr>
        <p:grpSpPr>
          <a:xfrm>
            <a:off x="2514600" y="2571644"/>
            <a:ext cx="3823567" cy="3752956"/>
            <a:chOff x="2862808" y="1741727"/>
            <a:chExt cx="3823567" cy="3752956"/>
          </a:xfrm>
        </p:grpSpPr>
        <p:sp>
          <p:nvSpPr>
            <p:cNvPr id="24" name="Down Arrow 23"/>
            <p:cNvSpPr/>
            <p:nvPr/>
          </p:nvSpPr>
          <p:spPr bwMode="auto">
            <a:xfrm>
              <a:off x="3851558" y="4345500"/>
              <a:ext cx="552195" cy="389868"/>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 name="Right Arrow Callout 22"/>
            <p:cNvSpPr/>
            <p:nvPr/>
          </p:nvSpPr>
          <p:spPr bwMode="auto">
            <a:xfrm>
              <a:off x="2862808" y="4735368"/>
              <a:ext cx="3666893" cy="759315"/>
            </a:xfrm>
            <a:prstGeom prst="rightArrowCallout">
              <a:avLst>
                <a:gd name="adj1" fmla="val 25000"/>
                <a:gd name="adj2" fmla="val 25000"/>
                <a:gd name="adj3" fmla="val 25000"/>
                <a:gd name="adj4" fmla="val 6844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solidFill>
                  <a:effectLst/>
                  <a:latin typeface="Tahoma" pitchFamily="34" charset="0"/>
                  <a:ea typeface="ＭＳ Ｐゴシック" pitchFamily="-111" charset="-128"/>
                </a:rPr>
                <a:t>Tweak Model</a:t>
              </a:r>
            </a:p>
          </p:txBody>
        </p:sp>
        <p:sp>
          <p:nvSpPr>
            <p:cNvPr id="25" name="Bent Arrow 24"/>
            <p:cNvSpPr/>
            <p:nvPr/>
          </p:nvSpPr>
          <p:spPr bwMode="auto">
            <a:xfrm flipH="1">
              <a:off x="5991312" y="1741727"/>
              <a:ext cx="695063" cy="3400347"/>
            </a:xfrm>
            <a:prstGeom prst="bentArrow">
              <a:avLst>
                <a:gd name="adj1" fmla="val 25000"/>
                <a:gd name="adj2" fmla="val 25000"/>
                <a:gd name="adj3" fmla="val 50000"/>
                <a:gd name="adj4" fmla="val 43750"/>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spTree>
    <p:extLst>
      <p:ext uri="{BB962C8B-B14F-4D97-AF65-F5344CB8AC3E}">
        <p14:creationId xmlns:p14="http://schemas.microsoft.com/office/powerpoint/2010/main" val="4933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bwMode="auto">
          <a:xfrm>
            <a:off x="3589522" y="6182583"/>
            <a:ext cx="4640078" cy="1588"/>
          </a:xfrm>
          <a:prstGeom prst="line">
            <a:avLst/>
          </a:prstGeom>
          <a:noFill/>
          <a:ln w="38100" cap="flat" cmpd="sng" algn="ctr">
            <a:solidFill>
              <a:srgbClr val="000000"/>
            </a:solidFill>
            <a:prstDash val="dash"/>
            <a:round/>
            <a:headEnd type="none" w="med" len="med"/>
            <a:tailEnd type="triangle" w="lg" len="lg"/>
          </a:ln>
          <a:effectLst/>
        </p:spPr>
      </p:cxnSp>
      <p:sp>
        <p:nvSpPr>
          <p:cNvPr id="2" name="Title 1"/>
          <p:cNvSpPr>
            <a:spLocks noGrp="1"/>
          </p:cNvSpPr>
          <p:nvPr>
            <p:ph type="title"/>
          </p:nvPr>
        </p:nvSpPr>
        <p:spPr/>
        <p:txBody>
          <a:bodyPr/>
          <a:lstStyle/>
          <a:p>
            <a:r>
              <a:rPr lang="en-US" sz="3200" dirty="0" err="1" smtClean="0"/>
              <a:t>GraphLab</a:t>
            </a:r>
            <a:r>
              <a:rPr lang="en-US" sz="3200" dirty="0" smtClean="0"/>
              <a:t> Ensures </a:t>
            </a:r>
            <a:r>
              <a:rPr lang="en-US" sz="3200" b="1" dirty="0" smtClean="0"/>
              <a:t>Sequential Consistency</a:t>
            </a:r>
            <a:endParaRPr lang="en-US" sz="3200" b="1"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49</a:t>
            </a:fld>
            <a:endParaRPr lang="en-US"/>
          </a:p>
        </p:txBody>
      </p:sp>
      <p:sp>
        <p:nvSpPr>
          <p:cNvPr id="5" name="TextBox 4"/>
          <p:cNvSpPr txBox="1"/>
          <p:nvPr/>
        </p:nvSpPr>
        <p:spPr>
          <a:xfrm>
            <a:off x="452438" y="990600"/>
            <a:ext cx="8229600" cy="830997"/>
          </a:xfrm>
          <a:prstGeom prst="rect">
            <a:avLst/>
          </a:prstGeom>
          <a:noFill/>
        </p:spPr>
        <p:txBody>
          <a:bodyPr wrap="square" rtlCol="0">
            <a:spAutoFit/>
          </a:bodyPr>
          <a:lstStyle/>
          <a:p>
            <a:r>
              <a:rPr lang="en-US" sz="2400" dirty="0" smtClean="0"/>
              <a:t>For </a:t>
            </a:r>
            <a:r>
              <a:rPr lang="en-US" sz="2400" b="1" dirty="0" smtClean="0"/>
              <a:t>each parallel execution</a:t>
            </a:r>
            <a:r>
              <a:rPr lang="en-US" sz="2400" dirty="0" smtClean="0"/>
              <a:t>, there exists a </a:t>
            </a:r>
            <a:r>
              <a:rPr lang="en-US" sz="2400" b="1" dirty="0" smtClean="0"/>
              <a:t>sequential execution </a:t>
            </a:r>
            <a:r>
              <a:rPr lang="en-US" sz="2400" dirty="0" smtClean="0"/>
              <a:t>of update functions which produces the same result. </a:t>
            </a:r>
          </a:p>
        </p:txBody>
      </p:sp>
      <p:cxnSp>
        <p:nvCxnSpPr>
          <p:cNvPr id="6" name="Straight Connector 5"/>
          <p:cNvCxnSpPr/>
          <p:nvPr/>
        </p:nvCxnSpPr>
        <p:spPr bwMode="auto">
          <a:xfrm>
            <a:off x="3611020" y="5078534"/>
            <a:ext cx="4618580" cy="1588"/>
          </a:xfrm>
          <a:prstGeom prst="line">
            <a:avLst/>
          </a:prstGeom>
          <a:noFill/>
          <a:ln w="38100" cap="flat" cmpd="sng" algn="ctr">
            <a:solidFill>
              <a:srgbClr val="000000"/>
            </a:solidFill>
            <a:prstDash val="dash"/>
            <a:round/>
            <a:headEnd type="none" w="med" len="med"/>
            <a:tailEnd type="triangle" w="lg" len="lg"/>
          </a:ln>
          <a:effectLst/>
        </p:spPr>
      </p:cxnSp>
      <p:cxnSp>
        <p:nvCxnSpPr>
          <p:cNvPr id="7" name="Straight Connector 6"/>
          <p:cNvCxnSpPr/>
          <p:nvPr/>
        </p:nvCxnSpPr>
        <p:spPr bwMode="auto">
          <a:xfrm>
            <a:off x="3611020" y="4180910"/>
            <a:ext cx="4618580" cy="1588"/>
          </a:xfrm>
          <a:prstGeom prst="line">
            <a:avLst/>
          </a:prstGeom>
          <a:noFill/>
          <a:ln w="38100" cap="flat" cmpd="sng" algn="ctr">
            <a:solidFill>
              <a:srgbClr val="000000"/>
            </a:solidFill>
            <a:prstDash val="dash"/>
            <a:round/>
            <a:headEnd type="none" w="med" len="med"/>
            <a:tailEnd type="triangle" w="lg" len="lg"/>
          </a:ln>
          <a:effectLst/>
        </p:spPr>
      </p:cxnSp>
      <p:sp>
        <p:nvSpPr>
          <p:cNvPr id="8" name="Rounded Rectangle 7"/>
          <p:cNvSpPr/>
          <p:nvPr/>
        </p:nvSpPr>
        <p:spPr bwMode="auto">
          <a:xfrm>
            <a:off x="2017785" y="3789363"/>
            <a:ext cx="1452675" cy="73170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1</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9" name="Rounded Rectangle 8"/>
          <p:cNvSpPr/>
          <p:nvPr/>
        </p:nvSpPr>
        <p:spPr bwMode="auto">
          <a:xfrm>
            <a:off x="2051983" y="4720541"/>
            <a:ext cx="1452675" cy="73170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2</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10" name="Oval 4"/>
          <p:cNvSpPr/>
          <p:nvPr/>
        </p:nvSpPr>
        <p:spPr bwMode="auto">
          <a:xfrm>
            <a:off x="5433473" y="3976218"/>
            <a:ext cx="373711" cy="373711"/>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 name="Oval 10"/>
          <p:cNvSpPr/>
          <p:nvPr/>
        </p:nvSpPr>
        <p:spPr bwMode="auto">
          <a:xfrm>
            <a:off x="3970595" y="4900734"/>
            <a:ext cx="373711" cy="373711"/>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2" name="Oval 4"/>
          <p:cNvSpPr/>
          <p:nvPr/>
        </p:nvSpPr>
        <p:spPr bwMode="auto">
          <a:xfrm>
            <a:off x="4635400" y="4900734"/>
            <a:ext cx="373711" cy="373711"/>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3" name="Oval 4"/>
          <p:cNvSpPr/>
          <p:nvPr/>
        </p:nvSpPr>
        <p:spPr bwMode="auto">
          <a:xfrm>
            <a:off x="5933994" y="4900734"/>
            <a:ext cx="373711" cy="373711"/>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4" name="Oval 4"/>
          <p:cNvSpPr/>
          <p:nvPr/>
        </p:nvSpPr>
        <p:spPr bwMode="auto">
          <a:xfrm>
            <a:off x="5933994" y="3976218"/>
            <a:ext cx="373711" cy="373711"/>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5" name="Oval 4"/>
          <p:cNvSpPr/>
          <p:nvPr/>
        </p:nvSpPr>
        <p:spPr bwMode="auto">
          <a:xfrm>
            <a:off x="3970595" y="3976218"/>
            <a:ext cx="373711" cy="373711"/>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 name="Rounded Rectangle 17"/>
          <p:cNvSpPr/>
          <p:nvPr/>
        </p:nvSpPr>
        <p:spPr bwMode="auto">
          <a:xfrm>
            <a:off x="2051983" y="5836806"/>
            <a:ext cx="1452675" cy="731704"/>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Single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p>
        </p:txBody>
      </p:sp>
      <p:sp>
        <p:nvSpPr>
          <p:cNvPr id="19" name="TextBox 18"/>
          <p:cNvSpPr txBox="1"/>
          <p:nvPr/>
        </p:nvSpPr>
        <p:spPr>
          <a:xfrm>
            <a:off x="376238" y="4349929"/>
            <a:ext cx="1149924" cy="461665"/>
          </a:xfrm>
          <a:prstGeom prst="rect">
            <a:avLst/>
          </a:prstGeom>
          <a:noFill/>
        </p:spPr>
        <p:txBody>
          <a:bodyPr wrap="none" rtlCol="0">
            <a:spAutoFit/>
          </a:bodyPr>
          <a:lstStyle/>
          <a:p>
            <a:r>
              <a:rPr lang="en-US" dirty="0" smtClean="0"/>
              <a:t>Parallel</a:t>
            </a:r>
            <a:endParaRPr lang="en-US" dirty="0"/>
          </a:p>
        </p:txBody>
      </p:sp>
      <p:sp>
        <p:nvSpPr>
          <p:cNvPr id="20" name="TextBox 19"/>
          <p:cNvSpPr txBox="1"/>
          <p:nvPr/>
        </p:nvSpPr>
        <p:spPr>
          <a:xfrm>
            <a:off x="376238" y="5925706"/>
            <a:ext cx="1599266" cy="461665"/>
          </a:xfrm>
          <a:prstGeom prst="rect">
            <a:avLst/>
          </a:prstGeom>
          <a:noFill/>
        </p:spPr>
        <p:txBody>
          <a:bodyPr wrap="none" rtlCol="0">
            <a:spAutoFit/>
          </a:bodyPr>
          <a:lstStyle/>
          <a:p>
            <a:r>
              <a:rPr lang="en-US" dirty="0" smtClean="0"/>
              <a:t>Sequential</a:t>
            </a:r>
            <a:endParaRPr lang="en-US" dirty="0"/>
          </a:p>
        </p:txBody>
      </p:sp>
      <p:sp>
        <p:nvSpPr>
          <p:cNvPr id="17" name="TextBox 16"/>
          <p:cNvSpPr txBox="1"/>
          <p:nvPr/>
        </p:nvSpPr>
        <p:spPr>
          <a:xfrm>
            <a:off x="7047385" y="3769668"/>
            <a:ext cx="778428" cy="461665"/>
          </a:xfrm>
          <a:prstGeom prst="rect">
            <a:avLst/>
          </a:prstGeom>
          <a:noFill/>
        </p:spPr>
        <p:txBody>
          <a:bodyPr wrap="none" rtlCol="0">
            <a:spAutoFit/>
          </a:bodyPr>
          <a:lstStyle/>
          <a:p>
            <a:r>
              <a:rPr lang="en-US" dirty="0" smtClean="0"/>
              <a:t>time</a:t>
            </a:r>
            <a:endParaRPr lang="en-US" dirty="0"/>
          </a:p>
        </p:txBody>
      </p:sp>
      <p:sp>
        <p:nvSpPr>
          <p:cNvPr id="22" name="Oval 21"/>
          <p:cNvSpPr/>
          <p:nvPr/>
        </p:nvSpPr>
        <p:spPr bwMode="auto">
          <a:xfrm>
            <a:off x="4495800" y="2514600"/>
            <a:ext cx="373711" cy="373711"/>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 name="Oval 4"/>
          <p:cNvSpPr/>
          <p:nvPr/>
        </p:nvSpPr>
        <p:spPr bwMode="auto">
          <a:xfrm>
            <a:off x="6096000" y="2514600"/>
            <a:ext cx="373711" cy="373711"/>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 name="Oval 4"/>
          <p:cNvSpPr/>
          <p:nvPr/>
        </p:nvSpPr>
        <p:spPr bwMode="auto">
          <a:xfrm>
            <a:off x="3048000" y="2514600"/>
            <a:ext cx="373711" cy="373711"/>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5" name="Straight Connector 24"/>
          <p:cNvCxnSpPr/>
          <p:nvPr/>
        </p:nvCxnSpPr>
        <p:spPr bwMode="auto">
          <a:xfrm>
            <a:off x="3421711" y="2701455"/>
            <a:ext cx="1074089"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bwMode="auto">
          <a:xfrm rot="10800000">
            <a:off x="4869512" y="2701455"/>
            <a:ext cx="1226489"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40" name="Group 39"/>
          <p:cNvGrpSpPr/>
          <p:nvPr/>
        </p:nvGrpSpPr>
        <p:grpSpPr>
          <a:xfrm>
            <a:off x="3971925" y="3979069"/>
            <a:ext cx="2337110" cy="1298227"/>
            <a:chOff x="4122995" y="4128618"/>
            <a:chExt cx="2337110" cy="1298227"/>
          </a:xfrm>
        </p:grpSpPr>
        <p:sp>
          <p:nvSpPr>
            <p:cNvPr id="34" name="Oval 4"/>
            <p:cNvSpPr/>
            <p:nvPr/>
          </p:nvSpPr>
          <p:spPr bwMode="auto">
            <a:xfrm>
              <a:off x="5585873" y="4128618"/>
              <a:ext cx="373711" cy="373711"/>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5" name="Oval 34"/>
            <p:cNvSpPr/>
            <p:nvPr/>
          </p:nvSpPr>
          <p:spPr bwMode="auto">
            <a:xfrm>
              <a:off x="4122995" y="5053134"/>
              <a:ext cx="373711" cy="373711"/>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6" name="Oval 4"/>
            <p:cNvSpPr/>
            <p:nvPr/>
          </p:nvSpPr>
          <p:spPr bwMode="auto">
            <a:xfrm>
              <a:off x="4787800" y="5053134"/>
              <a:ext cx="373711" cy="373711"/>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7" name="Oval 4"/>
            <p:cNvSpPr/>
            <p:nvPr/>
          </p:nvSpPr>
          <p:spPr bwMode="auto">
            <a:xfrm>
              <a:off x="6086394" y="5053134"/>
              <a:ext cx="373711" cy="373711"/>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8" name="Oval 4"/>
            <p:cNvSpPr/>
            <p:nvPr/>
          </p:nvSpPr>
          <p:spPr bwMode="auto">
            <a:xfrm>
              <a:off x="6086394" y="4128618"/>
              <a:ext cx="373711" cy="373711"/>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9" name="Oval 4"/>
            <p:cNvSpPr/>
            <p:nvPr/>
          </p:nvSpPr>
          <p:spPr bwMode="auto">
            <a:xfrm>
              <a:off x="4122995" y="4128618"/>
              <a:ext cx="373711" cy="373711"/>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sp>
        <p:nvSpPr>
          <p:cNvPr id="29" name="Rectangle 28"/>
          <p:cNvSpPr/>
          <p:nvPr/>
        </p:nvSpPr>
        <p:spPr bwMode="auto">
          <a:xfrm>
            <a:off x="3581400" y="3657600"/>
            <a:ext cx="5356040" cy="2779146"/>
          </a:xfrm>
          <a:prstGeom prst="rect">
            <a:avLst/>
          </a:prstGeom>
          <a:solidFill>
            <a:srgbClr val="FFFFFF"/>
          </a:solidFill>
          <a:ln w="38100"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Tree>
    <p:extLst>
      <p:ext uri="{BB962C8B-B14F-4D97-AF65-F5344CB8AC3E}">
        <p14:creationId xmlns:p14="http://schemas.microsoft.com/office/powerpoint/2010/main" val="87942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29"/>
                                        </p:tgtEl>
                                      </p:cBhvr>
                                    </p:animEffect>
                                    <p:set>
                                      <p:cBhvr>
                                        <p:cTn id="7" dur="1" fill="hold">
                                          <p:stCondLst>
                                            <p:cond delay="999"/>
                                          </p:stCondLst>
                                        </p:cTn>
                                        <p:tgtEl>
                                          <p:spTgt spid="2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2.5E-6 -4.44444E-6 L -0.03195 0.29167 " pathEditMode="relative" rAng="0" ptsTypes="AA">
                                      <p:cBhvr>
                                        <p:cTn id="19" dur="500" fill="hold"/>
                                        <p:tgtEl>
                                          <p:spTgt spid="15"/>
                                        </p:tgtEl>
                                        <p:attrNameLst>
                                          <p:attrName>ppt_x</p:attrName>
                                          <p:attrName>ppt_y</p:attrName>
                                        </p:attrNameLst>
                                      </p:cBhvr>
                                      <p:rCtr x="-1600" y="14600"/>
                                    </p:animMotion>
                                  </p:childTnLst>
                                </p:cTn>
                              </p:par>
                              <p:par>
                                <p:cTn id="20" presetID="0" presetClass="path" presetSubtype="0" accel="50000" decel="50000" fill="hold" grpId="0" nodeType="withEffect">
                                  <p:stCondLst>
                                    <p:cond delay="0"/>
                                  </p:stCondLst>
                                  <p:childTnLst>
                                    <p:animMotion origin="layout" path="M 2.5E-6 3.33333E-6 L 0.04479 0.1574 " pathEditMode="relative" rAng="0" ptsTypes="AA">
                                      <p:cBhvr>
                                        <p:cTn id="21" dur="500" fill="hold"/>
                                        <p:tgtEl>
                                          <p:spTgt spid="11"/>
                                        </p:tgtEl>
                                        <p:attrNameLst>
                                          <p:attrName>ppt_x</p:attrName>
                                          <p:attrName>ppt_y</p:attrName>
                                        </p:attrNameLst>
                                      </p:cBhvr>
                                      <p:rCtr x="2200" y="7900"/>
                                    </p:animMotion>
                                  </p:childTnLst>
                                </p:cTn>
                              </p:par>
                              <p:par>
                                <p:cTn id="22" presetID="0" presetClass="path" presetSubtype="0" accel="50000" decel="50000" fill="hold" grpId="0" nodeType="withEffect">
                                  <p:stCondLst>
                                    <p:cond delay="0"/>
                                  </p:stCondLst>
                                  <p:childTnLst>
                                    <p:animMotion origin="layout" path="M 3.05556E-6 3.33333E-6 L 0.03316 0.15694 " pathEditMode="relative" rAng="0" ptsTypes="AA">
                                      <p:cBhvr>
                                        <p:cTn id="23" dur="500" fill="hold"/>
                                        <p:tgtEl>
                                          <p:spTgt spid="12"/>
                                        </p:tgtEl>
                                        <p:attrNameLst>
                                          <p:attrName>ppt_x</p:attrName>
                                          <p:attrName>ppt_y</p:attrName>
                                        </p:attrNameLst>
                                      </p:cBhvr>
                                      <p:rCtr x="1600" y="7800"/>
                                    </p:animMotion>
                                  </p:childTnLst>
                                </p:cTn>
                              </p:par>
                              <p:par>
                                <p:cTn id="24" presetID="0" presetClass="path" presetSubtype="0" accel="50000" decel="50000" fill="hold" grpId="0" nodeType="withEffect">
                                  <p:stCondLst>
                                    <p:cond delay="0"/>
                                  </p:stCondLst>
                                  <p:childTnLst>
                                    <p:animMotion origin="layout" path="M -3.33333E-6 -4.44444E-6 L 0.02361 0.2919 " pathEditMode="relative" rAng="0" ptsTypes="AA">
                                      <p:cBhvr>
                                        <p:cTn id="25" dur="500" fill="hold"/>
                                        <p:tgtEl>
                                          <p:spTgt spid="10"/>
                                        </p:tgtEl>
                                        <p:attrNameLst>
                                          <p:attrName>ppt_x</p:attrName>
                                          <p:attrName>ppt_y</p:attrName>
                                        </p:attrNameLst>
                                      </p:cBhvr>
                                      <p:rCtr x="1200" y="14600"/>
                                    </p:animMotion>
                                  </p:childTnLst>
                                </p:cTn>
                              </p:par>
                              <p:par>
                                <p:cTn id="26" presetID="0" presetClass="path" presetSubtype="0" accel="50000" decel="50000" fill="hold" grpId="0" nodeType="withEffect">
                                  <p:stCondLst>
                                    <p:cond delay="0"/>
                                  </p:stCondLst>
                                  <p:childTnLst>
                                    <p:animMotion origin="layout" path="M -8.33333E-7 -4.44444E-6 L 0.04948 0.29167 " pathEditMode="relative" rAng="0" ptsTypes="AA">
                                      <p:cBhvr>
                                        <p:cTn id="27" dur="500" fill="hold"/>
                                        <p:tgtEl>
                                          <p:spTgt spid="14"/>
                                        </p:tgtEl>
                                        <p:attrNameLst>
                                          <p:attrName>ppt_x</p:attrName>
                                          <p:attrName>ppt_y</p:attrName>
                                        </p:attrNameLst>
                                      </p:cBhvr>
                                      <p:rCtr x="2500" y="14600"/>
                                    </p:animMotion>
                                  </p:childTnLst>
                                </p:cTn>
                              </p:par>
                              <p:par>
                                <p:cTn id="28" presetID="0" presetClass="path" presetSubtype="0" accel="50000" decel="50000" fill="hold" grpId="0" nodeType="withEffect">
                                  <p:stCondLst>
                                    <p:cond delay="0"/>
                                  </p:stCondLst>
                                  <p:childTnLst>
                                    <p:animMotion origin="layout" path="M -8.33333E-7 3.33333E-6 L 0.09879 0.15671 " pathEditMode="relative" rAng="0" ptsTypes="AA">
                                      <p:cBhvr>
                                        <p:cTn id="29" dur="500" fill="hold"/>
                                        <p:tgtEl>
                                          <p:spTgt spid="13"/>
                                        </p:tgtEl>
                                        <p:attrNameLst>
                                          <p:attrName>ppt_x</p:attrName>
                                          <p:attrName>ppt_y</p:attrName>
                                        </p:attrNameLst>
                                      </p:cBhvr>
                                      <p:rCtr x="4900" y="7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8" grpId="0" animBg="1"/>
      <p:bldP spid="20"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2143137"/>
            <a:ext cx="7772400" cy="1676400"/>
          </a:xfrm>
        </p:spPr>
        <p:txBody>
          <a:bodyPr/>
          <a:lstStyle/>
          <a:p>
            <a:r>
              <a:rPr lang="en-US" b="1" dirty="0"/>
              <a:t>Threads, Locks, &amp; Messages </a:t>
            </a:r>
          </a:p>
        </p:txBody>
      </p:sp>
      <p:sp>
        <p:nvSpPr>
          <p:cNvPr id="5" name="Subtitle 4"/>
          <p:cNvSpPr txBox="1">
            <a:spLocks noGrp="1"/>
          </p:cNvSpPr>
          <p:nvPr>
            <p:ph type="subTitle" idx="1"/>
          </p:nvPr>
        </p:nvSpPr>
        <p:spPr>
          <a:xfrm>
            <a:off x="2644955" y="4276737"/>
            <a:ext cx="3854090" cy="461665"/>
          </a:xfrm>
          <a:prstGeom prst="rect">
            <a:avLst/>
          </a:prstGeom>
          <a:noFill/>
        </p:spPr>
        <p:txBody>
          <a:bodyPr wrap="none" rtlCol="0">
            <a:spAutoFit/>
          </a:bodyPr>
          <a:lstStyle/>
          <a:p>
            <a:pPr algn="ctr"/>
            <a:r>
              <a:rPr lang="en-US" sz="2400" dirty="0" smtClean="0"/>
              <a:t>“low level parallel primitives”</a:t>
            </a:r>
            <a:endParaRPr lang="en-US" sz="2400" dirty="0"/>
          </a:p>
        </p:txBody>
      </p:sp>
      <p:sp>
        <p:nvSpPr>
          <p:cNvPr id="6" name="TextBox 5"/>
          <p:cNvSpPr txBox="1"/>
          <p:nvPr/>
        </p:nvSpPr>
        <p:spPr>
          <a:xfrm>
            <a:off x="685800" y="1143000"/>
            <a:ext cx="2232252" cy="461665"/>
          </a:xfrm>
          <a:prstGeom prst="rect">
            <a:avLst/>
          </a:prstGeom>
          <a:noFill/>
        </p:spPr>
        <p:txBody>
          <a:bodyPr wrap="none" rtlCol="0">
            <a:spAutoFit/>
          </a:bodyPr>
          <a:lstStyle/>
          <a:p>
            <a:r>
              <a:rPr lang="en-US" sz="2400" dirty="0" smtClean="0"/>
              <a:t>We could use ….</a:t>
            </a:r>
            <a:endParaRPr lang="en-US" sz="2400" dirty="0"/>
          </a:p>
        </p:txBody>
      </p:sp>
    </p:spTree>
    <p:extLst>
      <p:ext uri="{BB962C8B-B14F-4D97-AF65-F5344CB8AC3E}">
        <p14:creationId xmlns:p14="http://schemas.microsoft.com/office/powerpoint/2010/main" val="35159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6" name="Group 105"/>
          <p:cNvGrpSpPr/>
          <p:nvPr/>
        </p:nvGrpSpPr>
        <p:grpSpPr>
          <a:xfrm>
            <a:off x="1143000" y="2057400"/>
            <a:ext cx="3810000" cy="1905000"/>
            <a:chOff x="1143000" y="2057400"/>
            <a:chExt cx="3810000" cy="1905000"/>
          </a:xfrm>
        </p:grpSpPr>
        <p:grpSp>
          <p:nvGrpSpPr>
            <p:cNvPr id="94" name="Group 93"/>
            <p:cNvGrpSpPr/>
            <p:nvPr/>
          </p:nvGrpSpPr>
          <p:grpSpPr>
            <a:xfrm>
              <a:off x="1143000" y="2057400"/>
              <a:ext cx="3810000" cy="1066800"/>
              <a:chOff x="381000" y="2057400"/>
              <a:chExt cx="3810000" cy="1066800"/>
            </a:xfrm>
          </p:grpSpPr>
          <p:sp>
            <p:nvSpPr>
              <p:cNvPr id="49" name="Rounded Rectangle 48"/>
              <p:cNvSpPr/>
              <p:nvPr/>
            </p:nvSpPr>
            <p:spPr bwMode="auto">
              <a:xfrm>
                <a:off x="381000" y="2057400"/>
                <a:ext cx="3810000" cy="1066800"/>
              </a:xfrm>
              <a:prstGeom prst="roundRect">
                <a:avLst>
                  <a:gd name="adj" fmla="val 3254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2" name="Oval 91"/>
              <p:cNvSpPr/>
              <p:nvPr/>
            </p:nvSpPr>
            <p:spPr bwMode="auto">
              <a:xfrm>
                <a:off x="1981200" y="22860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97" name="Rounded Rectangle 96"/>
            <p:cNvSpPr/>
            <p:nvPr/>
          </p:nvSpPr>
          <p:spPr bwMode="auto">
            <a:xfrm>
              <a:off x="2667000" y="3387490"/>
              <a:ext cx="838199" cy="57491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dirty="0" smtClean="0">
                  <a:solidFill>
                    <a:prstClr val="black"/>
                  </a:solidFill>
                  <a:latin typeface="Tahoma" pitchFamily="34" charset="0"/>
                  <a:ea typeface="ＭＳ Ｐゴシック" pitchFamily="-111" charset="-128"/>
                </a:rPr>
                <a:t>CPU 1</a:t>
              </a:r>
            </a:p>
          </p:txBody>
        </p:sp>
        <p:cxnSp>
          <p:nvCxnSpPr>
            <p:cNvPr id="100" name="Straight Arrow Connector 99"/>
            <p:cNvCxnSpPr>
              <a:stCxn id="97" idx="0"/>
              <a:endCxn id="92" idx="4"/>
            </p:cNvCxnSpPr>
            <p:nvPr/>
          </p:nvCxnSpPr>
          <p:spPr bwMode="auto">
            <a:xfrm rot="5400000" flipH="1" flipV="1">
              <a:off x="2878255" y="3179645"/>
              <a:ext cx="41569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grpSp>
        <p:nvGrpSpPr>
          <p:cNvPr id="107" name="Group 106"/>
          <p:cNvGrpSpPr/>
          <p:nvPr/>
        </p:nvGrpSpPr>
        <p:grpSpPr>
          <a:xfrm>
            <a:off x="4191000" y="2057400"/>
            <a:ext cx="3886200" cy="1905000"/>
            <a:chOff x="4191000" y="2057400"/>
            <a:chExt cx="3886200" cy="1905000"/>
          </a:xfrm>
        </p:grpSpPr>
        <p:grpSp>
          <p:nvGrpSpPr>
            <p:cNvPr id="95" name="Group 94"/>
            <p:cNvGrpSpPr/>
            <p:nvPr/>
          </p:nvGrpSpPr>
          <p:grpSpPr>
            <a:xfrm>
              <a:off x="4191000" y="2057400"/>
              <a:ext cx="3886200" cy="1066800"/>
              <a:chOff x="3429000" y="2057400"/>
              <a:chExt cx="3886200" cy="1066800"/>
            </a:xfrm>
          </p:grpSpPr>
          <p:sp>
            <p:nvSpPr>
              <p:cNvPr id="50" name="Rounded Rectangle 49"/>
              <p:cNvSpPr/>
              <p:nvPr/>
            </p:nvSpPr>
            <p:spPr bwMode="auto">
              <a:xfrm>
                <a:off x="3429000" y="2057400"/>
                <a:ext cx="3886200" cy="1066800"/>
              </a:xfrm>
              <a:prstGeom prst="roundRect">
                <a:avLst>
                  <a:gd name="adj" fmla="val 34657"/>
                </a:avLst>
              </a:prstGeom>
              <a:gradFill>
                <a:gsLst>
                  <a:gs pos="0">
                    <a:schemeClr val="accent6">
                      <a:tint val="50000"/>
                      <a:satMod val="300000"/>
                      <a:alpha val="72000"/>
                    </a:schemeClr>
                  </a:gs>
                  <a:gs pos="35000">
                    <a:schemeClr val="accent6">
                      <a:tint val="37000"/>
                      <a:satMod val="300000"/>
                      <a:alpha val="70000"/>
                    </a:schemeClr>
                  </a:gs>
                  <a:gs pos="100000">
                    <a:schemeClr val="accent6">
                      <a:tint val="15000"/>
                      <a:satMod val="350000"/>
                      <a:alpha val="80000"/>
                    </a:schemeClr>
                  </a:gs>
                </a:gsLs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sp>
            <p:nvSpPr>
              <p:cNvPr id="93" name="Oval 92"/>
              <p:cNvSpPr/>
              <p:nvPr/>
            </p:nvSpPr>
            <p:spPr bwMode="auto">
              <a:xfrm>
                <a:off x="5029200" y="22860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prstClr val="black"/>
                  </a:solidFill>
                  <a:latin typeface="Tahoma" pitchFamily="-64" charset="0"/>
                </a:endParaRPr>
              </a:p>
            </p:txBody>
          </p:sp>
        </p:grpSp>
        <p:sp>
          <p:nvSpPr>
            <p:cNvPr id="98" name="Rounded Rectangle 97"/>
            <p:cNvSpPr/>
            <p:nvPr/>
          </p:nvSpPr>
          <p:spPr bwMode="auto">
            <a:xfrm>
              <a:off x="5715000" y="3387490"/>
              <a:ext cx="838199" cy="57491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dirty="0" smtClean="0">
                  <a:solidFill>
                    <a:prstClr val="black"/>
                  </a:solidFill>
                  <a:latin typeface="Tahoma" pitchFamily="34" charset="0"/>
                  <a:ea typeface="ＭＳ Ｐゴシック" pitchFamily="-111" charset="-128"/>
                </a:rPr>
                <a:t>CPU 2</a:t>
              </a:r>
            </a:p>
          </p:txBody>
        </p:sp>
        <p:cxnSp>
          <p:nvCxnSpPr>
            <p:cNvPr id="102" name="Straight Arrow Connector 101"/>
            <p:cNvCxnSpPr>
              <a:stCxn id="98" idx="0"/>
              <a:endCxn id="93" idx="4"/>
            </p:cNvCxnSpPr>
            <p:nvPr/>
          </p:nvCxnSpPr>
          <p:spPr bwMode="auto">
            <a:xfrm rot="5400000" flipH="1" flipV="1">
              <a:off x="5926255" y="3179645"/>
              <a:ext cx="41569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sp>
        <p:nvSpPr>
          <p:cNvPr id="2" name="Title 1"/>
          <p:cNvSpPr>
            <a:spLocks noGrp="1"/>
          </p:cNvSpPr>
          <p:nvPr>
            <p:ph type="title"/>
          </p:nvPr>
        </p:nvSpPr>
        <p:spPr/>
        <p:txBody>
          <a:bodyPr/>
          <a:lstStyle/>
          <a:p>
            <a:r>
              <a:rPr lang="en-US" sz="3600" dirty="0" smtClean="0"/>
              <a:t>Common Problem: Write-Write Race</a:t>
            </a:r>
            <a:endParaRPr lang="en-US" sz="3600"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solidFill>
                  <a:prstClr val="black"/>
                </a:solidFill>
                <a:latin typeface="Calibri"/>
              </a:rPr>
              <a:pPr>
                <a:defRPr/>
              </a:pPr>
              <a:t>50</a:t>
            </a:fld>
            <a:endParaRPr lang="en-US">
              <a:solidFill>
                <a:prstClr val="black"/>
              </a:solidFill>
              <a:latin typeface="Calibri"/>
            </a:endParaRPr>
          </a:p>
        </p:txBody>
      </p:sp>
      <p:sp>
        <p:nvSpPr>
          <p:cNvPr id="44" name="TextBox 43"/>
          <p:cNvSpPr txBox="1"/>
          <p:nvPr/>
        </p:nvSpPr>
        <p:spPr>
          <a:xfrm>
            <a:off x="228600" y="990600"/>
            <a:ext cx="8572500" cy="830997"/>
          </a:xfrm>
          <a:prstGeom prst="rect">
            <a:avLst/>
          </a:prstGeom>
          <a:noFill/>
        </p:spPr>
        <p:txBody>
          <a:bodyPr wrap="square" rtlCol="0">
            <a:spAutoFit/>
          </a:bodyPr>
          <a:lstStyle/>
          <a:p>
            <a:pPr marL="225425"/>
            <a:r>
              <a:rPr lang="en-US" sz="2400" dirty="0" smtClean="0">
                <a:solidFill>
                  <a:prstClr val="black"/>
                </a:solidFill>
                <a:latin typeface="Calibri"/>
              </a:rPr>
              <a:t>Processors running </a:t>
            </a:r>
            <a:r>
              <a:rPr lang="en-US" sz="2400" b="1" dirty="0" smtClean="0">
                <a:solidFill>
                  <a:prstClr val="black"/>
                </a:solidFill>
                <a:latin typeface="Calibri"/>
              </a:rPr>
              <a:t>adjacent update functions </a:t>
            </a:r>
            <a:r>
              <a:rPr lang="en-US" sz="2400" dirty="0" smtClean="0">
                <a:solidFill>
                  <a:prstClr val="black"/>
                </a:solidFill>
                <a:latin typeface="Calibri"/>
              </a:rPr>
              <a:t>simultaneously modify shared data:</a:t>
            </a:r>
            <a:endParaRPr lang="en-US" sz="2400" dirty="0">
              <a:solidFill>
                <a:prstClr val="black"/>
              </a:solidFill>
              <a:latin typeface="Calibri"/>
            </a:endParaRPr>
          </a:p>
        </p:txBody>
      </p:sp>
      <p:cxnSp>
        <p:nvCxnSpPr>
          <p:cNvPr id="45" name="Straight Connector 44"/>
          <p:cNvCxnSpPr>
            <a:stCxn id="55" idx="6"/>
            <a:endCxn id="47" idx="2"/>
          </p:cNvCxnSpPr>
          <p:nvPr/>
        </p:nvCxnSpPr>
        <p:spPr bwMode="auto">
          <a:xfrm>
            <a:off x="1705308" y="2624572"/>
            <a:ext cx="5762292" cy="10071"/>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47" name="Oval 46"/>
          <p:cNvSpPr/>
          <p:nvPr/>
        </p:nvSpPr>
        <p:spPr bwMode="auto">
          <a:xfrm>
            <a:off x="7467600" y="24384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48" name="Oval 47"/>
          <p:cNvSpPr/>
          <p:nvPr/>
        </p:nvSpPr>
        <p:spPr bwMode="auto">
          <a:xfrm>
            <a:off x="5928905" y="2428329"/>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53" name="Oval 52"/>
          <p:cNvSpPr/>
          <p:nvPr/>
        </p:nvSpPr>
        <p:spPr bwMode="auto">
          <a:xfrm>
            <a:off x="4390211" y="24384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54" name="Oval 53"/>
          <p:cNvSpPr/>
          <p:nvPr/>
        </p:nvSpPr>
        <p:spPr bwMode="auto">
          <a:xfrm>
            <a:off x="2851516" y="24182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55" name="Oval 54"/>
          <p:cNvSpPr/>
          <p:nvPr/>
        </p:nvSpPr>
        <p:spPr bwMode="auto">
          <a:xfrm>
            <a:off x="1312822" y="2428329"/>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3" name="Group 90"/>
          <p:cNvGrpSpPr/>
          <p:nvPr/>
        </p:nvGrpSpPr>
        <p:grpSpPr>
          <a:xfrm>
            <a:off x="228600" y="3505200"/>
            <a:ext cx="2474566" cy="1993282"/>
            <a:chOff x="297829" y="4077318"/>
            <a:chExt cx="2474566" cy="1993282"/>
          </a:xfrm>
        </p:grpSpPr>
        <p:grpSp>
          <p:nvGrpSpPr>
            <p:cNvPr id="5" name="Group 72"/>
            <p:cNvGrpSpPr/>
            <p:nvPr/>
          </p:nvGrpSpPr>
          <p:grpSpPr>
            <a:xfrm>
              <a:off x="297829" y="4317206"/>
              <a:ext cx="2474566" cy="1753394"/>
              <a:chOff x="929034" y="4318794"/>
              <a:chExt cx="2474566" cy="1753394"/>
            </a:xfrm>
          </p:grpSpPr>
          <p:cxnSp>
            <p:nvCxnSpPr>
              <p:cNvPr id="65" name="Straight Arrow Connector 64"/>
              <p:cNvCxnSpPr/>
              <p:nvPr/>
            </p:nvCxnSpPr>
            <p:spPr bwMode="auto">
              <a:xfrm>
                <a:off x="929828" y="6070600"/>
                <a:ext cx="2473772" cy="1588"/>
              </a:xfrm>
              <a:prstGeom prst="straightConnector1">
                <a:avLst/>
              </a:prstGeom>
              <a:ln>
                <a:solidFill>
                  <a:schemeClr val="tx1"/>
                </a:solidFill>
                <a:headEnd type="none" w="med" len="med"/>
                <a:tailEnd type="arrow"/>
              </a:ln>
            </p:spPr>
            <p:style>
              <a:lnRef idx="1">
                <a:schemeClr val="accent1"/>
              </a:lnRef>
              <a:fillRef idx="2">
                <a:schemeClr val="accent1"/>
              </a:fillRef>
              <a:effectRef idx="1">
                <a:schemeClr val="accent1"/>
              </a:effectRef>
              <a:fontRef idx="minor">
                <a:schemeClr val="dk1"/>
              </a:fontRef>
            </p:style>
          </p:cxnSp>
          <p:cxnSp>
            <p:nvCxnSpPr>
              <p:cNvPr id="66" name="Straight Arrow Connector 65"/>
              <p:cNvCxnSpPr/>
              <p:nvPr/>
            </p:nvCxnSpPr>
            <p:spPr bwMode="auto">
              <a:xfrm rot="5400000" flipH="1" flipV="1">
                <a:off x="53528" y="5194300"/>
                <a:ext cx="1752600" cy="1588"/>
              </a:xfrm>
              <a:prstGeom prst="straightConnector1">
                <a:avLst/>
              </a:prstGeom>
              <a:ln>
                <a:solidFill>
                  <a:schemeClr val="tx1"/>
                </a:solidFill>
                <a:headEnd type="none" w="med" len="med"/>
                <a:tailEnd type="arrow"/>
              </a:ln>
            </p:spPr>
            <p:style>
              <a:lnRef idx="1">
                <a:schemeClr val="accent1"/>
              </a:lnRef>
              <a:fillRef idx="2">
                <a:schemeClr val="accent1"/>
              </a:fillRef>
              <a:effectRef idx="1">
                <a:schemeClr val="accent1"/>
              </a:effectRef>
              <a:fontRef idx="minor">
                <a:schemeClr val="dk1"/>
              </a:fontRef>
            </p:style>
          </p:cxnSp>
          <p:sp>
            <p:nvSpPr>
              <p:cNvPr id="69" name="Rectangle 68"/>
              <p:cNvSpPr/>
              <p:nvPr/>
            </p:nvSpPr>
            <p:spPr bwMode="auto">
              <a:xfrm>
                <a:off x="1277937" y="4735512"/>
                <a:ext cx="257175" cy="133508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0" name="Rectangle 69"/>
              <p:cNvSpPr/>
              <p:nvPr/>
            </p:nvSpPr>
            <p:spPr bwMode="auto">
              <a:xfrm>
                <a:off x="1768061" y="4735512"/>
                <a:ext cx="257175" cy="133508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1" name="Rectangle 70"/>
              <p:cNvSpPr/>
              <p:nvPr/>
            </p:nvSpPr>
            <p:spPr bwMode="auto">
              <a:xfrm>
                <a:off x="2241136" y="4735512"/>
                <a:ext cx="257175" cy="133508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2" name="Rectangle 71"/>
              <p:cNvSpPr/>
              <p:nvPr/>
            </p:nvSpPr>
            <p:spPr bwMode="auto">
              <a:xfrm>
                <a:off x="2701511" y="4735512"/>
                <a:ext cx="257175" cy="1335088"/>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sp>
          <p:nvSpPr>
            <p:cNvPr id="88" name="TextBox 87"/>
            <p:cNvSpPr txBox="1"/>
            <p:nvPr/>
          </p:nvSpPr>
          <p:spPr>
            <a:xfrm>
              <a:off x="299417" y="4077318"/>
              <a:ext cx="1384418" cy="369332"/>
            </a:xfrm>
            <a:prstGeom prst="rect">
              <a:avLst/>
            </a:prstGeom>
            <a:noFill/>
          </p:spPr>
          <p:txBody>
            <a:bodyPr wrap="none" rtlCol="0">
              <a:spAutoFit/>
            </a:bodyPr>
            <a:lstStyle/>
            <a:p>
              <a:r>
                <a:rPr lang="en-US" dirty="0" smtClean="0">
                  <a:solidFill>
                    <a:prstClr val="black"/>
                  </a:solidFill>
                  <a:latin typeface="Calibri"/>
                </a:rPr>
                <a:t>CPU1 writes:</a:t>
              </a:r>
              <a:endParaRPr lang="en-US" dirty="0">
                <a:solidFill>
                  <a:prstClr val="black"/>
                </a:solidFill>
                <a:latin typeface="Calibri"/>
              </a:endParaRPr>
            </a:p>
          </p:txBody>
        </p:sp>
      </p:grpSp>
      <p:grpSp>
        <p:nvGrpSpPr>
          <p:cNvPr id="6" name="Group 92"/>
          <p:cNvGrpSpPr/>
          <p:nvPr/>
        </p:nvGrpSpPr>
        <p:grpSpPr>
          <a:xfrm>
            <a:off x="6734617" y="3505200"/>
            <a:ext cx="2256983" cy="1994870"/>
            <a:chOff x="6331615" y="4077318"/>
            <a:chExt cx="2256983" cy="1994870"/>
          </a:xfrm>
        </p:grpSpPr>
        <p:grpSp>
          <p:nvGrpSpPr>
            <p:cNvPr id="7" name="Group 73"/>
            <p:cNvGrpSpPr/>
            <p:nvPr/>
          </p:nvGrpSpPr>
          <p:grpSpPr>
            <a:xfrm>
              <a:off x="6364634" y="4318794"/>
              <a:ext cx="2223964" cy="1753394"/>
              <a:chOff x="929034" y="4318794"/>
              <a:chExt cx="2223964" cy="1753394"/>
            </a:xfrm>
          </p:grpSpPr>
          <p:cxnSp>
            <p:nvCxnSpPr>
              <p:cNvPr id="75" name="Straight Arrow Connector 74"/>
              <p:cNvCxnSpPr/>
              <p:nvPr/>
            </p:nvCxnSpPr>
            <p:spPr bwMode="auto">
              <a:xfrm>
                <a:off x="929828" y="6070600"/>
                <a:ext cx="2223170" cy="1588"/>
              </a:xfrm>
              <a:prstGeom prst="straightConnector1">
                <a:avLst/>
              </a:prstGeom>
              <a:ln>
                <a:solidFill>
                  <a:schemeClr val="tx1"/>
                </a:solidFill>
                <a:headEnd type="none" w="med" len="med"/>
                <a:tailEnd type="arrow"/>
              </a:ln>
            </p:spPr>
            <p:style>
              <a:lnRef idx="1">
                <a:schemeClr val="accent1"/>
              </a:lnRef>
              <a:fillRef idx="2">
                <a:schemeClr val="accent1"/>
              </a:fillRef>
              <a:effectRef idx="1">
                <a:schemeClr val="accent1"/>
              </a:effectRef>
              <a:fontRef idx="minor">
                <a:schemeClr val="dk1"/>
              </a:fontRef>
            </p:style>
          </p:cxnSp>
          <p:cxnSp>
            <p:nvCxnSpPr>
              <p:cNvPr id="76" name="Straight Arrow Connector 75"/>
              <p:cNvCxnSpPr/>
              <p:nvPr/>
            </p:nvCxnSpPr>
            <p:spPr bwMode="auto">
              <a:xfrm rot="5400000" flipH="1" flipV="1">
                <a:off x="53528" y="5194300"/>
                <a:ext cx="1752600" cy="1588"/>
              </a:xfrm>
              <a:prstGeom prst="straightConnector1">
                <a:avLst/>
              </a:prstGeom>
              <a:ln>
                <a:solidFill>
                  <a:schemeClr val="tx1"/>
                </a:solidFill>
                <a:headEnd type="none" w="med" len="med"/>
                <a:tailEnd type="arrow"/>
              </a:ln>
            </p:spPr>
            <p:style>
              <a:lnRef idx="1">
                <a:schemeClr val="accent1"/>
              </a:lnRef>
              <a:fillRef idx="2">
                <a:schemeClr val="accent1"/>
              </a:fillRef>
              <a:effectRef idx="1">
                <a:schemeClr val="accent1"/>
              </a:effectRef>
              <a:fontRef idx="minor">
                <a:schemeClr val="dk1"/>
              </a:fontRef>
            </p:style>
          </p:cxnSp>
          <p:sp>
            <p:nvSpPr>
              <p:cNvPr id="77" name="Rectangle 76"/>
              <p:cNvSpPr/>
              <p:nvPr/>
            </p:nvSpPr>
            <p:spPr bwMode="auto">
              <a:xfrm>
                <a:off x="1277937" y="5334000"/>
                <a:ext cx="257175" cy="736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8" name="Rectangle 77"/>
              <p:cNvSpPr/>
              <p:nvPr/>
            </p:nvSpPr>
            <p:spPr bwMode="auto">
              <a:xfrm>
                <a:off x="1768061" y="5334000"/>
                <a:ext cx="257175" cy="736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9" name="Rectangle 78"/>
              <p:cNvSpPr/>
              <p:nvPr/>
            </p:nvSpPr>
            <p:spPr bwMode="auto">
              <a:xfrm>
                <a:off x="2241136" y="5334000"/>
                <a:ext cx="257175" cy="736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80" name="Rectangle 79"/>
              <p:cNvSpPr/>
              <p:nvPr/>
            </p:nvSpPr>
            <p:spPr bwMode="auto">
              <a:xfrm>
                <a:off x="2701511" y="5334000"/>
                <a:ext cx="257175" cy="736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sp>
          <p:nvSpPr>
            <p:cNvPr id="89" name="TextBox 88"/>
            <p:cNvSpPr txBox="1"/>
            <p:nvPr/>
          </p:nvSpPr>
          <p:spPr>
            <a:xfrm>
              <a:off x="6331615" y="4077318"/>
              <a:ext cx="1384418" cy="369332"/>
            </a:xfrm>
            <a:prstGeom prst="rect">
              <a:avLst/>
            </a:prstGeom>
            <a:noFill/>
          </p:spPr>
          <p:txBody>
            <a:bodyPr wrap="none" rtlCol="0">
              <a:spAutoFit/>
            </a:bodyPr>
            <a:lstStyle/>
            <a:p>
              <a:r>
                <a:rPr lang="en-US" dirty="0" smtClean="0">
                  <a:solidFill>
                    <a:prstClr val="black"/>
                  </a:solidFill>
                  <a:latin typeface="Calibri"/>
                </a:rPr>
                <a:t>CPU2 writes:</a:t>
              </a:r>
              <a:endParaRPr lang="en-US" dirty="0">
                <a:solidFill>
                  <a:prstClr val="black"/>
                </a:solidFill>
                <a:latin typeface="Calibri"/>
              </a:endParaRPr>
            </a:p>
          </p:txBody>
        </p:sp>
      </p:grpSp>
      <p:grpSp>
        <p:nvGrpSpPr>
          <p:cNvPr id="8" name="Group 91"/>
          <p:cNvGrpSpPr/>
          <p:nvPr/>
        </p:nvGrpSpPr>
        <p:grpSpPr>
          <a:xfrm>
            <a:off x="3352800" y="4419749"/>
            <a:ext cx="2474566" cy="1981051"/>
            <a:chOff x="3332569" y="4087961"/>
            <a:chExt cx="2474566" cy="1981051"/>
          </a:xfrm>
        </p:grpSpPr>
        <p:grpSp>
          <p:nvGrpSpPr>
            <p:cNvPr id="9" name="Group 80"/>
            <p:cNvGrpSpPr/>
            <p:nvPr/>
          </p:nvGrpSpPr>
          <p:grpSpPr>
            <a:xfrm>
              <a:off x="3332569" y="4315618"/>
              <a:ext cx="2474566" cy="1753394"/>
              <a:chOff x="929034" y="4318794"/>
              <a:chExt cx="2474566" cy="1753394"/>
            </a:xfrm>
          </p:grpSpPr>
          <p:cxnSp>
            <p:nvCxnSpPr>
              <p:cNvPr id="82" name="Straight Arrow Connector 81"/>
              <p:cNvCxnSpPr/>
              <p:nvPr/>
            </p:nvCxnSpPr>
            <p:spPr bwMode="auto">
              <a:xfrm>
                <a:off x="929828" y="6070600"/>
                <a:ext cx="2473772" cy="1588"/>
              </a:xfrm>
              <a:prstGeom prst="straightConnector1">
                <a:avLst/>
              </a:prstGeom>
              <a:ln>
                <a:solidFill>
                  <a:schemeClr val="tx1"/>
                </a:solidFill>
                <a:headEnd type="none" w="med" len="med"/>
                <a:tailEnd type="arrow"/>
              </a:ln>
            </p:spPr>
            <p:style>
              <a:lnRef idx="1">
                <a:schemeClr val="accent1"/>
              </a:lnRef>
              <a:fillRef idx="2">
                <a:schemeClr val="accent1"/>
              </a:fillRef>
              <a:effectRef idx="1">
                <a:schemeClr val="accent1"/>
              </a:effectRef>
              <a:fontRef idx="minor">
                <a:schemeClr val="dk1"/>
              </a:fontRef>
            </p:style>
          </p:cxnSp>
          <p:cxnSp>
            <p:nvCxnSpPr>
              <p:cNvPr id="83" name="Straight Arrow Connector 82"/>
              <p:cNvCxnSpPr/>
              <p:nvPr/>
            </p:nvCxnSpPr>
            <p:spPr bwMode="auto">
              <a:xfrm rot="5400000" flipH="1" flipV="1">
                <a:off x="53528" y="5194300"/>
                <a:ext cx="1752600" cy="1588"/>
              </a:xfrm>
              <a:prstGeom prst="straightConnector1">
                <a:avLst/>
              </a:prstGeom>
              <a:ln>
                <a:solidFill>
                  <a:schemeClr val="tx1"/>
                </a:solidFill>
                <a:headEnd type="none" w="med" len="med"/>
                <a:tailEnd type="arrow"/>
              </a:ln>
            </p:spPr>
            <p:style>
              <a:lnRef idx="1">
                <a:schemeClr val="accent1"/>
              </a:lnRef>
              <a:fillRef idx="2">
                <a:schemeClr val="accent1"/>
              </a:fillRef>
              <a:effectRef idx="1">
                <a:schemeClr val="accent1"/>
              </a:effectRef>
              <a:fontRef idx="minor">
                <a:schemeClr val="dk1"/>
              </a:fontRef>
            </p:style>
          </p:cxnSp>
          <p:sp>
            <p:nvSpPr>
              <p:cNvPr id="84" name="Rectangle 83"/>
              <p:cNvSpPr/>
              <p:nvPr/>
            </p:nvSpPr>
            <p:spPr bwMode="auto">
              <a:xfrm>
                <a:off x="1277937" y="4737100"/>
                <a:ext cx="257175" cy="13335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85" name="Rectangle 84"/>
              <p:cNvSpPr/>
              <p:nvPr/>
            </p:nvSpPr>
            <p:spPr bwMode="auto">
              <a:xfrm>
                <a:off x="1768061" y="4737100"/>
                <a:ext cx="257175" cy="13335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86" name="Rectangle 85"/>
              <p:cNvSpPr/>
              <p:nvPr/>
            </p:nvSpPr>
            <p:spPr bwMode="auto">
              <a:xfrm>
                <a:off x="2241136" y="5334000"/>
                <a:ext cx="257175" cy="736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87" name="Rectangle 86"/>
              <p:cNvSpPr/>
              <p:nvPr/>
            </p:nvSpPr>
            <p:spPr bwMode="auto">
              <a:xfrm>
                <a:off x="2701511" y="5334000"/>
                <a:ext cx="257175" cy="736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sp>
          <p:nvSpPr>
            <p:cNvPr id="90" name="TextBox 89"/>
            <p:cNvSpPr txBox="1"/>
            <p:nvPr/>
          </p:nvSpPr>
          <p:spPr>
            <a:xfrm>
              <a:off x="3742132" y="4087961"/>
              <a:ext cx="1650211" cy="461665"/>
            </a:xfrm>
            <a:prstGeom prst="rect">
              <a:avLst/>
            </a:prstGeom>
            <a:noFill/>
          </p:spPr>
          <p:txBody>
            <a:bodyPr wrap="none" rtlCol="0">
              <a:spAutoFit/>
            </a:bodyPr>
            <a:lstStyle/>
            <a:p>
              <a:r>
                <a:rPr lang="en-US" dirty="0" smtClean="0">
                  <a:solidFill>
                    <a:prstClr val="black"/>
                  </a:solidFill>
                  <a:latin typeface="Calibri"/>
                </a:rPr>
                <a:t>Final Value</a:t>
              </a:r>
              <a:endParaRPr lang="en-US" dirty="0">
                <a:solidFill>
                  <a:prstClr val="black"/>
                </a:solidFill>
                <a:latin typeface="Calibri"/>
              </a:endParaRPr>
            </a:p>
          </p:txBody>
        </p:sp>
      </p:grpSp>
      <p:cxnSp>
        <p:nvCxnSpPr>
          <p:cNvPr id="109" name="Shape 108"/>
          <p:cNvCxnSpPr>
            <a:stCxn id="97" idx="3"/>
            <a:endCxn id="53" idx="3"/>
          </p:cNvCxnSpPr>
          <p:nvPr/>
        </p:nvCxnSpPr>
        <p:spPr bwMode="auto">
          <a:xfrm flipV="1">
            <a:off x="3505199" y="2773408"/>
            <a:ext cx="942490" cy="901537"/>
          </a:xfrm>
          <a:prstGeom prst="curvedConnector2">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112" name="Shape 111"/>
          <p:cNvCxnSpPr>
            <a:stCxn id="98" idx="1"/>
            <a:endCxn id="53" idx="5"/>
          </p:cNvCxnSpPr>
          <p:nvPr/>
        </p:nvCxnSpPr>
        <p:spPr bwMode="auto">
          <a:xfrm rot="10800000">
            <a:off x="4725220" y="2773409"/>
            <a:ext cx="989781" cy="901537"/>
          </a:xfrm>
          <a:prstGeom prst="curvedConnector2">
            <a:avLst/>
          </a:prstGeom>
          <a:noFill/>
          <a:ln w="38100" cap="flat" cmpd="sng" algn="ctr">
            <a:solidFill>
              <a:schemeClr val="hlink"/>
            </a:solidFill>
            <a:prstDash val="solid"/>
            <a:round/>
            <a:headEnd type="none" w="med" len="med"/>
            <a:tailEnd type="arrow"/>
          </a:ln>
          <a:effectLst/>
        </p:spPr>
      </p:cxnSp>
      <p:cxnSp>
        <p:nvCxnSpPr>
          <p:cNvPr id="115" name="Straight Arrow Connector 114"/>
          <p:cNvCxnSpPr>
            <a:stCxn id="53" idx="4"/>
            <a:endCxn id="90" idx="0"/>
          </p:cNvCxnSpPr>
          <p:nvPr/>
        </p:nvCxnSpPr>
        <p:spPr bwMode="auto">
          <a:xfrm rot="16200000" flipH="1">
            <a:off x="3792530" y="3624809"/>
            <a:ext cx="1588863" cy="1015"/>
          </a:xfrm>
          <a:prstGeom prst="straightConnector1">
            <a:avLst/>
          </a:prstGeom>
          <a:ln>
            <a:prstDash val="sysDot"/>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71333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up)">
                                      <p:cBhvr>
                                        <p:cTn id="27" dur="500"/>
                                        <p:tgtEl>
                                          <p:spTgt spid="115"/>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0"/>
          <p:cNvGrpSpPr/>
          <p:nvPr/>
        </p:nvGrpSpPr>
        <p:grpSpPr>
          <a:xfrm>
            <a:off x="2057400" y="2057400"/>
            <a:ext cx="5029200" cy="2819400"/>
            <a:chOff x="1905000" y="1143000"/>
            <a:chExt cx="5029200" cy="2819400"/>
          </a:xfrm>
        </p:grpSpPr>
        <p:sp>
          <p:nvSpPr>
            <p:cNvPr id="5" name="Oval 4"/>
            <p:cNvSpPr/>
            <p:nvPr/>
          </p:nvSpPr>
          <p:spPr>
            <a:xfrm>
              <a:off x="1905000" y="1219200"/>
              <a:ext cx="5029200" cy="2743200"/>
            </a:xfrm>
            <a:prstGeom prst="ellipse">
              <a:avLst/>
            </a:prstGeom>
            <a:ln w="34925" cap="flat" cmpd="sng" algn="ctr">
              <a:solidFill>
                <a:schemeClr val="tx1"/>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Calibri"/>
              </a:endParaRPr>
            </a:p>
          </p:txBody>
        </p:sp>
        <p:sp>
          <p:nvSpPr>
            <p:cNvPr id="36" name="TextBox 35"/>
            <p:cNvSpPr txBox="1"/>
            <p:nvPr/>
          </p:nvSpPr>
          <p:spPr>
            <a:xfrm>
              <a:off x="2743200" y="1143000"/>
              <a:ext cx="3657600" cy="369332"/>
            </a:xfrm>
            <a:prstGeom prst="rect">
              <a:avLst/>
            </a:prstGeom>
            <a:noFill/>
          </p:spPr>
          <p:txBody>
            <a:bodyPr wrap="none" rtlCol="0">
              <a:prstTxWarp prst="textArchUp">
                <a:avLst>
                  <a:gd name="adj" fmla="val 11067059"/>
                </a:avLst>
              </a:prstTxWarp>
              <a:spAutoFit/>
            </a:bodyPr>
            <a:lstStyle/>
            <a:p>
              <a:pPr algn="ctr"/>
              <a:r>
                <a:rPr lang="en-US" dirty="0" smtClean="0">
                  <a:solidFill>
                    <a:prstClr val="black"/>
                  </a:solidFill>
                  <a:latin typeface="Calibri"/>
                </a:rPr>
                <a:t>Full Consistency</a:t>
              </a:r>
              <a:endParaRPr lang="en-US" dirty="0">
                <a:solidFill>
                  <a:prstClr val="black"/>
                </a:solidFill>
                <a:latin typeface="Calibri"/>
              </a:endParaRPr>
            </a:p>
          </p:txBody>
        </p:sp>
      </p:grpSp>
      <p:sp>
        <p:nvSpPr>
          <p:cNvPr id="2" name="Title 1"/>
          <p:cNvSpPr>
            <a:spLocks noGrp="1"/>
          </p:cNvSpPr>
          <p:nvPr>
            <p:ph type="title"/>
          </p:nvPr>
        </p:nvSpPr>
        <p:spPr/>
        <p:txBody>
          <a:bodyPr/>
          <a:lstStyle/>
          <a:p>
            <a:r>
              <a:rPr lang="en-US" dirty="0" smtClean="0"/>
              <a:t>Consistency Rules</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solidFill>
                  <a:prstClr val="black"/>
                </a:solidFill>
                <a:latin typeface="Calibri"/>
              </a:rPr>
              <a:pPr>
                <a:defRPr/>
              </a:pPr>
              <a:t>51</a:t>
            </a:fld>
            <a:endParaRPr lang="en-US">
              <a:solidFill>
                <a:prstClr val="black"/>
              </a:solidFill>
              <a:latin typeface="Calibri"/>
            </a:endParaRPr>
          </a:p>
        </p:txBody>
      </p:sp>
      <p:sp>
        <p:nvSpPr>
          <p:cNvPr id="24" name="Oval 23"/>
          <p:cNvSpPr/>
          <p:nvPr/>
        </p:nvSpPr>
        <p:spPr>
          <a:xfrm>
            <a:off x="8001000" y="3148202"/>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30" name="Oval 29"/>
          <p:cNvSpPr/>
          <p:nvPr/>
        </p:nvSpPr>
        <p:spPr>
          <a:xfrm>
            <a:off x="378152" y="3157727"/>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cxnSp>
        <p:nvCxnSpPr>
          <p:cNvPr id="45" name="Straight Connector 44"/>
          <p:cNvCxnSpPr>
            <a:stCxn id="30" idx="6"/>
            <a:endCxn id="24" idx="2"/>
          </p:cNvCxnSpPr>
          <p:nvPr/>
        </p:nvCxnSpPr>
        <p:spPr bwMode="auto">
          <a:xfrm flipV="1">
            <a:off x="1140152" y="3529202"/>
            <a:ext cx="6860848" cy="9525"/>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17" name="Cube 16"/>
          <p:cNvSpPr/>
          <p:nvPr/>
        </p:nvSpPr>
        <p:spPr>
          <a:xfrm>
            <a:off x="35509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18" name="Cube 17"/>
          <p:cNvSpPr/>
          <p:nvPr/>
        </p:nvSpPr>
        <p:spPr>
          <a:xfrm>
            <a:off x="54559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6" name="Cube 25"/>
          <p:cNvSpPr/>
          <p:nvPr/>
        </p:nvSpPr>
        <p:spPr>
          <a:xfrm>
            <a:off x="73609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7" name="Cube 26"/>
          <p:cNvSpPr/>
          <p:nvPr/>
        </p:nvSpPr>
        <p:spPr>
          <a:xfrm>
            <a:off x="8275321"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4" name="Cube 33"/>
          <p:cNvSpPr/>
          <p:nvPr/>
        </p:nvSpPr>
        <p:spPr>
          <a:xfrm>
            <a:off x="1533853" y="344805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5" name="Cube 34"/>
          <p:cNvSpPr/>
          <p:nvPr/>
        </p:nvSpPr>
        <p:spPr>
          <a:xfrm>
            <a:off x="6553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3" name="Rectangle 22"/>
          <p:cNvSpPr/>
          <p:nvPr/>
        </p:nvSpPr>
        <p:spPr>
          <a:xfrm>
            <a:off x="231775" y="5334000"/>
            <a:ext cx="8531225" cy="461665"/>
          </a:xfrm>
          <a:prstGeom prst="rect">
            <a:avLst/>
          </a:prstGeom>
        </p:spPr>
        <p:txBody>
          <a:bodyPr wrap="square">
            <a:spAutoFit/>
          </a:bodyPr>
          <a:lstStyle/>
          <a:p>
            <a:r>
              <a:rPr lang="en-US" sz="2400" dirty="0" smtClean="0">
                <a:solidFill>
                  <a:prstClr val="black"/>
                </a:solidFill>
                <a:latin typeface="Calibri"/>
              </a:rPr>
              <a:t>Guaranteed sequential consistency for all update functions</a:t>
            </a:r>
          </a:p>
        </p:txBody>
      </p:sp>
      <p:sp>
        <p:nvSpPr>
          <p:cNvPr id="9" name="Oval 8"/>
          <p:cNvSpPr/>
          <p:nvPr/>
        </p:nvSpPr>
        <p:spPr>
          <a:xfrm>
            <a:off x="4295775" y="3157727"/>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black"/>
              </a:solidFill>
              <a:latin typeface="Calibri"/>
            </a:endParaRPr>
          </a:p>
        </p:txBody>
      </p:sp>
      <p:sp>
        <p:nvSpPr>
          <p:cNvPr id="11" name="Oval 10"/>
          <p:cNvSpPr/>
          <p:nvPr/>
        </p:nvSpPr>
        <p:spPr>
          <a:xfrm>
            <a:off x="6159827" y="3148202"/>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12" name="Oval 6"/>
          <p:cNvSpPr/>
          <p:nvPr/>
        </p:nvSpPr>
        <p:spPr>
          <a:xfrm>
            <a:off x="2349827" y="3148202"/>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19" name="Cube 18"/>
          <p:cNvSpPr/>
          <p:nvPr/>
        </p:nvSpPr>
        <p:spPr>
          <a:xfrm>
            <a:off x="6446521"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0" name="Cube 19"/>
          <p:cNvSpPr/>
          <p:nvPr/>
        </p:nvSpPr>
        <p:spPr>
          <a:xfrm>
            <a:off x="4572000"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1" name="Cube 20"/>
          <p:cNvSpPr/>
          <p:nvPr/>
        </p:nvSpPr>
        <p:spPr>
          <a:xfrm>
            <a:off x="2636521"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6" name="TextBox 5"/>
          <p:cNvSpPr txBox="1"/>
          <p:nvPr/>
        </p:nvSpPr>
        <p:spPr>
          <a:xfrm>
            <a:off x="457200" y="2438400"/>
            <a:ext cx="688485" cy="400110"/>
          </a:xfrm>
          <a:prstGeom prst="rect">
            <a:avLst/>
          </a:prstGeom>
          <a:noFill/>
        </p:spPr>
        <p:txBody>
          <a:bodyPr wrap="none" rtlCol="0">
            <a:spAutoFit/>
          </a:bodyPr>
          <a:lstStyle/>
          <a:p>
            <a:pPr algn="r"/>
            <a:r>
              <a:rPr lang="en-US" sz="2000" b="1" dirty="0" smtClean="0">
                <a:solidFill>
                  <a:schemeClr val="tx2">
                    <a:lumMod val="60000"/>
                    <a:lumOff val="40000"/>
                  </a:schemeClr>
                </a:solidFill>
              </a:rPr>
              <a:t>Data</a:t>
            </a:r>
            <a:endParaRPr lang="en-US" sz="2000" b="1" dirty="0">
              <a:solidFill>
                <a:schemeClr val="tx2">
                  <a:lumMod val="60000"/>
                  <a:lumOff val="40000"/>
                </a:schemeClr>
              </a:solidFill>
            </a:endParaRPr>
          </a:p>
        </p:txBody>
      </p:sp>
      <p:cxnSp>
        <p:nvCxnSpPr>
          <p:cNvPr id="8" name="Curved Connector 7"/>
          <p:cNvCxnSpPr>
            <a:stCxn id="6" idx="3"/>
            <a:endCxn id="35" idx="0"/>
          </p:cNvCxnSpPr>
          <p:nvPr/>
        </p:nvCxnSpPr>
        <p:spPr bwMode="auto">
          <a:xfrm flipH="1">
            <a:off x="769620" y="2638455"/>
            <a:ext cx="376065" cy="800070"/>
          </a:xfrm>
          <a:prstGeom prst="curvedConnector4">
            <a:avLst>
              <a:gd name="adj1" fmla="val -60787"/>
              <a:gd name="adj2" fmla="val 62502"/>
            </a:avLst>
          </a:prstGeom>
          <a:ln w="19050" cmpd="sng">
            <a:solidFill>
              <a:schemeClr val="tx2">
                <a:lumMod val="60000"/>
                <a:lumOff val="40000"/>
              </a:schemeClr>
            </a:solidFill>
            <a:prstDash val="sysDash"/>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8" name="Curved Connector 27"/>
          <p:cNvCxnSpPr>
            <a:stCxn id="6" idx="3"/>
            <a:endCxn id="34" idx="0"/>
          </p:cNvCxnSpPr>
          <p:nvPr/>
        </p:nvCxnSpPr>
        <p:spPr bwMode="auto">
          <a:xfrm>
            <a:off x="1145685" y="2638455"/>
            <a:ext cx="502467" cy="809595"/>
          </a:xfrm>
          <a:prstGeom prst="curvedConnector2">
            <a:avLst/>
          </a:prstGeom>
          <a:ln w="19050" cmpd="sng">
            <a:solidFill>
              <a:schemeClr val="tx2">
                <a:lumMod val="60000"/>
                <a:lumOff val="40000"/>
              </a:schemeClr>
            </a:solidFill>
            <a:prstDash val="sysDash"/>
            <a:headEnd type="none" w="med" len="med"/>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274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5970860" y="2133600"/>
            <a:ext cx="2944540" cy="2743200"/>
          </a:xfrm>
          <a:prstGeom prst="ellipse">
            <a:avLst/>
          </a:prstGeom>
          <a:ln w="34925" cap="flat" cmpd="sng" algn="ctr">
            <a:solidFill>
              <a:srgbClr val="000000"/>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Calibri"/>
            </a:endParaRPr>
          </a:p>
        </p:txBody>
      </p:sp>
      <p:grpSp>
        <p:nvGrpSpPr>
          <p:cNvPr id="3" name="Group 40"/>
          <p:cNvGrpSpPr/>
          <p:nvPr/>
        </p:nvGrpSpPr>
        <p:grpSpPr>
          <a:xfrm>
            <a:off x="120977" y="2057400"/>
            <a:ext cx="5029200" cy="2819400"/>
            <a:chOff x="1905000" y="1143000"/>
            <a:chExt cx="5029200" cy="2819400"/>
          </a:xfrm>
        </p:grpSpPr>
        <p:sp>
          <p:nvSpPr>
            <p:cNvPr id="5" name="Oval 4"/>
            <p:cNvSpPr/>
            <p:nvPr/>
          </p:nvSpPr>
          <p:spPr>
            <a:xfrm>
              <a:off x="1905000" y="1219200"/>
              <a:ext cx="5029200" cy="2743200"/>
            </a:xfrm>
            <a:prstGeom prst="ellipse">
              <a:avLst/>
            </a:prstGeom>
            <a:ln w="34925" cap="flat" cmpd="sng" algn="ctr">
              <a:solidFill>
                <a:srgbClr val="000000"/>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Calibri"/>
              </a:endParaRPr>
            </a:p>
          </p:txBody>
        </p:sp>
        <p:sp>
          <p:nvSpPr>
            <p:cNvPr id="36" name="TextBox 35"/>
            <p:cNvSpPr txBox="1"/>
            <p:nvPr/>
          </p:nvSpPr>
          <p:spPr>
            <a:xfrm>
              <a:off x="2743200" y="1143000"/>
              <a:ext cx="3657600" cy="369332"/>
            </a:xfrm>
            <a:prstGeom prst="rect">
              <a:avLst/>
            </a:prstGeom>
            <a:noFill/>
          </p:spPr>
          <p:txBody>
            <a:bodyPr wrap="none" rtlCol="0">
              <a:prstTxWarp prst="textArchUp">
                <a:avLst>
                  <a:gd name="adj" fmla="val 11067059"/>
                </a:avLst>
              </a:prstTxWarp>
              <a:spAutoFit/>
            </a:bodyPr>
            <a:lstStyle/>
            <a:p>
              <a:pPr algn="ctr"/>
              <a:r>
                <a:rPr lang="en-US" dirty="0" smtClean="0">
                  <a:solidFill>
                    <a:prstClr val="black"/>
                  </a:solidFill>
                  <a:latin typeface="Calibri"/>
                </a:rPr>
                <a:t>Full Consistency</a:t>
              </a:r>
              <a:endParaRPr lang="en-US" dirty="0">
                <a:solidFill>
                  <a:prstClr val="black"/>
                </a:solidFill>
                <a:latin typeface="Calibri"/>
              </a:endParaRPr>
            </a:p>
          </p:txBody>
        </p:sp>
      </p:grpSp>
      <p:sp>
        <p:nvSpPr>
          <p:cNvPr id="2" name="Title 1"/>
          <p:cNvSpPr>
            <a:spLocks noGrp="1"/>
          </p:cNvSpPr>
          <p:nvPr>
            <p:ph type="title"/>
          </p:nvPr>
        </p:nvSpPr>
        <p:spPr/>
        <p:txBody>
          <a:bodyPr/>
          <a:lstStyle/>
          <a:p>
            <a:r>
              <a:rPr lang="en-US" dirty="0" smtClean="0"/>
              <a:t>Full Consistency</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solidFill>
                  <a:prstClr val="black"/>
                </a:solidFill>
                <a:latin typeface="Calibri"/>
              </a:rPr>
              <a:pPr>
                <a:defRPr/>
              </a:pPr>
              <a:t>52</a:t>
            </a:fld>
            <a:endParaRPr lang="en-US">
              <a:solidFill>
                <a:prstClr val="black"/>
              </a:solidFill>
              <a:latin typeface="Calibri"/>
            </a:endParaRPr>
          </a:p>
        </p:txBody>
      </p:sp>
      <p:sp>
        <p:nvSpPr>
          <p:cNvPr id="24" name="Oval 23"/>
          <p:cNvSpPr/>
          <p:nvPr/>
        </p:nvSpPr>
        <p:spPr>
          <a:xfrm>
            <a:off x="7972425" y="3148202"/>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black"/>
              </a:solidFill>
              <a:latin typeface="Calibri"/>
            </a:endParaRPr>
          </a:p>
        </p:txBody>
      </p:sp>
      <p:sp>
        <p:nvSpPr>
          <p:cNvPr id="30" name="Oval 29"/>
          <p:cNvSpPr/>
          <p:nvPr/>
        </p:nvSpPr>
        <p:spPr>
          <a:xfrm>
            <a:off x="349577" y="3157727"/>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cxnSp>
        <p:nvCxnSpPr>
          <p:cNvPr id="39" name="Straight Connector 38"/>
          <p:cNvCxnSpPr/>
          <p:nvPr/>
        </p:nvCxnSpPr>
        <p:spPr bwMode="auto">
          <a:xfrm flipV="1">
            <a:off x="1111577" y="3529202"/>
            <a:ext cx="6860848" cy="9525"/>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9" name="Oval 8"/>
          <p:cNvSpPr/>
          <p:nvPr/>
        </p:nvSpPr>
        <p:spPr>
          <a:xfrm>
            <a:off x="4267200" y="3157727"/>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11" name="Oval 10"/>
          <p:cNvSpPr/>
          <p:nvPr/>
        </p:nvSpPr>
        <p:spPr>
          <a:xfrm>
            <a:off x="6131252" y="3148202"/>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12" name="Oval 6"/>
          <p:cNvSpPr/>
          <p:nvPr/>
        </p:nvSpPr>
        <p:spPr>
          <a:xfrm>
            <a:off x="2321252" y="3148202"/>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black"/>
              </a:solidFill>
              <a:latin typeface="Calibri"/>
            </a:endParaRPr>
          </a:p>
        </p:txBody>
      </p:sp>
      <p:sp>
        <p:nvSpPr>
          <p:cNvPr id="25" name="Cube 24"/>
          <p:cNvSpPr/>
          <p:nvPr/>
        </p:nvSpPr>
        <p:spPr>
          <a:xfrm>
            <a:off x="35509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6" name="Cube 25"/>
          <p:cNvSpPr/>
          <p:nvPr/>
        </p:nvSpPr>
        <p:spPr>
          <a:xfrm>
            <a:off x="54559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7" name="Cube 26"/>
          <p:cNvSpPr/>
          <p:nvPr/>
        </p:nvSpPr>
        <p:spPr>
          <a:xfrm>
            <a:off x="73609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8" name="Cube 27"/>
          <p:cNvSpPr/>
          <p:nvPr/>
        </p:nvSpPr>
        <p:spPr>
          <a:xfrm>
            <a:off x="8275321"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9" name="Cube 28"/>
          <p:cNvSpPr/>
          <p:nvPr/>
        </p:nvSpPr>
        <p:spPr>
          <a:xfrm>
            <a:off x="1533853" y="344805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1" name="Cube 30"/>
          <p:cNvSpPr/>
          <p:nvPr/>
        </p:nvSpPr>
        <p:spPr>
          <a:xfrm>
            <a:off x="655321" y="34385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2" name="Cube 31"/>
          <p:cNvSpPr/>
          <p:nvPr/>
        </p:nvSpPr>
        <p:spPr>
          <a:xfrm>
            <a:off x="6446521"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3" name="Cube 32"/>
          <p:cNvSpPr/>
          <p:nvPr/>
        </p:nvSpPr>
        <p:spPr>
          <a:xfrm>
            <a:off x="4572000"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4" name="Cube 33"/>
          <p:cNvSpPr/>
          <p:nvPr/>
        </p:nvSpPr>
        <p:spPr>
          <a:xfrm>
            <a:off x="2636521" y="34290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Tree>
    <p:extLst>
      <p:ext uri="{BB962C8B-B14F-4D97-AF65-F5344CB8AC3E}">
        <p14:creationId xmlns:p14="http://schemas.microsoft.com/office/powerpoint/2010/main" val="28454540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0"/>
          <p:cNvGrpSpPr/>
          <p:nvPr/>
        </p:nvGrpSpPr>
        <p:grpSpPr>
          <a:xfrm>
            <a:off x="2139422" y="2157640"/>
            <a:ext cx="5029200" cy="2878098"/>
            <a:chOff x="1905000" y="1084302"/>
            <a:chExt cx="5029200" cy="2878098"/>
          </a:xfrm>
        </p:grpSpPr>
        <p:sp>
          <p:nvSpPr>
            <p:cNvPr id="5" name="Oval 4"/>
            <p:cNvSpPr/>
            <p:nvPr/>
          </p:nvSpPr>
          <p:spPr>
            <a:xfrm>
              <a:off x="1905000" y="1219200"/>
              <a:ext cx="5029200" cy="2743200"/>
            </a:xfrm>
            <a:prstGeom prst="ellipse">
              <a:avLst/>
            </a:prstGeom>
            <a:ln w="34925" cap="flat" cmpd="sng" algn="ctr">
              <a:solidFill>
                <a:schemeClr val="tx1"/>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latin typeface="Calibri"/>
              </a:endParaRPr>
            </a:p>
          </p:txBody>
        </p:sp>
        <p:sp>
          <p:nvSpPr>
            <p:cNvPr id="36" name="TextBox 35"/>
            <p:cNvSpPr txBox="1"/>
            <p:nvPr/>
          </p:nvSpPr>
          <p:spPr>
            <a:xfrm>
              <a:off x="2717800" y="1084302"/>
              <a:ext cx="3657600" cy="369332"/>
            </a:xfrm>
            <a:prstGeom prst="rect">
              <a:avLst/>
            </a:prstGeom>
            <a:noFill/>
          </p:spPr>
          <p:txBody>
            <a:bodyPr wrap="none" rtlCol="0">
              <a:prstTxWarp prst="textArchUp">
                <a:avLst>
                  <a:gd name="adj" fmla="val 11067059"/>
                </a:avLst>
              </a:prstTxWarp>
              <a:spAutoFit/>
            </a:bodyPr>
            <a:lstStyle/>
            <a:p>
              <a:pPr algn="ctr"/>
              <a:r>
                <a:rPr lang="en-US" dirty="0" smtClean="0">
                  <a:solidFill>
                    <a:prstClr val="black"/>
                  </a:solidFill>
                  <a:latin typeface="Calibri"/>
                </a:rPr>
                <a:t>Full Consistency</a:t>
              </a:r>
              <a:endParaRPr lang="en-US" dirty="0">
                <a:solidFill>
                  <a:prstClr val="black"/>
                </a:solidFill>
                <a:latin typeface="Calibri"/>
              </a:endParaRPr>
            </a:p>
          </p:txBody>
        </p:sp>
      </p:grpSp>
      <p:sp>
        <p:nvSpPr>
          <p:cNvPr id="6" name="Oval 5"/>
          <p:cNvSpPr/>
          <p:nvPr/>
        </p:nvSpPr>
        <p:spPr>
          <a:xfrm>
            <a:off x="3264227" y="2616904"/>
            <a:ext cx="2895600" cy="2133600"/>
          </a:xfrm>
          <a:prstGeom prst="ellipse">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7" name="TextBox 36"/>
          <p:cNvSpPr txBox="1"/>
          <p:nvPr/>
        </p:nvSpPr>
        <p:spPr>
          <a:xfrm>
            <a:off x="3622349" y="2501572"/>
            <a:ext cx="2197426" cy="674132"/>
          </a:xfrm>
          <a:prstGeom prst="rect">
            <a:avLst/>
          </a:prstGeom>
          <a:noFill/>
        </p:spPr>
        <p:txBody>
          <a:bodyPr wrap="none" rtlCol="0">
            <a:prstTxWarp prst="textArchUp">
              <a:avLst>
                <a:gd name="adj" fmla="val 10600048"/>
              </a:avLst>
            </a:prstTxWarp>
            <a:spAutoFit/>
          </a:bodyPr>
          <a:lstStyle/>
          <a:p>
            <a:pPr algn="ctr"/>
            <a:r>
              <a:rPr lang="en-US" dirty="0" smtClean="0">
                <a:solidFill>
                  <a:prstClr val="black"/>
                </a:solidFill>
                <a:latin typeface="Calibri"/>
              </a:rPr>
              <a:t>Edge Consistency</a:t>
            </a:r>
            <a:endParaRPr lang="en-US" dirty="0">
              <a:solidFill>
                <a:prstClr val="black"/>
              </a:solidFill>
              <a:latin typeface="Calibri"/>
            </a:endParaRPr>
          </a:p>
        </p:txBody>
      </p:sp>
      <p:sp>
        <p:nvSpPr>
          <p:cNvPr id="2" name="Title 1"/>
          <p:cNvSpPr>
            <a:spLocks noGrp="1"/>
          </p:cNvSpPr>
          <p:nvPr>
            <p:ph type="title"/>
          </p:nvPr>
        </p:nvSpPr>
        <p:spPr/>
        <p:txBody>
          <a:bodyPr/>
          <a:lstStyle/>
          <a:p>
            <a:r>
              <a:rPr lang="en-US" dirty="0" smtClean="0"/>
              <a:t>Obtaining More Parallelism</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solidFill>
                  <a:prstClr val="black"/>
                </a:solidFill>
                <a:latin typeface="Calibri"/>
              </a:rPr>
              <a:pPr>
                <a:defRPr/>
              </a:pPr>
              <a:t>53</a:t>
            </a:fld>
            <a:endParaRPr lang="en-US">
              <a:solidFill>
                <a:prstClr val="black"/>
              </a:solidFill>
              <a:latin typeface="Calibri"/>
            </a:endParaRPr>
          </a:p>
        </p:txBody>
      </p:sp>
      <p:sp>
        <p:nvSpPr>
          <p:cNvPr id="53" name="Oval 52"/>
          <p:cNvSpPr/>
          <p:nvPr/>
        </p:nvSpPr>
        <p:spPr>
          <a:xfrm>
            <a:off x="8001000" y="3257738"/>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54" name="Oval 53"/>
          <p:cNvSpPr/>
          <p:nvPr/>
        </p:nvSpPr>
        <p:spPr>
          <a:xfrm>
            <a:off x="378152" y="3267263"/>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cxnSp>
        <p:nvCxnSpPr>
          <p:cNvPr id="56" name="Straight Connector 55"/>
          <p:cNvCxnSpPr/>
          <p:nvPr/>
        </p:nvCxnSpPr>
        <p:spPr bwMode="auto">
          <a:xfrm flipV="1">
            <a:off x="1140152" y="3638738"/>
            <a:ext cx="6860848" cy="9525"/>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50" name="Oval 49"/>
          <p:cNvSpPr/>
          <p:nvPr/>
        </p:nvSpPr>
        <p:spPr>
          <a:xfrm>
            <a:off x="4295775" y="3267263"/>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black"/>
              </a:solidFill>
              <a:latin typeface="Calibri"/>
            </a:endParaRPr>
          </a:p>
        </p:txBody>
      </p:sp>
      <p:sp>
        <p:nvSpPr>
          <p:cNvPr id="51" name="Oval 50"/>
          <p:cNvSpPr/>
          <p:nvPr/>
        </p:nvSpPr>
        <p:spPr>
          <a:xfrm>
            <a:off x="6159827" y="3257738"/>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52" name="Oval 6"/>
          <p:cNvSpPr/>
          <p:nvPr/>
        </p:nvSpPr>
        <p:spPr>
          <a:xfrm>
            <a:off x="2349827" y="3257738"/>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26" name="Cube 25"/>
          <p:cNvSpPr/>
          <p:nvPr/>
        </p:nvSpPr>
        <p:spPr>
          <a:xfrm>
            <a:off x="3550921" y="354139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7" name="Cube 26"/>
          <p:cNvSpPr/>
          <p:nvPr/>
        </p:nvSpPr>
        <p:spPr>
          <a:xfrm>
            <a:off x="5455921" y="354139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8" name="Cube 27"/>
          <p:cNvSpPr/>
          <p:nvPr/>
        </p:nvSpPr>
        <p:spPr>
          <a:xfrm>
            <a:off x="7360921" y="354139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29" name="Cube 28"/>
          <p:cNvSpPr/>
          <p:nvPr/>
        </p:nvSpPr>
        <p:spPr>
          <a:xfrm>
            <a:off x="8275321" y="353187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0" name="Cube 29"/>
          <p:cNvSpPr/>
          <p:nvPr/>
        </p:nvSpPr>
        <p:spPr>
          <a:xfrm>
            <a:off x="1533853" y="355092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1" name="Cube 30"/>
          <p:cNvSpPr/>
          <p:nvPr/>
        </p:nvSpPr>
        <p:spPr>
          <a:xfrm>
            <a:off x="655321" y="354139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2" name="Cube 31"/>
          <p:cNvSpPr/>
          <p:nvPr/>
        </p:nvSpPr>
        <p:spPr>
          <a:xfrm>
            <a:off x="6446521" y="353187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3" name="Cube 32"/>
          <p:cNvSpPr/>
          <p:nvPr/>
        </p:nvSpPr>
        <p:spPr>
          <a:xfrm>
            <a:off x="4572000" y="353187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34" name="Cube 33"/>
          <p:cNvSpPr/>
          <p:nvPr/>
        </p:nvSpPr>
        <p:spPr>
          <a:xfrm>
            <a:off x="2636521" y="353187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Tree>
    <p:extLst>
      <p:ext uri="{BB962C8B-B14F-4D97-AF65-F5344CB8AC3E}">
        <p14:creationId xmlns:p14="http://schemas.microsoft.com/office/powerpoint/2010/main" val="23489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89251" y="1537732"/>
            <a:ext cx="1971675" cy="2133600"/>
          </a:xfrm>
          <a:prstGeom prst="ellipse">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2" name="Oval 41"/>
          <p:cNvSpPr/>
          <p:nvPr/>
        </p:nvSpPr>
        <p:spPr>
          <a:xfrm>
            <a:off x="7019925" y="1537732"/>
            <a:ext cx="1971675" cy="2133600"/>
          </a:xfrm>
          <a:prstGeom prst="ellipse">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nvGrpSpPr>
          <p:cNvPr id="3" name="Group 39"/>
          <p:cNvGrpSpPr/>
          <p:nvPr/>
        </p:nvGrpSpPr>
        <p:grpSpPr>
          <a:xfrm>
            <a:off x="3200400" y="1447800"/>
            <a:ext cx="2895600" cy="2223532"/>
            <a:chOff x="3048000" y="1510268"/>
            <a:chExt cx="2895600" cy="2223532"/>
          </a:xfrm>
        </p:grpSpPr>
        <p:sp>
          <p:nvSpPr>
            <p:cNvPr id="6" name="Oval 5"/>
            <p:cNvSpPr/>
            <p:nvPr/>
          </p:nvSpPr>
          <p:spPr>
            <a:xfrm>
              <a:off x="3048000" y="1600200"/>
              <a:ext cx="2895600" cy="2133600"/>
            </a:xfrm>
            <a:prstGeom prst="ellipse">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7" name="TextBox 36"/>
            <p:cNvSpPr txBox="1"/>
            <p:nvPr/>
          </p:nvSpPr>
          <p:spPr>
            <a:xfrm>
              <a:off x="3390901" y="1510268"/>
              <a:ext cx="2197426" cy="674132"/>
            </a:xfrm>
            <a:prstGeom prst="rect">
              <a:avLst/>
            </a:prstGeom>
            <a:noFill/>
          </p:spPr>
          <p:txBody>
            <a:bodyPr wrap="none" rtlCol="0">
              <a:prstTxWarp prst="textArchUp">
                <a:avLst>
                  <a:gd name="adj" fmla="val 10600048"/>
                </a:avLst>
              </a:prstTxWarp>
              <a:spAutoFit/>
            </a:bodyPr>
            <a:lstStyle/>
            <a:p>
              <a:pPr algn="ctr"/>
              <a:r>
                <a:rPr lang="en-US" dirty="0" smtClean="0">
                  <a:solidFill>
                    <a:prstClr val="black"/>
                  </a:solidFill>
                  <a:latin typeface="Calibri"/>
                </a:rPr>
                <a:t>Edge Consistency</a:t>
              </a:r>
              <a:endParaRPr lang="en-US" dirty="0">
                <a:solidFill>
                  <a:prstClr val="black"/>
                </a:solidFill>
                <a:latin typeface="Calibri"/>
              </a:endParaRPr>
            </a:p>
          </p:txBody>
        </p:sp>
      </p:grpSp>
      <p:sp>
        <p:nvSpPr>
          <p:cNvPr id="2" name="Title 1"/>
          <p:cNvSpPr>
            <a:spLocks noGrp="1"/>
          </p:cNvSpPr>
          <p:nvPr>
            <p:ph type="title"/>
          </p:nvPr>
        </p:nvSpPr>
        <p:spPr/>
        <p:txBody>
          <a:bodyPr/>
          <a:lstStyle/>
          <a:p>
            <a:r>
              <a:rPr lang="en-US" dirty="0" smtClean="0"/>
              <a:t>Edge Consistency</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solidFill>
                  <a:prstClr val="black"/>
                </a:solidFill>
                <a:latin typeface="Calibri"/>
              </a:rPr>
              <a:pPr>
                <a:defRPr/>
              </a:pPr>
              <a:t>54</a:t>
            </a:fld>
            <a:endParaRPr lang="en-US">
              <a:solidFill>
                <a:prstClr val="black"/>
              </a:solidFill>
              <a:latin typeface="Calibri"/>
            </a:endParaRPr>
          </a:p>
        </p:txBody>
      </p:sp>
      <p:sp>
        <p:nvSpPr>
          <p:cNvPr id="57" name="Oval 56"/>
          <p:cNvSpPr/>
          <p:nvPr/>
        </p:nvSpPr>
        <p:spPr>
          <a:xfrm>
            <a:off x="8001000" y="2314209"/>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black"/>
              </a:solidFill>
              <a:latin typeface="Calibri"/>
            </a:endParaRPr>
          </a:p>
        </p:txBody>
      </p:sp>
      <p:sp>
        <p:nvSpPr>
          <p:cNvPr id="63" name="Oval 62"/>
          <p:cNvSpPr/>
          <p:nvPr/>
        </p:nvSpPr>
        <p:spPr>
          <a:xfrm>
            <a:off x="378152" y="2323734"/>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black"/>
              </a:solidFill>
              <a:latin typeface="Calibri"/>
            </a:endParaRPr>
          </a:p>
        </p:txBody>
      </p:sp>
      <p:cxnSp>
        <p:nvCxnSpPr>
          <p:cNvPr id="76" name="Straight Connector 75"/>
          <p:cNvCxnSpPr/>
          <p:nvPr/>
        </p:nvCxnSpPr>
        <p:spPr bwMode="auto">
          <a:xfrm flipV="1">
            <a:off x="1140152" y="2695209"/>
            <a:ext cx="6860848" cy="9525"/>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43" name="Oval 42"/>
          <p:cNvSpPr/>
          <p:nvPr/>
        </p:nvSpPr>
        <p:spPr>
          <a:xfrm>
            <a:off x="4295775" y="2323734"/>
            <a:ext cx="762000" cy="762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black"/>
              </a:solidFill>
              <a:latin typeface="Calibri"/>
            </a:endParaRPr>
          </a:p>
        </p:txBody>
      </p:sp>
      <p:sp>
        <p:nvSpPr>
          <p:cNvPr id="44" name="Oval 43"/>
          <p:cNvSpPr/>
          <p:nvPr/>
        </p:nvSpPr>
        <p:spPr>
          <a:xfrm>
            <a:off x="6159827" y="2314209"/>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sp>
        <p:nvSpPr>
          <p:cNvPr id="45" name="Oval 6"/>
          <p:cNvSpPr/>
          <p:nvPr/>
        </p:nvSpPr>
        <p:spPr>
          <a:xfrm>
            <a:off x="2349827" y="2314209"/>
            <a:ext cx="7620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solidFill>
                <a:prstClr val="black"/>
              </a:solidFill>
              <a:latin typeface="Calibri"/>
            </a:endParaRPr>
          </a:p>
        </p:txBody>
      </p:sp>
      <p:grpSp>
        <p:nvGrpSpPr>
          <p:cNvPr id="24" name="Group 23"/>
          <p:cNvGrpSpPr/>
          <p:nvPr/>
        </p:nvGrpSpPr>
        <p:grpSpPr>
          <a:xfrm>
            <a:off x="1530928" y="3962400"/>
            <a:ext cx="6317673" cy="2442210"/>
            <a:chOff x="4648200" y="1676400"/>
            <a:chExt cx="4343401" cy="1679019"/>
          </a:xfrm>
        </p:grpSpPr>
        <p:grpSp>
          <p:nvGrpSpPr>
            <p:cNvPr id="25" name="Group 35"/>
            <p:cNvGrpSpPr/>
            <p:nvPr/>
          </p:nvGrpSpPr>
          <p:grpSpPr>
            <a:xfrm>
              <a:off x="4648200" y="2083358"/>
              <a:ext cx="4343401" cy="1193242"/>
              <a:chOff x="1143000" y="2057400"/>
              <a:chExt cx="6934200" cy="1905000"/>
            </a:xfrm>
          </p:grpSpPr>
          <p:grpSp>
            <p:nvGrpSpPr>
              <p:cNvPr id="31" name="Group 36"/>
              <p:cNvGrpSpPr/>
              <p:nvPr/>
            </p:nvGrpSpPr>
            <p:grpSpPr>
              <a:xfrm>
                <a:off x="1143000" y="2057400"/>
                <a:ext cx="3810000" cy="1905000"/>
                <a:chOff x="1143000" y="2057400"/>
                <a:chExt cx="3810000" cy="1905000"/>
              </a:xfrm>
            </p:grpSpPr>
            <p:grpSp>
              <p:nvGrpSpPr>
                <p:cNvPr id="62" name="Group 93"/>
                <p:cNvGrpSpPr/>
                <p:nvPr/>
              </p:nvGrpSpPr>
              <p:grpSpPr>
                <a:xfrm>
                  <a:off x="1143000" y="2057400"/>
                  <a:ext cx="3810000" cy="1066800"/>
                  <a:chOff x="381000" y="2057400"/>
                  <a:chExt cx="3810000" cy="1066800"/>
                </a:xfrm>
              </p:grpSpPr>
              <p:sp>
                <p:nvSpPr>
                  <p:cNvPr id="66" name="Rounded Rectangle 65"/>
                  <p:cNvSpPr/>
                  <p:nvPr/>
                </p:nvSpPr>
                <p:spPr bwMode="auto">
                  <a:xfrm>
                    <a:off x="381000" y="2057400"/>
                    <a:ext cx="3810000" cy="1066800"/>
                  </a:xfrm>
                  <a:prstGeom prst="roundRect">
                    <a:avLst>
                      <a:gd name="adj" fmla="val 3254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67" name="Oval 66"/>
                  <p:cNvSpPr/>
                  <p:nvPr/>
                </p:nvSpPr>
                <p:spPr bwMode="auto">
                  <a:xfrm>
                    <a:off x="1981200" y="22860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grpSp>
            <p:sp>
              <p:nvSpPr>
                <p:cNvPr id="64" name="Rounded Rectangle 63"/>
                <p:cNvSpPr/>
                <p:nvPr/>
              </p:nvSpPr>
              <p:spPr bwMode="auto">
                <a:xfrm>
                  <a:off x="2667000" y="3387490"/>
                  <a:ext cx="838199" cy="57491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smtClean="0">
                      <a:solidFill>
                        <a:prstClr val="black"/>
                      </a:solidFill>
                      <a:latin typeface="Tahoma" pitchFamily="34" charset="0"/>
                      <a:ea typeface="ＭＳ Ｐゴシック" pitchFamily="-111" charset="-128"/>
                    </a:rPr>
                    <a:t>CPU 1</a:t>
                  </a:r>
                </a:p>
              </p:txBody>
            </p:sp>
            <p:cxnSp>
              <p:nvCxnSpPr>
                <p:cNvPr id="65" name="Straight Arrow Connector 64"/>
                <p:cNvCxnSpPr>
                  <a:stCxn id="64" idx="0"/>
                  <a:endCxn id="67" idx="4"/>
                </p:cNvCxnSpPr>
                <p:nvPr/>
              </p:nvCxnSpPr>
              <p:spPr bwMode="auto">
                <a:xfrm rot="5400000" flipH="1" flipV="1">
                  <a:off x="2878255" y="3179645"/>
                  <a:ext cx="41569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grpSp>
            <p:nvGrpSpPr>
              <p:cNvPr id="32" name="Group 37"/>
              <p:cNvGrpSpPr/>
              <p:nvPr/>
            </p:nvGrpSpPr>
            <p:grpSpPr>
              <a:xfrm>
                <a:off x="4191000" y="2057400"/>
                <a:ext cx="3886200" cy="1905000"/>
                <a:chOff x="4191000" y="2057400"/>
                <a:chExt cx="3886200" cy="1905000"/>
              </a:xfrm>
            </p:grpSpPr>
            <p:grpSp>
              <p:nvGrpSpPr>
                <p:cNvPr id="56" name="Group 94"/>
                <p:cNvGrpSpPr/>
                <p:nvPr/>
              </p:nvGrpSpPr>
              <p:grpSpPr>
                <a:xfrm>
                  <a:off x="4191000" y="2057400"/>
                  <a:ext cx="3886200" cy="1066800"/>
                  <a:chOff x="3429000" y="2057400"/>
                  <a:chExt cx="3886200" cy="1066800"/>
                </a:xfrm>
              </p:grpSpPr>
              <p:sp>
                <p:nvSpPr>
                  <p:cNvPr id="60" name="Rounded Rectangle 59"/>
                  <p:cNvSpPr/>
                  <p:nvPr/>
                </p:nvSpPr>
                <p:spPr bwMode="auto">
                  <a:xfrm>
                    <a:off x="3429000" y="2057400"/>
                    <a:ext cx="3886200" cy="1066800"/>
                  </a:xfrm>
                  <a:prstGeom prst="roundRect">
                    <a:avLst>
                      <a:gd name="adj" fmla="val 34657"/>
                    </a:avLst>
                  </a:prstGeom>
                  <a:gradFill>
                    <a:gsLst>
                      <a:gs pos="0">
                        <a:schemeClr val="accent6">
                          <a:tint val="50000"/>
                          <a:satMod val="300000"/>
                          <a:alpha val="72000"/>
                        </a:schemeClr>
                      </a:gs>
                      <a:gs pos="35000">
                        <a:schemeClr val="accent6">
                          <a:tint val="37000"/>
                          <a:satMod val="300000"/>
                          <a:alpha val="70000"/>
                        </a:schemeClr>
                      </a:gs>
                      <a:gs pos="100000">
                        <a:schemeClr val="accent6">
                          <a:tint val="15000"/>
                          <a:satMod val="350000"/>
                          <a:alpha val="80000"/>
                        </a:schemeClr>
                      </a:gs>
                    </a:gsLs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61" name="Oval 60"/>
                  <p:cNvSpPr/>
                  <p:nvPr/>
                </p:nvSpPr>
                <p:spPr bwMode="auto">
                  <a:xfrm>
                    <a:off x="5029200" y="22860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grpSp>
            <p:sp>
              <p:nvSpPr>
                <p:cNvPr id="58" name="Rounded Rectangle 57"/>
                <p:cNvSpPr/>
                <p:nvPr/>
              </p:nvSpPr>
              <p:spPr bwMode="auto">
                <a:xfrm>
                  <a:off x="5715000" y="3387490"/>
                  <a:ext cx="838199" cy="57491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200" dirty="0" smtClean="0">
                      <a:solidFill>
                        <a:prstClr val="black"/>
                      </a:solidFill>
                      <a:latin typeface="Tahoma" pitchFamily="34" charset="0"/>
                      <a:ea typeface="ＭＳ Ｐゴシック" pitchFamily="-111" charset="-128"/>
                    </a:rPr>
                    <a:t>CPU 2</a:t>
                  </a:r>
                </a:p>
              </p:txBody>
            </p:sp>
            <p:cxnSp>
              <p:nvCxnSpPr>
                <p:cNvPr id="59" name="Straight Arrow Connector 58"/>
                <p:cNvCxnSpPr>
                  <a:stCxn id="58" idx="0"/>
                  <a:endCxn id="61" idx="4"/>
                </p:cNvCxnSpPr>
                <p:nvPr/>
              </p:nvCxnSpPr>
              <p:spPr bwMode="auto">
                <a:xfrm rot="5400000" flipH="1" flipV="1">
                  <a:off x="5926255" y="3179645"/>
                  <a:ext cx="41569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grpSp>
          <p:cxnSp>
            <p:nvCxnSpPr>
              <p:cNvPr id="33" name="Straight Connector 32"/>
              <p:cNvCxnSpPr>
                <a:stCxn id="39" idx="6"/>
                <a:endCxn id="34" idx="2"/>
              </p:cNvCxnSpPr>
              <p:nvPr/>
            </p:nvCxnSpPr>
            <p:spPr bwMode="auto">
              <a:xfrm>
                <a:off x="1705308" y="2624572"/>
                <a:ext cx="5762292" cy="10071"/>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34" name="Oval 33"/>
              <p:cNvSpPr/>
              <p:nvPr/>
            </p:nvSpPr>
            <p:spPr bwMode="auto">
              <a:xfrm>
                <a:off x="7467600" y="24384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600" smtClean="0">
                  <a:solidFill>
                    <a:prstClr val="black"/>
                  </a:solidFill>
                  <a:latin typeface="Tahoma" pitchFamily="34" charset="0"/>
                  <a:ea typeface="ＭＳ Ｐゴシック" pitchFamily="-111" charset="-128"/>
                </a:endParaRPr>
              </a:p>
            </p:txBody>
          </p:sp>
          <p:sp>
            <p:nvSpPr>
              <p:cNvPr id="35" name="Oval 34"/>
              <p:cNvSpPr/>
              <p:nvPr/>
            </p:nvSpPr>
            <p:spPr bwMode="auto">
              <a:xfrm>
                <a:off x="5928905" y="2428329"/>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600" smtClean="0">
                  <a:solidFill>
                    <a:prstClr val="black"/>
                  </a:solidFill>
                  <a:latin typeface="Tahoma" pitchFamily="34" charset="0"/>
                  <a:ea typeface="ＭＳ Ｐゴシック" pitchFamily="-111" charset="-128"/>
                </a:endParaRPr>
              </a:p>
            </p:txBody>
          </p:sp>
          <p:sp>
            <p:nvSpPr>
              <p:cNvPr id="36" name="Oval 35"/>
              <p:cNvSpPr/>
              <p:nvPr/>
            </p:nvSpPr>
            <p:spPr bwMode="auto">
              <a:xfrm>
                <a:off x="4390211" y="24384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600" smtClean="0">
                  <a:solidFill>
                    <a:prstClr val="black"/>
                  </a:solidFill>
                  <a:latin typeface="Tahoma" pitchFamily="34" charset="0"/>
                  <a:ea typeface="ＭＳ Ｐゴシック" pitchFamily="-111" charset="-128"/>
                </a:endParaRPr>
              </a:p>
            </p:txBody>
          </p:sp>
          <p:sp>
            <p:nvSpPr>
              <p:cNvPr id="38" name="Oval 37"/>
              <p:cNvSpPr/>
              <p:nvPr/>
            </p:nvSpPr>
            <p:spPr bwMode="auto">
              <a:xfrm>
                <a:off x="2851516" y="24182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600" smtClean="0">
                  <a:solidFill>
                    <a:prstClr val="black"/>
                  </a:solidFill>
                  <a:latin typeface="Tahoma" pitchFamily="34" charset="0"/>
                  <a:ea typeface="ＭＳ Ｐゴシック" pitchFamily="-111" charset="-128"/>
                </a:endParaRPr>
              </a:p>
            </p:txBody>
          </p:sp>
          <p:sp>
            <p:nvSpPr>
              <p:cNvPr id="39" name="Oval 38"/>
              <p:cNvSpPr/>
              <p:nvPr/>
            </p:nvSpPr>
            <p:spPr bwMode="auto">
              <a:xfrm>
                <a:off x="1312822" y="2428329"/>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600" smtClean="0">
                  <a:solidFill>
                    <a:prstClr val="black"/>
                  </a:solidFill>
                  <a:latin typeface="Tahoma" pitchFamily="34" charset="0"/>
                  <a:ea typeface="ＭＳ Ｐゴシック" pitchFamily="-111" charset="-128"/>
                </a:endParaRPr>
              </a:p>
            </p:txBody>
          </p:sp>
          <p:cxnSp>
            <p:nvCxnSpPr>
              <p:cNvPr id="54" name="Shape 53"/>
              <p:cNvCxnSpPr>
                <a:stCxn id="64" idx="3"/>
              </p:cNvCxnSpPr>
              <p:nvPr/>
            </p:nvCxnSpPr>
            <p:spPr bwMode="auto">
              <a:xfrm flipV="1">
                <a:off x="3505200" y="2766060"/>
                <a:ext cx="255269" cy="908885"/>
              </a:xfrm>
              <a:prstGeom prst="curvedConnector2">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55" name="Shape 54"/>
              <p:cNvCxnSpPr>
                <a:stCxn id="58" idx="1"/>
              </p:cNvCxnSpPr>
              <p:nvPr/>
            </p:nvCxnSpPr>
            <p:spPr bwMode="auto">
              <a:xfrm rot="10800000">
                <a:off x="5360671" y="2766060"/>
                <a:ext cx="354330" cy="908885"/>
              </a:xfrm>
              <a:prstGeom prst="curvedConnector2">
                <a:avLst/>
              </a:prstGeom>
              <a:noFill/>
              <a:ln w="38100" cap="flat" cmpd="sng" algn="ctr">
                <a:solidFill>
                  <a:schemeClr val="hlink"/>
                </a:solidFill>
                <a:prstDash val="solid"/>
                <a:round/>
                <a:headEnd type="none" w="med" len="med"/>
                <a:tailEnd type="arrow"/>
              </a:ln>
              <a:effectLst/>
            </p:spPr>
          </p:cxnSp>
        </p:grpSp>
        <p:sp>
          <p:nvSpPr>
            <p:cNvPr id="26" name="TextBox 25"/>
            <p:cNvSpPr txBox="1"/>
            <p:nvPr/>
          </p:nvSpPr>
          <p:spPr>
            <a:xfrm>
              <a:off x="6477000" y="1676400"/>
              <a:ext cx="712183" cy="461665"/>
            </a:xfrm>
            <a:prstGeom prst="rect">
              <a:avLst/>
            </a:prstGeom>
            <a:noFill/>
          </p:spPr>
          <p:txBody>
            <a:bodyPr wrap="none" rtlCol="0">
              <a:spAutoFit/>
            </a:bodyPr>
            <a:lstStyle/>
            <a:p>
              <a:r>
                <a:rPr lang="en-US" sz="2400" dirty="0" smtClean="0">
                  <a:solidFill>
                    <a:prstClr val="black"/>
                  </a:solidFill>
                  <a:latin typeface="Calibri"/>
                </a:rPr>
                <a:t>Safe</a:t>
              </a:r>
              <a:endParaRPr lang="en-US" sz="2400" dirty="0">
                <a:solidFill>
                  <a:prstClr val="black"/>
                </a:solidFill>
                <a:latin typeface="Calibri"/>
              </a:endParaRPr>
            </a:p>
          </p:txBody>
        </p:sp>
        <p:grpSp>
          <p:nvGrpSpPr>
            <p:cNvPr id="27" name="Group 75"/>
            <p:cNvGrpSpPr/>
            <p:nvPr/>
          </p:nvGrpSpPr>
          <p:grpSpPr>
            <a:xfrm>
              <a:off x="6248400" y="2567848"/>
              <a:ext cx="1143000" cy="632552"/>
              <a:chOff x="6127821" y="2567848"/>
              <a:chExt cx="1384159" cy="528698"/>
            </a:xfrm>
          </p:grpSpPr>
          <p:cxnSp>
            <p:nvCxnSpPr>
              <p:cNvPr id="29" name="Shape 28"/>
              <p:cNvCxnSpPr>
                <a:stCxn id="36" idx="4"/>
                <a:endCxn id="64" idx="3"/>
              </p:cNvCxnSpPr>
              <p:nvPr/>
            </p:nvCxnSpPr>
            <p:spPr bwMode="auto">
              <a:xfrm rot="5400000">
                <a:off x="6202107" y="2493563"/>
                <a:ext cx="528697" cy="677269"/>
              </a:xfrm>
              <a:prstGeom prst="curvedConnector2">
                <a:avLst/>
              </a:prstGeom>
              <a:ln>
                <a:headEnd type="none" w="med" len="med"/>
                <a:tailEnd type="arrow"/>
              </a:ln>
            </p:spPr>
            <p:style>
              <a:lnRef idx="2">
                <a:schemeClr val="accent5"/>
              </a:lnRef>
              <a:fillRef idx="0">
                <a:schemeClr val="accent5"/>
              </a:fillRef>
              <a:effectRef idx="1">
                <a:schemeClr val="accent5"/>
              </a:effectRef>
              <a:fontRef idx="minor">
                <a:schemeClr val="tx1"/>
              </a:fontRef>
            </p:style>
          </p:cxnSp>
          <p:cxnSp>
            <p:nvCxnSpPr>
              <p:cNvPr id="30" name="Shape 29"/>
              <p:cNvCxnSpPr>
                <a:stCxn id="36" idx="4"/>
                <a:endCxn id="58" idx="1"/>
              </p:cNvCxnSpPr>
              <p:nvPr/>
            </p:nvCxnSpPr>
            <p:spPr bwMode="auto">
              <a:xfrm rot="16200000" flipH="1">
                <a:off x="6894186" y="2478751"/>
                <a:ext cx="528697" cy="706891"/>
              </a:xfrm>
              <a:prstGeom prst="curvedConnector2">
                <a:avLst/>
              </a:prstGeom>
              <a:ln>
                <a:headEnd type="none" w="med" len="med"/>
                <a:tailEnd type="arrow"/>
              </a:ln>
            </p:spPr>
            <p:style>
              <a:lnRef idx="2">
                <a:schemeClr val="accent5"/>
              </a:lnRef>
              <a:fillRef idx="0">
                <a:schemeClr val="accent5"/>
              </a:fillRef>
              <a:effectRef idx="1">
                <a:schemeClr val="accent5"/>
              </a:effectRef>
              <a:fontRef idx="minor">
                <a:schemeClr val="tx1"/>
              </a:fontRef>
            </p:style>
          </p:cxnSp>
        </p:grpSp>
        <p:sp>
          <p:nvSpPr>
            <p:cNvPr id="28" name="TextBox 27"/>
            <p:cNvSpPr txBox="1"/>
            <p:nvPr/>
          </p:nvSpPr>
          <p:spPr>
            <a:xfrm>
              <a:off x="6581775" y="2986087"/>
              <a:ext cx="663771" cy="369332"/>
            </a:xfrm>
            <a:prstGeom prst="rect">
              <a:avLst/>
            </a:prstGeom>
            <a:noFill/>
          </p:spPr>
          <p:txBody>
            <a:bodyPr wrap="none" rtlCol="0">
              <a:spAutoFit/>
            </a:bodyPr>
            <a:lstStyle/>
            <a:p>
              <a:r>
                <a:rPr lang="en-US" b="1" dirty="0" smtClean="0">
                  <a:solidFill>
                    <a:srgbClr val="4BACC6"/>
                  </a:solidFill>
                  <a:latin typeface="Calibri"/>
                </a:rPr>
                <a:t>Read</a:t>
              </a:r>
              <a:endParaRPr lang="en-US" b="1" dirty="0">
                <a:solidFill>
                  <a:srgbClr val="4BACC6"/>
                </a:solidFill>
                <a:latin typeface="Calibri"/>
              </a:endParaRPr>
            </a:p>
          </p:txBody>
        </p:sp>
      </p:grpSp>
      <p:sp>
        <p:nvSpPr>
          <p:cNvPr id="68" name="Cube 67"/>
          <p:cNvSpPr/>
          <p:nvPr/>
        </p:nvSpPr>
        <p:spPr>
          <a:xfrm>
            <a:off x="3550921" y="26003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69" name="Cube 68"/>
          <p:cNvSpPr/>
          <p:nvPr/>
        </p:nvSpPr>
        <p:spPr>
          <a:xfrm>
            <a:off x="5455921" y="26003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70" name="Cube 69"/>
          <p:cNvSpPr/>
          <p:nvPr/>
        </p:nvSpPr>
        <p:spPr>
          <a:xfrm>
            <a:off x="7360921" y="26003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71" name="Cube 70"/>
          <p:cNvSpPr/>
          <p:nvPr/>
        </p:nvSpPr>
        <p:spPr>
          <a:xfrm>
            <a:off x="8275321" y="25908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72" name="Cube 71"/>
          <p:cNvSpPr/>
          <p:nvPr/>
        </p:nvSpPr>
        <p:spPr>
          <a:xfrm>
            <a:off x="1533853" y="260985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73" name="Cube 72"/>
          <p:cNvSpPr/>
          <p:nvPr/>
        </p:nvSpPr>
        <p:spPr>
          <a:xfrm>
            <a:off x="655321" y="2600325"/>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74" name="Cube 73"/>
          <p:cNvSpPr/>
          <p:nvPr/>
        </p:nvSpPr>
        <p:spPr>
          <a:xfrm>
            <a:off x="6446521" y="25908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75" name="Cube 74"/>
          <p:cNvSpPr/>
          <p:nvPr/>
        </p:nvSpPr>
        <p:spPr>
          <a:xfrm>
            <a:off x="4572000" y="25908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
        <p:nvSpPr>
          <p:cNvPr id="86" name="Cube 85"/>
          <p:cNvSpPr/>
          <p:nvPr/>
        </p:nvSpPr>
        <p:spPr>
          <a:xfrm>
            <a:off x="2636521" y="2590800"/>
            <a:ext cx="182879" cy="18288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solidFill>
                <a:prstClr val="black"/>
              </a:solidFill>
              <a:latin typeface="Calibri"/>
            </a:endParaRPr>
          </a:p>
        </p:txBody>
      </p:sp>
    </p:spTree>
    <p:extLst>
      <p:ext uri="{BB962C8B-B14F-4D97-AF65-F5344CB8AC3E}">
        <p14:creationId xmlns:p14="http://schemas.microsoft.com/office/powerpoint/2010/main" val="426965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5715000" y="4590650"/>
            <a:ext cx="2667000" cy="971950"/>
          </a:xfrm>
          <a:prstGeom prst="roundRect">
            <a:avLst>
              <a:gd name="adj" fmla="val 3254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83" name="Oval 82"/>
          <p:cNvSpPr/>
          <p:nvPr/>
        </p:nvSpPr>
        <p:spPr bwMode="auto">
          <a:xfrm>
            <a:off x="7357533" y="4682067"/>
            <a:ext cx="804333" cy="80433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41" name="Rounded Rectangle 40"/>
          <p:cNvSpPr/>
          <p:nvPr/>
        </p:nvSpPr>
        <p:spPr bwMode="auto">
          <a:xfrm>
            <a:off x="2667000" y="2228450"/>
            <a:ext cx="3962400" cy="971950"/>
          </a:xfrm>
          <a:prstGeom prst="roundRect">
            <a:avLst>
              <a:gd name="adj" fmla="val 32540"/>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42" name="Oval 41"/>
          <p:cNvSpPr/>
          <p:nvPr/>
        </p:nvSpPr>
        <p:spPr bwMode="auto">
          <a:xfrm>
            <a:off x="4219222" y="2318761"/>
            <a:ext cx="804333" cy="80433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2" name="Title 1"/>
          <p:cNvSpPr>
            <a:spLocks noGrp="1"/>
          </p:cNvSpPr>
          <p:nvPr>
            <p:ph type="title"/>
          </p:nvPr>
        </p:nvSpPr>
        <p:spPr/>
        <p:txBody>
          <a:bodyPr/>
          <a:lstStyle/>
          <a:p>
            <a:r>
              <a:rPr lang="en-US" sz="4000" dirty="0" smtClean="0"/>
              <a:t>Consistency Through R/W Locks</a:t>
            </a:r>
            <a:endParaRPr lang="en-US" sz="4000" dirty="0"/>
          </a:p>
        </p:txBody>
      </p:sp>
      <p:sp>
        <p:nvSpPr>
          <p:cNvPr id="3" name="Content Placeholder 2"/>
          <p:cNvSpPr>
            <a:spLocks noGrp="1"/>
          </p:cNvSpPr>
          <p:nvPr>
            <p:ph idx="1"/>
          </p:nvPr>
        </p:nvSpPr>
        <p:spPr>
          <a:xfrm>
            <a:off x="457200" y="990601"/>
            <a:ext cx="8305800" cy="3352800"/>
          </a:xfrm>
        </p:spPr>
        <p:txBody>
          <a:bodyPr/>
          <a:lstStyle/>
          <a:p>
            <a:r>
              <a:rPr lang="en-US" dirty="0" smtClean="0"/>
              <a:t>Read/Write locks:</a:t>
            </a:r>
          </a:p>
          <a:p>
            <a:pPr lvl="1"/>
            <a:r>
              <a:rPr lang="en-US" dirty="0" smtClean="0"/>
              <a:t>Full Consistency</a:t>
            </a:r>
          </a:p>
          <a:p>
            <a:pPr lvl="1"/>
            <a:endParaRPr lang="en-US" dirty="0"/>
          </a:p>
          <a:p>
            <a:pPr lvl="1"/>
            <a:endParaRPr lang="en-US" dirty="0" smtClean="0"/>
          </a:p>
          <a:p>
            <a:pPr lvl="1"/>
            <a:endParaRPr lang="en-US" dirty="0"/>
          </a:p>
          <a:p>
            <a:pPr lvl="1"/>
            <a:endParaRPr lang="en-US" dirty="0" smtClean="0"/>
          </a:p>
          <a:p>
            <a:pPr lvl="1"/>
            <a:r>
              <a:rPr lang="en-US" dirty="0" smtClean="0"/>
              <a:t>Edge Consistency</a:t>
            </a:r>
            <a:endParaRPr lang="en-US" dirty="0"/>
          </a:p>
        </p:txBody>
      </p:sp>
      <p:cxnSp>
        <p:nvCxnSpPr>
          <p:cNvPr id="4" name="Straight Connector 3"/>
          <p:cNvCxnSpPr>
            <a:stCxn id="9" idx="6"/>
            <a:endCxn id="36" idx="2"/>
          </p:cNvCxnSpPr>
          <p:nvPr/>
        </p:nvCxnSpPr>
        <p:spPr bwMode="auto">
          <a:xfrm>
            <a:off x="1705308" y="2729493"/>
            <a:ext cx="5838492" cy="0"/>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9" name="Oval 8"/>
          <p:cNvSpPr/>
          <p:nvPr/>
        </p:nvSpPr>
        <p:spPr bwMode="auto">
          <a:xfrm>
            <a:off x="1312822" y="25332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10" name="Group 9"/>
          <p:cNvGrpSpPr/>
          <p:nvPr/>
        </p:nvGrpSpPr>
        <p:grpSpPr>
          <a:xfrm>
            <a:off x="1447800" y="2783407"/>
            <a:ext cx="304800" cy="381000"/>
            <a:chOff x="5715000" y="5181600"/>
            <a:chExt cx="533400" cy="1005840"/>
          </a:xfrm>
        </p:grpSpPr>
        <p:sp>
          <p:nvSpPr>
            <p:cNvPr id="11" name="Oval 10"/>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Rectangle 11"/>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1" name="Oval 20"/>
          <p:cNvSpPr/>
          <p:nvPr/>
        </p:nvSpPr>
        <p:spPr bwMode="auto">
          <a:xfrm>
            <a:off x="2870567" y="25332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22" name="Group 21"/>
          <p:cNvGrpSpPr/>
          <p:nvPr/>
        </p:nvGrpSpPr>
        <p:grpSpPr>
          <a:xfrm>
            <a:off x="3005545" y="2783407"/>
            <a:ext cx="304800" cy="381000"/>
            <a:chOff x="5715000" y="5181600"/>
            <a:chExt cx="533400" cy="1005840"/>
          </a:xfrm>
        </p:grpSpPr>
        <p:sp>
          <p:nvSpPr>
            <p:cNvPr id="23" name="Oval 22"/>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 name="Rectangle 23"/>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6" name="Oval 25"/>
          <p:cNvSpPr/>
          <p:nvPr/>
        </p:nvSpPr>
        <p:spPr bwMode="auto">
          <a:xfrm>
            <a:off x="4428312" y="25332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27" name="Group 26"/>
          <p:cNvGrpSpPr/>
          <p:nvPr/>
        </p:nvGrpSpPr>
        <p:grpSpPr>
          <a:xfrm>
            <a:off x="4563290" y="2783407"/>
            <a:ext cx="304800" cy="381000"/>
            <a:chOff x="5715000" y="5181600"/>
            <a:chExt cx="533400" cy="1005840"/>
          </a:xfrm>
        </p:grpSpPr>
        <p:sp>
          <p:nvSpPr>
            <p:cNvPr id="28" name="Oval 27"/>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 name="Rectangle 28"/>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1" name="Oval 30"/>
          <p:cNvSpPr/>
          <p:nvPr/>
        </p:nvSpPr>
        <p:spPr bwMode="auto">
          <a:xfrm>
            <a:off x="5986057" y="25332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32" name="Group 31"/>
          <p:cNvGrpSpPr/>
          <p:nvPr/>
        </p:nvGrpSpPr>
        <p:grpSpPr>
          <a:xfrm>
            <a:off x="6121035" y="2783407"/>
            <a:ext cx="304800" cy="381000"/>
            <a:chOff x="5715000" y="5181600"/>
            <a:chExt cx="533400" cy="1005840"/>
          </a:xfrm>
        </p:grpSpPr>
        <p:sp>
          <p:nvSpPr>
            <p:cNvPr id="33" name="Oval 32"/>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 name="Rectangle 33"/>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6" name="Oval 35"/>
          <p:cNvSpPr/>
          <p:nvPr/>
        </p:nvSpPr>
        <p:spPr bwMode="auto">
          <a:xfrm>
            <a:off x="7543800" y="25332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37" name="Group 36"/>
          <p:cNvGrpSpPr/>
          <p:nvPr/>
        </p:nvGrpSpPr>
        <p:grpSpPr>
          <a:xfrm>
            <a:off x="7678778" y="2783407"/>
            <a:ext cx="304800" cy="381000"/>
            <a:chOff x="5715000" y="5181600"/>
            <a:chExt cx="533400" cy="1005840"/>
          </a:xfrm>
        </p:grpSpPr>
        <p:sp>
          <p:nvSpPr>
            <p:cNvPr id="38" name="Oval 37"/>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9" name="Rectangle 38"/>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94" name="Group 93"/>
          <p:cNvGrpSpPr/>
          <p:nvPr/>
        </p:nvGrpSpPr>
        <p:grpSpPr>
          <a:xfrm>
            <a:off x="1330244" y="4590650"/>
            <a:ext cx="6670756" cy="971950"/>
            <a:chOff x="1330244" y="4590650"/>
            <a:chExt cx="6670756" cy="971950"/>
          </a:xfrm>
        </p:grpSpPr>
        <p:grpSp>
          <p:nvGrpSpPr>
            <p:cNvPr id="92" name="Group 91"/>
            <p:cNvGrpSpPr/>
            <p:nvPr/>
          </p:nvGrpSpPr>
          <p:grpSpPr>
            <a:xfrm>
              <a:off x="2684422" y="4590650"/>
              <a:ext cx="3962400" cy="971950"/>
              <a:chOff x="2684422" y="4590650"/>
              <a:chExt cx="3962400" cy="971950"/>
            </a:xfrm>
          </p:grpSpPr>
          <p:sp>
            <p:nvSpPr>
              <p:cNvPr id="44" name="Rounded Rectangle 43"/>
              <p:cNvSpPr/>
              <p:nvPr/>
            </p:nvSpPr>
            <p:spPr bwMode="auto">
              <a:xfrm>
                <a:off x="2684422" y="4590650"/>
                <a:ext cx="3962400" cy="971950"/>
              </a:xfrm>
              <a:prstGeom prst="roundRect">
                <a:avLst>
                  <a:gd name="adj" fmla="val 32540"/>
                </a:avLst>
              </a:prstGeom>
              <a:gradFill flip="none" rotWithShape="1">
                <a:gsLst>
                  <a:gs pos="0">
                    <a:schemeClr val="accent6">
                      <a:tint val="50000"/>
                      <a:satMod val="300000"/>
                      <a:alpha val="68000"/>
                    </a:schemeClr>
                  </a:gs>
                  <a:gs pos="35000">
                    <a:schemeClr val="accent6">
                      <a:tint val="37000"/>
                      <a:satMod val="300000"/>
                      <a:alpha val="68000"/>
                    </a:schemeClr>
                  </a:gs>
                  <a:gs pos="100000">
                    <a:schemeClr val="accent6">
                      <a:tint val="15000"/>
                      <a:satMod val="350000"/>
                      <a:alpha val="68000"/>
                    </a:schemeClr>
                  </a:gs>
                </a:gsLst>
                <a:lin ang="162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45" name="Oval 44"/>
              <p:cNvSpPr/>
              <p:nvPr/>
            </p:nvSpPr>
            <p:spPr bwMode="auto">
              <a:xfrm>
                <a:off x="4236644" y="4680961"/>
                <a:ext cx="804333" cy="80433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grpSp>
        <p:grpSp>
          <p:nvGrpSpPr>
            <p:cNvPr id="91" name="Group 90"/>
            <p:cNvGrpSpPr/>
            <p:nvPr/>
          </p:nvGrpSpPr>
          <p:grpSpPr>
            <a:xfrm>
              <a:off x="1330244" y="4895450"/>
              <a:ext cx="6670756" cy="631157"/>
              <a:chOff x="1330244" y="4895450"/>
              <a:chExt cx="6670756" cy="631157"/>
            </a:xfrm>
          </p:grpSpPr>
          <p:cxnSp>
            <p:nvCxnSpPr>
              <p:cNvPr id="46" name="Straight Connector 45"/>
              <p:cNvCxnSpPr>
                <a:stCxn id="47" idx="6"/>
                <a:endCxn id="63" idx="2"/>
              </p:cNvCxnSpPr>
              <p:nvPr/>
            </p:nvCxnSpPr>
            <p:spPr bwMode="auto">
              <a:xfrm>
                <a:off x="1722730" y="5091693"/>
                <a:ext cx="5838492" cy="0"/>
              </a:xfrm>
              <a:prstGeom prst="line">
                <a:avLst/>
              </a:prstGeom>
              <a:ln>
                <a:headEnd type="none" w="med" len="med"/>
                <a:tailEnd type="none" w="med" len="med"/>
              </a:ln>
            </p:spPr>
            <p:style>
              <a:lnRef idx="1">
                <a:schemeClr val="dk1"/>
              </a:lnRef>
              <a:fillRef idx="2">
                <a:schemeClr val="dk1"/>
              </a:fillRef>
              <a:effectRef idx="1">
                <a:schemeClr val="dk1"/>
              </a:effectRef>
              <a:fontRef idx="minor">
                <a:schemeClr val="dk1"/>
              </a:fontRef>
            </p:style>
          </p:cxnSp>
          <p:sp>
            <p:nvSpPr>
              <p:cNvPr id="47" name="Oval 46"/>
              <p:cNvSpPr/>
              <p:nvPr/>
            </p:nvSpPr>
            <p:spPr bwMode="auto">
              <a:xfrm>
                <a:off x="1330244" y="48954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48" name="Group 47"/>
              <p:cNvGrpSpPr/>
              <p:nvPr/>
            </p:nvGrpSpPr>
            <p:grpSpPr>
              <a:xfrm>
                <a:off x="1465222" y="5145607"/>
                <a:ext cx="304800" cy="381000"/>
                <a:chOff x="5715000" y="5181600"/>
                <a:chExt cx="533400" cy="1005840"/>
              </a:xfrm>
            </p:grpSpPr>
            <p:sp>
              <p:nvSpPr>
                <p:cNvPr id="49" name="Oval 48"/>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Rectangle 49"/>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51" name="Oval 50"/>
              <p:cNvSpPr/>
              <p:nvPr/>
            </p:nvSpPr>
            <p:spPr bwMode="auto">
              <a:xfrm>
                <a:off x="2887989" y="48954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52" name="Group 51"/>
              <p:cNvGrpSpPr/>
              <p:nvPr/>
            </p:nvGrpSpPr>
            <p:grpSpPr>
              <a:xfrm>
                <a:off x="3022967" y="5145607"/>
                <a:ext cx="304800" cy="381000"/>
                <a:chOff x="5715000" y="5181600"/>
                <a:chExt cx="533400" cy="1005840"/>
              </a:xfrm>
            </p:grpSpPr>
            <p:sp>
              <p:nvSpPr>
                <p:cNvPr id="53" name="Oval 52"/>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4" name="Rectangle 53"/>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55" name="Oval 54"/>
              <p:cNvSpPr/>
              <p:nvPr/>
            </p:nvSpPr>
            <p:spPr bwMode="auto">
              <a:xfrm>
                <a:off x="4445734" y="48954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56" name="Group 55"/>
              <p:cNvGrpSpPr/>
              <p:nvPr/>
            </p:nvGrpSpPr>
            <p:grpSpPr>
              <a:xfrm>
                <a:off x="4580712" y="5145607"/>
                <a:ext cx="304800" cy="381000"/>
                <a:chOff x="5715000" y="5181600"/>
                <a:chExt cx="533400" cy="1005840"/>
              </a:xfrm>
            </p:grpSpPr>
            <p:sp>
              <p:nvSpPr>
                <p:cNvPr id="57" name="Oval 56"/>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8" name="Rectangle 57"/>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59" name="Oval 58"/>
              <p:cNvSpPr/>
              <p:nvPr/>
            </p:nvSpPr>
            <p:spPr bwMode="auto">
              <a:xfrm>
                <a:off x="6003479" y="48954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60" name="Group 59"/>
              <p:cNvGrpSpPr/>
              <p:nvPr/>
            </p:nvGrpSpPr>
            <p:grpSpPr>
              <a:xfrm>
                <a:off x="6138457" y="5145607"/>
                <a:ext cx="304800" cy="381000"/>
                <a:chOff x="5715000" y="5181600"/>
                <a:chExt cx="533400" cy="1005840"/>
              </a:xfrm>
            </p:grpSpPr>
            <p:sp>
              <p:nvSpPr>
                <p:cNvPr id="61" name="Oval 60"/>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2" name="Rectangle 61"/>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63" name="Oval 62"/>
              <p:cNvSpPr/>
              <p:nvPr/>
            </p:nvSpPr>
            <p:spPr bwMode="auto">
              <a:xfrm>
                <a:off x="7561222" y="489545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64" name="Group 63"/>
              <p:cNvGrpSpPr/>
              <p:nvPr/>
            </p:nvGrpSpPr>
            <p:grpSpPr>
              <a:xfrm>
                <a:off x="7696200" y="5145607"/>
                <a:ext cx="304800" cy="381000"/>
                <a:chOff x="5715000" y="5181600"/>
                <a:chExt cx="533400" cy="1005840"/>
              </a:xfrm>
            </p:grpSpPr>
            <p:sp>
              <p:nvSpPr>
                <p:cNvPr id="65" name="Oval 64"/>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Rectangle 65"/>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grpSp>
      <p:grpSp>
        <p:nvGrpSpPr>
          <p:cNvPr id="89" name="Group 88"/>
          <p:cNvGrpSpPr/>
          <p:nvPr/>
        </p:nvGrpSpPr>
        <p:grpSpPr>
          <a:xfrm>
            <a:off x="2743200" y="3124200"/>
            <a:ext cx="3913499" cy="674132"/>
            <a:chOff x="2743200" y="3124200"/>
            <a:chExt cx="3913499" cy="674132"/>
          </a:xfrm>
        </p:grpSpPr>
        <p:sp>
          <p:nvSpPr>
            <p:cNvPr id="67" name="TextBox 66"/>
            <p:cNvSpPr txBox="1"/>
            <p:nvPr/>
          </p:nvSpPr>
          <p:spPr>
            <a:xfrm>
              <a:off x="2743200" y="3135868"/>
              <a:ext cx="789299" cy="400110"/>
            </a:xfrm>
            <a:prstGeom prst="rect">
              <a:avLst/>
            </a:prstGeom>
            <a:noFill/>
          </p:spPr>
          <p:txBody>
            <a:bodyPr wrap="none" rtlCol="0">
              <a:spAutoFit/>
            </a:bodyPr>
            <a:lstStyle/>
            <a:p>
              <a:r>
                <a:rPr lang="en-US" sz="2000" b="1" dirty="0" smtClean="0"/>
                <a:t>Write</a:t>
              </a:r>
              <a:endParaRPr lang="en-US" sz="2000" b="1" dirty="0"/>
            </a:p>
          </p:txBody>
        </p:sp>
        <p:sp>
          <p:nvSpPr>
            <p:cNvPr id="68" name="TextBox 67"/>
            <p:cNvSpPr txBox="1"/>
            <p:nvPr/>
          </p:nvSpPr>
          <p:spPr>
            <a:xfrm>
              <a:off x="4297048" y="3135868"/>
              <a:ext cx="789299" cy="400110"/>
            </a:xfrm>
            <a:prstGeom prst="rect">
              <a:avLst/>
            </a:prstGeom>
            <a:noFill/>
          </p:spPr>
          <p:txBody>
            <a:bodyPr wrap="none" rtlCol="0">
              <a:spAutoFit/>
            </a:bodyPr>
            <a:lstStyle/>
            <a:p>
              <a:r>
                <a:rPr lang="en-US" sz="2000" b="1" dirty="0" smtClean="0"/>
                <a:t>Write</a:t>
              </a:r>
              <a:endParaRPr lang="en-US" sz="2000" b="1" dirty="0"/>
            </a:p>
          </p:txBody>
        </p:sp>
        <p:sp>
          <p:nvSpPr>
            <p:cNvPr id="69" name="TextBox 68"/>
            <p:cNvSpPr txBox="1"/>
            <p:nvPr/>
          </p:nvSpPr>
          <p:spPr>
            <a:xfrm>
              <a:off x="5867400" y="3124200"/>
              <a:ext cx="789299" cy="400110"/>
            </a:xfrm>
            <a:prstGeom prst="rect">
              <a:avLst/>
            </a:prstGeom>
            <a:noFill/>
          </p:spPr>
          <p:txBody>
            <a:bodyPr wrap="none" rtlCol="0">
              <a:spAutoFit/>
            </a:bodyPr>
            <a:lstStyle/>
            <a:p>
              <a:r>
                <a:rPr lang="en-US" sz="2000" b="1" dirty="0" smtClean="0"/>
                <a:t>Write</a:t>
              </a:r>
              <a:endParaRPr lang="en-US" sz="2000" b="1" dirty="0"/>
            </a:p>
          </p:txBody>
        </p:sp>
        <p:cxnSp>
          <p:nvCxnSpPr>
            <p:cNvPr id="71" name="Straight Arrow Connector 70"/>
            <p:cNvCxnSpPr>
              <a:stCxn id="67" idx="3"/>
              <a:endCxn id="68" idx="1"/>
            </p:cNvCxnSpPr>
            <p:nvPr/>
          </p:nvCxnSpPr>
          <p:spPr bwMode="auto">
            <a:xfrm>
              <a:off x="3532499" y="3335923"/>
              <a:ext cx="764549" cy="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73" name="Straight Arrow Connector 72"/>
            <p:cNvCxnSpPr>
              <a:stCxn id="68" idx="3"/>
              <a:endCxn id="69" idx="1"/>
            </p:cNvCxnSpPr>
            <p:nvPr/>
          </p:nvCxnSpPr>
          <p:spPr bwMode="auto">
            <a:xfrm flipV="1">
              <a:off x="5086347" y="3324255"/>
              <a:ext cx="781053" cy="116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6" name="TextBox 75"/>
            <p:cNvSpPr txBox="1"/>
            <p:nvPr/>
          </p:nvSpPr>
          <p:spPr>
            <a:xfrm>
              <a:off x="3488368" y="3429000"/>
              <a:ext cx="2455232" cy="369332"/>
            </a:xfrm>
            <a:prstGeom prst="rect">
              <a:avLst/>
            </a:prstGeom>
            <a:noFill/>
          </p:spPr>
          <p:txBody>
            <a:bodyPr wrap="none" rtlCol="0">
              <a:spAutoFit/>
            </a:bodyPr>
            <a:lstStyle/>
            <a:p>
              <a:r>
                <a:rPr lang="en-US" dirty="0" smtClean="0">
                  <a:solidFill>
                    <a:schemeClr val="accent4">
                      <a:lumMod val="75000"/>
                    </a:schemeClr>
                  </a:solidFill>
                </a:rPr>
                <a:t>Canonical Lock Ordering</a:t>
              </a:r>
              <a:endParaRPr lang="en-US" dirty="0">
                <a:solidFill>
                  <a:schemeClr val="accent4">
                    <a:lumMod val="75000"/>
                  </a:schemeClr>
                </a:solidFill>
              </a:endParaRPr>
            </a:p>
          </p:txBody>
        </p:sp>
      </p:grpSp>
      <p:grpSp>
        <p:nvGrpSpPr>
          <p:cNvPr id="90" name="Group 89"/>
          <p:cNvGrpSpPr/>
          <p:nvPr/>
        </p:nvGrpSpPr>
        <p:grpSpPr>
          <a:xfrm>
            <a:off x="2792101" y="5498068"/>
            <a:ext cx="3846623" cy="411778"/>
            <a:chOff x="2792101" y="5498068"/>
            <a:chExt cx="3846623" cy="411778"/>
          </a:xfrm>
        </p:grpSpPr>
        <p:sp>
          <p:nvSpPr>
            <p:cNvPr id="77" name="TextBox 76"/>
            <p:cNvSpPr txBox="1"/>
            <p:nvPr/>
          </p:nvSpPr>
          <p:spPr>
            <a:xfrm>
              <a:off x="2792101" y="5509736"/>
              <a:ext cx="722423" cy="400110"/>
            </a:xfrm>
            <a:prstGeom prst="rect">
              <a:avLst/>
            </a:prstGeom>
            <a:noFill/>
          </p:spPr>
          <p:txBody>
            <a:bodyPr wrap="none" rtlCol="0">
              <a:spAutoFit/>
            </a:bodyPr>
            <a:lstStyle/>
            <a:p>
              <a:r>
                <a:rPr lang="en-US" sz="2000" b="1" dirty="0" smtClean="0"/>
                <a:t>Read</a:t>
              </a:r>
              <a:endParaRPr lang="en-US" sz="2000" b="1" dirty="0"/>
            </a:p>
          </p:txBody>
        </p:sp>
        <p:sp>
          <p:nvSpPr>
            <p:cNvPr id="78" name="TextBox 77"/>
            <p:cNvSpPr txBox="1"/>
            <p:nvPr/>
          </p:nvSpPr>
          <p:spPr>
            <a:xfrm>
              <a:off x="4345949" y="5509736"/>
              <a:ext cx="789299" cy="400110"/>
            </a:xfrm>
            <a:prstGeom prst="rect">
              <a:avLst/>
            </a:prstGeom>
            <a:noFill/>
          </p:spPr>
          <p:txBody>
            <a:bodyPr wrap="none" rtlCol="0">
              <a:spAutoFit/>
            </a:bodyPr>
            <a:lstStyle/>
            <a:p>
              <a:r>
                <a:rPr lang="en-US" sz="2000" b="1" dirty="0" smtClean="0"/>
                <a:t>Write</a:t>
              </a:r>
              <a:endParaRPr lang="en-US" sz="2000" b="1" dirty="0"/>
            </a:p>
          </p:txBody>
        </p:sp>
        <p:sp>
          <p:nvSpPr>
            <p:cNvPr id="79" name="TextBox 78"/>
            <p:cNvSpPr txBox="1"/>
            <p:nvPr/>
          </p:nvSpPr>
          <p:spPr>
            <a:xfrm>
              <a:off x="5916301" y="5498068"/>
              <a:ext cx="722423" cy="400110"/>
            </a:xfrm>
            <a:prstGeom prst="rect">
              <a:avLst/>
            </a:prstGeom>
            <a:noFill/>
          </p:spPr>
          <p:txBody>
            <a:bodyPr wrap="none" rtlCol="0">
              <a:spAutoFit/>
            </a:bodyPr>
            <a:lstStyle/>
            <a:p>
              <a:r>
                <a:rPr lang="en-US" sz="2000" b="1" dirty="0" smtClean="0"/>
                <a:t>Read</a:t>
              </a:r>
              <a:endParaRPr lang="en-US" sz="2000" b="1" dirty="0"/>
            </a:p>
          </p:txBody>
        </p:sp>
        <p:cxnSp>
          <p:nvCxnSpPr>
            <p:cNvPr id="80" name="Straight Arrow Connector 79"/>
            <p:cNvCxnSpPr>
              <a:stCxn id="77" idx="3"/>
              <a:endCxn id="78" idx="1"/>
            </p:cNvCxnSpPr>
            <p:nvPr/>
          </p:nvCxnSpPr>
          <p:spPr bwMode="auto">
            <a:xfrm>
              <a:off x="3514524" y="5709791"/>
              <a:ext cx="831425" cy="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81" name="Straight Arrow Connector 80"/>
            <p:cNvCxnSpPr>
              <a:stCxn id="78" idx="3"/>
              <a:endCxn id="79" idx="1"/>
            </p:cNvCxnSpPr>
            <p:nvPr/>
          </p:nvCxnSpPr>
          <p:spPr bwMode="auto">
            <a:xfrm flipV="1">
              <a:off x="5135248" y="5698123"/>
              <a:ext cx="781053" cy="116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grpSp>
      <p:grpSp>
        <p:nvGrpSpPr>
          <p:cNvPr id="95" name="Group 94"/>
          <p:cNvGrpSpPr/>
          <p:nvPr/>
        </p:nvGrpSpPr>
        <p:grpSpPr>
          <a:xfrm>
            <a:off x="5943600" y="5791200"/>
            <a:ext cx="2343147" cy="400110"/>
            <a:chOff x="5943600" y="5791200"/>
            <a:chExt cx="2343147" cy="400110"/>
          </a:xfrm>
        </p:grpSpPr>
        <p:sp>
          <p:nvSpPr>
            <p:cNvPr id="85" name="TextBox 84"/>
            <p:cNvSpPr txBox="1"/>
            <p:nvPr/>
          </p:nvSpPr>
          <p:spPr>
            <a:xfrm>
              <a:off x="5943600" y="5791200"/>
              <a:ext cx="722423" cy="400110"/>
            </a:xfrm>
            <a:prstGeom prst="rect">
              <a:avLst/>
            </a:prstGeom>
            <a:noFill/>
          </p:spPr>
          <p:txBody>
            <a:bodyPr wrap="none" rtlCol="0">
              <a:spAutoFit/>
            </a:bodyPr>
            <a:lstStyle/>
            <a:p>
              <a:r>
                <a:rPr lang="en-US" sz="2000" b="1" dirty="0" smtClean="0"/>
                <a:t>Read</a:t>
              </a:r>
              <a:endParaRPr lang="en-US" sz="2000" b="1" dirty="0"/>
            </a:p>
          </p:txBody>
        </p:sp>
        <p:sp>
          <p:nvSpPr>
            <p:cNvPr id="86" name="TextBox 85"/>
            <p:cNvSpPr txBox="1"/>
            <p:nvPr/>
          </p:nvSpPr>
          <p:spPr>
            <a:xfrm>
              <a:off x="7497448" y="5791200"/>
              <a:ext cx="789299" cy="400110"/>
            </a:xfrm>
            <a:prstGeom prst="rect">
              <a:avLst/>
            </a:prstGeom>
            <a:noFill/>
          </p:spPr>
          <p:txBody>
            <a:bodyPr wrap="none" rtlCol="0">
              <a:spAutoFit/>
            </a:bodyPr>
            <a:lstStyle/>
            <a:p>
              <a:r>
                <a:rPr lang="en-US" sz="2000" b="1" dirty="0" smtClean="0"/>
                <a:t>Write</a:t>
              </a:r>
              <a:endParaRPr lang="en-US" sz="2000" b="1" dirty="0"/>
            </a:p>
          </p:txBody>
        </p:sp>
        <p:cxnSp>
          <p:nvCxnSpPr>
            <p:cNvPr id="87" name="Straight Arrow Connector 86"/>
            <p:cNvCxnSpPr>
              <a:stCxn id="85" idx="3"/>
              <a:endCxn id="86" idx="1"/>
            </p:cNvCxnSpPr>
            <p:nvPr/>
          </p:nvCxnSpPr>
          <p:spPr bwMode="auto">
            <a:xfrm>
              <a:off x="6666023" y="5991255"/>
              <a:ext cx="831425" cy="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85045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left)">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wipe(left)">
                                      <p:cBhvr>
                                        <p:cTn id="5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3" grpId="0" animBg="1"/>
      <p:bldP spid="41" grpId="0" animBg="1"/>
      <p:bldP spid="42" grpId="0" animBg="1"/>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305800" cy="5410199"/>
          </a:xfrm>
        </p:spPr>
        <p:txBody>
          <a:bodyPr/>
          <a:lstStyle/>
          <a:p>
            <a:r>
              <a:rPr lang="en-US" dirty="0" smtClean="0"/>
              <a:t>Multicore Setting: </a:t>
            </a:r>
            <a:r>
              <a:rPr lang="en-US" dirty="0" err="1" smtClean="0"/>
              <a:t>Pthread</a:t>
            </a:r>
            <a:r>
              <a:rPr lang="en-US" dirty="0" smtClean="0"/>
              <a:t> R/W Locks</a:t>
            </a:r>
          </a:p>
          <a:p>
            <a:r>
              <a:rPr lang="en-US" dirty="0" smtClean="0"/>
              <a:t>Distributed Setting:  </a:t>
            </a:r>
            <a:r>
              <a:rPr lang="en-US" i="1" dirty="0" smtClean="0"/>
              <a:t>Distributed Locking</a:t>
            </a:r>
          </a:p>
          <a:p>
            <a:pPr lvl="1"/>
            <a:r>
              <a:rPr lang="en-US" dirty="0" err="1" smtClean="0"/>
              <a:t>Prefetch</a:t>
            </a:r>
            <a:r>
              <a:rPr lang="en-US" dirty="0" smtClean="0"/>
              <a:t> Locks and Data</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Allow computation to proceed while locks/data are requested.</a:t>
            </a:r>
          </a:p>
        </p:txBody>
      </p:sp>
      <p:sp>
        <p:nvSpPr>
          <p:cNvPr id="155" name="Rounded Rectangle 154"/>
          <p:cNvSpPr/>
          <p:nvPr/>
        </p:nvSpPr>
        <p:spPr bwMode="auto">
          <a:xfrm>
            <a:off x="5791200" y="2895598"/>
            <a:ext cx="2057400" cy="2209800"/>
          </a:xfrm>
          <a:prstGeom prst="roundRect">
            <a:avLst>
              <a:gd name="adj" fmla="val 1123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Node 2</a:t>
            </a:r>
          </a:p>
        </p:txBody>
      </p:sp>
      <p:sp>
        <p:nvSpPr>
          <p:cNvPr id="210" name="Oval 209"/>
          <p:cNvSpPr/>
          <p:nvPr/>
        </p:nvSpPr>
        <p:spPr bwMode="auto">
          <a:xfrm>
            <a:off x="5892905" y="3415566"/>
            <a:ext cx="1885812" cy="1442154"/>
          </a:xfrm>
          <a:custGeom>
            <a:avLst/>
            <a:gdLst>
              <a:gd name="connsiteX0" fmla="*/ 0 w 1828800"/>
              <a:gd name="connsiteY0" fmla="*/ 838200 h 1676400"/>
              <a:gd name="connsiteX1" fmla="*/ 914400 w 1828800"/>
              <a:gd name="connsiteY1" fmla="*/ 0 h 1676400"/>
              <a:gd name="connsiteX2" fmla="*/ 1828800 w 1828800"/>
              <a:gd name="connsiteY2" fmla="*/ 838200 h 1676400"/>
              <a:gd name="connsiteX3" fmla="*/ 914400 w 1828800"/>
              <a:gd name="connsiteY3" fmla="*/ 1676400 h 1676400"/>
              <a:gd name="connsiteX4" fmla="*/ 0 w 1828800"/>
              <a:gd name="connsiteY4" fmla="*/ 838200 h 1676400"/>
              <a:gd name="connsiteX0" fmla="*/ 33611 w 1862411"/>
              <a:gd name="connsiteY0" fmla="*/ 844392 h 1682592"/>
              <a:gd name="connsiteX1" fmla="*/ 269200 w 1862411"/>
              <a:gd name="connsiteY1" fmla="*/ 482435 h 1682592"/>
              <a:gd name="connsiteX2" fmla="*/ 948011 w 1862411"/>
              <a:gd name="connsiteY2" fmla="*/ 6192 h 1682592"/>
              <a:gd name="connsiteX3" fmla="*/ 1862411 w 1862411"/>
              <a:gd name="connsiteY3" fmla="*/ 844392 h 1682592"/>
              <a:gd name="connsiteX4" fmla="*/ 948011 w 1862411"/>
              <a:gd name="connsiteY4" fmla="*/ 1682592 h 1682592"/>
              <a:gd name="connsiteX5" fmla="*/ 33611 w 1862411"/>
              <a:gd name="connsiteY5" fmla="*/ 844392 h 1682592"/>
              <a:gd name="connsiteX0" fmla="*/ 33611 w 1862411"/>
              <a:gd name="connsiteY0" fmla="*/ 872702 h 1710902"/>
              <a:gd name="connsiteX1" fmla="*/ 269200 w 1862411"/>
              <a:gd name="connsiteY1" fmla="*/ 510745 h 1710902"/>
              <a:gd name="connsiteX2" fmla="*/ 363974 w 1862411"/>
              <a:gd name="connsiteY2" fmla="*/ 194818 h 1710902"/>
              <a:gd name="connsiteX3" fmla="*/ 948011 w 1862411"/>
              <a:gd name="connsiteY3" fmla="*/ 34502 h 1710902"/>
              <a:gd name="connsiteX4" fmla="*/ 1862411 w 1862411"/>
              <a:gd name="connsiteY4" fmla="*/ 872702 h 1710902"/>
              <a:gd name="connsiteX5" fmla="*/ 948011 w 1862411"/>
              <a:gd name="connsiteY5" fmla="*/ 1710902 h 1710902"/>
              <a:gd name="connsiteX6" fmla="*/ 33611 w 1862411"/>
              <a:gd name="connsiteY6" fmla="*/ 872702 h 1710902"/>
              <a:gd name="connsiteX0" fmla="*/ 33611 w 1862411"/>
              <a:gd name="connsiteY0" fmla="*/ 723349 h 1561549"/>
              <a:gd name="connsiteX1" fmla="*/ 269200 w 1862411"/>
              <a:gd name="connsiteY1" fmla="*/ 361392 h 1561549"/>
              <a:gd name="connsiteX2" fmla="*/ 363974 w 1862411"/>
              <a:gd name="connsiteY2" fmla="*/ 45465 h 1561549"/>
              <a:gd name="connsiteX3" fmla="*/ 903783 w 1862411"/>
              <a:gd name="connsiteY3" fmla="*/ 106299 h 1561549"/>
              <a:gd name="connsiteX4" fmla="*/ 1862411 w 1862411"/>
              <a:gd name="connsiteY4" fmla="*/ 723349 h 1561549"/>
              <a:gd name="connsiteX5" fmla="*/ 948011 w 1862411"/>
              <a:gd name="connsiteY5" fmla="*/ 1561549 h 1561549"/>
              <a:gd name="connsiteX6" fmla="*/ 33611 w 1862411"/>
              <a:gd name="connsiteY6" fmla="*/ 723349 h 1561549"/>
              <a:gd name="connsiteX0" fmla="*/ 33611 w 1867500"/>
              <a:gd name="connsiteY0" fmla="*/ 797980 h 1636180"/>
              <a:gd name="connsiteX1" fmla="*/ 269200 w 1867500"/>
              <a:gd name="connsiteY1" fmla="*/ 436023 h 1636180"/>
              <a:gd name="connsiteX2" fmla="*/ 363974 w 1867500"/>
              <a:gd name="connsiteY2" fmla="*/ 120096 h 1636180"/>
              <a:gd name="connsiteX3" fmla="*/ 903783 w 1867500"/>
              <a:gd name="connsiteY3" fmla="*/ 180930 h 1636180"/>
              <a:gd name="connsiteX4" fmla="*/ 1406476 w 1867500"/>
              <a:gd name="connsiteY4" fmla="*/ 25317 h 1636180"/>
              <a:gd name="connsiteX5" fmla="*/ 1862411 w 1867500"/>
              <a:gd name="connsiteY5" fmla="*/ 797980 h 1636180"/>
              <a:gd name="connsiteX6" fmla="*/ 948011 w 1867500"/>
              <a:gd name="connsiteY6" fmla="*/ 1636180 h 1636180"/>
              <a:gd name="connsiteX7" fmla="*/ 33611 w 1867500"/>
              <a:gd name="connsiteY7" fmla="*/ 797980 h 1636180"/>
              <a:gd name="connsiteX0" fmla="*/ 33611 w 1888577"/>
              <a:gd name="connsiteY0" fmla="*/ 775169 h 1613369"/>
              <a:gd name="connsiteX1" fmla="*/ 269200 w 1888577"/>
              <a:gd name="connsiteY1" fmla="*/ 413212 h 1613369"/>
              <a:gd name="connsiteX2" fmla="*/ 363974 w 1888577"/>
              <a:gd name="connsiteY2" fmla="*/ 97285 h 1613369"/>
              <a:gd name="connsiteX3" fmla="*/ 903783 w 1888577"/>
              <a:gd name="connsiteY3" fmla="*/ 158119 h 1613369"/>
              <a:gd name="connsiteX4" fmla="*/ 1406476 w 1888577"/>
              <a:gd name="connsiteY4" fmla="*/ 2506 h 1613369"/>
              <a:gd name="connsiteX5" fmla="*/ 1564429 w 1888577"/>
              <a:gd name="connsiteY5" fmla="*/ 419531 h 1613369"/>
              <a:gd name="connsiteX6" fmla="*/ 1862411 w 1888577"/>
              <a:gd name="connsiteY6" fmla="*/ 775169 h 1613369"/>
              <a:gd name="connsiteX7" fmla="*/ 948011 w 1888577"/>
              <a:gd name="connsiteY7" fmla="*/ 1613369 h 1613369"/>
              <a:gd name="connsiteX8" fmla="*/ 33611 w 1888577"/>
              <a:gd name="connsiteY8" fmla="*/ 775169 h 1613369"/>
              <a:gd name="connsiteX0" fmla="*/ 33611 w 1863522"/>
              <a:gd name="connsiteY0" fmla="*/ 775169 h 1615608"/>
              <a:gd name="connsiteX1" fmla="*/ 269200 w 1863522"/>
              <a:gd name="connsiteY1" fmla="*/ 413212 h 1615608"/>
              <a:gd name="connsiteX2" fmla="*/ 363974 w 1863522"/>
              <a:gd name="connsiteY2" fmla="*/ 97285 h 1615608"/>
              <a:gd name="connsiteX3" fmla="*/ 903783 w 1863522"/>
              <a:gd name="connsiteY3" fmla="*/ 158119 h 1615608"/>
              <a:gd name="connsiteX4" fmla="*/ 1406476 w 1863522"/>
              <a:gd name="connsiteY4" fmla="*/ 2506 h 1615608"/>
              <a:gd name="connsiteX5" fmla="*/ 1564429 w 1863522"/>
              <a:gd name="connsiteY5" fmla="*/ 419531 h 1615608"/>
              <a:gd name="connsiteX6" fmla="*/ 1862411 w 1863522"/>
              <a:gd name="connsiteY6" fmla="*/ 775169 h 1615608"/>
              <a:gd name="connsiteX7" fmla="*/ 1501247 w 1863522"/>
              <a:gd name="connsiteY7" fmla="*/ 1013475 h 1615608"/>
              <a:gd name="connsiteX8" fmla="*/ 948011 w 1863522"/>
              <a:gd name="connsiteY8" fmla="*/ 1613369 h 1615608"/>
              <a:gd name="connsiteX9" fmla="*/ 33611 w 1863522"/>
              <a:gd name="connsiteY9" fmla="*/ 775169 h 1615608"/>
              <a:gd name="connsiteX0" fmla="*/ 33611 w 1863309"/>
              <a:gd name="connsiteY0" fmla="*/ 775169 h 1639816"/>
              <a:gd name="connsiteX1" fmla="*/ 269200 w 1863309"/>
              <a:gd name="connsiteY1" fmla="*/ 413212 h 1639816"/>
              <a:gd name="connsiteX2" fmla="*/ 363974 w 1863309"/>
              <a:gd name="connsiteY2" fmla="*/ 97285 h 1639816"/>
              <a:gd name="connsiteX3" fmla="*/ 903783 w 1863309"/>
              <a:gd name="connsiteY3" fmla="*/ 158119 h 1639816"/>
              <a:gd name="connsiteX4" fmla="*/ 1406476 w 1863309"/>
              <a:gd name="connsiteY4" fmla="*/ 2506 h 1639816"/>
              <a:gd name="connsiteX5" fmla="*/ 1564429 w 1863309"/>
              <a:gd name="connsiteY5" fmla="*/ 419531 h 1639816"/>
              <a:gd name="connsiteX6" fmla="*/ 1862411 w 1863309"/>
              <a:gd name="connsiteY6" fmla="*/ 775169 h 1639816"/>
              <a:gd name="connsiteX7" fmla="*/ 1501247 w 1863309"/>
              <a:gd name="connsiteY7" fmla="*/ 1013475 h 1639816"/>
              <a:gd name="connsiteX8" fmla="*/ 1431747 w 1863309"/>
              <a:gd name="connsiteY8" fmla="*/ 1392587 h 1639816"/>
              <a:gd name="connsiteX9" fmla="*/ 948011 w 1863309"/>
              <a:gd name="connsiteY9" fmla="*/ 1613369 h 1639816"/>
              <a:gd name="connsiteX10" fmla="*/ 33611 w 1863309"/>
              <a:gd name="connsiteY10" fmla="*/ 775169 h 1639816"/>
              <a:gd name="connsiteX0" fmla="*/ 32380 w 1862078"/>
              <a:gd name="connsiteY0" fmla="*/ 775169 h 1434226"/>
              <a:gd name="connsiteX1" fmla="*/ 267969 w 1862078"/>
              <a:gd name="connsiteY1" fmla="*/ 413212 h 1434226"/>
              <a:gd name="connsiteX2" fmla="*/ 362743 w 1862078"/>
              <a:gd name="connsiteY2" fmla="*/ 97285 h 1434226"/>
              <a:gd name="connsiteX3" fmla="*/ 902552 w 1862078"/>
              <a:gd name="connsiteY3" fmla="*/ 158119 h 1434226"/>
              <a:gd name="connsiteX4" fmla="*/ 1405245 w 1862078"/>
              <a:gd name="connsiteY4" fmla="*/ 2506 h 1434226"/>
              <a:gd name="connsiteX5" fmla="*/ 1563198 w 1862078"/>
              <a:gd name="connsiteY5" fmla="*/ 419531 h 1434226"/>
              <a:gd name="connsiteX6" fmla="*/ 1861180 w 1862078"/>
              <a:gd name="connsiteY6" fmla="*/ 775169 h 1434226"/>
              <a:gd name="connsiteX7" fmla="*/ 1500016 w 1862078"/>
              <a:gd name="connsiteY7" fmla="*/ 1013475 h 1434226"/>
              <a:gd name="connsiteX8" fmla="*/ 1430516 w 1862078"/>
              <a:gd name="connsiteY8" fmla="*/ 1392587 h 1434226"/>
              <a:gd name="connsiteX9" fmla="*/ 927825 w 1862078"/>
              <a:gd name="connsiteY9" fmla="*/ 1291123 h 1434226"/>
              <a:gd name="connsiteX10" fmla="*/ 32380 w 1862078"/>
              <a:gd name="connsiteY10" fmla="*/ 775169 h 1434226"/>
              <a:gd name="connsiteX0" fmla="*/ 2050 w 1831748"/>
              <a:gd name="connsiteY0" fmla="*/ 775169 h 1420630"/>
              <a:gd name="connsiteX1" fmla="*/ 237639 w 1831748"/>
              <a:gd name="connsiteY1" fmla="*/ 413212 h 1420630"/>
              <a:gd name="connsiteX2" fmla="*/ 332413 w 1831748"/>
              <a:gd name="connsiteY2" fmla="*/ 97285 h 1420630"/>
              <a:gd name="connsiteX3" fmla="*/ 872222 w 1831748"/>
              <a:gd name="connsiteY3" fmla="*/ 158119 h 1420630"/>
              <a:gd name="connsiteX4" fmla="*/ 1374915 w 1831748"/>
              <a:gd name="connsiteY4" fmla="*/ 2506 h 1420630"/>
              <a:gd name="connsiteX5" fmla="*/ 1532868 w 1831748"/>
              <a:gd name="connsiteY5" fmla="*/ 419531 h 1420630"/>
              <a:gd name="connsiteX6" fmla="*/ 1830850 w 1831748"/>
              <a:gd name="connsiteY6" fmla="*/ 775169 h 1420630"/>
              <a:gd name="connsiteX7" fmla="*/ 1469686 w 1831748"/>
              <a:gd name="connsiteY7" fmla="*/ 1013475 h 1420630"/>
              <a:gd name="connsiteX8" fmla="*/ 1400186 w 1831748"/>
              <a:gd name="connsiteY8" fmla="*/ 1392587 h 1420630"/>
              <a:gd name="connsiteX9" fmla="*/ 897495 w 1831748"/>
              <a:gd name="connsiteY9" fmla="*/ 1291123 h 1420630"/>
              <a:gd name="connsiteX10" fmla="*/ 345049 w 1831748"/>
              <a:gd name="connsiteY10" fmla="*/ 1379950 h 1420630"/>
              <a:gd name="connsiteX11" fmla="*/ 2050 w 1831748"/>
              <a:gd name="connsiteY11" fmla="*/ 775169 h 1420630"/>
              <a:gd name="connsiteX0" fmla="*/ 223 w 1829921"/>
              <a:gd name="connsiteY0" fmla="*/ 775169 h 1420630"/>
              <a:gd name="connsiteX1" fmla="*/ 235812 w 1829921"/>
              <a:gd name="connsiteY1" fmla="*/ 413212 h 1420630"/>
              <a:gd name="connsiteX2" fmla="*/ 330586 w 1829921"/>
              <a:gd name="connsiteY2" fmla="*/ 97285 h 1420630"/>
              <a:gd name="connsiteX3" fmla="*/ 870395 w 1829921"/>
              <a:gd name="connsiteY3" fmla="*/ 158119 h 1420630"/>
              <a:gd name="connsiteX4" fmla="*/ 1373088 w 1829921"/>
              <a:gd name="connsiteY4" fmla="*/ 2506 h 1420630"/>
              <a:gd name="connsiteX5" fmla="*/ 1531041 w 1829921"/>
              <a:gd name="connsiteY5" fmla="*/ 419531 h 1420630"/>
              <a:gd name="connsiteX6" fmla="*/ 1829023 w 1829921"/>
              <a:gd name="connsiteY6" fmla="*/ 775169 h 1420630"/>
              <a:gd name="connsiteX7" fmla="*/ 1467859 w 1829921"/>
              <a:gd name="connsiteY7" fmla="*/ 1013475 h 1420630"/>
              <a:gd name="connsiteX8" fmla="*/ 1398359 w 1829921"/>
              <a:gd name="connsiteY8" fmla="*/ 1392587 h 1420630"/>
              <a:gd name="connsiteX9" fmla="*/ 895668 w 1829921"/>
              <a:gd name="connsiteY9" fmla="*/ 1291123 h 1420630"/>
              <a:gd name="connsiteX10" fmla="*/ 343222 w 1829921"/>
              <a:gd name="connsiteY10" fmla="*/ 1379950 h 1420630"/>
              <a:gd name="connsiteX11" fmla="*/ 267403 w 1829921"/>
              <a:gd name="connsiteY11" fmla="*/ 1032430 h 1420630"/>
              <a:gd name="connsiteX12" fmla="*/ 223 w 1829921"/>
              <a:gd name="connsiteY12" fmla="*/ 775169 h 1420630"/>
              <a:gd name="connsiteX0" fmla="*/ 144 w 1880387"/>
              <a:gd name="connsiteY0" fmla="*/ 693027 h 1420630"/>
              <a:gd name="connsiteX1" fmla="*/ 286278 w 1880387"/>
              <a:gd name="connsiteY1" fmla="*/ 413212 h 1420630"/>
              <a:gd name="connsiteX2" fmla="*/ 381052 w 1880387"/>
              <a:gd name="connsiteY2" fmla="*/ 97285 h 1420630"/>
              <a:gd name="connsiteX3" fmla="*/ 920861 w 1880387"/>
              <a:gd name="connsiteY3" fmla="*/ 158119 h 1420630"/>
              <a:gd name="connsiteX4" fmla="*/ 1423554 w 1880387"/>
              <a:gd name="connsiteY4" fmla="*/ 2506 h 1420630"/>
              <a:gd name="connsiteX5" fmla="*/ 1581507 w 1880387"/>
              <a:gd name="connsiteY5" fmla="*/ 419531 h 1420630"/>
              <a:gd name="connsiteX6" fmla="*/ 1879489 w 1880387"/>
              <a:gd name="connsiteY6" fmla="*/ 775169 h 1420630"/>
              <a:gd name="connsiteX7" fmla="*/ 1518325 w 1880387"/>
              <a:gd name="connsiteY7" fmla="*/ 1013475 h 1420630"/>
              <a:gd name="connsiteX8" fmla="*/ 1448825 w 1880387"/>
              <a:gd name="connsiteY8" fmla="*/ 1392587 h 1420630"/>
              <a:gd name="connsiteX9" fmla="*/ 946134 w 1880387"/>
              <a:gd name="connsiteY9" fmla="*/ 1291123 h 1420630"/>
              <a:gd name="connsiteX10" fmla="*/ 393688 w 1880387"/>
              <a:gd name="connsiteY10" fmla="*/ 1379950 h 1420630"/>
              <a:gd name="connsiteX11" fmla="*/ 317869 w 1880387"/>
              <a:gd name="connsiteY11" fmla="*/ 1032430 h 1420630"/>
              <a:gd name="connsiteX12" fmla="*/ 144 w 1880387"/>
              <a:gd name="connsiteY12" fmla="*/ 693027 h 1420630"/>
              <a:gd name="connsiteX0" fmla="*/ 149 w 1880392"/>
              <a:gd name="connsiteY0" fmla="*/ 693027 h 1420630"/>
              <a:gd name="connsiteX1" fmla="*/ 286283 w 1880392"/>
              <a:gd name="connsiteY1" fmla="*/ 413212 h 1420630"/>
              <a:gd name="connsiteX2" fmla="*/ 381057 w 1880392"/>
              <a:gd name="connsiteY2" fmla="*/ 97285 h 1420630"/>
              <a:gd name="connsiteX3" fmla="*/ 920866 w 1880392"/>
              <a:gd name="connsiteY3" fmla="*/ 158119 h 1420630"/>
              <a:gd name="connsiteX4" fmla="*/ 1423559 w 1880392"/>
              <a:gd name="connsiteY4" fmla="*/ 2506 h 1420630"/>
              <a:gd name="connsiteX5" fmla="*/ 1581512 w 1880392"/>
              <a:gd name="connsiteY5" fmla="*/ 419531 h 1420630"/>
              <a:gd name="connsiteX6" fmla="*/ 1879494 w 1880392"/>
              <a:gd name="connsiteY6" fmla="*/ 775169 h 1420630"/>
              <a:gd name="connsiteX7" fmla="*/ 1518330 w 1880392"/>
              <a:gd name="connsiteY7" fmla="*/ 1013475 h 1420630"/>
              <a:gd name="connsiteX8" fmla="*/ 1448830 w 1880392"/>
              <a:gd name="connsiteY8" fmla="*/ 1392587 h 1420630"/>
              <a:gd name="connsiteX9" fmla="*/ 946139 w 1880392"/>
              <a:gd name="connsiteY9" fmla="*/ 1291123 h 1420630"/>
              <a:gd name="connsiteX10" fmla="*/ 393693 w 1880392"/>
              <a:gd name="connsiteY10" fmla="*/ 1379950 h 1420630"/>
              <a:gd name="connsiteX11" fmla="*/ 317874 w 1880392"/>
              <a:gd name="connsiteY11" fmla="*/ 1032430 h 1420630"/>
              <a:gd name="connsiteX12" fmla="*/ 149 w 1880392"/>
              <a:gd name="connsiteY12" fmla="*/ 693027 h 1420630"/>
              <a:gd name="connsiteX0" fmla="*/ 149 w 1880392"/>
              <a:gd name="connsiteY0" fmla="*/ 693027 h 1420630"/>
              <a:gd name="connsiteX1" fmla="*/ 286283 w 1880392"/>
              <a:gd name="connsiteY1" fmla="*/ 413212 h 1420630"/>
              <a:gd name="connsiteX2" fmla="*/ 381057 w 1880392"/>
              <a:gd name="connsiteY2" fmla="*/ 97285 h 1420630"/>
              <a:gd name="connsiteX3" fmla="*/ 920866 w 1880392"/>
              <a:gd name="connsiteY3" fmla="*/ 158119 h 1420630"/>
              <a:gd name="connsiteX4" fmla="*/ 1423559 w 1880392"/>
              <a:gd name="connsiteY4" fmla="*/ 2506 h 1420630"/>
              <a:gd name="connsiteX5" fmla="*/ 1581512 w 1880392"/>
              <a:gd name="connsiteY5" fmla="*/ 419531 h 1420630"/>
              <a:gd name="connsiteX6" fmla="*/ 1879494 w 1880392"/>
              <a:gd name="connsiteY6" fmla="*/ 775169 h 1420630"/>
              <a:gd name="connsiteX7" fmla="*/ 1518330 w 1880392"/>
              <a:gd name="connsiteY7" fmla="*/ 1013475 h 1420630"/>
              <a:gd name="connsiteX8" fmla="*/ 1448830 w 1880392"/>
              <a:gd name="connsiteY8" fmla="*/ 1392587 h 1420630"/>
              <a:gd name="connsiteX9" fmla="*/ 946139 w 1880392"/>
              <a:gd name="connsiteY9" fmla="*/ 1291123 h 1420630"/>
              <a:gd name="connsiteX10" fmla="*/ 393693 w 1880392"/>
              <a:gd name="connsiteY10" fmla="*/ 1379950 h 1420630"/>
              <a:gd name="connsiteX11" fmla="*/ 317874 w 1880392"/>
              <a:gd name="connsiteY11" fmla="*/ 1032430 h 1420630"/>
              <a:gd name="connsiteX12" fmla="*/ 149 w 1880392"/>
              <a:gd name="connsiteY12" fmla="*/ 693027 h 1420630"/>
              <a:gd name="connsiteX0" fmla="*/ 149 w 1880392"/>
              <a:gd name="connsiteY0" fmla="*/ 692972 h 1420575"/>
              <a:gd name="connsiteX1" fmla="*/ 286283 w 1880392"/>
              <a:gd name="connsiteY1" fmla="*/ 413157 h 1420575"/>
              <a:gd name="connsiteX2" fmla="*/ 387375 w 1880392"/>
              <a:gd name="connsiteY2" fmla="*/ 71956 h 1420575"/>
              <a:gd name="connsiteX3" fmla="*/ 920866 w 1880392"/>
              <a:gd name="connsiteY3" fmla="*/ 158064 h 1420575"/>
              <a:gd name="connsiteX4" fmla="*/ 1423559 w 1880392"/>
              <a:gd name="connsiteY4" fmla="*/ 2451 h 1420575"/>
              <a:gd name="connsiteX5" fmla="*/ 1581512 w 1880392"/>
              <a:gd name="connsiteY5" fmla="*/ 419476 h 1420575"/>
              <a:gd name="connsiteX6" fmla="*/ 1879494 w 1880392"/>
              <a:gd name="connsiteY6" fmla="*/ 775114 h 1420575"/>
              <a:gd name="connsiteX7" fmla="*/ 1518330 w 1880392"/>
              <a:gd name="connsiteY7" fmla="*/ 1013420 h 1420575"/>
              <a:gd name="connsiteX8" fmla="*/ 1448830 w 1880392"/>
              <a:gd name="connsiteY8" fmla="*/ 1392532 h 1420575"/>
              <a:gd name="connsiteX9" fmla="*/ 946139 w 1880392"/>
              <a:gd name="connsiteY9" fmla="*/ 1291068 h 1420575"/>
              <a:gd name="connsiteX10" fmla="*/ 393693 w 1880392"/>
              <a:gd name="connsiteY10" fmla="*/ 1379895 h 1420575"/>
              <a:gd name="connsiteX11" fmla="*/ 317874 w 1880392"/>
              <a:gd name="connsiteY11" fmla="*/ 1032375 h 1420575"/>
              <a:gd name="connsiteX12" fmla="*/ 149 w 1880392"/>
              <a:gd name="connsiteY12" fmla="*/ 692972 h 1420575"/>
              <a:gd name="connsiteX0" fmla="*/ 149 w 1880392"/>
              <a:gd name="connsiteY0" fmla="*/ 724565 h 1420575"/>
              <a:gd name="connsiteX1" fmla="*/ 286283 w 1880392"/>
              <a:gd name="connsiteY1" fmla="*/ 413157 h 1420575"/>
              <a:gd name="connsiteX2" fmla="*/ 387375 w 1880392"/>
              <a:gd name="connsiteY2" fmla="*/ 71956 h 1420575"/>
              <a:gd name="connsiteX3" fmla="*/ 920866 w 1880392"/>
              <a:gd name="connsiteY3" fmla="*/ 158064 h 1420575"/>
              <a:gd name="connsiteX4" fmla="*/ 1423559 w 1880392"/>
              <a:gd name="connsiteY4" fmla="*/ 2451 h 1420575"/>
              <a:gd name="connsiteX5" fmla="*/ 1581512 w 1880392"/>
              <a:gd name="connsiteY5" fmla="*/ 419476 h 1420575"/>
              <a:gd name="connsiteX6" fmla="*/ 1879494 w 1880392"/>
              <a:gd name="connsiteY6" fmla="*/ 775114 h 1420575"/>
              <a:gd name="connsiteX7" fmla="*/ 1518330 w 1880392"/>
              <a:gd name="connsiteY7" fmla="*/ 1013420 h 1420575"/>
              <a:gd name="connsiteX8" fmla="*/ 1448830 w 1880392"/>
              <a:gd name="connsiteY8" fmla="*/ 1392532 h 1420575"/>
              <a:gd name="connsiteX9" fmla="*/ 946139 w 1880392"/>
              <a:gd name="connsiteY9" fmla="*/ 1291068 h 1420575"/>
              <a:gd name="connsiteX10" fmla="*/ 393693 w 1880392"/>
              <a:gd name="connsiteY10" fmla="*/ 1379895 h 1420575"/>
              <a:gd name="connsiteX11" fmla="*/ 317874 w 1880392"/>
              <a:gd name="connsiteY11" fmla="*/ 1032375 h 1420575"/>
              <a:gd name="connsiteX12" fmla="*/ 149 w 1880392"/>
              <a:gd name="connsiteY12" fmla="*/ 724565 h 1420575"/>
              <a:gd name="connsiteX0" fmla="*/ 149 w 1880392"/>
              <a:gd name="connsiteY0" fmla="*/ 724650 h 1420660"/>
              <a:gd name="connsiteX1" fmla="*/ 286283 w 1880392"/>
              <a:gd name="connsiteY1" fmla="*/ 413242 h 1420660"/>
              <a:gd name="connsiteX2" fmla="*/ 387375 w 1880392"/>
              <a:gd name="connsiteY2" fmla="*/ 72041 h 1420660"/>
              <a:gd name="connsiteX3" fmla="*/ 901912 w 1880392"/>
              <a:gd name="connsiteY3" fmla="*/ 151830 h 1420660"/>
              <a:gd name="connsiteX4" fmla="*/ 1423559 w 1880392"/>
              <a:gd name="connsiteY4" fmla="*/ 2536 h 1420660"/>
              <a:gd name="connsiteX5" fmla="*/ 1581512 w 1880392"/>
              <a:gd name="connsiteY5" fmla="*/ 419561 h 1420660"/>
              <a:gd name="connsiteX6" fmla="*/ 1879494 w 1880392"/>
              <a:gd name="connsiteY6" fmla="*/ 775199 h 1420660"/>
              <a:gd name="connsiteX7" fmla="*/ 1518330 w 1880392"/>
              <a:gd name="connsiteY7" fmla="*/ 1013505 h 1420660"/>
              <a:gd name="connsiteX8" fmla="*/ 1448830 w 1880392"/>
              <a:gd name="connsiteY8" fmla="*/ 1392617 h 1420660"/>
              <a:gd name="connsiteX9" fmla="*/ 946139 w 1880392"/>
              <a:gd name="connsiteY9" fmla="*/ 1291153 h 1420660"/>
              <a:gd name="connsiteX10" fmla="*/ 393693 w 1880392"/>
              <a:gd name="connsiteY10" fmla="*/ 1379980 h 1420660"/>
              <a:gd name="connsiteX11" fmla="*/ 317874 w 1880392"/>
              <a:gd name="connsiteY11" fmla="*/ 1032460 h 1420660"/>
              <a:gd name="connsiteX12" fmla="*/ 149 w 1880392"/>
              <a:gd name="connsiteY12" fmla="*/ 724650 h 1420660"/>
              <a:gd name="connsiteX0" fmla="*/ 149 w 1880392"/>
              <a:gd name="connsiteY0" fmla="*/ 730896 h 1426906"/>
              <a:gd name="connsiteX1" fmla="*/ 286283 w 1880392"/>
              <a:gd name="connsiteY1" fmla="*/ 419488 h 1426906"/>
              <a:gd name="connsiteX2" fmla="*/ 387375 w 1880392"/>
              <a:gd name="connsiteY2" fmla="*/ 78287 h 1426906"/>
              <a:gd name="connsiteX3" fmla="*/ 901912 w 1880392"/>
              <a:gd name="connsiteY3" fmla="*/ 158076 h 1426906"/>
              <a:gd name="connsiteX4" fmla="*/ 1347741 w 1880392"/>
              <a:gd name="connsiteY4" fmla="*/ 2464 h 1426906"/>
              <a:gd name="connsiteX5" fmla="*/ 1581512 w 1880392"/>
              <a:gd name="connsiteY5" fmla="*/ 425807 h 1426906"/>
              <a:gd name="connsiteX6" fmla="*/ 1879494 w 1880392"/>
              <a:gd name="connsiteY6" fmla="*/ 781445 h 1426906"/>
              <a:gd name="connsiteX7" fmla="*/ 1518330 w 1880392"/>
              <a:gd name="connsiteY7" fmla="*/ 1019751 h 1426906"/>
              <a:gd name="connsiteX8" fmla="*/ 1448830 w 1880392"/>
              <a:gd name="connsiteY8" fmla="*/ 1398863 h 1426906"/>
              <a:gd name="connsiteX9" fmla="*/ 946139 w 1880392"/>
              <a:gd name="connsiteY9" fmla="*/ 1297399 h 1426906"/>
              <a:gd name="connsiteX10" fmla="*/ 393693 w 1880392"/>
              <a:gd name="connsiteY10" fmla="*/ 1386226 h 1426906"/>
              <a:gd name="connsiteX11" fmla="*/ 317874 w 1880392"/>
              <a:gd name="connsiteY11" fmla="*/ 1038706 h 1426906"/>
              <a:gd name="connsiteX12" fmla="*/ 149 w 1880392"/>
              <a:gd name="connsiteY12" fmla="*/ 730896 h 1426906"/>
              <a:gd name="connsiteX0" fmla="*/ 149 w 1880392"/>
              <a:gd name="connsiteY0" fmla="*/ 730896 h 1426906"/>
              <a:gd name="connsiteX1" fmla="*/ 286283 w 1880392"/>
              <a:gd name="connsiteY1" fmla="*/ 419488 h 1426906"/>
              <a:gd name="connsiteX2" fmla="*/ 387375 w 1880392"/>
              <a:gd name="connsiteY2" fmla="*/ 78287 h 1426906"/>
              <a:gd name="connsiteX3" fmla="*/ 901912 w 1880392"/>
              <a:gd name="connsiteY3" fmla="*/ 158076 h 1426906"/>
              <a:gd name="connsiteX4" fmla="*/ 1347741 w 1880392"/>
              <a:gd name="connsiteY4" fmla="*/ 2464 h 1426906"/>
              <a:gd name="connsiteX5" fmla="*/ 1543602 w 1880392"/>
              <a:gd name="connsiteY5" fmla="*/ 463718 h 1426906"/>
              <a:gd name="connsiteX6" fmla="*/ 1879494 w 1880392"/>
              <a:gd name="connsiteY6" fmla="*/ 781445 h 1426906"/>
              <a:gd name="connsiteX7" fmla="*/ 1518330 w 1880392"/>
              <a:gd name="connsiteY7" fmla="*/ 1019751 h 1426906"/>
              <a:gd name="connsiteX8" fmla="*/ 1448830 w 1880392"/>
              <a:gd name="connsiteY8" fmla="*/ 1398863 h 1426906"/>
              <a:gd name="connsiteX9" fmla="*/ 946139 w 1880392"/>
              <a:gd name="connsiteY9" fmla="*/ 1297399 h 1426906"/>
              <a:gd name="connsiteX10" fmla="*/ 393693 w 1880392"/>
              <a:gd name="connsiteY10" fmla="*/ 1386226 h 1426906"/>
              <a:gd name="connsiteX11" fmla="*/ 317874 w 1880392"/>
              <a:gd name="connsiteY11" fmla="*/ 1038706 h 1426906"/>
              <a:gd name="connsiteX12" fmla="*/ 149 w 1880392"/>
              <a:gd name="connsiteY12" fmla="*/ 730896 h 1426906"/>
              <a:gd name="connsiteX0" fmla="*/ 149 w 1886692"/>
              <a:gd name="connsiteY0" fmla="*/ 730896 h 1426906"/>
              <a:gd name="connsiteX1" fmla="*/ 286283 w 1886692"/>
              <a:gd name="connsiteY1" fmla="*/ 419488 h 1426906"/>
              <a:gd name="connsiteX2" fmla="*/ 387375 w 1886692"/>
              <a:gd name="connsiteY2" fmla="*/ 78287 h 1426906"/>
              <a:gd name="connsiteX3" fmla="*/ 901912 w 1886692"/>
              <a:gd name="connsiteY3" fmla="*/ 158076 h 1426906"/>
              <a:gd name="connsiteX4" fmla="*/ 1347741 w 1886692"/>
              <a:gd name="connsiteY4" fmla="*/ 2464 h 1426906"/>
              <a:gd name="connsiteX5" fmla="*/ 1543602 w 1886692"/>
              <a:gd name="connsiteY5" fmla="*/ 463718 h 1426906"/>
              <a:gd name="connsiteX6" fmla="*/ 1885812 w 1886692"/>
              <a:gd name="connsiteY6" fmla="*/ 699304 h 1426906"/>
              <a:gd name="connsiteX7" fmla="*/ 1518330 w 1886692"/>
              <a:gd name="connsiteY7" fmla="*/ 1019751 h 1426906"/>
              <a:gd name="connsiteX8" fmla="*/ 1448830 w 1886692"/>
              <a:gd name="connsiteY8" fmla="*/ 1398863 h 1426906"/>
              <a:gd name="connsiteX9" fmla="*/ 946139 w 1886692"/>
              <a:gd name="connsiteY9" fmla="*/ 1297399 h 1426906"/>
              <a:gd name="connsiteX10" fmla="*/ 393693 w 1886692"/>
              <a:gd name="connsiteY10" fmla="*/ 1386226 h 1426906"/>
              <a:gd name="connsiteX11" fmla="*/ 317874 w 1886692"/>
              <a:gd name="connsiteY11" fmla="*/ 1038706 h 1426906"/>
              <a:gd name="connsiteX12" fmla="*/ 149 w 1886692"/>
              <a:gd name="connsiteY12" fmla="*/ 730896 h 1426906"/>
              <a:gd name="connsiteX0" fmla="*/ 149 w 1886692"/>
              <a:gd name="connsiteY0" fmla="*/ 730896 h 1426906"/>
              <a:gd name="connsiteX1" fmla="*/ 286283 w 1886692"/>
              <a:gd name="connsiteY1" fmla="*/ 419488 h 1426906"/>
              <a:gd name="connsiteX2" fmla="*/ 387375 w 1886692"/>
              <a:gd name="connsiteY2" fmla="*/ 78287 h 1426906"/>
              <a:gd name="connsiteX3" fmla="*/ 901912 w 1886692"/>
              <a:gd name="connsiteY3" fmla="*/ 158076 h 1426906"/>
              <a:gd name="connsiteX4" fmla="*/ 1347741 w 1886692"/>
              <a:gd name="connsiteY4" fmla="*/ 2464 h 1426906"/>
              <a:gd name="connsiteX5" fmla="*/ 1543602 w 1886692"/>
              <a:gd name="connsiteY5" fmla="*/ 463718 h 1426906"/>
              <a:gd name="connsiteX6" fmla="*/ 1885812 w 1886692"/>
              <a:gd name="connsiteY6" fmla="*/ 724578 h 1426906"/>
              <a:gd name="connsiteX7" fmla="*/ 1518330 w 1886692"/>
              <a:gd name="connsiteY7" fmla="*/ 1019751 h 1426906"/>
              <a:gd name="connsiteX8" fmla="*/ 1448830 w 1886692"/>
              <a:gd name="connsiteY8" fmla="*/ 1398863 h 1426906"/>
              <a:gd name="connsiteX9" fmla="*/ 946139 w 1886692"/>
              <a:gd name="connsiteY9" fmla="*/ 1297399 h 1426906"/>
              <a:gd name="connsiteX10" fmla="*/ 393693 w 1886692"/>
              <a:gd name="connsiteY10" fmla="*/ 1386226 h 1426906"/>
              <a:gd name="connsiteX11" fmla="*/ 317874 w 1886692"/>
              <a:gd name="connsiteY11" fmla="*/ 1038706 h 1426906"/>
              <a:gd name="connsiteX12" fmla="*/ 149 w 1886692"/>
              <a:gd name="connsiteY12" fmla="*/ 730896 h 1426906"/>
              <a:gd name="connsiteX0" fmla="*/ 149 w 1886692"/>
              <a:gd name="connsiteY0" fmla="*/ 730896 h 1426906"/>
              <a:gd name="connsiteX1" fmla="*/ 286283 w 1886692"/>
              <a:gd name="connsiteY1" fmla="*/ 419488 h 1426906"/>
              <a:gd name="connsiteX2" fmla="*/ 387375 w 1886692"/>
              <a:gd name="connsiteY2" fmla="*/ 78287 h 1426906"/>
              <a:gd name="connsiteX3" fmla="*/ 901912 w 1886692"/>
              <a:gd name="connsiteY3" fmla="*/ 158076 h 1426906"/>
              <a:gd name="connsiteX4" fmla="*/ 1347741 w 1886692"/>
              <a:gd name="connsiteY4" fmla="*/ 2464 h 1426906"/>
              <a:gd name="connsiteX5" fmla="*/ 1543602 w 1886692"/>
              <a:gd name="connsiteY5" fmla="*/ 463718 h 1426906"/>
              <a:gd name="connsiteX6" fmla="*/ 1885812 w 1886692"/>
              <a:gd name="connsiteY6" fmla="*/ 724578 h 1426906"/>
              <a:gd name="connsiteX7" fmla="*/ 1518330 w 1886692"/>
              <a:gd name="connsiteY7" fmla="*/ 1019751 h 1426906"/>
              <a:gd name="connsiteX8" fmla="*/ 1448830 w 1886692"/>
              <a:gd name="connsiteY8" fmla="*/ 1398863 h 1426906"/>
              <a:gd name="connsiteX9" fmla="*/ 946139 w 1886692"/>
              <a:gd name="connsiteY9" fmla="*/ 1297399 h 1426906"/>
              <a:gd name="connsiteX10" fmla="*/ 393693 w 1886692"/>
              <a:gd name="connsiteY10" fmla="*/ 1386226 h 1426906"/>
              <a:gd name="connsiteX11" fmla="*/ 317874 w 1886692"/>
              <a:gd name="connsiteY11" fmla="*/ 1038706 h 1426906"/>
              <a:gd name="connsiteX12" fmla="*/ 149 w 1886692"/>
              <a:gd name="connsiteY12" fmla="*/ 730896 h 1426906"/>
              <a:gd name="connsiteX0" fmla="*/ 149 w 1886692"/>
              <a:gd name="connsiteY0" fmla="*/ 730896 h 1426906"/>
              <a:gd name="connsiteX1" fmla="*/ 286283 w 1886692"/>
              <a:gd name="connsiteY1" fmla="*/ 419488 h 1426906"/>
              <a:gd name="connsiteX2" fmla="*/ 387375 w 1886692"/>
              <a:gd name="connsiteY2" fmla="*/ 78287 h 1426906"/>
              <a:gd name="connsiteX3" fmla="*/ 901912 w 1886692"/>
              <a:gd name="connsiteY3" fmla="*/ 158076 h 1426906"/>
              <a:gd name="connsiteX4" fmla="*/ 1347741 w 1886692"/>
              <a:gd name="connsiteY4" fmla="*/ 2464 h 1426906"/>
              <a:gd name="connsiteX5" fmla="*/ 1543602 w 1886692"/>
              <a:gd name="connsiteY5" fmla="*/ 463718 h 1426906"/>
              <a:gd name="connsiteX6" fmla="*/ 1885812 w 1886692"/>
              <a:gd name="connsiteY6" fmla="*/ 724578 h 1426906"/>
              <a:gd name="connsiteX7" fmla="*/ 1518330 w 1886692"/>
              <a:gd name="connsiteY7" fmla="*/ 1019751 h 1426906"/>
              <a:gd name="connsiteX8" fmla="*/ 1448830 w 1886692"/>
              <a:gd name="connsiteY8" fmla="*/ 1398863 h 1426906"/>
              <a:gd name="connsiteX9" fmla="*/ 946139 w 1886692"/>
              <a:gd name="connsiteY9" fmla="*/ 1297399 h 1426906"/>
              <a:gd name="connsiteX10" fmla="*/ 393693 w 1886692"/>
              <a:gd name="connsiteY10" fmla="*/ 1386226 h 1426906"/>
              <a:gd name="connsiteX11" fmla="*/ 317874 w 1886692"/>
              <a:gd name="connsiteY11" fmla="*/ 1038706 h 1426906"/>
              <a:gd name="connsiteX12" fmla="*/ 149 w 1886692"/>
              <a:gd name="connsiteY12" fmla="*/ 730896 h 1426906"/>
              <a:gd name="connsiteX0" fmla="*/ 149 w 1885917"/>
              <a:gd name="connsiteY0" fmla="*/ 730896 h 1426906"/>
              <a:gd name="connsiteX1" fmla="*/ 286283 w 1885917"/>
              <a:gd name="connsiteY1" fmla="*/ 419488 h 1426906"/>
              <a:gd name="connsiteX2" fmla="*/ 387375 w 1885917"/>
              <a:gd name="connsiteY2" fmla="*/ 78287 h 1426906"/>
              <a:gd name="connsiteX3" fmla="*/ 901912 w 1885917"/>
              <a:gd name="connsiteY3" fmla="*/ 158076 h 1426906"/>
              <a:gd name="connsiteX4" fmla="*/ 1347741 w 1885917"/>
              <a:gd name="connsiteY4" fmla="*/ 2464 h 1426906"/>
              <a:gd name="connsiteX5" fmla="*/ 1543602 w 1885917"/>
              <a:gd name="connsiteY5" fmla="*/ 463718 h 1426906"/>
              <a:gd name="connsiteX6" fmla="*/ 1885812 w 1885917"/>
              <a:gd name="connsiteY6" fmla="*/ 724578 h 1426906"/>
              <a:gd name="connsiteX7" fmla="*/ 1518330 w 1885917"/>
              <a:gd name="connsiteY7" fmla="*/ 1019751 h 1426906"/>
              <a:gd name="connsiteX8" fmla="*/ 1448830 w 1885917"/>
              <a:gd name="connsiteY8" fmla="*/ 1398863 h 1426906"/>
              <a:gd name="connsiteX9" fmla="*/ 946139 w 1885917"/>
              <a:gd name="connsiteY9" fmla="*/ 1297399 h 1426906"/>
              <a:gd name="connsiteX10" fmla="*/ 393693 w 1885917"/>
              <a:gd name="connsiteY10" fmla="*/ 1386226 h 1426906"/>
              <a:gd name="connsiteX11" fmla="*/ 317874 w 1885917"/>
              <a:gd name="connsiteY11" fmla="*/ 1038706 h 1426906"/>
              <a:gd name="connsiteX12" fmla="*/ 149 w 1885917"/>
              <a:gd name="connsiteY12" fmla="*/ 730896 h 1426906"/>
              <a:gd name="connsiteX0" fmla="*/ 149 w 1885917"/>
              <a:gd name="connsiteY0" fmla="*/ 730896 h 1426906"/>
              <a:gd name="connsiteX1" fmla="*/ 286283 w 1885917"/>
              <a:gd name="connsiteY1" fmla="*/ 419488 h 1426906"/>
              <a:gd name="connsiteX2" fmla="*/ 387375 w 1885917"/>
              <a:gd name="connsiteY2" fmla="*/ 78287 h 1426906"/>
              <a:gd name="connsiteX3" fmla="*/ 901912 w 1885917"/>
              <a:gd name="connsiteY3" fmla="*/ 158076 h 1426906"/>
              <a:gd name="connsiteX4" fmla="*/ 1347741 w 1885917"/>
              <a:gd name="connsiteY4" fmla="*/ 2464 h 1426906"/>
              <a:gd name="connsiteX5" fmla="*/ 1543602 w 1885917"/>
              <a:gd name="connsiteY5" fmla="*/ 463718 h 1426906"/>
              <a:gd name="connsiteX6" fmla="*/ 1885812 w 1885917"/>
              <a:gd name="connsiteY6" fmla="*/ 724578 h 1426906"/>
              <a:gd name="connsiteX7" fmla="*/ 1518330 w 1885917"/>
              <a:gd name="connsiteY7" fmla="*/ 1019751 h 1426906"/>
              <a:gd name="connsiteX8" fmla="*/ 1448830 w 1885917"/>
              <a:gd name="connsiteY8" fmla="*/ 1398863 h 1426906"/>
              <a:gd name="connsiteX9" fmla="*/ 946139 w 1885917"/>
              <a:gd name="connsiteY9" fmla="*/ 1297399 h 1426906"/>
              <a:gd name="connsiteX10" fmla="*/ 393693 w 1885917"/>
              <a:gd name="connsiteY10" fmla="*/ 1386226 h 1426906"/>
              <a:gd name="connsiteX11" fmla="*/ 317874 w 1885917"/>
              <a:gd name="connsiteY11" fmla="*/ 1038706 h 1426906"/>
              <a:gd name="connsiteX12" fmla="*/ 149 w 1885917"/>
              <a:gd name="connsiteY12" fmla="*/ 730896 h 1426906"/>
              <a:gd name="connsiteX0" fmla="*/ 149 w 1885917"/>
              <a:gd name="connsiteY0" fmla="*/ 730896 h 1426906"/>
              <a:gd name="connsiteX1" fmla="*/ 286283 w 1885917"/>
              <a:gd name="connsiteY1" fmla="*/ 419488 h 1426906"/>
              <a:gd name="connsiteX2" fmla="*/ 387375 w 1885917"/>
              <a:gd name="connsiteY2" fmla="*/ 78287 h 1426906"/>
              <a:gd name="connsiteX3" fmla="*/ 901912 w 1885917"/>
              <a:gd name="connsiteY3" fmla="*/ 158076 h 1426906"/>
              <a:gd name="connsiteX4" fmla="*/ 1347741 w 1885917"/>
              <a:gd name="connsiteY4" fmla="*/ 2464 h 1426906"/>
              <a:gd name="connsiteX5" fmla="*/ 1543602 w 1885917"/>
              <a:gd name="connsiteY5" fmla="*/ 463718 h 1426906"/>
              <a:gd name="connsiteX6" fmla="*/ 1885812 w 1885917"/>
              <a:gd name="connsiteY6" fmla="*/ 724578 h 1426906"/>
              <a:gd name="connsiteX7" fmla="*/ 1518330 w 1885917"/>
              <a:gd name="connsiteY7" fmla="*/ 1019751 h 1426906"/>
              <a:gd name="connsiteX8" fmla="*/ 1423558 w 1885917"/>
              <a:gd name="connsiteY8" fmla="*/ 1398863 h 1426906"/>
              <a:gd name="connsiteX9" fmla="*/ 946139 w 1885917"/>
              <a:gd name="connsiteY9" fmla="*/ 1297399 h 1426906"/>
              <a:gd name="connsiteX10" fmla="*/ 393693 w 1885917"/>
              <a:gd name="connsiteY10" fmla="*/ 1386226 h 1426906"/>
              <a:gd name="connsiteX11" fmla="*/ 317874 w 1885917"/>
              <a:gd name="connsiteY11" fmla="*/ 1038706 h 1426906"/>
              <a:gd name="connsiteX12" fmla="*/ 149 w 1885917"/>
              <a:gd name="connsiteY12" fmla="*/ 730896 h 1426906"/>
              <a:gd name="connsiteX0" fmla="*/ 149 w 1885899"/>
              <a:gd name="connsiteY0" fmla="*/ 730896 h 1426906"/>
              <a:gd name="connsiteX1" fmla="*/ 286283 w 1885899"/>
              <a:gd name="connsiteY1" fmla="*/ 419488 h 1426906"/>
              <a:gd name="connsiteX2" fmla="*/ 387375 w 1885899"/>
              <a:gd name="connsiteY2" fmla="*/ 78287 h 1426906"/>
              <a:gd name="connsiteX3" fmla="*/ 901912 w 1885899"/>
              <a:gd name="connsiteY3" fmla="*/ 158076 h 1426906"/>
              <a:gd name="connsiteX4" fmla="*/ 1347741 w 1885899"/>
              <a:gd name="connsiteY4" fmla="*/ 2464 h 1426906"/>
              <a:gd name="connsiteX5" fmla="*/ 1543602 w 1885899"/>
              <a:gd name="connsiteY5" fmla="*/ 463718 h 1426906"/>
              <a:gd name="connsiteX6" fmla="*/ 1885812 w 1885899"/>
              <a:gd name="connsiteY6" fmla="*/ 724578 h 1426906"/>
              <a:gd name="connsiteX7" fmla="*/ 1461467 w 1885899"/>
              <a:gd name="connsiteY7" fmla="*/ 975521 h 1426906"/>
              <a:gd name="connsiteX8" fmla="*/ 1423558 w 1885899"/>
              <a:gd name="connsiteY8" fmla="*/ 1398863 h 1426906"/>
              <a:gd name="connsiteX9" fmla="*/ 946139 w 1885899"/>
              <a:gd name="connsiteY9" fmla="*/ 1297399 h 1426906"/>
              <a:gd name="connsiteX10" fmla="*/ 393693 w 1885899"/>
              <a:gd name="connsiteY10" fmla="*/ 1386226 h 1426906"/>
              <a:gd name="connsiteX11" fmla="*/ 317874 w 1885899"/>
              <a:gd name="connsiteY11" fmla="*/ 1038706 h 1426906"/>
              <a:gd name="connsiteX12" fmla="*/ 149 w 1885899"/>
              <a:gd name="connsiteY12" fmla="*/ 730896 h 1426906"/>
              <a:gd name="connsiteX0" fmla="*/ 149 w 1885899"/>
              <a:gd name="connsiteY0" fmla="*/ 730896 h 1426906"/>
              <a:gd name="connsiteX1" fmla="*/ 286283 w 1885899"/>
              <a:gd name="connsiteY1" fmla="*/ 419488 h 1426906"/>
              <a:gd name="connsiteX2" fmla="*/ 387375 w 1885899"/>
              <a:gd name="connsiteY2" fmla="*/ 78287 h 1426906"/>
              <a:gd name="connsiteX3" fmla="*/ 901912 w 1885899"/>
              <a:gd name="connsiteY3" fmla="*/ 158076 h 1426906"/>
              <a:gd name="connsiteX4" fmla="*/ 1347741 w 1885899"/>
              <a:gd name="connsiteY4" fmla="*/ 2464 h 1426906"/>
              <a:gd name="connsiteX5" fmla="*/ 1543602 w 1885899"/>
              <a:gd name="connsiteY5" fmla="*/ 463718 h 1426906"/>
              <a:gd name="connsiteX6" fmla="*/ 1885812 w 1885899"/>
              <a:gd name="connsiteY6" fmla="*/ 724578 h 1426906"/>
              <a:gd name="connsiteX7" fmla="*/ 1461467 w 1885899"/>
              <a:gd name="connsiteY7" fmla="*/ 975521 h 1426906"/>
              <a:gd name="connsiteX8" fmla="*/ 1423558 w 1885899"/>
              <a:gd name="connsiteY8" fmla="*/ 1398863 h 1426906"/>
              <a:gd name="connsiteX9" fmla="*/ 946139 w 1885899"/>
              <a:gd name="connsiteY9" fmla="*/ 1297399 h 1426906"/>
              <a:gd name="connsiteX10" fmla="*/ 393693 w 1885899"/>
              <a:gd name="connsiteY10" fmla="*/ 1386226 h 1426906"/>
              <a:gd name="connsiteX11" fmla="*/ 317874 w 1885899"/>
              <a:gd name="connsiteY11" fmla="*/ 1038706 h 1426906"/>
              <a:gd name="connsiteX12" fmla="*/ 149 w 1885899"/>
              <a:gd name="connsiteY12" fmla="*/ 730896 h 1426906"/>
              <a:gd name="connsiteX0" fmla="*/ 149 w 1885888"/>
              <a:gd name="connsiteY0" fmla="*/ 730896 h 1426906"/>
              <a:gd name="connsiteX1" fmla="*/ 286283 w 1885888"/>
              <a:gd name="connsiteY1" fmla="*/ 419488 h 1426906"/>
              <a:gd name="connsiteX2" fmla="*/ 387375 w 1885888"/>
              <a:gd name="connsiteY2" fmla="*/ 78287 h 1426906"/>
              <a:gd name="connsiteX3" fmla="*/ 901912 w 1885888"/>
              <a:gd name="connsiteY3" fmla="*/ 158076 h 1426906"/>
              <a:gd name="connsiteX4" fmla="*/ 1347741 w 1885888"/>
              <a:gd name="connsiteY4" fmla="*/ 2464 h 1426906"/>
              <a:gd name="connsiteX5" fmla="*/ 1543602 w 1885888"/>
              <a:gd name="connsiteY5" fmla="*/ 463718 h 1426906"/>
              <a:gd name="connsiteX6" fmla="*/ 1885812 w 1885888"/>
              <a:gd name="connsiteY6" fmla="*/ 724578 h 1426906"/>
              <a:gd name="connsiteX7" fmla="*/ 1461467 w 1885888"/>
              <a:gd name="connsiteY7" fmla="*/ 975521 h 1426906"/>
              <a:gd name="connsiteX8" fmla="*/ 1423558 w 1885888"/>
              <a:gd name="connsiteY8" fmla="*/ 1398863 h 1426906"/>
              <a:gd name="connsiteX9" fmla="*/ 946139 w 1885888"/>
              <a:gd name="connsiteY9" fmla="*/ 1297399 h 1426906"/>
              <a:gd name="connsiteX10" fmla="*/ 393693 w 1885888"/>
              <a:gd name="connsiteY10" fmla="*/ 1386226 h 1426906"/>
              <a:gd name="connsiteX11" fmla="*/ 317874 w 1885888"/>
              <a:gd name="connsiteY11" fmla="*/ 1038706 h 1426906"/>
              <a:gd name="connsiteX12" fmla="*/ 149 w 1885888"/>
              <a:gd name="connsiteY12" fmla="*/ 730896 h 1426906"/>
              <a:gd name="connsiteX0" fmla="*/ 149 w 1885888"/>
              <a:gd name="connsiteY0" fmla="*/ 730896 h 1426906"/>
              <a:gd name="connsiteX1" fmla="*/ 286283 w 1885888"/>
              <a:gd name="connsiteY1" fmla="*/ 419488 h 1426906"/>
              <a:gd name="connsiteX2" fmla="*/ 387375 w 1885888"/>
              <a:gd name="connsiteY2" fmla="*/ 78287 h 1426906"/>
              <a:gd name="connsiteX3" fmla="*/ 901912 w 1885888"/>
              <a:gd name="connsiteY3" fmla="*/ 158076 h 1426906"/>
              <a:gd name="connsiteX4" fmla="*/ 1347741 w 1885888"/>
              <a:gd name="connsiteY4" fmla="*/ 2464 h 1426906"/>
              <a:gd name="connsiteX5" fmla="*/ 1543602 w 1885888"/>
              <a:gd name="connsiteY5" fmla="*/ 463718 h 1426906"/>
              <a:gd name="connsiteX6" fmla="*/ 1885812 w 1885888"/>
              <a:gd name="connsiteY6" fmla="*/ 724578 h 1426906"/>
              <a:gd name="connsiteX7" fmla="*/ 1461467 w 1885888"/>
              <a:gd name="connsiteY7" fmla="*/ 975521 h 1426906"/>
              <a:gd name="connsiteX8" fmla="*/ 1423558 w 1885888"/>
              <a:gd name="connsiteY8" fmla="*/ 1398863 h 1426906"/>
              <a:gd name="connsiteX9" fmla="*/ 946139 w 1885888"/>
              <a:gd name="connsiteY9" fmla="*/ 1297399 h 1426906"/>
              <a:gd name="connsiteX10" fmla="*/ 393693 w 1885888"/>
              <a:gd name="connsiteY10" fmla="*/ 1386226 h 1426906"/>
              <a:gd name="connsiteX11" fmla="*/ 317874 w 1885888"/>
              <a:gd name="connsiteY11" fmla="*/ 1038706 h 1426906"/>
              <a:gd name="connsiteX12" fmla="*/ 149 w 1885888"/>
              <a:gd name="connsiteY12" fmla="*/ 730896 h 1426906"/>
              <a:gd name="connsiteX0" fmla="*/ 149 w 1885899"/>
              <a:gd name="connsiteY0" fmla="*/ 730896 h 1426906"/>
              <a:gd name="connsiteX1" fmla="*/ 286283 w 1885899"/>
              <a:gd name="connsiteY1" fmla="*/ 419488 h 1426906"/>
              <a:gd name="connsiteX2" fmla="*/ 387375 w 1885899"/>
              <a:gd name="connsiteY2" fmla="*/ 78287 h 1426906"/>
              <a:gd name="connsiteX3" fmla="*/ 901912 w 1885899"/>
              <a:gd name="connsiteY3" fmla="*/ 158076 h 1426906"/>
              <a:gd name="connsiteX4" fmla="*/ 1347741 w 1885899"/>
              <a:gd name="connsiteY4" fmla="*/ 2464 h 1426906"/>
              <a:gd name="connsiteX5" fmla="*/ 1543602 w 1885899"/>
              <a:gd name="connsiteY5" fmla="*/ 463718 h 1426906"/>
              <a:gd name="connsiteX6" fmla="*/ 1885812 w 1885899"/>
              <a:gd name="connsiteY6" fmla="*/ 724578 h 1426906"/>
              <a:gd name="connsiteX7" fmla="*/ 1461467 w 1885899"/>
              <a:gd name="connsiteY7" fmla="*/ 975521 h 1426906"/>
              <a:gd name="connsiteX8" fmla="*/ 1423558 w 1885899"/>
              <a:gd name="connsiteY8" fmla="*/ 1398863 h 1426906"/>
              <a:gd name="connsiteX9" fmla="*/ 946139 w 1885899"/>
              <a:gd name="connsiteY9" fmla="*/ 1297399 h 1426906"/>
              <a:gd name="connsiteX10" fmla="*/ 393693 w 1885899"/>
              <a:gd name="connsiteY10" fmla="*/ 1386226 h 1426906"/>
              <a:gd name="connsiteX11" fmla="*/ 317874 w 1885899"/>
              <a:gd name="connsiteY11" fmla="*/ 1038706 h 1426906"/>
              <a:gd name="connsiteX12" fmla="*/ 149 w 1885899"/>
              <a:gd name="connsiteY12" fmla="*/ 730896 h 1426906"/>
              <a:gd name="connsiteX0" fmla="*/ 149 w 1885812"/>
              <a:gd name="connsiteY0" fmla="*/ 730896 h 1426906"/>
              <a:gd name="connsiteX1" fmla="*/ 286283 w 1885812"/>
              <a:gd name="connsiteY1" fmla="*/ 419488 h 1426906"/>
              <a:gd name="connsiteX2" fmla="*/ 387375 w 1885812"/>
              <a:gd name="connsiteY2" fmla="*/ 78287 h 1426906"/>
              <a:gd name="connsiteX3" fmla="*/ 901912 w 1885812"/>
              <a:gd name="connsiteY3" fmla="*/ 158076 h 1426906"/>
              <a:gd name="connsiteX4" fmla="*/ 1347741 w 1885812"/>
              <a:gd name="connsiteY4" fmla="*/ 2464 h 1426906"/>
              <a:gd name="connsiteX5" fmla="*/ 1543602 w 1885812"/>
              <a:gd name="connsiteY5" fmla="*/ 463718 h 1426906"/>
              <a:gd name="connsiteX6" fmla="*/ 1885812 w 1885812"/>
              <a:gd name="connsiteY6" fmla="*/ 724578 h 1426906"/>
              <a:gd name="connsiteX7" fmla="*/ 1461467 w 1885812"/>
              <a:gd name="connsiteY7" fmla="*/ 975521 h 1426906"/>
              <a:gd name="connsiteX8" fmla="*/ 1423558 w 1885812"/>
              <a:gd name="connsiteY8" fmla="*/ 1398863 h 1426906"/>
              <a:gd name="connsiteX9" fmla="*/ 946139 w 1885812"/>
              <a:gd name="connsiteY9" fmla="*/ 1297399 h 1426906"/>
              <a:gd name="connsiteX10" fmla="*/ 393693 w 1885812"/>
              <a:gd name="connsiteY10" fmla="*/ 1386226 h 1426906"/>
              <a:gd name="connsiteX11" fmla="*/ 317874 w 1885812"/>
              <a:gd name="connsiteY11" fmla="*/ 1038706 h 1426906"/>
              <a:gd name="connsiteX12" fmla="*/ 149 w 1885812"/>
              <a:gd name="connsiteY12" fmla="*/ 730896 h 1426906"/>
              <a:gd name="connsiteX0" fmla="*/ 149 w 1885812"/>
              <a:gd name="connsiteY0" fmla="*/ 730896 h 1426906"/>
              <a:gd name="connsiteX1" fmla="*/ 286283 w 1885812"/>
              <a:gd name="connsiteY1" fmla="*/ 419488 h 1426906"/>
              <a:gd name="connsiteX2" fmla="*/ 387375 w 1885812"/>
              <a:gd name="connsiteY2" fmla="*/ 78287 h 1426906"/>
              <a:gd name="connsiteX3" fmla="*/ 901912 w 1885812"/>
              <a:gd name="connsiteY3" fmla="*/ 158076 h 1426906"/>
              <a:gd name="connsiteX4" fmla="*/ 1347741 w 1885812"/>
              <a:gd name="connsiteY4" fmla="*/ 2464 h 1426906"/>
              <a:gd name="connsiteX5" fmla="*/ 1543602 w 1885812"/>
              <a:gd name="connsiteY5" fmla="*/ 463718 h 1426906"/>
              <a:gd name="connsiteX6" fmla="*/ 1885812 w 1885812"/>
              <a:gd name="connsiteY6" fmla="*/ 724578 h 1426906"/>
              <a:gd name="connsiteX7" fmla="*/ 1461467 w 1885812"/>
              <a:gd name="connsiteY7" fmla="*/ 975521 h 1426906"/>
              <a:gd name="connsiteX8" fmla="*/ 1423558 w 1885812"/>
              <a:gd name="connsiteY8" fmla="*/ 1398863 h 1426906"/>
              <a:gd name="connsiteX9" fmla="*/ 946139 w 1885812"/>
              <a:gd name="connsiteY9" fmla="*/ 1297399 h 1426906"/>
              <a:gd name="connsiteX10" fmla="*/ 393693 w 1885812"/>
              <a:gd name="connsiteY10" fmla="*/ 1386226 h 1426906"/>
              <a:gd name="connsiteX11" fmla="*/ 317874 w 1885812"/>
              <a:gd name="connsiteY11" fmla="*/ 1038706 h 1426906"/>
              <a:gd name="connsiteX12" fmla="*/ 149 w 1885812"/>
              <a:gd name="connsiteY12" fmla="*/ 730896 h 1426906"/>
              <a:gd name="connsiteX0" fmla="*/ 149 w 1885812"/>
              <a:gd name="connsiteY0" fmla="*/ 730896 h 1426906"/>
              <a:gd name="connsiteX1" fmla="*/ 286283 w 1885812"/>
              <a:gd name="connsiteY1" fmla="*/ 419488 h 1426906"/>
              <a:gd name="connsiteX2" fmla="*/ 387375 w 1885812"/>
              <a:gd name="connsiteY2" fmla="*/ 78287 h 1426906"/>
              <a:gd name="connsiteX3" fmla="*/ 901912 w 1885812"/>
              <a:gd name="connsiteY3" fmla="*/ 158076 h 1426906"/>
              <a:gd name="connsiteX4" fmla="*/ 1347741 w 1885812"/>
              <a:gd name="connsiteY4" fmla="*/ 2464 h 1426906"/>
              <a:gd name="connsiteX5" fmla="*/ 1543602 w 1885812"/>
              <a:gd name="connsiteY5" fmla="*/ 463718 h 1426906"/>
              <a:gd name="connsiteX6" fmla="*/ 1885812 w 1885812"/>
              <a:gd name="connsiteY6" fmla="*/ 724578 h 1426906"/>
              <a:gd name="connsiteX7" fmla="*/ 1461467 w 1885812"/>
              <a:gd name="connsiteY7" fmla="*/ 975521 h 1426906"/>
              <a:gd name="connsiteX8" fmla="*/ 1423558 w 1885812"/>
              <a:gd name="connsiteY8" fmla="*/ 1398863 h 1426906"/>
              <a:gd name="connsiteX9" fmla="*/ 946139 w 1885812"/>
              <a:gd name="connsiteY9" fmla="*/ 1297399 h 1426906"/>
              <a:gd name="connsiteX10" fmla="*/ 393693 w 1885812"/>
              <a:gd name="connsiteY10" fmla="*/ 1386226 h 1426906"/>
              <a:gd name="connsiteX11" fmla="*/ 317874 w 1885812"/>
              <a:gd name="connsiteY11" fmla="*/ 1038706 h 1426906"/>
              <a:gd name="connsiteX12" fmla="*/ 149 w 1885812"/>
              <a:gd name="connsiteY12" fmla="*/ 730896 h 1426906"/>
              <a:gd name="connsiteX0" fmla="*/ 149 w 1885812"/>
              <a:gd name="connsiteY0" fmla="*/ 730896 h 1436828"/>
              <a:gd name="connsiteX1" fmla="*/ 286283 w 1885812"/>
              <a:gd name="connsiteY1" fmla="*/ 419488 h 1436828"/>
              <a:gd name="connsiteX2" fmla="*/ 387375 w 1885812"/>
              <a:gd name="connsiteY2" fmla="*/ 78287 h 1436828"/>
              <a:gd name="connsiteX3" fmla="*/ 901912 w 1885812"/>
              <a:gd name="connsiteY3" fmla="*/ 158076 h 1436828"/>
              <a:gd name="connsiteX4" fmla="*/ 1347741 w 1885812"/>
              <a:gd name="connsiteY4" fmla="*/ 2464 h 1436828"/>
              <a:gd name="connsiteX5" fmla="*/ 1543602 w 1885812"/>
              <a:gd name="connsiteY5" fmla="*/ 463718 h 1436828"/>
              <a:gd name="connsiteX6" fmla="*/ 1885812 w 1885812"/>
              <a:gd name="connsiteY6" fmla="*/ 724578 h 1436828"/>
              <a:gd name="connsiteX7" fmla="*/ 1461467 w 1885812"/>
              <a:gd name="connsiteY7" fmla="*/ 975521 h 1436828"/>
              <a:gd name="connsiteX8" fmla="*/ 1423558 w 1885812"/>
              <a:gd name="connsiteY8" fmla="*/ 1398863 h 1436828"/>
              <a:gd name="connsiteX9" fmla="*/ 946139 w 1885812"/>
              <a:gd name="connsiteY9" fmla="*/ 1297399 h 1436828"/>
              <a:gd name="connsiteX10" fmla="*/ 393693 w 1885812"/>
              <a:gd name="connsiteY10" fmla="*/ 1386226 h 1436828"/>
              <a:gd name="connsiteX11" fmla="*/ 317874 w 1885812"/>
              <a:gd name="connsiteY11" fmla="*/ 1038706 h 1436828"/>
              <a:gd name="connsiteX12" fmla="*/ 149 w 1885812"/>
              <a:gd name="connsiteY12" fmla="*/ 730896 h 1436828"/>
              <a:gd name="connsiteX0" fmla="*/ 149 w 1885812"/>
              <a:gd name="connsiteY0" fmla="*/ 730896 h 1425868"/>
              <a:gd name="connsiteX1" fmla="*/ 286283 w 1885812"/>
              <a:gd name="connsiteY1" fmla="*/ 419488 h 1425868"/>
              <a:gd name="connsiteX2" fmla="*/ 387375 w 1885812"/>
              <a:gd name="connsiteY2" fmla="*/ 78287 h 1425868"/>
              <a:gd name="connsiteX3" fmla="*/ 901912 w 1885812"/>
              <a:gd name="connsiteY3" fmla="*/ 158076 h 1425868"/>
              <a:gd name="connsiteX4" fmla="*/ 1347741 w 1885812"/>
              <a:gd name="connsiteY4" fmla="*/ 2464 h 1425868"/>
              <a:gd name="connsiteX5" fmla="*/ 1543602 w 1885812"/>
              <a:gd name="connsiteY5" fmla="*/ 463718 h 1425868"/>
              <a:gd name="connsiteX6" fmla="*/ 1885812 w 1885812"/>
              <a:gd name="connsiteY6" fmla="*/ 724578 h 1425868"/>
              <a:gd name="connsiteX7" fmla="*/ 1461467 w 1885812"/>
              <a:gd name="connsiteY7" fmla="*/ 975521 h 1425868"/>
              <a:gd name="connsiteX8" fmla="*/ 1423558 w 1885812"/>
              <a:gd name="connsiteY8" fmla="*/ 1398863 h 1425868"/>
              <a:gd name="connsiteX9" fmla="*/ 920866 w 1885812"/>
              <a:gd name="connsiteY9" fmla="*/ 1171028 h 1425868"/>
              <a:gd name="connsiteX10" fmla="*/ 393693 w 1885812"/>
              <a:gd name="connsiteY10" fmla="*/ 1386226 h 1425868"/>
              <a:gd name="connsiteX11" fmla="*/ 317874 w 1885812"/>
              <a:gd name="connsiteY11" fmla="*/ 1038706 h 1425868"/>
              <a:gd name="connsiteX12" fmla="*/ 149 w 1885812"/>
              <a:gd name="connsiteY12" fmla="*/ 730896 h 1425868"/>
              <a:gd name="connsiteX0" fmla="*/ 149 w 1885812"/>
              <a:gd name="connsiteY0" fmla="*/ 730896 h 1430566"/>
              <a:gd name="connsiteX1" fmla="*/ 286283 w 1885812"/>
              <a:gd name="connsiteY1" fmla="*/ 419488 h 1430566"/>
              <a:gd name="connsiteX2" fmla="*/ 387375 w 1885812"/>
              <a:gd name="connsiteY2" fmla="*/ 78287 h 1430566"/>
              <a:gd name="connsiteX3" fmla="*/ 901912 w 1885812"/>
              <a:gd name="connsiteY3" fmla="*/ 158076 h 1430566"/>
              <a:gd name="connsiteX4" fmla="*/ 1347741 w 1885812"/>
              <a:gd name="connsiteY4" fmla="*/ 2464 h 1430566"/>
              <a:gd name="connsiteX5" fmla="*/ 1543602 w 1885812"/>
              <a:gd name="connsiteY5" fmla="*/ 463718 h 1430566"/>
              <a:gd name="connsiteX6" fmla="*/ 1885812 w 1885812"/>
              <a:gd name="connsiteY6" fmla="*/ 724578 h 1430566"/>
              <a:gd name="connsiteX7" fmla="*/ 1461467 w 1885812"/>
              <a:gd name="connsiteY7" fmla="*/ 975521 h 1430566"/>
              <a:gd name="connsiteX8" fmla="*/ 1423558 w 1885812"/>
              <a:gd name="connsiteY8" fmla="*/ 1398863 h 1430566"/>
              <a:gd name="connsiteX9" fmla="*/ 920866 w 1885812"/>
              <a:gd name="connsiteY9" fmla="*/ 1171028 h 1430566"/>
              <a:gd name="connsiteX10" fmla="*/ 393693 w 1885812"/>
              <a:gd name="connsiteY10" fmla="*/ 1386226 h 1430566"/>
              <a:gd name="connsiteX11" fmla="*/ 317874 w 1885812"/>
              <a:gd name="connsiteY11" fmla="*/ 1038706 h 1430566"/>
              <a:gd name="connsiteX12" fmla="*/ 149 w 1885812"/>
              <a:gd name="connsiteY12" fmla="*/ 730896 h 1430566"/>
              <a:gd name="connsiteX0" fmla="*/ 149 w 1885812"/>
              <a:gd name="connsiteY0" fmla="*/ 730896 h 1425868"/>
              <a:gd name="connsiteX1" fmla="*/ 286283 w 1885812"/>
              <a:gd name="connsiteY1" fmla="*/ 419488 h 1425868"/>
              <a:gd name="connsiteX2" fmla="*/ 387375 w 1885812"/>
              <a:gd name="connsiteY2" fmla="*/ 78287 h 1425868"/>
              <a:gd name="connsiteX3" fmla="*/ 901912 w 1885812"/>
              <a:gd name="connsiteY3" fmla="*/ 158076 h 1425868"/>
              <a:gd name="connsiteX4" fmla="*/ 1347741 w 1885812"/>
              <a:gd name="connsiteY4" fmla="*/ 2464 h 1425868"/>
              <a:gd name="connsiteX5" fmla="*/ 1543602 w 1885812"/>
              <a:gd name="connsiteY5" fmla="*/ 463718 h 1425868"/>
              <a:gd name="connsiteX6" fmla="*/ 1885812 w 1885812"/>
              <a:gd name="connsiteY6" fmla="*/ 724578 h 1425868"/>
              <a:gd name="connsiteX7" fmla="*/ 1461467 w 1885812"/>
              <a:gd name="connsiteY7" fmla="*/ 975521 h 1425868"/>
              <a:gd name="connsiteX8" fmla="*/ 1423558 w 1885812"/>
              <a:gd name="connsiteY8" fmla="*/ 1398863 h 1425868"/>
              <a:gd name="connsiteX9" fmla="*/ 920866 w 1885812"/>
              <a:gd name="connsiteY9" fmla="*/ 1171028 h 1425868"/>
              <a:gd name="connsiteX10" fmla="*/ 393693 w 1885812"/>
              <a:gd name="connsiteY10" fmla="*/ 1386226 h 1425868"/>
              <a:gd name="connsiteX11" fmla="*/ 317874 w 1885812"/>
              <a:gd name="connsiteY11" fmla="*/ 1038706 h 1425868"/>
              <a:gd name="connsiteX12" fmla="*/ 149 w 1885812"/>
              <a:gd name="connsiteY12" fmla="*/ 730896 h 1425868"/>
              <a:gd name="connsiteX0" fmla="*/ 149 w 1885812"/>
              <a:gd name="connsiteY0" fmla="*/ 730896 h 1425868"/>
              <a:gd name="connsiteX1" fmla="*/ 286283 w 1885812"/>
              <a:gd name="connsiteY1" fmla="*/ 419488 h 1425868"/>
              <a:gd name="connsiteX2" fmla="*/ 387375 w 1885812"/>
              <a:gd name="connsiteY2" fmla="*/ 78287 h 1425868"/>
              <a:gd name="connsiteX3" fmla="*/ 901912 w 1885812"/>
              <a:gd name="connsiteY3" fmla="*/ 158076 h 1425868"/>
              <a:gd name="connsiteX4" fmla="*/ 1347741 w 1885812"/>
              <a:gd name="connsiteY4" fmla="*/ 2464 h 1425868"/>
              <a:gd name="connsiteX5" fmla="*/ 1543602 w 1885812"/>
              <a:gd name="connsiteY5" fmla="*/ 463718 h 1425868"/>
              <a:gd name="connsiteX6" fmla="*/ 1885812 w 1885812"/>
              <a:gd name="connsiteY6" fmla="*/ 724578 h 1425868"/>
              <a:gd name="connsiteX7" fmla="*/ 1461467 w 1885812"/>
              <a:gd name="connsiteY7" fmla="*/ 975521 h 1425868"/>
              <a:gd name="connsiteX8" fmla="*/ 1423558 w 1885812"/>
              <a:gd name="connsiteY8" fmla="*/ 1398863 h 1425868"/>
              <a:gd name="connsiteX9" fmla="*/ 920866 w 1885812"/>
              <a:gd name="connsiteY9" fmla="*/ 1171028 h 1425868"/>
              <a:gd name="connsiteX10" fmla="*/ 393693 w 1885812"/>
              <a:gd name="connsiteY10" fmla="*/ 1386226 h 1425868"/>
              <a:gd name="connsiteX11" fmla="*/ 317874 w 1885812"/>
              <a:gd name="connsiteY11" fmla="*/ 1038706 h 1425868"/>
              <a:gd name="connsiteX12" fmla="*/ 149 w 1885812"/>
              <a:gd name="connsiteY12" fmla="*/ 730896 h 1425868"/>
              <a:gd name="connsiteX0" fmla="*/ 149 w 1885812"/>
              <a:gd name="connsiteY0" fmla="*/ 730896 h 1425868"/>
              <a:gd name="connsiteX1" fmla="*/ 286283 w 1885812"/>
              <a:gd name="connsiteY1" fmla="*/ 419488 h 1425868"/>
              <a:gd name="connsiteX2" fmla="*/ 387375 w 1885812"/>
              <a:gd name="connsiteY2" fmla="*/ 78287 h 1425868"/>
              <a:gd name="connsiteX3" fmla="*/ 901912 w 1885812"/>
              <a:gd name="connsiteY3" fmla="*/ 158076 h 1425868"/>
              <a:gd name="connsiteX4" fmla="*/ 1347741 w 1885812"/>
              <a:gd name="connsiteY4" fmla="*/ 2464 h 1425868"/>
              <a:gd name="connsiteX5" fmla="*/ 1543602 w 1885812"/>
              <a:gd name="connsiteY5" fmla="*/ 463718 h 1425868"/>
              <a:gd name="connsiteX6" fmla="*/ 1885812 w 1885812"/>
              <a:gd name="connsiteY6" fmla="*/ 724578 h 1425868"/>
              <a:gd name="connsiteX7" fmla="*/ 1461467 w 1885812"/>
              <a:gd name="connsiteY7" fmla="*/ 975521 h 1425868"/>
              <a:gd name="connsiteX8" fmla="*/ 1423558 w 1885812"/>
              <a:gd name="connsiteY8" fmla="*/ 1398863 h 1425868"/>
              <a:gd name="connsiteX9" fmla="*/ 920866 w 1885812"/>
              <a:gd name="connsiteY9" fmla="*/ 1171028 h 1425868"/>
              <a:gd name="connsiteX10" fmla="*/ 393693 w 1885812"/>
              <a:gd name="connsiteY10" fmla="*/ 1386226 h 1425868"/>
              <a:gd name="connsiteX11" fmla="*/ 317874 w 1885812"/>
              <a:gd name="connsiteY11" fmla="*/ 1038706 h 1425868"/>
              <a:gd name="connsiteX12" fmla="*/ 149 w 1885812"/>
              <a:gd name="connsiteY12" fmla="*/ 730896 h 1425868"/>
              <a:gd name="connsiteX0" fmla="*/ 149 w 1885812"/>
              <a:gd name="connsiteY0" fmla="*/ 730896 h 1425868"/>
              <a:gd name="connsiteX1" fmla="*/ 286283 w 1885812"/>
              <a:gd name="connsiteY1" fmla="*/ 419488 h 1425868"/>
              <a:gd name="connsiteX2" fmla="*/ 387375 w 1885812"/>
              <a:gd name="connsiteY2" fmla="*/ 78287 h 1425868"/>
              <a:gd name="connsiteX3" fmla="*/ 901912 w 1885812"/>
              <a:gd name="connsiteY3" fmla="*/ 158076 h 1425868"/>
              <a:gd name="connsiteX4" fmla="*/ 1347741 w 1885812"/>
              <a:gd name="connsiteY4" fmla="*/ 2464 h 1425868"/>
              <a:gd name="connsiteX5" fmla="*/ 1543602 w 1885812"/>
              <a:gd name="connsiteY5" fmla="*/ 463718 h 1425868"/>
              <a:gd name="connsiteX6" fmla="*/ 1885812 w 1885812"/>
              <a:gd name="connsiteY6" fmla="*/ 724578 h 1425868"/>
              <a:gd name="connsiteX7" fmla="*/ 1461467 w 1885812"/>
              <a:gd name="connsiteY7" fmla="*/ 975521 h 1425868"/>
              <a:gd name="connsiteX8" fmla="*/ 1423558 w 1885812"/>
              <a:gd name="connsiteY8" fmla="*/ 1398863 h 1425868"/>
              <a:gd name="connsiteX9" fmla="*/ 920866 w 1885812"/>
              <a:gd name="connsiteY9" fmla="*/ 1171028 h 1425868"/>
              <a:gd name="connsiteX10" fmla="*/ 400011 w 1885812"/>
              <a:gd name="connsiteY10" fmla="*/ 1411500 h 1425868"/>
              <a:gd name="connsiteX11" fmla="*/ 317874 w 1885812"/>
              <a:gd name="connsiteY11" fmla="*/ 1038706 h 1425868"/>
              <a:gd name="connsiteX12" fmla="*/ 149 w 1885812"/>
              <a:gd name="connsiteY12" fmla="*/ 730896 h 1425868"/>
              <a:gd name="connsiteX0" fmla="*/ 149 w 1885812"/>
              <a:gd name="connsiteY0" fmla="*/ 730896 h 1448163"/>
              <a:gd name="connsiteX1" fmla="*/ 286283 w 1885812"/>
              <a:gd name="connsiteY1" fmla="*/ 419488 h 1448163"/>
              <a:gd name="connsiteX2" fmla="*/ 387375 w 1885812"/>
              <a:gd name="connsiteY2" fmla="*/ 78287 h 1448163"/>
              <a:gd name="connsiteX3" fmla="*/ 901912 w 1885812"/>
              <a:gd name="connsiteY3" fmla="*/ 158076 h 1448163"/>
              <a:gd name="connsiteX4" fmla="*/ 1347741 w 1885812"/>
              <a:gd name="connsiteY4" fmla="*/ 2464 h 1448163"/>
              <a:gd name="connsiteX5" fmla="*/ 1543602 w 1885812"/>
              <a:gd name="connsiteY5" fmla="*/ 463718 h 1448163"/>
              <a:gd name="connsiteX6" fmla="*/ 1885812 w 1885812"/>
              <a:gd name="connsiteY6" fmla="*/ 724578 h 1448163"/>
              <a:gd name="connsiteX7" fmla="*/ 1461467 w 1885812"/>
              <a:gd name="connsiteY7" fmla="*/ 975521 h 1448163"/>
              <a:gd name="connsiteX8" fmla="*/ 1423558 w 1885812"/>
              <a:gd name="connsiteY8" fmla="*/ 1398863 h 1448163"/>
              <a:gd name="connsiteX9" fmla="*/ 920866 w 1885812"/>
              <a:gd name="connsiteY9" fmla="*/ 1171028 h 1448163"/>
              <a:gd name="connsiteX10" fmla="*/ 400011 w 1885812"/>
              <a:gd name="connsiteY10" fmla="*/ 1411500 h 1448163"/>
              <a:gd name="connsiteX11" fmla="*/ 317874 w 1885812"/>
              <a:gd name="connsiteY11" fmla="*/ 1038706 h 1448163"/>
              <a:gd name="connsiteX12" fmla="*/ 149 w 1885812"/>
              <a:gd name="connsiteY12" fmla="*/ 730896 h 1448163"/>
              <a:gd name="connsiteX0" fmla="*/ 149 w 1885812"/>
              <a:gd name="connsiteY0" fmla="*/ 730896 h 1448163"/>
              <a:gd name="connsiteX1" fmla="*/ 286283 w 1885812"/>
              <a:gd name="connsiteY1" fmla="*/ 419488 h 1448163"/>
              <a:gd name="connsiteX2" fmla="*/ 387375 w 1885812"/>
              <a:gd name="connsiteY2" fmla="*/ 78287 h 1448163"/>
              <a:gd name="connsiteX3" fmla="*/ 901912 w 1885812"/>
              <a:gd name="connsiteY3" fmla="*/ 158076 h 1448163"/>
              <a:gd name="connsiteX4" fmla="*/ 1347741 w 1885812"/>
              <a:gd name="connsiteY4" fmla="*/ 2464 h 1448163"/>
              <a:gd name="connsiteX5" fmla="*/ 1543602 w 1885812"/>
              <a:gd name="connsiteY5" fmla="*/ 463718 h 1448163"/>
              <a:gd name="connsiteX6" fmla="*/ 1885812 w 1885812"/>
              <a:gd name="connsiteY6" fmla="*/ 724578 h 1448163"/>
              <a:gd name="connsiteX7" fmla="*/ 1461467 w 1885812"/>
              <a:gd name="connsiteY7" fmla="*/ 975521 h 1448163"/>
              <a:gd name="connsiteX8" fmla="*/ 1423558 w 1885812"/>
              <a:gd name="connsiteY8" fmla="*/ 1398863 h 1448163"/>
              <a:gd name="connsiteX9" fmla="*/ 920866 w 1885812"/>
              <a:gd name="connsiteY9" fmla="*/ 1171028 h 1448163"/>
              <a:gd name="connsiteX10" fmla="*/ 400011 w 1885812"/>
              <a:gd name="connsiteY10" fmla="*/ 1411500 h 1448163"/>
              <a:gd name="connsiteX11" fmla="*/ 317874 w 1885812"/>
              <a:gd name="connsiteY11" fmla="*/ 1038706 h 1448163"/>
              <a:gd name="connsiteX12" fmla="*/ 149 w 1885812"/>
              <a:gd name="connsiteY12" fmla="*/ 730896 h 1448163"/>
              <a:gd name="connsiteX0" fmla="*/ 149 w 1885812"/>
              <a:gd name="connsiteY0" fmla="*/ 718409 h 1435676"/>
              <a:gd name="connsiteX1" fmla="*/ 286283 w 1885812"/>
              <a:gd name="connsiteY1" fmla="*/ 407001 h 1435676"/>
              <a:gd name="connsiteX2" fmla="*/ 387375 w 1885812"/>
              <a:gd name="connsiteY2" fmla="*/ 65800 h 1435676"/>
              <a:gd name="connsiteX3" fmla="*/ 901912 w 1885812"/>
              <a:gd name="connsiteY3" fmla="*/ 145589 h 1435676"/>
              <a:gd name="connsiteX4" fmla="*/ 1417241 w 1885812"/>
              <a:gd name="connsiteY4" fmla="*/ 2614 h 1435676"/>
              <a:gd name="connsiteX5" fmla="*/ 1543602 w 1885812"/>
              <a:gd name="connsiteY5" fmla="*/ 451231 h 1435676"/>
              <a:gd name="connsiteX6" fmla="*/ 1885812 w 1885812"/>
              <a:gd name="connsiteY6" fmla="*/ 712091 h 1435676"/>
              <a:gd name="connsiteX7" fmla="*/ 1461467 w 1885812"/>
              <a:gd name="connsiteY7" fmla="*/ 963034 h 1435676"/>
              <a:gd name="connsiteX8" fmla="*/ 1423558 w 1885812"/>
              <a:gd name="connsiteY8" fmla="*/ 1386376 h 1435676"/>
              <a:gd name="connsiteX9" fmla="*/ 920866 w 1885812"/>
              <a:gd name="connsiteY9" fmla="*/ 1158541 h 1435676"/>
              <a:gd name="connsiteX10" fmla="*/ 400011 w 1885812"/>
              <a:gd name="connsiteY10" fmla="*/ 1399013 h 1435676"/>
              <a:gd name="connsiteX11" fmla="*/ 317874 w 1885812"/>
              <a:gd name="connsiteY11" fmla="*/ 1026219 h 1435676"/>
              <a:gd name="connsiteX12" fmla="*/ 149 w 1885812"/>
              <a:gd name="connsiteY12" fmla="*/ 718409 h 1435676"/>
              <a:gd name="connsiteX0" fmla="*/ 149 w 1885812"/>
              <a:gd name="connsiteY0" fmla="*/ 718409 h 1435676"/>
              <a:gd name="connsiteX1" fmla="*/ 286283 w 1885812"/>
              <a:gd name="connsiteY1" fmla="*/ 407001 h 1435676"/>
              <a:gd name="connsiteX2" fmla="*/ 387375 w 1885812"/>
              <a:gd name="connsiteY2" fmla="*/ 65800 h 1435676"/>
              <a:gd name="connsiteX3" fmla="*/ 901912 w 1885812"/>
              <a:gd name="connsiteY3" fmla="*/ 145589 h 1435676"/>
              <a:gd name="connsiteX4" fmla="*/ 1417241 w 1885812"/>
              <a:gd name="connsiteY4" fmla="*/ 2614 h 1435676"/>
              <a:gd name="connsiteX5" fmla="*/ 1543602 w 1885812"/>
              <a:gd name="connsiteY5" fmla="*/ 451231 h 1435676"/>
              <a:gd name="connsiteX6" fmla="*/ 1885812 w 1885812"/>
              <a:gd name="connsiteY6" fmla="*/ 712091 h 1435676"/>
              <a:gd name="connsiteX7" fmla="*/ 1461467 w 1885812"/>
              <a:gd name="connsiteY7" fmla="*/ 963034 h 1435676"/>
              <a:gd name="connsiteX8" fmla="*/ 1423558 w 1885812"/>
              <a:gd name="connsiteY8" fmla="*/ 1386376 h 1435676"/>
              <a:gd name="connsiteX9" fmla="*/ 920866 w 1885812"/>
              <a:gd name="connsiteY9" fmla="*/ 1158541 h 1435676"/>
              <a:gd name="connsiteX10" fmla="*/ 400011 w 1885812"/>
              <a:gd name="connsiteY10" fmla="*/ 1399013 h 1435676"/>
              <a:gd name="connsiteX11" fmla="*/ 317874 w 1885812"/>
              <a:gd name="connsiteY11" fmla="*/ 1026219 h 1435676"/>
              <a:gd name="connsiteX12" fmla="*/ 149 w 1885812"/>
              <a:gd name="connsiteY12" fmla="*/ 718409 h 1435676"/>
              <a:gd name="connsiteX0" fmla="*/ 149 w 1885812"/>
              <a:gd name="connsiteY0" fmla="*/ 730108 h 1447375"/>
              <a:gd name="connsiteX1" fmla="*/ 286283 w 1885812"/>
              <a:gd name="connsiteY1" fmla="*/ 418700 h 1447375"/>
              <a:gd name="connsiteX2" fmla="*/ 387375 w 1885812"/>
              <a:gd name="connsiteY2" fmla="*/ 77499 h 1447375"/>
              <a:gd name="connsiteX3" fmla="*/ 901912 w 1885812"/>
              <a:gd name="connsiteY3" fmla="*/ 157288 h 1447375"/>
              <a:gd name="connsiteX4" fmla="*/ 1417241 w 1885812"/>
              <a:gd name="connsiteY4" fmla="*/ 14313 h 1447375"/>
              <a:gd name="connsiteX5" fmla="*/ 1543602 w 1885812"/>
              <a:gd name="connsiteY5" fmla="*/ 462930 h 1447375"/>
              <a:gd name="connsiteX6" fmla="*/ 1885812 w 1885812"/>
              <a:gd name="connsiteY6" fmla="*/ 723790 h 1447375"/>
              <a:gd name="connsiteX7" fmla="*/ 1461467 w 1885812"/>
              <a:gd name="connsiteY7" fmla="*/ 974733 h 1447375"/>
              <a:gd name="connsiteX8" fmla="*/ 1423558 w 1885812"/>
              <a:gd name="connsiteY8" fmla="*/ 1398075 h 1447375"/>
              <a:gd name="connsiteX9" fmla="*/ 920866 w 1885812"/>
              <a:gd name="connsiteY9" fmla="*/ 1170240 h 1447375"/>
              <a:gd name="connsiteX10" fmla="*/ 400011 w 1885812"/>
              <a:gd name="connsiteY10" fmla="*/ 1410712 h 1447375"/>
              <a:gd name="connsiteX11" fmla="*/ 317874 w 1885812"/>
              <a:gd name="connsiteY11" fmla="*/ 1037918 h 1447375"/>
              <a:gd name="connsiteX12" fmla="*/ 149 w 1885812"/>
              <a:gd name="connsiteY12" fmla="*/ 730108 h 1447375"/>
              <a:gd name="connsiteX0" fmla="*/ 149 w 1885812"/>
              <a:gd name="connsiteY0" fmla="*/ 724983 h 1442250"/>
              <a:gd name="connsiteX1" fmla="*/ 286283 w 1885812"/>
              <a:gd name="connsiteY1" fmla="*/ 413575 h 1442250"/>
              <a:gd name="connsiteX2" fmla="*/ 387375 w 1885812"/>
              <a:gd name="connsiteY2" fmla="*/ 72374 h 1442250"/>
              <a:gd name="connsiteX3" fmla="*/ 901912 w 1885812"/>
              <a:gd name="connsiteY3" fmla="*/ 291171 h 1442250"/>
              <a:gd name="connsiteX4" fmla="*/ 1417241 w 1885812"/>
              <a:gd name="connsiteY4" fmla="*/ 9188 h 1442250"/>
              <a:gd name="connsiteX5" fmla="*/ 1543602 w 1885812"/>
              <a:gd name="connsiteY5" fmla="*/ 457805 h 1442250"/>
              <a:gd name="connsiteX6" fmla="*/ 1885812 w 1885812"/>
              <a:gd name="connsiteY6" fmla="*/ 718665 h 1442250"/>
              <a:gd name="connsiteX7" fmla="*/ 1461467 w 1885812"/>
              <a:gd name="connsiteY7" fmla="*/ 969608 h 1442250"/>
              <a:gd name="connsiteX8" fmla="*/ 1423558 w 1885812"/>
              <a:gd name="connsiteY8" fmla="*/ 1392950 h 1442250"/>
              <a:gd name="connsiteX9" fmla="*/ 920866 w 1885812"/>
              <a:gd name="connsiteY9" fmla="*/ 1165115 h 1442250"/>
              <a:gd name="connsiteX10" fmla="*/ 400011 w 1885812"/>
              <a:gd name="connsiteY10" fmla="*/ 1405587 h 1442250"/>
              <a:gd name="connsiteX11" fmla="*/ 317874 w 1885812"/>
              <a:gd name="connsiteY11" fmla="*/ 1032793 h 1442250"/>
              <a:gd name="connsiteX12" fmla="*/ 149 w 1885812"/>
              <a:gd name="connsiteY12" fmla="*/ 724983 h 1442250"/>
              <a:gd name="connsiteX0" fmla="*/ 149 w 1885812"/>
              <a:gd name="connsiteY0" fmla="*/ 724983 h 1442250"/>
              <a:gd name="connsiteX1" fmla="*/ 286283 w 1885812"/>
              <a:gd name="connsiteY1" fmla="*/ 413575 h 1442250"/>
              <a:gd name="connsiteX2" fmla="*/ 387375 w 1885812"/>
              <a:gd name="connsiteY2" fmla="*/ 72374 h 1442250"/>
              <a:gd name="connsiteX3" fmla="*/ 901912 w 1885812"/>
              <a:gd name="connsiteY3" fmla="*/ 291171 h 1442250"/>
              <a:gd name="connsiteX4" fmla="*/ 1417241 w 1885812"/>
              <a:gd name="connsiteY4" fmla="*/ 9188 h 1442250"/>
              <a:gd name="connsiteX5" fmla="*/ 1543602 w 1885812"/>
              <a:gd name="connsiteY5" fmla="*/ 457805 h 1442250"/>
              <a:gd name="connsiteX6" fmla="*/ 1885812 w 1885812"/>
              <a:gd name="connsiteY6" fmla="*/ 718665 h 1442250"/>
              <a:gd name="connsiteX7" fmla="*/ 1461467 w 1885812"/>
              <a:gd name="connsiteY7" fmla="*/ 969608 h 1442250"/>
              <a:gd name="connsiteX8" fmla="*/ 1423558 w 1885812"/>
              <a:gd name="connsiteY8" fmla="*/ 1392950 h 1442250"/>
              <a:gd name="connsiteX9" fmla="*/ 920866 w 1885812"/>
              <a:gd name="connsiteY9" fmla="*/ 1165115 h 1442250"/>
              <a:gd name="connsiteX10" fmla="*/ 400011 w 1885812"/>
              <a:gd name="connsiteY10" fmla="*/ 1405587 h 1442250"/>
              <a:gd name="connsiteX11" fmla="*/ 317874 w 1885812"/>
              <a:gd name="connsiteY11" fmla="*/ 1032793 h 1442250"/>
              <a:gd name="connsiteX12" fmla="*/ 149 w 1885812"/>
              <a:gd name="connsiteY12" fmla="*/ 724983 h 1442250"/>
              <a:gd name="connsiteX0" fmla="*/ 149 w 1885812"/>
              <a:gd name="connsiteY0" fmla="*/ 724887 h 1442154"/>
              <a:gd name="connsiteX1" fmla="*/ 286283 w 1885812"/>
              <a:gd name="connsiteY1" fmla="*/ 413479 h 1442154"/>
              <a:gd name="connsiteX2" fmla="*/ 412648 w 1885812"/>
              <a:gd name="connsiteY2" fmla="*/ 47004 h 1442154"/>
              <a:gd name="connsiteX3" fmla="*/ 901912 w 1885812"/>
              <a:gd name="connsiteY3" fmla="*/ 291075 h 1442154"/>
              <a:gd name="connsiteX4" fmla="*/ 1417241 w 1885812"/>
              <a:gd name="connsiteY4" fmla="*/ 9092 h 1442154"/>
              <a:gd name="connsiteX5" fmla="*/ 1543602 w 1885812"/>
              <a:gd name="connsiteY5" fmla="*/ 457709 h 1442154"/>
              <a:gd name="connsiteX6" fmla="*/ 1885812 w 1885812"/>
              <a:gd name="connsiteY6" fmla="*/ 718569 h 1442154"/>
              <a:gd name="connsiteX7" fmla="*/ 1461467 w 1885812"/>
              <a:gd name="connsiteY7" fmla="*/ 969512 h 1442154"/>
              <a:gd name="connsiteX8" fmla="*/ 1423558 w 1885812"/>
              <a:gd name="connsiteY8" fmla="*/ 1392854 h 1442154"/>
              <a:gd name="connsiteX9" fmla="*/ 920866 w 1885812"/>
              <a:gd name="connsiteY9" fmla="*/ 1165019 h 1442154"/>
              <a:gd name="connsiteX10" fmla="*/ 400011 w 1885812"/>
              <a:gd name="connsiteY10" fmla="*/ 1405491 h 1442154"/>
              <a:gd name="connsiteX11" fmla="*/ 317874 w 1885812"/>
              <a:gd name="connsiteY11" fmla="*/ 1032697 h 1442154"/>
              <a:gd name="connsiteX12" fmla="*/ 149 w 1885812"/>
              <a:gd name="connsiteY12" fmla="*/ 724887 h 1442154"/>
              <a:gd name="connsiteX0" fmla="*/ 149 w 1885812"/>
              <a:gd name="connsiteY0" fmla="*/ 724887 h 1442154"/>
              <a:gd name="connsiteX1" fmla="*/ 286283 w 1885812"/>
              <a:gd name="connsiteY1" fmla="*/ 413479 h 1442154"/>
              <a:gd name="connsiteX2" fmla="*/ 412648 w 1885812"/>
              <a:gd name="connsiteY2" fmla="*/ 47004 h 1442154"/>
              <a:gd name="connsiteX3" fmla="*/ 901912 w 1885812"/>
              <a:gd name="connsiteY3" fmla="*/ 291075 h 1442154"/>
              <a:gd name="connsiteX4" fmla="*/ 1417241 w 1885812"/>
              <a:gd name="connsiteY4" fmla="*/ 9092 h 1442154"/>
              <a:gd name="connsiteX5" fmla="*/ 1543602 w 1885812"/>
              <a:gd name="connsiteY5" fmla="*/ 457709 h 1442154"/>
              <a:gd name="connsiteX6" fmla="*/ 1885812 w 1885812"/>
              <a:gd name="connsiteY6" fmla="*/ 718569 h 1442154"/>
              <a:gd name="connsiteX7" fmla="*/ 1461467 w 1885812"/>
              <a:gd name="connsiteY7" fmla="*/ 969512 h 1442154"/>
              <a:gd name="connsiteX8" fmla="*/ 1423558 w 1885812"/>
              <a:gd name="connsiteY8" fmla="*/ 1392854 h 1442154"/>
              <a:gd name="connsiteX9" fmla="*/ 920866 w 1885812"/>
              <a:gd name="connsiteY9" fmla="*/ 1165019 h 1442154"/>
              <a:gd name="connsiteX10" fmla="*/ 400011 w 1885812"/>
              <a:gd name="connsiteY10" fmla="*/ 1405491 h 1442154"/>
              <a:gd name="connsiteX11" fmla="*/ 317874 w 1885812"/>
              <a:gd name="connsiteY11" fmla="*/ 1032697 h 1442154"/>
              <a:gd name="connsiteX12" fmla="*/ 149 w 1885812"/>
              <a:gd name="connsiteY12" fmla="*/ 724887 h 1442154"/>
              <a:gd name="connsiteX0" fmla="*/ 149 w 1885812"/>
              <a:gd name="connsiteY0" fmla="*/ 724887 h 1442154"/>
              <a:gd name="connsiteX1" fmla="*/ 286283 w 1885812"/>
              <a:gd name="connsiteY1" fmla="*/ 413479 h 1442154"/>
              <a:gd name="connsiteX2" fmla="*/ 412648 w 1885812"/>
              <a:gd name="connsiteY2" fmla="*/ 47004 h 1442154"/>
              <a:gd name="connsiteX3" fmla="*/ 901912 w 1885812"/>
              <a:gd name="connsiteY3" fmla="*/ 291075 h 1442154"/>
              <a:gd name="connsiteX4" fmla="*/ 1417241 w 1885812"/>
              <a:gd name="connsiteY4" fmla="*/ 9092 h 1442154"/>
              <a:gd name="connsiteX5" fmla="*/ 1543602 w 1885812"/>
              <a:gd name="connsiteY5" fmla="*/ 457709 h 1442154"/>
              <a:gd name="connsiteX6" fmla="*/ 1885812 w 1885812"/>
              <a:gd name="connsiteY6" fmla="*/ 718569 h 1442154"/>
              <a:gd name="connsiteX7" fmla="*/ 1461467 w 1885812"/>
              <a:gd name="connsiteY7" fmla="*/ 969512 h 1442154"/>
              <a:gd name="connsiteX8" fmla="*/ 1423558 w 1885812"/>
              <a:gd name="connsiteY8" fmla="*/ 1392854 h 1442154"/>
              <a:gd name="connsiteX9" fmla="*/ 920866 w 1885812"/>
              <a:gd name="connsiteY9" fmla="*/ 1165019 h 1442154"/>
              <a:gd name="connsiteX10" fmla="*/ 400011 w 1885812"/>
              <a:gd name="connsiteY10" fmla="*/ 1405491 h 1442154"/>
              <a:gd name="connsiteX11" fmla="*/ 317874 w 1885812"/>
              <a:gd name="connsiteY11" fmla="*/ 1032697 h 1442154"/>
              <a:gd name="connsiteX12" fmla="*/ 149 w 1885812"/>
              <a:gd name="connsiteY12" fmla="*/ 724887 h 144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5812" h="1442154">
                <a:moveTo>
                  <a:pt x="149" y="724887"/>
                </a:moveTo>
                <a:cubicBezTo>
                  <a:pt x="7521" y="552180"/>
                  <a:pt x="133883" y="553179"/>
                  <a:pt x="286283" y="413479"/>
                </a:cubicBezTo>
                <a:cubicBezTo>
                  <a:pt x="370829" y="302605"/>
                  <a:pt x="299513" y="126378"/>
                  <a:pt x="412648" y="47004"/>
                </a:cubicBezTo>
                <a:cubicBezTo>
                  <a:pt x="734283" y="-108193"/>
                  <a:pt x="734480" y="297394"/>
                  <a:pt x="901912" y="291075"/>
                </a:cubicBezTo>
                <a:cubicBezTo>
                  <a:pt x="1069344" y="284756"/>
                  <a:pt x="1122853" y="-59751"/>
                  <a:pt x="1417241" y="9092"/>
                </a:cubicBezTo>
                <a:cubicBezTo>
                  <a:pt x="1597901" y="141120"/>
                  <a:pt x="1467613" y="328932"/>
                  <a:pt x="1543602" y="457709"/>
                </a:cubicBezTo>
                <a:cubicBezTo>
                  <a:pt x="1619591" y="586486"/>
                  <a:pt x="1885811" y="481623"/>
                  <a:pt x="1885812" y="718569"/>
                </a:cubicBezTo>
                <a:cubicBezTo>
                  <a:pt x="1873176" y="980789"/>
                  <a:pt x="1555358" y="908733"/>
                  <a:pt x="1461467" y="969512"/>
                </a:cubicBezTo>
                <a:cubicBezTo>
                  <a:pt x="1437076" y="1061884"/>
                  <a:pt x="1547356" y="1236005"/>
                  <a:pt x="1423558" y="1392854"/>
                </a:cubicBezTo>
                <a:cubicBezTo>
                  <a:pt x="1040715" y="1543384"/>
                  <a:pt x="1067237" y="1167125"/>
                  <a:pt x="920866" y="1165019"/>
                </a:cubicBezTo>
                <a:cubicBezTo>
                  <a:pt x="774495" y="1226099"/>
                  <a:pt x="504723" y="1549704"/>
                  <a:pt x="400011" y="1405491"/>
                </a:cubicBezTo>
                <a:cubicBezTo>
                  <a:pt x="270027" y="1318145"/>
                  <a:pt x="375040" y="1133494"/>
                  <a:pt x="317874" y="1032697"/>
                </a:cubicBezTo>
                <a:cubicBezTo>
                  <a:pt x="260708" y="931900"/>
                  <a:pt x="-7223" y="897594"/>
                  <a:pt x="149" y="724887"/>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9" name="Oval 208"/>
          <p:cNvSpPr/>
          <p:nvPr/>
        </p:nvSpPr>
        <p:spPr bwMode="auto">
          <a:xfrm>
            <a:off x="6565412" y="3910622"/>
            <a:ext cx="451555" cy="45155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mtClean="0">
              <a:solidFill>
                <a:prstClr val="black"/>
              </a:solidFill>
              <a:latin typeface="Tahoma" pitchFamily="-64" charset="0"/>
            </a:endParaRPr>
          </a:p>
        </p:txBody>
      </p:sp>
      <p:sp>
        <p:nvSpPr>
          <p:cNvPr id="2" name="Title 1"/>
          <p:cNvSpPr>
            <a:spLocks noGrp="1"/>
          </p:cNvSpPr>
          <p:nvPr>
            <p:ph type="title"/>
          </p:nvPr>
        </p:nvSpPr>
        <p:spPr/>
        <p:txBody>
          <a:bodyPr/>
          <a:lstStyle/>
          <a:p>
            <a:r>
              <a:rPr lang="en-US" sz="4000" dirty="0" smtClean="0"/>
              <a:t>Consistency Through R/W Locks</a:t>
            </a:r>
            <a:endParaRPr lang="en-US" sz="4000" dirty="0"/>
          </a:p>
        </p:txBody>
      </p:sp>
      <p:cxnSp>
        <p:nvCxnSpPr>
          <p:cNvPr id="8" name="Straight Connector 7"/>
          <p:cNvCxnSpPr>
            <a:stCxn id="96" idx="5"/>
            <a:endCxn id="104" idx="1"/>
          </p:cNvCxnSpPr>
          <p:nvPr/>
        </p:nvCxnSpPr>
        <p:spPr bwMode="auto">
          <a:xfrm>
            <a:off x="1723870" y="3863696"/>
            <a:ext cx="178036" cy="28242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6" name="Straight Connector 105"/>
          <p:cNvCxnSpPr>
            <a:stCxn id="104" idx="7"/>
            <a:endCxn id="100" idx="3"/>
          </p:cNvCxnSpPr>
          <p:nvPr/>
        </p:nvCxnSpPr>
        <p:spPr bwMode="auto">
          <a:xfrm flipV="1">
            <a:off x="2099447" y="3863696"/>
            <a:ext cx="178036" cy="28242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7" name="Straight Connector 106"/>
          <p:cNvCxnSpPr>
            <a:stCxn id="104" idx="5"/>
            <a:endCxn id="103" idx="1"/>
          </p:cNvCxnSpPr>
          <p:nvPr/>
        </p:nvCxnSpPr>
        <p:spPr bwMode="auto">
          <a:xfrm>
            <a:off x="2099447" y="4343660"/>
            <a:ext cx="178036" cy="2946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8" name="Straight Connector 107"/>
          <p:cNvCxnSpPr>
            <a:stCxn id="104" idx="3"/>
            <a:endCxn id="102" idx="7"/>
          </p:cNvCxnSpPr>
          <p:nvPr/>
        </p:nvCxnSpPr>
        <p:spPr bwMode="auto">
          <a:xfrm flipH="1">
            <a:off x="1723870" y="4343660"/>
            <a:ext cx="178036" cy="2946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9" name="Straight Connector 108"/>
          <p:cNvCxnSpPr>
            <a:stCxn id="104" idx="2"/>
            <a:endCxn id="101" idx="6"/>
          </p:cNvCxnSpPr>
          <p:nvPr/>
        </p:nvCxnSpPr>
        <p:spPr bwMode="auto">
          <a:xfrm flipH="1">
            <a:off x="1439355" y="4244890"/>
            <a:ext cx="421639"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0" name="Straight Connector 109"/>
          <p:cNvCxnSpPr>
            <a:stCxn id="105" idx="2"/>
            <a:endCxn id="104" idx="6"/>
          </p:cNvCxnSpPr>
          <p:nvPr/>
        </p:nvCxnSpPr>
        <p:spPr bwMode="auto">
          <a:xfrm flipH="1">
            <a:off x="2140359" y="4244890"/>
            <a:ext cx="475877"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6" name="Oval 95"/>
          <p:cNvSpPr/>
          <p:nvPr/>
        </p:nvSpPr>
        <p:spPr bwMode="auto">
          <a:xfrm>
            <a:off x="1485418" y="3625243"/>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0" name="Oval 99"/>
          <p:cNvSpPr/>
          <p:nvPr/>
        </p:nvSpPr>
        <p:spPr bwMode="auto">
          <a:xfrm>
            <a:off x="2236571" y="3625243"/>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1" name="Oval 100"/>
          <p:cNvSpPr/>
          <p:nvPr/>
        </p:nvSpPr>
        <p:spPr bwMode="auto">
          <a:xfrm>
            <a:off x="1159991" y="4105208"/>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2" name="Oval 101"/>
          <p:cNvSpPr/>
          <p:nvPr/>
        </p:nvSpPr>
        <p:spPr bwMode="auto">
          <a:xfrm>
            <a:off x="1485418" y="4597436"/>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3" name="Oval 102"/>
          <p:cNvSpPr/>
          <p:nvPr/>
        </p:nvSpPr>
        <p:spPr bwMode="auto">
          <a:xfrm>
            <a:off x="2236571" y="4597436"/>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4" name="Oval 103"/>
          <p:cNvSpPr/>
          <p:nvPr/>
        </p:nvSpPr>
        <p:spPr bwMode="auto">
          <a:xfrm>
            <a:off x="1860994" y="4105208"/>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5" name="Oval 104"/>
          <p:cNvSpPr/>
          <p:nvPr/>
        </p:nvSpPr>
        <p:spPr bwMode="auto">
          <a:xfrm>
            <a:off x="2616236" y="4105208"/>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0" name="Freeform 69"/>
          <p:cNvSpPr/>
          <p:nvPr/>
        </p:nvSpPr>
        <p:spPr>
          <a:xfrm>
            <a:off x="1664800" y="3721666"/>
            <a:ext cx="435313" cy="1034535"/>
          </a:xfrm>
          <a:custGeom>
            <a:avLst/>
            <a:gdLst>
              <a:gd name="connsiteX0" fmla="*/ 483974 w 486190"/>
              <a:gd name="connsiteY0" fmla="*/ 0 h 1171222"/>
              <a:gd name="connsiteX1" fmla="*/ 413418 w 486190"/>
              <a:gd name="connsiteY1" fmla="*/ 254000 h 1171222"/>
              <a:gd name="connsiteX2" fmla="*/ 4196 w 486190"/>
              <a:gd name="connsiteY2" fmla="*/ 564444 h 1171222"/>
              <a:gd name="connsiteX3" fmla="*/ 215863 w 486190"/>
              <a:gd name="connsiteY3" fmla="*/ 1030111 h 1171222"/>
              <a:gd name="connsiteX4" fmla="*/ 455752 w 486190"/>
              <a:gd name="connsiteY4" fmla="*/ 1171222 h 1171222"/>
              <a:gd name="connsiteX0" fmla="*/ 484582 w 611582"/>
              <a:gd name="connsiteY0" fmla="*/ 0 h 1453444"/>
              <a:gd name="connsiteX1" fmla="*/ 414026 w 611582"/>
              <a:gd name="connsiteY1" fmla="*/ 254000 h 1453444"/>
              <a:gd name="connsiteX2" fmla="*/ 4804 w 611582"/>
              <a:gd name="connsiteY2" fmla="*/ 564444 h 1453444"/>
              <a:gd name="connsiteX3" fmla="*/ 216471 w 611582"/>
              <a:gd name="connsiteY3" fmla="*/ 1030111 h 1453444"/>
              <a:gd name="connsiteX4" fmla="*/ 611582 w 611582"/>
              <a:gd name="connsiteY4" fmla="*/ 1453444 h 145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82" h="1453444">
                <a:moveTo>
                  <a:pt x="484582" y="0"/>
                </a:moveTo>
                <a:cubicBezTo>
                  <a:pt x="489285" y="79963"/>
                  <a:pt x="493989" y="159926"/>
                  <a:pt x="414026" y="254000"/>
                </a:cubicBezTo>
                <a:cubicBezTo>
                  <a:pt x="334063" y="348074"/>
                  <a:pt x="37730" y="435092"/>
                  <a:pt x="4804" y="564444"/>
                </a:cubicBezTo>
                <a:cubicBezTo>
                  <a:pt x="-28122" y="693796"/>
                  <a:pt x="115341" y="881944"/>
                  <a:pt x="216471" y="1030111"/>
                </a:cubicBezTo>
                <a:cubicBezTo>
                  <a:pt x="317601" y="1178278"/>
                  <a:pt x="529267" y="1433453"/>
                  <a:pt x="611582" y="1453444"/>
                </a:cubicBezTo>
              </a:path>
            </a:pathLst>
          </a:custGeom>
          <a:ln>
            <a:prstDash val="sysDash"/>
          </a:ln>
        </p:spPr>
        <p:style>
          <a:lnRef idx="3">
            <a:schemeClr val="accent2"/>
          </a:lnRef>
          <a:fillRef idx="0">
            <a:schemeClr val="accent2"/>
          </a:fillRef>
          <a:effectRef idx="2">
            <a:schemeClr val="accent2"/>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Rounded Rectangle 110"/>
          <p:cNvSpPr/>
          <p:nvPr/>
        </p:nvSpPr>
        <p:spPr bwMode="auto">
          <a:xfrm>
            <a:off x="3962400" y="2895598"/>
            <a:ext cx="1447800" cy="2209800"/>
          </a:xfrm>
          <a:prstGeom prst="roundRect">
            <a:avLst>
              <a:gd name="adj" fmla="val 1123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Node 1</a:t>
            </a:r>
          </a:p>
        </p:txBody>
      </p:sp>
      <p:grpSp>
        <p:nvGrpSpPr>
          <p:cNvPr id="162" name="Group 161"/>
          <p:cNvGrpSpPr/>
          <p:nvPr/>
        </p:nvGrpSpPr>
        <p:grpSpPr>
          <a:xfrm>
            <a:off x="4495800" y="3514402"/>
            <a:ext cx="416488" cy="520877"/>
            <a:chOff x="4724400" y="3285804"/>
            <a:chExt cx="416488" cy="520877"/>
          </a:xfrm>
        </p:grpSpPr>
        <p:cxnSp>
          <p:nvCxnSpPr>
            <p:cNvPr id="133" name="Straight Connector 132"/>
            <p:cNvCxnSpPr>
              <a:stCxn id="136" idx="5"/>
              <a:endCxn id="139" idx="1"/>
            </p:cNvCxnSpPr>
            <p:nvPr/>
          </p:nvCxnSpPr>
          <p:spPr bwMode="auto">
            <a:xfrm>
              <a:off x="4962852" y="3524256"/>
              <a:ext cx="178036" cy="282425"/>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6" name="Oval 135"/>
            <p:cNvSpPr/>
            <p:nvPr/>
          </p:nvSpPr>
          <p:spPr bwMode="auto">
            <a:xfrm>
              <a:off x="4724400" y="3285804"/>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63" name="Group 162"/>
          <p:cNvGrpSpPr/>
          <p:nvPr/>
        </p:nvGrpSpPr>
        <p:grpSpPr>
          <a:xfrm>
            <a:off x="4170373" y="3994367"/>
            <a:ext cx="701003" cy="279364"/>
            <a:chOff x="4398973" y="3765769"/>
            <a:chExt cx="701003" cy="279364"/>
          </a:xfrm>
        </p:grpSpPr>
        <p:cxnSp>
          <p:nvCxnSpPr>
            <p:cNvPr id="135" name="Straight Connector 134"/>
            <p:cNvCxnSpPr>
              <a:stCxn id="139" idx="2"/>
              <a:endCxn id="137" idx="6"/>
            </p:cNvCxnSpPr>
            <p:nvPr/>
          </p:nvCxnSpPr>
          <p:spPr bwMode="auto">
            <a:xfrm flipH="1">
              <a:off x="4678337" y="3905451"/>
              <a:ext cx="421639" cy="0"/>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7" name="Oval 136"/>
            <p:cNvSpPr/>
            <p:nvPr/>
          </p:nvSpPr>
          <p:spPr bwMode="auto">
            <a:xfrm>
              <a:off x="4398973" y="3765769"/>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dirty="0" smtClean="0">
                <a:solidFill>
                  <a:prstClr val="black"/>
                </a:solidFill>
                <a:latin typeface="Tahoma" pitchFamily="34" charset="0"/>
                <a:ea typeface="ＭＳ Ｐゴシック" pitchFamily="-111" charset="-128"/>
              </a:endParaRPr>
            </a:p>
          </p:txBody>
        </p:sp>
      </p:grpSp>
      <p:grpSp>
        <p:nvGrpSpPr>
          <p:cNvPr id="164" name="Group 163"/>
          <p:cNvGrpSpPr/>
          <p:nvPr/>
        </p:nvGrpSpPr>
        <p:grpSpPr>
          <a:xfrm>
            <a:off x="4495800" y="4232819"/>
            <a:ext cx="416488" cy="533140"/>
            <a:chOff x="4724400" y="4004221"/>
            <a:chExt cx="416488" cy="533140"/>
          </a:xfrm>
        </p:grpSpPr>
        <p:cxnSp>
          <p:nvCxnSpPr>
            <p:cNvPr id="134" name="Straight Connector 133"/>
            <p:cNvCxnSpPr>
              <a:stCxn id="139" idx="3"/>
              <a:endCxn id="138" idx="7"/>
            </p:cNvCxnSpPr>
            <p:nvPr/>
          </p:nvCxnSpPr>
          <p:spPr bwMode="auto">
            <a:xfrm flipH="1">
              <a:off x="4962852" y="4004221"/>
              <a:ext cx="178036" cy="294688"/>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8" name="Oval 137"/>
            <p:cNvSpPr/>
            <p:nvPr/>
          </p:nvSpPr>
          <p:spPr bwMode="auto">
            <a:xfrm>
              <a:off x="4724400" y="4257997"/>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sp>
        <p:nvSpPr>
          <p:cNvPr id="139" name="Oval 138"/>
          <p:cNvSpPr/>
          <p:nvPr/>
        </p:nvSpPr>
        <p:spPr bwMode="auto">
          <a:xfrm>
            <a:off x="4871376" y="3994367"/>
            <a:ext cx="279364" cy="279364"/>
          </a:xfrm>
          <a:prstGeom prst="ellipse">
            <a:avLst/>
          </a:prstGeom>
          <a:solidFill>
            <a:srgbClr val="BFBFBF"/>
          </a:solidFill>
          <a:ln>
            <a:solidFill>
              <a:srgbClr val="7F7F7F"/>
            </a:solidFill>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cxnSp>
        <p:nvCxnSpPr>
          <p:cNvPr id="142" name="Straight Connector 141"/>
          <p:cNvCxnSpPr>
            <a:stCxn id="152" idx="7"/>
            <a:endCxn id="148" idx="3"/>
          </p:cNvCxnSpPr>
          <p:nvPr/>
        </p:nvCxnSpPr>
        <p:spPr bwMode="auto">
          <a:xfrm flipV="1">
            <a:off x="6900047" y="3752855"/>
            <a:ext cx="178036" cy="28242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3" name="Straight Connector 142"/>
          <p:cNvCxnSpPr>
            <a:stCxn id="152" idx="5"/>
            <a:endCxn id="151" idx="1"/>
          </p:cNvCxnSpPr>
          <p:nvPr/>
        </p:nvCxnSpPr>
        <p:spPr bwMode="auto">
          <a:xfrm>
            <a:off x="6900047" y="4232819"/>
            <a:ext cx="178036" cy="2946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6" name="Straight Connector 145"/>
          <p:cNvCxnSpPr>
            <a:stCxn id="153" idx="2"/>
            <a:endCxn id="152" idx="6"/>
          </p:cNvCxnSpPr>
          <p:nvPr/>
        </p:nvCxnSpPr>
        <p:spPr bwMode="auto">
          <a:xfrm flipH="1">
            <a:off x="6940959" y="4134049"/>
            <a:ext cx="475877"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75" name="Group 174"/>
          <p:cNvGrpSpPr/>
          <p:nvPr/>
        </p:nvGrpSpPr>
        <p:grpSpPr>
          <a:xfrm>
            <a:off x="6286018" y="3514402"/>
            <a:ext cx="416488" cy="520877"/>
            <a:chOff x="6514618" y="3285804"/>
            <a:chExt cx="416488" cy="520877"/>
          </a:xfrm>
        </p:grpSpPr>
        <p:cxnSp>
          <p:nvCxnSpPr>
            <p:cNvPr id="141" name="Straight Connector 140"/>
            <p:cNvCxnSpPr>
              <a:stCxn id="147" idx="5"/>
              <a:endCxn id="152" idx="1"/>
            </p:cNvCxnSpPr>
            <p:nvPr/>
          </p:nvCxnSpPr>
          <p:spPr bwMode="auto">
            <a:xfrm>
              <a:off x="6753070" y="3524256"/>
              <a:ext cx="178036" cy="282425"/>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47" name="Oval 146"/>
            <p:cNvSpPr/>
            <p:nvPr/>
          </p:nvSpPr>
          <p:spPr bwMode="auto">
            <a:xfrm>
              <a:off x="6514618" y="3285804"/>
              <a:ext cx="279364" cy="279364"/>
            </a:xfrm>
            <a:prstGeom prst="ellipse">
              <a:avLst/>
            </a:prstGeom>
            <a:solidFill>
              <a:srgbClr val="BFBFBF"/>
            </a:solidFill>
            <a:ln>
              <a:solidFill>
                <a:srgbClr val="7F7F7F"/>
              </a:solidFill>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sp>
        <p:nvSpPr>
          <p:cNvPr id="148" name="Oval 147"/>
          <p:cNvSpPr/>
          <p:nvPr/>
        </p:nvSpPr>
        <p:spPr bwMode="auto">
          <a:xfrm>
            <a:off x="7037171" y="3514402"/>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176" name="Group 175"/>
          <p:cNvGrpSpPr/>
          <p:nvPr/>
        </p:nvGrpSpPr>
        <p:grpSpPr>
          <a:xfrm>
            <a:off x="5960591" y="3994367"/>
            <a:ext cx="701003" cy="279364"/>
            <a:chOff x="6189191" y="3765769"/>
            <a:chExt cx="701003" cy="279364"/>
          </a:xfrm>
        </p:grpSpPr>
        <p:cxnSp>
          <p:nvCxnSpPr>
            <p:cNvPr id="145" name="Straight Connector 144"/>
            <p:cNvCxnSpPr>
              <a:stCxn id="152" idx="2"/>
              <a:endCxn id="149" idx="6"/>
            </p:cNvCxnSpPr>
            <p:nvPr/>
          </p:nvCxnSpPr>
          <p:spPr bwMode="auto">
            <a:xfrm flipH="1">
              <a:off x="6468555" y="3905451"/>
              <a:ext cx="421639" cy="0"/>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49" name="Oval 148"/>
            <p:cNvSpPr/>
            <p:nvPr/>
          </p:nvSpPr>
          <p:spPr bwMode="auto">
            <a:xfrm>
              <a:off x="6189191" y="3765769"/>
              <a:ext cx="279364" cy="279364"/>
            </a:xfrm>
            <a:prstGeom prst="ellipse">
              <a:avLst/>
            </a:prstGeom>
            <a:solidFill>
              <a:srgbClr val="BFBFBF"/>
            </a:solidFill>
            <a:ln>
              <a:solidFill>
                <a:srgbClr val="7F7F7F"/>
              </a:solidFill>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77" name="Group 176"/>
          <p:cNvGrpSpPr/>
          <p:nvPr/>
        </p:nvGrpSpPr>
        <p:grpSpPr>
          <a:xfrm>
            <a:off x="6286018" y="4232819"/>
            <a:ext cx="416488" cy="533140"/>
            <a:chOff x="6514618" y="4004221"/>
            <a:chExt cx="416488" cy="533140"/>
          </a:xfrm>
        </p:grpSpPr>
        <p:cxnSp>
          <p:nvCxnSpPr>
            <p:cNvPr id="144" name="Straight Connector 143"/>
            <p:cNvCxnSpPr>
              <a:stCxn id="152" idx="3"/>
              <a:endCxn id="150" idx="7"/>
            </p:cNvCxnSpPr>
            <p:nvPr/>
          </p:nvCxnSpPr>
          <p:spPr bwMode="auto">
            <a:xfrm flipH="1">
              <a:off x="6753070" y="4004221"/>
              <a:ext cx="178036" cy="294688"/>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50" name="Oval 149"/>
            <p:cNvSpPr/>
            <p:nvPr/>
          </p:nvSpPr>
          <p:spPr bwMode="auto">
            <a:xfrm>
              <a:off x="6514618" y="4257997"/>
              <a:ext cx="279364" cy="279364"/>
            </a:xfrm>
            <a:prstGeom prst="ellipse">
              <a:avLst/>
            </a:prstGeom>
            <a:solidFill>
              <a:srgbClr val="BFBFBF"/>
            </a:solidFill>
            <a:ln>
              <a:solidFill>
                <a:srgbClr val="7F7F7F"/>
              </a:solidFill>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sp>
        <p:nvSpPr>
          <p:cNvPr id="151" name="Oval 150"/>
          <p:cNvSpPr/>
          <p:nvPr/>
        </p:nvSpPr>
        <p:spPr bwMode="auto">
          <a:xfrm>
            <a:off x="7037171" y="4486595"/>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2" name="Oval 151"/>
          <p:cNvSpPr/>
          <p:nvPr/>
        </p:nvSpPr>
        <p:spPr bwMode="auto">
          <a:xfrm>
            <a:off x="6661594" y="3994367"/>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3" name="Oval 152"/>
          <p:cNvSpPr/>
          <p:nvPr/>
        </p:nvSpPr>
        <p:spPr bwMode="auto">
          <a:xfrm>
            <a:off x="7416836" y="3994367"/>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8" name="TextBox 157"/>
          <p:cNvSpPr txBox="1"/>
          <p:nvPr/>
        </p:nvSpPr>
        <p:spPr>
          <a:xfrm>
            <a:off x="1388591" y="2971800"/>
            <a:ext cx="1256549" cy="646331"/>
          </a:xfrm>
          <a:prstGeom prst="rect">
            <a:avLst/>
          </a:prstGeom>
          <a:noFill/>
        </p:spPr>
        <p:txBody>
          <a:bodyPr wrap="none" rtlCol="0">
            <a:spAutoFit/>
          </a:bodyPr>
          <a:lstStyle/>
          <a:p>
            <a:pPr algn="ctr"/>
            <a:r>
              <a:rPr lang="en-US" dirty="0" smtClean="0"/>
              <a:t>Data Graph</a:t>
            </a:r>
          </a:p>
          <a:p>
            <a:pPr algn="ctr"/>
            <a:r>
              <a:rPr lang="en-US" dirty="0" smtClean="0">
                <a:solidFill>
                  <a:schemeClr val="accent2"/>
                </a:solidFill>
              </a:rPr>
              <a:t>Partition</a:t>
            </a:r>
            <a:endParaRPr lang="en-US" dirty="0">
              <a:solidFill>
                <a:schemeClr val="accent2"/>
              </a:solidFill>
            </a:endParaRPr>
          </a:p>
        </p:txBody>
      </p:sp>
      <p:sp>
        <p:nvSpPr>
          <p:cNvPr id="160" name="Right Arrow 159"/>
          <p:cNvSpPr/>
          <p:nvPr/>
        </p:nvSpPr>
        <p:spPr bwMode="auto">
          <a:xfrm rot="5400000">
            <a:off x="7357532" y="3539065"/>
            <a:ext cx="2133602" cy="99906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latin typeface="Tahoma" pitchFamily="-64" charset="0"/>
              </a:rPr>
              <a:t>Lock Pipeline</a:t>
            </a:r>
            <a:endParaRPr kumimoji="0" lang="en-US" sz="2400" b="0" i="0" u="none" strike="noStrike" cap="none" normalizeH="0" baseline="0" dirty="0" smtClean="0">
              <a:ln>
                <a:noFill/>
              </a:ln>
              <a:solidFill>
                <a:schemeClr val="tx1"/>
              </a:solidFill>
              <a:effectLst/>
              <a:latin typeface="Tahoma" pitchFamily="-64" charset="0"/>
            </a:endParaRPr>
          </a:p>
        </p:txBody>
      </p:sp>
      <p:sp>
        <p:nvSpPr>
          <p:cNvPr id="165" name="Oval 164"/>
          <p:cNvSpPr/>
          <p:nvPr/>
        </p:nvSpPr>
        <p:spPr bwMode="auto">
          <a:xfrm>
            <a:off x="6654836" y="3987834"/>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75" name="Group 74"/>
          <p:cNvGrpSpPr/>
          <p:nvPr/>
        </p:nvGrpSpPr>
        <p:grpSpPr>
          <a:xfrm>
            <a:off x="6477000" y="3886198"/>
            <a:ext cx="304800" cy="381000"/>
            <a:chOff x="5715000" y="5181600"/>
            <a:chExt cx="533400" cy="1005840"/>
          </a:xfrm>
        </p:grpSpPr>
        <p:sp>
          <p:nvSpPr>
            <p:cNvPr id="82" name="Oval 81"/>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Rectangle 87"/>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72" name="Group 171"/>
          <p:cNvGrpSpPr/>
          <p:nvPr/>
        </p:nvGrpSpPr>
        <p:grpSpPr>
          <a:xfrm>
            <a:off x="4495800" y="3517721"/>
            <a:ext cx="416488" cy="520877"/>
            <a:chOff x="4724400" y="3285804"/>
            <a:chExt cx="416488" cy="520877"/>
          </a:xfrm>
        </p:grpSpPr>
        <p:cxnSp>
          <p:nvCxnSpPr>
            <p:cNvPr id="173" name="Straight Connector 172"/>
            <p:cNvCxnSpPr>
              <a:stCxn id="174" idx="5"/>
            </p:cNvCxnSpPr>
            <p:nvPr/>
          </p:nvCxnSpPr>
          <p:spPr bwMode="auto">
            <a:xfrm>
              <a:off x="4962852" y="3524257"/>
              <a:ext cx="178036" cy="282424"/>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4" name="Oval 173"/>
            <p:cNvSpPr/>
            <p:nvPr/>
          </p:nvSpPr>
          <p:spPr bwMode="auto">
            <a:xfrm>
              <a:off x="4724400" y="3285804"/>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78" name="Group 177"/>
          <p:cNvGrpSpPr/>
          <p:nvPr/>
        </p:nvGrpSpPr>
        <p:grpSpPr>
          <a:xfrm>
            <a:off x="6289112" y="3517721"/>
            <a:ext cx="416488" cy="520877"/>
            <a:chOff x="6514618" y="3285804"/>
            <a:chExt cx="416488" cy="520877"/>
          </a:xfrm>
        </p:grpSpPr>
        <p:cxnSp>
          <p:nvCxnSpPr>
            <p:cNvPr id="179" name="Straight Connector 178"/>
            <p:cNvCxnSpPr>
              <a:stCxn id="180" idx="5"/>
            </p:cNvCxnSpPr>
            <p:nvPr/>
          </p:nvCxnSpPr>
          <p:spPr bwMode="auto">
            <a:xfrm>
              <a:off x="6753070" y="3524257"/>
              <a:ext cx="178036" cy="282424"/>
            </a:xfrm>
            <a:prstGeom prst="line">
              <a:avLst/>
            </a:prstGeom>
            <a:ln>
              <a:solidFill>
                <a:schemeClr val="tx1"/>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0" name="Oval 179"/>
            <p:cNvSpPr/>
            <p:nvPr/>
          </p:nvSpPr>
          <p:spPr bwMode="auto">
            <a:xfrm>
              <a:off x="6514618" y="3285804"/>
              <a:ext cx="279364" cy="279364"/>
            </a:xfrm>
            <a:prstGeom prst="ellipse">
              <a:avLst/>
            </a:prstGeom>
            <a:solidFill>
              <a:srgbClr val="BFBFBF"/>
            </a:solidFill>
            <a:ln>
              <a:solidFill>
                <a:schemeClr val="tx1"/>
              </a:solidFill>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84" name="Group 183"/>
          <p:cNvGrpSpPr/>
          <p:nvPr/>
        </p:nvGrpSpPr>
        <p:grpSpPr>
          <a:xfrm>
            <a:off x="4175797" y="3987834"/>
            <a:ext cx="701003" cy="279364"/>
            <a:chOff x="4398973" y="3765769"/>
            <a:chExt cx="701003" cy="279364"/>
          </a:xfrm>
        </p:grpSpPr>
        <p:cxnSp>
          <p:nvCxnSpPr>
            <p:cNvPr id="185" name="Straight Connector 184"/>
            <p:cNvCxnSpPr>
              <a:endCxn id="186" idx="6"/>
            </p:cNvCxnSpPr>
            <p:nvPr/>
          </p:nvCxnSpPr>
          <p:spPr bwMode="auto">
            <a:xfrm flipH="1">
              <a:off x="4678337" y="3905451"/>
              <a:ext cx="421639" cy="0"/>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6" name="Oval 185"/>
            <p:cNvSpPr/>
            <p:nvPr/>
          </p:nvSpPr>
          <p:spPr bwMode="auto">
            <a:xfrm>
              <a:off x="4398973" y="3765769"/>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dirty="0" smtClean="0">
                <a:solidFill>
                  <a:prstClr val="black"/>
                </a:solidFill>
                <a:latin typeface="Tahoma" pitchFamily="34" charset="0"/>
                <a:ea typeface="ＭＳ Ｐゴシック" pitchFamily="-111" charset="-128"/>
              </a:endParaRPr>
            </a:p>
          </p:txBody>
        </p:sp>
      </p:grpSp>
      <p:grpSp>
        <p:nvGrpSpPr>
          <p:cNvPr id="187" name="Group 186"/>
          <p:cNvGrpSpPr/>
          <p:nvPr/>
        </p:nvGrpSpPr>
        <p:grpSpPr>
          <a:xfrm>
            <a:off x="5959244" y="3994314"/>
            <a:ext cx="701003" cy="279364"/>
            <a:chOff x="6189191" y="3765769"/>
            <a:chExt cx="701003" cy="279364"/>
          </a:xfrm>
        </p:grpSpPr>
        <p:cxnSp>
          <p:nvCxnSpPr>
            <p:cNvPr id="188" name="Straight Connector 187"/>
            <p:cNvCxnSpPr>
              <a:endCxn id="189" idx="6"/>
            </p:cNvCxnSpPr>
            <p:nvPr/>
          </p:nvCxnSpPr>
          <p:spPr bwMode="auto">
            <a:xfrm flipH="1">
              <a:off x="6468555" y="3905451"/>
              <a:ext cx="421639" cy="0"/>
            </a:xfrm>
            <a:prstGeom prst="line">
              <a:avLst/>
            </a:prstGeom>
            <a:ln>
              <a:solidFill>
                <a:srgbClr val="000000"/>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9" name="Oval 188"/>
            <p:cNvSpPr/>
            <p:nvPr/>
          </p:nvSpPr>
          <p:spPr bwMode="auto">
            <a:xfrm>
              <a:off x="6189191" y="3765769"/>
              <a:ext cx="279364" cy="279364"/>
            </a:xfrm>
            <a:prstGeom prst="ellipse">
              <a:avLst/>
            </a:prstGeom>
            <a:solidFill>
              <a:srgbClr val="BFBFBF"/>
            </a:solidFill>
            <a:ln>
              <a:solidFill>
                <a:srgbClr val="000000"/>
              </a:solidFill>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93" name="Group 192"/>
          <p:cNvGrpSpPr/>
          <p:nvPr/>
        </p:nvGrpSpPr>
        <p:grpSpPr>
          <a:xfrm>
            <a:off x="4495800" y="4241538"/>
            <a:ext cx="416488" cy="533140"/>
            <a:chOff x="4724400" y="4004221"/>
            <a:chExt cx="416488" cy="533140"/>
          </a:xfrm>
        </p:grpSpPr>
        <p:cxnSp>
          <p:nvCxnSpPr>
            <p:cNvPr id="194" name="Straight Connector 193"/>
            <p:cNvCxnSpPr>
              <a:endCxn id="195" idx="7"/>
            </p:cNvCxnSpPr>
            <p:nvPr/>
          </p:nvCxnSpPr>
          <p:spPr bwMode="auto">
            <a:xfrm flipH="1">
              <a:off x="4962852" y="4004221"/>
              <a:ext cx="178036" cy="294687"/>
            </a:xfrm>
            <a:prstGeom prst="line">
              <a:avLst/>
            </a:prstGeom>
            <a:ln>
              <a:solidFill>
                <a:srgbClr val="7F7F7F"/>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5" name="Oval 194"/>
            <p:cNvSpPr/>
            <p:nvPr/>
          </p:nvSpPr>
          <p:spPr bwMode="auto">
            <a:xfrm>
              <a:off x="4724400" y="4257997"/>
              <a:ext cx="279364" cy="279364"/>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96" name="Group 195"/>
          <p:cNvGrpSpPr/>
          <p:nvPr/>
        </p:nvGrpSpPr>
        <p:grpSpPr>
          <a:xfrm>
            <a:off x="6280795" y="4235058"/>
            <a:ext cx="416488" cy="533140"/>
            <a:chOff x="6514618" y="4004221"/>
            <a:chExt cx="416488" cy="533140"/>
          </a:xfrm>
        </p:grpSpPr>
        <p:cxnSp>
          <p:nvCxnSpPr>
            <p:cNvPr id="197" name="Straight Connector 196"/>
            <p:cNvCxnSpPr>
              <a:endCxn id="198" idx="7"/>
            </p:cNvCxnSpPr>
            <p:nvPr/>
          </p:nvCxnSpPr>
          <p:spPr bwMode="auto">
            <a:xfrm flipH="1">
              <a:off x="6753070" y="4004221"/>
              <a:ext cx="178036" cy="294687"/>
            </a:xfrm>
            <a:prstGeom prst="line">
              <a:avLst/>
            </a:prstGeom>
            <a:ln>
              <a:solidFill>
                <a:srgbClr val="000000"/>
              </a:solidFill>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8" name="Oval 197"/>
            <p:cNvSpPr/>
            <p:nvPr/>
          </p:nvSpPr>
          <p:spPr bwMode="auto">
            <a:xfrm>
              <a:off x="6514618" y="4257997"/>
              <a:ext cx="279364" cy="279364"/>
            </a:xfrm>
            <a:prstGeom prst="ellipse">
              <a:avLst/>
            </a:prstGeom>
            <a:solidFill>
              <a:srgbClr val="BFBFBF"/>
            </a:solidFill>
            <a:ln>
              <a:solidFill>
                <a:srgbClr val="000000"/>
              </a:solidFill>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66" name="Group 165"/>
          <p:cNvGrpSpPr/>
          <p:nvPr/>
        </p:nvGrpSpPr>
        <p:grpSpPr>
          <a:xfrm>
            <a:off x="4800600" y="3809998"/>
            <a:ext cx="304800" cy="381000"/>
            <a:chOff x="5715000" y="5181600"/>
            <a:chExt cx="533400" cy="1005840"/>
          </a:xfrm>
        </p:grpSpPr>
        <p:sp>
          <p:nvSpPr>
            <p:cNvPr id="167" name="Oval 166"/>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8" name="Rectangle 167"/>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81" name="Group 180"/>
          <p:cNvGrpSpPr/>
          <p:nvPr/>
        </p:nvGrpSpPr>
        <p:grpSpPr>
          <a:xfrm>
            <a:off x="4800600" y="3886198"/>
            <a:ext cx="304800" cy="381000"/>
            <a:chOff x="5715000" y="5181600"/>
            <a:chExt cx="533400" cy="1005840"/>
          </a:xfrm>
        </p:grpSpPr>
        <p:sp>
          <p:nvSpPr>
            <p:cNvPr id="182" name="Oval 181"/>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3" name="Rectangle 182"/>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90" name="Group 189"/>
          <p:cNvGrpSpPr/>
          <p:nvPr/>
        </p:nvGrpSpPr>
        <p:grpSpPr>
          <a:xfrm>
            <a:off x="4800600" y="3962398"/>
            <a:ext cx="304800" cy="381000"/>
            <a:chOff x="5715000" y="5181600"/>
            <a:chExt cx="533400" cy="1005840"/>
          </a:xfrm>
        </p:grpSpPr>
        <p:sp>
          <p:nvSpPr>
            <p:cNvPr id="191" name="Oval 190"/>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2" name="Rectangle 191"/>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99" name="Group 198"/>
          <p:cNvGrpSpPr/>
          <p:nvPr/>
        </p:nvGrpSpPr>
        <p:grpSpPr>
          <a:xfrm>
            <a:off x="7086600" y="3428998"/>
            <a:ext cx="304800" cy="381000"/>
            <a:chOff x="5715000" y="5181600"/>
            <a:chExt cx="533400" cy="1005840"/>
          </a:xfrm>
        </p:grpSpPr>
        <p:sp>
          <p:nvSpPr>
            <p:cNvPr id="200" name="Oval 199"/>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1" name="Rectangle 200"/>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02" name="Group 201"/>
          <p:cNvGrpSpPr/>
          <p:nvPr/>
        </p:nvGrpSpPr>
        <p:grpSpPr>
          <a:xfrm>
            <a:off x="7467600" y="3962398"/>
            <a:ext cx="304800" cy="381000"/>
            <a:chOff x="5715000" y="5181600"/>
            <a:chExt cx="533400" cy="1005840"/>
          </a:xfrm>
        </p:grpSpPr>
        <p:sp>
          <p:nvSpPr>
            <p:cNvPr id="203" name="Oval 202"/>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4" name="Rectangle 203"/>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05" name="Group 204"/>
          <p:cNvGrpSpPr/>
          <p:nvPr/>
        </p:nvGrpSpPr>
        <p:grpSpPr>
          <a:xfrm>
            <a:off x="7162800" y="4495798"/>
            <a:ext cx="304800" cy="381000"/>
            <a:chOff x="5715000" y="5181600"/>
            <a:chExt cx="533400" cy="1005840"/>
          </a:xfrm>
        </p:grpSpPr>
        <p:sp>
          <p:nvSpPr>
            <p:cNvPr id="206" name="Oval 205"/>
            <p:cNvSpPr/>
            <p:nvPr/>
          </p:nvSpPr>
          <p:spPr bwMode="auto">
            <a:xfrm>
              <a:off x="5774267" y="5181600"/>
              <a:ext cx="414867" cy="914400"/>
            </a:xfrm>
            <a:prstGeom prst="ellipse">
              <a:avLst/>
            </a:prstGeom>
            <a:noFill/>
            <a:ln w="57150"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7" name="Rectangle 206"/>
            <p:cNvSpPr/>
            <p:nvPr/>
          </p:nvSpPr>
          <p:spPr bwMode="auto">
            <a:xfrm>
              <a:off x="5715000" y="5730240"/>
              <a:ext cx="5334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08" name="Rectangle 207"/>
          <p:cNvSpPr/>
          <p:nvPr/>
        </p:nvSpPr>
        <p:spPr bwMode="auto">
          <a:xfrm>
            <a:off x="0" y="1514255"/>
            <a:ext cx="8991600" cy="5334000"/>
          </a:xfrm>
          <a:prstGeom prst="rect">
            <a:avLst/>
          </a:prstGeom>
          <a:solidFill>
            <a:schemeClr val="bg1">
              <a:alpha val="83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extLst>
      <p:ext uri="{BB962C8B-B14F-4D97-AF65-F5344CB8AC3E}">
        <p14:creationId xmlns:p14="http://schemas.microsoft.com/office/powerpoint/2010/main" val="23097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0" presetClass="path" presetSubtype="0" accel="50000" decel="50000" fill="hold" nodeType="withEffect">
                                  <p:stCondLst>
                                    <p:cond delay="0"/>
                                  </p:stCondLst>
                                  <p:childTnLst>
                                    <p:animMotion origin="layout" path="M 2.5E-6 -1.11111E-6 C -0.03924 -0.03379 -0.07847 -0.06736 -0.10799 -0.06597 C -0.1375 -0.06458 -0.15747 -0.02824 -0.17743 0.0081 " pathEditMode="relative" ptsTypes="aaA">
                                      <p:cBhvr>
                                        <p:cTn id="16" dur="1000" fill="hold"/>
                                        <p:tgtEl>
                                          <p:spTgt spid="7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
                                        </p:tgtEl>
                                        <p:attrNameLst>
                                          <p:attrName>style.visibility</p:attrName>
                                        </p:attrNameLst>
                                      </p:cBhvr>
                                      <p:to>
                                        <p:strVal val="visible"/>
                                      </p:to>
                                    </p:set>
                                  </p:childTnLst>
                                </p:cTn>
                              </p:par>
                              <p:par>
                                <p:cTn id="21" presetID="0" presetClass="path" presetSubtype="0" accel="50000" decel="50000" fill="hold" grpId="1" nodeType="withEffect">
                                  <p:stCondLst>
                                    <p:cond delay="0"/>
                                  </p:stCondLst>
                                  <p:childTnLst>
                                    <p:animMotion origin="layout" path="M 0 0 L 0.175 -0.08889 " pathEditMode="relative" ptsTypes="AA">
                                      <p:cBhvr>
                                        <p:cTn id="22" dur="1000" fill="hold"/>
                                        <p:tgtEl>
                                          <p:spTgt spid="16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3.33333E-6 4.44444E-6 L -0.04167 -0.05556 " pathEditMode="relative" ptsTypes="AA">
                                      <p:cBhvr>
                                        <p:cTn id="28" dur="500" fill="hold"/>
                                        <p:tgtEl>
                                          <p:spTgt spid="166"/>
                                        </p:tgtEl>
                                        <p:attrNameLst>
                                          <p:attrName>ppt_x</p:attrName>
                                          <p:attrName>ppt_y</p:attrName>
                                        </p:attrNameLst>
                                      </p:cBhvr>
                                    </p:animMotion>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72"/>
                                        </p:tgtEl>
                                        <p:attrNameLst>
                                          <p:attrName>style.visibility</p:attrName>
                                        </p:attrNameLst>
                                      </p:cBhvr>
                                      <p:to>
                                        <p:strVal val="visible"/>
                                      </p:to>
                                    </p:set>
                                  </p:childTnLst>
                                </p:cTn>
                              </p:par>
                              <p:par>
                                <p:cTn id="32" presetID="37" presetClass="path" presetSubtype="0" accel="50000" decel="50000" fill="hold" nodeType="withEffect">
                                  <p:stCondLst>
                                    <p:cond delay="0"/>
                                  </p:stCondLst>
                                  <p:childTnLst>
                                    <p:animMotion origin="layout" path="M -1.16166E-6 3.74247E-6 L 0.05557 -0.07481 C 0.0672 -0.09171 0.08474 -0.10098 0.10297 -0.10098 C 0.12381 -0.10098 0.14048 -0.09171 0.15211 -0.07481 L 0.2082 3.74247E-6 " pathEditMode="relative" rAng="0" ptsTypes="FffFF">
                                      <p:cBhvr>
                                        <p:cTn id="33" dur="1000" fill="hold"/>
                                        <p:tgtEl>
                                          <p:spTgt spid="172"/>
                                        </p:tgtEl>
                                        <p:attrNameLst>
                                          <p:attrName>ppt_x</p:attrName>
                                          <p:attrName>ppt_y</p:attrName>
                                        </p:attrNameLst>
                                      </p:cBhvr>
                                      <p:rCtr x="10401" y="-5049"/>
                                    </p:animMotion>
                                  </p:childTnLst>
                                </p:cTn>
                              </p:par>
                            </p:childTnLst>
                          </p:cTn>
                        </p:par>
                        <p:par>
                          <p:cTn id="34" fill="hold">
                            <p:stCondLst>
                              <p:cond delay="1500"/>
                            </p:stCondLst>
                            <p:childTnLst>
                              <p:par>
                                <p:cTn id="35" presetID="1" presetClass="exit" presetSubtype="0" fill="hold" nodeType="afterEffect">
                                  <p:stCondLst>
                                    <p:cond delay="0"/>
                                  </p:stCondLst>
                                  <p:childTnLst>
                                    <p:set>
                                      <p:cBhvr>
                                        <p:cTn id="36" dur="1" fill="hold">
                                          <p:stCondLst>
                                            <p:cond delay="0"/>
                                          </p:stCondLst>
                                        </p:cTn>
                                        <p:tgtEl>
                                          <p:spTgt spid="17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1"/>
                                        </p:tgtEl>
                                        <p:attrNameLst>
                                          <p:attrName>style.visibility</p:attrName>
                                        </p:attrNameLst>
                                      </p:cBhvr>
                                      <p:to>
                                        <p:strVal val="visible"/>
                                      </p:to>
                                    </p:set>
                                  </p:childTnLst>
                                </p:cTn>
                              </p:par>
                              <p:par>
                                <p:cTn id="43" presetID="0" presetClass="path" presetSubtype="0" accel="50000" decel="50000" fill="hold" nodeType="withEffect">
                                  <p:stCondLst>
                                    <p:cond delay="0"/>
                                  </p:stCondLst>
                                  <p:childTnLst>
                                    <p:animMotion origin="layout" path="M 0.00591 0.0081 L -0.06911 0.02478 " pathEditMode="relative" rAng="0" ptsTypes="AA">
                                      <p:cBhvr>
                                        <p:cTn id="44" dur="500" fill="hold"/>
                                        <p:tgtEl>
                                          <p:spTgt spid="181"/>
                                        </p:tgtEl>
                                        <p:attrNameLst>
                                          <p:attrName>ppt_x</p:attrName>
                                          <p:attrName>ppt_y</p:attrName>
                                        </p:attrNameLst>
                                      </p:cBhvr>
                                      <p:rCtr x="-3751" y="834"/>
                                    </p:animMotion>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84"/>
                                        </p:tgtEl>
                                        <p:attrNameLst>
                                          <p:attrName>style.visibility</p:attrName>
                                        </p:attrNameLst>
                                      </p:cBhvr>
                                      <p:to>
                                        <p:strVal val="visible"/>
                                      </p:to>
                                    </p:set>
                                  </p:childTnLst>
                                </p:cTn>
                              </p:par>
                              <p:par>
                                <p:cTn id="48" presetID="0" presetClass="path" presetSubtype="0" accel="50000" decel="50000" fill="hold" nodeType="withEffect">
                                  <p:stCondLst>
                                    <p:cond delay="0"/>
                                  </p:stCondLst>
                                  <p:childTnLst>
                                    <p:animMotion origin="layout" path="M 4.4348E-6 -1.84345E-6 L 0.19673 -0.00185 " pathEditMode="relative" rAng="0" ptsTypes="AA">
                                      <p:cBhvr>
                                        <p:cTn id="49" dur="1000" fill="hold"/>
                                        <p:tgtEl>
                                          <p:spTgt spid="184"/>
                                        </p:tgtEl>
                                        <p:attrNameLst>
                                          <p:attrName>ppt_x</p:attrName>
                                          <p:attrName>ppt_y</p:attrName>
                                        </p:attrNameLst>
                                      </p:cBhvr>
                                      <p:rCtr x="9828" y="-93"/>
                                    </p:animMotion>
                                  </p:childTnLst>
                                </p:cTn>
                              </p:par>
                            </p:childTnLst>
                          </p:cTn>
                        </p:par>
                        <p:par>
                          <p:cTn id="50" fill="hold">
                            <p:stCondLst>
                              <p:cond delay="1500"/>
                            </p:stCondLst>
                            <p:childTnLst>
                              <p:par>
                                <p:cTn id="51" presetID="1" presetClass="exit" presetSubtype="0" fill="hold" nodeType="after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0"/>
                                        </p:tgtEl>
                                        <p:attrNameLst>
                                          <p:attrName>style.visibility</p:attrName>
                                        </p:attrNameLst>
                                      </p:cBhvr>
                                      <p:to>
                                        <p:strVal val="visible"/>
                                      </p:to>
                                    </p:set>
                                  </p:childTnLst>
                                </p:cTn>
                              </p:par>
                              <p:par>
                                <p:cTn id="59" presetID="0" presetClass="path" presetSubtype="0" accel="50000" decel="50000" fill="hold" nodeType="withEffect">
                                  <p:stCondLst>
                                    <p:cond delay="0"/>
                                  </p:stCondLst>
                                  <p:childTnLst>
                                    <p:animMotion origin="layout" path="M 0.00591 -0.00301 L -0.03577 0.06924 " pathEditMode="relative" rAng="0" ptsTypes="AA">
                                      <p:cBhvr>
                                        <p:cTn id="60" dur="500" fill="hold"/>
                                        <p:tgtEl>
                                          <p:spTgt spid="190"/>
                                        </p:tgtEl>
                                        <p:attrNameLst>
                                          <p:attrName>ppt_x</p:attrName>
                                          <p:attrName>ppt_y</p:attrName>
                                        </p:attrNameLst>
                                      </p:cBhvr>
                                      <p:rCtr x="-2084" y="3613"/>
                                    </p:animMotion>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193"/>
                                        </p:tgtEl>
                                        <p:attrNameLst>
                                          <p:attrName>style.visibility</p:attrName>
                                        </p:attrNameLst>
                                      </p:cBhvr>
                                      <p:to>
                                        <p:strVal val="visible"/>
                                      </p:to>
                                    </p:set>
                                  </p:childTnLst>
                                </p:cTn>
                              </p:par>
                              <p:par>
                                <p:cTn id="64" presetID="0" presetClass="path" presetSubtype="0" accel="50000" decel="50000" fill="hold" nodeType="withEffect">
                                  <p:stCondLst>
                                    <p:cond delay="0"/>
                                  </p:stCondLst>
                                  <p:childTnLst>
                                    <p:animMotion origin="layout" path="M 2.66366E-6 2.70959E-6 L 0.1917 2.70959E-6 " pathEditMode="relative" ptsTypes="AA">
                                      <p:cBhvr>
                                        <p:cTn id="65" dur="1000" fill="hold"/>
                                        <p:tgtEl>
                                          <p:spTgt spid="193"/>
                                        </p:tgtEl>
                                        <p:attrNameLst>
                                          <p:attrName>ppt_x</p:attrName>
                                          <p:attrName>ppt_y</p:attrName>
                                        </p:attrNameLst>
                                      </p:cBhvr>
                                    </p:animMotion>
                                  </p:childTnLst>
                                </p:cTn>
                              </p:par>
                            </p:childTnLst>
                          </p:cTn>
                        </p:par>
                        <p:par>
                          <p:cTn id="66" fill="hold">
                            <p:stCondLst>
                              <p:cond delay="1500"/>
                            </p:stCondLst>
                            <p:childTnLst>
                              <p:par>
                                <p:cTn id="67" presetID="1" presetClass="exit" presetSubtype="0" fill="hold" nodeType="afterEffect">
                                  <p:stCondLst>
                                    <p:cond delay="0"/>
                                  </p:stCondLst>
                                  <p:childTnLst>
                                    <p:set>
                                      <p:cBhvr>
                                        <p:cTn id="68" dur="1" fill="hold">
                                          <p:stCondLst>
                                            <p:cond delay="0"/>
                                          </p:stCondLst>
                                        </p:cTn>
                                        <p:tgtEl>
                                          <p:spTgt spid="193"/>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2" nodeType="clickEffect">
                                  <p:stCondLst>
                                    <p:cond delay="0"/>
                                  </p:stCondLst>
                                  <p:childTnLst>
                                    <p:animMotion origin="layout" path="M 0.17503 -0.08893 L 2.0837E-7 8.66142E-7 " pathEditMode="relative" rAng="0" ptsTypes="AA">
                                      <p:cBhvr>
                                        <p:cTn id="74" dur="1000" fill="hold"/>
                                        <p:tgtEl>
                                          <p:spTgt spid="165"/>
                                        </p:tgtEl>
                                        <p:attrNameLst>
                                          <p:attrName>ppt_x</p:attrName>
                                          <p:attrName>ppt_y</p:attrName>
                                        </p:attrNameLst>
                                      </p:cBhvr>
                                      <p:rCtr x="-8752" y="4447"/>
                                    </p:animMotion>
                                  </p:childTnLst>
                                </p:cTn>
                              </p:par>
                            </p:childTnLst>
                          </p:cTn>
                        </p:par>
                        <p:par>
                          <p:cTn id="75" fill="hold">
                            <p:stCondLst>
                              <p:cond delay="1000"/>
                            </p:stCondLst>
                            <p:childTnLst>
                              <p:par>
                                <p:cTn id="76" presetID="1" presetClass="exit" presetSubtype="0" fill="hold" grpId="3" nodeType="afterEffect">
                                  <p:stCondLst>
                                    <p:cond delay="0"/>
                                  </p:stCondLst>
                                  <p:childTnLst>
                                    <p:set>
                                      <p:cBhvr>
                                        <p:cTn id="77" dur="1" fill="hold">
                                          <p:stCondLst>
                                            <p:cond delay="0"/>
                                          </p:stCondLst>
                                        </p:cTn>
                                        <p:tgtEl>
                                          <p:spTgt spid="165"/>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19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1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09" grpId="0" animBg="1"/>
      <p:bldP spid="165" grpId="0" animBg="1"/>
      <p:bldP spid="165" grpId="1" animBg="1"/>
      <p:bldP spid="165" grpId="2" animBg="1"/>
      <p:bldP spid="165" grpId="3" animBg="1"/>
      <p:bldP spid="20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Consistency Through Scheduling</a:t>
            </a:r>
            <a:endParaRPr lang="en-US" sz="4000" dirty="0"/>
          </a:p>
        </p:txBody>
      </p:sp>
      <p:sp>
        <p:nvSpPr>
          <p:cNvPr id="3" name="Content Placeholder 2"/>
          <p:cNvSpPr>
            <a:spLocks noGrp="1"/>
          </p:cNvSpPr>
          <p:nvPr>
            <p:ph idx="1"/>
          </p:nvPr>
        </p:nvSpPr>
        <p:spPr>
          <a:xfrm>
            <a:off x="457200" y="990601"/>
            <a:ext cx="8305800" cy="2743199"/>
          </a:xfrm>
        </p:spPr>
        <p:txBody>
          <a:bodyPr/>
          <a:lstStyle/>
          <a:p>
            <a:r>
              <a:rPr lang="en-US" dirty="0" smtClean="0"/>
              <a:t>Edge Consistency Model:</a:t>
            </a:r>
          </a:p>
          <a:p>
            <a:pPr lvl="1"/>
            <a:r>
              <a:rPr lang="en-US" dirty="0" smtClean="0"/>
              <a:t>Two vertices can be </a:t>
            </a:r>
            <a:r>
              <a:rPr lang="en-US" b="1" dirty="0" smtClean="0"/>
              <a:t>Updated </a:t>
            </a:r>
            <a:r>
              <a:rPr lang="en-US" i="1" dirty="0" smtClean="0"/>
              <a:t>simultaneously</a:t>
            </a:r>
            <a:r>
              <a:rPr lang="en-US" dirty="0" smtClean="0"/>
              <a:t> if they do not share an edge.</a:t>
            </a:r>
          </a:p>
          <a:p>
            <a:r>
              <a:rPr lang="en-US" dirty="0" smtClean="0"/>
              <a:t>Graph Coloring:</a:t>
            </a:r>
          </a:p>
          <a:p>
            <a:pPr lvl="1"/>
            <a:r>
              <a:rPr lang="en-US" dirty="0" smtClean="0"/>
              <a:t>Two vertices can be assigned the same color if they do not share an edge.</a:t>
            </a:r>
            <a:endParaRPr lang="en-US" dirty="0"/>
          </a:p>
        </p:txBody>
      </p:sp>
      <p:grpSp>
        <p:nvGrpSpPr>
          <p:cNvPr id="120" name="Group 119"/>
          <p:cNvGrpSpPr/>
          <p:nvPr/>
        </p:nvGrpSpPr>
        <p:grpSpPr>
          <a:xfrm>
            <a:off x="685800" y="4038600"/>
            <a:ext cx="2362200" cy="2133600"/>
            <a:chOff x="685800" y="4038600"/>
            <a:chExt cx="2362200" cy="2133600"/>
          </a:xfrm>
        </p:grpSpPr>
        <p:cxnSp>
          <p:nvCxnSpPr>
            <p:cNvPr id="113" name="Straight Connector 112"/>
            <p:cNvCxnSpPr>
              <a:stCxn id="75" idx="3"/>
              <a:endCxn id="108" idx="7"/>
            </p:cNvCxnSpPr>
            <p:nvPr/>
          </p:nvCxnSpPr>
          <p:spPr bwMode="auto">
            <a:xfrm flipH="1">
              <a:off x="955767" y="4308567"/>
              <a:ext cx="1822266" cy="159366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4" name="Straight Connector 113"/>
            <p:cNvCxnSpPr>
              <a:stCxn id="74" idx="3"/>
              <a:endCxn id="103" idx="7"/>
            </p:cNvCxnSpPr>
            <p:nvPr/>
          </p:nvCxnSpPr>
          <p:spPr bwMode="auto">
            <a:xfrm flipH="1">
              <a:off x="955767" y="4308567"/>
              <a:ext cx="1136466" cy="98406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5" name="Straight Connector 114"/>
            <p:cNvCxnSpPr>
              <a:stCxn id="72" idx="3"/>
              <a:endCxn id="98" idx="7"/>
            </p:cNvCxnSpPr>
            <p:nvPr/>
          </p:nvCxnSpPr>
          <p:spPr bwMode="auto">
            <a:xfrm flipH="1">
              <a:off x="955767" y="4308567"/>
              <a:ext cx="462152" cy="37446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6" name="Straight Connector 115"/>
            <p:cNvCxnSpPr>
              <a:stCxn id="97" idx="3"/>
              <a:endCxn id="105" idx="7"/>
            </p:cNvCxnSpPr>
            <p:nvPr/>
          </p:nvCxnSpPr>
          <p:spPr bwMode="auto">
            <a:xfrm flipH="1">
              <a:off x="1641567" y="4906681"/>
              <a:ext cx="1136466" cy="99555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7" name="Straight Connector 116"/>
            <p:cNvCxnSpPr>
              <a:stCxn id="102" idx="3"/>
              <a:endCxn id="106" idx="7"/>
            </p:cNvCxnSpPr>
            <p:nvPr/>
          </p:nvCxnSpPr>
          <p:spPr bwMode="auto">
            <a:xfrm flipH="1">
              <a:off x="2315881" y="5516281"/>
              <a:ext cx="462152" cy="38595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9" name="Straight Connector 108"/>
            <p:cNvCxnSpPr>
              <a:stCxn id="82" idx="4"/>
              <a:endCxn id="108" idx="0"/>
            </p:cNvCxnSpPr>
            <p:nvPr/>
          </p:nvCxnSpPr>
          <p:spPr bwMode="auto">
            <a:xfrm>
              <a:off x="843943" y="4354886"/>
              <a:ext cx="0" cy="150102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0" name="Straight Connector 109"/>
            <p:cNvCxnSpPr>
              <a:stCxn id="72" idx="4"/>
              <a:endCxn id="105" idx="0"/>
            </p:cNvCxnSpPr>
            <p:nvPr/>
          </p:nvCxnSpPr>
          <p:spPr bwMode="auto">
            <a:xfrm>
              <a:off x="1529743" y="4354886"/>
              <a:ext cx="0" cy="150102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1" name="Straight Connector 110"/>
            <p:cNvCxnSpPr>
              <a:stCxn id="74" idx="4"/>
              <a:endCxn id="106" idx="0"/>
            </p:cNvCxnSpPr>
            <p:nvPr/>
          </p:nvCxnSpPr>
          <p:spPr bwMode="auto">
            <a:xfrm>
              <a:off x="2204057" y="4354886"/>
              <a:ext cx="0" cy="150102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2" name="Straight Connector 111"/>
            <p:cNvCxnSpPr>
              <a:stCxn id="75" idx="4"/>
              <a:endCxn id="107" idx="0"/>
            </p:cNvCxnSpPr>
            <p:nvPr/>
          </p:nvCxnSpPr>
          <p:spPr bwMode="auto">
            <a:xfrm>
              <a:off x="2889857" y="4354886"/>
              <a:ext cx="0" cy="150102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a:stCxn id="82" idx="6"/>
              <a:endCxn id="75" idx="2"/>
            </p:cNvCxnSpPr>
            <p:nvPr/>
          </p:nvCxnSpPr>
          <p:spPr bwMode="auto">
            <a:xfrm>
              <a:off x="1002086" y="4196743"/>
              <a:ext cx="172962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2" name="Oval 71"/>
            <p:cNvSpPr/>
            <p:nvPr/>
          </p:nvSpPr>
          <p:spPr bwMode="auto">
            <a:xfrm>
              <a:off x="1371600" y="4038600"/>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4" name="Oval 73"/>
            <p:cNvSpPr/>
            <p:nvPr/>
          </p:nvSpPr>
          <p:spPr bwMode="auto">
            <a:xfrm>
              <a:off x="2045914" y="4038600"/>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75" name="Oval 74"/>
            <p:cNvSpPr/>
            <p:nvPr/>
          </p:nvSpPr>
          <p:spPr bwMode="auto">
            <a:xfrm>
              <a:off x="2731714" y="4038600"/>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82" name="Oval 81"/>
            <p:cNvSpPr/>
            <p:nvPr/>
          </p:nvSpPr>
          <p:spPr bwMode="auto">
            <a:xfrm>
              <a:off x="685800" y="4038600"/>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cxnSp>
          <p:nvCxnSpPr>
            <p:cNvPr id="88" name="Straight Connector 87"/>
            <p:cNvCxnSpPr>
              <a:stCxn id="98" idx="6"/>
              <a:endCxn id="97" idx="2"/>
            </p:cNvCxnSpPr>
            <p:nvPr/>
          </p:nvCxnSpPr>
          <p:spPr bwMode="auto">
            <a:xfrm>
              <a:off x="1002086" y="4794857"/>
              <a:ext cx="172962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3" name="Oval 92"/>
            <p:cNvSpPr/>
            <p:nvPr/>
          </p:nvSpPr>
          <p:spPr bwMode="auto">
            <a:xfrm>
              <a:off x="1371600" y="46367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96" name="Oval 95"/>
            <p:cNvSpPr/>
            <p:nvPr/>
          </p:nvSpPr>
          <p:spPr bwMode="auto">
            <a:xfrm>
              <a:off x="2045914" y="46367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97" name="Oval 96"/>
            <p:cNvSpPr/>
            <p:nvPr/>
          </p:nvSpPr>
          <p:spPr bwMode="auto">
            <a:xfrm>
              <a:off x="2731714" y="46367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98" name="Oval 97"/>
            <p:cNvSpPr/>
            <p:nvPr/>
          </p:nvSpPr>
          <p:spPr bwMode="auto">
            <a:xfrm>
              <a:off x="685800" y="46367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cxnSp>
          <p:nvCxnSpPr>
            <p:cNvPr id="99" name="Straight Connector 98"/>
            <p:cNvCxnSpPr>
              <a:stCxn id="103" idx="6"/>
              <a:endCxn id="102" idx="2"/>
            </p:cNvCxnSpPr>
            <p:nvPr/>
          </p:nvCxnSpPr>
          <p:spPr bwMode="auto">
            <a:xfrm>
              <a:off x="1002086" y="5404457"/>
              <a:ext cx="172962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0" name="Oval 99"/>
            <p:cNvSpPr/>
            <p:nvPr/>
          </p:nvSpPr>
          <p:spPr bwMode="auto">
            <a:xfrm>
              <a:off x="1371600" y="52463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1" name="Oval 100"/>
            <p:cNvSpPr/>
            <p:nvPr/>
          </p:nvSpPr>
          <p:spPr bwMode="auto">
            <a:xfrm>
              <a:off x="2045914" y="52463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2" name="Oval 101"/>
            <p:cNvSpPr/>
            <p:nvPr/>
          </p:nvSpPr>
          <p:spPr bwMode="auto">
            <a:xfrm>
              <a:off x="2731714" y="52463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3" name="Oval 102"/>
            <p:cNvSpPr/>
            <p:nvPr/>
          </p:nvSpPr>
          <p:spPr bwMode="auto">
            <a:xfrm>
              <a:off x="685800" y="52463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cxnSp>
          <p:nvCxnSpPr>
            <p:cNvPr id="104" name="Straight Connector 103"/>
            <p:cNvCxnSpPr>
              <a:stCxn id="108" idx="6"/>
              <a:endCxn id="107" idx="2"/>
            </p:cNvCxnSpPr>
            <p:nvPr/>
          </p:nvCxnSpPr>
          <p:spPr bwMode="auto">
            <a:xfrm>
              <a:off x="1002086" y="6014057"/>
              <a:ext cx="172962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5" name="Oval 104"/>
            <p:cNvSpPr/>
            <p:nvPr/>
          </p:nvSpPr>
          <p:spPr bwMode="auto">
            <a:xfrm>
              <a:off x="1371600" y="58559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6" name="Oval 105"/>
            <p:cNvSpPr/>
            <p:nvPr/>
          </p:nvSpPr>
          <p:spPr bwMode="auto">
            <a:xfrm>
              <a:off x="2045914" y="58559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7" name="Oval 106"/>
            <p:cNvSpPr/>
            <p:nvPr/>
          </p:nvSpPr>
          <p:spPr bwMode="auto">
            <a:xfrm>
              <a:off x="2731714" y="58559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08" name="Oval 107"/>
            <p:cNvSpPr/>
            <p:nvPr/>
          </p:nvSpPr>
          <p:spPr bwMode="auto">
            <a:xfrm>
              <a:off x="685800" y="5855914"/>
              <a:ext cx="316286" cy="3162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52" name="Group 151"/>
          <p:cNvGrpSpPr/>
          <p:nvPr/>
        </p:nvGrpSpPr>
        <p:grpSpPr>
          <a:xfrm>
            <a:off x="685800" y="4038600"/>
            <a:ext cx="2362200" cy="2133600"/>
            <a:chOff x="685800" y="4038600"/>
            <a:chExt cx="2362200" cy="2133600"/>
          </a:xfrm>
        </p:grpSpPr>
        <p:sp>
          <p:nvSpPr>
            <p:cNvPr id="133" name="Oval 132"/>
            <p:cNvSpPr/>
            <p:nvPr/>
          </p:nvSpPr>
          <p:spPr bwMode="auto">
            <a:xfrm>
              <a:off x="1371600" y="4038600"/>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34" name="Oval 133"/>
            <p:cNvSpPr/>
            <p:nvPr/>
          </p:nvSpPr>
          <p:spPr bwMode="auto">
            <a:xfrm>
              <a:off x="2045914" y="4038600"/>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35" name="Oval 134"/>
            <p:cNvSpPr/>
            <p:nvPr/>
          </p:nvSpPr>
          <p:spPr bwMode="auto">
            <a:xfrm>
              <a:off x="2731714" y="4038600"/>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36" name="Oval 135"/>
            <p:cNvSpPr/>
            <p:nvPr/>
          </p:nvSpPr>
          <p:spPr bwMode="auto">
            <a:xfrm>
              <a:off x="685800" y="4038600"/>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38" name="Oval 137"/>
            <p:cNvSpPr/>
            <p:nvPr/>
          </p:nvSpPr>
          <p:spPr bwMode="auto">
            <a:xfrm>
              <a:off x="1371600" y="46367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39" name="Oval 138"/>
            <p:cNvSpPr/>
            <p:nvPr/>
          </p:nvSpPr>
          <p:spPr bwMode="auto">
            <a:xfrm>
              <a:off x="2045914" y="4636714"/>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0" name="Oval 139"/>
            <p:cNvSpPr/>
            <p:nvPr/>
          </p:nvSpPr>
          <p:spPr bwMode="auto">
            <a:xfrm>
              <a:off x="2731714" y="46367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1" name="Oval 140"/>
            <p:cNvSpPr/>
            <p:nvPr/>
          </p:nvSpPr>
          <p:spPr bwMode="auto">
            <a:xfrm>
              <a:off x="685800" y="46367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3" name="Oval 142"/>
            <p:cNvSpPr/>
            <p:nvPr/>
          </p:nvSpPr>
          <p:spPr bwMode="auto">
            <a:xfrm>
              <a:off x="1371600" y="52463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4" name="Oval 143"/>
            <p:cNvSpPr/>
            <p:nvPr/>
          </p:nvSpPr>
          <p:spPr bwMode="auto">
            <a:xfrm>
              <a:off x="2045914" y="52463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5" name="Oval 144"/>
            <p:cNvSpPr/>
            <p:nvPr/>
          </p:nvSpPr>
          <p:spPr bwMode="auto">
            <a:xfrm>
              <a:off x="2731714" y="5246314"/>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6" name="Oval 145"/>
            <p:cNvSpPr/>
            <p:nvPr/>
          </p:nvSpPr>
          <p:spPr bwMode="auto">
            <a:xfrm>
              <a:off x="685800" y="5246314"/>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8" name="Oval 147"/>
            <p:cNvSpPr/>
            <p:nvPr/>
          </p:nvSpPr>
          <p:spPr bwMode="auto">
            <a:xfrm>
              <a:off x="1371600" y="5855914"/>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49" name="Oval 148"/>
            <p:cNvSpPr/>
            <p:nvPr/>
          </p:nvSpPr>
          <p:spPr bwMode="auto">
            <a:xfrm>
              <a:off x="2045914" y="58559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0" name="Oval 149"/>
            <p:cNvSpPr/>
            <p:nvPr/>
          </p:nvSpPr>
          <p:spPr bwMode="auto">
            <a:xfrm>
              <a:off x="2731714" y="58559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1" name="Oval 150"/>
            <p:cNvSpPr/>
            <p:nvPr/>
          </p:nvSpPr>
          <p:spPr bwMode="auto">
            <a:xfrm>
              <a:off x="685800" y="58559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grpSp>
        <p:nvGrpSpPr>
          <p:cNvPr id="185" name="Group 184"/>
          <p:cNvGrpSpPr/>
          <p:nvPr/>
        </p:nvGrpSpPr>
        <p:grpSpPr>
          <a:xfrm>
            <a:off x="4038600" y="3505200"/>
            <a:ext cx="1512332" cy="2971800"/>
            <a:chOff x="4038600" y="3505200"/>
            <a:chExt cx="1512332" cy="2971800"/>
          </a:xfrm>
        </p:grpSpPr>
        <p:sp>
          <p:nvSpPr>
            <p:cNvPr id="155" name="Oval 154"/>
            <p:cNvSpPr/>
            <p:nvPr/>
          </p:nvSpPr>
          <p:spPr bwMode="auto">
            <a:xfrm>
              <a:off x="4572000" y="39509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6" name="Oval 155"/>
            <p:cNvSpPr/>
            <p:nvPr/>
          </p:nvSpPr>
          <p:spPr bwMode="auto">
            <a:xfrm>
              <a:off x="4572000" y="43319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7" name="Oval 156"/>
            <p:cNvSpPr/>
            <p:nvPr/>
          </p:nvSpPr>
          <p:spPr bwMode="auto">
            <a:xfrm>
              <a:off x="4572000" y="47129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2" name="Oval 161"/>
            <p:cNvSpPr/>
            <p:nvPr/>
          </p:nvSpPr>
          <p:spPr bwMode="auto">
            <a:xfrm>
              <a:off x="4572000" y="54749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7" name="Oval 166"/>
            <p:cNvSpPr/>
            <p:nvPr/>
          </p:nvSpPr>
          <p:spPr bwMode="auto">
            <a:xfrm>
              <a:off x="4572000" y="5867400"/>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8" name="Oval 167"/>
            <p:cNvSpPr/>
            <p:nvPr/>
          </p:nvSpPr>
          <p:spPr bwMode="auto">
            <a:xfrm>
              <a:off x="4572000" y="5093914"/>
              <a:ext cx="316286" cy="31628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172" name="Group 171"/>
            <p:cNvGrpSpPr/>
            <p:nvPr/>
          </p:nvGrpSpPr>
          <p:grpSpPr>
            <a:xfrm rot="16200000">
              <a:off x="3994666" y="4844535"/>
              <a:ext cx="2743200" cy="369332"/>
              <a:chOff x="5257800" y="3657600"/>
              <a:chExt cx="3276600" cy="369332"/>
            </a:xfrm>
          </p:grpSpPr>
          <p:cxnSp>
            <p:nvCxnSpPr>
              <p:cNvPr id="170" name="Straight Connector 169"/>
              <p:cNvCxnSpPr/>
              <p:nvPr/>
            </p:nvCxnSpPr>
            <p:spPr bwMode="auto">
              <a:xfrm>
                <a:off x="5257800" y="3962400"/>
                <a:ext cx="3276600" cy="0"/>
              </a:xfrm>
              <a:prstGeom prst="line">
                <a:avLst/>
              </a:prstGeom>
              <a:ln>
                <a:prstDash val="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1" name="TextBox 170"/>
              <p:cNvSpPr txBox="1"/>
              <p:nvPr/>
            </p:nvSpPr>
            <p:spPr>
              <a:xfrm>
                <a:off x="6400800" y="3657600"/>
                <a:ext cx="830050" cy="369332"/>
              </a:xfrm>
              <a:prstGeom prst="rect">
                <a:avLst/>
              </a:prstGeom>
              <a:noFill/>
            </p:spPr>
            <p:txBody>
              <a:bodyPr wrap="none" rtlCol="0">
                <a:spAutoFit/>
              </a:bodyPr>
              <a:lstStyle/>
              <a:p>
                <a:r>
                  <a:rPr lang="en-US" dirty="0" smtClean="0"/>
                  <a:t>Barrier</a:t>
                </a:r>
                <a:endParaRPr lang="en-US" dirty="0"/>
              </a:p>
            </p:txBody>
          </p:sp>
        </p:grpSp>
        <p:sp>
          <p:nvSpPr>
            <p:cNvPr id="179" name="TextBox 178"/>
            <p:cNvSpPr txBox="1"/>
            <p:nvPr/>
          </p:nvSpPr>
          <p:spPr>
            <a:xfrm>
              <a:off x="4267200" y="3505200"/>
              <a:ext cx="910075" cy="369332"/>
            </a:xfrm>
            <a:prstGeom prst="rect">
              <a:avLst/>
            </a:prstGeom>
            <a:noFill/>
          </p:spPr>
          <p:txBody>
            <a:bodyPr wrap="none" rtlCol="0">
              <a:spAutoFit/>
            </a:bodyPr>
            <a:lstStyle/>
            <a:p>
              <a:r>
                <a:rPr lang="en-US" dirty="0" smtClean="0"/>
                <a:t>Phase 1</a:t>
              </a:r>
              <a:endParaRPr lang="en-US" dirty="0"/>
            </a:p>
          </p:txBody>
        </p:sp>
        <p:sp>
          <p:nvSpPr>
            <p:cNvPr id="182" name="Right Arrow 181"/>
            <p:cNvSpPr/>
            <p:nvPr/>
          </p:nvSpPr>
          <p:spPr bwMode="auto">
            <a:xfrm>
              <a:off x="4038600" y="6248400"/>
              <a:ext cx="1371600" cy="228600"/>
            </a:xfrm>
            <a:prstGeom prst="rightArrow">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86" name="Group 185"/>
          <p:cNvGrpSpPr/>
          <p:nvPr/>
        </p:nvGrpSpPr>
        <p:grpSpPr>
          <a:xfrm>
            <a:off x="5562600" y="3505200"/>
            <a:ext cx="1524000" cy="2971800"/>
            <a:chOff x="5562600" y="3505200"/>
            <a:chExt cx="1524000" cy="2971800"/>
          </a:xfrm>
        </p:grpSpPr>
        <p:sp>
          <p:nvSpPr>
            <p:cNvPr id="154" name="Oval 153"/>
            <p:cNvSpPr/>
            <p:nvPr/>
          </p:nvSpPr>
          <p:spPr bwMode="auto">
            <a:xfrm>
              <a:off x="6084514" y="45605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9" name="Oval 158"/>
            <p:cNvSpPr/>
            <p:nvPr/>
          </p:nvSpPr>
          <p:spPr bwMode="auto">
            <a:xfrm>
              <a:off x="6084514" y="49415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0" name="Oval 159"/>
            <p:cNvSpPr/>
            <p:nvPr/>
          </p:nvSpPr>
          <p:spPr bwMode="auto">
            <a:xfrm>
              <a:off x="6073028" y="57035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1" name="Oval 160"/>
            <p:cNvSpPr/>
            <p:nvPr/>
          </p:nvSpPr>
          <p:spPr bwMode="auto">
            <a:xfrm>
              <a:off x="6084514" y="41795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6" name="Oval 165"/>
            <p:cNvSpPr/>
            <p:nvPr/>
          </p:nvSpPr>
          <p:spPr bwMode="auto">
            <a:xfrm>
              <a:off x="6084514" y="5322514"/>
              <a:ext cx="316286" cy="316286"/>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173" name="Group 172"/>
            <p:cNvGrpSpPr/>
            <p:nvPr/>
          </p:nvGrpSpPr>
          <p:grpSpPr>
            <a:xfrm rot="16200000">
              <a:off x="5530334" y="4844535"/>
              <a:ext cx="2743200" cy="369332"/>
              <a:chOff x="5257800" y="3657600"/>
              <a:chExt cx="3276600" cy="369332"/>
            </a:xfrm>
          </p:grpSpPr>
          <p:cxnSp>
            <p:nvCxnSpPr>
              <p:cNvPr id="174" name="Straight Connector 173"/>
              <p:cNvCxnSpPr/>
              <p:nvPr/>
            </p:nvCxnSpPr>
            <p:spPr bwMode="auto">
              <a:xfrm>
                <a:off x="5257800" y="3962400"/>
                <a:ext cx="3276600" cy="0"/>
              </a:xfrm>
              <a:prstGeom prst="line">
                <a:avLst/>
              </a:prstGeom>
              <a:ln>
                <a:prstDash val="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5" name="TextBox 174"/>
              <p:cNvSpPr txBox="1"/>
              <p:nvPr/>
            </p:nvSpPr>
            <p:spPr>
              <a:xfrm>
                <a:off x="6400800" y="3657600"/>
                <a:ext cx="830050" cy="369332"/>
              </a:xfrm>
              <a:prstGeom prst="rect">
                <a:avLst/>
              </a:prstGeom>
              <a:noFill/>
            </p:spPr>
            <p:txBody>
              <a:bodyPr wrap="none" rtlCol="0">
                <a:spAutoFit/>
              </a:bodyPr>
              <a:lstStyle/>
              <a:p>
                <a:r>
                  <a:rPr lang="en-US" dirty="0" smtClean="0"/>
                  <a:t>Barrier</a:t>
                </a:r>
                <a:endParaRPr lang="en-US" dirty="0"/>
              </a:p>
            </p:txBody>
          </p:sp>
        </p:grpSp>
        <p:sp>
          <p:nvSpPr>
            <p:cNvPr id="180" name="TextBox 179"/>
            <p:cNvSpPr txBox="1"/>
            <p:nvPr/>
          </p:nvSpPr>
          <p:spPr>
            <a:xfrm>
              <a:off x="5795525" y="3505200"/>
              <a:ext cx="910075" cy="369332"/>
            </a:xfrm>
            <a:prstGeom prst="rect">
              <a:avLst/>
            </a:prstGeom>
            <a:noFill/>
          </p:spPr>
          <p:txBody>
            <a:bodyPr wrap="none" rtlCol="0">
              <a:spAutoFit/>
            </a:bodyPr>
            <a:lstStyle/>
            <a:p>
              <a:r>
                <a:rPr lang="en-US" dirty="0" smtClean="0"/>
                <a:t>Phase 2</a:t>
              </a:r>
              <a:endParaRPr lang="en-US" dirty="0"/>
            </a:p>
          </p:txBody>
        </p:sp>
        <p:sp>
          <p:nvSpPr>
            <p:cNvPr id="183" name="Right Arrow 182"/>
            <p:cNvSpPr/>
            <p:nvPr/>
          </p:nvSpPr>
          <p:spPr bwMode="auto">
            <a:xfrm>
              <a:off x="5562600" y="6248400"/>
              <a:ext cx="1371600" cy="228600"/>
            </a:xfrm>
            <a:prstGeom prst="rightArrow">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87" name="Group 186"/>
          <p:cNvGrpSpPr/>
          <p:nvPr/>
        </p:nvGrpSpPr>
        <p:grpSpPr>
          <a:xfrm>
            <a:off x="7086600" y="3505200"/>
            <a:ext cx="1512332" cy="2971800"/>
            <a:chOff x="7086600" y="3505200"/>
            <a:chExt cx="1512332" cy="2971800"/>
          </a:xfrm>
        </p:grpSpPr>
        <p:sp>
          <p:nvSpPr>
            <p:cNvPr id="153" name="Oval 152"/>
            <p:cNvSpPr/>
            <p:nvPr/>
          </p:nvSpPr>
          <p:spPr bwMode="auto">
            <a:xfrm>
              <a:off x="7620000" y="4191000"/>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58" name="Oval 157"/>
            <p:cNvSpPr/>
            <p:nvPr/>
          </p:nvSpPr>
          <p:spPr bwMode="auto">
            <a:xfrm>
              <a:off x="7620000" y="4953000"/>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3" name="Oval 162"/>
            <p:cNvSpPr/>
            <p:nvPr/>
          </p:nvSpPr>
          <p:spPr bwMode="auto">
            <a:xfrm>
              <a:off x="7620000" y="5334000"/>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4" name="Oval 163"/>
            <p:cNvSpPr/>
            <p:nvPr/>
          </p:nvSpPr>
          <p:spPr bwMode="auto">
            <a:xfrm>
              <a:off x="7620000" y="4572000"/>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sp>
          <p:nvSpPr>
            <p:cNvPr id="165" name="Oval 164"/>
            <p:cNvSpPr/>
            <p:nvPr/>
          </p:nvSpPr>
          <p:spPr bwMode="auto">
            <a:xfrm>
              <a:off x="7620000" y="5715000"/>
              <a:ext cx="316286" cy="31628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prstClr val="black"/>
                </a:solidFill>
                <a:latin typeface="Tahoma" pitchFamily="34" charset="0"/>
                <a:ea typeface="ＭＳ Ｐゴシック" pitchFamily="-111" charset="-128"/>
              </a:endParaRPr>
            </a:p>
          </p:txBody>
        </p:sp>
        <p:grpSp>
          <p:nvGrpSpPr>
            <p:cNvPr id="176" name="Group 175"/>
            <p:cNvGrpSpPr/>
            <p:nvPr/>
          </p:nvGrpSpPr>
          <p:grpSpPr>
            <a:xfrm rot="16200000">
              <a:off x="7042666" y="4844535"/>
              <a:ext cx="2743200" cy="369332"/>
              <a:chOff x="5257800" y="3657600"/>
              <a:chExt cx="3276600" cy="369332"/>
            </a:xfrm>
          </p:grpSpPr>
          <p:cxnSp>
            <p:nvCxnSpPr>
              <p:cNvPr id="177" name="Straight Connector 176"/>
              <p:cNvCxnSpPr/>
              <p:nvPr/>
            </p:nvCxnSpPr>
            <p:spPr bwMode="auto">
              <a:xfrm>
                <a:off x="5257800" y="3962400"/>
                <a:ext cx="3276600" cy="0"/>
              </a:xfrm>
              <a:prstGeom prst="line">
                <a:avLst/>
              </a:prstGeom>
              <a:ln>
                <a:prstDash val="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8" name="TextBox 177"/>
              <p:cNvSpPr txBox="1"/>
              <p:nvPr/>
            </p:nvSpPr>
            <p:spPr>
              <a:xfrm>
                <a:off x="6400800" y="3657600"/>
                <a:ext cx="830050" cy="369332"/>
              </a:xfrm>
              <a:prstGeom prst="rect">
                <a:avLst/>
              </a:prstGeom>
              <a:noFill/>
            </p:spPr>
            <p:txBody>
              <a:bodyPr wrap="none" rtlCol="0">
                <a:spAutoFit/>
              </a:bodyPr>
              <a:lstStyle/>
              <a:p>
                <a:r>
                  <a:rPr lang="en-US" dirty="0" smtClean="0"/>
                  <a:t>Barrier</a:t>
                </a:r>
                <a:endParaRPr lang="en-US" dirty="0"/>
              </a:p>
            </p:txBody>
          </p:sp>
        </p:grpSp>
        <p:sp>
          <p:nvSpPr>
            <p:cNvPr id="181" name="TextBox 180"/>
            <p:cNvSpPr txBox="1"/>
            <p:nvPr/>
          </p:nvSpPr>
          <p:spPr>
            <a:xfrm>
              <a:off x="7315200" y="3505200"/>
              <a:ext cx="910075" cy="369332"/>
            </a:xfrm>
            <a:prstGeom prst="rect">
              <a:avLst/>
            </a:prstGeom>
            <a:noFill/>
          </p:spPr>
          <p:txBody>
            <a:bodyPr wrap="none" rtlCol="0">
              <a:spAutoFit/>
            </a:bodyPr>
            <a:lstStyle/>
            <a:p>
              <a:r>
                <a:rPr lang="en-US" dirty="0" smtClean="0"/>
                <a:t>Phase 3</a:t>
              </a:r>
              <a:endParaRPr lang="en-US" dirty="0"/>
            </a:p>
          </p:txBody>
        </p:sp>
        <p:sp>
          <p:nvSpPr>
            <p:cNvPr id="184" name="Right Arrow 183"/>
            <p:cNvSpPr/>
            <p:nvPr/>
          </p:nvSpPr>
          <p:spPr bwMode="auto">
            <a:xfrm>
              <a:off x="7086600" y="6248400"/>
              <a:ext cx="1371600" cy="228600"/>
            </a:xfrm>
            <a:prstGeom prst="rightArrow">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Tree>
    <p:extLst>
      <p:ext uri="{BB962C8B-B14F-4D97-AF65-F5344CB8AC3E}">
        <p14:creationId xmlns:p14="http://schemas.microsoft.com/office/powerpoint/2010/main" val="425000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GraphLab</a:t>
            </a:r>
            <a:r>
              <a:rPr lang="en-US" dirty="0" smtClean="0"/>
              <a:t> Framework</a:t>
            </a:r>
            <a:endParaRPr lang="en-US" dirty="0"/>
          </a:p>
        </p:txBody>
      </p:sp>
      <p:grpSp>
        <p:nvGrpSpPr>
          <p:cNvPr id="257" name="Group 256"/>
          <p:cNvGrpSpPr/>
          <p:nvPr/>
        </p:nvGrpSpPr>
        <p:grpSpPr>
          <a:xfrm>
            <a:off x="1295400" y="4572000"/>
            <a:ext cx="1981200" cy="1465523"/>
            <a:chOff x="6705600" y="1066800"/>
            <a:chExt cx="1981200" cy="1465523"/>
          </a:xfrm>
        </p:grpSpPr>
        <p:sp>
          <p:nvSpPr>
            <p:cNvPr id="14" name="TextBox 13"/>
            <p:cNvSpPr txBox="1"/>
            <p:nvPr/>
          </p:nvSpPr>
          <p:spPr>
            <a:xfrm>
              <a:off x="6705600" y="1066800"/>
              <a:ext cx="1981200" cy="523220"/>
            </a:xfrm>
            <a:prstGeom prst="rect">
              <a:avLst/>
            </a:prstGeom>
            <a:noFill/>
          </p:spPr>
          <p:txBody>
            <a:bodyPr wrap="square" rtlCol="0">
              <a:spAutoFit/>
            </a:bodyPr>
            <a:lstStyle/>
            <a:p>
              <a:pPr algn="ctr"/>
              <a:r>
                <a:rPr lang="en-US" sz="2800" dirty="0" smtClean="0"/>
                <a:t>Scheduler</a:t>
              </a:r>
              <a:endParaRPr lang="en-US" sz="2800" dirty="0"/>
            </a:p>
          </p:txBody>
        </p:sp>
        <p:grpSp>
          <p:nvGrpSpPr>
            <p:cNvPr id="10" name="Group 87"/>
            <p:cNvGrpSpPr/>
            <p:nvPr/>
          </p:nvGrpSpPr>
          <p:grpSpPr>
            <a:xfrm rot="5400000">
              <a:off x="7420638" y="1418562"/>
              <a:ext cx="703523" cy="1524000"/>
              <a:chOff x="220878" y="1582423"/>
              <a:chExt cx="1339072" cy="2900753"/>
            </a:xfrm>
          </p:grpSpPr>
          <p:sp>
            <p:nvSpPr>
              <p:cNvPr id="82" name="Up Arrow 81"/>
              <p:cNvSpPr/>
              <p:nvPr/>
            </p:nvSpPr>
            <p:spPr bwMode="auto">
              <a:xfrm>
                <a:off x="220878" y="1582423"/>
                <a:ext cx="1339072" cy="2900753"/>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3" name="Oval 82"/>
              <p:cNvSpPr/>
              <p:nvPr/>
            </p:nvSpPr>
            <p:spPr bwMode="auto">
              <a:xfrm>
                <a:off x="766990" y="231197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4" name="Oval 83"/>
              <p:cNvSpPr/>
              <p:nvPr/>
            </p:nvSpPr>
            <p:spPr bwMode="auto">
              <a:xfrm>
                <a:off x="766990" y="284349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5" name="Oval 84"/>
              <p:cNvSpPr/>
              <p:nvPr/>
            </p:nvSpPr>
            <p:spPr bwMode="auto">
              <a:xfrm>
                <a:off x="766990" y="337501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86" name="Oval 85"/>
              <p:cNvSpPr/>
              <p:nvPr/>
            </p:nvSpPr>
            <p:spPr bwMode="auto">
              <a:xfrm>
                <a:off x="766990" y="3906534"/>
                <a:ext cx="276097" cy="27609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nvGrpSpPr>
          <p:cNvPr id="270" name="Group 269"/>
          <p:cNvGrpSpPr/>
          <p:nvPr/>
        </p:nvGrpSpPr>
        <p:grpSpPr>
          <a:xfrm>
            <a:off x="4648200" y="4495800"/>
            <a:ext cx="3851499" cy="1869662"/>
            <a:chOff x="4495800" y="4267200"/>
            <a:chExt cx="3851499" cy="1869662"/>
          </a:xfrm>
        </p:grpSpPr>
        <p:sp>
          <p:nvSpPr>
            <p:cNvPr id="17" name="TextBox 16"/>
            <p:cNvSpPr txBox="1"/>
            <p:nvPr/>
          </p:nvSpPr>
          <p:spPr>
            <a:xfrm>
              <a:off x="4953000" y="4267200"/>
              <a:ext cx="2942038" cy="523220"/>
            </a:xfrm>
            <a:prstGeom prst="rect">
              <a:avLst/>
            </a:prstGeom>
            <a:noFill/>
          </p:spPr>
          <p:txBody>
            <a:bodyPr wrap="square" rtlCol="0">
              <a:spAutoFit/>
            </a:bodyPr>
            <a:lstStyle/>
            <a:p>
              <a:pPr algn="ctr"/>
              <a:r>
                <a:rPr lang="en-US" sz="2800" dirty="0" smtClean="0"/>
                <a:t>Consistency Model</a:t>
              </a:r>
              <a:endParaRPr lang="en-US" sz="2800" dirty="0"/>
            </a:p>
          </p:txBody>
        </p:sp>
        <p:grpSp>
          <p:nvGrpSpPr>
            <p:cNvPr id="18" name="Group 123"/>
            <p:cNvGrpSpPr/>
            <p:nvPr/>
          </p:nvGrpSpPr>
          <p:grpSpPr>
            <a:xfrm>
              <a:off x="4495800" y="4876800"/>
              <a:ext cx="3851499" cy="1260062"/>
              <a:chOff x="2905452" y="3733800"/>
              <a:chExt cx="8384848" cy="2743200"/>
            </a:xfrm>
          </p:grpSpPr>
          <p:sp>
            <p:nvSpPr>
              <p:cNvPr id="90" name="Oval 89"/>
              <p:cNvSpPr/>
              <p:nvPr/>
            </p:nvSpPr>
            <p:spPr>
              <a:xfrm>
                <a:off x="4584700" y="3733800"/>
                <a:ext cx="5029200" cy="2743200"/>
              </a:xfrm>
              <a:prstGeom prst="ellipse">
                <a:avLst/>
              </a:prstGeom>
              <a:ln>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Oval 92"/>
              <p:cNvSpPr/>
              <p:nvPr/>
            </p:nvSpPr>
            <p:spPr>
              <a:xfrm>
                <a:off x="5727700" y="4114800"/>
                <a:ext cx="2895600" cy="2133600"/>
              </a:xfrm>
              <a:prstGeom prst="ellipse">
                <a:avLst/>
              </a:prstGeom>
              <a:ln>
                <a:prstDash val="das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594475" y="4457700"/>
                <a:ext cx="1143000" cy="1600200"/>
              </a:xfrm>
              <a:prstGeom prst="ellipse">
                <a:avLst/>
              </a:prstGeom>
              <a:ln>
                <a:prstDash val="sysDot"/>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8" name="Oval 97"/>
              <p:cNvSpPr/>
              <p:nvPr/>
            </p:nvSpPr>
            <p:spPr>
              <a:xfrm>
                <a:off x="6823075" y="4924425"/>
                <a:ext cx="762000" cy="762000"/>
              </a:xfrm>
              <a:prstGeom prst="ellipse">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schemeClr val="tx1"/>
                  </a:solidFill>
                </a:endParaRPr>
              </a:p>
            </p:txBody>
          </p:sp>
          <p:sp>
            <p:nvSpPr>
              <p:cNvPr id="99" name="Oval 98"/>
              <p:cNvSpPr/>
              <p:nvPr/>
            </p:nvSpPr>
            <p:spPr>
              <a:xfrm>
                <a:off x="868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00" name="Oval 6"/>
              <p:cNvSpPr/>
              <p:nvPr/>
            </p:nvSpPr>
            <p:spPr>
              <a:xfrm>
                <a:off x="4877127"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03" name="Curved Connector 102"/>
              <p:cNvCxnSpPr>
                <a:stCxn id="98" idx="2"/>
                <a:endCxn id="100" idx="6"/>
              </p:cNvCxnSpPr>
              <p:nvPr/>
            </p:nvCxnSpPr>
            <p:spPr>
              <a:xfrm rot="10800000">
                <a:off x="5639129" y="5295904"/>
                <a:ext cx="1183948"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04" name="Cube 103"/>
              <p:cNvSpPr/>
              <p:nvPr/>
            </p:nvSpPr>
            <p:spPr>
              <a:xfrm>
                <a:off x="6116818" y="5096450"/>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7" name="Cube 106"/>
              <p:cNvSpPr/>
              <p:nvPr/>
            </p:nvSpPr>
            <p:spPr>
              <a:xfrm>
                <a:off x="889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8" name="Cube 107"/>
              <p:cNvSpPr/>
              <p:nvPr/>
            </p:nvSpPr>
            <p:spPr>
              <a:xfrm>
                <a:off x="70361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09" name="Cube 108"/>
              <p:cNvSpPr/>
              <p:nvPr/>
            </p:nvSpPr>
            <p:spPr>
              <a:xfrm>
                <a:off x="5080327"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0" name="Curved Connector 109"/>
              <p:cNvCxnSpPr>
                <a:stCxn id="99" idx="2"/>
                <a:endCxn id="98" idx="6"/>
              </p:cNvCxnSpPr>
              <p:nvPr/>
            </p:nvCxnSpPr>
            <p:spPr>
              <a:xfrm rot="10800000" flipV="1">
                <a:off x="7585074" y="5295899"/>
                <a:ext cx="1102054"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1" name="Cube 110"/>
              <p:cNvSpPr/>
              <p:nvPr/>
            </p:nvSpPr>
            <p:spPr>
              <a:xfrm>
                <a:off x="7937827"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2" name="Oval 111"/>
              <p:cNvSpPr/>
              <p:nvPr/>
            </p:nvSpPr>
            <p:spPr>
              <a:xfrm>
                <a:off x="10528300" y="4914900"/>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sp>
            <p:nvSpPr>
              <p:cNvPr id="115" name="Cube 114"/>
              <p:cNvSpPr/>
              <p:nvPr/>
            </p:nvSpPr>
            <p:spPr>
              <a:xfrm>
                <a:off x="10731500" y="5105400"/>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16" name="Curved Connector 115"/>
              <p:cNvCxnSpPr>
                <a:stCxn id="112" idx="2"/>
                <a:endCxn id="99" idx="6"/>
              </p:cNvCxnSpPr>
              <p:nvPr/>
            </p:nvCxnSpPr>
            <p:spPr>
              <a:xfrm rot="10800000">
                <a:off x="9449127" y="5295902"/>
                <a:ext cx="1079174" cy="3457"/>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17" name="Cube 116"/>
              <p:cNvSpPr/>
              <p:nvPr/>
            </p:nvSpPr>
            <p:spPr>
              <a:xfrm>
                <a:off x="9779000" y="5114925"/>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18" name="Oval 117"/>
              <p:cNvSpPr/>
              <p:nvPr/>
            </p:nvSpPr>
            <p:spPr>
              <a:xfrm>
                <a:off x="2905452" y="4924425"/>
                <a:ext cx="762000" cy="762000"/>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solidFill>
                    <a:schemeClr val="tx1"/>
                  </a:solidFill>
                </a:endParaRPr>
              </a:p>
            </p:txBody>
          </p:sp>
          <p:cxnSp>
            <p:nvCxnSpPr>
              <p:cNvPr id="120" name="Curved Connector 119"/>
              <p:cNvCxnSpPr>
                <a:stCxn id="100" idx="2"/>
                <a:endCxn id="118" idx="6"/>
              </p:cNvCxnSpPr>
              <p:nvPr/>
            </p:nvCxnSpPr>
            <p:spPr>
              <a:xfrm rot="10800000" flipV="1">
                <a:off x="3667453" y="5295899"/>
                <a:ext cx="1209676" cy="9525"/>
              </a:xfrm>
              <a:prstGeom prst="curvedConnector3">
                <a:avLst>
                  <a:gd name="adj1" fmla="val 50000"/>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21" name="Cube 120"/>
              <p:cNvSpPr/>
              <p:nvPr/>
            </p:nvSpPr>
            <p:spPr>
              <a:xfrm>
                <a:off x="4061153" y="5105398"/>
                <a:ext cx="371147" cy="381001"/>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123" name="Cube 122"/>
              <p:cNvSpPr/>
              <p:nvPr/>
            </p:nvSpPr>
            <p:spPr>
              <a:xfrm>
                <a:off x="3108652" y="5114925"/>
                <a:ext cx="371148" cy="381000"/>
              </a:xfrm>
              <a:prstGeom prst="cub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grpSp>
      </p:grpSp>
      <p:grpSp>
        <p:nvGrpSpPr>
          <p:cNvPr id="5" name="Group 4"/>
          <p:cNvGrpSpPr/>
          <p:nvPr/>
        </p:nvGrpSpPr>
        <p:grpSpPr>
          <a:xfrm>
            <a:off x="609600" y="1219200"/>
            <a:ext cx="3581400" cy="2835405"/>
            <a:chOff x="381000" y="1219200"/>
            <a:chExt cx="3581400" cy="2835405"/>
          </a:xfrm>
        </p:grpSpPr>
        <p:sp>
          <p:nvSpPr>
            <p:cNvPr id="7" name="TextBox 6"/>
            <p:cNvSpPr txBox="1"/>
            <p:nvPr/>
          </p:nvSpPr>
          <p:spPr>
            <a:xfrm>
              <a:off x="381000" y="1219200"/>
              <a:ext cx="3581400" cy="954107"/>
            </a:xfrm>
            <a:prstGeom prst="rect">
              <a:avLst/>
            </a:prstGeom>
            <a:noFill/>
          </p:spPr>
          <p:txBody>
            <a:bodyPr wrap="square" rtlCol="0">
              <a:spAutoFit/>
            </a:bodyPr>
            <a:lstStyle/>
            <a:p>
              <a:pPr algn="ctr"/>
              <a:r>
                <a:rPr lang="en-US" sz="2800" dirty="0" smtClean="0"/>
                <a:t>Graph Based</a:t>
              </a:r>
            </a:p>
            <a:p>
              <a:pPr algn="ctr"/>
              <a:r>
                <a:rPr lang="en-US" sz="2800" i="1" dirty="0" smtClean="0"/>
                <a:t>Data Representation</a:t>
              </a:r>
              <a:endParaRPr lang="en-US" sz="2800" i="1" dirty="0"/>
            </a:p>
          </p:txBody>
        </p:sp>
        <p:grpSp>
          <p:nvGrpSpPr>
            <p:cNvPr id="207" name="Group 206"/>
            <p:cNvGrpSpPr/>
            <p:nvPr/>
          </p:nvGrpSpPr>
          <p:grpSpPr>
            <a:xfrm>
              <a:off x="1143000" y="2362200"/>
              <a:ext cx="2172054" cy="1692405"/>
              <a:chOff x="457200" y="2895600"/>
              <a:chExt cx="4122177" cy="3211886"/>
            </a:xfrm>
          </p:grpSpPr>
          <p:cxnSp>
            <p:nvCxnSpPr>
              <p:cNvPr id="210" name="Straight Arrow Connector 209"/>
              <p:cNvCxnSpPr>
                <a:stCxn id="216" idx="6"/>
                <a:endCxn id="217" idx="2"/>
              </p:cNvCxnSpPr>
              <p:nvPr/>
            </p:nvCxnSpPr>
            <p:spPr bwMode="auto">
              <a:xfrm>
                <a:off x="857063" y="30918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1" name="Straight Arrow Connector 210"/>
              <p:cNvCxnSpPr>
                <a:stCxn id="217" idx="6"/>
                <a:endCxn id="218" idx="2"/>
              </p:cNvCxnSpPr>
              <p:nvPr/>
            </p:nvCxnSpPr>
            <p:spPr bwMode="auto">
              <a:xfrm>
                <a:off x="2343164" y="30918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2" name="Straight Arrow Connector 211"/>
              <p:cNvCxnSpPr>
                <a:stCxn id="222" idx="7"/>
                <a:endCxn id="217" idx="3"/>
              </p:cNvCxnSpPr>
              <p:nvPr/>
            </p:nvCxnSpPr>
            <p:spPr bwMode="auto">
              <a:xfrm rot="5400000" flipH="1" flipV="1">
                <a:off x="1216463" y="3563843"/>
                <a:ext cx="1124928"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3" name="Straight Arrow Connector 212"/>
              <p:cNvCxnSpPr>
                <a:stCxn id="224" idx="1"/>
                <a:endCxn id="218" idx="5"/>
              </p:cNvCxnSpPr>
              <p:nvPr/>
            </p:nvCxnSpPr>
            <p:spPr bwMode="auto">
              <a:xfrm rot="16200000" flipV="1">
                <a:off x="34456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4" name="Straight Arrow Connector 213"/>
              <p:cNvCxnSpPr>
                <a:stCxn id="223" idx="7"/>
                <a:endCxn id="218" idx="3"/>
              </p:cNvCxnSpPr>
              <p:nvPr/>
            </p:nvCxnSpPr>
            <p:spPr bwMode="auto">
              <a:xfrm rot="5400000" flipH="1" flipV="1">
                <a:off x="2702563" y="3563844"/>
                <a:ext cx="1124928"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15" name="Straight Arrow Connector 214"/>
              <p:cNvCxnSpPr>
                <a:stCxn id="223" idx="1"/>
                <a:endCxn id="217" idx="5"/>
              </p:cNvCxnSpPr>
              <p:nvPr/>
            </p:nvCxnSpPr>
            <p:spPr bwMode="auto">
              <a:xfrm rot="16200000" flipV="1">
                <a:off x="1959514" y="3556780"/>
                <a:ext cx="1124928"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sp>
            <p:nvSpPr>
              <p:cNvPr id="216" name="Oval 4"/>
              <p:cNvSpPr/>
              <p:nvPr/>
            </p:nvSpPr>
            <p:spPr bwMode="auto">
              <a:xfrm>
                <a:off x="464577"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7" name="Oval 216"/>
              <p:cNvSpPr/>
              <p:nvPr/>
            </p:nvSpPr>
            <p:spPr bwMode="auto">
              <a:xfrm>
                <a:off x="19506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8" name="Oval 217"/>
              <p:cNvSpPr/>
              <p:nvPr/>
            </p:nvSpPr>
            <p:spPr bwMode="auto">
              <a:xfrm>
                <a:off x="3436778" y="28956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9" name="Oval 4"/>
              <p:cNvSpPr/>
              <p:nvPr/>
            </p:nvSpPr>
            <p:spPr bwMode="auto">
              <a:xfrm>
                <a:off x="464577"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0" name="Oval 219"/>
              <p:cNvSpPr/>
              <p:nvPr/>
            </p:nvSpPr>
            <p:spPr bwMode="auto">
              <a:xfrm>
                <a:off x="19506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1" name="Oval 220"/>
              <p:cNvSpPr/>
              <p:nvPr/>
            </p:nvSpPr>
            <p:spPr bwMode="auto">
              <a:xfrm>
                <a:off x="3436778" y="5715000"/>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2" name="Oval 4"/>
              <p:cNvSpPr/>
              <p:nvPr/>
            </p:nvSpPr>
            <p:spPr bwMode="auto">
              <a:xfrm>
                <a:off x="1214690"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3" name="Oval 222"/>
              <p:cNvSpPr/>
              <p:nvPr/>
            </p:nvSpPr>
            <p:spPr bwMode="auto">
              <a:xfrm>
                <a:off x="27007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4" name="Oval 223"/>
              <p:cNvSpPr/>
              <p:nvPr/>
            </p:nvSpPr>
            <p:spPr bwMode="auto">
              <a:xfrm>
                <a:off x="4186891" y="4298058"/>
                <a:ext cx="392486" cy="39248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25" name="Straight Arrow Connector 224"/>
              <p:cNvCxnSpPr>
                <a:stCxn id="219" idx="6"/>
                <a:endCxn id="220" idx="2"/>
              </p:cNvCxnSpPr>
              <p:nvPr/>
            </p:nvCxnSpPr>
            <p:spPr bwMode="auto">
              <a:xfrm>
                <a:off x="857063" y="5911243"/>
                <a:ext cx="1093615"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6" name="Straight Arrow Connector 225"/>
              <p:cNvCxnSpPr>
                <a:stCxn id="220" idx="6"/>
                <a:endCxn id="221" idx="2"/>
              </p:cNvCxnSpPr>
              <p:nvPr/>
            </p:nvCxnSpPr>
            <p:spPr bwMode="auto">
              <a:xfrm>
                <a:off x="2343164" y="5911243"/>
                <a:ext cx="1093614" cy="158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7" name="Straight Arrow Connector 226"/>
              <p:cNvCxnSpPr>
                <a:stCxn id="220" idx="1"/>
                <a:endCxn id="222" idx="5"/>
              </p:cNvCxnSpPr>
              <p:nvPr/>
            </p:nvCxnSpPr>
            <p:spPr bwMode="auto">
              <a:xfrm rot="16200000" flipV="1">
                <a:off x="1209221" y="4973543"/>
                <a:ext cx="1139412" cy="458458"/>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8" name="Straight Arrow Connector 227"/>
              <p:cNvCxnSpPr>
                <a:stCxn id="221" idx="7"/>
                <a:endCxn id="224" idx="3"/>
              </p:cNvCxnSpPr>
              <p:nvPr/>
            </p:nvCxnSpPr>
            <p:spPr bwMode="auto">
              <a:xfrm rot="5400000" flipH="1" flipV="1">
                <a:off x="34383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29" name="Straight Arrow Connector 228"/>
              <p:cNvCxnSpPr>
                <a:stCxn id="221" idx="1"/>
                <a:endCxn id="223" idx="5"/>
              </p:cNvCxnSpPr>
              <p:nvPr/>
            </p:nvCxnSpPr>
            <p:spPr bwMode="auto">
              <a:xfrm rot="16200000" flipV="1">
                <a:off x="2695322" y="4973543"/>
                <a:ext cx="1139412" cy="458457"/>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cxnSp>
            <p:nvCxnSpPr>
              <p:cNvPr id="230" name="Straight Arrow Connector 229"/>
              <p:cNvCxnSpPr>
                <a:stCxn id="220" idx="7"/>
                <a:endCxn id="223" idx="3"/>
              </p:cNvCxnSpPr>
              <p:nvPr/>
            </p:nvCxnSpPr>
            <p:spPr bwMode="auto">
              <a:xfrm rot="5400000" flipH="1" flipV="1">
                <a:off x="1952271" y="4966481"/>
                <a:ext cx="1139412" cy="472583"/>
              </a:xfrm>
              <a:prstGeom prst="straightConnector1">
                <a:avLst/>
              </a:prstGeom>
              <a:ln>
                <a:headEnd type="none"/>
                <a:tailEnd type="none"/>
              </a:ln>
            </p:spPr>
            <p:style>
              <a:lnRef idx="2">
                <a:schemeClr val="accent2"/>
              </a:lnRef>
              <a:fillRef idx="0">
                <a:schemeClr val="accent2"/>
              </a:fillRef>
              <a:effectRef idx="1">
                <a:schemeClr val="accent2"/>
              </a:effectRef>
              <a:fontRef idx="minor">
                <a:schemeClr val="tx1"/>
              </a:fontRef>
            </p:style>
          </p:cxnSp>
          <p:grpSp>
            <p:nvGrpSpPr>
              <p:cNvPr id="231" name="Group 182"/>
              <p:cNvGrpSpPr/>
              <p:nvPr/>
            </p:nvGrpSpPr>
            <p:grpSpPr>
              <a:xfrm>
                <a:off x="457200" y="2971800"/>
                <a:ext cx="4073636" cy="3124200"/>
                <a:chOff x="602223" y="2884114"/>
                <a:chExt cx="4073636" cy="3124200"/>
              </a:xfrm>
            </p:grpSpPr>
            <p:sp>
              <p:nvSpPr>
                <p:cNvPr id="245" name="Cube 244"/>
                <p:cNvSpPr/>
                <p:nvPr/>
              </p:nvSpPr>
              <p:spPr bwMode="auto">
                <a:xfrm>
                  <a:off x="658141"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6" name="Cube 245"/>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7" name="Cube 246"/>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8" name="Cube 247"/>
                <p:cNvSpPr/>
                <p:nvPr/>
              </p:nvSpPr>
              <p:spPr bwMode="auto">
                <a:xfrm>
                  <a:off x="13716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9" name="Cube 248"/>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0" name="Cube 249"/>
                <p:cNvSpPr/>
                <p:nvPr/>
              </p:nvSpPr>
              <p:spPr bwMode="auto">
                <a:xfrm>
                  <a:off x="3629941" y="56942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1" name="Cube 250"/>
                <p:cNvSpPr/>
                <p:nvPr/>
              </p:nvSpPr>
              <p:spPr bwMode="auto">
                <a:xfrm>
                  <a:off x="2140917" y="5656106"/>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2" name="Cube 251"/>
                <p:cNvSpPr/>
                <p:nvPr/>
              </p:nvSpPr>
              <p:spPr bwMode="auto">
                <a:xfrm>
                  <a:off x="602223" y="57035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53" name="Cube 252"/>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232" name="Group 192"/>
              <p:cNvGrpSpPr/>
              <p:nvPr/>
            </p:nvGrpSpPr>
            <p:grpSpPr>
              <a:xfrm>
                <a:off x="1214690" y="2935878"/>
                <a:ext cx="3029680" cy="3147054"/>
                <a:chOff x="1359713" y="2848192"/>
                <a:chExt cx="3029680" cy="3147054"/>
              </a:xfrm>
            </p:grpSpPr>
            <p:sp>
              <p:nvSpPr>
                <p:cNvPr id="233" name="Cube 232"/>
                <p:cNvSpPr/>
                <p:nvPr/>
              </p:nvSpPr>
              <p:spPr bwMode="auto">
                <a:xfrm>
                  <a:off x="1359713" y="2864458"/>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4" name="Cube 233"/>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5" name="Cube 234"/>
                <p:cNvSpPr/>
                <p:nvPr/>
              </p:nvSpPr>
              <p:spPr bwMode="auto">
                <a:xfrm>
                  <a:off x="1750686"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6" name="Cube 235"/>
                <p:cNvSpPr/>
                <p:nvPr/>
              </p:nvSpPr>
              <p:spPr bwMode="auto">
                <a:xfrm>
                  <a:off x="2547982"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7" name="Cube 236"/>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8" name="Cube 237"/>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9" name="Cube 238"/>
                <p:cNvSpPr/>
                <p:nvPr/>
              </p:nvSpPr>
              <p:spPr bwMode="auto">
                <a:xfrm>
                  <a:off x="1737986"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0" name="Cube 239"/>
                <p:cNvSpPr/>
                <p:nvPr/>
              </p:nvSpPr>
              <p:spPr bwMode="auto">
                <a:xfrm>
                  <a:off x="2535282"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1" name="Cube 240"/>
                <p:cNvSpPr/>
                <p:nvPr/>
              </p:nvSpPr>
              <p:spPr bwMode="auto">
                <a:xfrm>
                  <a:off x="3270001"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2" name="Cube 241"/>
                <p:cNvSpPr/>
                <p:nvPr/>
              </p:nvSpPr>
              <p:spPr bwMode="auto">
                <a:xfrm>
                  <a:off x="4044234" y="4943581"/>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3" name="Cube 242"/>
                <p:cNvSpPr/>
                <p:nvPr/>
              </p:nvSpPr>
              <p:spPr bwMode="auto">
                <a:xfrm>
                  <a:off x="1359713" y="5690446"/>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4" name="Cube 243"/>
                <p:cNvSpPr/>
                <p:nvPr/>
              </p:nvSpPr>
              <p:spPr bwMode="auto">
                <a:xfrm>
                  <a:off x="2875826" y="5674180"/>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grpSp>
      <p:grpSp>
        <p:nvGrpSpPr>
          <p:cNvPr id="3" name="Group 2"/>
          <p:cNvGrpSpPr/>
          <p:nvPr/>
        </p:nvGrpSpPr>
        <p:grpSpPr>
          <a:xfrm>
            <a:off x="5029200" y="1219200"/>
            <a:ext cx="3048000" cy="2826717"/>
            <a:chOff x="5029200" y="1219200"/>
            <a:chExt cx="3048000" cy="2826717"/>
          </a:xfrm>
        </p:grpSpPr>
        <p:grpSp>
          <p:nvGrpSpPr>
            <p:cNvPr id="206" name="Group 205"/>
            <p:cNvGrpSpPr/>
            <p:nvPr/>
          </p:nvGrpSpPr>
          <p:grpSpPr>
            <a:xfrm>
              <a:off x="5413269" y="2209800"/>
              <a:ext cx="2435331" cy="1836117"/>
              <a:chOff x="464577" y="2641600"/>
              <a:chExt cx="4388704" cy="3308862"/>
            </a:xfrm>
          </p:grpSpPr>
          <p:sp>
            <p:nvSpPr>
              <p:cNvPr id="160" name="Freeform 159"/>
              <p:cNvSpPr/>
              <p:nvPr/>
            </p:nvSpPr>
            <p:spPr bwMode="auto">
              <a:xfrm>
                <a:off x="1706269" y="2641600"/>
                <a:ext cx="3147012" cy="2295407"/>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1" name="Oval 160"/>
              <p:cNvSpPr/>
              <p:nvPr/>
            </p:nvSpPr>
            <p:spPr bwMode="auto">
              <a:xfrm>
                <a:off x="3276600" y="2743200"/>
                <a:ext cx="685800" cy="685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2" name="Straight Arrow Connector 161"/>
              <p:cNvCxnSpPr>
                <a:stCxn id="168" idx="6"/>
                <a:endCxn id="169" idx="2"/>
              </p:cNvCxnSpPr>
              <p:nvPr/>
            </p:nvCxnSpPr>
            <p:spPr bwMode="auto">
              <a:xfrm>
                <a:off x="857063" y="3091843"/>
                <a:ext cx="1093615"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3" name="Straight Arrow Connector 162"/>
              <p:cNvCxnSpPr>
                <a:stCxn id="169" idx="6"/>
                <a:endCxn id="170" idx="2"/>
              </p:cNvCxnSpPr>
              <p:nvPr/>
            </p:nvCxnSpPr>
            <p:spPr bwMode="auto">
              <a:xfrm>
                <a:off x="2343164" y="3091843"/>
                <a:ext cx="1093614" cy="158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4" name="Straight Arrow Connector 163"/>
              <p:cNvCxnSpPr>
                <a:stCxn id="174" idx="7"/>
                <a:endCxn id="169" idx="3"/>
              </p:cNvCxnSpPr>
              <p:nvPr/>
            </p:nvCxnSpPr>
            <p:spPr bwMode="auto">
              <a:xfrm rot="5400000" flipH="1" flipV="1">
                <a:off x="1216463" y="3563843"/>
                <a:ext cx="1124928" cy="458458"/>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5" name="Straight Arrow Connector 164"/>
              <p:cNvCxnSpPr>
                <a:stCxn id="176" idx="1"/>
                <a:endCxn id="170" idx="5"/>
              </p:cNvCxnSpPr>
              <p:nvPr/>
            </p:nvCxnSpPr>
            <p:spPr bwMode="auto">
              <a:xfrm rot="16200000" flipV="1">
                <a:off x="34456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6" name="Straight Arrow Connector 165"/>
              <p:cNvCxnSpPr>
                <a:stCxn id="175" idx="7"/>
                <a:endCxn id="170" idx="3"/>
              </p:cNvCxnSpPr>
              <p:nvPr/>
            </p:nvCxnSpPr>
            <p:spPr bwMode="auto">
              <a:xfrm rot="5400000" flipH="1" flipV="1">
                <a:off x="2702563" y="3563844"/>
                <a:ext cx="1124928" cy="4584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67" name="Straight Arrow Connector 166"/>
              <p:cNvCxnSpPr>
                <a:stCxn id="175" idx="1"/>
                <a:endCxn id="169" idx="5"/>
              </p:cNvCxnSpPr>
              <p:nvPr/>
            </p:nvCxnSpPr>
            <p:spPr bwMode="auto">
              <a:xfrm rot="16200000" flipV="1">
                <a:off x="1959514" y="3556780"/>
                <a:ext cx="1124928" cy="47258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68" name="Oval 4"/>
              <p:cNvSpPr/>
              <p:nvPr/>
            </p:nvSpPr>
            <p:spPr bwMode="auto">
              <a:xfrm>
                <a:off x="464577"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69" name="Oval 168"/>
              <p:cNvSpPr/>
              <p:nvPr/>
            </p:nvSpPr>
            <p:spPr bwMode="auto">
              <a:xfrm>
                <a:off x="19506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0" name="Oval 169"/>
              <p:cNvSpPr/>
              <p:nvPr/>
            </p:nvSpPr>
            <p:spPr bwMode="auto">
              <a:xfrm>
                <a:off x="3436778" y="2895600"/>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1" name="Oval 4"/>
              <p:cNvSpPr/>
              <p:nvPr/>
            </p:nvSpPr>
            <p:spPr bwMode="auto">
              <a:xfrm>
                <a:off x="4645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2" name="Oval 171"/>
              <p:cNvSpPr/>
              <p:nvPr/>
            </p:nvSpPr>
            <p:spPr bwMode="auto">
              <a:xfrm>
                <a:off x="1950677"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3" name="Oval 172"/>
              <p:cNvSpPr/>
              <p:nvPr/>
            </p:nvSpPr>
            <p:spPr bwMode="auto">
              <a:xfrm>
                <a:off x="3436778" y="5557976"/>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4" name="Oval 4"/>
              <p:cNvSpPr/>
              <p:nvPr/>
            </p:nvSpPr>
            <p:spPr bwMode="auto">
              <a:xfrm>
                <a:off x="1214690"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5" name="Oval 174"/>
              <p:cNvSpPr/>
              <p:nvPr/>
            </p:nvSpPr>
            <p:spPr bwMode="auto">
              <a:xfrm>
                <a:off x="27007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76" name="Oval 175"/>
              <p:cNvSpPr/>
              <p:nvPr/>
            </p:nvSpPr>
            <p:spPr bwMode="auto">
              <a:xfrm>
                <a:off x="4186891" y="4298058"/>
                <a:ext cx="392486" cy="392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177" name="Straight Arrow Connector 176"/>
              <p:cNvCxnSpPr>
                <a:stCxn id="171" idx="6"/>
                <a:endCxn id="172" idx="2"/>
              </p:cNvCxnSpPr>
              <p:nvPr/>
            </p:nvCxnSpPr>
            <p:spPr bwMode="auto">
              <a:xfrm>
                <a:off x="857063"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8" name="Straight Arrow Connector 177"/>
              <p:cNvCxnSpPr>
                <a:stCxn id="172" idx="6"/>
                <a:endCxn id="173" idx="2"/>
              </p:cNvCxnSpPr>
              <p:nvPr/>
            </p:nvCxnSpPr>
            <p:spPr bwMode="auto">
              <a:xfrm>
                <a:off x="2343164" y="5754220"/>
                <a:ext cx="1093614" cy="381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79" name="Straight Arrow Connector 178"/>
              <p:cNvCxnSpPr>
                <a:stCxn id="172" idx="1"/>
                <a:endCxn id="174" idx="5"/>
              </p:cNvCxnSpPr>
              <p:nvPr/>
            </p:nvCxnSpPr>
            <p:spPr bwMode="auto">
              <a:xfrm rot="16200000" flipV="1">
                <a:off x="1287736"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0" name="Straight Arrow Connector 179"/>
              <p:cNvCxnSpPr>
                <a:stCxn id="173" idx="7"/>
                <a:endCxn id="176" idx="3"/>
              </p:cNvCxnSpPr>
              <p:nvPr/>
            </p:nvCxnSpPr>
            <p:spPr bwMode="auto">
              <a:xfrm rot="5400000" flipH="1" flipV="1">
                <a:off x="3516885"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1" name="Straight Arrow Connector 180"/>
              <p:cNvCxnSpPr>
                <a:stCxn id="173" idx="1"/>
                <a:endCxn id="175" idx="5"/>
              </p:cNvCxnSpPr>
              <p:nvPr/>
            </p:nvCxnSpPr>
            <p:spPr bwMode="auto">
              <a:xfrm rot="16200000" flipV="1">
                <a:off x="2773837" y="4895032"/>
                <a:ext cx="982385" cy="458456"/>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82" name="Straight Arrow Connector 181"/>
              <p:cNvCxnSpPr>
                <a:stCxn id="172" idx="7"/>
                <a:endCxn id="175" idx="3"/>
              </p:cNvCxnSpPr>
              <p:nvPr/>
            </p:nvCxnSpPr>
            <p:spPr bwMode="auto">
              <a:xfrm rot="5400000" flipH="1" flipV="1">
                <a:off x="2030784" y="4887972"/>
                <a:ext cx="982385" cy="4725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grpSp>
            <p:nvGrpSpPr>
              <p:cNvPr id="183" name="Group 182"/>
              <p:cNvGrpSpPr/>
              <p:nvPr/>
            </p:nvGrpSpPr>
            <p:grpSpPr>
              <a:xfrm>
                <a:off x="1988577" y="2971800"/>
                <a:ext cx="2542259" cy="1676400"/>
                <a:chOff x="2133600" y="2884114"/>
                <a:chExt cx="2542259" cy="1676400"/>
              </a:xfrm>
            </p:grpSpPr>
            <p:sp>
              <p:nvSpPr>
                <p:cNvPr id="185" name="Cube 184"/>
                <p:cNvSpPr/>
                <p:nvPr/>
              </p:nvSpPr>
              <p:spPr bwMode="auto">
                <a:xfrm>
                  <a:off x="3657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6" name="Cube 185"/>
                <p:cNvSpPr/>
                <p:nvPr/>
              </p:nvSpPr>
              <p:spPr bwMode="auto">
                <a:xfrm>
                  <a:off x="2845001"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8" name="Cube 187"/>
                <p:cNvSpPr/>
                <p:nvPr/>
              </p:nvSpPr>
              <p:spPr bwMode="auto">
                <a:xfrm>
                  <a:off x="2133600" y="28841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2" name="Cube 191"/>
                <p:cNvSpPr/>
                <p:nvPr/>
              </p:nvSpPr>
              <p:spPr bwMode="auto">
                <a:xfrm>
                  <a:off x="4343400" y="4255714"/>
                  <a:ext cx="332459" cy="304800"/>
                </a:xfrm>
                <a:prstGeom prst="cub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193" name="Group 192"/>
              <p:cNvGrpSpPr/>
              <p:nvPr/>
            </p:nvGrpSpPr>
            <p:grpSpPr>
              <a:xfrm>
                <a:off x="2730803" y="2935878"/>
                <a:ext cx="1513567" cy="1071452"/>
                <a:chOff x="2875826" y="2848192"/>
                <a:chExt cx="1513567" cy="1071452"/>
              </a:xfrm>
            </p:grpSpPr>
            <p:sp>
              <p:nvSpPr>
                <p:cNvPr id="195" name="Cube 194"/>
                <p:cNvSpPr/>
                <p:nvPr/>
              </p:nvSpPr>
              <p:spPr bwMode="auto">
                <a:xfrm>
                  <a:off x="2875826" y="2848192"/>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8" name="Cube 197"/>
                <p:cNvSpPr/>
                <p:nvPr/>
              </p:nvSpPr>
              <p:spPr bwMode="auto">
                <a:xfrm>
                  <a:off x="3282701"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9" name="Cube 198"/>
                <p:cNvSpPr/>
                <p:nvPr/>
              </p:nvSpPr>
              <p:spPr bwMode="auto">
                <a:xfrm>
                  <a:off x="4056934" y="3614844"/>
                  <a:ext cx="332459" cy="304800"/>
                </a:xfrm>
                <a:prstGeom prst="cub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sp>
          <p:nvSpPr>
            <p:cNvPr id="254" name="TextBox 253"/>
            <p:cNvSpPr txBox="1"/>
            <p:nvPr/>
          </p:nvSpPr>
          <p:spPr>
            <a:xfrm>
              <a:off x="5029200" y="1219200"/>
              <a:ext cx="3048000" cy="954107"/>
            </a:xfrm>
            <a:prstGeom prst="rect">
              <a:avLst/>
            </a:prstGeom>
            <a:noFill/>
          </p:spPr>
          <p:txBody>
            <a:bodyPr wrap="square" rtlCol="0">
              <a:spAutoFit/>
            </a:bodyPr>
            <a:lstStyle/>
            <a:p>
              <a:pPr algn="ctr"/>
              <a:r>
                <a:rPr lang="en-US" sz="2800" dirty="0" smtClean="0"/>
                <a:t>Update Functions</a:t>
              </a:r>
            </a:p>
            <a:p>
              <a:pPr algn="ctr"/>
              <a:r>
                <a:rPr lang="en-US" sz="2800" i="1" dirty="0" smtClean="0"/>
                <a:t>User Computation</a:t>
              </a:r>
              <a:endParaRPr lang="en-US" sz="2800" i="1" dirty="0"/>
            </a:p>
          </p:txBody>
        </p:sp>
      </p:gr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58</a:t>
            </a:fld>
            <a:endParaRPr lang="en-US"/>
          </a:p>
        </p:txBody>
      </p:sp>
    </p:spTree>
    <p:extLst>
      <p:ext uri="{BB962C8B-B14F-4D97-AF65-F5344CB8AC3E}">
        <p14:creationId xmlns:p14="http://schemas.microsoft.com/office/powerpoint/2010/main" val="1897641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Implemented </a:t>
            </a:r>
            <a:endParaRPr lang="en-US" dirty="0"/>
          </a:p>
        </p:txBody>
      </p:sp>
      <p:sp>
        <p:nvSpPr>
          <p:cNvPr id="3" name="Content Placeholder 2"/>
          <p:cNvSpPr>
            <a:spLocks noGrp="1"/>
          </p:cNvSpPr>
          <p:nvPr>
            <p:ph idx="1"/>
          </p:nvPr>
        </p:nvSpPr>
        <p:spPr/>
        <p:txBody>
          <a:bodyPr/>
          <a:lstStyle/>
          <a:p>
            <a:r>
              <a:rPr lang="en-US" dirty="0" smtClean="0"/>
              <a:t>PageRank</a:t>
            </a:r>
          </a:p>
          <a:p>
            <a:r>
              <a:rPr lang="en-US" dirty="0" smtClean="0"/>
              <a:t>Loopy Belief Propagation</a:t>
            </a:r>
          </a:p>
          <a:p>
            <a:r>
              <a:rPr lang="en-US" dirty="0" smtClean="0"/>
              <a:t>Gibbs Sampling</a:t>
            </a:r>
          </a:p>
          <a:p>
            <a:r>
              <a:rPr lang="en-US" dirty="0" err="1" smtClean="0"/>
              <a:t>CoEM</a:t>
            </a:r>
            <a:endParaRPr lang="en-US" dirty="0" smtClean="0"/>
          </a:p>
          <a:p>
            <a:r>
              <a:rPr lang="en-US" dirty="0" smtClean="0"/>
              <a:t>Graphical Model Parameter Learning</a:t>
            </a:r>
          </a:p>
          <a:p>
            <a:r>
              <a:rPr lang="en-US" dirty="0" smtClean="0"/>
              <a:t>Probabilistic Matrix/Tensor Factorization</a:t>
            </a:r>
          </a:p>
          <a:p>
            <a:r>
              <a:rPr lang="en-US" dirty="0" smtClean="0"/>
              <a:t>Alternating Least Squares</a:t>
            </a:r>
          </a:p>
          <a:p>
            <a:r>
              <a:rPr lang="en-US" dirty="0" smtClean="0"/>
              <a:t>Lasso with Sparse Features</a:t>
            </a:r>
          </a:p>
          <a:p>
            <a:r>
              <a:rPr lang="en-US" dirty="0" smtClean="0"/>
              <a:t>Support Vector Machines with Sparse Features</a:t>
            </a:r>
          </a:p>
          <a:p>
            <a:r>
              <a:rPr lang="en-US" dirty="0" smtClean="0"/>
              <a:t>Label-Propagation</a:t>
            </a:r>
          </a:p>
          <a:p>
            <a:r>
              <a:rPr lang="en-US" dirty="0" smtClean="0"/>
              <a:t>…</a:t>
            </a:r>
            <a:endParaRPr lang="en-US" dirty="0"/>
          </a:p>
        </p:txBody>
      </p:sp>
    </p:spTree>
    <p:extLst>
      <p:ext uri="{BB962C8B-B14F-4D97-AF65-F5344CB8AC3E}">
        <p14:creationId xmlns:p14="http://schemas.microsoft.com/office/powerpoint/2010/main" val="290926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Locks, and Messages</a:t>
            </a:r>
            <a:endParaRPr lang="en-US" dirty="0"/>
          </a:p>
        </p:txBody>
      </p:sp>
      <p:sp>
        <p:nvSpPr>
          <p:cNvPr id="3" name="Content Placeholder 2"/>
          <p:cNvSpPr>
            <a:spLocks noGrp="1"/>
          </p:cNvSpPr>
          <p:nvPr>
            <p:ph idx="1"/>
          </p:nvPr>
        </p:nvSpPr>
        <p:spPr>
          <a:xfrm>
            <a:off x="457200" y="990600"/>
            <a:ext cx="8305800" cy="5562600"/>
          </a:xfrm>
        </p:spPr>
        <p:txBody>
          <a:bodyPr/>
          <a:lstStyle/>
          <a:p>
            <a:r>
              <a:rPr lang="en-US" sz="3200" dirty="0" smtClean="0"/>
              <a:t>ML experts         </a:t>
            </a:r>
            <a:r>
              <a:rPr lang="en-US" sz="3200" b="1" dirty="0" smtClean="0"/>
              <a:t>repeatedly</a:t>
            </a:r>
            <a:r>
              <a:rPr lang="en-US" sz="3200" dirty="0" smtClean="0"/>
              <a:t> solve the same parallel design challenges:</a:t>
            </a:r>
          </a:p>
          <a:p>
            <a:pPr lvl="1"/>
            <a:r>
              <a:rPr lang="en-US" sz="2800" dirty="0" smtClean="0"/>
              <a:t>Implement and debug complex parallel system</a:t>
            </a:r>
          </a:p>
          <a:p>
            <a:pPr lvl="1"/>
            <a:r>
              <a:rPr lang="en-US" sz="2800" dirty="0" smtClean="0"/>
              <a:t>Tune for a specific parallel platform</a:t>
            </a:r>
          </a:p>
          <a:p>
            <a:pPr lvl="1"/>
            <a:r>
              <a:rPr lang="en-US" sz="2800" dirty="0" smtClean="0"/>
              <a:t>Two months later the conference paper contains:</a:t>
            </a:r>
          </a:p>
          <a:p>
            <a:pPr algn="ctr">
              <a:lnSpc>
                <a:spcPct val="150000"/>
              </a:lnSpc>
              <a:buNone/>
            </a:pPr>
            <a:r>
              <a:rPr lang="en-US" i="1" dirty="0" smtClean="0"/>
              <a:t>“We implemented ______ in parallel.”</a:t>
            </a:r>
            <a:endParaRPr lang="en-US" sz="3200" dirty="0"/>
          </a:p>
          <a:p>
            <a:pPr>
              <a:buClr>
                <a:srgbClr val="0000FF"/>
              </a:buClr>
            </a:pPr>
            <a:r>
              <a:rPr lang="en-US" sz="3200" dirty="0" smtClean="0">
                <a:solidFill>
                  <a:prstClr val="black"/>
                </a:solidFill>
              </a:rPr>
              <a:t>The resulting code:</a:t>
            </a:r>
          </a:p>
          <a:p>
            <a:pPr lvl="1">
              <a:buClr>
                <a:srgbClr val="0000FF"/>
              </a:buClr>
            </a:pPr>
            <a:r>
              <a:rPr lang="en-US" dirty="0" smtClean="0">
                <a:solidFill>
                  <a:prstClr val="black"/>
                </a:solidFill>
              </a:rPr>
              <a:t>is difficult to maintain</a:t>
            </a:r>
          </a:p>
          <a:p>
            <a:pPr lvl="1">
              <a:buClr>
                <a:srgbClr val="0000FF"/>
              </a:buClr>
            </a:pPr>
            <a:r>
              <a:rPr lang="en-US" dirty="0" smtClean="0">
                <a:solidFill>
                  <a:prstClr val="black"/>
                </a:solidFill>
              </a:rPr>
              <a:t>is difficult to extend</a:t>
            </a:r>
          </a:p>
          <a:p>
            <a:pPr lvl="1">
              <a:buClr>
                <a:srgbClr val="0000FF"/>
              </a:buClr>
            </a:pPr>
            <a:r>
              <a:rPr lang="en-US" dirty="0">
                <a:solidFill>
                  <a:prstClr val="black"/>
                </a:solidFill>
              </a:rPr>
              <a:t>c</a:t>
            </a:r>
            <a:r>
              <a:rPr lang="en-US" dirty="0" smtClean="0">
                <a:solidFill>
                  <a:prstClr val="black"/>
                </a:solidFill>
              </a:rPr>
              <a:t>ouples learning model to parallel implementation</a:t>
            </a:r>
            <a:endParaRPr lang="en-US" dirty="0">
              <a:solidFill>
                <a:prstClr val="black"/>
              </a:solidFill>
            </a:endParaRP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6</a:t>
            </a:fld>
            <a:endParaRPr lang="en-US"/>
          </a:p>
        </p:txBody>
      </p:sp>
      <p:sp>
        <p:nvSpPr>
          <p:cNvPr id="6" name="Rectangle 5"/>
          <p:cNvSpPr/>
          <p:nvPr/>
        </p:nvSpPr>
        <p:spPr>
          <a:xfrm rot="21364725">
            <a:off x="762046" y="1032401"/>
            <a:ext cx="2651114" cy="553998"/>
          </a:xfrm>
          <a:prstGeom prst="rect">
            <a:avLst/>
          </a:prstGeom>
          <a:solidFill>
            <a:srgbClr val="FFFFFF"/>
          </a:solidFill>
        </p:spPr>
        <p:txBody>
          <a:bodyPr wrap="square" lIns="0" tIns="91440" rIns="0" bIns="91440">
            <a:spAutoFit/>
          </a:bodyPr>
          <a:lstStyle/>
          <a:p>
            <a:r>
              <a:rPr lang="en-US" sz="2400" dirty="0" smtClean="0">
                <a:latin typeface="Comic Sans MS"/>
                <a:cs typeface="Comic Sans MS"/>
              </a:rPr>
              <a:t>Graduatestudents</a:t>
            </a:r>
            <a:endParaRPr lang="en-US" sz="2000" dirty="0">
              <a:latin typeface="Comic Sans MS"/>
              <a:cs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ctrTitle"/>
          </p:nvPr>
        </p:nvSpPr>
        <p:spPr>
          <a:xfrm>
            <a:off x="1371600" y="914400"/>
            <a:ext cx="6400800" cy="1676400"/>
          </a:xfrm>
        </p:spPr>
        <p:txBody>
          <a:bodyPr/>
          <a:lstStyle/>
          <a:p>
            <a:r>
              <a:rPr lang="en-US" dirty="0" smtClean="0"/>
              <a:t>Shared Memory</a:t>
            </a:r>
            <a:br>
              <a:rPr lang="en-US" dirty="0" smtClean="0"/>
            </a:br>
            <a:r>
              <a:rPr lang="en-US" dirty="0" smtClean="0"/>
              <a:t>Experiments</a:t>
            </a:r>
            <a:endParaRPr lang="en-US" dirty="0"/>
          </a:p>
        </p:txBody>
      </p:sp>
      <p:sp>
        <p:nvSpPr>
          <p:cNvPr id="10" name="Subtitle 9"/>
          <p:cNvSpPr>
            <a:spLocks noGrp="1"/>
          </p:cNvSpPr>
          <p:nvPr>
            <p:ph type="subTitle" idx="1"/>
          </p:nvPr>
        </p:nvSpPr>
        <p:spPr>
          <a:xfrm>
            <a:off x="1371600" y="3048000"/>
            <a:ext cx="6400800" cy="2286000"/>
          </a:xfrm>
        </p:spPr>
        <p:txBody>
          <a:bodyPr/>
          <a:lstStyle/>
          <a:p>
            <a:r>
              <a:rPr lang="en-US" dirty="0" smtClean="0"/>
              <a:t>Shared Memory Setting</a:t>
            </a:r>
          </a:p>
          <a:p>
            <a:r>
              <a:rPr lang="en-US" sz="3200" dirty="0" smtClean="0"/>
              <a:t>16 Core Workstation</a:t>
            </a:r>
            <a:endParaRPr lang="en-US" sz="3200" dirty="0"/>
          </a:p>
        </p:txBody>
      </p:sp>
      <p:sp>
        <p:nvSpPr>
          <p:cNvPr id="4" name="Slide Number Placeholder 3"/>
          <p:cNvSpPr>
            <a:spLocks noGrp="1"/>
          </p:cNvSpPr>
          <p:nvPr>
            <p:ph type="sldNum" sz="quarter" idx="4294967295"/>
          </p:nvPr>
        </p:nvSpPr>
        <p:spPr>
          <a:xfrm>
            <a:off x="7239000" y="6324600"/>
            <a:ext cx="1905000" cy="457200"/>
          </a:xfrm>
        </p:spPr>
        <p:txBody>
          <a:bodyPr/>
          <a:lstStyle/>
          <a:p>
            <a:pPr>
              <a:defRPr/>
            </a:pPr>
            <a:fld id="{DB95AC5C-2115-43B4-93C1-A8C975FC4D86}"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Loopy Belief Propagation</a:t>
            </a:r>
            <a:endParaRPr lang="en-US" sz="3600"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61</a:t>
            </a:fld>
            <a:endParaRPr lang="en-US"/>
          </a:p>
        </p:txBody>
      </p:sp>
      <p:grpSp>
        <p:nvGrpSpPr>
          <p:cNvPr id="3" name="Group 75"/>
          <p:cNvGrpSpPr/>
          <p:nvPr/>
        </p:nvGrpSpPr>
        <p:grpSpPr>
          <a:xfrm>
            <a:off x="228600" y="914400"/>
            <a:ext cx="4463257" cy="2225378"/>
            <a:chOff x="-28355" y="1003300"/>
            <a:chExt cx="4463257" cy="2225378"/>
          </a:xfrm>
        </p:grpSpPr>
        <p:pic>
          <p:nvPicPr>
            <p:cNvPr id="7" name="Picture 6" descr="eyeballoriginal.pdf"/>
            <p:cNvPicPr>
              <a:picLocks noChangeAspect="1"/>
            </p:cNvPicPr>
            <p:nvPr/>
          </p:nvPicPr>
          <p:blipFill>
            <a:blip r:embed="rId3" cstate="print"/>
            <a:stretch>
              <a:fillRect/>
            </a:stretch>
          </p:blipFill>
          <p:spPr>
            <a:xfrm>
              <a:off x="162712" y="1490365"/>
              <a:ext cx="1333760" cy="1738313"/>
            </a:xfrm>
            <a:prstGeom prst="rect">
              <a:avLst/>
            </a:prstGeom>
          </p:spPr>
        </p:pic>
        <p:pic>
          <p:nvPicPr>
            <p:cNvPr id="8" name="Picture 7" descr="eyeballsmoothed.pdf"/>
            <p:cNvPicPr>
              <a:picLocks noChangeAspect="1"/>
            </p:cNvPicPr>
            <p:nvPr/>
          </p:nvPicPr>
          <p:blipFill>
            <a:blip r:embed="rId4" cstate="print"/>
            <a:stretch>
              <a:fillRect/>
            </a:stretch>
          </p:blipFill>
          <p:spPr>
            <a:xfrm>
              <a:off x="2579916" y="1496686"/>
              <a:ext cx="1333760" cy="1731992"/>
            </a:xfrm>
            <a:prstGeom prst="rect">
              <a:avLst/>
            </a:prstGeom>
          </p:spPr>
        </p:pic>
        <p:sp>
          <p:nvSpPr>
            <p:cNvPr id="9" name="TextBox 8"/>
            <p:cNvSpPr txBox="1"/>
            <p:nvPr/>
          </p:nvSpPr>
          <p:spPr>
            <a:xfrm>
              <a:off x="-28355" y="1003300"/>
              <a:ext cx="4463257" cy="461665"/>
            </a:xfrm>
            <a:prstGeom prst="rect">
              <a:avLst/>
            </a:prstGeom>
            <a:noFill/>
          </p:spPr>
          <p:txBody>
            <a:bodyPr wrap="square" rtlCol="0">
              <a:spAutoFit/>
            </a:bodyPr>
            <a:lstStyle/>
            <a:p>
              <a:pPr algn="ctr"/>
              <a:r>
                <a:rPr lang="en-US" b="1" dirty="0" smtClean="0"/>
                <a:t>3D retinal image </a:t>
              </a:r>
              <a:r>
                <a:rPr lang="en-US" b="1" dirty="0" err="1" smtClean="0"/>
                <a:t>denoising</a:t>
              </a:r>
              <a:endParaRPr lang="en-US" b="1" dirty="0" smtClean="0"/>
            </a:p>
          </p:txBody>
        </p:sp>
        <p:sp>
          <p:nvSpPr>
            <p:cNvPr id="197" name="Right Arrow 196"/>
            <p:cNvSpPr/>
            <p:nvPr/>
          </p:nvSpPr>
          <p:spPr bwMode="auto">
            <a:xfrm>
              <a:off x="1547272" y="2040930"/>
              <a:ext cx="1006449" cy="516235"/>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grpSp>
        <p:nvGrpSpPr>
          <p:cNvPr id="71" name="Group 70"/>
          <p:cNvGrpSpPr/>
          <p:nvPr/>
        </p:nvGrpSpPr>
        <p:grpSpPr>
          <a:xfrm>
            <a:off x="609600" y="3429000"/>
            <a:ext cx="2209800" cy="3170968"/>
            <a:chOff x="4572000" y="914400"/>
            <a:chExt cx="2209800" cy="3170968"/>
          </a:xfrm>
        </p:grpSpPr>
        <p:grpSp>
          <p:nvGrpSpPr>
            <p:cNvPr id="5" name="Group 91"/>
            <p:cNvGrpSpPr/>
            <p:nvPr/>
          </p:nvGrpSpPr>
          <p:grpSpPr>
            <a:xfrm>
              <a:off x="4572000" y="1371600"/>
              <a:ext cx="2085196" cy="2713768"/>
              <a:chOff x="4288591" y="1466716"/>
              <a:chExt cx="1410189" cy="2070558"/>
            </a:xfrm>
          </p:grpSpPr>
          <p:cxnSp>
            <p:nvCxnSpPr>
              <p:cNvPr id="171" name="Straight Connector 170"/>
              <p:cNvCxnSpPr>
                <a:stCxn id="202" idx="6"/>
                <a:endCxn id="203" idx="3"/>
              </p:cNvCxnSpPr>
              <p:nvPr/>
            </p:nvCxnSpPr>
            <p:spPr bwMode="auto">
              <a:xfrm flipV="1">
                <a:off x="4433101" y="2348741"/>
                <a:ext cx="754249" cy="402760"/>
              </a:xfrm>
              <a:prstGeom prst="line">
                <a:avLst/>
              </a:prstGeom>
              <a:ln>
                <a:solidFill>
                  <a:schemeClr val="tx2">
                    <a:lumMod val="40000"/>
                    <a:lumOff val="6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3" name="Straight Connector 172"/>
              <p:cNvCxnSpPr>
                <a:stCxn id="196" idx="6"/>
                <a:endCxn id="200" idx="3"/>
              </p:cNvCxnSpPr>
              <p:nvPr/>
            </p:nvCxnSpPr>
            <p:spPr bwMode="auto">
              <a:xfrm flipV="1">
                <a:off x="4433101" y="1969402"/>
                <a:ext cx="754249" cy="402760"/>
              </a:xfrm>
              <a:prstGeom prst="line">
                <a:avLst/>
              </a:prstGeom>
              <a:ln>
                <a:solidFill>
                  <a:schemeClr val="tx2">
                    <a:lumMod val="40000"/>
                    <a:lumOff val="6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4" name="Straight Connector 173"/>
              <p:cNvCxnSpPr>
                <a:stCxn id="195" idx="5"/>
                <a:endCxn id="228" idx="1"/>
              </p:cNvCxnSpPr>
              <p:nvPr/>
            </p:nvCxnSpPr>
            <p:spPr bwMode="auto">
              <a:xfrm rot="16200000" flipH="1">
                <a:off x="4697051" y="1980836"/>
                <a:ext cx="593269" cy="285897"/>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76" name="Straight Connector 175"/>
              <p:cNvCxnSpPr>
                <a:stCxn id="193" idx="5"/>
                <a:endCxn id="226" idx="1"/>
              </p:cNvCxnSpPr>
              <p:nvPr/>
            </p:nvCxnSpPr>
            <p:spPr bwMode="auto">
              <a:xfrm rot="16200000" flipH="1">
                <a:off x="4248844" y="2207009"/>
                <a:ext cx="611333" cy="285145"/>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77" name="Straight Connector 176"/>
              <p:cNvCxnSpPr>
                <a:stCxn id="194" idx="5"/>
                <a:endCxn id="227" idx="1"/>
              </p:cNvCxnSpPr>
              <p:nvPr/>
            </p:nvCxnSpPr>
            <p:spPr bwMode="auto">
              <a:xfrm rot="16200000" flipH="1">
                <a:off x="5161815" y="1717782"/>
                <a:ext cx="541337" cy="285897"/>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78" name="Straight Connector 177"/>
              <p:cNvCxnSpPr>
                <a:stCxn id="201" idx="5"/>
                <a:endCxn id="231" idx="1"/>
              </p:cNvCxnSpPr>
              <p:nvPr/>
            </p:nvCxnSpPr>
            <p:spPr bwMode="auto">
              <a:xfrm rot="16200000" flipH="1">
                <a:off x="4697051" y="2360175"/>
                <a:ext cx="593269" cy="285897"/>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80" name="Straight Connector 179"/>
              <p:cNvCxnSpPr>
                <a:stCxn id="200" idx="5"/>
                <a:endCxn id="230" idx="1"/>
              </p:cNvCxnSpPr>
              <p:nvPr/>
            </p:nvCxnSpPr>
            <p:spPr bwMode="auto">
              <a:xfrm rot="16200000" flipH="1">
                <a:off x="5161815" y="2097121"/>
                <a:ext cx="541337" cy="285897"/>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81" name="Straight Connector 180"/>
              <p:cNvCxnSpPr>
                <a:stCxn id="196" idx="5"/>
                <a:endCxn id="229" idx="1"/>
              </p:cNvCxnSpPr>
              <p:nvPr/>
            </p:nvCxnSpPr>
            <p:spPr bwMode="auto">
              <a:xfrm rot="16200000" flipH="1">
                <a:off x="4248844" y="2586348"/>
                <a:ext cx="611333" cy="285145"/>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83" name="Straight Connector 182"/>
              <p:cNvCxnSpPr>
                <a:stCxn id="202" idx="5"/>
                <a:endCxn id="232" idx="1"/>
              </p:cNvCxnSpPr>
              <p:nvPr/>
            </p:nvCxnSpPr>
            <p:spPr bwMode="auto">
              <a:xfrm rot="16200000" flipH="1">
                <a:off x="4248844" y="2965687"/>
                <a:ext cx="611333" cy="285145"/>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84" name="Straight Connector 183"/>
              <p:cNvCxnSpPr>
                <a:stCxn id="204" idx="5"/>
                <a:endCxn id="234" idx="1"/>
              </p:cNvCxnSpPr>
              <p:nvPr/>
            </p:nvCxnSpPr>
            <p:spPr bwMode="auto">
              <a:xfrm rot="16200000" flipH="1">
                <a:off x="4697051" y="2739513"/>
                <a:ext cx="593269" cy="285897"/>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86" name="Straight Connector 185"/>
              <p:cNvCxnSpPr>
                <a:stCxn id="203" idx="5"/>
                <a:endCxn id="233" idx="1"/>
              </p:cNvCxnSpPr>
              <p:nvPr/>
            </p:nvCxnSpPr>
            <p:spPr bwMode="auto">
              <a:xfrm rot="16200000" flipH="1">
                <a:off x="5161815" y="2476460"/>
                <a:ext cx="541337" cy="285897"/>
              </a:xfrm>
              <a:prstGeom prst="line">
                <a:avLst/>
              </a:prstGeom>
              <a:noFill/>
              <a:ln w="38100" cap="flat" cmpd="sng" algn="ctr">
                <a:gradFill flip="none" rotWithShape="1">
                  <a:gsLst>
                    <a:gs pos="0">
                      <a:schemeClr val="tx2">
                        <a:lumMod val="40000"/>
                        <a:lumOff val="60000"/>
                      </a:schemeClr>
                    </a:gs>
                    <a:gs pos="100000">
                      <a:schemeClr val="tx2">
                        <a:lumMod val="50000"/>
                      </a:schemeClr>
                    </a:gs>
                  </a:gsLst>
                  <a:lin ang="0" scaled="1"/>
                  <a:tileRect/>
                </a:gradFill>
                <a:prstDash val="solid"/>
                <a:round/>
                <a:headEnd type="none" w="med" len="med"/>
                <a:tailEnd type="none" w="med" len="med"/>
              </a:ln>
              <a:effectLst/>
            </p:spPr>
          </p:cxnSp>
          <p:cxnSp>
            <p:nvCxnSpPr>
              <p:cNvPr id="187" name="Straight Connector 186"/>
              <p:cNvCxnSpPr>
                <a:stCxn id="194" idx="4"/>
                <a:endCxn id="203" idx="0"/>
              </p:cNvCxnSpPr>
              <p:nvPr/>
            </p:nvCxnSpPr>
            <p:spPr bwMode="auto">
              <a:xfrm rot="5400000">
                <a:off x="4931359" y="1918310"/>
                <a:ext cx="614168" cy="1506"/>
              </a:xfrm>
              <a:prstGeom prst="line">
                <a:avLst/>
              </a:prstGeom>
              <a:ln>
                <a:solidFill>
                  <a:schemeClr val="tx2">
                    <a:lumMod val="40000"/>
                    <a:lumOff val="6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9" name="Straight Connector 188"/>
              <p:cNvCxnSpPr>
                <a:stCxn id="195" idx="4"/>
                <a:endCxn id="204" idx="0"/>
              </p:cNvCxnSpPr>
              <p:nvPr/>
            </p:nvCxnSpPr>
            <p:spPr bwMode="auto">
              <a:xfrm rot="5400000">
                <a:off x="4492561" y="2155397"/>
                <a:ext cx="614168" cy="1506"/>
              </a:xfrm>
              <a:prstGeom prst="line">
                <a:avLst/>
              </a:prstGeom>
              <a:ln>
                <a:solidFill>
                  <a:schemeClr val="tx2">
                    <a:lumMod val="40000"/>
                    <a:lumOff val="6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0" name="Straight Connector 189"/>
              <p:cNvCxnSpPr>
                <a:stCxn id="193" idx="4"/>
                <a:endCxn id="202" idx="0"/>
              </p:cNvCxnSpPr>
              <p:nvPr/>
            </p:nvCxnSpPr>
            <p:spPr bwMode="auto">
              <a:xfrm rot="5400000">
                <a:off x="4053762" y="2372162"/>
                <a:ext cx="614168" cy="1506"/>
              </a:xfrm>
              <a:prstGeom prst="line">
                <a:avLst/>
              </a:prstGeom>
              <a:ln>
                <a:solidFill>
                  <a:schemeClr val="tx2">
                    <a:lumMod val="40000"/>
                    <a:lumOff val="6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1" name="Straight Connector 190"/>
              <p:cNvCxnSpPr>
                <a:stCxn id="193" idx="6"/>
                <a:endCxn id="194" idx="3"/>
              </p:cNvCxnSpPr>
              <p:nvPr/>
            </p:nvCxnSpPr>
            <p:spPr bwMode="auto">
              <a:xfrm flipV="1">
                <a:off x="4433101" y="1590063"/>
                <a:ext cx="754249" cy="402760"/>
              </a:xfrm>
              <a:prstGeom prst="line">
                <a:avLst/>
              </a:prstGeom>
              <a:ln>
                <a:solidFill>
                  <a:schemeClr val="tx2">
                    <a:lumMod val="40000"/>
                    <a:lumOff val="6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93" name="Oval 192"/>
              <p:cNvSpPr/>
              <p:nvPr/>
            </p:nvSpPr>
            <p:spPr bwMode="auto">
              <a:xfrm>
                <a:off x="4288591" y="1920568"/>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4" name="Oval 193"/>
              <p:cNvSpPr/>
              <p:nvPr/>
            </p:nvSpPr>
            <p:spPr bwMode="auto">
              <a:xfrm>
                <a:off x="5166188" y="1466716"/>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5" name="Oval 194"/>
              <p:cNvSpPr/>
              <p:nvPr/>
            </p:nvSpPr>
            <p:spPr bwMode="auto">
              <a:xfrm>
                <a:off x="4727389" y="1703803"/>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6" name="Oval 195"/>
              <p:cNvSpPr/>
              <p:nvPr/>
            </p:nvSpPr>
            <p:spPr bwMode="auto">
              <a:xfrm>
                <a:off x="4288591" y="2299907"/>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00" name="Oval 199"/>
              <p:cNvSpPr/>
              <p:nvPr/>
            </p:nvSpPr>
            <p:spPr bwMode="auto">
              <a:xfrm>
                <a:off x="5166188" y="1846055"/>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01" name="Oval 200"/>
              <p:cNvSpPr/>
              <p:nvPr/>
            </p:nvSpPr>
            <p:spPr bwMode="auto">
              <a:xfrm>
                <a:off x="4727389" y="2083142"/>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02" name="Oval 201"/>
              <p:cNvSpPr/>
              <p:nvPr/>
            </p:nvSpPr>
            <p:spPr bwMode="auto">
              <a:xfrm>
                <a:off x="4288591" y="2679246"/>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03" name="Oval 202"/>
              <p:cNvSpPr/>
              <p:nvPr/>
            </p:nvSpPr>
            <p:spPr bwMode="auto">
              <a:xfrm>
                <a:off x="5166188" y="2225394"/>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04" name="Oval 203"/>
              <p:cNvSpPr/>
              <p:nvPr/>
            </p:nvSpPr>
            <p:spPr bwMode="auto">
              <a:xfrm>
                <a:off x="4727389" y="2462481"/>
                <a:ext cx="144510" cy="1445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05" name="Oval 204"/>
              <p:cNvSpPr/>
              <p:nvPr/>
            </p:nvSpPr>
            <p:spPr bwMode="auto">
              <a:xfrm>
                <a:off x="5376178" y="1807381"/>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06" name="Straight Connector 205"/>
              <p:cNvCxnSpPr>
                <a:endCxn id="217" idx="0"/>
              </p:cNvCxnSpPr>
              <p:nvPr/>
            </p:nvCxnSpPr>
            <p:spPr bwMode="auto">
              <a:xfrm rot="5400000">
                <a:off x="5142102" y="2258975"/>
                <a:ext cx="614168" cy="1506"/>
              </a:xfrm>
              <a:prstGeom prst="line">
                <a:avLst/>
              </a:prstGeom>
              <a:ln>
                <a:solidFill>
                  <a:schemeClr val="accent2">
                    <a:lumMod val="60000"/>
                    <a:lumOff val="4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7" name="Straight Connector 206"/>
              <p:cNvCxnSpPr>
                <a:stCxn id="219" idx="4"/>
                <a:endCxn id="218" idx="0"/>
              </p:cNvCxnSpPr>
              <p:nvPr/>
            </p:nvCxnSpPr>
            <p:spPr bwMode="auto">
              <a:xfrm rot="5400000">
                <a:off x="4702928" y="2547618"/>
                <a:ext cx="614168" cy="753"/>
              </a:xfrm>
              <a:prstGeom prst="line">
                <a:avLst/>
              </a:prstGeom>
              <a:ln>
                <a:solidFill>
                  <a:schemeClr val="accent2">
                    <a:lumMod val="60000"/>
                    <a:lumOff val="4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8" name="Straight Connector 207"/>
              <p:cNvCxnSpPr>
                <a:stCxn id="212" idx="4"/>
                <a:endCxn id="216" idx="0"/>
              </p:cNvCxnSpPr>
              <p:nvPr/>
            </p:nvCxnSpPr>
            <p:spPr bwMode="auto">
              <a:xfrm rot="5400000">
                <a:off x="4267141" y="2762125"/>
                <a:ext cx="614168" cy="753"/>
              </a:xfrm>
              <a:prstGeom prst="line">
                <a:avLst/>
              </a:prstGeom>
              <a:ln>
                <a:solidFill>
                  <a:schemeClr val="accent2">
                    <a:lumMod val="60000"/>
                    <a:lumOff val="4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9" name="Straight Connector 208"/>
              <p:cNvCxnSpPr>
                <a:stCxn id="212" idx="6"/>
                <a:endCxn id="205" idx="3"/>
              </p:cNvCxnSpPr>
              <p:nvPr/>
            </p:nvCxnSpPr>
            <p:spPr bwMode="auto">
              <a:xfrm flipV="1">
                <a:off x="4646856" y="1930728"/>
                <a:ext cx="750485" cy="452434"/>
              </a:xfrm>
              <a:prstGeom prst="line">
                <a:avLst/>
              </a:prstGeom>
              <a:ln>
                <a:solidFill>
                  <a:schemeClr val="accent2">
                    <a:lumMod val="60000"/>
                    <a:lumOff val="4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0" name="Straight Connector 209"/>
              <p:cNvCxnSpPr>
                <a:stCxn id="213" idx="6"/>
                <a:endCxn id="214" idx="3"/>
              </p:cNvCxnSpPr>
              <p:nvPr/>
            </p:nvCxnSpPr>
            <p:spPr bwMode="auto">
              <a:xfrm flipV="1">
                <a:off x="4646856" y="2310067"/>
                <a:ext cx="751238" cy="452434"/>
              </a:xfrm>
              <a:prstGeom prst="line">
                <a:avLst/>
              </a:prstGeom>
              <a:ln>
                <a:solidFill>
                  <a:schemeClr val="accent2">
                    <a:lumMod val="60000"/>
                    <a:lumOff val="4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1" name="Straight Connector 210"/>
              <p:cNvCxnSpPr>
                <a:stCxn id="216" idx="6"/>
                <a:endCxn id="217" idx="3"/>
              </p:cNvCxnSpPr>
              <p:nvPr/>
            </p:nvCxnSpPr>
            <p:spPr bwMode="auto">
              <a:xfrm flipV="1">
                <a:off x="4646103" y="2689406"/>
                <a:ext cx="751991" cy="452434"/>
              </a:xfrm>
              <a:prstGeom prst="line">
                <a:avLst/>
              </a:prstGeom>
              <a:ln>
                <a:solidFill>
                  <a:schemeClr val="accent2">
                    <a:lumMod val="60000"/>
                    <a:lumOff val="40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12" name="Oval 211"/>
              <p:cNvSpPr/>
              <p:nvPr/>
            </p:nvSpPr>
            <p:spPr bwMode="auto">
              <a:xfrm>
                <a:off x="4502346" y="2310907"/>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3" name="Oval 212"/>
              <p:cNvSpPr/>
              <p:nvPr/>
            </p:nvSpPr>
            <p:spPr bwMode="auto">
              <a:xfrm>
                <a:off x="4502346" y="2690246"/>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4" name="Oval 213"/>
              <p:cNvSpPr/>
              <p:nvPr/>
            </p:nvSpPr>
            <p:spPr bwMode="auto">
              <a:xfrm>
                <a:off x="5376931" y="2186720"/>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5" name="Oval 214"/>
              <p:cNvSpPr/>
              <p:nvPr/>
            </p:nvSpPr>
            <p:spPr bwMode="auto">
              <a:xfrm>
                <a:off x="4938134" y="2475740"/>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6" name="Oval 215"/>
              <p:cNvSpPr/>
              <p:nvPr/>
            </p:nvSpPr>
            <p:spPr bwMode="auto">
              <a:xfrm>
                <a:off x="4501593" y="3069585"/>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7" name="Oval 216"/>
              <p:cNvSpPr/>
              <p:nvPr/>
            </p:nvSpPr>
            <p:spPr bwMode="auto">
              <a:xfrm>
                <a:off x="5376931" y="2566059"/>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8" name="Oval 217"/>
              <p:cNvSpPr/>
              <p:nvPr/>
            </p:nvSpPr>
            <p:spPr bwMode="auto">
              <a:xfrm>
                <a:off x="4937381" y="2855079"/>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19" name="Oval 218"/>
              <p:cNvSpPr/>
              <p:nvPr/>
            </p:nvSpPr>
            <p:spPr bwMode="auto">
              <a:xfrm>
                <a:off x="4938134" y="2096401"/>
                <a:ext cx="144510" cy="144510"/>
              </a:xfrm>
              <a:prstGeom prst="ellipse">
                <a:avLst/>
              </a:prstGeom>
              <a:gradFill>
                <a:gsLst>
                  <a:gs pos="0">
                    <a:schemeClr val="accent2">
                      <a:lumMod val="75000"/>
                    </a:schemeClr>
                  </a:gs>
                  <a:gs pos="35000">
                    <a:schemeClr val="tx2">
                      <a:lumMod val="60000"/>
                      <a:lumOff val="40000"/>
                    </a:schemeClr>
                  </a:gs>
                  <a:gs pos="100000">
                    <a:schemeClr val="tx2">
                      <a:lumMod val="40000"/>
                      <a:lumOff val="60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cxnSp>
            <p:nvCxnSpPr>
              <p:cNvPr id="220" name="Straight Connector 219"/>
              <p:cNvCxnSpPr>
                <a:stCxn id="227" idx="4"/>
                <a:endCxn id="233" idx="0"/>
              </p:cNvCxnSpPr>
              <p:nvPr/>
            </p:nvCxnSpPr>
            <p:spPr bwMode="auto">
              <a:xfrm rot="5400000">
                <a:off x="5319441" y="2561832"/>
                <a:ext cx="614167" cy="1506"/>
              </a:xfrm>
              <a:prstGeom prst="line">
                <a:avLst/>
              </a:prstGeom>
              <a:ln>
                <a:solidFill>
                  <a:schemeClr val="tx2">
                    <a:lumMod val="75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21" name="Straight Connector 220"/>
              <p:cNvCxnSpPr>
                <a:stCxn id="228" idx="4"/>
                <a:endCxn id="234" idx="0"/>
              </p:cNvCxnSpPr>
              <p:nvPr/>
            </p:nvCxnSpPr>
            <p:spPr bwMode="auto">
              <a:xfrm rot="5400000">
                <a:off x="4880643" y="2850852"/>
                <a:ext cx="614167" cy="1506"/>
              </a:xfrm>
              <a:prstGeom prst="line">
                <a:avLst/>
              </a:prstGeom>
              <a:ln>
                <a:solidFill>
                  <a:schemeClr val="tx2">
                    <a:lumMod val="75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22" name="Straight Connector 221"/>
              <p:cNvCxnSpPr>
                <a:stCxn id="226" idx="4"/>
                <a:endCxn id="232" idx="0"/>
              </p:cNvCxnSpPr>
              <p:nvPr/>
            </p:nvCxnSpPr>
            <p:spPr bwMode="auto">
              <a:xfrm rot="5400000">
                <a:off x="4441091" y="3085680"/>
                <a:ext cx="614167" cy="1506"/>
              </a:xfrm>
              <a:prstGeom prst="line">
                <a:avLst/>
              </a:prstGeom>
              <a:ln>
                <a:solidFill>
                  <a:schemeClr val="tx2">
                    <a:lumMod val="75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23" name="Straight Connector 222"/>
              <p:cNvCxnSpPr>
                <a:stCxn id="226" idx="6"/>
                <a:endCxn id="227" idx="3"/>
              </p:cNvCxnSpPr>
              <p:nvPr/>
            </p:nvCxnSpPr>
            <p:spPr bwMode="auto">
              <a:xfrm flipV="1">
                <a:off x="4820430" y="2233585"/>
                <a:ext cx="755002" cy="472756"/>
              </a:xfrm>
              <a:prstGeom prst="line">
                <a:avLst/>
              </a:prstGeom>
              <a:ln>
                <a:solidFill>
                  <a:schemeClr val="tx2">
                    <a:lumMod val="75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24" name="Straight Connector 223"/>
              <p:cNvCxnSpPr>
                <a:stCxn id="229" idx="6"/>
                <a:endCxn id="230" idx="3"/>
              </p:cNvCxnSpPr>
              <p:nvPr/>
            </p:nvCxnSpPr>
            <p:spPr bwMode="auto">
              <a:xfrm flipV="1">
                <a:off x="4820430" y="2612924"/>
                <a:ext cx="755002" cy="472756"/>
              </a:xfrm>
              <a:prstGeom prst="line">
                <a:avLst/>
              </a:prstGeom>
              <a:ln>
                <a:solidFill>
                  <a:schemeClr val="tx2">
                    <a:lumMod val="75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25" name="Straight Connector 224"/>
              <p:cNvCxnSpPr>
                <a:stCxn id="232" idx="6"/>
                <a:endCxn id="233" idx="3"/>
              </p:cNvCxnSpPr>
              <p:nvPr/>
            </p:nvCxnSpPr>
            <p:spPr bwMode="auto">
              <a:xfrm flipV="1">
                <a:off x="4820430" y="2992263"/>
                <a:ext cx="755002" cy="472756"/>
              </a:xfrm>
              <a:prstGeom prst="line">
                <a:avLst/>
              </a:prstGeom>
              <a:ln>
                <a:solidFill>
                  <a:schemeClr val="tx2">
                    <a:lumMod val="75000"/>
                  </a:schemeClr>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26" name="Oval 225"/>
              <p:cNvSpPr/>
              <p:nvPr/>
            </p:nvSpPr>
            <p:spPr bwMode="auto">
              <a:xfrm>
                <a:off x="4675920" y="2634087"/>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7" name="Oval 226"/>
              <p:cNvSpPr/>
              <p:nvPr/>
            </p:nvSpPr>
            <p:spPr bwMode="auto">
              <a:xfrm>
                <a:off x="5554270" y="2110238"/>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8" name="Oval 227"/>
              <p:cNvSpPr/>
              <p:nvPr/>
            </p:nvSpPr>
            <p:spPr bwMode="auto">
              <a:xfrm>
                <a:off x="5115471" y="2399258"/>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9" name="Oval 228"/>
              <p:cNvSpPr/>
              <p:nvPr/>
            </p:nvSpPr>
            <p:spPr bwMode="auto">
              <a:xfrm>
                <a:off x="4675920" y="3013425"/>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0" name="Oval 229"/>
              <p:cNvSpPr/>
              <p:nvPr/>
            </p:nvSpPr>
            <p:spPr bwMode="auto">
              <a:xfrm>
                <a:off x="5554270" y="2489577"/>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1" name="Oval 230"/>
              <p:cNvSpPr/>
              <p:nvPr/>
            </p:nvSpPr>
            <p:spPr bwMode="auto">
              <a:xfrm>
                <a:off x="5115471" y="2778597"/>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2" name="Oval 231"/>
              <p:cNvSpPr/>
              <p:nvPr/>
            </p:nvSpPr>
            <p:spPr bwMode="auto">
              <a:xfrm>
                <a:off x="4675920" y="3392764"/>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3" name="Oval 232"/>
              <p:cNvSpPr/>
              <p:nvPr/>
            </p:nvSpPr>
            <p:spPr bwMode="auto">
              <a:xfrm>
                <a:off x="5554270" y="2868915"/>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34" name="Oval 233"/>
              <p:cNvSpPr/>
              <p:nvPr/>
            </p:nvSpPr>
            <p:spPr bwMode="auto">
              <a:xfrm>
                <a:off x="5115471" y="3157935"/>
                <a:ext cx="144510" cy="144510"/>
              </a:xfrm>
              <a:prstGeom prst="ellipse">
                <a:avLst/>
              </a:prstGeom>
              <a:gradFill>
                <a:gsLst>
                  <a:gs pos="0">
                    <a:schemeClr val="tx2">
                      <a:lumMod val="50000"/>
                    </a:schemeClr>
                  </a:gs>
                  <a:gs pos="35000">
                    <a:schemeClr val="tx2">
                      <a:lumMod val="75000"/>
                    </a:schemeClr>
                  </a:gs>
                  <a:gs pos="100000">
                    <a:schemeClr val="tx2">
                      <a:lumMod val="75000"/>
                    </a:schemeClr>
                  </a:gs>
                </a:gsLst>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sp>
          <p:nvSpPr>
            <p:cNvPr id="168" name="TextBox 167"/>
            <p:cNvSpPr txBox="1"/>
            <p:nvPr/>
          </p:nvSpPr>
          <p:spPr>
            <a:xfrm>
              <a:off x="4648200" y="914400"/>
              <a:ext cx="2133600" cy="523220"/>
            </a:xfrm>
            <a:prstGeom prst="rect">
              <a:avLst/>
            </a:prstGeom>
            <a:noFill/>
          </p:spPr>
          <p:txBody>
            <a:bodyPr wrap="square" rtlCol="0">
              <a:spAutoFit/>
            </a:bodyPr>
            <a:lstStyle/>
            <a:p>
              <a:r>
                <a:rPr lang="en-US" sz="2800" b="1" dirty="0" smtClean="0"/>
                <a:t>Data Graph</a:t>
              </a:r>
              <a:endParaRPr lang="en-US" sz="2800" b="1" dirty="0"/>
            </a:p>
          </p:txBody>
        </p:sp>
      </p:grpSp>
      <p:sp>
        <p:nvSpPr>
          <p:cNvPr id="72" name="TextBox 71"/>
          <p:cNvSpPr txBox="1"/>
          <p:nvPr/>
        </p:nvSpPr>
        <p:spPr>
          <a:xfrm>
            <a:off x="3657601" y="3711476"/>
            <a:ext cx="4800599" cy="2308324"/>
          </a:xfrm>
          <a:prstGeom prst="rect">
            <a:avLst/>
          </a:prstGeom>
          <a:noFill/>
        </p:spPr>
        <p:txBody>
          <a:bodyPr wrap="square" rtlCol="0">
            <a:spAutoFit/>
          </a:bodyPr>
          <a:lstStyle/>
          <a:p>
            <a:r>
              <a:rPr lang="en-US" sz="2400" b="1" dirty="0" smtClean="0"/>
              <a:t>Update Function</a:t>
            </a:r>
            <a:r>
              <a:rPr lang="en-US" sz="2400" dirty="0" smtClean="0"/>
              <a:t>:</a:t>
            </a:r>
          </a:p>
          <a:p>
            <a:r>
              <a:rPr lang="en-US" sz="2400" dirty="0" smtClean="0"/>
              <a:t>Loopy BP Update Equation</a:t>
            </a:r>
          </a:p>
          <a:p>
            <a:r>
              <a:rPr lang="en-US" sz="2400" b="1" dirty="0" smtClean="0"/>
              <a:t>Scheduler:</a:t>
            </a:r>
          </a:p>
          <a:p>
            <a:r>
              <a:rPr lang="en-US" sz="2400" dirty="0" smtClean="0"/>
              <a:t>Approximate Priority</a:t>
            </a:r>
          </a:p>
          <a:p>
            <a:r>
              <a:rPr lang="en-US" sz="2400" b="1" dirty="0" smtClean="0"/>
              <a:t>Consistency Model:</a:t>
            </a:r>
          </a:p>
          <a:p>
            <a:r>
              <a:rPr lang="en-US" sz="2400" dirty="0" smtClean="0"/>
              <a:t>	Edge Consistency</a:t>
            </a:r>
          </a:p>
        </p:txBody>
      </p:sp>
      <p:sp>
        <p:nvSpPr>
          <p:cNvPr id="68" name="TextBox 67"/>
          <p:cNvSpPr txBox="1"/>
          <p:nvPr/>
        </p:nvSpPr>
        <p:spPr>
          <a:xfrm>
            <a:off x="4755432" y="1589782"/>
            <a:ext cx="3245568" cy="1077218"/>
          </a:xfrm>
          <a:prstGeom prst="rect">
            <a:avLst/>
          </a:prstGeom>
          <a:noFill/>
        </p:spPr>
        <p:txBody>
          <a:bodyPr wrap="none" rtlCol="0">
            <a:spAutoFit/>
          </a:bodyPr>
          <a:lstStyle/>
          <a:p>
            <a:r>
              <a:rPr lang="en-US" sz="3200" b="1" dirty="0" smtClean="0"/>
              <a:t>Vertices:</a:t>
            </a:r>
            <a:r>
              <a:rPr lang="en-US" sz="3200" dirty="0" smtClean="0"/>
              <a:t> 1 Million</a:t>
            </a:r>
          </a:p>
          <a:p>
            <a:r>
              <a:rPr lang="en-US" sz="3200" b="1" dirty="0" smtClean="0"/>
              <a:t>Edges: </a:t>
            </a:r>
            <a:r>
              <a:rPr lang="en-US" sz="3200" dirty="0" smtClean="0"/>
              <a:t>3 Million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68"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Loopy Belief Propagation</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62</a:t>
            </a:fld>
            <a:endParaRPr lang="en-US"/>
          </a:p>
        </p:txBody>
      </p:sp>
      <p:graphicFrame>
        <p:nvGraphicFramePr>
          <p:cNvPr id="95" name="Content Placeholder 4"/>
          <p:cNvGraphicFramePr>
            <a:graphicFrameLocks/>
          </p:cNvGraphicFramePr>
          <p:nvPr/>
        </p:nvGraphicFramePr>
        <p:xfrm>
          <a:off x="1066800" y="990600"/>
          <a:ext cx="6694127" cy="4659339"/>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17"/>
          <p:cNvGrpSpPr/>
          <p:nvPr/>
        </p:nvGrpSpPr>
        <p:grpSpPr>
          <a:xfrm>
            <a:off x="3429000" y="1828800"/>
            <a:ext cx="2286000" cy="381000"/>
            <a:chOff x="5845332" y="1388174"/>
            <a:chExt cx="2286000" cy="381000"/>
          </a:xfrm>
        </p:grpSpPr>
        <p:sp>
          <p:nvSpPr>
            <p:cNvPr id="96" name="TextBox 95"/>
            <p:cNvSpPr txBox="1"/>
            <p:nvPr/>
          </p:nvSpPr>
          <p:spPr>
            <a:xfrm>
              <a:off x="5845332" y="1388174"/>
              <a:ext cx="1254405" cy="369332"/>
            </a:xfrm>
            <a:prstGeom prst="rect">
              <a:avLst/>
            </a:prstGeom>
            <a:noFill/>
          </p:spPr>
          <p:txBody>
            <a:bodyPr wrap="square" rtlCol="0">
              <a:spAutoFit/>
            </a:bodyPr>
            <a:lstStyle/>
            <a:p>
              <a:r>
                <a:rPr lang="en-US" b="1" dirty="0" smtClean="0"/>
                <a:t>Optimal</a:t>
              </a:r>
              <a:endParaRPr lang="en-US" sz="1800" b="1" dirty="0"/>
            </a:p>
          </p:txBody>
        </p:sp>
        <p:cxnSp>
          <p:nvCxnSpPr>
            <p:cNvPr id="97" name="Straight Arrow Connector 96"/>
            <p:cNvCxnSpPr/>
            <p:nvPr/>
          </p:nvCxnSpPr>
          <p:spPr bwMode="auto">
            <a:xfrm>
              <a:off x="6759732" y="1540574"/>
              <a:ext cx="1371600" cy="228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5" name="Group 9"/>
          <p:cNvGrpSpPr/>
          <p:nvPr/>
        </p:nvGrpSpPr>
        <p:grpSpPr>
          <a:xfrm>
            <a:off x="1391642" y="1183353"/>
            <a:ext cx="369331" cy="1261143"/>
            <a:chOff x="4427790" y="1257039"/>
            <a:chExt cx="352954" cy="1410754"/>
          </a:xfrm>
        </p:grpSpPr>
        <p:cxnSp>
          <p:nvCxnSpPr>
            <p:cNvPr id="101" name="Straight Arrow Connector 100"/>
            <p:cNvCxnSpPr/>
            <p:nvPr/>
          </p:nvCxnSpPr>
          <p:spPr bwMode="auto">
            <a:xfrm rot="5400000" flipH="1" flipV="1">
              <a:off x="4108868" y="1949410"/>
              <a:ext cx="1295400" cy="1588"/>
            </a:xfrm>
            <a:prstGeom prst="straightConnector1">
              <a:avLst/>
            </a:prstGeom>
            <a:noFill/>
            <a:ln w="38100" cap="flat" cmpd="sng" algn="ctr">
              <a:solidFill>
                <a:schemeClr val="hlink"/>
              </a:solidFill>
              <a:prstDash val="solid"/>
              <a:round/>
              <a:headEnd type="none" w="med" len="med"/>
              <a:tailEnd type="arrow"/>
            </a:ln>
            <a:effectLst/>
          </p:spPr>
        </p:cxnSp>
        <p:sp>
          <p:nvSpPr>
            <p:cNvPr id="102" name="TextBox 101"/>
            <p:cNvSpPr txBox="1"/>
            <p:nvPr/>
          </p:nvSpPr>
          <p:spPr>
            <a:xfrm rot="16200000">
              <a:off x="3898890" y="1785939"/>
              <a:ext cx="1410754" cy="352954"/>
            </a:xfrm>
            <a:prstGeom prst="rect">
              <a:avLst/>
            </a:prstGeom>
            <a:noFill/>
          </p:spPr>
          <p:txBody>
            <a:bodyPr wrap="square" rtlCol="0">
              <a:spAutoFit/>
            </a:bodyPr>
            <a:lstStyle/>
            <a:p>
              <a:r>
                <a:rPr lang="en-US" sz="1800" dirty="0" smtClean="0"/>
                <a:t>Better</a:t>
              </a:r>
              <a:endParaRPr lang="en-US" sz="1800" dirty="0"/>
            </a:p>
          </p:txBody>
        </p:sp>
      </p:grpSp>
      <p:grpSp>
        <p:nvGrpSpPr>
          <p:cNvPr id="7" name="Group 16"/>
          <p:cNvGrpSpPr/>
          <p:nvPr/>
        </p:nvGrpSpPr>
        <p:grpSpPr>
          <a:xfrm>
            <a:off x="5715000" y="2667000"/>
            <a:ext cx="2193350" cy="674132"/>
            <a:chOff x="7263545" y="2570441"/>
            <a:chExt cx="2193350" cy="674132"/>
          </a:xfrm>
        </p:grpSpPr>
        <p:cxnSp>
          <p:nvCxnSpPr>
            <p:cNvPr id="99" name="Straight Arrow Connector 98"/>
            <p:cNvCxnSpPr>
              <a:stCxn id="15" idx="1"/>
            </p:cNvCxnSpPr>
            <p:nvPr/>
          </p:nvCxnSpPr>
          <p:spPr bwMode="auto">
            <a:xfrm rot="10800000">
              <a:off x="7263545" y="2570441"/>
              <a:ext cx="304800" cy="48946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7568345" y="2875241"/>
              <a:ext cx="1888550" cy="369332"/>
            </a:xfrm>
            <a:prstGeom prst="rect">
              <a:avLst/>
            </a:prstGeom>
            <a:noFill/>
          </p:spPr>
          <p:txBody>
            <a:bodyPr wrap="square" rtlCol="0">
              <a:spAutoFit/>
            </a:bodyPr>
            <a:lstStyle/>
            <a:p>
              <a:r>
                <a:rPr lang="en-US" b="1" dirty="0" err="1" smtClean="0"/>
                <a:t>SplashBP</a:t>
              </a:r>
              <a:endParaRPr lang="en-US" sz="2400" b="1" dirty="0"/>
            </a:p>
          </p:txBody>
        </p:sp>
      </p:grpSp>
      <p:sp>
        <p:nvSpPr>
          <p:cNvPr id="19" name="Content Placeholder 18"/>
          <p:cNvSpPr>
            <a:spLocks noGrp="1"/>
          </p:cNvSpPr>
          <p:nvPr>
            <p:ph idx="1"/>
          </p:nvPr>
        </p:nvSpPr>
        <p:spPr>
          <a:xfrm>
            <a:off x="2286000" y="5715000"/>
            <a:ext cx="4572000" cy="705351"/>
          </a:xfrm>
        </p:spPr>
        <p:txBody>
          <a:bodyPr/>
          <a:lstStyle/>
          <a:p>
            <a:pPr algn="ctr">
              <a:buNone/>
            </a:pPr>
            <a:r>
              <a:rPr lang="en-US" sz="3600" dirty="0" smtClean="0"/>
              <a:t>15.5x speedup </a:t>
            </a:r>
            <a:endParaRPr lang="en-US" sz="3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CoEM</a:t>
            </a:r>
            <a:r>
              <a:rPr lang="en-US" dirty="0" smtClean="0"/>
              <a:t> (Rosie Jones, 2005)</a:t>
            </a:r>
            <a:endParaRPr lang="en-US" dirty="0"/>
          </a:p>
        </p:txBody>
      </p:sp>
      <p:sp>
        <p:nvSpPr>
          <p:cNvPr id="7" name="TextBox 6"/>
          <p:cNvSpPr txBox="1"/>
          <p:nvPr/>
        </p:nvSpPr>
        <p:spPr>
          <a:xfrm>
            <a:off x="317500" y="1066800"/>
            <a:ext cx="7899400" cy="461665"/>
          </a:xfrm>
          <a:prstGeom prst="rect">
            <a:avLst/>
          </a:prstGeom>
          <a:noFill/>
        </p:spPr>
        <p:txBody>
          <a:bodyPr wrap="square" rtlCol="0">
            <a:spAutoFit/>
          </a:bodyPr>
          <a:lstStyle/>
          <a:p>
            <a:r>
              <a:rPr lang="en-US" sz="2400" b="1" dirty="0" smtClean="0"/>
              <a:t>Named Entity Recognition Task </a:t>
            </a:r>
            <a:endParaRPr lang="en-US" sz="2400" b="1" dirty="0"/>
          </a:p>
        </p:txBody>
      </p:sp>
      <p:grpSp>
        <p:nvGrpSpPr>
          <p:cNvPr id="3" name="Group 50"/>
          <p:cNvGrpSpPr/>
          <p:nvPr/>
        </p:nvGrpSpPr>
        <p:grpSpPr>
          <a:xfrm>
            <a:off x="3723098" y="1524000"/>
            <a:ext cx="5725702" cy="2397776"/>
            <a:chOff x="1350552" y="3071515"/>
            <a:chExt cx="4879469" cy="1842756"/>
          </a:xfrm>
        </p:grpSpPr>
        <p:sp>
          <p:nvSpPr>
            <p:cNvPr id="10" name="Oval 9"/>
            <p:cNvSpPr/>
            <p:nvPr/>
          </p:nvSpPr>
          <p:spPr bwMode="auto">
            <a:xfrm>
              <a:off x="3016250" y="3135015"/>
              <a:ext cx="330200" cy="330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1" name="Oval 10"/>
            <p:cNvSpPr/>
            <p:nvPr/>
          </p:nvSpPr>
          <p:spPr bwMode="auto">
            <a:xfrm>
              <a:off x="3016250" y="3859543"/>
              <a:ext cx="330200" cy="330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2" name="Oval 11"/>
            <p:cNvSpPr/>
            <p:nvPr/>
          </p:nvSpPr>
          <p:spPr bwMode="auto">
            <a:xfrm>
              <a:off x="3016250" y="4584071"/>
              <a:ext cx="330200" cy="330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8" name="Oval 17"/>
            <p:cNvSpPr/>
            <p:nvPr/>
          </p:nvSpPr>
          <p:spPr bwMode="auto">
            <a:xfrm>
              <a:off x="4064000" y="3135015"/>
              <a:ext cx="330200" cy="330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19" name="Oval 18"/>
            <p:cNvSpPr/>
            <p:nvPr/>
          </p:nvSpPr>
          <p:spPr bwMode="auto">
            <a:xfrm>
              <a:off x="4064000" y="3859543"/>
              <a:ext cx="330200" cy="330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0" name="Oval 19"/>
            <p:cNvSpPr/>
            <p:nvPr/>
          </p:nvSpPr>
          <p:spPr bwMode="auto">
            <a:xfrm>
              <a:off x="4064000" y="4584071"/>
              <a:ext cx="330200" cy="3302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2" name="TextBox 21"/>
            <p:cNvSpPr txBox="1"/>
            <p:nvPr/>
          </p:nvSpPr>
          <p:spPr>
            <a:xfrm>
              <a:off x="2073481" y="3071515"/>
              <a:ext cx="964740" cy="283842"/>
            </a:xfrm>
            <a:prstGeom prst="rect">
              <a:avLst/>
            </a:prstGeom>
            <a:noFill/>
          </p:spPr>
          <p:txBody>
            <a:bodyPr wrap="square" rtlCol="0">
              <a:spAutoFit/>
            </a:bodyPr>
            <a:lstStyle/>
            <a:p>
              <a:pPr algn="r"/>
              <a:r>
                <a:rPr lang="en-US" sz="1800" dirty="0" smtClean="0"/>
                <a:t>the dog</a:t>
              </a:r>
              <a:endParaRPr lang="en-US" sz="1800" dirty="0"/>
            </a:p>
          </p:txBody>
        </p:sp>
        <p:sp>
          <p:nvSpPr>
            <p:cNvPr id="23" name="TextBox 22"/>
            <p:cNvSpPr txBox="1"/>
            <p:nvPr/>
          </p:nvSpPr>
          <p:spPr>
            <a:xfrm>
              <a:off x="1980044" y="3816978"/>
              <a:ext cx="1058177" cy="283842"/>
            </a:xfrm>
            <a:prstGeom prst="rect">
              <a:avLst/>
            </a:prstGeom>
            <a:noFill/>
          </p:spPr>
          <p:txBody>
            <a:bodyPr wrap="square" rtlCol="0">
              <a:spAutoFit/>
            </a:bodyPr>
            <a:lstStyle/>
            <a:p>
              <a:pPr algn="r"/>
              <a:r>
                <a:rPr lang="en-US" sz="1800" dirty="0" smtClean="0"/>
                <a:t>Australia</a:t>
              </a:r>
              <a:endParaRPr lang="en-US" sz="1800" dirty="0"/>
            </a:p>
          </p:txBody>
        </p:sp>
        <p:sp>
          <p:nvSpPr>
            <p:cNvPr id="24" name="TextBox 23"/>
            <p:cNvSpPr txBox="1"/>
            <p:nvPr/>
          </p:nvSpPr>
          <p:spPr>
            <a:xfrm>
              <a:off x="1350552" y="4566906"/>
              <a:ext cx="1687669" cy="283842"/>
            </a:xfrm>
            <a:prstGeom prst="rect">
              <a:avLst/>
            </a:prstGeom>
            <a:noFill/>
          </p:spPr>
          <p:txBody>
            <a:bodyPr wrap="square" rtlCol="0">
              <a:spAutoFit/>
            </a:bodyPr>
            <a:lstStyle/>
            <a:p>
              <a:pPr algn="r"/>
              <a:r>
                <a:rPr lang="en-US" sz="1800" dirty="0" smtClean="0"/>
                <a:t>Catalina Island</a:t>
              </a:r>
              <a:endParaRPr lang="en-US" sz="1800" dirty="0"/>
            </a:p>
          </p:txBody>
        </p:sp>
        <p:sp>
          <p:nvSpPr>
            <p:cNvPr id="25" name="TextBox 24"/>
            <p:cNvSpPr txBox="1"/>
            <p:nvPr/>
          </p:nvSpPr>
          <p:spPr>
            <a:xfrm>
              <a:off x="4351338" y="3071515"/>
              <a:ext cx="1826191" cy="283842"/>
            </a:xfrm>
            <a:prstGeom prst="rect">
              <a:avLst/>
            </a:prstGeom>
            <a:noFill/>
          </p:spPr>
          <p:txBody>
            <a:bodyPr wrap="square" rtlCol="0">
              <a:spAutoFit/>
            </a:bodyPr>
            <a:lstStyle/>
            <a:p>
              <a:r>
                <a:rPr lang="en-US" sz="1800" dirty="0" smtClean="0"/>
                <a:t>&lt;X&gt; ran quickly</a:t>
              </a:r>
              <a:endParaRPr lang="en-US" sz="1800" dirty="0"/>
            </a:p>
          </p:txBody>
        </p:sp>
        <p:sp>
          <p:nvSpPr>
            <p:cNvPr id="26" name="TextBox 25"/>
            <p:cNvSpPr txBox="1"/>
            <p:nvPr/>
          </p:nvSpPr>
          <p:spPr>
            <a:xfrm>
              <a:off x="4362690" y="3816978"/>
              <a:ext cx="1867331" cy="283842"/>
            </a:xfrm>
            <a:prstGeom prst="rect">
              <a:avLst/>
            </a:prstGeom>
            <a:noFill/>
          </p:spPr>
          <p:txBody>
            <a:bodyPr wrap="square" rtlCol="0">
              <a:spAutoFit/>
            </a:bodyPr>
            <a:lstStyle/>
            <a:p>
              <a:r>
                <a:rPr lang="en-US" sz="1800" dirty="0" smtClean="0"/>
                <a:t>travelled to &lt;X&gt;</a:t>
              </a:r>
              <a:endParaRPr lang="en-US" sz="1800" dirty="0"/>
            </a:p>
          </p:txBody>
        </p:sp>
        <p:sp>
          <p:nvSpPr>
            <p:cNvPr id="27" name="TextBox 26"/>
            <p:cNvSpPr txBox="1"/>
            <p:nvPr/>
          </p:nvSpPr>
          <p:spPr>
            <a:xfrm>
              <a:off x="4362690" y="4566906"/>
              <a:ext cx="1813317" cy="283842"/>
            </a:xfrm>
            <a:prstGeom prst="rect">
              <a:avLst/>
            </a:prstGeom>
            <a:noFill/>
          </p:spPr>
          <p:txBody>
            <a:bodyPr wrap="square" rtlCol="0">
              <a:spAutoFit/>
            </a:bodyPr>
            <a:lstStyle/>
            <a:p>
              <a:r>
                <a:rPr lang="en-US" sz="1800" dirty="0" smtClean="0"/>
                <a:t>&lt;X&gt; is pleasant</a:t>
              </a:r>
              <a:endParaRPr lang="en-US" sz="1800" dirty="0"/>
            </a:p>
          </p:txBody>
        </p:sp>
        <p:cxnSp>
          <p:nvCxnSpPr>
            <p:cNvPr id="29" name="Straight Connector 28"/>
            <p:cNvCxnSpPr>
              <a:stCxn id="10" idx="6"/>
              <a:endCxn id="18" idx="2"/>
            </p:cNvCxnSpPr>
            <p:nvPr/>
          </p:nvCxnSpPr>
          <p:spPr bwMode="auto">
            <a:xfrm>
              <a:off x="3346450" y="3300115"/>
              <a:ext cx="717550" cy="1588"/>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34" name="Straight Connector 33"/>
            <p:cNvCxnSpPr>
              <a:stCxn id="11" idx="6"/>
              <a:endCxn id="19" idx="2"/>
            </p:cNvCxnSpPr>
            <p:nvPr/>
          </p:nvCxnSpPr>
          <p:spPr bwMode="auto">
            <a:xfrm>
              <a:off x="3346450" y="4024643"/>
              <a:ext cx="717550" cy="1588"/>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37" name="Straight Connector 36"/>
            <p:cNvCxnSpPr>
              <a:stCxn id="12" idx="6"/>
              <a:endCxn id="20" idx="2"/>
            </p:cNvCxnSpPr>
            <p:nvPr/>
          </p:nvCxnSpPr>
          <p:spPr bwMode="auto">
            <a:xfrm>
              <a:off x="3346450" y="4749171"/>
              <a:ext cx="717550" cy="1588"/>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40" name="Straight Connector 39"/>
            <p:cNvCxnSpPr>
              <a:stCxn id="12" idx="6"/>
              <a:endCxn id="19" idx="3"/>
            </p:cNvCxnSpPr>
            <p:nvPr/>
          </p:nvCxnSpPr>
          <p:spPr bwMode="auto">
            <a:xfrm flipV="1">
              <a:off x="3346450" y="4141386"/>
              <a:ext cx="765907" cy="607785"/>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cxnSp>
          <p:nvCxnSpPr>
            <p:cNvPr id="43" name="Straight Connector 42"/>
            <p:cNvCxnSpPr>
              <a:stCxn id="11" idx="5"/>
              <a:endCxn id="20" idx="1"/>
            </p:cNvCxnSpPr>
            <p:nvPr/>
          </p:nvCxnSpPr>
          <p:spPr bwMode="auto">
            <a:xfrm rot="16200000" flipH="1">
              <a:off x="3459704" y="3979775"/>
              <a:ext cx="491042" cy="814264"/>
            </a:xfrm>
            <a:prstGeom prst="lin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cxnSp>
      </p:grpSp>
      <p:graphicFrame>
        <p:nvGraphicFramePr>
          <p:cNvPr id="70" name="Table 69"/>
          <p:cNvGraphicFramePr>
            <a:graphicFrameLocks noGrp="1"/>
          </p:cNvGraphicFramePr>
          <p:nvPr/>
        </p:nvGraphicFramePr>
        <p:xfrm>
          <a:off x="762000" y="4495800"/>
          <a:ext cx="7362360" cy="733104"/>
        </p:xfrm>
        <a:graphic>
          <a:graphicData uri="http://schemas.openxmlformats.org/drawingml/2006/table">
            <a:tbl>
              <a:tblPr firstRow="1" bandRow="1">
                <a:tableStyleId>{D7AC3CCA-C797-4891-BE02-D94E43425B78}</a:tableStyleId>
              </a:tblPr>
              <a:tblGrid>
                <a:gridCol w="2454120"/>
                <a:gridCol w="2454120"/>
                <a:gridCol w="2454120"/>
              </a:tblGrid>
              <a:tr h="733104">
                <a:tc>
                  <a:txBody>
                    <a:bodyPr/>
                    <a:lstStyle/>
                    <a:p>
                      <a:r>
                        <a:rPr lang="en-US" sz="2800" b="1" dirty="0" err="1" smtClean="0"/>
                        <a:t>Hadoop</a:t>
                      </a:r>
                      <a:endParaRPr lang="en-US" sz="2800" b="1" dirty="0"/>
                    </a:p>
                  </a:txBody>
                  <a:tcPr/>
                </a:tc>
                <a:tc>
                  <a:txBody>
                    <a:bodyPr/>
                    <a:lstStyle/>
                    <a:p>
                      <a:r>
                        <a:rPr lang="en-US" sz="2800" b="1" dirty="0" smtClean="0"/>
                        <a:t>95</a:t>
                      </a:r>
                      <a:r>
                        <a:rPr lang="en-US" sz="2800" b="1" baseline="0" dirty="0" smtClean="0"/>
                        <a:t> Cores</a:t>
                      </a:r>
                      <a:endParaRPr lang="en-US" sz="2800" b="1" dirty="0"/>
                    </a:p>
                  </a:txBody>
                  <a:tcPr/>
                </a:tc>
                <a:tc>
                  <a:txBody>
                    <a:bodyPr/>
                    <a:lstStyle/>
                    <a:p>
                      <a:r>
                        <a:rPr lang="en-US" sz="2800" b="1" dirty="0" smtClean="0"/>
                        <a:t>7.5 hrs</a:t>
                      </a:r>
                      <a:endParaRPr lang="en-US" sz="2800" b="1" dirty="0"/>
                    </a:p>
                  </a:txBody>
                  <a:tcPr/>
                </a:tc>
              </a:tr>
            </a:tbl>
          </a:graphicData>
        </a:graphic>
      </p:graphicFrame>
      <p:sp>
        <p:nvSpPr>
          <p:cNvPr id="71" name="TextBox 70"/>
          <p:cNvSpPr txBox="1"/>
          <p:nvPr/>
        </p:nvSpPr>
        <p:spPr>
          <a:xfrm>
            <a:off x="457200" y="1676400"/>
            <a:ext cx="4249738" cy="830997"/>
          </a:xfrm>
          <a:prstGeom prst="rect">
            <a:avLst/>
          </a:prstGeom>
          <a:noFill/>
        </p:spPr>
        <p:txBody>
          <a:bodyPr wrap="square" rtlCol="0">
            <a:spAutoFit/>
          </a:bodyPr>
          <a:lstStyle/>
          <a:p>
            <a:r>
              <a:rPr lang="en-US" sz="2400" dirty="0" smtClean="0"/>
              <a:t>Is “Dog” an animal?</a:t>
            </a:r>
          </a:p>
          <a:p>
            <a:r>
              <a:rPr lang="en-US" sz="2400" dirty="0" smtClean="0"/>
              <a:t>Is “Catalina” a place?</a:t>
            </a:r>
          </a:p>
        </p:txBody>
      </p:sp>
      <p:sp>
        <p:nvSpPr>
          <p:cNvPr id="28" name="TextBox 27"/>
          <p:cNvSpPr txBox="1"/>
          <p:nvPr/>
        </p:nvSpPr>
        <p:spPr>
          <a:xfrm>
            <a:off x="457200" y="2819400"/>
            <a:ext cx="3245568" cy="1077218"/>
          </a:xfrm>
          <a:prstGeom prst="rect">
            <a:avLst/>
          </a:prstGeom>
          <a:noFill/>
        </p:spPr>
        <p:txBody>
          <a:bodyPr wrap="none" rtlCol="0">
            <a:spAutoFit/>
          </a:bodyPr>
          <a:lstStyle/>
          <a:p>
            <a:r>
              <a:rPr lang="en-US" sz="3200" b="1" dirty="0" smtClean="0"/>
              <a:t>Vertices:</a:t>
            </a:r>
            <a:r>
              <a:rPr lang="en-US" sz="3200" dirty="0" smtClean="0"/>
              <a:t> 2 Million</a:t>
            </a:r>
          </a:p>
          <a:p>
            <a:r>
              <a:rPr lang="en-US" sz="3200" b="1" dirty="0" smtClean="0"/>
              <a:t>Edges: </a:t>
            </a:r>
            <a:r>
              <a:rPr lang="en-US" sz="3200" dirty="0" smtClean="0"/>
              <a:t>200 Million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043297" y="1066800"/>
            <a:ext cx="6652904" cy="5458733"/>
            <a:chOff x="1043297" y="983010"/>
            <a:chExt cx="6652904" cy="5458733"/>
          </a:xfrm>
        </p:grpSpPr>
        <p:graphicFrame>
          <p:nvGraphicFramePr>
            <p:cNvPr id="19" name="Content Placeholder 4"/>
            <p:cNvGraphicFramePr>
              <a:graphicFrameLocks/>
            </p:cNvGraphicFramePr>
            <p:nvPr/>
          </p:nvGraphicFramePr>
          <p:xfrm>
            <a:off x="1043297" y="983010"/>
            <a:ext cx="6592308" cy="5458733"/>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66"/>
            <p:cNvGrpSpPr/>
            <p:nvPr/>
          </p:nvGrpSpPr>
          <p:grpSpPr>
            <a:xfrm>
              <a:off x="1245672" y="1218717"/>
              <a:ext cx="507104" cy="1524483"/>
              <a:chOff x="3415729" y="3307239"/>
              <a:chExt cx="340762" cy="1029466"/>
            </a:xfrm>
          </p:grpSpPr>
          <p:cxnSp>
            <p:nvCxnSpPr>
              <p:cNvPr id="33" name="Straight Arrow Connector 32"/>
              <p:cNvCxnSpPr/>
              <p:nvPr/>
            </p:nvCxnSpPr>
            <p:spPr bwMode="auto">
              <a:xfrm rot="5400000" flipH="1" flipV="1">
                <a:off x="3285507" y="3776873"/>
                <a:ext cx="940617" cy="1350"/>
              </a:xfrm>
              <a:prstGeom prst="straightConnector1">
                <a:avLst/>
              </a:prstGeom>
              <a:noFill/>
              <a:ln w="38100" cap="flat" cmpd="sng" algn="ctr">
                <a:solidFill>
                  <a:schemeClr val="hlink"/>
                </a:solidFill>
                <a:prstDash val="solid"/>
                <a:round/>
                <a:headEnd type="none" w="med" len="med"/>
                <a:tailEnd type="arrow"/>
              </a:ln>
              <a:effectLst/>
            </p:spPr>
          </p:cxnSp>
          <p:sp>
            <p:nvSpPr>
              <p:cNvPr id="34" name="TextBox 33"/>
              <p:cNvSpPr txBox="1"/>
              <p:nvPr/>
            </p:nvSpPr>
            <p:spPr>
              <a:xfrm rot="16200000">
                <a:off x="3037977" y="3690079"/>
                <a:ext cx="1024378" cy="268873"/>
              </a:xfrm>
              <a:prstGeom prst="rect">
                <a:avLst/>
              </a:prstGeom>
              <a:noFill/>
            </p:spPr>
            <p:txBody>
              <a:bodyPr wrap="square" rtlCol="0">
                <a:spAutoFit/>
              </a:bodyPr>
              <a:lstStyle/>
              <a:p>
                <a:pPr algn="ctr"/>
                <a:r>
                  <a:rPr lang="en-US" sz="2000" dirty="0" smtClean="0"/>
                  <a:t>Better</a:t>
                </a:r>
                <a:endParaRPr lang="en-US" sz="2000" dirty="0"/>
              </a:p>
            </p:txBody>
          </p:sp>
        </p:grpSp>
        <p:grpSp>
          <p:nvGrpSpPr>
            <p:cNvPr id="24" name="Group 6"/>
            <p:cNvGrpSpPr/>
            <p:nvPr/>
          </p:nvGrpSpPr>
          <p:grpSpPr>
            <a:xfrm>
              <a:off x="4000503" y="1904425"/>
              <a:ext cx="2327272" cy="369332"/>
              <a:chOff x="4952573" y="3496688"/>
              <a:chExt cx="1925633" cy="369332"/>
            </a:xfrm>
          </p:grpSpPr>
          <p:sp>
            <p:nvSpPr>
              <p:cNvPr id="31" name="TextBox 4"/>
              <p:cNvSpPr txBox="1"/>
              <p:nvPr/>
            </p:nvSpPr>
            <p:spPr>
              <a:xfrm>
                <a:off x="4952573" y="3496688"/>
                <a:ext cx="1018905" cy="369332"/>
              </a:xfrm>
              <a:prstGeom prst="rect">
                <a:avLst/>
              </a:prstGeom>
              <a:noFill/>
            </p:spPr>
            <p:txBody>
              <a:bodyPr wrap="square" rtlCol="0">
                <a:spAutoFit/>
              </a:bodyPr>
              <a:lstStyle/>
              <a:p>
                <a:r>
                  <a:rPr lang="en-US" sz="1800" b="1" dirty="0" smtClean="0"/>
                  <a:t>Optimal</a:t>
                </a:r>
                <a:endParaRPr lang="en-US" b="1" dirty="0"/>
              </a:p>
            </p:txBody>
          </p:sp>
          <p:cxnSp>
            <p:nvCxnSpPr>
              <p:cNvPr id="32" name="Straight Arrow Connector 5"/>
              <p:cNvCxnSpPr/>
              <p:nvPr/>
            </p:nvCxnSpPr>
            <p:spPr bwMode="auto">
              <a:xfrm>
                <a:off x="5971478" y="3656519"/>
                <a:ext cx="906728" cy="115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28" name="Group 6"/>
            <p:cNvGrpSpPr/>
            <p:nvPr/>
          </p:nvGrpSpPr>
          <p:grpSpPr>
            <a:xfrm>
              <a:off x="5410197" y="3048000"/>
              <a:ext cx="2286000" cy="674132"/>
              <a:chOff x="4889525" y="3191888"/>
              <a:chExt cx="1891486" cy="674132"/>
            </a:xfrm>
          </p:grpSpPr>
          <p:sp>
            <p:nvSpPr>
              <p:cNvPr id="29" name="TextBox 28"/>
              <p:cNvSpPr txBox="1"/>
              <p:nvPr/>
            </p:nvSpPr>
            <p:spPr>
              <a:xfrm>
                <a:off x="5204773" y="3496688"/>
                <a:ext cx="1576238" cy="369332"/>
              </a:xfrm>
              <a:prstGeom prst="rect">
                <a:avLst/>
              </a:prstGeom>
              <a:noFill/>
            </p:spPr>
            <p:txBody>
              <a:bodyPr wrap="square" rtlCol="0">
                <a:spAutoFit/>
              </a:bodyPr>
              <a:lstStyle/>
              <a:p>
                <a:r>
                  <a:rPr lang="en-US" sz="1800" b="1" dirty="0" err="1" smtClean="0"/>
                  <a:t>GraphLabCoEM</a:t>
                </a:r>
                <a:endParaRPr lang="en-US" b="1" dirty="0"/>
              </a:p>
            </p:txBody>
          </p:sp>
          <p:cxnSp>
            <p:nvCxnSpPr>
              <p:cNvPr id="30" name="Straight Arrow Connector 29"/>
              <p:cNvCxnSpPr>
                <a:stCxn id="29" idx="1"/>
              </p:cNvCxnSpPr>
              <p:nvPr/>
            </p:nvCxnSpPr>
            <p:spPr bwMode="auto">
              <a:xfrm rot="10800000">
                <a:off x="4889525" y="3191888"/>
                <a:ext cx="315248" cy="48946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grpSp>
      <p:sp>
        <p:nvSpPr>
          <p:cNvPr id="2" name="Title 1"/>
          <p:cNvSpPr>
            <a:spLocks noGrp="1"/>
          </p:cNvSpPr>
          <p:nvPr>
            <p:ph type="title"/>
          </p:nvPr>
        </p:nvSpPr>
        <p:spPr/>
        <p:txBody>
          <a:bodyPr/>
          <a:lstStyle/>
          <a:p>
            <a:r>
              <a:rPr lang="en-US" dirty="0" err="1" smtClean="0"/>
              <a:t>CoEM</a:t>
            </a:r>
            <a:r>
              <a:rPr lang="en-US" dirty="0" smtClean="0"/>
              <a:t> (Rosie Jones, 2005)</a:t>
            </a:r>
            <a:endParaRPr lang="en-US" dirty="0"/>
          </a:p>
        </p:txBody>
      </p:sp>
      <p:sp>
        <p:nvSpPr>
          <p:cNvPr id="5" name="Slide Number Placeholder 3"/>
          <p:cNvSpPr txBox="1">
            <a:spLocks/>
          </p:cNvSpPr>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B95AC5C-2115-43B4-93C1-A8C975FC4D86}" type="slidenum">
              <a:rPr kumimoji="0" lang="en-US" sz="1400" b="0" i="0" u="none" strike="noStrike" kern="1200" cap="none" spc="0" normalizeH="0" baseline="0" noProof="0" smtClean="0">
                <a:ln>
                  <a:noFill/>
                </a:ln>
                <a:solidFill>
                  <a:schemeClr val="tx1"/>
                </a:solidFill>
                <a:effectLst/>
                <a:uLnTx/>
                <a:uFillTx/>
                <a:latin typeface="+mj-lt"/>
                <a:ea typeface="ＭＳ Ｐゴシック" pitchFamily="-111"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sz="1400" b="0" i="0" u="none" strike="noStrike" kern="1200" cap="none" spc="0" normalizeH="0" baseline="0" noProof="0" dirty="0">
              <a:ln>
                <a:noFill/>
              </a:ln>
              <a:solidFill>
                <a:schemeClr val="tx1"/>
              </a:solidFill>
              <a:effectLst/>
              <a:uLnTx/>
              <a:uFillTx/>
              <a:latin typeface="+mj-lt"/>
              <a:ea typeface="ＭＳ Ｐゴシック" pitchFamily="-111" charset="-128"/>
              <a:cs typeface="+mn-cs"/>
            </a:endParaRPr>
          </a:p>
        </p:txBody>
      </p:sp>
      <p:sp>
        <p:nvSpPr>
          <p:cNvPr id="27" name="Rectangle 26"/>
          <p:cNvSpPr/>
          <p:nvPr/>
        </p:nvSpPr>
        <p:spPr bwMode="auto">
          <a:xfrm>
            <a:off x="838200" y="983010"/>
            <a:ext cx="7575318" cy="5341590"/>
          </a:xfrm>
          <a:prstGeom prst="rect">
            <a:avLst/>
          </a:prstGeom>
          <a:solidFill>
            <a:srgbClr val="FFFFFF">
              <a:alpha val="75000"/>
            </a:srgbClr>
          </a:solidFill>
          <a:ln w="38100"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aphicFrame>
        <p:nvGraphicFramePr>
          <p:cNvPr id="21" name="Table 20"/>
          <p:cNvGraphicFramePr>
            <a:graphicFrameLocks noGrp="1"/>
          </p:cNvGraphicFramePr>
          <p:nvPr/>
        </p:nvGraphicFramePr>
        <p:xfrm>
          <a:off x="1066800" y="2970896"/>
          <a:ext cx="7362360" cy="733104"/>
        </p:xfrm>
        <a:graphic>
          <a:graphicData uri="http://schemas.openxmlformats.org/drawingml/2006/table">
            <a:tbl>
              <a:tblPr firstRow="1" bandRow="1">
                <a:tableStyleId>{D7AC3CCA-C797-4891-BE02-D94E43425B78}</a:tableStyleId>
              </a:tblPr>
              <a:tblGrid>
                <a:gridCol w="2454120"/>
                <a:gridCol w="2454120"/>
                <a:gridCol w="2454120"/>
              </a:tblGrid>
              <a:tr h="733104">
                <a:tc>
                  <a:txBody>
                    <a:bodyPr/>
                    <a:lstStyle/>
                    <a:p>
                      <a:r>
                        <a:rPr lang="en-US" sz="2800" b="1" dirty="0" err="1" smtClean="0"/>
                        <a:t>GraphLab</a:t>
                      </a:r>
                      <a:endParaRPr lang="en-US" sz="2800" b="1" dirty="0"/>
                    </a:p>
                  </a:txBody>
                  <a:tcPr/>
                </a:tc>
                <a:tc>
                  <a:txBody>
                    <a:bodyPr/>
                    <a:lstStyle/>
                    <a:p>
                      <a:r>
                        <a:rPr lang="en-US" sz="2800" b="1" dirty="0" smtClean="0"/>
                        <a:t>16 Cores</a:t>
                      </a:r>
                      <a:endParaRPr lang="en-US" sz="2800" b="1" dirty="0"/>
                    </a:p>
                  </a:txBody>
                  <a:tcPr/>
                </a:tc>
                <a:tc>
                  <a:txBody>
                    <a:bodyPr/>
                    <a:lstStyle/>
                    <a:p>
                      <a:r>
                        <a:rPr lang="en-US" sz="2800" b="1" dirty="0" smtClean="0"/>
                        <a:t>30 min</a:t>
                      </a:r>
                      <a:endParaRPr lang="en-US" sz="2800" b="1" dirty="0"/>
                    </a:p>
                  </a:txBody>
                  <a:tcPr/>
                </a:tc>
              </a:tr>
            </a:tbl>
          </a:graphicData>
        </a:graphic>
      </p:graphicFrame>
      <p:sp>
        <p:nvSpPr>
          <p:cNvPr id="25" name="Rectangle 24"/>
          <p:cNvSpPr/>
          <p:nvPr/>
        </p:nvSpPr>
        <p:spPr bwMode="auto">
          <a:xfrm>
            <a:off x="3516003" y="3722463"/>
            <a:ext cx="4921018" cy="522733"/>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nvGrpSpPr>
          <p:cNvPr id="12" name="Group 23"/>
          <p:cNvGrpSpPr/>
          <p:nvPr/>
        </p:nvGrpSpPr>
        <p:grpSpPr>
          <a:xfrm>
            <a:off x="3528703" y="3722463"/>
            <a:ext cx="4671231" cy="461665"/>
            <a:chOff x="3352800" y="3846288"/>
            <a:chExt cx="4671231" cy="461665"/>
          </a:xfrm>
        </p:grpSpPr>
        <p:sp>
          <p:nvSpPr>
            <p:cNvPr id="22" name="TextBox 21"/>
            <p:cNvSpPr txBox="1"/>
            <p:nvPr/>
          </p:nvSpPr>
          <p:spPr>
            <a:xfrm>
              <a:off x="6100157" y="3846288"/>
              <a:ext cx="1923874" cy="461665"/>
            </a:xfrm>
            <a:prstGeom prst="rect">
              <a:avLst/>
            </a:prstGeom>
            <a:noFill/>
          </p:spPr>
          <p:txBody>
            <a:bodyPr wrap="none" rtlCol="0">
              <a:spAutoFit/>
            </a:bodyPr>
            <a:lstStyle/>
            <a:p>
              <a:r>
                <a:rPr lang="en-US" b="1" dirty="0" smtClean="0">
                  <a:solidFill>
                    <a:srgbClr val="FF0000"/>
                  </a:solidFill>
                </a:rPr>
                <a:t>15x Faster!</a:t>
              </a:r>
              <a:endParaRPr lang="en-US" b="1" dirty="0">
                <a:solidFill>
                  <a:srgbClr val="FF0000"/>
                </a:solidFill>
              </a:endParaRPr>
            </a:p>
          </p:txBody>
        </p:sp>
        <p:sp>
          <p:nvSpPr>
            <p:cNvPr id="23" name="TextBox 22"/>
            <p:cNvSpPr txBox="1"/>
            <p:nvPr/>
          </p:nvSpPr>
          <p:spPr>
            <a:xfrm>
              <a:off x="3352800" y="3846288"/>
              <a:ext cx="2536421" cy="461665"/>
            </a:xfrm>
            <a:prstGeom prst="rect">
              <a:avLst/>
            </a:prstGeom>
            <a:noFill/>
          </p:spPr>
          <p:txBody>
            <a:bodyPr wrap="none" rtlCol="0">
              <a:spAutoFit/>
            </a:bodyPr>
            <a:lstStyle/>
            <a:p>
              <a:r>
                <a:rPr lang="en-US" b="1" dirty="0" smtClean="0">
                  <a:solidFill>
                    <a:srgbClr val="FF0000"/>
                  </a:solidFill>
                </a:rPr>
                <a:t>6x fewer CPUs!</a:t>
              </a:r>
              <a:endParaRPr lang="en-US" b="1" dirty="0">
                <a:solidFill>
                  <a:srgbClr val="FF0000"/>
                </a:solidFill>
              </a:endParaRPr>
            </a:p>
          </p:txBody>
        </p:sp>
      </p:grpSp>
      <p:graphicFrame>
        <p:nvGraphicFramePr>
          <p:cNvPr id="26" name="Table 25"/>
          <p:cNvGraphicFramePr>
            <a:graphicFrameLocks noGrp="1"/>
          </p:cNvGraphicFramePr>
          <p:nvPr/>
        </p:nvGraphicFramePr>
        <p:xfrm>
          <a:off x="1066800" y="2227857"/>
          <a:ext cx="7362360" cy="733104"/>
        </p:xfrm>
        <a:graphic>
          <a:graphicData uri="http://schemas.openxmlformats.org/drawingml/2006/table">
            <a:tbl>
              <a:tblPr firstRow="1" bandRow="1">
                <a:tableStyleId>{D7AC3CCA-C797-4891-BE02-D94E43425B78}</a:tableStyleId>
              </a:tblPr>
              <a:tblGrid>
                <a:gridCol w="2454120"/>
                <a:gridCol w="2454120"/>
                <a:gridCol w="2454120"/>
              </a:tblGrid>
              <a:tr h="733104">
                <a:tc>
                  <a:txBody>
                    <a:bodyPr/>
                    <a:lstStyle/>
                    <a:p>
                      <a:r>
                        <a:rPr lang="en-US" sz="2800" b="0" dirty="0" err="1" smtClean="0"/>
                        <a:t>Hadoop</a:t>
                      </a:r>
                      <a:endParaRPr lang="en-US" sz="2800" b="0" dirty="0"/>
                    </a:p>
                  </a:txBody>
                  <a:tcPr/>
                </a:tc>
                <a:tc>
                  <a:txBody>
                    <a:bodyPr/>
                    <a:lstStyle/>
                    <a:p>
                      <a:r>
                        <a:rPr lang="en-US" sz="2800" b="0" dirty="0" smtClean="0"/>
                        <a:t>95</a:t>
                      </a:r>
                      <a:r>
                        <a:rPr lang="en-US" sz="2800" b="0" baseline="0" dirty="0" smtClean="0"/>
                        <a:t> Cores</a:t>
                      </a:r>
                      <a:endParaRPr lang="en-US" sz="2800" b="0" dirty="0"/>
                    </a:p>
                  </a:txBody>
                  <a:tcPr/>
                </a:tc>
                <a:tc>
                  <a:txBody>
                    <a:bodyPr/>
                    <a:lstStyle/>
                    <a:p>
                      <a:r>
                        <a:rPr lang="en-US" sz="2800" b="0" dirty="0" smtClean="0"/>
                        <a:t>7.5 hrs</a:t>
                      </a:r>
                      <a:endParaRPr lang="en-US" sz="2800" b="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ctrTitle"/>
          </p:nvPr>
        </p:nvSpPr>
        <p:spPr>
          <a:xfrm>
            <a:off x="1371600" y="914400"/>
            <a:ext cx="6400800" cy="1676400"/>
          </a:xfrm>
        </p:spPr>
        <p:txBody>
          <a:bodyPr/>
          <a:lstStyle/>
          <a:p>
            <a:r>
              <a:rPr lang="en-US" dirty="0" smtClean="0"/>
              <a:t>Experiments</a:t>
            </a:r>
            <a:endParaRPr lang="en-US" dirty="0"/>
          </a:p>
        </p:txBody>
      </p:sp>
      <p:sp>
        <p:nvSpPr>
          <p:cNvPr id="10" name="Subtitle 9"/>
          <p:cNvSpPr>
            <a:spLocks noGrp="1"/>
          </p:cNvSpPr>
          <p:nvPr>
            <p:ph type="subTitle" idx="1"/>
          </p:nvPr>
        </p:nvSpPr>
        <p:spPr>
          <a:xfrm>
            <a:off x="1371600" y="3048000"/>
            <a:ext cx="6400800" cy="2286000"/>
          </a:xfrm>
        </p:spPr>
        <p:txBody>
          <a:bodyPr/>
          <a:lstStyle/>
          <a:p>
            <a:r>
              <a:rPr lang="en-US" sz="3200" dirty="0" smtClean="0"/>
              <a:t>Amazon EC2 </a:t>
            </a:r>
            <a:br>
              <a:rPr lang="en-US" sz="3200" dirty="0" smtClean="0"/>
            </a:br>
            <a:r>
              <a:rPr lang="en-US" sz="3200" dirty="0" smtClean="0"/>
              <a:t>High-Performance Nodes</a:t>
            </a:r>
            <a:endParaRPr lang="en-US" sz="3200" dirty="0"/>
          </a:p>
        </p:txBody>
      </p:sp>
      <p:sp>
        <p:nvSpPr>
          <p:cNvPr id="4" name="Slide Number Placeholder 3"/>
          <p:cNvSpPr>
            <a:spLocks noGrp="1"/>
          </p:cNvSpPr>
          <p:nvPr>
            <p:ph type="sldNum" sz="quarter" idx="4294967295"/>
          </p:nvPr>
        </p:nvSpPr>
        <p:spPr>
          <a:xfrm>
            <a:off x="7239000" y="6324600"/>
            <a:ext cx="1905000" cy="457200"/>
          </a:xfrm>
        </p:spPr>
        <p:txBody>
          <a:bodyPr/>
          <a:lstStyle/>
          <a:p>
            <a:pPr>
              <a:defRPr/>
            </a:pPr>
            <a:fld id="{DB95AC5C-2115-43B4-93C1-A8C975FC4D86}" type="slidenum">
              <a:rPr lang="en-US" smtClean="0"/>
              <a:pPr>
                <a:defRPr/>
              </a:pPr>
              <a:t>65</a:t>
            </a:fld>
            <a:endParaRPr lang="en-US"/>
          </a:p>
        </p:txBody>
      </p:sp>
    </p:spTree>
    <p:extLst>
      <p:ext uri="{BB962C8B-B14F-4D97-AF65-F5344CB8AC3E}">
        <p14:creationId xmlns:p14="http://schemas.microsoft.com/office/powerpoint/2010/main" val="25717545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a:t>
            </a:r>
            <a:r>
              <a:rPr lang="en-US" dirty="0" err="1" smtClean="0"/>
              <a:t>Cosegmentation</a:t>
            </a:r>
            <a:endParaRPr lang="en-US" dirty="0"/>
          </a:p>
        </p:txBody>
      </p:sp>
      <p:sp>
        <p:nvSpPr>
          <p:cNvPr id="89" name="Rectangle 88"/>
          <p:cNvSpPr/>
          <p:nvPr/>
        </p:nvSpPr>
        <p:spPr bwMode="auto">
          <a:xfrm>
            <a:off x="493529" y="2880058"/>
            <a:ext cx="493844" cy="649438"/>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90" name="Rectangle 89"/>
          <p:cNvSpPr/>
          <p:nvPr/>
        </p:nvSpPr>
        <p:spPr bwMode="auto">
          <a:xfrm>
            <a:off x="567944" y="2926997"/>
            <a:ext cx="347696" cy="55726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91" name="Rectangle 90"/>
          <p:cNvSpPr/>
          <p:nvPr/>
        </p:nvSpPr>
        <p:spPr bwMode="auto">
          <a:xfrm>
            <a:off x="493529" y="2227667"/>
            <a:ext cx="493844" cy="649438"/>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92" name="Rectangle 91"/>
          <p:cNvSpPr/>
          <p:nvPr/>
        </p:nvSpPr>
        <p:spPr bwMode="auto">
          <a:xfrm>
            <a:off x="567944" y="2268257"/>
            <a:ext cx="347696" cy="55726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87" name="Rectangle 86"/>
          <p:cNvSpPr/>
          <p:nvPr/>
        </p:nvSpPr>
        <p:spPr bwMode="auto">
          <a:xfrm>
            <a:off x="493529" y="1591337"/>
            <a:ext cx="493844" cy="649438"/>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88" name="Rectangle 87"/>
          <p:cNvSpPr/>
          <p:nvPr/>
        </p:nvSpPr>
        <p:spPr bwMode="auto">
          <a:xfrm>
            <a:off x="567944" y="1631927"/>
            <a:ext cx="347696" cy="55726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78" name="Rectangle 77"/>
          <p:cNvSpPr/>
          <p:nvPr/>
        </p:nvSpPr>
        <p:spPr bwMode="auto">
          <a:xfrm>
            <a:off x="493529" y="932597"/>
            <a:ext cx="493844" cy="649438"/>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79" name="Rectangle 78"/>
          <p:cNvSpPr/>
          <p:nvPr/>
        </p:nvSpPr>
        <p:spPr bwMode="auto">
          <a:xfrm>
            <a:off x="567944" y="973187"/>
            <a:ext cx="347696" cy="55726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grpSp>
        <p:nvGrpSpPr>
          <p:cNvPr id="3" name="Group 32"/>
          <p:cNvGrpSpPr/>
          <p:nvPr/>
        </p:nvGrpSpPr>
        <p:grpSpPr>
          <a:xfrm>
            <a:off x="4140199" y="1087542"/>
            <a:ext cx="4468428" cy="3283428"/>
            <a:chOff x="4140199" y="1087542"/>
            <a:chExt cx="4468428" cy="3283428"/>
          </a:xfrm>
        </p:grpSpPr>
        <p:pic>
          <p:nvPicPr>
            <p:cNvPr id="72" name="Picture 71" descr="seg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37273" y="1087542"/>
              <a:ext cx="1879597" cy="1409698"/>
            </a:xfrm>
            <a:prstGeom prst="rect">
              <a:avLst/>
            </a:prstGeom>
          </p:spPr>
        </p:pic>
        <p:pic>
          <p:nvPicPr>
            <p:cNvPr id="75" name="Picture 74" descr="seg2.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37273" y="2948574"/>
              <a:ext cx="1896528" cy="1422396"/>
            </a:xfrm>
            <a:prstGeom prst="rect">
              <a:avLst/>
            </a:prstGeom>
          </p:spPr>
        </p:pic>
        <p:sp>
          <p:nvSpPr>
            <p:cNvPr id="124" name="Right Arrow 123"/>
            <p:cNvSpPr/>
            <p:nvPr/>
          </p:nvSpPr>
          <p:spPr bwMode="auto">
            <a:xfrm>
              <a:off x="4140199" y="1554250"/>
              <a:ext cx="1841501" cy="54227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endParaRPr>
            </a:p>
          </p:txBody>
        </p:sp>
        <p:sp>
          <p:nvSpPr>
            <p:cNvPr id="125" name="Right Arrow 124"/>
            <p:cNvSpPr/>
            <p:nvPr/>
          </p:nvSpPr>
          <p:spPr bwMode="auto">
            <a:xfrm>
              <a:off x="4165599" y="3375933"/>
              <a:ext cx="1841501" cy="54227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endParaRPr>
            </a:p>
          </p:txBody>
        </p:sp>
        <p:sp>
          <p:nvSpPr>
            <p:cNvPr id="126" name="TextBox 125"/>
            <p:cNvSpPr txBox="1"/>
            <p:nvPr/>
          </p:nvSpPr>
          <p:spPr>
            <a:xfrm>
              <a:off x="5400673" y="2497240"/>
              <a:ext cx="3207954" cy="400110"/>
            </a:xfrm>
            <a:prstGeom prst="rect">
              <a:avLst/>
            </a:prstGeom>
            <a:noFill/>
          </p:spPr>
          <p:txBody>
            <a:bodyPr wrap="none" rtlCol="0">
              <a:spAutoFit/>
            </a:bodyPr>
            <a:lstStyle/>
            <a:p>
              <a:pPr fontAlgn="base">
                <a:spcBef>
                  <a:spcPct val="0"/>
                </a:spcBef>
                <a:spcAft>
                  <a:spcPct val="0"/>
                </a:spcAft>
              </a:pPr>
              <a:r>
                <a:rPr lang="en-US" sz="2000" dirty="0" smtClean="0">
                  <a:solidFill>
                    <a:srgbClr val="000000"/>
                  </a:solidFill>
                  <a:latin typeface="Tahoma" pitchFamily="34" charset="0"/>
                  <a:ea typeface="ＭＳ Ｐゴシック"/>
                  <a:cs typeface="ＭＳ Ｐゴシック"/>
                </a:rPr>
                <a:t>Segments mean the same</a:t>
              </a:r>
              <a:endParaRPr lang="en-US" sz="2000" dirty="0">
                <a:solidFill>
                  <a:srgbClr val="000000"/>
                </a:solidFill>
                <a:latin typeface="Tahoma" pitchFamily="34" charset="0"/>
                <a:ea typeface="ＭＳ Ｐゴシック"/>
                <a:cs typeface="ＭＳ Ｐゴシック"/>
              </a:endParaRPr>
            </a:p>
          </p:txBody>
        </p:sp>
      </p:grpSp>
      <p:sp>
        <p:nvSpPr>
          <p:cNvPr id="146" name="Rectangle 145"/>
          <p:cNvSpPr/>
          <p:nvPr/>
        </p:nvSpPr>
        <p:spPr bwMode="auto">
          <a:xfrm>
            <a:off x="496458" y="3531578"/>
            <a:ext cx="493844" cy="649438"/>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147" name="Rectangle 146"/>
          <p:cNvSpPr/>
          <p:nvPr/>
        </p:nvSpPr>
        <p:spPr bwMode="auto">
          <a:xfrm>
            <a:off x="570873" y="3578517"/>
            <a:ext cx="347696" cy="55726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148" name="Rectangle 147"/>
          <p:cNvSpPr/>
          <p:nvPr/>
        </p:nvSpPr>
        <p:spPr bwMode="auto">
          <a:xfrm>
            <a:off x="496458" y="4177298"/>
            <a:ext cx="493844" cy="649438"/>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sp>
        <p:nvSpPr>
          <p:cNvPr id="149" name="Rectangle 148"/>
          <p:cNvSpPr/>
          <p:nvPr/>
        </p:nvSpPr>
        <p:spPr bwMode="auto">
          <a:xfrm>
            <a:off x="570873" y="4224237"/>
            <a:ext cx="347696" cy="557265"/>
          </a:xfrm>
          <a:prstGeom prst="rect">
            <a:avLst/>
          </a:prstGeom>
          <a:solidFill>
            <a:schemeClr val="bg1"/>
          </a:soli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400" smtClean="0">
              <a:solidFill>
                <a:srgbClr val="000000"/>
              </a:solidFill>
              <a:latin typeface="Tahoma" pitchFamily="34" charset="0"/>
              <a:ea typeface="ＭＳ Ｐゴシック" pitchFamily="-111" charset="-128"/>
              <a:cs typeface="ＭＳ Ｐゴシック"/>
            </a:endParaRPr>
          </a:p>
        </p:txBody>
      </p:sp>
      <p:cxnSp>
        <p:nvCxnSpPr>
          <p:cNvPr id="81" name="Straight Connector 80"/>
          <p:cNvCxnSpPr/>
          <p:nvPr/>
        </p:nvCxnSpPr>
        <p:spPr bwMode="auto">
          <a:xfrm rot="5400000">
            <a:off x="-1411693" y="2854301"/>
            <a:ext cx="3854402" cy="1588"/>
          </a:xfrm>
          <a:prstGeom prst="line">
            <a:avLst/>
          </a:prstGeom>
          <a:noFill/>
          <a:ln w="34925" cap="flat" cmpd="sng" algn="ctr">
            <a:solidFill>
              <a:srgbClr val="FFFFFF"/>
            </a:solidFill>
            <a:prstDash val="sysDash"/>
            <a:round/>
            <a:headEnd type="none" w="med" len="med"/>
            <a:tailEnd type="none" w="med" len="med"/>
          </a:ln>
          <a:effectLst/>
        </p:spPr>
      </p:cxnSp>
      <p:cxnSp>
        <p:nvCxnSpPr>
          <p:cNvPr id="82" name="Straight Connector 81"/>
          <p:cNvCxnSpPr/>
          <p:nvPr/>
        </p:nvCxnSpPr>
        <p:spPr bwMode="auto">
          <a:xfrm rot="5400000">
            <a:off x="-955370" y="2855095"/>
            <a:ext cx="3854402" cy="1588"/>
          </a:xfrm>
          <a:prstGeom prst="line">
            <a:avLst/>
          </a:prstGeom>
          <a:noFill/>
          <a:ln w="34925" cap="flat" cmpd="sng" algn="ctr">
            <a:solidFill>
              <a:srgbClr val="FFFFFF"/>
            </a:solidFill>
            <a:prstDash val="sysDash"/>
            <a:round/>
            <a:headEnd type="none" w="med" len="med"/>
            <a:tailEnd type="none" w="med" len="med"/>
          </a:ln>
          <a:effectLst/>
        </p:spPr>
      </p:cxnSp>
      <p:grpSp>
        <p:nvGrpSpPr>
          <p:cNvPr id="4" name="Group 31"/>
          <p:cNvGrpSpPr/>
          <p:nvPr/>
        </p:nvGrpSpPr>
        <p:grpSpPr>
          <a:xfrm>
            <a:off x="915640" y="973187"/>
            <a:ext cx="3135659" cy="3397784"/>
            <a:chOff x="915640" y="973187"/>
            <a:chExt cx="3135659" cy="3397784"/>
          </a:xfrm>
        </p:grpSpPr>
        <p:pic>
          <p:nvPicPr>
            <p:cNvPr id="74" name="Picture 73" descr="src1.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54766" y="1087539"/>
              <a:ext cx="1879600" cy="1409700"/>
            </a:xfrm>
            <a:prstGeom prst="rect">
              <a:avLst/>
            </a:prstGeom>
          </p:spPr>
        </p:pic>
        <p:pic>
          <p:nvPicPr>
            <p:cNvPr id="76" name="Picture 75" descr="src2.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54766" y="2948569"/>
              <a:ext cx="1896533" cy="1422400"/>
            </a:xfrm>
            <a:prstGeom prst="rect">
              <a:avLst/>
            </a:prstGeom>
          </p:spPr>
        </p:pic>
        <p:cxnSp>
          <p:nvCxnSpPr>
            <p:cNvPr id="115" name="Straight Connector 114"/>
            <p:cNvCxnSpPr/>
            <p:nvPr/>
          </p:nvCxnSpPr>
          <p:spPr bwMode="auto">
            <a:xfrm flipV="1">
              <a:off x="918569" y="2948575"/>
              <a:ext cx="1236200" cy="620658"/>
            </a:xfrm>
            <a:prstGeom prst="line">
              <a:avLst/>
            </a:prstGeom>
            <a:noFill/>
            <a:ln w="38100" cap="flat" cmpd="sng" algn="ctr">
              <a:solidFill>
                <a:schemeClr val="accent1">
                  <a:lumMod val="60000"/>
                  <a:lumOff val="40000"/>
                </a:schemeClr>
              </a:solidFill>
              <a:prstDash val="solid"/>
              <a:round/>
              <a:headEnd type="none" w="med" len="med"/>
              <a:tailEnd type="none" w="med" len="med"/>
            </a:ln>
            <a:effectLst/>
          </p:spPr>
        </p:cxnSp>
        <p:cxnSp>
          <p:nvCxnSpPr>
            <p:cNvPr id="118" name="Straight Connector 117"/>
            <p:cNvCxnSpPr/>
            <p:nvPr/>
          </p:nvCxnSpPr>
          <p:spPr bwMode="auto">
            <a:xfrm>
              <a:off x="915640" y="4135782"/>
              <a:ext cx="1239127" cy="235189"/>
            </a:xfrm>
            <a:prstGeom prst="line">
              <a:avLst/>
            </a:prstGeom>
            <a:noFill/>
            <a:ln w="38100" cap="flat" cmpd="sng" algn="ctr">
              <a:solidFill>
                <a:schemeClr val="accent1">
                  <a:lumMod val="60000"/>
                  <a:lumOff val="40000"/>
                </a:schemeClr>
              </a:solidFill>
              <a:prstDash val="solid"/>
              <a:round/>
              <a:headEnd type="none" w="med" len="med"/>
              <a:tailEnd type="none" w="med" len="med"/>
            </a:ln>
            <a:effectLst/>
          </p:spPr>
        </p:cxnSp>
        <p:cxnSp>
          <p:nvCxnSpPr>
            <p:cNvPr id="112" name="Straight Connector 111"/>
            <p:cNvCxnSpPr/>
            <p:nvPr/>
          </p:nvCxnSpPr>
          <p:spPr bwMode="auto">
            <a:xfrm>
              <a:off x="918569" y="1530452"/>
              <a:ext cx="1236197" cy="966787"/>
            </a:xfrm>
            <a:prstGeom prst="line">
              <a:avLst/>
            </a:prstGeom>
            <a:noFill/>
            <a:ln w="38100" cap="flat" cmpd="sng" algn="ctr">
              <a:solidFill>
                <a:schemeClr val="accent1">
                  <a:lumMod val="60000"/>
                  <a:lumOff val="40000"/>
                </a:schemeClr>
              </a:solidFill>
              <a:prstDash val="solid"/>
              <a:round/>
              <a:headEnd type="none" w="med" len="med"/>
              <a:tailEnd type="none" w="med" len="med"/>
            </a:ln>
            <a:effectLst/>
          </p:spPr>
        </p:cxnSp>
        <p:cxnSp>
          <p:nvCxnSpPr>
            <p:cNvPr id="110" name="Straight Connector 109"/>
            <p:cNvCxnSpPr/>
            <p:nvPr/>
          </p:nvCxnSpPr>
          <p:spPr bwMode="auto">
            <a:xfrm>
              <a:off x="918569" y="973187"/>
              <a:ext cx="1236199" cy="114353"/>
            </a:xfrm>
            <a:prstGeom prst="line">
              <a:avLst/>
            </a:prstGeom>
            <a:noFill/>
            <a:ln w="38100" cap="flat" cmpd="sng" algn="ctr">
              <a:solidFill>
                <a:schemeClr val="accent1">
                  <a:lumMod val="60000"/>
                  <a:lumOff val="40000"/>
                </a:schemeClr>
              </a:solidFill>
              <a:prstDash val="solid"/>
              <a:round/>
              <a:headEnd type="none" w="med" len="med"/>
              <a:tailEnd type="none" w="med" len="med"/>
            </a:ln>
            <a:effectLst/>
          </p:spPr>
        </p:cxnSp>
      </p:grpSp>
      <p:sp>
        <p:nvSpPr>
          <p:cNvPr id="31" name="Rectangle 30"/>
          <p:cNvSpPr/>
          <p:nvPr/>
        </p:nvSpPr>
        <p:spPr>
          <a:xfrm>
            <a:off x="918569" y="5594764"/>
            <a:ext cx="7038627" cy="830997"/>
          </a:xfrm>
          <a:prstGeom prst="rect">
            <a:avLst/>
          </a:prstGeom>
        </p:spPr>
        <p:txBody>
          <a:bodyPr wrap="square">
            <a:spAutoFit/>
          </a:bodyPr>
          <a:lstStyle/>
          <a:p>
            <a:pPr fontAlgn="base">
              <a:spcBef>
                <a:spcPct val="0"/>
              </a:spcBef>
              <a:spcAft>
                <a:spcPct val="0"/>
              </a:spcAft>
            </a:pPr>
            <a:r>
              <a:rPr lang="en-US" sz="2400" b="1" dirty="0">
                <a:solidFill>
                  <a:srgbClr val="FF0000"/>
                </a:solidFill>
                <a:latin typeface="Tahoma" pitchFamily="34" charset="0"/>
                <a:ea typeface="ＭＳ Ｐゴシック"/>
                <a:cs typeface="ＭＳ Ｐゴシック"/>
              </a:rPr>
              <a:t>M</a:t>
            </a:r>
            <a:r>
              <a:rPr lang="en-US" sz="2400" b="1" dirty="0" smtClean="0">
                <a:solidFill>
                  <a:srgbClr val="FF0000"/>
                </a:solidFill>
                <a:latin typeface="Tahoma" pitchFamily="34" charset="0"/>
                <a:ea typeface="ＭＳ Ｐゴシック"/>
                <a:cs typeface="ＭＳ Ｐゴシック"/>
              </a:rPr>
              <a:t>odel</a:t>
            </a:r>
            <a:r>
              <a:rPr lang="en-US" sz="2400" b="1" dirty="0">
                <a:solidFill>
                  <a:srgbClr val="FF0000"/>
                </a:solidFill>
                <a:latin typeface="Tahoma" pitchFamily="34" charset="0"/>
                <a:ea typeface="ＭＳ Ｐゴシック"/>
                <a:cs typeface="ＭＳ Ｐゴシック"/>
              </a:rPr>
              <a:t>: </a:t>
            </a:r>
            <a:r>
              <a:rPr lang="en-US" sz="2400" b="1" dirty="0" smtClean="0">
                <a:solidFill>
                  <a:srgbClr val="FF0000"/>
                </a:solidFill>
                <a:latin typeface="Tahoma" pitchFamily="34" charset="0"/>
                <a:ea typeface="ＭＳ Ｐゴシック"/>
                <a:cs typeface="ＭＳ Ｐゴシック"/>
              </a:rPr>
              <a:t>10.5 </a:t>
            </a:r>
            <a:r>
              <a:rPr lang="en-US" sz="2400" b="1" dirty="0">
                <a:solidFill>
                  <a:srgbClr val="FF0000"/>
                </a:solidFill>
                <a:latin typeface="Tahoma" pitchFamily="34" charset="0"/>
                <a:ea typeface="ＭＳ Ｐゴシック"/>
                <a:cs typeface="ＭＳ Ｐゴシック"/>
              </a:rPr>
              <a:t>million nodes, </a:t>
            </a:r>
            <a:r>
              <a:rPr lang="en-US" sz="2400" b="1" dirty="0" smtClean="0">
                <a:solidFill>
                  <a:srgbClr val="FF0000"/>
                </a:solidFill>
                <a:latin typeface="Tahoma" pitchFamily="34" charset="0"/>
                <a:ea typeface="ＭＳ Ｐゴシック"/>
                <a:cs typeface="ＭＳ Ｐゴシック"/>
              </a:rPr>
              <a:t>31 </a:t>
            </a:r>
            <a:r>
              <a:rPr lang="en-US" sz="2400" b="1" dirty="0">
                <a:solidFill>
                  <a:srgbClr val="FF0000"/>
                </a:solidFill>
                <a:latin typeface="Tahoma" pitchFamily="34" charset="0"/>
                <a:ea typeface="ＭＳ Ｐゴシック"/>
                <a:cs typeface="ＭＳ Ｐゴシック"/>
              </a:rPr>
              <a:t>million edges</a:t>
            </a:r>
          </a:p>
          <a:p>
            <a:pPr fontAlgn="base">
              <a:spcBef>
                <a:spcPct val="0"/>
              </a:spcBef>
              <a:spcAft>
                <a:spcPct val="0"/>
              </a:spcAft>
            </a:pPr>
            <a:endParaRPr lang="en-US" sz="2400" b="1" dirty="0" smtClean="0">
              <a:solidFill>
                <a:srgbClr val="000000"/>
              </a:solidFill>
              <a:latin typeface="Tahoma" pitchFamily="34" charset="0"/>
              <a:ea typeface="ＭＳ Ｐゴシック"/>
              <a:cs typeface="ＭＳ Ｐゴシック"/>
            </a:endParaRPr>
          </a:p>
        </p:txBody>
      </p:sp>
      <p:sp>
        <p:nvSpPr>
          <p:cNvPr id="32" name="Rectangle 31"/>
          <p:cNvSpPr/>
          <p:nvPr/>
        </p:nvSpPr>
        <p:spPr>
          <a:xfrm>
            <a:off x="971037" y="5012334"/>
            <a:ext cx="7038627" cy="461665"/>
          </a:xfrm>
          <a:prstGeom prst="rect">
            <a:avLst/>
          </a:prstGeom>
        </p:spPr>
        <p:txBody>
          <a:bodyPr wrap="square">
            <a:spAutoFit/>
          </a:bodyPr>
          <a:lstStyle/>
          <a:p>
            <a:pPr fontAlgn="base">
              <a:spcBef>
                <a:spcPct val="0"/>
              </a:spcBef>
              <a:spcAft>
                <a:spcPct val="0"/>
              </a:spcAft>
            </a:pPr>
            <a:r>
              <a:rPr lang="en-US" sz="2400" b="1" dirty="0" smtClean="0">
                <a:solidFill>
                  <a:srgbClr val="000000"/>
                </a:solidFill>
                <a:latin typeface="Tahoma" pitchFamily="34" charset="0"/>
                <a:ea typeface="ＭＳ Ｐゴシック"/>
                <a:cs typeface="ＭＳ Ｐゴシック"/>
              </a:rPr>
              <a:t>Gaussian EM clustering + BP on 3D grid</a:t>
            </a:r>
          </a:p>
        </p:txBody>
      </p:sp>
      <p:sp>
        <p:nvSpPr>
          <p:cNvPr id="5" name="TextBox 4"/>
          <p:cNvSpPr txBox="1"/>
          <p:nvPr/>
        </p:nvSpPr>
        <p:spPr>
          <a:xfrm>
            <a:off x="-207073" y="5467072"/>
            <a:ext cx="184666" cy="461665"/>
          </a:xfrm>
          <a:prstGeom prst="rect">
            <a:avLst/>
          </a:prstGeom>
          <a:noFill/>
        </p:spPr>
        <p:txBody>
          <a:bodyPr wrap="none" rtlCol="0">
            <a:spAutoFit/>
          </a:bodyPr>
          <a:lstStyle/>
          <a:p>
            <a:pPr fontAlgn="base">
              <a:spcBef>
                <a:spcPct val="0"/>
              </a:spcBef>
              <a:spcAft>
                <a:spcPct val="0"/>
              </a:spcAft>
            </a:pPr>
            <a:endParaRPr lang="en-US" sz="2400" dirty="0">
              <a:solidFill>
                <a:srgbClr val="000000"/>
              </a:solidFill>
              <a:latin typeface="Tahoma" pitchFamily="34" charset="0"/>
              <a:ea typeface="ＭＳ Ｐゴシック"/>
              <a:cs typeface="ＭＳ Ｐゴシック"/>
            </a:endParaRPr>
          </a:p>
        </p:txBody>
      </p:sp>
    </p:spTree>
    <p:extLst>
      <p:ext uri="{BB962C8B-B14F-4D97-AF65-F5344CB8AC3E}">
        <p14:creationId xmlns:p14="http://schemas.microsoft.com/office/powerpoint/2010/main" val="38856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a:t>
            </a:r>
            <a:r>
              <a:rPr lang="en-US" dirty="0" err="1" smtClean="0"/>
              <a:t>Coseg</a:t>
            </a:r>
            <a:r>
              <a:rPr lang="en-US" dirty="0" smtClean="0"/>
              <a:t>. Speedups</a:t>
            </a:r>
            <a:endParaRPr lang="en-US" dirty="0"/>
          </a:p>
        </p:txBody>
      </p:sp>
      <p:pic>
        <p:nvPicPr>
          <p:cNvPr id="5" name="Picture 4" descr="t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444" y="1165683"/>
            <a:ext cx="6948977" cy="5406792"/>
          </a:xfrm>
          <a:prstGeom prst="rect">
            <a:avLst/>
          </a:prstGeom>
        </p:spPr>
      </p:pic>
    </p:spTree>
    <p:extLst>
      <p:ext uri="{BB962C8B-B14F-4D97-AF65-F5344CB8AC3E}">
        <p14:creationId xmlns:p14="http://schemas.microsoft.com/office/powerpoint/2010/main" val="30850273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Prefetching Data &amp; Locks</a:t>
            </a:r>
            <a:endParaRPr lang="en-US" dirty="0"/>
          </a:p>
        </p:txBody>
      </p:sp>
      <p:pic>
        <p:nvPicPr>
          <p:cNvPr id="3" name="Picture 2" descr="deferredlocking.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800" y="1168400"/>
            <a:ext cx="7505700" cy="4521200"/>
          </a:xfrm>
          <a:prstGeom prst="rect">
            <a:avLst/>
          </a:prstGeom>
        </p:spPr>
      </p:pic>
    </p:spTree>
    <p:extLst>
      <p:ext uri="{BB962C8B-B14F-4D97-AF65-F5344CB8AC3E}">
        <p14:creationId xmlns:p14="http://schemas.microsoft.com/office/powerpoint/2010/main" val="2459592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endParaRPr lang="en-US" dirty="0"/>
          </a:p>
        </p:txBody>
      </p:sp>
      <p:sp>
        <p:nvSpPr>
          <p:cNvPr id="3" name="Content Placeholder 2"/>
          <p:cNvSpPr>
            <a:spLocks noGrp="1"/>
          </p:cNvSpPr>
          <p:nvPr>
            <p:ph idx="1"/>
          </p:nvPr>
        </p:nvSpPr>
        <p:spPr>
          <a:xfrm>
            <a:off x="526248" y="1030054"/>
            <a:ext cx="8305800" cy="5141913"/>
          </a:xfrm>
        </p:spPr>
        <p:txBody>
          <a:bodyPr/>
          <a:lstStyle/>
          <a:p>
            <a:r>
              <a:rPr lang="en-US" b="1" dirty="0" smtClean="0"/>
              <a:t>Netflix Collaborative Filtering</a:t>
            </a:r>
          </a:p>
          <a:p>
            <a:pPr lvl="1"/>
            <a:r>
              <a:rPr lang="en-US" dirty="0" smtClean="0"/>
              <a:t>Alternating Least Squares Matrix Factorization</a:t>
            </a:r>
          </a:p>
          <a:p>
            <a:pPr lvl="1"/>
            <a:endParaRPr lang="en-US" dirty="0"/>
          </a:p>
          <a:p>
            <a:pPr marL="0" indent="0">
              <a:buNone/>
            </a:pPr>
            <a:endParaRPr lang="en-US" b="1" dirty="0" smtClean="0"/>
          </a:p>
        </p:txBody>
      </p:sp>
      <p:sp>
        <p:nvSpPr>
          <p:cNvPr id="7" name="Rectangle 6"/>
          <p:cNvSpPr/>
          <p:nvPr/>
        </p:nvSpPr>
        <p:spPr>
          <a:xfrm>
            <a:off x="1111837" y="2074300"/>
            <a:ext cx="7038627" cy="830997"/>
          </a:xfrm>
          <a:prstGeom prst="rect">
            <a:avLst/>
          </a:prstGeom>
        </p:spPr>
        <p:txBody>
          <a:bodyPr wrap="square">
            <a:spAutoFit/>
          </a:bodyPr>
          <a:lstStyle/>
          <a:p>
            <a:r>
              <a:rPr lang="en-US" b="1" dirty="0">
                <a:solidFill>
                  <a:srgbClr val="FF0000"/>
                </a:solidFill>
              </a:rPr>
              <a:t>M</a:t>
            </a:r>
            <a:r>
              <a:rPr lang="en-US" b="1" dirty="0" smtClean="0">
                <a:solidFill>
                  <a:srgbClr val="FF0000"/>
                </a:solidFill>
              </a:rPr>
              <a:t>odel</a:t>
            </a:r>
            <a:r>
              <a:rPr lang="en-US" b="1" dirty="0">
                <a:solidFill>
                  <a:srgbClr val="FF0000"/>
                </a:solidFill>
              </a:rPr>
              <a:t>: </a:t>
            </a:r>
            <a:r>
              <a:rPr lang="en-US" b="1" dirty="0" smtClean="0">
                <a:solidFill>
                  <a:srgbClr val="FF0000"/>
                </a:solidFill>
              </a:rPr>
              <a:t>0.5 </a:t>
            </a:r>
            <a:r>
              <a:rPr lang="en-US" b="1" dirty="0">
                <a:solidFill>
                  <a:srgbClr val="FF0000"/>
                </a:solidFill>
              </a:rPr>
              <a:t>million nodes, </a:t>
            </a:r>
            <a:r>
              <a:rPr lang="en-US" b="1" dirty="0" smtClean="0">
                <a:solidFill>
                  <a:srgbClr val="FF0000"/>
                </a:solidFill>
              </a:rPr>
              <a:t>99 </a:t>
            </a:r>
            <a:r>
              <a:rPr lang="en-US" b="1" dirty="0">
                <a:solidFill>
                  <a:srgbClr val="FF0000"/>
                </a:solidFill>
              </a:rPr>
              <a:t>million edges</a:t>
            </a:r>
          </a:p>
          <a:p>
            <a:endParaRPr lang="en-US" b="1" dirty="0" smtClean="0"/>
          </a:p>
        </p:txBody>
      </p:sp>
      <p:grpSp>
        <p:nvGrpSpPr>
          <p:cNvPr id="30" name="Group 29"/>
          <p:cNvGrpSpPr/>
          <p:nvPr/>
        </p:nvGrpSpPr>
        <p:grpSpPr>
          <a:xfrm>
            <a:off x="3120608" y="2739628"/>
            <a:ext cx="3401076" cy="3736066"/>
            <a:chOff x="3128859" y="3328479"/>
            <a:chExt cx="2755672" cy="3165564"/>
          </a:xfrm>
        </p:grpSpPr>
        <p:sp>
          <p:nvSpPr>
            <p:cNvPr id="9" name="Cube 8"/>
            <p:cNvSpPr/>
            <p:nvPr/>
          </p:nvSpPr>
          <p:spPr bwMode="auto">
            <a:xfrm>
              <a:off x="3789920" y="3697884"/>
              <a:ext cx="2094609" cy="1723610"/>
            </a:xfrm>
            <a:prstGeom prst="cube">
              <a:avLst>
                <a:gd name="adj" fmla="val 0"/>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sz="2000" dirty="0" smtClean="0">
                  <a:solidFill>
                    <a:srgbClr val="000000"/>
                  </a:solidFill>
                  <a:ea typeface="ＭＳ Ｐゴシック" pitchFamily="-111" charset="-128"/>
                </a:rPr>
                <a:t>Netflix</a:t>
              </a:r>
            </a:p>
          </p:txBody>
        </p:sp>
        <p:sp>
          <p:nvSpPr>
            <p:cNvPr id="10" name="Rectangle 9"/>
            <p:cNvSpPr/>
            <p:nvPr/>
          </p:nvSpPr>
          <p:spPr bwMode="auto">
            <a:xfrm>
              <a:off x="3789920" y="5483328"/>
              <a:ext cx="2094609" cy="61060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z="2000" smtClean="0">
                <a:solidFill>
                  <a:srgbClr val="000000"/>
                </a:solidFill>
                <a:ea typeface="ＭＳ Ｐゴシック" pitchFamily="-111" charset="-128"/>
              </a:endParaRPr>
            </a:p>
          </p:txBody>
        </p:sp>
        <p:sp>
          <p:nvSpPr>
            <p:cNvPr id="11" name="Rectangle 10"/>
            <p:cNvSpPr/>
            <p:nvPr/>
          </p:nvSpPr>
          <p:spPr bwMode="auto">
            <a:xfrm rot="16200000">
              <a:off x="2597692" y="4267912"/>
              <a:ext cx="1715880" cy="575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z="2000" smtClean="0">
                <a:solidFill>
                  <a:srgbClr val="000000"/>
                </a:solidFill>
                <a:ea typeface="ＭＳ Ｐゴシック" pitchFamily="-111" charset="-128"/>
              </a:endParaRPr>
            </a:p>
          </p:txBody>
        </p:sp>
        <p:sp>
          <p:nvSpPr>
            <p:cNvPr id="12" name="TextBox 11"/>
            <p:cNvSpPr txBox="1"/>
            <p:nvPr/>
          </p:nvSpPr>
          <p:spPr>
            <a:xfrm>
              <a:off x="3128859" y="3328479"/>
              <a:ext cx="808235" cy="400110"/>
            </a:xfrm>
            <a:prstGeom prst="rect">
              <a:avLst/>
            </a:prstGeom>
            <a:noFill/>
          </p:spPr>
          <p:txBody>
            <a:bodyPr wrap="none" rtlCol="0">
              <a:spAutoFit/>
            </a:bodyPr>
            <a:lstStyle/>
            <a:p>
              <a:r>
                <a:rPr lang="en-US" sz="2000" dirty="0" smtClean="0">
                  <a:solidFill>
                    <a:srgbClr val="000000"/>
                  </a:solidFill>
                </a:rPr>
                <a:t>Users</a:t>
              </a:r>
              <a:endParaRPr lang="en-US" sz="2000" dirty="0">
                <a:solidFill>
                  <a:srgbClr val="000000"/>
                </a:solidFill>
              </a:endParaRPr>
            </a:p>
          </p:txBody>
        </p:sp>
        <p:sp>
          <p:nvSpPr>
            <p:cNvPr id="13" name="TextBox 12"/>
            <p:cNvSpPr txBox="1"/>
            <p:nvPr/>
          </p:nvSpPr>
          <p:spPr>
            <a:xfrm>
              <a:off x="4391643" y="6093933"/>
              <a:ext cx="955839" cy="400110"/>
            </a:xfrm>
            <a:prstGeom prst="rect">
              <a:avLst/>
            </a:prstGeom>
            <a:noFill/>
          </p:spPr>
          <p:txBody>
            <a:bodyPr wrap="none" rtlCol="0">
              <a:spAutoFit/>
            </a:bodyPr>
            <a:lstStyle/>
            <a:p>
              <a:r>
                <a:rPr lang="en-US" sz="2000" dirty="0" smtClean="0">
                  <a:solidFill>
                    <a:srgbClr val="000000"/>
                  </a:solidFill>
                </a:rPr>
                <a:t>Movies</a:t>
              </a:r>
              <a:endParaRPr lang="en-US" sz="2000" dirty="0">
                <a:solidFill>
                  <a:srgbClr val="000000"/>
                </a:solidFill>
              </a:endParaRPr>
            </a:p>
          </p:txBody>
        </p:sp>
        <p:cxnSp>
          <p:nvCxnSpPr>
            <p:cNvPr id="16" name="Straight Connector 15"/>
            <p:cNvCxnSpPr/>
            <p:nvPr/>
          </p:nvCxnSpPr>
          <p:spPr bwMode="auto">
            <a:xfrm rot="5400000">
              <a:off x="2491416" y="4555824"/>
              <a:ext cx="1715881" cy="1289"/>
            </a:xfrm>
            <a:prstGeom prst="line">
              <a:avLst/>
            </a:prstGeom>
            <a:noFill/>
            <a:ln w="38100" cap="flat" cmpd="sng" algn="ctr">
              <a:solidFill>
                <a:schemeClr val="tx1"/>
              </a:solidFill>
              <a:prstDash val="dash"/>
              <a:round/>
              <a:headEnd type="none" w="med" len="med"/>
              <a:tailEnd type="none" w="med" len="med"/>
            </a:ln>
            <a:effectLst/>
          </p:spPr>
        </p:cxnSp>
        <p:cxnSp>
          <p:nvCxnSpPr>
            <p:cNvPr id="17" name="Straight Connector 16"/>
            <p:cNvCxnSpPr/>
            <p:nvPr/>
          </p:nvCxnSpPr>
          <p:spPr bwMode="auto">
            <a:xfrm rot="5400000">
              <a:off x="2692698" y="4556146"/>
              <a:ext cx="1715238" cy="1"/>
            </a:xfrm>
            <a:prstGeom prst="line">
              <a:avLst/>
            </a:prstGeom>
            <a:noFill/>
            <a:ln w="38100" cap="flat" cmpd="sng" algn="ctr">
              <a:solidFill>
                <a:schemeClr val="tx1"/>
              </a:solidFill>
              <a:prstDash val="dash"/>
              <a:round/>
              <a:headEnd type="none" w="med" len="med"/>
              <a:tailEnd type="none" w="med" len="med"/>
            </a:ln>
            <a:effectLst/>
          </p:spPr>
        </p:cxnSp>
        <p:cxnSp>
          <p:nvCxnSpPr>
            <p:cNvPr id="18" name="Straight Connector 17"/>
            <p:cNvCxnSpPr/>
            <p:nvPr/>
          </p:nvCxnSpPr>
          <p:spPr bwMode="auto">
            <a:xfrm>
              <a:off x="3789920" y="5668828"/>
              <a:ext cx="2094609" cy="1289"/>
            </a:xfrm>
            <a:prstGeom prst="line">
              <a:avLst/>
            </a:prstGeom>
            <a:noFill/>
            <a:ln w="38100" cap="flat" cmpd="sng" algn="ctr">
              <a:solidFill>
                <a:schemeClr val="tx1"/>
              </a:solidFill>
              <a:prstDash val="dash"/>
              <a:round/>
              <a:headEnd type="none" w="med" len="med"/>
              <a:tailEnd type="none" w="med" len="med"/>
            </a:ln>
            <a:effectLst/>
          </p:spPr>
        </p:cxnSp>
        <p:cxnSp>
          <p:nvCxnSpPr>
            <p:cNvPr id="19" name="Straight Connector 18"/>
            <p:cNvCxnSpPr/>
            <p:nvPr/>
          </p:nvCxnSpPr>
          <p:spPr bwMode="auto">
            <a:xfrm rot="10800000" flipV="1">
              <a:off x="3789921" y="5889350"/>
              <a:ext cx="2094610" cy="1"/>
            </a:xfrm>
            <a:prstGeom prst="line">
              <a:avLst/>
            </a:prstGeom>
            <a:noFill/>
            <a:ln w="38100" cap="flat" cmpd="sng" algn="ctr">
              <a:solidFill>
                <a:schemeClr val="tx1"/>
              </a:solidFill>
              <a:prstDash val="dash"/>
              <a:round/>
              <a:headEnd type="none" w="med" len="med"/>
              <a:tailEnd type="none" w="med" len="med"/>
            </a:ln>
            <a:effectLst/>
          </p:spPr>
        </p:cxnSp>
        <p:sp>
          <p:nvSpPr>
            <p:cNvPr id="22" name="Rectangle 21"/>
            <p:cNvSpPr/>
            <p:nvPr/>
          </p:nvSpPr>
          <p:spPr bwMode="auto">
            <a:xfrm>
              <a:off x="3789920" y="4887941"/>
              <a:ext cx="1630798" cy="162313"/>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sz="2000" smtClean="0">
                <a:solidFill>
                  <a:srgbClr val="000000"/>
                </a:solidFill>
                <a:ea typeface="ＭＳ Ｐゴシック" pitchFamily="-111" charset="-128"/>
              </a:endParaRPr>
            </a:p>
          </p:txBody>
        </p:sp>
        <p:sp>
          <p:nvSpPr>
            <p:cNvPr id="23" name="Rectangle 22"/>
            <p:cNvSpPr/>
            <p:nvPr/>
          </p:nvSpPr>
          <p:spPr bwMode="auto">
            <a:xfrm>
              <a:off x="5463229" y="5065713"/>
              <a:ext cx="170098" cy="355781"/>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sz="2000" smtClean="0">
                <a:solidFill>
                  <a:srgbClr val="000000"/>
                </a:solidFill>
                <a:ea typeface="ＭＳ Ｐゴシック" pitchFamily="-111" charset="-128"/>
              </a:endParaRPr>
            </a:p>
          </p:txBody>
        </p:sp>
        <p:sp>
          <p:nvSpPr>
            <p:cNvPr id="27" name="Rectangle 26"/>
            <p:cNvSpPr/>
            <p:nvPr/>
          </p:nvSpPr>
          <p:spPr bwMode="auto">
            <a:xfrm>
              <a:off x="5463229" y="5421494"/>
              <a:ext cx="170098" cy="672439"/>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z="2000" smtClean="0">
                <a:solidFill>
                  <a:srgbClr val="000000"/>
                </a:solidFill>
                <a:ea typeface="ＭＳ Ｐゴシック" pitchFamily="-111" charset="-128"/>
              </a:endParaRPr>
            </a:p>
          </p:txBody>
        </p:sp>
        <p:sp>
          <p:nvSpPr>
            <p:cNvPr id="28" name="Rectangle 27"/>
            <p:cNvSpPr/>
            <p:nvPr/>
          </p:nvSpPr>
          <p:spPr bwMode="auto">
            <a:xfrm>
              <a:off x="3167720" y="4887941"/>
              <a:ext cx="622200" cy="162313"/>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a:endParaRPr lang="en-US" sz="2000" smtClean="0">
                <a:solidFill>
                  <a:srgbClr val="000000"/>
                </a:solidFill>
                <a:ea typeface="ＭＳ Ｐゴシック" pitchFamily="-111" charset="-128"/>
              </a:endParaRPr>
            </a:p>
          </p:txBody>
        </p:sp>
        <p:sp>
          <p:nvSpPr>
            <p:cNvPr id="29" name="Rectangle 28"/>
            <p:cNvSpPr/>
            <p:nvPr/>
          </p:nvSpPr>
          <p:spPr bwMode="auto">
            <a:xfrm>
              <a:off x="5463229" y="4887941"/>
              <a:ext cx="170098" cy="162313"/>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grpSp>
      <p:sp>
        <p:nvSpPr>
          <p:cNvPr id="31" name="Right Brace 30"/>
          <p:cNvSpPr/>
          <p:nvPr/>
        </p:nvSpPr>
        <p:spPr bwMode="auto">
          <a:xfrm>
            <a:off x="6819605" y="5209849"/>
            <a:ext cx="358927" cy="793627"/>
          </a:xfrm>
          <a:prstGeom prst="rightBrace">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32" name="TextBox 31"/>
          <p:cNvSpPr txBox="1"/>
          <p:nvPr/>
        </p:nvSpPr>
        <p:spPr>
          <a:xfrm>
            <a:off x="7178532" y="5319194"/>
            <a:ext cx="354785" cy="461665"/>
          </a:xfrm>
          <a:prstGeom prst="rect">
            <a:avLst/>
          </a:prstGeom>
          <a:noFill/>
        </p:spPr>
        <p:txBody>
          <a:bodyPr wrap="none" rtlCol="0">
            <a:spAutoFit/>
          </a:bodyPr>
          <a:lstStyle/>
          <a:p>
            <a:r>
              <a:rPr lang="en-US" dirty="0" smtClean="0"/>
              <a:t>d</a:t>
            </a:r>
            <a:endParaRPr lang="en-US" dirty="0"/>
          </a:p>
        </p:txBody>
      </p:sp>
    </p:spTree>
    <p:extLst>
      <p:ext uri="{BB962C8B-B14F-4D97-AF65-F5344CB8AC3E}">
        <p14:creationId xmlns:p14="http://schemas.microsoft.com/office/powerpoint/2010/main" val="4046529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912203"/>
            <a:ext cx="7772400" cy="1676400"/>
          </a:xfrm>
        </p:spPr>
        <p:txBody>
          <a:bodyPr/>
          <a:lstStyle/>
          <a:p>
            <a:r>
              <a:rPr lang="en-US" b="1" dirty="0" smtClean="0"/>
              <a:t>Map-Reduce / </a:t>
            </a:r>
            <a:r>
              <a:rPr lang="en-US" b="1" dirty="0" err="1" smtClean="0"/>
              <a:t>Hadoop</a:t>
            </a:r>
            <a:endParaRPr lang="en-US" b="1" dirty="0"/>
          </a:p>
        </p:txBody>
      </p:sp>
      <p:sp>
        <p:nvSpPr>
          <p:cNvPr id="5" name="Subtitle 4"/>
          <p:cNvSpPr txBox="1">
            <a:spLocks noGrp="1"/>
          </p:cNvSpPr>
          <p:nvPr>
            <p:ph type="subTitle" idx="1"/>
          </p:nvPr>
        </p:nvSpPr>
        <p:spPr>
          <a:xfrm>
            <a:off x="2274736" y="4045803"/>
            <a:ext cx="4594527" cy="830997"/>
          </a:xfrm>
          <a:prstGeom prst="rect">
            <a:avLst/>
          </a:prstGeom>
          <a:noFill/>
        </p:spPr>
        <p:txBody>
          <a:bodyPr wrap="none" rtlCol="0">
            <a:spAutoFit/>
          </a:bodyPr>
          <a:lstStyle/>
          <a:p>
            <a:r>
              <a:rPr lang="en-US" sz="2400" dirty="0"/>
              <a:t>Build learning algorithms on-top of </a:t>
            </a:r>
            <a:br>
              <a:rPr lang="en-US" sz="2400" dirty="0"/>
            </a:br>
            <a:r>
              <a:rPr lang="en-US" sz="2400" dirty="0"/>
              <a:t>high-level parallel </a:t>
            </a:r>
            <a:r>
              <a:rPr lang="en-US" sz="2400" dirty="0" smtClean="0"/>
              <a:t>abstractions</a:t>
            </a:r>
            <a:endParaRPr lang="en-US" sz="2400" dirty="0"/>
          </a:p>
        </p:txBody>
      </p:sp>
      <p:sp>
        <p:nvSpPr>
          <p:cNvPr id="2" name="TextBox 1"/>
          <p:cNvSpPr txBox="1"/>
          <p:nvPr/>
        </p:nvSpPr>
        <p:spPr>
          <a:xfrm>
            <a:off x="533400" y="990600"/>
            <a:ext cx="3009909" cy="523220"/>
          </a:xfrm>
          <a:prstGeom prst="rect">
            <a:avLst/>
          </a:prstGeom>
          <a:noFill/>
        </p:spPr>
        <p:txBody>
          <a:bodyPr wrap="none" rtlCol="0">
            <a:spAutoFit/>
          </a:bodyPr>
          <a:lstStyle/>
          <a:p>
            <a:r>
              <a:rPr lang="en-US" sz="2800" dirty="0" smtClean="0"/>
              <a:t>...  </a:t>
            </a:r>
            <a:r>
              <a:rPr lang="en-US" sz="2800" dirty="0"/>
              <a:t>a</a:t>
            </a:r>
            <a:r>
              <a:rPr lang="en-US" sz="2800" dirty="0" smtClean="0"/>
              <a:t> better answer:</a:t>
            </a:r>
            <a:endParaRPr lang="en-US" sz="2800" dirty="0"/>
          </a:p>
        </p:txBody>
      </p:sp>
    </p:spTree>
    <p:extLst>
      <p:ext uri="{BB962C8B-B14F-4D97-AF65-F5344CB8AC3E}">
        <p14:creationId xmlns:p14="http://schemas.microsoft.com/office/powerpoint/2010/main" val="401399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a:t>
            </a:r>
            <a:endParaRPr lang="en-US" dirty="0"/>
          </a:p>
        </p:txBody>
      </p:sp>
      <p:pic>
        <p:nvPicPr>
          <p:cNvPr id="4" name="Picture 3" descr="eval_compcomplex.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464" y="1389517"/>
            <a:ext cx="6631514" cy="5160398"/>
          </a:xfrm>
          <a:prstGeom prst="rect">
            <a:avLst/>
          </a:prstGeom>
        </p:spPr>
      </p:pic>
      <p:sp>
        <p:nvSpPr>
          <p:cNvPr id="3" name="TextBox 2"/>
          <p:cNvSpPr txBox="1"/>
          <p:nvPr/>
        </p:nvSpPr>
        <p:spPr>
          <a:xfrm>
            <a:off x="262293" y="994013"/>
            <a:ext cx="8365750" cy="461665"/>
          </a:xfrm>
          <a:prstGeom prst="rect">
            <a:avLst/>
          </a:prstGeom>
          <a:noFill/>
        </p:spPr>
        <p:txBody>
          <a:bodyPr wrap="square" rtlCol="0">
            <a:spAutoFit/>
          </a:bodyPr>
          <a:lstStyle/>
          <a:p>
            <a:pPr algn="ctr"/>
            <a:r>
              <a:rPr lang="en-US" b="1" dirty="0" smtClean="0"/>
              <a:t>Speedup Increasing size of the </a:t>
            </a:r>
            <a:r>
              <a:rPr lang="en-US" b="1" dirty="0"/>
              <a:t>m</a:t>
            </a:r>
            <a:r>
              <a:rPr lang="en-US" b="1" dirty="0" smtClean="0"/>
              <a:t>atrix factorization</a:t>
            </a:r>
            <a:endParaRPr lang="en-US" b="1" dirty="0"/>
          </a:p>
        </p:txBody>
      </p:sp>
    </p:spTree>
    <p:extLst>
      <p:ext uri="{BB962C8B-B14F-4D97-AF65-F5344CB8AC3E}">
        <p14:creationId xmlns:p14="http://schemas.microsoft.com/office/powerpoint/2010/main" val="38577649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a:t>
            </a:r>
            <a:r>
              <a:rPr lang="en-US" dirty="0" err="1" smtClean="0"/>
              <a:t>Hadoop</a:t>
            </a:r>
            <a:endParaRPr lang="en-US" dirty="0"/>
          </a:p>
        </p:txBody>
      </p:sp>
      <p:pic>
        <p:nvPicPr>
          <p:cNvPr id="5" name="Picture 4" descr="alscost.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03522"/>
            <a:ext cx="4634483" cy="3576526"/>
          </a:xfrm>
          <a:prstGeom prst="rect">
            <a:avLst/>
          </a:prstGeom>
        </p:spPr>
      </p:pic>
      <p:pic>
        <p:nvPicPr>
          <p:cNvPr id="6" name="Picture 5" descr="alsaccuracycost.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1050" y="1868361"/>
            <a:ext cx="4508052" cy="3442657"/>
          </a:xfrm>
          <a:prstGeom prst="rect">
            <a:avLst/>
          </a:prstGeom>
        </p:spPr>
      </p:pic>
    </p:spTree>
    <p:extLst>
      <p:ext uri="{BB962C8B-B14F-4D97-AF65-F5344CB8AC3E}">
        <p14:creationId xmlns:p14="http://schemas.microsoft.com/office/powerpoint/2010/main" val="28294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sz="3200" dirty="0" smtClean="0"/>
              <a:t>An abstraction tailored to Machine Learning</a:t>
            </a:r>
          </a:p>
          <a:p>
            <a:pPr lvl="1"/>
            <a:r>
              <a:rPr lang="en-US" dirty="0" smtClean="0"/>
              <a:t>Targets Graph-Parallel Algorithms</a:t>
            </a:r>
          </a:p>
          <a:p>
            <a:r>
              <a:rPr lang="en-US" sz="3200" dirty="0" smtClean="0"/>
              <a:t>Naturally expresses</a:t>
            </a:r>
          </a:p>
          <a:p>
            <a:pPr lvl="1"/>
            <a:r>
              <a:rPr lang="en-US" dirty="0" smtClean="0"/>
              <a:t>Data/computational dependencies</a:t>
            </a:r>
          </a:p>
          <a:p>
            <a:pPr lvl="1"/>
            <a:r>
              <a:rPr lang="en-US" dirty="0" smtClean="0"/>
              <a:t>Dynamic iterative computation</a:t>
            </a:r>
          </a:p>
          <a:p>
            <a:r>
              <a:rPr lang="en-US" sz="3200" dirty="0" smtClean="0"/>
              <a:t>Simplifies parallel algorithm design</a:t>
            </a:r>
          </a:p>
          <a:p>
            <a:r>
              <a:rPr lang="en-US" sz="3200" dirty="0" smtClean="0"/>
              <a:t>Automatically ensures data consistency</a:t>
            </a:r>
          </a:p>
          <a:p>
            <a:r>
              <a:rPr lang="en-US" sz="3200" dirty="0" smtClean="0"/>
              <a:t>Achieves state-of-the-art parallel performance on a variety of problems</a:t>
            </a:r>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72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600" y="228600"/>
            <a:ext cx="8496300" cy="1143000"/>
          </a:xfrm>
        </p:spPr>
        <p:txBody>
          <a:bodyPr/>
          <a:lstStyle/>
          <a:p>
            <a:r>
              <a:rPr lang="en-US" dirty="0" smtClean="0"/>
              <a:t>Checkout </a:t>
            </a:r>
            <a:r>
              <a:rPr lang="en-US" b="1" dirty="0" err="1" smtClean="0"/>
              <a:t>GraphLab</a:t>
            </a:r>
            <a:endParaRPr lang="en-US" sz="5400" dirty="0"/>
          </a:p>
        </p:txBody>
      </p:sp>
      <p:sp>
        <p:nvSpPr>
          <p:cNvPr id="6" name="Subtitle 5"/>
          <p:cNvSpPr>
            <a:spLocks noGrp="1"/>
          </p:cNvSpPr>
          <p:nvPr>
            <p:ph type="subTitle" idx="1"/>
          </p:nvPr>
        </p:nvSpPr>
        <p:spPr>
          <a:xfrm>
            <a:off x="947738" y="2203450"/>
            <a:ext cx="7239000" cy="927100"/>
          </a:xfrm>
        </p:spPr>
        <p:txBody>
          <a:bodyPr/>
          <a:lstStyle/>
          <a:p>
            <a:r>
              <a:rPr lang="en-US" dirty="0" smtClean="0">
                <a:latin typeface="Helvetica"/>
                <a:cs typeface="Helvetica"/>
              </a:rPr>
              <a:t>http://</a:t>
            </a:r>
            <a:r>
              <a:rPr lang="en-US" dirty="0" err="1" smtClean="0">
                <a:latin typeface="Helvetica"/>
                <a:cs typeface="Helvetica"/>
              </a:rPr>
              <a:t>graphlab.org</a:t>
            </a:r>
            <a:endParaRPr lang="en-US" dirty="0">
              <a:latin typeface="Helvetica"/>
              <a:cs typeface="Helvetica"/>
            </a:endParaRPr>
          </a:p>
        </p:txBody>
      </p:sp>
      <p:sp>
        <p:nvSpPr>
          <p:cNvPr id="4" name="Slide Number Placeholder 3"/>
          <p:cNvSpPr>
            <a:spLocks noGrp="1"/>
          </p:cNvSpPr>
          <p:nvPr>
            <p:ph type="sldNum" sz="quarter" idx="4294967295"/>
          </p:nvPr>
        </p:nvSpPr>
        <p:spPr>
          <a:xfrm>
            <a:off x="7239000" y="6324600"/>
            <a:ext cx="1905000" cy="457200"/>
          </a:xfrm>
        </p:spPr>
        <p:txBody>
          <a:bodyPr/>
          <a:lstStyle/>
          <a:p>
            <a:pPr>
              <a:defRPr/>
            </a:pPr>
            <a:fld id="{DB95AC5C-2115-43B4-93C1-A8C975FC4D86}" type="slidenum">
              <a:rPr lang="en-US" smtClean="0"/>
              <a:pPr>
                <a:defRPr/>
              </a:pPr>
              <a:t>73</a:t>
            </a:fld>
            <a:endParaRPr lang="en-US"/>
          </a:p>
        </p:txBody>
      </p:sp>
      <p:sp>
        <p:nvSpPr>
          <p:cNvPr id="7" name="TextBox 6"/>
          <p:cNvSpPr txBox="1"/>
          <p:nvPr/>
        </p:nvSpPr>
        <p:spPr>
          <a:xfrm>
            <a:off x="1423988" y="1623367"/>
            <a:ext cx="6311900" cy="461665"/>
          </a:xfrm>
          <a:prstGeom prst="rect">
            <a:avLst/>
          </a:prstGeom>
          <a:noFill/>
        </p:spPr>
        <p:txBody>
          <a:bodyPr wrap="square" rtlCol="0">
            <a:spAutoFit/>
          </a:bodyPr>
          <a:lstStyle/>
          <a:p>
            <a:r>
              <a:rPr lang="en-US" dirty="0" smtClean="0"/>
              <a:t>Documentation… Code… Tutorials… </a:t>
            </a:r>
            <a:endParaRPr lang="en-US" dirty="0"/>
          </a:p>
        </p:txBody>
      </p:sp>
      <p:sp>
        <p:nvSpPr>
          <p:cNvPr id="8" name="Title 1"/>
          <p:cNvSpPr txBox="1">
            <a:spLocks/>
          </p:cNvSpPr>
          <p:nvPr/>
        </p:nvSpPr>
        <p:spPr bwMode="auto">
          <a:xfrm>
            <a:off x="304800" y="2971800"/>
            <a:ext cx="84963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64" charset="0"/>
              </a:defRPr>
            </a:lvl2pPr>
            <a:lvl3pPr algn="l" rtl="0" eaLnBrk="1" fontAlgn="base" hangingPunct="1">
              <a:spcBef>
                <a:spcPct val="0"/>
              </a:spcBef>
              <a:spcAft>
                <a:spcPct val="0"/>
              </a:spcAft>
              <a:defRPr sz="4400">
                <a:solidFill>
                  <a:schemeClr val="tx2"/>
                </a:solidFill>
                <a:latin typeface="Tahoma" pitchFamily="-64" charset="0"/>
              </a:defRPr>
            </a:lvl3pPr>
            <a:lvl4pPr algn="l" rtl="0" eaLnBrk="1" fontAlgn="base" hangingPunct="1">
              <a:spcBef>
                <a:spcPct val="0"/>
              </a:spcBef>
              <a:spcAft>
                <a:spcPct val="0"/>
              </a:spcAft>
              <a:defRPr sz="4400">
                <a:solidFill>
                  <a:schemeClr val="tx2"/>
                </a:solidFill>
                <a:latin typeface="Tahoma" pitchFamily="-64" charset="0"/>
              </a:defRPr>
            </a:lvl4pPr>
            <a:lvl5pPr algn="l" rtl="0" eaLnBrk="1" fontAlgn="base" hangingPunct="1">
              <a:spcBef>
                <a:spcPct val="0"/>
              </a:spcBef>
              <a:spcAft>
                <a:spcPct val="0"/>
              </a:spcAft>
              <a:defRPr sz="4400">
                <a:solidFill>
                  <a:schemeClr val="tx2"/>
                </a:solidFill>
                <a:latin typeface="Tahoma" pitchFamily="-64" charset="0"/>
              </a:defRPr>
            </a:lvl5pPr>
            <a:lvl6pPr marL="457200" algn="l" rtl="0" eaLnBrk="1" fontAlgn="base" hangingPunct="1">
              <a:spcBef>
                <a:spcPct val="0"/>
              </a:spcBef>
              <a:spcAft>
                <a:spcPct val="0"/>
              </a:spcAft>
              <a:defRPr sz="4400">
                <a:solidFill>
                  <a:schemeClr val="tx2"/>
                </a:solidFill>
                <a:latin typeface="Tahoma" pitchFamily="-64" charset="0"/>
              </a:defRPr>
            </a:lvl6pPr>
            <a:lvl7pPr marL="914400" algn="l" rtl="0" eaLnBrk="1" fontAlgn="base" hangingPunct="1">
              <a:spcBef>
                <a:spcPct val="0"/>
              </a:spcBef>
              <a:spcAft>
                <a:spcPct val="0"/>
              </a:spcAft>
              <a:defRPr sz="4400">
                <a:solidFill>
                  <a:schemeClr val="tx2"/>
                </a:solidFill>
                <a:latin typeface="Tahoma" pitchFamily="-64" charset="0"/>
              </a:defRPr>
            </a:lvl7pPr>
            <a:lvl8pPr marL="1371600" algn="l" rtl="0" eaLnBrk="1" fontAlgn="base" hangingPunct="1">
              <a:spcBef>
                <a:spcPct val="0"/>
              </a:spcBef>
              <a:spcAft>
                <a:spcPct val="0"/>
              </a:spcAft>
              <a:defRPr sz="4400">
                <a:solidFill>
                  <a:schemeClr val="tx2"/>
                </a:solidFill>
                <a:latin typeface="Tahoma" pitchFamily="-64" charset="0"/>
              </a:defRPr>
            </a:lvl8pPr>
            <a:lvl9pPr marL="1828800" algn="l" rtl="0" eaLnBrk="1" fontAlgn="base" hangingPunct="1">
              <a:spcBef>
                <a:spcPct val="0"/>
              </a:spcBef>
              <a:spcAft>
                <a:spcPct val="0"/>
              </a:spcAft>
              <a:defRPr sz="4400">
                <a:solidFill>
                  <a:schemeClr val="tx2"/>
                </a:solidFill>
                <a:latin typeface="Tahoma" pitchFamily="-64" charset="0"/>
              </a:defRPr>
            </a:lvl9pPr>
          </a:lstStyle>
          <a:p>
            <a:r>
              <a:rPr lang="en-US" sz="5400" dirty="0" smtClean="0"/>
              <a:t>Questions &amp; Feedback</a:t>
            </a:r>
            <a:endParaRPr lang="en-US" sz="5400" dirty="0"/>
          </a:p>
        </p:txBody>
      </p:sp>
      <p:sp>
        <p:nvSpPr>
          <p:cNvPr id="9" name="Subtitle 5"/>
          <p:cNvSpPr txBox="1">
            <a:spLocks/>
          </p:cNvSpPr>
          <p:nvPr/>
        </p:nvSpPr>
        <p:spPr bwMode="auto">
          <a:xfrm>
            <a:off x="914400" y="4483100"/>
            <a:ext cx="7239000" cy="927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70000"/>
              <a:buFont typeface="Wingdings" pitchFamily="-64" charset="2"/>
              <a:buNone/>
              <a:defRPr sz="4000">
                <a:solidFill>
                  <a:schemeClr val="tx1"/>
                </a:solidFill>
                <a:latin typeface="+mn-lt"/>
                <a:ea typeface="+mn-ea"/>
                <a:cs typeface="+mn-cs"/>
              </a:defRPr>
            </a:lvl1pPr>
            <a:lvl2pPr marL="687388" indent="-230188" algn="l" rtl="0" eaLnBrk="1" fontAlgn="base" hangingPunct="1">
              <a:spcBef>
                <a:spcPct val="20000"/>
              </a:spcBef>
              <a:spcAft>
                <a:spcPct val="0"/>
              </a:spcAft>
              <a:buClr>
                <a:schemeClr val="hlink"/>
              </a:buClr>
              <a:buSzPct val="65000"/>
              <a:buFont typeface="Wingdings" pitchFamily="-64" charset="2"/>
              <a:buBlip>
                <a:blip r:embed="rId3"/>
              </a:buBlip>
              <a:defRPr sz="2400">
                <a:solidFill>
                  <a:schemeClr val="tx1"/>
                </a:solidFill>
                <a:latin typeface="+mn-lt"/>
              </a:defRPr>
            </a:lvl2pPr>
            <a:lvl3pPr marL="1089025" indent="-174625" algn="l" rtl="0" eaLnBrk="1" fontAlgn="base" hangingPunct="1">
              <a:spcBef>
                <a:spcPct val="20000"/>
              </a:spcBef>
              <a:spcAft>
                <a:spcPct val="0"/>
              </a:spcAft>
              <a:buClr>
                <a:schemeClr val="folHlink"/>
              </a:buClr>
              <a:buSzPct val="60000"/>
              <a:buFont typeface="Wingdings" pitchFamily="-64" charset="2"/>
              <a:buBlip>
                <a:blip r:embed="rId4"/>
              </a:buBlip>
              <a:defRPr sz="2000">
                <a:solidFill>
                  <a:schemeClr val="tx1"/>
                </a:solidFill>
                <a:latin typeface="+mn-lt"/>
              </a:defRPr>
            </a:lvl3pPr>
            <a:lvl4pPr marL="1546225" indent="-174625" algn="l" rtl="0" eaLnBrk="1" fontAlgn="base" hangingPunct="1">
              <a:spcBef>
                <a:spcPct val="20000"/>
              </a:spcBef>
              <a:spcAft>
                <a:spcPct val="0"/>
              </a:spcAft>
              <a:buClr>
                <a:schemeClr val="accent2"/>
              </a:buClr>
              <a:buSzPct val="60000"/>
              <a:buFont typeface="Wingdings" pitchFamily="-64" charset="2"/>
              <a:buBlip>
                <a:blip r:embed="rId5"/>
              </a:buBlip>
              <a:defRPr>
                <a:solidFill>
                  <a:schemeClr val="tx1"/>
                </a:solidFill>
                <a:latin typeface="+mn-lt"/>
              </a:defRPr>
            </a:lvl4pPr>
            <a:lvl5pPr marL="1995488" indent="-166688" algn="l" rtl="0" eaLnBrk="1" fontAlgn="base" hangingPunct="1">
              <a:spcBef>
                <a:spcPct val="20000"/>
              </a:spcBef>
              <a:spcAft>
                <a:spcPct val="0"/>
              </a:spcAft>
              <a:buClr>
                <a:schemeClr val="accent1"/>
              </a:buClr>
              <a:buSzPct val="55000"/>
              <a:buFont typeface="Wingdings" pitchFamily="-64" charset="2"/>
              <a:buBlip>
                <a:blip r:embed="rId6"/>
              </a:buBlip>
              <a:defRPr>
                <a:solidFill>
                  <a:schemeClr val="tx1"/>
                </a:solidFill>
                <a:latin typeface="+mn-lt"/>
              </a:defRPr>
            </a:lvl5pPr>
            <a:lvl6pPr marL="2452688" indent="-166688" algn="l" rtl="0" eaLnBrk="1" fontAlgn="base" hangingPunct="1">
              <a:spcBef>
                <a:spcPct val="20000"/>
              </a:spcBef>
              <a:spcAft>
                <a:spcPct val="0"/>
              </a:spcAft>
              <a:buClr>
                <a:schemeClr val="accent1"/>
              </a:buClr>
              <a:buSzPct val="55000"/>
              <a:buFont typeface="Wingdings" pitchFamily="-64" charset="2"/>
              <a:buBlip>
                <a:blip r:embed="rId6"/>
              </a:buBlip>
              <a:defRPr>
                <a:solidFill>
                  <a:schemeClr val="tx1"/>
                </a:solidFill>
                <a:latin typeface="+mn-lt"/>
              </a:defRPr>
            </a:lvl6pPr>
            <a:lvl7pPr marL="2909888" indent="-166688" algn="l" rtl="0" eaLnBrk="1" fontAlgn="base" hangingPunct="1">
              <a:spcBef>
                <a:spcPct val="20000"/>
              </a:spcBef>
              <a:spcAft>
                <a:spcPct val="0"/>
              </a:spcAft>
              <a:buClr>
                <a:schemeClr val="accent1"/>
              </a:buClr>
              <a:buSzPct val="55000"/>
              <a:buFont typeface="Wingdings" pitchFamily="-64" charset="2"/>
              <a:buBlip>
                <a:blip r:embed="rId6"/>
              </a:buBlip>
              <a:defRPr>
                <a:solidFill>
                  <a:schemeClr val="tx1"/>
                </a:solidFill>
                <a:latin typeface="+mn-lt"/>
              </a:defRPr>
            </a:lvl7pPr>
            <a:lvl8pPr marL="3367088" indent="-166688" algn="l" rtl="0" eaLnBrk="1" fontAlgn="base" hangingPunct="1">
              <a:spcBef>
                <a:spcPct val="20000"/>
              </a:spcBef>
              <a:spcAft>
                <a:spcPct val="0"/>
              </a:spcAft>
              <a:buClr>
                <a:schemeClr val="accent1"/>
              </a:buClr>
              <a:buSzPct val="55000"/>
              <a:buFont typeface="Wingdings" pitchFamily="-64" charset="2"/>
              <a:buBlip>
                <a:blip r:embed="rId6"/>
              </a:buBlip>
              <a:defRPr>
                <a:solidFill>
                  <a:schemeClr val="tx1"/>
                </a:solidFill>
                <a:latin typeface="+mn-lt"/>
              </a:defRPr>
            </a:lvl8pPr>
            <a:lvl9pPr marL="3824288" indent="-166688" algn="l" rtl="0" eaLnBrk="1" fontAlgn="base" hangingPunct="1">
              <a:spcBef>
                <a:spcPct val="20000"/>
              </a:spcBef>
              <a:spcAft>
                <a:spcPct val="0"/>
              </a:spcAft>
              <a:buClr>
                <a:schemeClr val="accent1"/>
              </a:buClr>
              <a:buSzPct val="55000"/>
              <a:buFont typeface="Wingdings" pitchFamily="-64" charset="2"/>
              <a:buBlip>
                <a:blip r:embed="rId6"/>
              </a:buBlip>
              <a:defRPr>
                <a:solidFill>
                  <a:schemeClr val="tx1"/>
                </a:solidFill>
                <a:latin typeface="+mn-lt"/>
              </a:defRPr>
            </a:lvl9pPr>
          </a:lstStyle>
          <a:p>
            <a:r>
              <a:rPr lang="en-US" dirty="0" err="1" smtClean="0">
                <a:latin typeface="Helvetica"/>
                <a:cs typeface="Helvetica"/>
              </a:rPr>
              <a:t>jegonzal@cs.cmu.edu</a:t>
            </a:r>
            <a:endParaRPr lang="en-US" dirty="0">
              <a:latin typeface="Helvetica"/>
              <a:cs typeface="Helvetic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Current/Future Work </a:t>
            </a:r>
            <a:endParaRPr lang="en-US" dirty="0"/>
          </a:p>
        </p:txBody>
      </p:sp>
      <p:sp>
        <p:nvSpPr>
          <p:cNvPr id="3" name="Content Placeholder 2"/>
          <p:cNvSpPr>
            <a:spLocks noGrp="1"/>
          </p:cNvSpPr>
          <p:nvPr>
            <p:ph idx="1"/>
          </p:nvPr>
        </p:nvSpPr>
        <p:spPr/>
        <p:txBody>
          <a:bodyPr/>
          <a:lstStyle/>
          <a:p>
            <a:r>
              <a:rPr lang="en-US" dirty="0" smtClean="0"/>
              <a:t>Out-of-core Storage</a:t>
            </a:r>
          </a:p>
          <a:p>
            <a:r>
              <a:rPr lang="en-US" dirty="0" err="1" smtClean="0"/>
              <a:t>Hadoop</a:t>
            </a:r>
            <a:r>
              <a:rPr lang="en-US" dirty="0" smtClean="0"/>
              <a:t>/HDFS Integration</a:t>
            </a:r>
          </a:p>
          <a:p>
            <a:pPr lvl="1"/>
            <a:r>
              <a:rPr lang="en-US" dirty="0" smtClean="0"/>
              <a:t>Graph Construction</a:t>
            </a:r>
          </a:p>
          <a:p>
            <a:pPr lvl="1"/>
            <a:r>
              <a:rPr lang="en-US" dirty="0" smtClean="0"/>
              <a:t>Graph Storage</a:t>
            </a:r>
          </a:p>
          <a:p>
            <a:pPr lvl="1"/>
            <a:r>
              <a:rPr lang="en-US" dirty="0" smtClean="0"/>
              <a:t>Launching </a:t>
            </a:r>
            <a:r>
              <a:rPr lang="en-US" dirty="0" err="1" smtClean="0"/>
              <a:t>GraphLab</a:t>
            </a:r>
            <a:r>
              <a:rPr lang="en-US" dirty="0" smtClean="0"/>
              <a:t> from </a:t>
            </a:r>
            <a:r>
              <a:rPr lang="en-US" dirty="0" err="1" smtClean="0"/>
              <a:t>Hadoop</a:t>
            </a:r>
            <a:endParaRPr lang="en-US" dirty="0" smtClean="0"/>
          </a:p>
          <a:p>
            <a:pPr lvl="1"/>
            <a:r>
              <a:rPr lang="en-US" dirty="0" smtClean="0"/>
              <a:t>Fault Tolerance through HDFS Checkpoints</a:t>
            </a:r>
          </a:p>
          <a:p>
            <a:r>
              <a:rPr lang="en-US" dirty="0" smtClean="0"/>
              <a:t>Sub-scope parallelism</a:t>
            </a:r>
          </a:p>
          <a:p>
            <a:pPr lvl="1"/>
            <a:r>
              <a:rPr lang="en-US" dirty="0" smtClean="0"/>
              <a:t>Address the challenge of very high degree nodes</a:t>
            </a:r>
          </a:p>
          <a:p>
            <a:r>
              <a:rPr lang="en-US" dirty="0" smtClean="0"/>
              <a:t>Improved graph partitioning</a:t>
            </a:r>
          </a:p>
          <a:p>
            <a:r>
              <a:rPr lang="en-US" dirty="0" smtClean="0"/>
              <a:t>Support for dynamic graph structure</a:t>
            </a:r>
          </a:p>
        </p:txBody>
      </p:sp>
    </p:spTree>
    <p:extLst>
      <p:ext uri="{BB962C8B-B14F-4D97-AF65-F5344CB8AC3E}">
        <p14:creationId xmlns:p14="http://schemas.microsoft.com/office/powerpoint/2010/main" val="2893679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63304" y="4757443"/>
            <a:ext cx="8423496" cy="944863"/>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6" name="Rounded Rectangle 25"/>
          <p:cNvSpPr/>
          <p:nvPr/>
        </p:nvSpPr>
        <p:spPr bwMode="auto">
          <a:xfrm>
            <a:off x="64589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1</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7" name="Rounded Rectangle 26"/>
          <p:cNvSpPr/>
          <p:nvPr/>
        </p:nvSpPr>
        <p:spPr bwMode="auto">
          <a:xfrm>
            <a:off x="276747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2</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8" name="Rounded Rectangle 27"/>
          <p:cNvSpPr/>
          <p:nvPr/>
        </p:nvSpPr>
        <p:spPr bwMode="auto">
          <a:xfrm>
            <a:off x="488905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3</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9" name="Rounded Rectangle 28"/>
          <p:cNvSpPr/>
          <p:nvPr/>
        </p:nvSpPr>
        <p:spPr bwMode="auto">
          <a:xfrm>
            <a:off x="7010635"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4</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 name="Title 1"/>
          <p:cNvSpPr>
            <a:spLocks noGrp="1"/>
          </p:cNvSpPr>
          <p:nvPr>
            <p:ph type="title"/>
          </p:nvPr>
        </p:nvSpPr>
        <p:spPr/>
        <p:txBody>
          <a:bodyPr/>
          <a:lstStyle/>
          <a:p>
            <a:r>
              <a:rPr lang="en-US" dirty="0" err="1" smtClean="0"/>
              <a:t>MapReduce</a:t>
            </a:r>
            <a:r>
              <a:rPr lang="en-US" dirty="0" smtClean="0"/>
              <a:t> – Map Phase</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8</a:t>
            </a:fld>
            <a:endParaRPr lang="en-US"/>
          </a:p>
        </p:txBody>
      </p:sp>
      <p:sp>
        <p:nvSpPr>
          <p:cNvPr id="7" name="Rectangle 6"/>
          <p:cNvSpPr/>
          <p:nvPr/>
        </p:nvSpPr>
        <p:spPr bwMode="auto">
          <a:xfrm>
            <a:off x="263304" y="1363081"/>
            <a:ext cx="8423496" cy="94486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4" name="TextBox 23"/>
          <p:cNvSpPr txBox="1"/>
          <p:nvPr/>
        </p:nvSpPr>
        <p:spPr>
          <a:xfrm>
            <a:off x="263304" y="5702306"/>
            <a:ext cx="8423496" cy="461665"/>
          </a:xfrm>
          <a:prstGeom prst="rect">
            <a:avLst/>
          </a:prstGeom>
          <a:noFill/>
        </p:spPr>
        <p:txBody>
          <a:bodyPr wrap="square" rtlCol="0">
            <a:spAutoFit/>
          </a:bodyPr>
          <a:lstStyle/>
          <a:p>
            <a:pPr algn="ctr"/>
            <a:r>
              <a:rPr lang="en-US" b="1" dirty="0" smtClean="0"/>
              <a:t>Embarrassingly Parallel independent computation </a:t>
            </a:r>
            <a:endParaRPr lang="en-US" b="1" dirty="0"/>
          </a:p>
        </p:txBody>
      </p:sp>
      <p:pic>
        <p:nvPicPr>
          <p:cNvPr id="25" name="Picture 24" descr="aapo.jpg"/>
          <p:cNvPicPr>
            <a:picLocks noChangeAspect="1"/>
          </p:cNvPicPr>
          <p:nvPr/>
        </p:nvPicPr>
        <p:blipFill>
          <a:blip r:embed="rId3" cstate="print"/>
          <a:stretch>
            <a:fillRect/>
          </a:stretch>
        </p:blipFill>
        <p:spPr>
          <a:xfrm>
            <a:off x="440901" y="1464681"/>
            <a:ext cx="485339" cy="728009"/>
          </a:xfrm>
          <a:prstGeom prst="rect">
            <a:avLst/>
          </a:prstGeom>
        </p:spPr>
      </p:pic>
      <p:pic>
        <p:nvPicPr>
          <p:cNvPr id="30" name="Picture 29" descr="anton.jpg"/>
          <p:cNvPicPr>
            <a:picLocks noChangeAspect="1"/>
          </p:cNvPicPr>
          <p:nvPr/>
        </p:nvPicPr>
        <p:blipFill>
          <a:blip r:embed="rId4" cstate="print"/>
          <a:stretch>
            <a:fillRect/>
          </a:stretch>
        </p:blipFill>
        <p:spPr>
          <a:xfrm>
            <a:off x="1096910" y="1454346"/>
            <a:ext cx="492229" cy="738344"/>
          </a:xfrm>
          <a:prstGeom prst="rect">
            <a:avLst/>
          </a:prstGeom>
        </p:spPr>
      </p:pic>
      <p:pic>
        <p:nvPicPr>
          <p:cNvPr id="31" name="Picture 30" descr="arthur.jpg"/>
          <p:cNvPicPr>
            <a:picLocks noChangeAspect="1"/>
          </p:cNvPicPr>
          <p:nvPr/>
        </p:nvPicPr>
        <p:blipFill>
          <a:blip r:embed="rId5" cstate="print"/>
          <a:stretch>
            <a:fillRect/>
          </a:stretch>
        </p:blipFill>
        <p:spPr>
          <a:xfrm>
            <a:off x="1752600" y="1447800"/>
            <a:ext cx="574934" cy="728009"/>
          </a:xfrm>
          <a:prstGeom prst="rect">
            <a:avLst/>
          </a:prstGeom>
        </p:spPr>
      </p:pic>
      <p:pic>
        <p:nvPicPr>
          <p:cNvPr id="34" name="Picture 33" descr="bickson.jpg"/>
          <p:cNvPicPr>
            <a:picLocks noChangeAspect="1"/>
          </p:cNvPicPr>
          <p:nvPr/>
        </p:nvPicPr>
        <p:blipFill>
          <a:blip r:embed="rId6" cstate="print"/>
          <a:stretch>
            <a:fillRect/>
          </a:stretch>
        </p:blipFill>
        <p:spPr>
          <a:xfrm>
            <a:off x="2438400" y="1447800"/>
            <a:ext cx="593766" cy="728009"/>
          </a:xfrm>
          <a:prstGeom prst="rect">
            <a:avLst/>
          </a:prstGeom>
        </p:spPr>
      </p:pic>
      <p:pic>
        <p:nvPicPr>
          <p:cNvPr id="36" name="Picture 35" descr="bradley.jpg"/>
          <p:cNvPicPr>
            <a:picLocks noChangeAspect="1"/>
          </p:cNvPicPr>
          <p:nvPr/>
        </p:nvPicPr>
        <p:blipFill>
          <a:blip r:embed="rId7" cstate="print"/>
          <a:stretch>
            <a:fillRect/>
          </a:stretch>
        </p:blipFill>
        <p:spPr>
          <a:xfrm>
            <a:off x="4520309" y="1484313"/>
            <a:ext cx="536108" cy="718713"/>
          </a:xfrm>
          <a:prstGeom prst="rect">
            <a:avLst/>
          </a:prstGeom>
        </p:spPr>
      </p:pic>
      <p:pic>
        <p:nvPicPr>
          <p:cNvPr id="39" name="Picture 38" descr="dudik.jpg"/>
          <p:cNvPicPr>
            <a:picLocks noChangeAspect="1"/>
          </p:cNvPicPr>
          <p:nvPr/>
        </p:nvPicPr>
        <p:blipFill>
          <a:blip r:embed="rId8" cstate="print"/>
          <a:stretch>
            <a:fillRect/>
          </a:stretch>
        </p:blipFill>
        <p:spPr>
          <a:xfrm>
            <a:off x="5172516" y="1484313"/>
            <a:ext cx="599710" cy="708377"/>
          </a:xfrm>
          <a:prstGeom prst="rect">
            <a:avLst/>
          </a:prstGeom>
        </p:spPr>
      </p:pic>
      <p:pic>
        <p:nvPicPr>
          <p:cNvPr id="40" name="Picture 39" descr="funiak.jpg"/>
          <p:cNvPicPr>
            <a:picLocks noChangeAspect="1"/>
          </p:cNvPicPr>
          <p:nvPr/>
        </p:nvPicPr>
        <p:blipFill>
          <a:blip r:embed="rId9" cstate="print"/>
          <a:stretch>
            <a:fillRect/>
          </a:stretch>
        </p:blipFill>
        <p:spPr>
          <a:xfrm>
            <a:off x="5888325" y="1484313"/>
            <a:ext cx="638863" cy="708377"/>
          </a:xfrm>
          <a:prstGeom prst="rect">
            <a:avLst/>
          </a:prstGeom>
        </p:spPr>
      </p:pic>
      <p:pic>
        <p:nvPicPr>
          <p:cNvPr id="42" name="Picture 41" descr="gonzalez.jpg"/>
          <p:cNvPicPr>
            <a:picLocks noChangeAspect="1"/>
          </p:cNvPicPr>
          <p:nvPr/>
        </p:nvPicPr>
        <p:blipFill>
          <a:blip r:embed="rId10" cstate="print"/>
          <a:stretch>
            <a:fillRect/>
          </a:stretch>
        </p:blipFill>
        <p:spPr>
          <a:xfrm>
            <a:off x="6643287" y="1484313"/>
            <a:ext cx="520700" cy="728979"/>
          </a:xfrm>
          <a:prstGeom prst="rect">
            <a:avLst/>
          </a:prstGeom>
        </p:spPr>
      </p:pic>
      <p:pic>
        <p:nvPicPr>
          <p:cNvPr id="45" name="Picture 44" descr="guestrin.jpg"/>
          <p:cNvPicPr>
            <a:picLocks noChangeAspect="1"/>
          </p:cNvPicPr>
          <p:nvPr/>
        </p:nvPicPr>
        <p:blipFill>
          <a:blip r:embed="rId11" cstate="print"/>
          <a:stretch>
            <a:fillRect/>
          </a:stretch>
        </p:blipFill>
        <p:spPr>
          <a:xfrm>
            <a:off x="7280086" y="1484313"/>
            <a:ext cx="527184" cy="708377"/>
          </a:xfrm>
          <a:prstGeom prst="rect">
            <a:avLst/>
          </a:prstGeom>
        </p:spPr>
      </p:pic>
      <p:pic>
        <p:nvPicPr>
          <p:cNvPr id="46" name="Picture 45" descr="hong.jpg"/>
          <p:cNvPicPr>
            <a:picLocks noChangeAspect="1"/>
          </p:cNvPicPr>
          <p:nvPr/>
        </p:nvPicPr>
        <p:blipFill>
          <a:blip r:embed="rId12" cstate="print"/>
          <a:stretch>
            <a:fillRect/>
          </a:stretch>
        </p:blipFill>
        <p:spPr>
          <a:xfrm>
            <a:off x="7923371" y="1484313"/>
            <a:ext cx="539939" cy="728008"/>
          </a:xfrm>
          <a:prstGeom prst="rect">
            <a:avLst/>
          </a:prstGeom>
        </p:spPr>
      </p:pic>
      <p:pic>
        <p:nvPicPr>
          <p:cNvPr id="47" name="Picture 46" descr="huang.jpg"/>
          <p:cNvPicPr>
            <a:picLocks noChangeAspect="1"/>
          </p:cNvPicPr>
          <p:nvPr/>
        </p:nvPicPr>
        <p:blipFill>
          <a:blip r:embed="rId13" cstate="print"/>
          <a:stretch>
            <a:fillRect/>
          </a:stretch>
        </p:blipFill>
        <p:spPr>
          <a:xfrm>
            <a:off x="3884203" y="1484313"/>
            <a:ext cx="520007" cy="728009"/>
          </a:xfrm>
          <a:prstGeom prst="rect">
            <a:avLst/>
          </a:prstGeom>
        </p:spPr>
      </p:pic>
      <p:pic>
        <p:nvPicPr>
          <p:cNvPr id="49" name="Picture 48" descr="ylow.jpg"/>
          <p:cNvPicPr>
            <a:picLocks noChangeAspect="1"/>
          </p:cNvPicPr>
          <p:nvPr/>
        </p:nvPicPr>
        <p:blipFill>
          <a:blip r:embed="rId14" cstate="print"/>
          <a:stretch>
            <a:fillRect/>
          </a:stretch>
        </p:blipFill>
        <p:spPr>
          <a:xfrm>
            <a:off x="3207884" y="1484313"/>
            <a:ext cx="560220" cy="708377"/>
          </a:xfrm>
          <a:prstGeom prst="rect">
            <a:avLst/>
          </a:prstGeom>
        </p:spPr>
      </p:pic>
      <p:sp>
        <p:nvSpPr>
          <p:cNvPr id="50" name="Rectangle 49"/>
          <p:cNvSpPr/>
          <p:nvPr/>
        </p:nvSpPr>
        <p:spPr bwMode="auto">
          <a:xfrm>
            <a:off x="1228543" y="312699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9</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2" name="Rectangle 51"/>
          <p:cNvSpPr/>
          <p:nvPr/>
        </p:nvSpPr>
        <p:spPr bwMode="auto">
          <a:xfrm>
            <a:off x="3360504"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3" name="Rectangle 52"/>
          <p:cNvSpPr/>
          <p:nvPr/>
        </p:nvSpPr>
        <p:spPr bwMode="auto">
          <a:xfrm>
            <a:off x="5505163"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4" name="Rectangle 53"/>
          <p:cNvSpPr/>
          <p:nvPr/>
        </p:nvSpPr>
        <p:spPr bwMode="auto">
          <a:xfrm>
            <a:off x="7616407" y="31099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2" name="TextBox 31"/>
          <p:cNvSpPr txBox="1"/>
          <p:nvPr/>
        </p:nvSpPr>
        <p:spPr>
          <a:xfrm>
            <a:off x="250604" y="6030267"/>
            <a:ext cx="8423496" cy="461665"/>
          </a:xfrm>
          <a:prstGeom prst="rect">
            <a:avLst/>
          </a:prstGeom>
          <a:noFill/>
        </p:spPr>
        <p:txBody>
          <a:bodyPr wrap="square" rtlCol="0">
            <a:spAutoFit/>
          </a:bodyPr>
          <a:lstStyle/>
          <a:p>
            <a:pPr algn="ctr"/>
            <a:r>
              <a:rPr lang="en-US" b="1" dirty="0" smtClean="0"/>
              <a:t>No Communication needed</a:t>
            </a:r>
            <a:endParaRPr lang="en-US" b="1" dirty="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E-6 -8.14815E-6 L 0.06806 0.23587 " pathEditMode="relative" ptsTypes="AA">
                                      <p:cBhvr>
                                        <p:cTn id="6" dur="500" fill="hold"/>
                                        <p:tgtEl>
                                          <p:spTgt spid="2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3.05556E-6 3.7037E-6 L 0.08194 0.23611 " pathEditMode="relative" ptsTypes="AA">
                                      <p:cBhvr>
                                        <p:cTn id="8" dur="500" fill="hold"/>
                                        <p:tgtEl>
                                          <p:spTgt spid="34"/>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2.22222E-6 -3.7037E-7 L 0.09584 0.23866 " pathEditMode="relative" ptsTypes="AA">
                                      <p:cBhvr>
                                        <p:cTn id="10" dur="500" fill="hold"/>
                                        <p:tgtEl>
                                          <p:spTgt spid="36"/>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2.77778E-7 4.44444E-6 L 0.09167 0.23403 " pathEditMode="relative" ptsTypes="AA">
                                      <p:cBhvr>
                                        <p:cTn id="12" dur="500" fill="hold"/>
                                        <p:tgtEl>
                                          <p:spTgt spid="42"/>
                                        </p:tgtEl>
                                        <p:attrNameLst>
                                          <p:attrName>ppt_x</p:attrName>
                                          <p:attrName>ppt_y</p:attrName>
                                        </p:attrNameLst>
                                      </p:cBhvr>
                                    </p:animMotion>
                                  </p:childTnLst>
                                </p:cTn>
                              </p:par>
                            </p:childTnLst>
                          </p:cTn>
                        </p:par>
                        <p:par>
                          <p:cTn id="13" fill="hold">
                            <p:stCondLst>
                              <p:cond delay="500"/>
                            </p:stCondLst>
                            <p:childTnLst>
                              <p:par>
                                <p:cTn id="14" presetID="53" presetClass="exit" presetSubtype="0" fill="hold" nodeType="afterEffect">
                                  <p:stCondLst>
                                    <p:cond delay="0"/>
                                  </p:stCondLst>
                                  <p:childTnLst>
                                    <p:anim calcmode="lin" valueType="num">
                                      <p:cBhvr>
                                        <p:cTn id="15" dur="500"/>
                                        <p:tgtEl>
                                          <p:spTgt spid="34"/>
                                        </p:tgtEl>
                                        <p:attrNameLst>
                                          <p:attrName>ppt_w</p:attrName>
                                        </p:attrNameLst>
                                      </p:cBhvr>
                                      <p:tavLst>
                                        <p:tav tm="0">
                                          <p:val>
                                            <p:strVal val="ppt_w"/>
                                          </p:val>
                                        </p:tav>
                                        <p:tav tm="100000">
                                          <p:val>
                                            <p:fltVal val="0"/>
                                          </p:val>
                                        </p:tav>
                                      </p:tavLst>
                                    </p:anim>
                                    <p:anim calcmode="lin" valueType="num">
                                      <p:cBhvr>
                                        <p:cTn id="16" dur="500"/>
                                        <p:tgtEl>
                                          <p:spTgt spid="34"/>
                                        </p:tgtEl>
                                        <p:attrNameLst>
                                          <p:attrName>ppt_h</p:attrName>
                                        </p:attrNameLst>
                                      </p:cBhvr>
                                      <p:tavLst>
                                        <p:tav tm="0">
                                          <p:val>
                                            <p:strVal val="ppt_h"/>
                                          </p:val>
                                        </p:tav>
                                        <p:tav tm="100000">
                                          <p:val>
                                            <p:fltVal val="0"/>
                                          </p:val>
                                        </p:tav>
                                      </p:tavLst>
                                    </p:anim>
                                    <p:animEffect transition="out" filter="fade">
                                      <p:cBhvr>
                                        <p:cTn id="17" dur="500"/>
                                        <p:tgtEl>
                                          <p:spTgt spid="34"/>
                                        </p:tgtEl>
                                      </p:cBhvr>
                                    </p:animEffect>
                                    <p:set>
                                      <p:cBhvr>
                                        <p:cTn id="18" dur="1" fill="hold">
                                          <p:stCondLst>
                                            <p:cond delay="499"/>
                                          </p:stCondLst>
                                        </p:cTn>
                                        <p:tgtEl>
                                          <p:spTgt spid="34"/>
                                        </p:tgtEl>
                                        <p:attrNameLst>
                                          <p:attrName>style.visibility</p:attrName>
                                        </p:attrNameLst>
                                      </p:cBhvr>
                                      <p:to>
                                        <p:strVal val="hidden"/>
                                      </p:to>
                                    </p:set>
                                  </p:childTnLst>
                                </p:cTn>
                              </p:par>
                              <p:par>
                                <p:cTn id="19" presetID="53" presetClass="exit" presetSubtype="0" fill="hold" nodeType="withEffect">
                                  <p:stCondLst>
                                    <p:cond delay="0"/>
                                  </p:stCondLst>
                                  <p:childTnLst>
                                    <p:anim calcmode="lin" valueType="num">
                                      <p:cBhvr>
                                        <p:cTn id="20" dur="500"/>
                                        <p:tgtEl>
                                          <p:spTgt spid="25"/>
                                        </p:tgtEl>
                                        <p:attrNameLst>
                                          <p:attrName>ppt_w</p:attrName>
                                        </p:attrNameLst>
                                      </p:cBhvr>
                                      <p:tavLst>
                                        <p:tav tm="0">
                                          <p:val>
                                            <p:strVal val="ppt_w"/>
                                          </p:val>
                                        </p:tav>
                                        <p:tav tm="100000">
                                          <p:val>
                                            <p:fltVal val="0"/>
                                          </p:val>
                                        </p:tav>
                                      </p:tavLst>
                                    </p:anim>
                                    <p:anim calcmode="lin" valueType="num">
                                      <p:cBhvr>
                                        <p:cTn id="21" dur="500"/>
                                        <p:tgtEl>
                                          <p:spTgt spid="25"/>
                                        </p:tgtEl>
                                        <p:attrNameLst>
                                          <p:attrName>ppt_h</p:attrName>
                                        </p:attrNameLst>
                                      </p:cBhvr>
                                      <p:tavLst>
                                        <p:tav tm="0">
                                          <p:val>
                                            <p:strVal val="ppt_h"/>
                                          </p:val>
                                        </p:tav>
                                        <p:tav tm="100000">
                                          <p:val>
                                            <p:fltVal val="0"/>
                                          </p:val>
                                        </p:tav>
                                      </p:tavLst>
                                    </p:anim>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53" presetClass="exit" presetSubtype="0" fill="hold" nodeType="withEffect">
                                  <p:stCondLst>
                                    <p:cond delay="0"/>
                                  </p:stCondLst>
                                  <p:childTnLst>
                                    <p:anim calcmode="lin" valueType="num">
                                      <p:cBhvr>
                                        <p:cTn id="25" dur="500"/>
                                        <p:tgtEl>
                                          <p:spTgt spid="42"/>
                                        </p:tgtEl>
                                        <p:attrNameLst>
                                          <p:attrName>ppt_w</p:attrName>
                                        </p:attrNameLst>
                                      </p:cBhvr>
                                      <p:tavLst>
                                        <p:tav tm="0">
                                          <p:val>
                                            <p:strVal val="ppt_w"/>
                                          </p:val>
                                        </p:tav>
                                        <p:tav tm="100000">
                                          <p:val>
                                            <p:fltVal val="0"/>
                                          </p:val>
                                        </p:tav>
                                      </p:tavLst>
                                    </p:anim>
                                    <p:anim calcmode="lin" valueType="num">
                                      <p:cBhvr>
                                        <p:cTn id="26" dur="500"/>
                                        <p:tgtEl>
                                          <p:spTgt spid="42"/>
                                        </p:tgtEl>
                                        <p:attrNameLst>
                                          <p:attrName>ppt_h</p:attrName>
                                        </p:attrNameLst>
                                      </p:cBhvr>
                                      <p:tavLst>
                                        <p:tav tm="0">
                                          <p:val>
                                            <p:strVal val="ppt_h"/>
                                          </p:val>
                                        </p:tav>
                                        <p:tav tm="100000">
                                          <p:val>
                                            <p:fltVal val="0"/>
                                          </p:val>
                                        </p:tav>
                                      </p:tavLst>
                                    </p:anim>
                                    <p:animEffect transition="out" filter="fade">
                                      <p:cBhvr>
                                        <p:cTn id="27" dur="500"/>
                                        <p:tgtEl>
                                          <p:spTgt spid="42"/>
                                        </p:tgtEl>
                                      </p:cBhvr>
                                    </p:animEffect>
                                    <p:set>
                                      <p:cBhvr>
                                        <p:cTn id="28" dur="1" fill="hold">
                                          <p:stCondLst>
                                            <p:cond delay="499"/>
                                          </p:stCondLst>
                                        </p:cTn>
                                        <p:tgtEl>
                                          <p:spTgt spid="42"/>
                                        </p:tgtEl>
                                        <p:attrNameLst>
                                          <p:attrName>style.visibility</p:attrName>
                                        </p:attrNameLst>
                                      </p:cBhvr>
                                      <p:to>
                                        <p:strVal val="hidden"/>
                                      </p:to>
                                    </p:set>
                                  </p:childTnLst>
                                </p:cTn>
                              </p:par>
                              <p:par>
                                <p:cTn id="29" presetID="53" presetClass="exit" presetSubtype="0" fill="hold" nodeType="withEffect">
                                  <p:stCondLst>
                                    <p:cond delay="0"/>
                                  </p:stCondLst>
                                  <p:childTnLst>
                                    <p:anim calcmode="lin" valueType="num">
                                      <p:cBhvr>
                                        <p:cTn id="30" dur="500"/>
                                        <p:tgtEl>
                                          <p:spTgt spid="36"/>
                                        </p:tgtEl>
                                        <p:attrNameLst>
                                          <p:attrName>ppt_w</p:attrName>
                                        </p:attrNameLst>
                                      </p:cBhvr>
                                      <p:tavLst>
                                        <p:tav tm="0">
                                          <p:val>
                                            <p:strVal val="ppt_w"/>
                                          </p:val>
                                        </p:tav>
                                        <p:tav tm="100000">
                                          <p:val>
                                            <p:fltVal val="0"/>
                                          </p:val>
                                        </p:tav>
                                      </p:tavLst>
                                    </p:anim>
                                    <p:anim calcmode="lin" valueType="num">
                                      <p:cBhvr>
                                        <p:cTn id="31" dur="500"/>
                                        <p:tgtEl>
                                          <p:spTgt spid="36"/>
                                        </p:tgtEl>
                                        <p:attrNameLst>
                                          <p:attrName>ppt_h</p:attrName>
                                        </p:attrNameLst>
                                      </p:cBhvr>
                                      <p:tavLst>
                                        <p:tav tm="0">
                                          <p:val>
                                            <p:strVal val="ppt_h"/>
                                          </p:val>
                                        </p:tav>
                                        <p:tav tm="100000">
                                          <p:val>
                                            <p:fltVal val="0"/>
                                          </p:val>
                                        </p:tav>
                                      </p:tavLst>
                                    </p:anim>
                                    <p:animEffect transition="out" filter="fade">
                                      <p:cBhvr>
                                        <p:cTn id="32" dur="500"/>
                                        <p:tgtEl>
                                          <p:spTgt spid="36"/>
                                        </p:tgtEl>
                                      </p:cBhvr>
                                    </p:animEffect>
                                    <p:set>
                                      <p:cBhvr>
                                        <p:cTn id="33" dur="1" fill="hold">
                                          <p:stCondLst>
                                            <p:cond delay="499"/>
                                          </p:stCondLst>
                                        </p:cTn>
                                        <p:tgtEl>
                                          <p:spTgt spid="36"/>
                                        </p:tgtEl>
                                        <p:attrNameLst>
                                          <p:attrName>style.visibility</p:attrName>
                                        </p:attrNameLst>
                                      </p:cBhvr>
                                      <p:to>
                                        <p:strVal val="hidden"/>
                                      </p:to>
                                    </p:set>
                                  </p:childTnLst>
                                </p:cTn>
                              </p:par>
                              <p:par>
                                <p:cTn id="34" presetID="53"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p:cTn id="36" dur="500" fill="hold"/>
                                        <p:tgtEl>
                                          <p:spTgt spid="54"/>
                                        </p:tgtEl>
                                        <p:attrNameLst>
                                          <p:attrName>ppt_w</p:attrName>
                                        </p:attrNameLst>
                                      </p:cBhvr>
                                      <p:tavLst>
                                        <p:tav tm="0">
                                          <p:val>
                                            <p:fltVal val="0"/>
                                          </p:val>
                                        </p:tav>
                                        <p:tav tm="100000">
                                          <p:val>
                                            <p:strVal val="#ppt_w"/>
                                          </p:val>
                                        </p:tav>
                                      </p:tavLst>
                                    </p:anim>
                                    <p:anim calcmode="lin" valueType="num">
                                      <p:cBhvr>
                                        <p:cTn id="37" dur="500" fill="hold"/>
                                        <p:tgtEl>
                                          <p:spTgt spid="54"/>
                                        </p:tgtEl>
                                        <p:attrNameLst>
                                          <p:attrName>ppt_h</p:attrName>
                                        </p:attrNameLst>
                                      </p:cBhvr>
                                      <p:tavLst>
                                        <p:tav tm="0">
                                          <p:val>
                                            <p:fltVal val="0"/>
                                          </p:val>
                                        </p:tav>
                                        <p:tav tm="100000">
                                          <p:val>
                                            <p:strVal val="#ppt_h"/>
                                          </p:val>
                                        </p:tav>
                                      </p:tavLst>
                                    </p:anim>
                                    <p:animEffect transition="in" filter="fade">
                                      <p:cBhvr>
                                        <p:cTn id="38" dur="500"/>
                                        <p:tgtEl>
                                          <p:spTgt spid="5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p:cTn id="46" dur="500" fill="hold"/>
                                        <p:tgtEl>
                                          <p:spTgt spid="52"/>
                                        </p:tgtEl>
                                        <p:attrNameLst>
                                          <p:attrName>ppt_w</p:attrName>
                                        </p:attrNameLst>
                                      </p:cBhvr>
                                      <p:tavLst>
                                        <p:tav tm="0">
                                          <p:val>
                                            <p:fltVal val="0"/>
                                          </p:val>
                                        </p:tav>
                                        <p:tav tm="100000">
                                          <p:val>
                                            <p:strVal val="#ppt_w"/>
                                          </p:val>
                                        </p:tav>
                                      </p:tavLst>
                                    </p:anim>
                                    <p:anim calcmode="lin" valueType="num">
                                      <p:cBhvr>
                                        <p:cTn id="47" dur="500" fill="hold"/>
                                        <p:tgtEl>
                                          <p:spTgt spid="52"/>
                                        </p:tgtEl>
                                        <p:attrNameLst>
                                          <p:attrName>ppt_h</p:attrName>
                                        </p:attrNameLst>
                                      </p:cBhvr>
                                      <p:tavLst>
                                        <p:tav tm="0">
                                          <p:val>
                                            <p:fltVal val="0"/>
                                          </p:val>
                                        </p:tav>
                                        <p:tav tm="100000">
                                          <p:val>
                                            <p:strVal val="#ppt_h"/>
                                          </p:val>
                                        </p:tav>
                                      </p:tavLst>
                                    </p:anim>
                                    <p:animEffect transition="in" filter="fade">
                                      <p:cBhvr>
                                        <p:cTn id="48" dur="500"/>
                                        <p:tgtEl>
                                          <p:spTgt spid="52"/>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childTnLst>
                          </p:cTn>
                        </p:par>
                        <p:par>
                          <p:cTn id="54" fill="hold">
                            <p:stCondLst>
                              <p:cond delay="1000"/>
                            </p:stCondLst>
                            <p:childTnLst>
                              <p:par>
                                <p:cTn id="55" presetID="0" presetClass="path" presetSubtype="0" accel="50000" decel="50000" fill="hold" grpId="1" nodeType="afterEffect">
                                  <p:stCondLst>
                                    <p:cond delay="0"/>
                                  </p:stCondLst>
                                  <p:childTnLst>
                                    <p:animMotion origin="layout" path="M 5E-6 3.33333E-6 L -0.06962 0.25486 " pathEditMode="relative" rAng="0" ptsTypes="AA">
                                      <p:cBhvr>
                                        <p:cTn id="56" dur="500" fill="hold"/>
                                        <p:tgtEl>
                                          <p:spTgt spid="50"/>
                                        </p:tgtEl>
                                        <p:attrNameLst>
                                          <p:attrName>ppt_x</p:attrName>
                                          <p:attrName>ppt_y</p:attrName>
                                        </p:attrNameLst>
                                      </p:cBhvr>
                                      <p:rCtr x="-3500" y="12700"/>
                                    </p:animMotion>
                                  </p:childTnLst>
                                </p:cTn>
                              </p:par>
                              <p:par>
                                <p:cTn id="57" presetID="0" presetClass="path" presetSubtype="0" accel="50000" decel="50000" fill="hold" grpId="1" nodeType="withEffect">
                                  <p:stCondLst>
                                    <p:cond delay="0"/>
                                  </p:stCondLst>
                                  <p:childTnLst>
                                    <p:animMotion origin="layout" path="M 4.72222E-6 3.7037E-6 L -0.07899 0.25509 " pathEditMode="relative" ptsTypes="AA">
                                      <p:cBhvr>
                                        <p:cTn id="58" dur="500" fill="hold"/>
                                        <p:tgtEl>
                                          <p:spTgt spid="52"/>
                                        </p:tgtEl>
                                        <p:attrNameLst>
                                          <p:attrName>ppt_x</p:attrName>
                                          <p:attrName>ppt_y</p:attrName>
                                        </p:attrNameLst>
                                      </p:cBhvr>
                                    </p:animMotion>
                                  </p:childTnLst>
                                </p:cTn>
                              </p:par>
                              <p:par>
                                <p:cTn id="59" presetID="0" presetClass="path" presetSubtype="0" accel="50000" decel="50000" fill="hold" grpId="1" nodeType="withEffect">
                                  <p:stCondLst>
                                    <p:cond delay="0"/>
                                  </p:stCondLst>
                                  <p:childTnLst>
                                    <p:animMotion origin="layout" path="M 5.27778E-6 3.7037E-6 L -0.09235 0.25509 " pathEditMode="relative" ptsTypes="AA">
                                      <p:cBhvr>
                                        <p:cTn id="60" dur="500" fill="hold"/>
                                        <p:tgtEl>
                                          <p:spTgt spid="53"/>
                                        </p:tgtEl>
                                        <p:attrNameLst>
                                          <p:attrName>ppt_x</p:attrName>
                                          <p:attrName>ppt_y</p:attrName>
                                        </p:attrNameLst>
                                      </p:cBhvr>
                                    </p:animMotion>
                                  </p:childTnLst>
                                </p:cTn>
                              </p:par>
                              <p:par>
                                <p:cTn id="61" presetID="0" presetClass="path" presetSubtype="0" accel="50000" decel="50000" fill="hold" grpId="1" nodeType="withEffect">
                                  <p:stCondLst>
                                    <p:cond delay="0"/>
                                  </p:stCondLst>
                                  <p:childTnLst>
                                    <p:animMotion origin="layout" path="M 1.11111E-6 3.7037E-6 L -0.08768 0.25509 " pathEditMode="relative" ptsTypes="AA">
                                      <p:cBhvr>
                                        <p:cTn id="62" dur="500" fill="hold"/>
                                        <p:tgtEl>
                                          <p:spTgt spid="5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2" grpId="0" animBg="1"/>
      <p:bldP spid="52" grpId="1" animBg="1"/>
      <p:bldP spid="53" grpId="0" animBg="1"/>
      <p:bldP spid="53" grpId="1" animBg="1"/>
      <p:bldP spid="54" grpId="0" animBg="1"/>
      <p:bldP spid="5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63304" y="4757443"/>
            <a:ext cx="8423496" cy="944863"/>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sp>
        <p:nvSpPr>
          <p:cNvPr id="26" name="Rounded Rectangle 25"/>
          <p:cNvSpPr/>
          <p:nvPr/>
        </p:nvSpPr>
        <p:spPr bwMode="auto">
          <a:xfrm>
            <a:off x="64589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1</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7" name="Rounded Rectangle 26"/>
          <p:cNvSpPr/>
          <p:nvPr/>
        </p:nvSpPr>
        <p:spPr bwMode="auto">
          <a:xfrm>
            <a:off x="276747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2</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8" name="Rounded Rectangle 27"/>
          <p:cNvSpPr/>
          <p:nvPr/>
        </p:nvSpPr>
        <p:spPr bwMode="auto">
          <a:xfrm>
            <a:off x="4889056"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3</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9" name="Rounded Rectangle 28"/>
          <p:cNvSpPr/>
          <p:nvPr/>
        </p:nvSpPr>
        <p:spPr bwMode="auto">
          <a:xfrm>
            <a:off x="7010635" y="3126997"/>
            <a:ext cx="1452675" cy="731704"/>
          </a:xfrm>
          <a:prstGeom prst="roundRect">
            <a:avLst/>
          </a:prstGeom>
          <a:gradFill>
            <a:gsLst>
              <a:gs pos="0">
                <a:srgbClr val="02CA00"/>
              </a:gs>
              <a:gs pos="80000">
                <a:srgbClr val="00FF00"/>
              </a:gs>
              <a:gs pos="100000">
                <a:srgbClr val="00FF0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ea typeface="ＭＳ Ｐゴシック" pitchFamily="-111" charset="-128"/>
              </a:rPr>
              <a:t>CPU</a:t>
            </a:r>
            <a:r>
              <a:rPr kumimoji="0" lang="en-US" sz="2400" b="0" i="0" u="none" strike="noStrike" cap="none" normalizeH="0" dirty="0" smtClean="0">
                <a:ln>
                  <a:noFill/>
                </a:ln>
                <a:solidFill>
                  <a:schemeClr val="tx1"/>
                </a:solidFill>
                <a:effectLst/>
                <a:latin typeface="Tahoma" pitchFamily="34" charset="0"/>
                <a:ea typeface="ＭＳ Ｐゴシック" pitchFamily="-111" charset="-128"/>
              </a:rPr>
              <a:t> 4</a:t>
            </a:r>
            <a:endParaRPr kumimoji="0" lang="en-US" sz="24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2" name="Title 1"/>
          <p:cNvSpPr>
            <a:spLocks noGrp="1"/>
          </p:cNvSpPr>
          <p:nvPr>
            <p:ph type="title"/>
          </p:nvPr>
        </p:nvSpPr>
        <p:spPr/>
        <p:txBody>
          <a:bodyPr/>
          <a:lstStyle/>
          <a:p>
            <a:r>
              <a:rPr lang="en-US" dirty="0" err="1" smtClean="0"/>
              <a:t>MapReduce</a:t>
            </a:r>
            <a:r>
              <a:rPr lang="en-US" dirty="0" smtClean="0"/>
              <a:t> – Map Phase</a:t>
            </a:r>
            <a:endParaRPr lang="en-US" dirty="0"/>
          </a:p>
        </p:txBody>
      </p:sp>
      <p:sp>
        <p:nvSpPr>
          <p:cNvPr id="4" name="Slide Number Placeholder 3"/>
          <p:cNvSpPr>
            <a:spLocks noGrp="1"/>
          </p:cNvSpPr>
          <p:nvPr>
            <p:ph type="sldNum" sz="quarter" idx="12"/>
          </p:nvPr>
        </p:nvSpPr>
        <p:spPr/>
        <p:txBody>
          <a:bodyPr/>
          <a:lstStyle/>
          <a:p>
            <a:pPr>
              <a:defRPr/>
            </a:pPr>
            <a:fld id="{DB95AC5C-2115-43B4-93C1-A8C975FC4D86}" type="slidenum">
              <a:rPr lang="en-US" smtClean="0"/>
              <a:pPr>
                <a:defRPr/>
              </a:pPr>
              <a:t>9</a:t>
            </a:fld>
            <a:endParaRPr lang="en-US"/>
          </a:p>
        </p:txBody>
      </p:sp>
      <p:sp>
        <p:nvSpPr>
          <p:cNvPr id="7" name="Rectangle 6"/>
          <p:cNvSpPr/>
          <p:nvPr/>
        </p:nvSpPr>
        <p:spPr bwMode="auto">
          <a:xfrm>
            <a:off x="263304" y="1363081"/>
            <a:ext cx="8423496" cy="94486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a typeface="ＭＳ Ｐゴシック" pitchFamily="-111" charset="-128"/>
            </a:endParaRPr>
          </a:p>
        </p:txBody>
      </p:sp>
      <p:pic>
        <p:nvPicPr>
          <p:cNvPr id="30" name="Picture 29" descr="anton.jpg"/>
          <p:cNvPicPr>
            <a:picLocks noChangeAspect="1"/>
          </p:cNvPicPr>
          <p:nvPr/>
        </p:nvPicPr>
        <p:blipFill>
          <a:blip r:embed="rId3" cstate="print"/>
          <a:stretch>
            <a:fillRect/>
          </a:stretch>
        </p:blipFill>
        <p:spPr>
          <a:xfrm>
            <a:off x="1096910" y="1454346"/>
            <a:ext cx="492229" cy="738344"/>
          </a:xfrm>
          <a:prstGeom prst="rect">
            <a:avLst/>
          </a:prstGeom>
        </p:spPr>
      </p:pic>
      <p:pic>
        <p:nvPicPr>
          <p:cNvPr id="31" name="Picture 30" descr="arthur.jpg"/>
          <p:cNvPicPr>
            <a:picLocks noChangeAspect="1"/>
          </p:cNvPicPr>
          <p:nvPr/>
        </p:nvPicPr>
        <p:blipFill>
          <a:blip r:embed="rId4" cstate="print"/>
          <a:stretch>
            <a:fillRect/>
          </a:stretch>
        </p:blipFill>
        <p:spPr>
          <a:xfrm>
            <a:off x="1752600" y="1447800"/>
            <a:ext cx="574934" cy="728009"/>
          </a:xfrm>
          <a:prstGeom prst="rect">
            <a:avLst/>
          </a:prstGeom>
        </p:spPr>
      </p:pic>
      <p:pic>
        <p:nvPicPr>
          <p:cNvPr id="39" name="Picture 38" descr="dudik.jpg"/>
          <p:cNvPicPr>
            <a:picLocks noChangeAspect="1"/>
          </p:cNvPicPr>
          <p:nvPr/>
        </p:nvPicPr>
        <p:blipFill>
          <a:blip r:embed="rId5" cstate="print"/>
          <a:stretch>
            <a:fillRect/>
          </a:stretch>
        </p:blipFill>
        <p:spPr>
          <a:xfrm>
            <a:off x="5172516" y="1484313"/>
            <a:ext cx="599710" cy="708377"/>
          </a:xfrm>
          <a:prstGeom prst="rect">
            <a:avLst/>
          </a:prstGeom>
        </p:spPr>
      </p:pic>
      <p:pic>
        <p:nvPicPr>
          <p:cNvPr id="40" name="Picture 39" descr="funiak.jpg"/>
          <p:cNvPicPr>
            <a:picLocks noChangeAspect="1"/>
          </p:cNvPicPr>
          <p:nvPr/>
        </p:nvPicPr>
        <p:blipFill>
          <a:blip r:embed="rId6" cstate="print"/>
          <a:stretch>
            <a:fillRect/>
          </a:stretch>
        </p:blipFill>
        <p:spPr>
          <a:xfrm>
            <a:off x="5888325" y="1484313"/>
            <a:ext cx="638863" cy="708377"/>
          </a:xfrm>
          <a:prstGeom prst="rect">
            <a:avLst/>
          </a:prstGeom>
        </p:spPr>
      </p:pic>
      <p:pic>
        <p:nvPicPr>
          <p:cNvPr id="45" name="Picture 44" descr="guestrin.jpg"/>
          <p:cNvPicPr>
            <a:picLocks noChangeAspect="1"/>
          </p:cNvPicPr>
          <p:nvPr/>
        </p:nvPicPr>
        <p:blipFill>
          <a:blip r:embed="rId7" cstate="print"/>
          <a:stretch>
            <a:fillRect/>
          </a:stretch>
        </p:blipFill>
        <p:spPr>
          <a:xfrm>
            <a:off x="7280086" y="1484313"/>
            <a:ext cx="527184" cy="708377"/>
          </a:xfrm>
          <a:prstGeom prst="rect">
            <a:avLst/>
          </a:prstGeom>
        </p:spPr>
      </p:pic>
      <p:pic>
        <p:nvPicPr>
          <p:cNvPr id="46" name="Picture 45" descr="hong.jpg"/>
          <p:cNvPicPr>
            <a:picLocks noChangeAspect="1"/>
          </p:cNvPicPr>
          <p:nvPr/>
        </p:nvPicPr>
        <p:blipFill>
          <a:blip r:embed="rId8" cstate="print"/>
          <a:stretch>
            <a:fillRect/>
          </a:stretch>
        </p:blipFill>
        <p:spPr>
          <a:xfrm>
            <a:off x="7923371" y="1484313"/>
            <a:ext cx="539939" cy="728008"/>
          </a:xfrm>
          <a:prstGeom prst="rect">
            <a:avLst/>
          </a:prstGeom>
        </p:spPr>
      </p:pic>
      <p:pic>
        <p:nvPicPr>
          <p:cNvPr id="47" name="Picture 46" descr="huang.jpg"/>
          <p:cNvPicPr>
            <a:picLocks noChangeAspect="1"/>
          </p:cNvPicPr>
          <p:nvPr/>
        </p:nvPicPr>
        <p:blipFill>
          <a:blip r:embed="rId9" cstate="print"/>
          <a:stretch>
            <a:fillRect/>
          </a:stretch>
        </p:blipFill>
        <p:spPr>
          <a:xfrm>
            <a:off x="3884203" y="1484313"/>
            <a:ext cx="520007" cy="728009"/>
          </a:xfrm>
          <a:prstGeom prst="rect">
            <a:avLst/>
          </a:prstGeom>
        </p:spPr>
      </p:pic>
      <p:pic>
        <p:nvPicPr>
          <p:cNvPr id="49" name="Picture 48" descr="ylow.jpg"/>
          <p:cNvPicPr>
            <a:picLocks noChangeAspect="1"/>
          </p:cNvPicPr>
          <p:nvPr/>
        </p:nvPicPr>
        <p:blipFill>
          <a:blip r:embed="rId10" cstate="print"/>
          <a:stretch>
            <a:fillRect/>
          </a:stretch>
        </p:blipFill>
        <p:spPr>
          <a:xfrm>
            <a:off x="3207884" y="1484313"/>
            <a:ext cx="560220" cy="708377"/>
          </a:xfrm>
          <a:prstGeom prst="rect">
            <a:avLst/>
          </a:prstGeom>
        </p:spPr>
      </p:pic>
      <p:sp>
        <p:nvSpPr>
          <p:cNvPr id="50" name="Rectangle 49"/>
          <p:cNvSpPr/>
          <p:nvPr/>
        </p:nvSpPr>
        <p:spPr bwMode="auto">
          <a:xfrm>
            <a:off x="5665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9</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2" name="Rectangle 51"/>
          <p:cNvSpPr/>
          <p:nvPr/>
        </p:nvSpPr>
        <p:spPr bwMode="auto">
          <a:xfrm>
            <a:off x="26112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4</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3" name="Rectangle 52"/>
          <p:cNvSpPr/>
          <p:nvPr/>
        </p:nvSpPr>
        <p:spPr bwMode="auto">
          <a:xfrm>
            <a:off x="46813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1</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3</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54" name="Rectangle 53"/>
          <p:cNvSpPr/>
          <p:nvPr/>
        </p:nvSpPr>
        <p:spPr bwMode="auto">
          <a:xfrm>
            <a:off x="6827656" y="4875213"/>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2</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5</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ea typeface="ＭＳ Ｐゴシック" pitchFamily="-111" charset="-128"/>
              </a:rPr>
              <a:t>.</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ea typeface="ＭＳ Ｐゴシック" pitchFamily="-111" charset="-128"/>
              </a:rPr>
              <a:t>8</a:t>
            </a:r>
            <a:endParaRPr kumimoji="0" lang="en-US" sz="1200" b="0" i="0" u="none" strike="noStrike" cap="none" normalizeH="0" baseline="0" dirty="0" smtClean="0">
              <a:ln>
                <a:noFill/>
              </a:ln>
              <a:solidFill>
                <a:schemeClr val="tx1"/>
              </a:solidFill>
              <a:effectLst/>
              <a:latin typeface="Tahoma" pitchFamily="34" charset="0"/>
              <a:ea typeface="ＭＳ Ｐゴシック" pitchFamily="-111" charset="-128"/>
            </a:endParaRPr>
          </a:p>
        </p:txBody>
      </p:sp>
      <p:sp>
        <p:nvSpPr>
          <p:cNvPr id="32" name="Rectangle 31"/>
          <p:cNvSpPr/>
          <p:nvPr/>
        </p:nvSpPr>
        <p:spPr bwMode="auto">
          <a:xfrm>
            <a:off x="1228543" y="3126997"/>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ea typeface="ＭＳ Ｐゴシック" pitchFamily="-111" charset="-128"/>
              </a:rPr>
              <a:t>2</a:t>
            </a:r>
          </a:p>
          <a:p>
            <a:pPr algn="ctr"/>
            <a:r>
              <a:rPr lang="en-US" sz="1200" dirty="0" smtClean="0">
                <a:ea typeface="ＭＳ Ｐゴシック" pitchFamily="-111" charset="-128"/>
              </a:rPr>
              <a:t>4</a:t>
            </a:r>
          </a:p>
          <a:p>
            <a:pPr algn="ctr"/>
            <a:r>
              <a:rPr lang="en-US" sz="1200" dirty="0" smtClean="0">
                <a:ea typeface="ＭＳ Ｐゴシック" pitchFamily="-111" charset="-128"/>
              </a:rPr>
              <a:t>.</a:t>
            </a:r>
          </a:p>
          <a:p>
            <a:pPr algn="ctr"/>
            <a:r>
              <a:rPr lang="en-US" sz="1200" dirty="0" smtClean="0">
                <a:ea typeface="ＭＳ Ｐゴシック" pitchFamily="-111" charset="-128"/>
              </a:rPr>
              <a:t>1</a:t>
            </a:r>
          </a:p>
        </p:txBody>
      </p:sp>
      <p:sp>
        <p:nvSpPr>
          <p:cNvPr id="33" name="Rectangle 32"/>
          <p:cNvSpPr/>
          <p:nvPr/>
        </p:nvSpPr>
        <p:spPr bwMode="auto">
          <a:xfrm>
            <a:off x="3360504"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ea typeface="ＭＳ Ｐゴシック" pitchFamily="-111" charset="-128"/>
              </a:rPr>
              <a:t>8</a:t>
            </a:r>
          </a:p>
          <a:p>
            <a:pPr algn="ctr"/>
            <a:r>
              <a:rPr lang="en-US" sz="1200" dirty="0" smtClean="0">
                <a:ea typeface="ＭＳ Ｐゴシック" pitchFamily="-111" charset="-128"/>
              </a:rPr>
              <a:t>4</a:t>
            </a:r>
          </a:p>
          <a:p>
            <a:pPr algn="ctr"/>
            <a:r>
              <a:rPr lang="en-US" sz="1200" dirty="0" smtClean="0">
                <a:ea typeface="ＭＳ Ｐゴシック" pitchFamily="-111" charset="-128"/>
              </a:rPr>
              <a:t>.</a:t>
            </a:r>
          </a:p>
          <a:p>
            <a:pPr algn="ctr"/>
            <a:r>
              <a:rPr lang="en-US" sz="1200" dirty="0" smtClean="0">
                <a:ea typeface="ＭＳ Ｐゴシック" pitchFamily="-111" charset="-128"/>
              </a:rPr>
              <a:t>3</a:t>
            </a:r>
          </a:p>
        </p:txBody>
      </p:sp>
      <p:sp>
        <p:nvSpPr>
          <p:cNvPr id="35" name="Rectangle 34"/>
          <p:cNvSpPr/>
          <p:nvPr/>
        </p:nvSpPr>
        <p:spPr bwMode="auto">
          <a:xfrm>
            <a:off x="5354456"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ea typeface="ＭＳ Ｐゴシック" pitchFamily="-111" charset="-128"/>
              </a:rPr>
              <a:t>1</a:t>
            </a:r>
          </a:p>
          <a:p>
            <a:pPr algn="ctr"/>
            <a:r>
              <a:rPr lang="en-US" sz="1200" dirty="0" smtClean="0">
                <a:ea typeface="ＭＳ Ｐゴシック" pitchFamily="-111" charset="-128"/>
              </a:rPr>
              <a:t>8</a:t>
            </a:r>
          </a:p>
          <a:p>
            <a:pPr algn="ctr"/>
            <a:r>
              <a:rPr lang="en-US" sz="1200" dirty="0" smtClean="0">
                <a:ea typeface="ＭＳ Ｐゴシック" pitchFamily="-111" charset="-128"/>
              </a:rPr>
              <a:t>.</a:t>
            </a:r>
          </a:p>
          <a:p>
            <a:pPr algn="ctr"/>
            <a:r>
              <a:rPr lang="en-US" sz="1200" dirty="0" smtClean="0">
                <a:ea typeface="ＭＳ Ｐゴシック" pitchFamily="-111" charset="-128"/>
              </a:rPr>
              <a:t>4</a:t>
            </a:r>
          </a:p>
        </p:txBody>
      </p:sp>
      <p:sp>
        <p:nvSpPr>
          <p:cNvPr id="37" name="Rectangle 36"/>
          <p:cNvSpPr/>
          <p:nvPr/>
        </p:nvSpPr>
        <p:spPr bwMode="auto">
          <a:xfrm>
            <a:off x="7424556" y="3109401"/>
            <a:ext cx="228963" cy="749300"/>
          </a:xfrm>
          <a:prstGeom prst="rect">
            <a:avLst/>
          </a:prstGeom>
          <a:solidFill>
            <a:schemeClr val="bg1"/>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ea typeface="ＭＳ Ｐゴシック" pitchFamily="-111" charset="-128"/>
              </a:rPr>
              <a:t>8</a:t>
            </a:r>
          </a:p>
          <a:p>
            <a:pPr algn="ctr"/>
            <a:r>
              <a:rPr lang="en-US" sz="1200" dirty="0" smtClean="0">
                <a:ea typeface="ＭＳ Ｐゴシック" pitchFamily="-111" charset="-128"/>
              </a:rPr>
              <a:t>4</a:t>
            </a:r>
          </a:p>
          <a:p>
            <a:pPr algn="ctr"/>
            <a:r>
              <a:rPr lang="en-US" sz="1200" dirty="0" smtClean="0">
                <a:ea typeface="ＭＳ Ｐゴシック" pitchFamily="-111" charset="-128"/>
              </a:rPr>
              <a:t>.</a:t>
            </a:r>
          </a:p>
          <a:p>
            <a:pPr algn="ctr"/>
            <a:r>
              <a:rPr lang="en-US" sz="1200" dirty="0" smtClean="0">
                <a:ea typeface="ＭＳ Ｐゴシック" pitchFamily="-111" charset="-128"/>
              </a:rPr>
              <a:t>4</a:t>
            </a:r>
          </a:p>
        </p:txBody>
      </p:sp>
      <p:sp>
        <p:nvSpPr>
          <p:cNvPr id="36" name="TextBox 35"/>
          <p:cNvSpPr txBox="1"/>
          <p:nvPr/>
        </p:nvSpPr>
        <p:spPr>
          <a:xfrm>
            <a:off x="263304" y="5702306"/>
            <a:ext cx="8423496" cy="369332"/>
          </a:xfrm>
          <a:prstGeom prst="rect">
            <a:avLst/>
          </a:prstGeom>
          <a:noFill/>
        </p:spPr>
        <p:txBody>
          <a:bodyPr wrap="square" rtlCol="0">
            <a:spAutoFit/>
          </a:bodyPr>
          <a:lstStyle/>
          <a:p>
            <a:pPr algn="ctr"/>
            <a:r>
              <a:rPr lang="en-US" b="1" dirty="0" smtClean="0"/>
              <a:t>Image Features</a:t>
            </a:r>
            <a:endParaRPr lang="en-US" b="1" dirty="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035 -0.00093 L 0.00035 0.23796 " pathEditMode="relative" ptsTypes="AA">
                                      <p:cBhvr>
                                        <p:cTn id="6" dur="500" fill="hold"/>
                                        <p:tgtEl>
                                          <p:spTgt spid="30"/>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6.94444E-6 -9.25926E-6 L 6.94444E-6 0.23912 " pathEditMode="relative" ptsTypes="AA">
                                      <p:cBhvr>
                                        <p:cTn id="8" dur="500" fill="hold"/>
                                        <p:tgtEl>
                                          <p:spTgt spid="49"/>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0017 4.44444E-6 L 0.00017 0.23588 " pathEditMode="relative" ptsTypes="AA">
                                      <p:cBhvr>
                                        <p:cTn id="10" dur="500" fill="hold"/>
                                        <p:tgtEl>
                                          <p:spTgt spid="3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1.11111E-6 4.44444E-6 L 1.11111E-6 0.23588 " pathEditMode="relative" ptsTypes="AA">
                                      <p:cBhvr>
                                        <p:cTn id="12" dur="500" fill="hold"/>
                                        <p:tgtEl>
                                          <p:spTgt spid="45"/>
                                        </p:tgtEl>
                                        <p:attrNameLst>
                                          <p:attrName>ppt_x</p:attrName>
                                          <p:attrName>ppt_y</p:attrName>
                                        </p:attrNameLst>
                                      </p:cBhvr>
                                    </p:animMotion>
                                  </p:childTnLst>
                                </p:cTn>
                              </p:par>
                            </p:childTnLst>
                          </p:cTn>
                        </p:par>
                        <p:par>
                          <p:cTn id="13" fill="hold">
                            <p:stCondLst>
                              <p:cond delay="500"/>
                            </p:stCondLst>
                            <p:childTnLst>
                              <p:par>
                                <p:cTn id="14" presetID="53" presetClass="exit" presetSubtype="0" fill="hold" nodeType="afterEffect">
                                  <p:stCondLst>
                                    <p:cond delay="0"/>
                                  </p:stCondLst>
                                  <p:childTnLst>
                                    <p:anim calcmode="lin" valueType="num">
                                      <p:cBhvr>
                                        <p:cTn id="15" dur="500"/>
                                        <p:tgtEl>
                                          <p:spTgt spid="49"/>
                                        </p:tgtEl>
                                        <p:attrNameLst>
                                          <p:attrName>ppt_w</p:attrName>
                                        </p:attrNameLst>
                                      </p:cBhvr>
                                      <p:tavLst>
                                        <p:tav tm="0">
                                          <p:val>
                                            <p:strVal val="ppt_w"/>
                                          </p:val>
                                        </p:tav>
                                        <p:tav tm="100000">
                                          <p:val>
                                            <p:fltVal val="0"/>
                                          </p:val>
                                        </p:tav>
                                      </p:tavLst>
                                    </p:anim>
                                    <p:anim calcmode="lin" valueType="num">
                                      <p:cBhvr>
                                        <p:cTn id="16" dur="500"/>
                                        <p:tgtEl>
                                          <p:spTgt spid="49"/>
                                        </p:tgtEl>
                                        <p:attrNameLst>
                                          <p:attrName>ppt_h</p:attrName>
                                        </p:attrNameLst>
                                      </p:cBhvr>
                                      <p:tavLst>
                                        <p:tav tm="0">
                                          <p:val>
                                            <p:strVal val="ppt_h"/>
                                          </p:val>
                                        </p:tav>
                                        <p:tav tm="100000">
                                          <p:val>
                                            <p:fltVal val="0"/>
                                          </p:val>
                                        </p:tav>
                                      </p:tavLst>
                                    </p:anim>
                                    <p:animEffect transition="out" filter="fade">
                                      <p:cBhvr>
                                        <p:cTn id="17" dur="500"/>
                                        <p:tgtEl>
                                          <p:spTgt spid="49"/>
                                        </p:tgtEl>
                                      </p:cBhvr>
                                    </p:animEffect>
                                    <p:set>
                                      <p:cBhvr>
                                        <p:cTn id="18" dur="1" fill="hold">
                                          <p:stCondLst>
                                            <p:cond delay="499"/>
                                          </p:stCondLst>
                                        </p:cTn>
                                        <p:tgtEl>
                                          <p:spTgt spid="49"/>
                                        </p:tgtEl>
                                        <p:attrNameLst>
                                          <p:attrName>style.visibility</p:attrName>
                                        </p:attrNameLst>
                                      </p:cBhvr>
                                      <p:to>
                                        <p:strVal val="hidden"/>
                                      </p:to>
                                    </p:set>
                                  </p:childTnLst>
                                </p:cTn>
                              </p:par>
                              <p:par>
                                <p:cTn id="19" presetID="53" presetClass="exit" presetSubtype="0" fill="hold" nodeType="withEffect">
                                  <p:stCondLst>
                                    <p:cond delay="0"/>
                                  </p:stCondLst>
                                  <p:childTnLst>
                                    <p:anim calcmode="lin" valueType="num">
                                      <p:cBhvr>
                                        <p:cTn id="20" dur="500"/>
                                        <p:tgtEl>
                                          <p:spTgt spid="39"/>
                                        </p:tgtEl>
                                        <p:attrNameLst>
                                          <p:attrName>ppt_w</p:attrName>
                                        </p:attrNameLst>
                                      </p:cBhvr>
                                      <p:tavLst>
                                        <p:tav tm="0">
                                          <p:val>
                                            <p:strVal val="ppt_w"/>
                                          </p:val>
                                        </p:tav>
                                        <p:tav tm="100000">
                                          <p:val>
                                            <p:fltVal val="0"/>
                                          </p:val>
                                        </p:tav>
                                      </p:tavLst>
                                    </p:anim>
                                    <p:anim calcmode="lin" valueType="num">
                                      <p:cBhvr>
                                        <p:cTn id="21" dur="500"/>
                                        <p:tgtEl>
                                          <p:spTgt spid="39"/>
                                        </p:tgtEl>
                                        <p:attrNameLst>
                                          <p:attrName>ppt_h</p:attrName>
                                        </p:attrNameLst>
                                      </p:cBhvr>
                                      <p:tavLst>
                                        <p:tav tm="0">
                                          <p:val>
                                            <p:strVal val="ppt_h"/>
                                          </p:val>
                                        </p:tav>
                                        <p:tav tm="100000">
                                          <p:val>
                                            <p:fltVal val="0"/>
                                          </p:val>
                                        </p:tav>
                                      </p:tavLst>
                                    </p:anim>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53" presetClass="exit" presetSubtype="0" fill="hold" nodeType="withEffect">
                                  <p:stCondLst>
                                    <p:cond delay="0"/>
                                  </p:stCondLst>
                                  <p:childTnLst>
                                    <p:anim calcmode="lin" valueType="num">
                                      <p:cBhvr>
                                        <p:cTn id="25" dur="500"/>
                                        <p:tgtEl>
                                          <p:spTgt spid="45"/>
                                        </p:tgtEl>
                                        <p:attrNameLst>
                                          <p:attrName>ppt_w</p:attrName>
                                        </p:attrNameLst>
                                      </p:cBhvr>
                                      <p:tavLst>
                                        <p:tav tm="0">
                                          <p:val>
                                            <p:strVal val="ppt_w"/>
                                          </p:val>
                                        </p:tav>
                                        <p:tav tm="100000">
                                          <p:val>
                                            <p:fltVal val="0"/>
                                          </p:val>
                                        </p:tav>
                                      </p:tavLst>
                                    </p:anim>
                                    <p:anim calcmode="lin" valueType="num">
                                      <p:cBhvr>
                                        <p:cTn id="26" dur="500"/>
                                        <p:tgtEl>
                                          <p:spTgt spid="45"/>
                                        </p:tgtEl>
                                        <p:attrNameLst>
                                          <p:attrName>ppt_h</p:attrName>
                                        </p:attrNameLst>
                                      </p:cBhvr>
                                      <p:tavLst>
                                        <p:tav tm="0">
                                          <p:val>
                                            <p:strVal val="ppt_h"/>
                                          </p:val>
                                        </p:tav>
                                        <p:tav tm="100000">
                                          <p:val>
                                            <p:fltVal val="0"/>
                                          </p:val>
                                        </p:tav>
                                      </p:tavLst>
                                    </p:anim>
                                    <p:animEffect transition="out" filter="fade">
                                      <p:cBhvr>
                                        <p:cTn id="27" dur="500"/>
                                        <p:tgtEl>
                                          <p:spTgt spid="45"/>
                                        </p:tgtEl>
                                      </p:cBhvr>
                                    </p:animEffect>
                                    <p:set>
                                      <p:cBhvr>
                                        <p:cTn id="28" dur="1" fill="hold">
                                          <p:stCondLst>
                                            <p:cond delay="499"/>
                                          </p:stCondLst>
                                        </p:cTn>
                                        <p:tgtEl>
                                          <p:spTgt spid="45"/>
                                        </p:tgtEl>
                                        <p:attrNameLst>
                                          <p:attrName>style.visibility</p:attrName>
                                        </p:attrNameLst>
                                      </p:cBhvr>
                                      <p:to>
                                        <p:strVal val="hidden"/>
                                      </p:to>
                                    </p:set>
                                  </p:childTnLst>
                                </p:cTn>
                              </p:par>
                              <p:par>
                                <p:cTn id="29" presetID="53" presetClass="exit" presetSubtype="0" fill="hold" nodeType="withEffect">
                                  <p:stCondLst>
                                    <p:cond delay="0"/>
                                  </p:stCondLst>
                                  <p:childTnLst>
                                    <p:anim calcmode="lin" valueType="num">
                                      <p:cBhvr>
                                        <p:cTn id="30" dur="500"/>
                                        <p:tgtEl>
                                          <p:spTgt spid="30"/>
                                        </p:tgtEl>
                                        <p:attrNameLst>
                                          <p:attrName>ppt_w</p:attrName>
                                        </p:attrNameLst>
                                      </p:cBhvr>
                                      <p:tavLst>
                                        <p:tav tm="0">
                                          <p:val>
                                            <p:strVal val="ppt_w"/>
                                          </p:val>
                                        </p:tav>
                                        <p:tav tm="100000">
                                          <p:val>
                                            <p:fltVal val="0"/>
                                          </p:val>
                                        </p:tav>
                                      </p:tavLst>
                                    </p:anim>
                                    <p:anim calcmode="lin" valueType="num">
                                      <p:cBhvr>
                                        <p:cTn id="31" dur="500"/>
                                        <p:tgtEl>
                                          <p:spTgt spid="30"/>
                                        </p:tgtEl>
                                        <p:attrNameLst>
                                          <p:attrName>ppt_h</p:attrName>
                                        </p:attrNameLst>
                                      </p:cBhvr>
                                      <p:tavLst>
                                        <p:tav tm="0">
                                          <p:val>
                                            <p:strVal val="ppt_h"/>
                                          </p:val>
                                        </p:tav>
                                        <p:tav tm="100000">
                                          <p:val>
                                            <p:fltVal val="0"/>
                                          </p:val>
                                        </p:tav>
                                      </p:tavLst>
                                    </p:anim>
                                    <p:animEffect transition="out" filter="fade">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par>
                                <p:cTn id="34" presetID="53"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1000"/>
                            </p:stCondLst>
                            <p:childTnLst>
                              <p:par>
                                <p:cTn id="55" presetID="0" presetClass="path" presetSubtype="0" accel="50000" decel="50000" fill="hold" grpId="1" nodeType="afterEffect">
                                  <p:stCondLst>
                                    <p:cond delay="0"/>
                                  </p:stCondLst>
                                  <p:childTnLst>
                                    <p:animMotion origin="layout" path="M 0.00035 -0.00694 L 0.00087 0.24792 " pathEditMode="relative" rAng="0" ptsTypes="AA">
                                      <p:cBhvr>
                                        <p:cTn id="56" dur="500" fill="hold"/>
                                        <p:tgtEl>
                                          <p:spTgt spid="32"/>
                                        </p:tgtEl>
                                        <p:attrNameLst>
                                          <p:attrName>ppt_x</p:attrName>
                                          <p:attrName>ppt_y</p:attrName>
                                        </p:attrNameLst>
                                      </p:cBhvr>
                                      <p:rCtr x="0" y="127"/>
                                    </p:animMotion>
                                  </p:childTnLst>
                                </p:cTn>
                              </p:par>
                              <p:par>
                                <p:cTn id="57" presetID="0" presetClass="path" presetSubtype="0" accel="50000" decel="50000" fill="hold" grpId="1" nodeType="withEffect">
                                  <p:stCondLst>
                                    <p:cond delay="0"/>
                                  </p:stCondLst>
                                  <p:childTnLst>
                                    <p:animMotion origin="layout" path="M 0.00138 -0.00093 L 0.00295 0.25648 " pathEditMode="relative" rAng="0" ptsTypes="AA">
                                      <p:cBhvr>
                                        <p:cTn id="58" dur="500" fill="hold"/>
                                        <p:tgtEl>
                                          <p:spTgt spid="33"/>
                                        </p:tgtEl>
                                        <p:attrNameLst>
                                          <p:attrName>ppt_x</p:attrName>
                                          <p:attrName>ppt_y</p:attrName>
                                        </p:attrNameLst>
                                      </p:cBhvr>
                                      <p:rCtr x="1" y="129"/>
                                    </p:animMotion>
                                  </p:childTnLst>
                                </p:cTn>
                              </p:par>
                              <p:par>
                                <p:cTn id="59" presetID="0" presetClass="path" presetSubtype="0" accel="50000" decel="50000" fill="hold" grpId="1" nodeType="withEffect">
                                  <p:stCondLst>
                                    <p:cond delay="0"/>
                                  </p:stCondLst>
                                  <p:childTnLst>
                                    <p:animMotion origin="layout" path="M -1.11111E-6 4.81481E-6 L -1.11111E-6 0.26157 " pathEditMode="relative" rAng="0" ptsTypes="AA">
                                      <p:cBhvr>
                                        <p:cTn id="60" dur="500" fill="hold"/>
                                        <p:tgtEl>
                                          <p:spTgt spid="35"/>
                                        </p:tgtEl>
                                        <p:attrNameLst>
                                          <p:attrName>ppt_x</p:attrName>
                                          <p:attrName>ppt_y</p:attrName>
                                        </p:attrNameLst>
                                      </p:cBhvr>
                                      <p:rCtr x="0" y="131"/>
                                    </p:animMotion>
                                  </p:childTnLst>
                                </p:cTn>
                              </p:par>
                              <p:par>
                                <p:cTn id="61" presetID="0" presetClass="path" presetSubtype="0" accel="50000" decel="50000" fill="hold" grpId="1" nodeType="withEffect">
                                  <p:stCondLst>
                                    <p:cond delay="0"/>
                                  </p:stCondLst>
                                  <p:childTnLst>
                                    <p:animMotion origin="layout" path="M 0.00052 -0.00417 L 0.00121 0.25764 " pathEditMode="relative" rAng="0" ptsTypes="AA">
                                      <p:cBhvr>
                                        <p:cTn id="62" dur="500" fill="hold"/>
                                        <p:tgtEl>
                                          <p:spTgt spid="37"/>
                                        </p:tgtEl>
                                        <p:attrNameLst>
                                          <p:attrName>ppt_x</p:attrName>
                                          <p:attrName>ppt_y</p:attrName>
                                        </p:attrNameLst>
                                      </p:cBhvr>
                                      <p:rCtr x="0" y="1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5" grpId="0" animBg="1"/>
      <p:bldP spid="35" grpId="1" animBg="1"/>
      <p:bldP spid="37" grpId="0" animBg="1"/>
      <p:bldP spid="3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
</p:tagLst>
</file>

<file path=ppt/tags/tag2.xml><?xml version="1.0" encoding="utf-8"?>
<p:tagLst xmlns:a="http://schemas.openxmlformats.org/drawingml/2006/main" xmlns:r="http://schemas.openxmlformats.org/officeDocument/2006/relationships" xmlns:p="http://schemas.openxmlformats.org/presentationml/2006/main">
  <p:tag name="TIMING" val="|8"/>
</p:tagLst>
</file>

<file path=ppt/tags/tag3.xml><?xml version="1.0" encoding="utf-8"?>
<p:tagLst xmlns:a="http://schemas.openxmlformats.org/drawingml/2006/main" xmlns:r="http://schemas.openxmlformats.org/officeDocument/2006/relationships" xmlns:p="http://schemas.openxmlformats.org/presentationml/2006/main">
  <p:tag name="TIMING" val="|2.9|3.7"/>
</p:tagLst>
</file>

<file path=ppt/tags/tag4.xml><?xml version="1.0" encoding="utf-8"?>
<p:tagLst xmlns:a="http://schemas.openxmlformats.org/drawingml/2006/main" xmlns:r="http://schemas.openxmlformats.org/officeDocument/2006/relationships" xmlns:p="http://schemas.openxmlformats.org/presentationml/2006/main">
  <p:tag name="TIMING" val="|8.1|6.7|11.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frac{2n \text{  Messages Calculations} }{p \text{ Processors}} \times \left( n \text{ Iterations to Converge}\right) = \frac{2n^2}{p}&#10;\end{equation*}&#10;&#10;\end{document}&#10;"/>
  <p:tag name="FILENAME" val="TP_tmp"/>
  <p:tag name="FORMAT" val="pngmono"/>
  <p:tag name="RES" val="1200"/>
  <p:tag name="BLEND" val="0"/>
  <p:tag name="TRANSPARENT" val="0"/>
  <p:tag name="TBUG" val="0"/>
  <p:tag name="ALLOWFS" val="0"/>
  <p:tag name="ORIGWIDTH" val="270"/>
  <p:tag name="PICTUREFILESIZE" val="16075"/>
</p:tagLst>
</file>

<file path=ppt/tags/tag6.xml><?xml version="1.0" encoding="utf-8"?>
<p:tagLst xmlns:a="http://schemas.openxmlformats.org/drawingml/2006/main" xmlns:r="http://schemas.openxmlformats.org/officeDocument/2006/relationships" xmlns:p="http://schemas.openxmlformats.org/presentationml/2006/main">
  <p:tag name="TIMING" val="|10.3|17.5"/>
</p:tagLst>
</file>

<file path=ppt/tags/tag7.xml><?xml version="1.0" encoding="utf-8"?>
<p:tagLst xmlns:a="http://schemas.openxmlformats.org/drawingml/2006/main" xmlns:r="http://schemas.openxmlformats.org/officeDocument/2006/relationships" xmlns:p="http://schemas.openxmlformats.org/presentationml/2006/main">
  <p:tag name="TIMING" val="|5.5|2.2|4.7|3.6"/>
</p:tagLst>
</file>

<file path=ppt/theme/theme1.xml><?xml version="1.0" encoding="utf-8"?>
<a:theme xmlns:a="http://schemas.openxmlformats.org/drawingml/2006/main" name="selec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64"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64"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elect-template">
  <a:themeElements>
    <a:clrScheme name="Custom 2">
      <a:dk1>
        <a:srgbClr val="000000"/>
      </a:dk1>
      <a:lt1>
        <a:srgbClr val="FFFFFF"/>
      </a:lt1>
      <a:dk2>
        <a:srgbClr val="333399"/>
      </a:dk2>
      <a:lt2>
        <a:srgbClr val="1C1C1C"/>
      </a:lt2>
      <a:accent1>
        <a:srgbClr val="00C700"/>
      </a:accent1>
      <a:accent2>
        <a:srgbClr val="0000EA"/>
      </a:accent2>
      <a:accent3>
        <a:srgbClr val="FFFF72"/>
      </a:accent3>
      <a:accent4>
        <a:srgbClr val="902F9F"/>
      </a:accent4>
      <a:accent5>
        <a:srgbClr val="E67E22"/>
      </a:accent5>
      <a:accent6>
        <a:srgbClr val="BFBFBF"/>
      </a:accent6>
      <a:hlink>
        <a:srgbClr val="FF0000"/>
      </a:hlink>
      <a:folHlink>
        <a:srgbClr val="3333CC"/>
      </a:folHlink>
    </a:clrScheme>
    <a:fontScheme name="1_select-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ＭＳ Ｐゴシック" pitchFamily="-111" charset="-128"/>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ＭＳ Ｐゴシック" pitchFamily="-111" charset="-128"/>
          </a:defRPr>
        </a:defPPr>
      </a:lstStyle>
    </a:lnDef>
  </a:objectDefaults>
  <a:extraClrSchemeLst>
    <a:extraClrScheme>
      <a:clrScheme name="1_select-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select-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select-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select-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select-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select-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select-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select-template</Template>
  <TotalTime>5189</TotalTime>
  <Words>3068</Words>
  <Application>Microsoft Office PowerPoint</Application>
  <PresentationFormat>On-screen Show (4:3)</PresentationFormat>
  <Paragraphs>1081</Paragraphs>
  <Slides>74</Slides>
  <Notes>46</Notes>
  <HiddenSlides>5</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74</vt:i4>
      </vt:variant>
    </vt:vector>
  </HeadingPairs>
  <TitlesOfParts>
    <vt:vector size="78" baseType="lpstr">
      <vt:lpstr>select-template</vt:lpstr>
      <vt:lpstr>1_select-template</vt:lpstr>
      <vt:lpstr>Office Theme</vt:lpstr>
      <vt:lpstr>Equation</vt:lpstr>
      <vt:lpstr>A New Parallel Framework for  Machine Learning</vt:lpstr>
      <vt:lpstr>In ML we face BIG problems</vt:lpstr>
      <vt:lpstr>Parallelism: Hope for the Future</vt:lpstr>
      <vt:lpstr>PowerPoint Presentation</vt:lpstr>
      <vt:lpstr>Threads, Locks, &amp; Messages </vt:lpstr>
      <vt:lpstr>Threads, Locks, and Messages</vt:lpstr>
      <vt:lpstr>Map-Reduce / Hadoop</vt:lpstr>
      <vt:lpstr>MapReduce – Map Phase</vt:lpstr>
      <vt:lpstr>MapReduce – Map Phase</vt:lpstr>
      <vt:lpstr>MapReduce – Map Phase</vt:lpstr>
      <vt:lpstr>MapReduce – Reduce Phase</vt:lpstr>
      <vt:lpstr>Map-Reduce for Data-Parallel ML</vt:lpstr>
      <vt:lpstr>Concrete Example</vt:lpstr>
      <vt:lpstr>Label Propagation Algorithm</vt:lpstr>
      <vt:lpstr>Properties of Graph Parallel Algorithms</vt:lpstr>
      <vt:lpstr>Map-Reduce for Data-Parallel ML</vt:lpstr>
      <vt:lpstr>Why not use Map-Reduce for  Graph Parallel Algorithms?</vt:lpstr>
      <vt:lpstr>Data Dependencies</vt:lpstr>
      <vt:lpstr>Iterative Algorithms</vt:lpstr>
      <vt:lpstr>MapAbuse: Iterative MapReduce</vt:lpstr>
      <vt:lpstr>MapAbuse: Iterative MapReduce</vt:lpstr>
      <vt:lpstr>Map-Reduce for Data-Parallel ML</vt:lpstr>
      <vt:lpstr>Pregel (Giraph)</vt:lpstr>
      <vt:lpstr>Problem with Bulk Synchronous</vt:lpstr>
      <vt:lpstr>Bulk synchronous computation can be highly inefficient.</vt:lpstr>
      <vt:lpstr>Loopy Belief Propagation (Loopy BP)</vt:lpstr>
      <vt:lpstr>Bulk Synchronous Loopy BP</vt:lpstr>
      <vt:lpstr>Sequential Computational Structure</vt:lpstr>
      <vt:lpstr>Hidden Sequential Structure</vt:lpstr>
      <vt:lpstr>Hidden Sequential Structure</vt:lpstr>
      <vt:lpstr>Optimal Sequential Algorithm</vt:lpstr>
      <vt:lpstr>The Splash Operation</vt:lpstr>
      <vt:lpstr>Data-Parallel Algorithms can be Inefficient</vt:lpstr>
      <vt:lpstr>The Need for a New Abstraction</vt:lpstr>
      <vt:lpstr>What is GraphLab?</vt:lpstr>
      <vt:lpstr>The GraphLab Framework</vt:lpstr>
      <vt:lpstr>Data Graph</vt:lpstr>
      <vt:lpstr>Implementing the Data Graph</vt:lpstr>
      <vt:lpstr>The GraphLab Framework</vt:lpstr>
      <vt:lpstr>Update Functions</vt:lpstr>
      <vt:lpstr>The GraphLab Framework</vt:lpstr>
      <vt:lpstr>The Scheduler</vt:lpstr>
      <vt:lpstr>Choosing a Schedule</vt:lpstr>
      <vt:lpstr>Implementing the Schedulers</vt:lpstr>
      <vt:lpstr>The GraphLab Framework</vt:lpstr>
      <vt:lpstr>Ensuring Race-Free Code</vt:lpstr>
      <vt:lpstr>Importance of Consistency</vt:lpstr>
      <vt:lpstr>Importance of Consistency</vt:lpstr>
      <vt:lpstr>GraphLab Ensures Sequential Consistency</vt:lpstr>
      <vt:lpstr>Common Problem: Write-Write Race</vt:lpstr>
      <vt:lpstr>Consistency Rules</vt:lpstr>
      <vt:lpstr>Full Consistency</vt:lpstr>
      <vt:lpstr>Obtaining More Parallelism</vt:lpstr>
      <vt:lpstr>Edge Consistency</vt:lpstr>
      <vt:lpstr>Consistency Through R/W Locks</vt:lpstr>
      <vt:lpstr>Consistency Through R/W Locks</vt:lpstr>
      <vt:lpstr>Consistency Through Scheduling</vt:lpstr>
      <vt:lpstr>The GraphLab Framework</vt:lpstr>
      <vt:lpstr>Algorithms Implemented </vt:lpstr>
      <vt:lpstr>Shared Memory Experiments</vt:lpstr>
      <vt:lpstr>Loopy Belief Propagation</vt:lpstr>
      <vt:lpstr>Loopy Belief Propagation</vt:lpstr>
      <vt:lpstr>CoEM (Rosie Jones, 2005)</vt:lpstr>
      <vt:lpstr>CoEM (Rosie Jones, 2005)</vt:lpstr>
      <vt:lpstr>Experiments</vt:lpstr>
      <vt:lpstr>Video Cosegmentation</vt:lpstr>
      <vt:lpstr>Video Coseg. Speedups</vt:lpstr>
      <vt:lpstr>Prefetching Data &amp; Locks</vt:lpstr>
      <vt:lpstr>Matrix Factorization</vt:lpstr>
      <vt:lpstr>Netflix</vt:lpstr>
      <vt:lpstr>The Cost of Hadoop</vt:lpstr>
      <vt:lpstr>Summary</vt:lpstr>
      <vt:lpstr>Checkout GraphLab</vt:lpstr>
      <vt:lpstr>Current/Future Work </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GraphLab A New Parallel Framework for Machine Learning</dc:title>
  <dc:creator>Jegonzal</dc:creator>
  <cp:lastModifiedBy>sxh7175xx</cp:lastModifiedBy>
  <cp:revision>470</cp:revision>
  <dcterms:created xsi:type="dcterms:W3CDTF">2011-09-07T18:51:10Z</dcterms:created>
  <dcterms:modified xsi:type="dcterms:W3CDTF">2015-04-17T02:35:57Z</dcterms:modified>
</cp:coreProperties>
</file>