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97" r:id="rId6"/>
    <p:sldId id="298" r:id="rId7"/>
    <p:sldId id="318" r:id="rId8"/>
    <p:sldId id="299" r:id="rId9"/>
    <p:sldId id="300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4" r:id="rId43"/>
    <p:sldId id="296" r:id="rId44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44575e53af_0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244575e53af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44575e53af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g244575e53af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44575e53af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244575e53af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4575e53af_0_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244575e53af_0_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44575e53af_0_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244575e53af_0_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44575e53af_0_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244575e53af_0_9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44575e53af_0_10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244575e53af_0_10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44575e53af_0_10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244575e53af_0_1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44575e53af_0_1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44575e53af_0_1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44575e53af_0_1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44575e53af_0_1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2baa362f0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2baa362f0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44575e53af_0_1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44575e53af_0_1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44575e53af_0_1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44575e53af_0_1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44575e53af_0_1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44575e53af_0_1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44575e53af_0_14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244575e53af_0_1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42b329077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42b329077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42b329077_1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42b329077_1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42b329077_1_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42b329077_1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2dba0f3bc_0_10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2dba0f3bc_0_1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2dba0f3bc_0_1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2dba0f3bc_0_1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2dba0f3bc_0_1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2dba0f3bc_0_1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4575e53af_0_20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4575e53af_0_20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2dba0f3bc_0_1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2dba0f3bc_0_1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2dba0f3bc_0_14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2dba0f3bc_0_14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2baa362f0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2baa362f0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2baa362f0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2baa362f0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2baa362f0_0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2baa362f0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2baa362f0_0_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2baa362f0_0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2baa362f0_0_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2baa362f0_0_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42b329077_1_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42b329077_1_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42b329077_1_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42b329077_1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2dba0f3bc_0_1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2dba0f3bc_0_1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4575e53af_0_2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4575e53af_0_2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2baa362f0_0_4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2baa362f0_0_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44575e53af_0_14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244575e53af_0_1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4575e53af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44575e53af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4575e53af_0_2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4575e53af_0_2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4575e53a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244575e53a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4575e53af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244575e53af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4575e53af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44575e53af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3.xml"/><Relationship Id="rId2" Type="http://schemas.openxmlformats.org/officeDocument/2006/relationships/hyperlink" Target="https://git-scm.com/downloads" TargetMode="External"/><Relationship Id="rId1" Type="http://schemas.openxmlformats.org/officeDocument/2006/relationships/hyperlink" Target="https://github.com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streamlit.io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 OPs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Day 1</a:t>
            </a:r>
            <a:r>
              <a:rPr lang="en-IN" altLang="en-GB"/>
              <a:t>&amp;2</a:t>
            </a:r>
            <a:endParaRPr lang="en-IN" altLang="en-GB"/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David Pratap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Algorithms for Classification</a:t>
            </a:r>
            <a:endParaRPr lang="en-GB"/>
          </a:p>
        </p:txBody>
      </p:sp>
      <p:sp>
        <p:nvSpPr>
          <p:cNvPr id="214" name="Google Shape;214;p3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10000"/>
          </a:bodyPr>
          <a:lstStyle/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 b="1"/>
              <a:t>K Nearest Neighbors</a:t>
            </a:r>
            <a:endParaRPr b="1"/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/>
              <a:t>Logistic Regression</a:t>
            </a:r>
            <a:endParaRPr lang="en-GB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00"/>
              <a:buNone/>
            </a:pPr>
            <a:r>
              <a:rPr lang="en-GB"/>
              <a:t>—---------------------------------</a:t>
            </a:r>
            <a:endParaRPr lang="en-GB"/>
          </a:p>
          <a:p>
            <a:pPr marL="457200" lvl="0" indent="-3079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en-GB"/>
              <a:t>Decision Trees</a:t>
            </a:r>
            <a:endParaRPr lang="en-GB"/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/>
              <a:t>Voting Classifier</a:t>
            </a:r>
            <a:endParaRPr lang="en-GB"/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/>
              <a:t>Bagging Classifier</a:t>
            </a:r>
            <a:endParaRPr lang="en-GB"/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 b="1"/>
              <a:t>Random Forest</a:t>
            </a:r>
            <a:endParaRPr b="1"/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/>
              <a:t>Naive Bayes</a:t>
            </a:r>
            <a:endParaRPr lang="en-GB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00"/>
              <a:buNone/>
            </a:pPr>
            <a:r>
              <a:rPr lang="en-GB"/>
              <a:t>—----------------------------------</a:t>
            </a:r>
            <a:endParaRPr lang="en-GB"/>
          </a:p>
          <a:p>
            <a:pPr marL="457200" lvl="0" indent="-3079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en-GB"/>
              <a:t>Gradient Boosting</a:t>
            </a:r>
            <a:endParaRPr lang="en-GB"/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/>
              <a:t>Adaboost Classifier</a:t>
            </a:r>
            <a:endParaRPr lang="en-GB"/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/>
              <a:t>XgBoost Classifier</a:t>
            </a:r>
            <a:endParaRPr lang="en-GB"/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 b="1"/>
              <a:t>SVM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KNN</a:t>
            </a:r>
            <a:endParaRPr lang="en-GB"/>
          </a:p>
        </p:txBody>
      </p:sp>
      <p:sp>
        <p:nvSpPr>
          <p:cNvPr id="220" name="Google Shape;220;p4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The k-nearest neighbors (KNN) algorithm is a supervised machine learning algorithm.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KNN assumes that similar things exist in close proximity. This implies that similar data points are close to each other. KNN calculates the distance between points on a graph to decide similarity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The distance can be of any type, e.g., Euclidean, Manhattan, etc.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K- Nearest Neighbors</a:t>
            </a:r>
            <a:endParaRPr lang="en-GB"/>
          </a:p>
        </p:txBody>
      </p:sp>
      <p:sp>
        <p:nvSpPr>
          <p:cNvPr id="226" name="Google Shape;226;p4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Basic Idea : predict the label of a data point by 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Looking at “k” closest labelled data points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Taking a majority vote</a:t>
            </a:r>
            <a:endParaRPr lang="en-GB"/>
          </a:p>
        </p:txBody>
      </p:sp>
      <p:pic>
        <p:nvPicPr>
          <p:cNvPr id="227" name="Google Shape;227;p4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48625" y="2205825"/>
            <a:ext cx="3253100" cy="25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069225" y="2205829"/>
            <a:ext cx="3154485" cy="25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KNN Advantages and Disadvantages</a:t>
            </a:r>
            <a:endParaRPr lang="en-GB"/>
          </a:p>
        </p:txBody>
      </p:sp>
      <p:sp>
        <p:nvSpPr>
          <p:cNvPr id="234" name="Google Shape;234;p4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 panose="020B0604020202020204"/>
              <a:buNone/>
            </a:pPr>
            <a:r>
              <a:rPr lang="en-GB" sz="1830" b="1"/>
              <a:t>Advantages</a:t>
            </a:r>
            <a:endParaRPr sz="1830" b="1"/>
          </a:p>
          <a:p>
            <a:pPr marL="457200" lvl="0" indent="-3448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➢"/>
            </a:pPr>
            <a:r>
              <a:rPr lang="en-GB" sz="1830"/>
              <a:t>Very easy to implement.</a:t>
            </a:r>
            <a:endParaRPr sz="1830"/>
          </a:p>
          <a:p>
            <a:pPr marL="457200" lvl="0" indent="-3448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➢"/>
            </a:pPr>
            <a:r>
              <a:rPr lang="en-GB" sz="1830"/>
              <a:t>This algorithm can be used for both classification and </a:t>
            </a:r>
            <a:endParaRPr sz="1830"/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830"/>
              <a:t>Regression.</a:t>
            </a:r>
            <a:endParaRPr sz="1830"/>
          </a:p>
          <a:p>
            <a:pPr marL="457200" lvl="0" indent="-3448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➢"/>
            </a:pPr>
            <a:r>
              <a:rPr lang="en-GB" sz="1830"/>
              <a:t>Since data is not previously assumed, it is very useful in cases of nonlinear data.</a:t>
            </a:r>
            <a:endParaRPr sz="1830"/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830"/>
              <a:t>The algorithm ensures relatively high accuracy.</a:t>
            </a:r>
            <a:endParaRPr sz="1830"/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83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 panose="020B0604020202020204"/>
              <a:buNone/>
            </a:pPr>
            <a:r>
              <a:rPr lang="en-GB" sz="1830" b="1"/>
              <a:t>Disadvantages</a:t>
            </a:r>
            <a:endParaRPr sz="1830" b="1"/>
          </a:p>
          <a:p>
            <a:pPr marL="457200" lvl="0" indent="-3448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➢"/>
            </a:pPr>
            <a:r>
              <a:rPr lang="en-GB" sz="1830"/>
              <a:t>It is a bit more expensive as it stores the entire training data.</a:t>
            </a:r>
            <a:endParaRPr sz="1830"/>
          </a:p>
          <a:p>
            <a:pPr marL="457200" lvl="0" indent="-3448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➢"/>
            </a:pPr>
            <a:r>
              <a:rPr lang="en-GB" sz="1830"/>
              <a:t>High memory storage requirements for this algorithm.</a:t>
            </a:r>
            <a:endParaRPr sz="1830"/>
          </a:p>
          <a:p>
            <a:pPr marL="457200" lvl="0" indent="-3448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➢"/>
            </a:pPr>
            <a:r>
              <a:rPr lang="en-GB" sz="1830"/>
              <a:t>Higher sets of values may lead to inaccurate predictions.</a:t>
            </a:r>
            <a:endParaRPr sz="1830"/>
          </a:p>
          <a:p>
            <a:pPr marL="457200" lvl="0" indent="-3448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➢"/>
            </a:pPr>
            <a:r>
              <a:rPr lang="en-GB" sz="1830"/>
              <a:t>Highly sensitive to the scale of the data.</a:t>
            </a:r>
            <a:endParaRPr sz="183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 panose="020B0604020202020204"/>
              <a:buNone/>
            </a:pPr>
            <a:endParaRPr sz="183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endParaRPr sz="183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KNN Uses</a:t>
            </a:r>
            <a:endParaRPr lang="en-GB"/>
          </a:p>
        </p:txBody>
      </p:sp>
      <p:sp>
        <p:nvSpPr>
          <p:cNvPr id="240" name="Google Shape;240;p43"/>
          <p:cNvSpPr txBox="1"/>
          <p:nvPr>
            <p:ph type="body" idx="1"/>
          </p:nvPr>
        </p:nvSpPr>
        <p:spPr>
          <a:xfrm>
            <a:off x="311700" y="1132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 panose="020B0604020202020204"/>
              <a:buNone/>
            </a:pPr>
            <a:endParaRPr sz="1865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 panose="020B0604020202020204"/>
              <a:buNone/>
            </a:pPr>
            <a:r>
              <a:rPr lang="en-GB" b="1"/>
              <a:t>The following are some of the areas in which KNN can be applied successfully:</a:t>
            </a:r>
            <a:endParaRPr b="1"/>
          </a:p>
          <a:p>
            <a:pPr marL="457200" lvl="0" indent="-3429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KNN is often used in banking systems to identify if an individual or organization is fit for a grant or a loan based on key characteristics.</a:t>
            </a:r>
            <a:endParaRPr lang="en-GB"/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KNN can be used in Speech Recognition, Handwriting Detection, Image Recognition, and Video Recognition.</a:t>
            </a:r>
            <a:endParaRPr lang="en-GB"/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A potential voter can be classified into categories based on characteristics (like “voter” or “non-voter”) for elections</a:t>
            </a:r>
            <a:endParaRPr lang="en-GB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 panose="020B0604020202020204"/>
              <a:buNone/>
            </a:p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865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Random Forest</a:t>
            </a:r>
            <a:endParaRPr lang="en-GB"/>
          </a:p>
        </p:txBody>
      </p:sp>
      <p:sp>
        <p:nvSpPr>
          <p:cNvPr id="246" name="Google Shape;246;p4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 panose="020B0604020202020204"/>
              <a:buNone/>
            </a:pPr>
            <a:r>
              <a:rPr lang="en-GB" sz="1830"/>
              <a:t>Random forests are a form of ensemble learning where we use the concept of bagged trees </a:t>
            </a:r>
            <a:endParaRPr sz="183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 panose="020B0604020202020204"/>
              <a:buNone/>
            </a:pPr>
            <a:r>
              <a:rPr lang="en-GB" sz="1830"/>
              <a:t>Random forests provide an improvement over bagged trees by way of a random small tweak that decorrelates the trees.</a:t>
            </a:r>
            <a:endParaRPr sz="183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 panose="020B0604020202020204"/>
              <a:buNone/>
            </a:pPr>
            <a:r>
              <a:rPr lang="en-GB" sz="1830"/>
              <a:t>As in bagging, we build a number of decision trees on bootstrapped training samples</a:t>
            </a:r>
            <a:endParaRPr sz="183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 panose="020B0604020202020204"/>
              <a:buNone/>
            </a:pPr>
            <a:r>
              <a:rPr lang="en-GB" sz="1830"/>
              <a:t>But when building these decision trees, each time a split in a tree is considered, a random sample of m predictors is chosen as split candidates from the full set of p predictors. The split is allowed to use only one of those m predictors. A fresh sample of m predictors is taken at each split, and typically we choose m ≈ √p</a:t>
            </a:r>
            <a:endParaRPr sz="183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 panose="020B0604020202020204"/>
              <a:buNone/>
            </a:pPr>
            <a:endParaRPr sz="183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endParaRPr sz="153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PROS of Random Forest</a:t>
            </a:r>
            <a:endParaRPr lang="en-GB"/>
          </a:p>
        </p:txBody>
      </p:sp>
      <p:sp>
        <p:nvSpPr>
          <p:cNvPr id="252" name="Google Shape;252;p4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325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"/>
              <a:buFont typeface="Arial" panose="020B0604020202020204"/>
              <a:buNone/>
            </a:pPr>
            <a:r>
              <a:rPr lang="en-GB"/>
              <a:t>I</a:t>
            </a:r>
            <a:r>
              <a:rPr lang="en-GB" sz="4395"/>
              <a:t>t reduces variance as taking many trees from n bootstrapped samples  and averaging their prediction leads to lower variance</a:t>
            </a:r>
            <a:endParaRPr sz="4395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7"/>
              <a:buFont typeface="Arial" panose="020B0604020202020204"/>
              <a:buNone/>
            </a:pPr>
            <a:r>
              <a:rPr lang="en-GB" sz="4395"/>
              <a:t>It also reduces bias in the dataset by decorrelating the trees which is a problem with imbalanced datasets </a:t>
            </a:r>
            <a:endParaRPr sz="4395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7"/>
              <a:buFont typeface="Arial" panose="020B0604020202020204"/>
              <a:buNone/>
            </a:pPr>
            <a:r>
              <a:rPr lang="en-GB" sz="4395"/>
              <a:t>Random forests overcome this problem by forcing each split to consider only a subset of the predictors. Therefore, on average (p − m)/p of the splits will not even consider the strong predictor, and so other predictors will have more of a chance. We can think of this process as decorrelating the trees, thereby making the average of the resulting trees less variable and hence more reliable.</a:t>
            </a:r>
            <a:endParaRPr sz="4395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endParaRPr sz="4395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2000"/>
              <a:buNone/>
            </a:pPr>
            <a:endParaRPr sz="4395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Hyperparameters for Random Forest</a:t>
            </a:r>
            <a:endParaRPr lang="en-GB"/>
          </a:p>
        </p:txBody>
      </p:sp>
      <p:sp>
        <p:nvSpPr>
          <p:cNvPr id="258" name="Google Shape;258;p4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 panose="020B0604020202020204"/>
              <a:buNone/>
            </a:pPr>
            <a:r>
              <a:rPr lang="en-GB" sz="1695"/>
              <a:t>Criterion- can choose between ‘entropy and ‘gini’</a:t>
            </a:r>
            <a:endParaRPr sz="169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 panose="020B0604020202020204"/>
              <a:buNone/>
            </a:pPr>
            <a:endParaRPr sz="169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 panose="020B0604020202020204"/>
              <a:buNone/>
            </a:pPr>
            <a:r>
              <a:rPr lang="en-GB" sz="1695"/>
              <a:t>Maximum Depth- the largest length between the root to leaf. </a:t>
            </a:r>
            <a:endParaRPr sz="169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 panose="020B0604020202020204"/>
              <a:buNone/>
            </a:pPr>
            <a:r>
              <a:rPr lang="en-GB" sz="1695"/>
              <a:t>Minimum number of samples per leaf- we can set a minimum for the number of samples we allow on each leaf.</a:t>
            </a:r>
            <a:endParaRPr sz="169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 panose="020B0604020202020204"/>
              <a:buNone/>
            </a:pPr>
            <a:r>
              <a:rPr lang="en-GB" sz="1695"/>
              <a:t>Minimum sample split - the minimum number of samples required to split an internal node</a:t>
            </a:r>
            <a:endParaRPr sz="169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 panose="020B0604020202020204"/>
              <a:buNone/>
            </a:pPr>
            <a:r>
              <a:rPr lang="en-GB" sz="1695"/>
              <a:t>Maximum features - the number of features that one looks for in each split. We can shoose between  ‘sqrt’ and ‘log2’</a:t>
            </a:r>
            <a:endParaRPr sz="169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 panose="020B0604020202020204"/>
              <a:buNone/>
            </a:pPr>
            <a:endParaRPr sz="169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endParaRPr sz="1395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SVM</a:t>
            </a:r>
            <a:endParaRPr lang="en-GB"/>
          </a:p>
        </p:txBody>
      </p:sp>
      <p:sp>
        <p:nvSpPr>
          <p:cNvPr id="264" name="Google Shape;264;p4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265" name="Google Shape;265;p4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-195370" y="0"/>
            <a:ext cx="9422670" cy="5238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7"/>
          <p:cNvSpPr txBox="1"/>
          <p:nvPr/>
        </p:nvSpPr>
        <p:spPr>
          <a:xfrm>
            <a:off x="597050" y="2525"/>
            <a:ext cx="1752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SVM </a:t>
            </a:r>
            <a:endParaRPr sz="2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SVM</a:t>
            </a:r>
            <a:endParaRPr lang="en-GB"/>
          </a:p>
        </p:txBody>
      </p:sp>
      <p:pic>
        <p:nvPicPr>
          <p:cNvPr id="272" name="Google Shape;272;p4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943250" y="368825"/>
            <a:ext cx="5021650" cy="456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90475" y="356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 ML OPs </a:t>
            </a:r>
            <a:endParaRPr lang="en-GB"/>
          </a:p>
        </p:txBody>
      </p:sp>
      <p:sp>
        <p:nvSpPr>
          <p:cNvPr id="61" name="Google Shape;61;p14"/>
          <p:cNvSpPr txBox="1"/>
          <p:nvPr>
            <p:ph type="body" idx="1"/>
          </p:nvPr>
        </p:nvSpPr>
        <p:spPr>
          <a:xfrm>
            <a:off x="455325" y="13679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Day1 - De</a:t>
            </a:r>
            <a:r>
              <a:rPr lang="en-IN" altLang="en-GB" sz="2100"/>
              <a:t>velopment</a:t>
            </a:r>
            <a:r>
              <a:rPr lang="en-GB" sz="2100"/>
              <a:t> of Machine Learning Model 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Day2 - Deployment of</a:t>
            </a:r>
            <a:r>
              <a:rPr lang="en-IN" altLang="en-GB" sz="2100"/>
              <a:t> Machine </a:t>
            </a:r>
            <a:r>
              <a:rPr lang="en-GB" sz="2100"/>
              <a:t>Learning Model in Streamlit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Hyper Parameters ofSVM </a:t>
            </a:r>
            <a:endParaRPr lang="en-GB"/>
          </a:p>
        </p:txBody>
      </p:sp>
      <p:sp>
        <p:nvSpPr>
          <p:cNvPr id="278" name="Google Shape;278;p4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279" name="Google Shape;279;p4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556909"/>
            <a:ext cx="9144000" cy="4029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Pros and Cons of SVM</a:t>
            </a:r>
            <a:endParaRPr lang="en-GB"/>
          </a:p>
        </p:txBody>
      </p:sp>
      <p:sp>
        <p:nvSpPr>
          <p:cNvPr id="285" name="Google Shape;285;p5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286" name="Google Shape;286;p5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1152467"/>
            <a:ext cx="9144001" cy="3638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 txBox="1"/>
          <p:nvPr>
            <p:ph type="title"/>
          </p:nvPr>
        </p:nvSpPr>
        <p:spPr>
          <a:xfrm>
            <a:off x="311700" y="279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Cases of SVM</a:t>
            </a:r>
            <a:endParaRPr lang="en-GB"/>
          </a:p>
        </p:txBody>
      </p:sp>
      <p:sp>
        <p:nvSpPr>
          <p:cNvPr id="292" name="Google Shape;292;p5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293" name="Google Shape;293;p5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851933"/>
            <a:ext cx="9143999" cy="4017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Hands on Deployment </a:t>
            </a:r>
            <a:endParaRPr lang="en-GB"/>
          </a:p>
        </p:txBody>
      </p:sp>
      <p:sp>
        <p:nvSpPr>
          <p:cNvPr id="299" name="Google Shape;299;p5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We will create a medical diagnostic web app by working on  the Pima Diabetes Dataset and create a classification model and will deploy it using streamlit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Dependencies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Jupyter Notebook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VS Code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Github account local Git Bash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Streamlit sharing account connected to Github (share.streamlit.io)</a:t>
            </a:r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 Day</a:t>
            </a:r>
            <a:r>
              <a:rPr lang="en-IN" altLang="en-GB"/>
              <a:t>2</a:t>
            </a:r>
            <a:r>
              <a:rPr lang="en-GB"/>
              <a:t> </a:t>
            </a:r>
            <a:endParaRPr lang="en-GB"/>
          </a:p>
        </p:txBody>
      </p:sp>
      <p:sp>
        <p:nvSpPr>
          <p:cNvPr id="67" name="Google Shape;67;p15"/>
          <p:cNvSpPr txBox="1"/>
          <p:nvPr>
            <p:ph type="body" idx="1"/>
          </p:nvPr>
        </p:nvSpPr>
        <p:spPr>
          <a:xfrm>
            <a:off x="455325" y="13679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Prerequisites for ML Project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Intro to Deployment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Intro to Git and Github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Intro to Streamlit and Streamlit Sharing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Deployment demo1 of plotting apps in local streamlit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Intro to ML OPs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Deployment Demo of Full Fledged ML model as Web App in </a:t>
            </a:r>
            <a:r>
              <a:rPr lang="en-GB" sz="2100"/>
              <a:t>Streamlite</a:t>
            </a:r>
            <a:r>
              <a:rPr lang="en-GB" sz="2100"/>
              <a:t> Sharing</a:t>
            </a:r>
            <a:endParaRPr sz="2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Prerequisites for ML project </a:t>
            </a:r>
            <a:endParaRPr lang="en-GB"/>
          </a:p>
        </p:txBody>
      </p:sp>
      <p:sp>
        <p:nvSpPr>
          <p:cNvPr id="73" name="Google Shape;73;p1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Anaconda Virtual Environment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Git and Github account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Streamlit sharing 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VS Code(optional)</a:t>
            </a:r>
            <a:endParaRPr sz="2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Virtual Environments </a:t>
            </a:r>
            <a:endParaRPr lang="en-GB"/>
          </a:p>
        </p:txBody>
      </p:sp>
      <p:sp>
        <p:nvSpPr>
          <p:cNvPr id="79" name="Google Shape;79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</a:rPr>
              <a:t>Using virtual  environments allows you to avoid installing Python packages globally which could break system tools or other projects</a:t>
            </a: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</a:rPr>
              <a:t>For our deployment projects we will create a new virtual environment in Anaconda as follows:</a:t>
            </a: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</a:rPr>
              <a:t>Open an Anaconda Prompt and type the following code to create a virtual environment of name venv in python version 3.8.13 </a:t>
            </a: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</a:rPr>
              <a:t>.</a:t>
            </a: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</a:rPr>
              <a:t>&gt; conda create --name venv python=3.8.13 anaconda </a:t>
            </a: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</a:rPr>
              <a:t>Once done check the venv using </a:t>
            </a: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</a:rPr>
              <a:t>&gt; conda info --envs</a:t>
            </a: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</a:rPr>
              <a:t>Now activate the virtual environment as follows</a:t>
            </a: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</a:rPr>
              <a:t>&gt; activate venv</a:t>
            </a: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GB"/>
              <a:t>Intro to Git and Github * </a:t>
            </a:r>
            <a:r>
              <a:rPr lang="en-GB" sz="1245"/>
              <a:t>( * https://www.w3schools.com/git/default.asp?remote=github)</a:t>
            </a:r>
            <a:r>
              <a:rPr lang="en-GB"/>
              <a:t>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 panose="020B0604020202020204"/>
              <a:buNone/>
            </a:pP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</a:rPr>
              <a:t>What is Git?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 panose="020B0604020202020204"/>
              <a:buNone/>
            </a:pP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Git is a popular version control system. It was created by Linus Torvalds in 2005, and has been maintained by Junio Hamano since then.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 panose="020B0604020202020204"/>
              <a:buNone/>
            </a:pP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It is used for: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1115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 panose="020B0604030504040204"/>
              <a:buChar char="●"/>
            </a:pP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Tracking code changes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 panose="020B0604030504040204"/>
              <a:buChar char="●"/>
            </a:pP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Tracking who made changes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 panose="020B0604030504040204"/>
              <a:buChar char="●"/>
            </a:pP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Coding collaboration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highlight>
                  <a:schemeClr val="lt1"/>
                </a:highlight>
              </a:rPr>
              <a:t>What is GitHub?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11150" algn="l" rtl="0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 panose="020B0604030504040204"/>
              <a:buChar char="●"/>
            </a:pPr>
            <a:r>
              <a:rPr lang="en-GB" sz="1300">
                <a:solidFill>
                  <a:schemeClr val="dk1"/>
                </a:solidFill>
                <a:highlight>
                  <a:schemeClr val="lt1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Git is not the same as GitHub.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 panose="020B0604030504040204"/>
              <a:buChar char="●"/>
            </a:pPr>
            <a:r>
              <a:rPr lang="en-GB" sz="1300">
                <a:solidFill>
                  <a:schemeClr val="dk1"/>
                </a:solidFill>
                <a:highlight>
                  <a:schemeClr val="lt1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GitHub makes tools that uses Git.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 panose="020B0604030504040204"/>
              <a:buChar char="●"/>
            </a:pPr>
            <a:r>
              <a:rPr lang="en-GB" sz="1300">
                <a:solidFill>
                  <a:schemeClr val="dk1"/>
                </a:solidFill>
                <a:highlight>
                  <a:schemeClr val="lt1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GitHub is the largest host of source code in the world, and has been owned by Microsoft since 2018.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95000"/>
              </a:lnSpc>
              <a:spcBef>
                <a:spcPts val="1100"/>
              </a:spcBef>
              <a:spcAft>
                <a:spcPts val="1200"/>
              </a:spcAft>
              <a:buSzPts val="852"/>
              <a:buNone/>
            </a:pP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Started with Git and Github</a:t>
            </a:r>
            <a:endParaRPr lang="en-GB"/>
          </a:p>
        </p:txBody>
      </p:sp>
      <p:sp>
        <p:nvSpPr>
          <p:cNvPr id="91" name="Google Shape;91;p1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Step1: Sign in for a Github account at </a:t>
            </a:r>
            <a:r>
              <a:rPr lang="en-GB" sz="1600" b="1" u="sng">
                <a:solidFill>
                  <a:schemeClr val="hlink"/>
                </a:solidFill>
                <a:hlinkClick r:id="rId1"/>
              </a:rPr>
              <a:t>https://github.com/</a:t>
            </a:r>
            <a:r>
              <a:rPr lang="en-GB" sz="1600" b="1"/>
              <a:t> </a:t>
            </a:r>
            <a:r>
              <a:rPr lang="en-GB" sz="1600"/>
              <a:t>using your email id.</a:t>
            </a:r>
            <a:endParaRPr sz="16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Step2: Get Git on your local </a:t>
            </a:r>
            <a:r>
              <a:rPr lang="en-GB" sz="1600"/>
              <a:t>computer</a:t>
            </a:r>
            <a:r>
              <a:rPr lang="en-GB" sz="1600"/>
              <a:t> . For that go to </a:t>
            </a:r>
            <a:r>
              <a:rPr lang="en-GB" sz="1600" u="sng">
                <a:solidFill>
                  <a:schemeClr val="hlink"/>
                </a:solidFill>
                <a:hlinkClick r:id="rId2"/>
              </a:rPr>
              <a:t>https://git-scm.com/downloads</a:t>
            </a:r>
            <a:r>
              <a:rPr lang="en-GB" sz="1600"/>
              <a:t> and follow instructions. See </a:t>
            </a:r>
            <a:r>
              <a:rPr lang="en-GB" sz="1600"/>
              <a:t>the attached documnet to add the SSH keys to Github</a:t>
            </a:r>
            <a:endParaRPr sz="16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Step 3: Once you have got </a:t>
            </a:r>
            <a:r>
              <a:rPr lang="en-GB" sz="1600"/>
              <a:t>both</a:t>
            </a:r>
            <a:r>
              <a:rPr lang="en-GB" sz="1600"/>
              <a:t> Github account and Git you are ready to go.       </a:t>
            </a:r>
            <a:r>
              <a:rPr lang="en-GB" sz="12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For Windows, you can use Git bash, which comes included in Git for Windows. For Mac and Linux you can use the built-in terminal.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Step4: </a:t>
            </a:r>
            <a:r>
              <a:rPr lang="en-GB" sz="9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first thing we need to do, is to check if Git is properly installed. Open Git bash and type the following code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&gt; </a:t>
            </a:r>
            <a:r>
              <a:rPr lang="en-GB" sz="950">
                <a:solidFill>
                  <a:srgbClr val="2F9C0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git</a:t>
            </a:r>
            <a:r>
              <a:rPr lang="en-GB" sz="950">
                <a:solidFill>
                  <a:schemeClr val="dk1"/>
                </a:solidFill>
                <a:highlight>
                  <a:srgbClr val="FDFDF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--version</a:t>
            </a:r>
            <a:endParaRPr sz="950">
              <a:solidFill>
                <a:schemeClr val="dk1"/>
              </a:solidFill>
              <a:highlight>
                <a:srgbClr val="FDFDFD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Started with Git and Github</a:t>
            </a:r>
            <a:endParaRPr lang="en-GB"/>
          </a:p>
        </p:txBody>
      </p:sp>
      <p:sp>
        <p:nvSpPr>
          <p:cNvPr id="97" name="Google Shape;97;p2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1600"/>
              <a:t>Step5: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Configure Git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 panose="020B0604020202020204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Now let Git know who you are. This is important for version control systems, as each Git commit uses this information: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SzPts val="770"/>
              <a:buNone/>
            </a:pPr>
            <a:r>
              <a:rPr lang="en-GB" sz="1600"/>
              <a:t>&gt;</a:t>
            </a:r>
            <a:r>
              <a:rPr lang="en-GB" sz="1600">
                <a:solidFill>
                  <a:srgbClr val="2F9C0A"/>
                </a:solidFill>
                <a:highlight>
                  <a:srgbClr val="FDFDF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git</a:t>
            </a:r>
            <a:r>
              <a:rPr lang="en-GB" sz="1600">
                <a:solidFill>
                  <a:schemeClr val="dk1"/>
                </a:solidFill>
                <a:highlight>
                  <a:srgbClr val="FDFDF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config --global user.name “</a:t>
            </a:r>
            <a:r>
              <a:rPr lang="en-GB" sz="1600">
                <a:solidFill>
                  <a:srgbClr val="2F9C0A"/>
                </a:solidFill>
                <a:highlight>
                  <a:srgbClr val="FDFDF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asdf user"</a:t>
            </a:r>
            <a:endParaRPr sz="1600">
              <a:solidFill>
                <a:schemeClr val="dk1"/>
              </a:solidFill>
              <a:highlight>
                <a:srgbClr val="FDFDFD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600">
                <a:solidFill>
                  <a:srgbClr val="2F9C0A"/>
                </a:solidFill>
                <a:highlight>
                  <a:srgbClr val="FDFDF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 git</a:t>
            </a:r>
            <a:r>
              <a:rPr lang="en-GB" sz="1600">
                <a:solidFill>
                  <a:schemeClr val="dk1"/>
                </a:solidFill>
                <a:highlight>
                  <a:srgbClr val="FDFDF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config --global user.email </a:t>
            </a:r>
            <a:r>
              <a:rPr lang="en-GB" sz="1600">
                <a:solidFill>
                  <a:srgbClr val="2F9C0A"/>
                </a:solidFill>
                <a:highlight>
                  <a:srgbClr val="FDFDF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"asdf123@gmail.com"</a:t>
            </a:r>
            <a:endParaRPr sz="1600">
              <a:solidFill>
                <a:srgbClr val="2F9C0A"/>
              </a:solidFill>
              <a:highlight>
                <a:srgbClr val="FDFDFD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6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Note: Use </a:t>
            </a:r>
            <a:r>
              <a:rPr lang="en-GB" sz="16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global</a:t>
            </a:r>
            <a:r>
              <a:rPr lang="en-GB" sz="16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to set the username and e-mail for every repository on your computer. Also use the same email that you used to register for github.com </a:t>
            </a:r>
            <a:endParaRPr sz="16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05000"/>
              </a:lnSpc>
              <a:spcBef>
                <a:spcPts val="1100"/>
              </a:spcBef>
              <a:spcAft>
                <a:spcPts val="0"/>
              </a:spcAft>
              <a:buSzPts val="770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 panose="020B0604020202020204"/>
              <a:buNone/>
            </a:pPr>
            <a:endParaRPr sz="1600">
              <a:solidFill>
                <a:srgbClr val="2F9C0A"/>
              </a:solidFill>
              <a:highlight>
                <a:srgbClr val="FDFDFD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5000"/>
              </a:lnSpc>
              <a:spcBef>
                <a:spcPts val="3000"/>
              </a:spcBef>
              <a:spcAft>
                <a:spcPts val="0"/>
              </a:spcAft>
              <a:buSzPts val="770"/>
              <a:buNone/>
            </a:pPr>
            <a:r>
              <a:rPr lang="en-GB" sz="1600"/>
              <a:t> 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ML OPs?</a:t>
            </a:r>
            <a:endParaRPr lang="en-GB"/>
          </a:p>
        </p:txBody>
      </p:sp>
      <p:sp>
        <p:nvSpPr>
          <p:cNvPr id="169" name="Google Shape;169;p32"/>
          <p:cNvSpPr txBox="1"/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ML OPs is a set of tools and best practices in industry for design , development and deployment of Machine Learning Models to optimize the ML life cycle.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A typical ML Project life cycle has the followings steps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Design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Development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Deployment</a:t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Started with Git and Github</a:t>
            </a:r>
            <a:endParaRPr lang="en-GB"/>
          </a:p>
        </p:txBody>
      </p:sp>
      <p:sp>
        <p:nvSpPr>
          <p:cNvPr id="103" name="Google Shape;103;p2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1600"/>
              <a:t>Step6: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Creating Git Folder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600">
                <a:solidFill>
                  <a:srgbClr val="2F9C0A"/>
                </a:solidFill>
                <a:highlight>
                  <a:srgbClr val="FDFDF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 cd Desktop</a:t>
            </a:r>
            <a:endParaRPr sz="1600">
              <a:solidFill>
                <a:srgbClr val="2F9C0A"/>
              </a:solidFill>
              <a:highlight>
                <a:srgbClr val="FDFDFD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600">
                <a:solidFill>
                  <a:srgbClr val="2F9C0A"/>
                </a:solidFill>
                <a:highlight>
                  <a:srgbClr val="FDFDF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 mkdir</a:t>
            </a:r>
            <a:r>
              <a:rPr lang="en-GB" sz="1600">
                <a:solidFill>
                  <a:schemeClr val="dk1"/>
                </a:solidFill>
                <a:highlight>
                  <a:srgbClr val="FDFDF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myprojects</a:t>
            </a:r>
            <a:endParaRPr sz="1600">
              <a:solidFill>
                <a:schemeClr val="dk1"/>
              </a:solidFill>
              <a:highlight>
                <a:srgbClr val="FDFDFD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DFDF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 </a:t>
            </a:r>
            <a:r>
              <a:rPr lang="en-GB" sz="1600">
                <a:solidFill>
                  <a:srgbClr val="1990B8"/>
                </a:solidFill>
                <a:highlight>
                  <a:srgbClr val="FDFDF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cd</a:t>
            </a:r>
            <a:r>
              <a:rPr lang="en-GB" sz="1600">
                <a:solidFill>
                  <a:schemeClr val="dk1"/>
                </a:solidFill>
                <a:highlight>
                  <a:srgbClr val="FDFDF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myprojects</a:t>
            </a:r>
            <a:endParaRPr sz="1600">
              <a:solidFill>
                <a:schemeClr val="dk1"/>
              </a:solidFill>
              <a:highlight>
                <a:srgbClr val="FDFDFD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mkdir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makes a new directory.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cd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changes the current working directory.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Now that we are in the correct directory. We can start by initializing Git!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600">
              <a:solidFill>
                <a:schemeClr val="dk1"/>
              </a:solidFill>
              <a:highlight>
                <a:srgbClr val="FDFDFD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Note: If you already have a folder/directory you would like to use for Git:</a:t>
            </a:r>
            <a:endParaRPr sz="16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Navigate to it in command line, or open it in your file explorer, right-click and select "Git Bash here"</a:t>
            </a:r>
            <a:endParaRPr sz="16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600">
              <a:solidFill>
                <a:schemeClr val="dk1"/>
              </a:solidFill>
              <a:highlight>
                <a:srgbClr val="FDFDFD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100"/>
              </a:spcBef>
              <a:spcAft>
                <a:spcPts val="0"/>
              </a:spcAft>
              <a:buSzPts val="770"/>
              <a:buNone/>
            </a:pPr>
            <a:r>
              <a:rPr lang="en-GB" sz="16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endParaRPr sz="16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05000"/>
              </a:lnSpc>
              <a:spcBef>
                <a:spcPts val="1100"/>
              </a:spcBef>
              <a:spcAft>
                <a:spcPts val="0"/>
              </a:spcAft>
              <a:buSzPts val="770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2400"/>
              </a:spcBef>
              <a:spcAft>
                <a:spcPts val="0"/>
              </a:spcAft>
              <a:buSzPts val="770"/>
              <a:buNone/>
            </a:pPr>
            <a:endParaRPr sz="1600">
              <a:solidFill>
                <a:srgbClr val="2F9C0A"/>
              </a:solidFill>
              <a:highlight>
                <a:srgbClr val="FDFDFD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5000"/>
              </a:lnSpc>
              <a:spcBef>
                <a:spcPts val="3000"/>
              </a:spcBef>
              <a:spcAft>
                <a:spcPts val="0"/>
              </a:spcAft>
              <a:buSzPts val="770"/>
              <a:buNone/>
            </a:pPr>
            <a:r>
              <a:rPr lang="en-GB" sz="1600"/>
              <a:t> 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Started with Git and Github</a:t>
            </a:r>
            <a:endParaRPr lang="en-GB"/>
          </a:p>
        </p:txBody>
      </p:sp>
      <p:sp>
        <p:nvSpPr>
          <p:cNvPr id="109" name="Google Shape;109;p2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1700"/>
              <a:t>Step7: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</a:rPr>
              <a:t>Initialize Git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Once you have navigated to the correct folder, you can initialize Git on that folder: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&gt; </a:t>
            </a:r>
            <a:r>
              <a:rPr lang="en-GB" sz="1700">
                <a:solidFill>
                  <a:srgbClr val="2F9C0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git</a:t>
            </a:r>
            <a:r>
              <a:rPr lang="en-GB" sz="1700">
                <a:solidFill>
                  <a:schemeClr val="dk1"/>
                </a:solidFill>
                <a:highlight>
                  <a:srgbClr val="FDFDF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init </a:t>
            </a:r>
            <a:endParaRPr sz="1700">
              <a:solidFill>
                <a:schemeClr val="dk1"/>
              </a:solidFill>
              <a:highlight>
                <a:srgbClr val="FDFDFD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SzPts val="1100"/>
              <a:buNone/>
            </a:pPr>
            <a:endParaRPr sz="1700">
              <a:solidFill>
                <a:schemeClr val="dk1"/>
              </a:solidFill>
              <a:highlight>
                <a:srgbClr val="FDFDFD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en-GB" sz="1700">
                <a:solidFill>
                  <a:schemeClr val="dk1"/>
                </a:solidFill>
                <a:highlight>
                  <a:srgbClr val="FDFDF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Congrats 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You just created your first Git Repository!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SzPts val="1100"/>
              <a:buNone/>
            </a:pPr>
            <a:endParaRPr sz="1700">
              <a:solidFill>
                <a:schemeClr val="dk1"/>
              </a:solidFill>
              <a:highlight>
                <a:srgbClr val="FDFDFD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SzPts val="770"/>
              <a:buNone/>
            </a:pP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100"/>
              </a:spcBef>
              <a:spcAft>
                <a:spcPts val="0"/>
              </a:spcAft>
              <a:buSzPts val="770"/>
              <a:buNone/>
            </a:pPr>
            <a:r>
              <a:rPr lang="en-GB" sz="17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endParaRPr sz="17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05000"/>
              </a:lnSpc>
              <a:spcBef>
                <a:spcPts val="1100"/>
              </a:spcBef>
              <a:spcAft>
                <a:spcPts val="0"/>
              </a:spcAft>
              <a:buSzPts val="770"/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2400"/>
              </a:spcBef>
              <a:spcAft>
                <a:spcPts val="0"/>
              </a:spcAft>
              <a:buSzPts val="770"/>
              <a:buNone/>
            </a:pPr>
            <a:endParaRPr sz="1700">
              <a:solidFill>
                <a:srgbClr val="2F9C0A"/>
              </a:solidFill>
              <a:highlight>
                <a:srgbClr val="FDFDFD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5000"/>
              </a:lnSpc>
              <a:spcBef>
                <a:spcPts val="3000"/>
              </a:spcBef>
              <a:spcAft>
                <a:spcPts val="0"/>
              </a:spcAft>
              <a:buSzPts val="770"/>
              <a:buNone/>
            </a:pPr>
            <a:r>
              <a:rPr lang="en-GB" sz="1700"/>
              <a:t> 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7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Streamlit ?</a:t>
            </a:r>
            <a:endParaRPr lang="en-GB"/>
          </a:p>
        </p:txBody>
      </p:sp>
      <p:sp>
        <p:nvSpPr>
          <p:cNvPr id="115" name="Google Shape;115;p2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Streamlit is a web application framework that helps you to build and develop Python based web applications and can be used to share analytics results , build complex interactive experiences and illustrate new Machine Learning Models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Developing and Deploying Streamlit apps is extremely fast and flexible often turning application development time from days to hours  </a:t>
            </a:r>
            <a:endParaRPr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Streamlit </a:t>
            </a:r>
            <a:endParaRPr lang="en-GB"/>
          </a:p>
        </p:txBody>
      </p:sp>
      <p:sp>
        <p:nvSpPr>
          <p:cNvPr id="121" name="Google Shape;121;p2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Streamlit helps data </a:t>
            </a:r>
            <a:r>
              <a:rPr lang="en-GB"/>
              <a:t>scientists</a:t>
            </a:r>
            <a:r>
              <a:rPr lang="en-GB"/>
              <a:t> to not only build their </a:t>
            </a:r>
            <a:r>
              <a:rPr lang="en-GB"/>
              <a:t>python</a:t>
            </a:r>
            <a:r>
              <a:rPr lang="en-GB"/>
              <a:t> machine learning models but deploy them with equal ease to showcase to colleagues and </a:t>
            </a:r>
            <a:r>
              <a:rPr lang="en-GB"/>
              <a:t>clients</a:t>
            </a:r>
            <a:r>
              <a:rPr lang="en-GB"/>
              <a:t>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Other options include using frameworks like Flask or Django and then deploy the entire app in AWS or other cloud providers.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 the other hand Streamlit has built-in and </a:t>
            </a:r>
            <a:r>
              <a:rPr lang="en-GB"/>
              <a:t>convenient</a:t>
            </a:r>
            <a:r>
              <a:rPr lang="en-GB"/>
              <a:t> methods for taking user input, graphing and using the most popular and powerful Python libraries and </a:t>
            </a:r>
            <a:r>
              <a:rPr lang="en-GB"/>
              <a:t>quickly deploying web applications.</a:t>
            </a:r>
            <a:endParaRPr lang="en-GB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Installing Streamlit</a:t>
            </a:r>
            <a:endParaRPr lang="en-GB"/>
          </a:p>
        </p:txBody>
      </p:sp>
      <p:sp>
        <p:nvSpPr>
          <p:cNvPr id="127" name="Google Shape;127;p2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install Streamlit run the </a:t>
            </a:r>
            <a:r>
              <a:rPr lang="en-GB"/>
              <a:t>following</a:t>
            </a:r>
            <a:r>
              <a:rPr lang="en-GB"/>
              <a:t> code in a anaconda terminal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&gt; </a:t>
            </a:r>
            <a:r>
              <a:rPr lang="en-GB" b="1"/>
              <a:t>p</a:t>
            </a:r>
            <a:r>
              <a:rPr lang="en-GB" b="1"/>
              <a:t>ip install streamlit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can kick off streamlit from command line using the code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&gt; </a:t>
            </a:r>
            <a:r>
              <a:rPr lang="en-GB" b="1"/>
              <a:t>s</a:t>
            </a:r>
            <a:r>
              <a:rPr lang="en-GB" b="1"/>
              <a:t>treamlit hello </a:t>
            </a:r>
            <a:endParaRPr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Streamlit</a:t>
            </a:r>
            <a:r>
              <a:rPr lang="en-GB"/>
              <a:t> Plotting Demo</a:t>
            </a:r>
            <a:endParaRPr lang="en-GB"/>
          </a:p>
        </p:txBody>
      </p:sp>
      <p:sp>
        <p:nvSpPr>
          <p:cNvPr id="133" name="Google Shape;133;p2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will do the following </a:t>
            </a:r>
            <a:endParaRPr lang="en-GB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Make a Python file where we will house all our Streamlit Code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mkdir plotting_app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cd myfirstapp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t</a:t>
            </a:r>
            <a:r>
              <a:rPr lang="en-GB" b="1"/>
              <a:t>ype nul &gt; demo.py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Create out plotting demo code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Now open the demo.py using a VS code and type the code for the app 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for clt.py </a:t>
            </a:r>
            <a:endParaRPr lang="en-GB"/>
          </a:p>
        </p:txBody>
      </p:sp>
      <p:sp>
        <p:nvSpPr>
          <p:cNvPr id="139" name="Google Shape;139;p2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mport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as np</a:t>
            </a:r>
            <a:endParaRPr sz="1050">
              <a:solidFill>
                <a:srgbClr val="4EC9B0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mport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streamlit as st</a:t>
            </a:r>
            <a:endParaRPr sz="1050">
              <a:solidFill>
                <a:srgbClr val="4EC9B0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 matplotlib.pyplot as plt</a:t>
            </a:r>
            <a:endParaRPr sz="1050">
              <a:solidFill>
                <a:srgbClr val="4EC9B0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title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"CLT Demo in Streamlit"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write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"This app simulates a  1000 coin flips, samples with replacement from that population,"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  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"and then plots the histogram of the means of the samples"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heads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number_input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'Chance of a head'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0.0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1.0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0.5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binom_dist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np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random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binomial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heads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1000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sample_means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=[]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C586C0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050">
                <a:solidFill>
                  <a:srgbClr val="C586C0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range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1000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 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sample_means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append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np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random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choice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binom_dist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100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replace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True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).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mean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())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fig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ax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plt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subplots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ax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plt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hist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sample_means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pyplot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fig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GB"/>
              <a:t>Streamlit Plotting Demo</a:t>
            </a:r>
            <a:endParaRPr lang="en-GB"/>
          </a:p>
        </p:txBody>
      </p:sp>
      <p:sp>
        <p:nvSpPr>
          <p:cNvPr id="145" name="Google Shape;145;p2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 our file locally 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Open a new anaconda prompt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/>
              <a:t>cd myfirstapp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/>
              <a:t>streamlit run demo.py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for pushing clt.py to github </a:t>
            </a:r>
            <a:endParaRPr lang="en-GB"/>
          </a:p>
        </p:txBody>
      </p:sp>
      <p:sp>
        <p:nvSpPr>
          <p:cNvPr id="151" name="Google Shape;151;p2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git init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git add 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g</a:t>
            </a:r>
            <a:r>
              <a:rPr lang="en-GB"/>
              <a:t>it status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git commit -m "first commit"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git remote add origin https://github.com/davidgldemo/myfirstapp.git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git push -u origin master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Streamlit Sharing</a:t>
            </a:r>
            <a:endParaRPr lang="en-GB"/>
          </a:p>
        </p:txBody>
      </p:sp>
      <p:sp>
        <p:nvSpPr>
          <p:cNvPr id="157" name="Google Shape;157;p3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 sz="2100">
                <a:solidFill>
                  <a:schemeClr val="dk1"/>
                </a:solidFill>
              </a:rPr>
              <a:t>Streamlit Sharing helps to </a:t>
            </a:r>
            <a:r>
              <a:rPr lang="en-GB" sz="2100">
                <a:solidFill>
                  <a:schemeClr val="dk1"/>
                </a:solidFill>
              </a:rPr>
              <a:t>Deploy, manage, and share your apps with the World directly from Streamlit — all for free.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 sz="2100">
                <a:solidFill>
                  <a:schemeClr val="dk1"/>
                </a:solidFill>
              </a:rPr>
              <a:t>Streamlit turns data scripts into shareable web apps in minutes.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 sz="2100">
                <a:solidFill>
                  <a:schemeClr val="dk1"/>
                </a:solidFill>
              </a:rPr>
              <a:t>All in pure Python. No front‑end experience required.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 sz="2100">
                <a:solidFill>
                  <a:schemeClr val="dk1"/>
                </a:solidFill>
              </a:rPr>
              <a:t>Step1 : Go to </a:t>
            </a:r>
            <a:r>
              <a:rPr lang="en-GB" sz="2100" b="1" u="sng">
                <a:solidFill>
                  <a:schemeClr val="hlink"/>
                </a:solidFill>
                <a:hlinkClick r:id="rId1"/>
              </a:rPr>
              <a:t>https://streamlit.io/</a:t>
            </a:r>
            <a:r>
              <a:rPr lang="en-GB" sz="2100" b="1">
                <a:solidFill>
                  <a:schemeClr val="dk1"/>
                </a:solidFill>
              </a:rPr>
              <a:t>   </a:t>
            </a:r>
            <a:endParaRPr lang="en-GB" sz="2100"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Step2 : Sign up for community Cloud &gt; Get started &gt; Continue with Github 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 OPS Phases</a:t>
            </a:r>
            <a:endParaRPr lang="en-GB"/>
          </a:p>
        </p:txBody>
      </p:sp>
      <p:sp>
        <p:nvSpPr>
          <p:cNvPr id="175" name="Google Shape;175;p3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76" name="Google Shape;176;p3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1243096"/>
            <a:ext cx="9144000" cy="2657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for ML Demo in Streamlit</a:t>
            </a:r>
            <a:endParaRPr lang="en-GB"/>
          </a:p>
        </p:txBody>
      </p:sp>
      <p:sp>
        <p:nvSpPr>
          <p:cNvPr id="163" name="Google Shape;163;p3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 a web app using streamlit for Medical Diagnostics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Deploy the App using Streamlit Sharing as a  web url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 sure to </a:t>
            </a:r>
            <a:r>
              <a:rPr lang="en-GB"/>
              <a:t>create</a:t>
            </a:r>
            <a:r>
              <a:rPr lang="en-GB"/>
              <a:t> requirements.txt. For that open </a:t>
            </a:r>
            <a:r>
              <a:rPr lang="en-GB"/>
              <a:t>anaconda</a:t>
            </a:r>
            <a:r>
              <a:rPr lang="en-GB"/>
              <a:t> prompt and and type the following code</a:t>
            </a:r>
            <a:endParaRPr lang="en-GB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&gt; pip install pipreqs</a:t>
            </a:r>
            <a:endParaRPr lang="en-GB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Next navigate to the directory and type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&gt; pipreqs 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Happy Building Your First App </a:t>
            </a:r>
            <a:endParaRPr lang="en-GB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Reference Books</a:t>
            </a:r>
            <a:endParaRPr lang="en-GB"/>
          </a:p>
        </p:txBody>
      </p:sp>
      <p:sp>
        <p:nvSpPr>
          <p:cNvPr id="305" name="Google Shape;305;p5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Introduction to Statistical Learning by Gareth James (Springer Publications)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Introduction to Machine Learning with Python by Andreas Muller &amp; Sarah Guido (O’Reilly Publication)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Pop Quiz : Classify as Design, Development, Deployment </a:t>
            </a:r>
            <a:endParaRPr lang="en-GB"/>
          </a:p>
        </p:txBody>
      </p:sp>
      <p:sp>
        <p:nvSpPr>
          <p:cNvPr id="195" name="Google Shape;195;p3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Do an experiment comparing two algorithms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Make an overview of potential data sources you need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Deploy the machine learning model in the business process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Talk to your business manager/client as to how accurate the ML model should be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Combine two features to produce a new feature for your ML model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Do a weekly check of you ML model Predictions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 OPS LIfe Cycle *</a:t>
            </a:r>
            <a:endParaRPr lang="en-GB"/>
          </a:p>
        </p:txBody>
      </p:sp>
      <p:sp>
        <p:nvSpPr>
          <p:cNvPr id="182" name="Google Shape;182;p3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Taken from deeplearning.ai</a:t>
            </a:r>
            <a:endParaRPr lang="en-GB"/>
          </a:p>
        </p:txBody>
      </p:sp>
      <p:pic>
        <p:nvPicPr>
          <p:cNvPr id="183" name="Google Shape;183;p3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1524332"/>
            <a:ext cx="9144001" cy="2094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ML Life cycle Steps</a:t>
            </a:r>
            <a:endParaRPr lang="en-GB"/>
          </a:p>
        </p:txBody>
      </p:sp>
      <p:sp>
        <p:nvSpPr>
          <p:cNvPr id="189" name="Google Shape;189;p3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Noto Sans Symbols"/>
              <a:buNone/>
            </a:pPr>
            <a:r>
              <a:rPr lang="en-GB" sz="8000" b="1"/>
              <a:t>DESIGN</a:t>
            </a:r>
            <a:endParaRPr sz="80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Noto Sans Symbols"/>
              <a:buNone/>
            </a:pPr>
            <a:r>
              <a:rPr lang="en-GB" sz="8000"/>
              <a:t>1.Data Acquisition</a:t>
            </a:r>
            <a:endParaRPr sz="8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Noto Sans Symbols"/>
              <a:buNone/>
            </a:pPr>
            <a:r>
              <a:rPr lang="en-GB" sz="8000"/>
              <a:t>2.Exploratory Data Analysis –    univariate &amp; bivariates &amp; correlations</a:t>
            </a:r>
            <a:endParaRPr sz="8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604020202020204"/>
              <a:buNone/>
            </a:pPr>
            <a:r>
              <a:rPr lang="en-GB" sz="8000"/>
              <a:t>3. Data Preprocessing</a:t>
            </a:r>
            <a:endParaRPr sz="8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604020202020204"/>
              <a:buNone/>
            </a:pPr>
            <a:r>
              <a:rPr lang="en-GB" sz="8000" b="1"/>
              <a:t>DEVELOPMENT</a:t>
            </a:r>
            <a:endParaRPr sz="80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000"/>
              <a:buFont typeface="Arial" panose="020B0604020202020204"/>
              <a:buNone/>
            </a:pPr>
            <a:r>
              <a:rPr lang="en-GB" sz="8000"/>
              <a:t>4. Model Building with training data – Fit the model </a:t>
            </a:r>
            <a:endParaRPr sz="8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000"/>
              <a:buFont typeface="Arial" panose="020B0604020202020204"/>
              <a:buNone/>
            </a:pPr>
            <a:r>
              <a:rPr lang="en-GB" sz="8000"/>
              <a:t>5. Model evaluation with test data – Check the metrics</a:t>
            </a:r>
            <a:endParaRPr sz="8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000"/>
              <a:buFont typeface="Arial" panose="020B0604020202020204"/>
              <a:buNone/>
            </a:pPr>
            <a:r>
              <a:rPr lang="en-GB" sz="8000"/>
              <a:t>6. Model optimization-Hyperparameter tuning </a:t>
            </a:r>
            <a:endParaRPr sz="8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000"/>
              <a:buFont typeface="Arial" panose="020B0604020202020204"/>
              <a:buNone/>
            </a:pPr>
            <a:r>
              <a:rPr lang="en-GB" sz="8000"/>
              <a:t>7. Model interpretation</a:t>
            </a:r>
            <a:endParaRPr sz="8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000"/>
              <a:buFont typeface="Arial" panose="020B0604020202020204"/>
              <a:buNone/>
            </a:pPr>
            <a:r>
              <a:rPr lang="en-GB" sz="8000" b="1"/>
              <a:t>DEPLOYMENT</a:t>
            </a:r>
            <a:endParaRPr sz="80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000"/>
              <a:buFont typeface="Arial" panose="020B0604020202020204"/>
              <a:buNone/>
            </a:pPr>
            <a:r>
              <a:rPr lang="en-GB" sz="8000"/>
              <a:t>8. Model Deployment</a:t>
            </a:r>
            <a:endParaRPr sz="8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000"/>
              <a:buFont typeface="Arial" panose="020B0604020202020204"/>
              <a:buNone/>
            </a:pPr>
            <a:r>
              <a:rPr lang="en-GB" sz="8000"/>
              <a:t>9. Monitoring </a:t>
            </a:r>
            <a:endParaRPr sz="8000"/>
          </a:p>
          <a:p>
            <a:pPr marL="171450" lvl="0" indent="-1536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604020202020204"/>
              <a:buNone/>
            </a:pPr>
            <a:endParaRPr sz="80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604020202020204"/>
              <a:buNone/>
            </a:pPr>
            <a:r>
              <a:rPr lang="en-GB" sz="8000"/>
              <a:t>          </a:t>
            </a:r>
            <a:endParaRPr sz="8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Evaluation Metrics for Classification- Confusion Matrix  </a:t>
            </a:r>
            <a:endParaRPr lang="en-GB"/>
          </a:p>
        </p:txBody>
      </p:sp>
      <p:sp>
        <p:nvSpPr>
          <p:cNvPr id="201" name="Google Shape;201;p3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-GB" sz="1400">
                <a:solidFill>
                  <a:schemeClr val="dk1"/>
                </a:solidFill>
              </a:rPr>
              <a:t>Precision and Recall are metrics that are used for evaluating the performance of a classification algorithm. These can be understood more clearly using a confusion matrix as shown beside. </a:t>
            </a:r>
            <a:endParaRPr sz="14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-GB" sz="1300">
                <a:solidFill>
                  <a:schemeClr val="dk1"/>
                </a:solidFill>
              </a:rPr>
              <a:t>Precision is the proportion of true positives among those predicted positives. So Precision is a % expressing the accuracy with which positive classes are predicted.  As a formula Precision = TP/(TP+FP)  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-GB" sz="1300">
                <a:solidFill>
                  <a:schemeClr val="dk1"/>
                </a:solidFill>
              </a:rPr>
              <a:t>Recall on the other hand is the proportion of true positives among those that are actually positive. So recall is a % expressing the capacity of the model to recall positive values. As a formula Recall =TP/(TP+FN)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-GB" sz="1300">
                <a:solidFill>
                  <a:schemeClr val="dk1"/>
                </a:solidFill>
              </a:rPr>
              <a:t>These measures are very useful in a marketing scenario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1100"/>
          </a:p>
        </p:txBody>
      </p:sp>
      <p:pic>
        <p:nvPicPr>
          <p:cNvPr id="202" name="Google Shape;202;p3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576500" y="2919625"/>
            <a:ext cx="399097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Pop Quiz</a:t>
            </a:r>
            <a:endParaRPr lang="en-GB"/>
          </a:p>
        </p:txBody>
      </p:sp>
      <p:sp>
        <p:nvSpPr>
          <p:cNvPr id="208" name="Google Shape;208;p3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5192D"/>
                </a:solidFill>
                <a:highlight>
                  <a:srgbClr val="FFFFFF"/>
                </a:highlight>
              </a:rPr>
              <a:t>Which of the following situations looks like an example of overfitting?</a:t>
            </a:r>
            <a:endParaRPr>
              <a:solidFill>
                <a:srgbClr val="05192D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5192D"/>
              </a:buClr>
              <a:buSzPts val="1800"/>
              <a:buAutoNum type="arabicPeriod"/>
            </a:pPr>
            <a:r>
              <a:rPr lang="en-GB">
                <a:solidFill>
                  <a:srgbClr val="05192D"/>
                </a:solidFill>
                <a:highlight>
                  <a:srgbClr val="FFFFFF"/>
                </a:highlight>
              </a:rPr>
              <a:t>Training accuracy 50%, testing accuracy 50%.</a:t>
            </a:r>
            <a:endParaRPr>
              <a:solidFill>
                <a:srgbClr val="05192D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ts val="1800"/>
              <a:buAutoNum type="arabicPeriod"/>
            </a:pPr>
            <a:r>
              <a:rPr lang="en-GB">
                <a:solidFill>
                  <a:srgbClr val="05192D"/>
                </a:solidFill>
                <a:highlight>
                  <a:srgbClr val="FFFFFF"/>
                </a:highlight>
              </a:rPr>
              <a:t>Training accuracy 95%, testing accuracy 95%.</a:t>
            </a:r>
            <a:endParaRPr>
              <a:solidFill>
                <a:srgbClr val="05192D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ts val="1800"/>
              <a:buAutoNum type="arabicPeriod"/>
            </a:pPr>
            <a:r>
              <a:rPr lang="en-GB">
                <a:solidFill>
                  <a:srgbClr val="05192D"/>
                </a:solidFill>
                <a:highlight>
                  <a:srgbClr val="FFFFFF"/>
                </a:highlight>
              </a:rPr>
              <a:t>Training accuracy 95%, testing accuracy 50%.</a:t>
            </a:r>
            <a:endParaRPr>
              <a:solidFill>
                <a:srgbClr val="05192D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ts val="1800"/>
              <a:buAutoNum type="arabicPeriod"/>
            </a:pPr>
            <a:r>
              <a:rPr lang="en-GB">
                <a:solidFill>
                  <a:srgbClr val="05192D"/>
                </a:solidFill>
                <a:highlight>
                  <a:srgbClr val="FFFFFF"/>
                </a:highlight>
              </a:rPr>
              <a:t>Training accuracy 50%, testing accuracy 95%.</a:t>
            </a:r>
            <a:endParaRPr>
              <a:solidFill>
                <a:srgbClr val="05192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rgbClr val="05192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12095</Words>
  <Application>WPS Presentation</Application>
  <PresentationFormat/>
  <Paragraphs>375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Arial</vt:lpstr>
      <vt:lpstr>SimSun</vt:lpstr>
      <vt:lpstr>Wingdings</vt:lpstr>
      <vt:lpstr>Arial</vt:lpstr>
      <vt:lpstr>Verdana</vt:lpstr>
      <vt:lpstr>Courier New</vt:lpstr>
      <vt:lpstr>Microsoft YaHei</vt:lpstr>
      <vt:lpstr>Arial Unicode MS</vt:lpstr>
      <vt:lpstr>Noto Sans Symbols</vt:lpstr>
      <vt:lpstr>Segoe Print</vt:lpstr>
      <vt:lpstr>Simple Light</vt:lpstr>
      <vt:lpstr>Day 1</vt:lpstr>
      <vt:lpstr>Contents ML OPs </vt:lpstr>
      <vt:lpstr>What is ML OPs?</vt:lpstr>
      <vt:lpstr>ML OPS Phases</vt:lpstr>
      <vt:lpstr>Pop Quiz : Classify as Design, Development, Deployment </vt:lpstr>
      <vt:lpstr>ML OPS LIfe Cycle *</vt:lpstr>
      <vt:lpstr>ML Life cycle Steps</vt:lpstr>
      <vt:lpstr>Evaluation Metrics for Classification- Confusion Matrix  </vt:lpstr>
      <vt:lpstr>Pop Quiz</vt:lpstr>
      <vt:lpstr>Algorithms for Classification</vt:lpstr>
      <vt:lpstr>KNN</vt:lpstr>
      <vt:lpstr>K- Nearest Neighbors</vt:lpstr>
      <vt:lpstr>KNN Advantages and Disadvantages</vt:lpstr>
      <vt:lpstr>KNN Uses</vt:lpstr>
      <vt:lpstr>Random Forest</vt:lpstr>
      <vt:lpstr>PROS of Random Forest</vt:lpstr>
      <vt:lpstr>Hyperparameters for Random Forest</vt:lpstr>
      <vt:lpstr>SVM</vt:lpstr>
      <vt:lpstr>SVM</vt:lpstr>
      <vt:lpstr>Hyper Parameters ofSVM </vt:lpstr>
      <vt:lpstr>Pros and Cons of SVM</vt:lpstr>
      <vt:lpstr>Use Cases of SVM</vt:lpstr>
      <vt:lpstr>Hands on Deployment </vt:lpstr>
      <vt:lpstr>Contents Day1 </vt:lpstr>
      <vt:lpstr>Prerequisites for ML project </vt:lpstr>
      <vt:lpstr>Virtual Environments </vt:lpstr>
      <vt:lpstr>Intro to Git and Github * ( * https://www.w3schools.com/git/default.asp?remote=github) </vt:lpstr>
      <vt:lpstr>Getting Started with Git and Github</vt:lpstr>
      <vt:lpstr>Getting Started with Git and Github</vt:lpstr>
      <vt:lpstr>Getting Started with Git and Github</vt:lpstr>
      <vt:lpstr>Getting Started with Git and Github</vt:lpstr>
      <vt:lpstr>What is Streamlit ?</vt:lpstr>
      <vt:lpstr>Why Streamlit </vt:lpstr>
      <vt:lpstr>Installing Streamlit</vt:lpstr>
      <vt:lpstr>Streamlit Plotting Demo</vt:lpstr>
      <vt:lpstr>Code for clt.py </vt:lpstr>
      <vt:lpstr>Streamlit Plotting Demo</vt:lpstr>
      <vt:lpstr>Code for pushing clt.py to github </vt:lpstr>
      <vt:lpstr>Streamlit Sharing</vt:lpstr>
      <vt:lpstr>Code for ML Demo in Streamlit</vt:lpstr>
      <vt:lpstr>Reference Books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OPsDay 1&amp;2</dc:title>
  <dc:creator/>
  <cp:lastModifiedBy>David Pratap</cp:lastModifiedBy>
  <cp:revision>1</cp:revision>
  <dcterms:created xsi:type="dcterms:W3CDTF">2023-10-03T02:30:13Z</dcterms:created>
  <dcterms:modified xsi:type="dcterms:W3CDTF">2023-10-03T02:30:13Z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15285CD5DDAE461EB3718E96960283C1_12</vt:lpwstr>
  </property>
  <property fmtid="{D5CDD505-2E9C-101B-9397-08002B2CF9AE}" pid="3" name="KSOProductBuildVer">
    <vt:lpwstr>1033-12.2.0.13215</vt:lpwstr>
  </property>
</Properties>
</file>