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 id="2147483732" r:id="rId3"/>
    <p:sldMasterId id="2147483744" r:id="rId4"/>
    <p:sldMasterId id="2147483756" r:id="rId5"/>
    <p:sldMasterId id="2147483768" r:id="rId6"/>
    <p:sldMasterId id="2147483780" r:id="rId7"/>
    <p:sldMasterId id="2147483792" r:id="rId8"/>
  </p:sldMasterIdLst>
  <p:notesMasterIdLst>
    <p:notesMasterId r:id="rId55"/>
  </p:notesMasterIdLst>
  <p:sldIdLst>
    <p:sldId id="285" r:id="rId9"/>
    <p:sldId id="286" r:id="rId10"/>
    <p:sldId id="316" r:id="rId11"/>
    <p:sldId id="269" r:id="rId12"/>
    <p:sldId id="261" r:id="rId13"/>
    <p:sldId id="287" r:id="rId14"/>
    <p:sldId id="259" r:id="rId15"/>
    <p:sldId id="274" r:id="rId16"/>
    <p:sldId id="288" r:id="rId17"/>
    <p:sldId id="317" r:id="rId18"/>
    <p:sldId id="300" r:id="rId19"/>
    <p:sldId id="298" r:id="rId20"/>
    <p:sldId id="319" r:id="rId21"/>
    <p:sldId id="318" r:id="rId22"/>
    <p:sldId id="308" r:id="rId23"/>
    <p:sldId id="309" r:id="rId24"/>
    <p:sldId id="310" r:id="rId25"/>
    <p:sldId id="320" r:id="rId26"/>
    <p:sldId id="321" r:id="rId27"/>
    <p:sldId id="322" r:id="rId28"/>
    <p:sldId id="323" r:id="rId29"/>
    <p:sldId id="324" r:id="rId30"/>
    <p:sldId id="306" r:id="rId31"/>
    <p:sldId id="307" r:id="rId32"/>
    <p:sldId id="281" r:id="rId33"/>
    <p:sldId id="312" r:id="rId34"/>
    <p:sldId id="313" r:id="rId35"/>
    <p:sldId id="314" r:id="rId36"/>
    <p:sldId id="315" r:id="rId37"/>
    <p:sldId id="304" r:id="rId38"/>
    <p:sldId id="305" r:id="rId39"/>
    <p:sldId id="292" r:id="rId40"/>
    <p:sldId id="291" r:id="rId41"/>
    <p:sldId id="327" r:id="rId42"/>
    <p:sldId id="297" r:id="rId43"/>
    <p:sldId id="326" r:id="rId44"/>
    <p:sldId id="325" r:id="rId45"/>
    <p:sldId id="280" r:id="rId46"/>
    <p:sldId id="293" r:id="rId47"/>
    <p:sldId id="295" r:id="rId48"/>
    <p:sldId id="279" r:id="rId49"/>
    <p:sldId id="258" r:id="rId50"/>
    <p:sldId id="267" r:id="rId51"/>
    <p:sldId id="268" r:id="rId52"/>
    <p:sldId id="257" r:id="rId53"/>
    <p:sldId id="27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77599" autoAdjust="0"/>
  </p:normalViewPr>
  <p:slideViewPr>
    <p:cSldViewPr>
      <p:cViewPr varScale="1">
        <p:scale>
          <a:sx n="85" d="100"/>
          <a:sy n="85" d="100"/>
        </p:scale>
        <p:origin x="14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5F7ED-678B-4B96-85BA-54B258BF2694}" type="datetimeFigureOut">
              <a:rPr lang="en-US" smtClean="0"/>
              <a:pPr/>
              <a:t>6/13/2022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78FF8-4F15-4EE2-9F98-95DF7440178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694F3A-BE01-46BA-B2B3-A753C52577AA}"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2293E6-1679-4A87-8A52-6CF3B8F7447B}"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61F7C-731D-4A17-9072-45145C2E6C96}"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029F-BAA9-4631-9527-166839A8FAD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E9142C-B6F9-49FE-B542-A7CBCA28174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A06A4E-E400-427D-989F-D50FECA9157E}"/>
              </a:ext>
            </a:extLst>
          </p:cNvPr>
          <p:cNvSpPr>
            <a:spLocks noGrp="1"/>
          </p:cNvSpPr>
          <p:nvPr>
            <p:ph type="dt" sz="half" idx="10"/>
          </p:nvPr>
        </p:nvSpPr>
        <p:spPr/>
        <p:txBody>
          <a:bodyPr/>
          <a:lstStyle/>
          <a:p>
            <a:fld id="{5981AF27-7DC4-49D9-B9A7-86A373DDA364}" type="datetime1">
              <a:rPr lang="en-IN" smtClean="0"/>
              <a:t>13-06-2022</a:t>
            </a:fld>
            <a:endParaRPr lang="en-IN"/>
          </a:p>
        </p:txBody>
      </p:sp>
      <p:sp>
        <p:nvSpPr>
          <p:cNvPr id="5" name="Footer Placeholder 4">
            <a:extLst>
              <a:ext uri="{FF2B5EF4-FFF2-40B4-BE49-F238E27FC236}">
                <a16:creationId xmlns:a16="http://schemas.microsoft.com/office/drawing/2014/main" id="{5388E716-B996-4448-A52C-7DE6C2DA8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3CEDF-5F81-4141-B91B-4A450CD6BEE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387256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B635-2FEB-451A-ACB5-DA45C52C6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1A4E34-7734-4443-AD93-CDFA2647E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53EC2-E16D-4E66-A6E2-6A487DF40C73}"/>
              </a:ext>
            </a:extLst>
          </p:cNvPr>
          <p:cNvSpPr>
            <a:spLocks noGrp="1"/>
          </p:cNvSpPr>
          <p:nvPr>
            <p:ph type="dt" sz="half" idx="10"/>
          </p:nvPr>
        </p:nvSpPr>
        <p:spPr/>
        <p:txBody>
          <a:bodyPr/>
          <a:lstStyle/>
          <a:p>
            <a:fld id="{0D24060C-447C-49FF-80E4-F054E1B439BE}" type="datetime1">
              <a:rPr lang="en-IN" smtClean="0"/>
              <a:t>13-06-2022</a:t>
            </a:fld>
            <a:endParaRPr lang="en-IN"/>
          </a:p>
        </p:txBody>
      </p:sp>
      <p:sp>
        <p:nvSpPr>
          <p:cNvPr id="5" name="Footer Placeholder 4">
            <a:extLst>
              <a:ext uri="{FF2B5EF4-FFF2-40B4-BE49-F238E27FC236}">
                <a16:creationId xmlns:a16="http://schemas.microsoft.com/office/drawing/2014/main" id="{5296EAD1-4EE3-42D6-9A9A-E030FABE0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10D6D-80BA-4124-ABC0-9F68B2CCFB3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1270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13E-64C2-4173-8B81-2C6B40F9FA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FE2478-EFB9-4CD8-860C-4BF086A76CF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E2836-45DE-43D1-810D-16D600E3D618}"/>
              </a:ext>
            </a:extLst>
          </p:cNvPr>
          <p:cNvSpPr>
            <a:spLocks noGrp="1"/>
          </p:cNvSpPr>
          <p:nvPr>
            <p:ph type="dt" sz="half" idx="10"/>
          </p:nvPr>
        </p:nvSpPr>
        <p:spPr/>
        <p:txBody>
          <a:bodyPr/>
          <a:lstStyle/>
          <a:p>
            <a:fld id="{23374D01-9A02-4432-8B4C-6488460F9DDC}" type="datetime1">
              <a:rPr lang="en-IN" smtClean="0"/>
              <a:t>13-06-2022</a:t>
            </a:fld>
            <a:endParaRPr lang="en-IN"/>
          </a:p>
        </p:txBody>
      </p:sp>
      <p:sp>
        <p:nvSpPr>
          <p:cNvPr id="5" name="Footer Placeholder 4">
            <a:extLst>
              <a:ext uri="{FF2B5EF4-FFF2-40B4-BE49-F238E27FC236}">
                <a16:creationId xmlns:a16="http://schemas.microsoft.com/office/drawing/2014/main" id="{7C01B015-8681-45E4-98EA-45387A2CF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A4441-9F49-4DCF-BF02-134EA02C0C18}"/>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267205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5254-4CCD-4289-877B-62C3BBD09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6E6E4-EF49-4D36-B286-7635A92118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F688BB-8E64-4E1C-9B55-5D35D27C332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E1E29-6387-476E-8574-85B5929DE4E3}"/>
              </a:ext>
            </a:extLst>
          </p:cNvPr>
          <p:cNvSpPr>
            <a:spLocks noGrp="1"/>
          </p:cNvSpPr>
          <p:nvPr>
            <p:ph type="dt" sz="half" idx="10"/>
          </p:nvPr>
        </p:nvSpPr>
        <p:spPr/>
        <p:txBody>
          <a:bodyPr/>
          <a:lstStyle/>
          <a:p>
            <a:fld id="{ACF16409-A9E7-41F5-8E33-A1DA8B1ABCCA}" type="datetime1">
              <a:rPr lang="en-IN" smtClean="0"/>
              <a:t>13-06-2022</a:t>
            </a:fld>
            <a:endParaRPr lang="en-IN"/>
          </a:p>
        </p:txBody>
      </p:sp>
      <p:sp>
        <p:nvSpPr>
          <p:cNvPr id="6" name="Footer Placeholder 5">
            <a:extLst>
              <a:ext uri="{FF2B5EF4-FFF2-40B4-BE49-F238E27FC236}">
                <a16:creationId xmlns:a16="http://schemas.microsoft.com/office/drawing/2014/main" id="{779BF0C4-A882-44DA-A946-5635A3A68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383570-7B96-4CE2-990D-906DE46B9219}"/>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610383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7DFC-9960-48C9-8B5E-843F1C23BF3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1000B-ED58-4CF5-8EFE-66FDE9B43B7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DB159-459E-4CFD-87CE-5D11EA0F2AB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4A3FAF-657C-4B9A-AA95-C743F850919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4BB1A-10F6-4C49-B779-D78220E923D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0B853E-F9CB-4744-B708-602F5CBFBB70}"/>
              </a:ext>
            </a:extLst>
          </p:cNvPr>
          <p:cNvSpPr>
            <a:spLocks noGrp="1"/>
          </p:cNvSpPr>
          <p:nvPr>
            <p:ph type="dt" sz="half" idx="10"/>
          </p:nvPr>
        </p:nvSpPr>
        <p:spPr/>
        <p:txBody>
          <a:bodyPr/>
          <a:lstStyle/>
          <a:p>
            <a:fld id="{AE511291-6357-4440-A232-49600557E709}" type="datetime1">
              <a:rPr lang="en-IN" smtClean="0"/>
              <a:t>13-06-2022</a:t>
            </a:fld>
            <a:endParaRPr lang="en-IN"/>
          </a:p>
        </p:txBody>
      </p:sp>
      <p:sp>
        <p:nvSpPr>
          <p:cNvPr id="8" name="Footer Placeholder 7">
            <a:extLst>
              <a:ext uri="{FF2B5EF4-FFF2-40B4-BE49-F238E27FC236}">
                <a16:creationId xmlns:a16="http://schemas.microsoft.com/office/drawing/2014/main" id="{C9EACD10-8EFB-4FD8-8E1C-D0B3BE67BB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339410-4F80-41F1-AB8F-5BD8E86842C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389903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0C8-E6FF-415F-9DD6-097F613BBC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2E053-DCF6-4AC7-9BFB-95FFC42B7E5F}"/>
              </a:ext>
            </a:extLst>
          </p:cNvPr>
          <p:cNvSpPr>
            <a:spLocks noGrp="1"/>
          </p:cNvSpPr>
          <p:nvPr>
            <p:ph type="dt" sz="half" idx="10"/>
          </p:nvPr>
        </p:nvSpPr>
        <p:spPr/>
        <p:txBody>
          <a:bodyPr/>
          <a:lstStyle/>
          <a:p>
            <a:fld id="{5DC6EBA6-7F7F-43D8-A68D-91AB0E02E6D9}" type="datetime1">
              <a:rPr lang="en-IN" smtClean="0"/>
              <a:t>13-06-2022</a:t>
            </a:fld>
            <a:endParaRPr lang="en-IN"/>
          </a:p>
        </p:txBody>
      </p:sp>
      <p:sp>
        <p:nvSpPr>
          <p:cNvPr id="4" name="Footer Placeholder 3">
            <a:extLst>
              <a:ext uri="{FF2B5EF4-FFF2-40B4-BE49-F238E27FC236}">
                <a16:creationId xmlns:a16="http://schemas.microsoft.com/office/drawing/2014/main" id="{57D1C2F9-BA49-4044-BC52-1C635ABFF8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478377-5129-49BF-B8E0-26CA84EA0756}"/>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49409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01B96-51D6-4459-9C15-52A1BF0B91DD}"/>
              </a:ext>
            </a:extLst>
          </p:cNvPr>
          <p:cNvSpPr>
            <a:spLocks noGrp="1"/>
          </p:cNvSpPr>
          <p:nvPr>
            <p:ph type="dt" sz="half" idx="10"/>
          </p:nvPr>
        </p:nvSpPr>
        <p:spPr/>
        <p:txBody>
          <a:bodyPr/>
          <a:lstStyle/>
          <a:p>
            <a:fld id="{30DDE462-0CB7-4870-BD11-34605BF3A2BE}" type="datetime1">
              <a:rPr lang="en-IN" smtClean="0"/>
              <a:t>13-06-2022</a:t>
            </a:fld>
            <a:endParaRPr lang="en-IN"/>
          </a:p>
        </p:txBody>
      </p:sp>
      <p:sp>
        <p:nvSpPr>
          <p:cNvPr id="3" name="Footer Placeholder 2">
            <a:extLst>
              <a:ext uri="{FF2B5EF4-FFF2-40B4-BE49-F238E27FC236}">
                <a16:creationId xmlns:a16="http://schemas.microsoft.com/office/drawing/2014/main" id="{999E8BDA-AFB8-441C-9012-20A61CAA5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E9D4A8-5CA3-45A3-AA27-4EE4116FAEE2}"/>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522477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6287-2F3E-428F-B4E6-B0A94DD63C0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5374A3-99FE-494A-8FA5-B6C4B302879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615542-163C-419C-AB81-070EFAC26F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9D9799-BCD9-4AA6-BEE4-CDC6F5464820}"/>
              </a:ext>
            </a:extLst>
          </p:cNvPr>
          <p:cNvSpPr>
            <a:spLocks noGrp="1"/>
          </p:cNvSpPr>
          <p:nvPr>
            <p:ph type="dt" sz="half" idx="10"/>
          </p:nvPr>
        </p:nvSpPr>
        <p:spPr/>
        <p:txBody>
          <a:bodyPr/>
          <a:lstStyle/>
          <a:p>
            <a:fld id="{1C157282-7FA8-40B2-B451-A0D4104B65B7}" type="datetime1">
              <a:rPr lang="en-IN" smtClean="0"/>
              <a:t>13-06-2022</a:t>
            </a:fld>
            <a:endParaRPr lang="en-IN"/>
          </a:p>
        </p:txBody>
      </p:sp>
      <p:sp>
        <p:nvSpPr>
          <p:cNvPr id="6" name="Footer Placeholder 5">
            <a:extLst>
              <a:ext uri="{FF2B5EF4-FFF2-40B4-BE49-F238E27FC236}">
                <a16:creationId xmlns:a16="http://schemas.microsoft.com/office/drawing/2014/main" id="{D8B31109-1307-40EE-B4BD-8266A3D05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E39D4-A674-4C1A-A466-EC7590ADE5D3}"/>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89485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BBD163-103E-49B7-B026-79E76A7717C8}"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CC43-5C55-40A5-851E-3E3658468EE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F61524-C6F2-4E7E-852E-2CC4366670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C953C46-91E1-49C0-BCCF-5FDBF2083E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1E8A99-4E19-4922-8CE1-36CCE80CA502}"/>
              </a:ext>
            </a:extLst>
          </p:cNvPr>
          <p:cNvSpPr>
            <a:spLocks noGrp="1"/>
          </p:cNvSpPr>
          <p:nvPr>
            <p:ph type="dt" sz="half" idx="10"/>
          </p:nvPr>
        </p:nvSpPr>
        <p:spPr/>
        <p:txBody>
          <a:bodyPr/>
          <a:lstStyle/>
          <a:p>
            <a:fld id="{F53F7344-C535-42C4-B609-B2D8ABA62E9B}" type="datetime1">
              <a:rPr lang="en-IN" smtClean="0"/>
              <a:t>13-06-2022</a:t>
            </a:fld>
            <a:endParaRPr lang="en-IN"/>
          </a:p>
        </p:txBody>
      </p:sp>
      <p:sp>
        <p:nvSpPr>
          <p:cNvPr id="6" name="Footer Placeholder 5">
            <a:extLst>
              <a:ext uri="{FF2B5EF4-FFF2-40B4-BE49-F238E27FC236}">
                <a16:creationId xmlns:a16="http://schemas.microsoft.com/office/drawing/2014/main" id="{6D516030-86BC-46A5-A54D-C92C2CD41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28419-4D39-4D7C-B357-FA487F086105}"/>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772068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2415-415F-40B3-A737-AA48BA34D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5A6228-ED82-437B-B153-5FC839C2C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8E19B-CEA1-44ED-82B9-896C662846CE}"/>
              </a:ext>
            </a:extLst>
          </p:cNvPr>
          <p:cNvSpPr>
            <a:spLocks noGrp="1"/>
          </p:cNvSpPr>
          <p:nvPr>
            <p:ph type="dt" sz="half" idx="10"/>
          </p:nvPr>
        </p:nvSpPr>
        <p:spPr/>
        <p:txBody>
          <a:bodyPr/>
          <a:lstStyle/>
          <a:p>
            <a:fld id="{99A5F455-FB5F-4D6F-B022-67F4C9EAB704}" type="datetime1">
              <a:rPr lang="en-IN" smtClean="0"/>
              <a:t>13-06-2022</a:t>
            </a:fld>
            <a:endParaRPr lang="en-IN"/>
          </a:p>
        </p:txBody>
      </p:sp>
      <p:sp>
        <p:nvSpPr>
          <p:cNvPr id="5" name="Footer Placeholder 4">
            <a:extLst>
              <a:ext uri="{FF2B5EF4-FFF2-40B4-BE49-F238E27FC236}">
                <a16:creationId xmlns:a16="http://schemas.microsoft.com/office/drawing/2014/main" id="{D9EF4E02-F423-4A69-9E25-7F35ABAB6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66198-CFFE-4FD5-AEA4-B2139B02C82B}"/>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615287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6034A-B379-44DE-BDEC-B7AA51DA367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ACFD3-ED62-4058-9433-A43D2B289A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C8EC2-557B-448D-BFC5-F036ECDA7417}"/>
              </a:ext>
            </a:extLst>
          </p:cNvPr>
          <p:cNvSpPr>
            <a:spLocks noGrp="1"/>
          </p:cNvSpPr>
          <p:nvPr>
            <p:ph type="dt" sz="half" idx="10"/>
          </p:nvPr>
        </p:nvSpPr>
        <p:spPr/>
        <p:txBody>
          <a:bodyPr/>
          <a:lstStyle/>
          <a:p>
            <a:fld id="{CABB0824-B76A-4B79-846C-2259E9E97252}" type="datetime1">
              <a:rPr lang="en-IN" smtClean="0"/>
              <a:t>13-06-2022</a:t>
            </a:fld>
            <a:endParaRPr lang="en-IN"/>
          </a:p>
        </p:txBody>
      </p:sp>
      <p:sp>
        <p:nvSpPr>
          <p:cNvPr id="5" name="Footer Placeholder 4">
            <a:extLst>
              <a:ext uri="{FF2B5EF4-FFF2-40B4-BE49-F238E27FC236}">
                <a16:creationId xmlns:a16="http://schemas.microsoft.com/office/drawing/2014/main" id="{12733C3C-5CFE-4EF5-8E24-C71DEFDA8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EA97C-D7C7-43A8-9D09-AA0CA17E3E20}"/>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813557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814-7EB9-4AF0-B85B-A09AE8D7EB8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8F45FD3-99F7-4AB5-8B06-96EF54334F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6E8F11-1DA9-466E-98D3-5464915E7ADA}"/>
              </a:ext>
            </a:extLst>
          </p:cNvPr>
          <p:cNvSpPr>
            <a:spLocks noGrp="1"/>
          </p:cNvSpPr>
          <p:nvPr>
            <p:ph type="dt" sz="half" idx="10"/>
          </p:nvPr>
        </p:nvSpPr>
        <p:spPr/>
        <p:txBody>
          <a:bodyPr/>
          <a:lstStyle/>
          <a:p>
            <a:fld id="{86E1BA7B-43BA-4D67-9971-90FF3577D932}" type="datetime1">
              <a:rPr lang="en-US" smtClean="0"/>
              <a:t>6/13/2022</a:t>
            </a:fld>
            <a:endParaRPr lang="en-IN"/>
          </a:p>
        </p:txBody>
      </p:sp>
      <p:sp>
        <p:nvSpPr>
          <p:cNvPr id="5" name="Footer Placeholder 4">
            <a:extLst>
              <a:ext uri="{FF2B5EF4-FFF2-40B4-BE49-F238E27FC236}">
                <a16:creationId xmlns:a16="http://schemas.microsoft.com/office/drawing/2014/main" id="{F510443E-9A6C-4310-86CE-7AB235BA83D9}"/>
              </a:ext>
            </a:extLst>
          </p:cNvPr>
          <p:cNvSpPr>
            <a:spLocks noGrp="1"/>
          </p:cNvSpPr>
          <p:nvPr>
            <p:ph type="ftr" sz="quarter" idx="11"/>
          </p:nvPr>
        </p:nvSpPr>
        <p:spPr/>
        <p:txBody>
          <a:body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0A8C94C9-E256-4826-830F-118CC8DB3ABF}"/>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2546865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80D7-87E3-44DF-8898-189A90302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AD203-AC6A-4335-A312-E74C4ABFE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366E5-A37B-45BD-9518-810B4F46A82C}"/>
              </a:ext>
            </a:extLst>
          </p:cNvPr>
          <p:cNvSpPr>
            <a:spLocks noGrp="1"/>
          </p:cNvSpPr>
          <p:nvPr>
            <p:ph type="dt" sz="half" idx="10"/>
          </p:nvPr>
        </p:nvSpPr>
        <p:spPr/>
        <p:txBody>
          <a:bodyPr/>
          <a:lstStyle/>
          <a:p>
            <a:fld id="{EA5ED372-A5DC-476C-81C6-D66F25D685F5}" type="datetime1">
              <a:rPr lang="en-US" smtClean="0"/>
              <a:t>6/13/2022</a:t>
            </a:fld>
            <a:endParaRPr lang="en-IN"/>
          </a:p>
        </p:txBody>
      </p:sp>
      <p:sp>
        <p:nvSpPr>
          <p:cNvPr id="5" name="Footer Placeholder 4">
            <a:extLst>
              <a:ext uri="{FF2B5EF4-FFF2-40B4-BE49-F238E27FC236}">
                <a16:creationId xmlns:a16="http://schemas.microsoft.com/office/drawing/2014/main" id="{014FEA88-976C-4EF7-8B04-BC51EE0F51F1}"/>
              </a:ext>
            </a:extLst>
          </p:cNvPr>
          <p:cNvSpPr>
            <a:spLocks noGrp="1"/>
          </p:cNvSpPr>
          <p:nvPr>
            <p:ph type="ftr" sz="quarter" idx="11"/>
          </p:nvPr>
        </p:nvSpPr>
        <p:spPr/>
        <p:txBody>
          <a:body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A73226AF-E4CF-4A3F-A39D-6E262DCFE11E}"/>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3792519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2936-8C1E-41E8-BF8B-394326A758F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75F52A-A252-4EC1-88BA-1DB4E5DF33C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25784-93A9-4C33-B2FE-5497B84DCC48}"/>
              </a:ext>
            </a:extLst>
          </p:cNvPr>
          <p:cNvSpPr>
            <a:spLocks noGrp="1"/>
          </p:cNvSpPr>
          <p:nvPr>
            <p:ph type="dt" sz="half" idx="10"/>
          </p:nvPr>
        </p:nvSpPr>
        <p:spPr/>
        <p:txBody>
          <a:bodyPr/>
          <a:lstStyle/>
          <a:p>
            <a:fld id="{F6C4BF26-5AC8-4BB1-B236-C0B3D0EF8E93}" type="datetime1">
              <a:rPr lang="en-US" smtClean="0"/>
              <a:t>6/13/2022</a:t>
            </a:fld>
            <a:endParaRPr lang="en-IN"/>
          </a:p>
        </p:txBody>
      </p:sp>
      <p:sp>
        <p:nvSpPr>
          <p:cNvPr id="5" name="Footer Placeholder 4">
            <a:extLst>
              <a:ext uri="{FF2B5EF4-FFF2-40B4-BE49-F238E27FC236}">
                <a16:creationId xmlns:a16="http://schemas.microsoft.com/office/drawing/2014/main" id="{46B973A3-B565-4795-815C-13247111CD72}"/>
              </a:ext>
            </a:extLst>
          </p:cNvPr>
          <p:cNvSpPr>
            <a:spLocks noGrp="1"/>
          </p:cNvSpPr>
          <p:nvPr>
            <p:ph type="ftr" sz="quarter" idx="11"/>
          </p:nvPr>
        </p:nvSpPr>
        <p:spPr/>
        <p:txBody>
          <a:body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B3A02F8B-650A-4383-B84A-7EFB43B44E44}"/>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2789231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00F2-0DE2-44C5-9179-28CDD1587C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1297B-0B2F-45DB-9E67-F831962CD76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5EA4C6-A149-46C8-83D0-FE19D678F50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F6BBBE-23D6-4A5A-927B-7918349B77B5}"/>
              </a:ext>
            </a:extLst>
          </p:cNvPr>
          <p:cNvSpPr>
            <a:spLocks noGrp="1"/>
          </p:cNvSpPr>
          <p:nvPr>
            <p:ph type="dt" sz="half" idx="10"/>
          </p:nvPr>
        </p:nvSpPr>
        <p:spPr/>
        <p:txBody>
          <a:bodyPr/>
          <a:lstStyle/>
          <a:p>
            <a:fld id="{46E7AE1E-3396-4E55-885E-E85858096427}" type="datetime1">
              <a:rPr lang="en-US" smtClean="0"/>
              <a:t>6/13/2022</a:t>
            </a:fld>
            <a:endParaRPr lang="en-IN"/>
          </a:p>
        </p:txBody>
      </p:sp>
      <p:sp>
        <p:nvSpPr>
          <p:cNvPr id="6" name="Footer Placeholder 5">
            <a:extLst>
              <a:ext uri="{FF2B5EF4-FFF2-40B4-BE49-F238E27FC236}">
                <a16:creationId xmlns:a16="http://schemas.microsoft.com/office/drawing/2014/main" id="{794011A2-B6D1-4A4D-90B3-7E9FA6BAA5FB}"/>
              </a:ext>
            </a:extLst>
          </p:cNvPr>
          <p:cNvSpPr>
            <a:spLocks noGrp="1"/>
          </p:cNvSpPr>
          <p:nvPr>
            <p:ph type="ftr" sz="quarter" idx="11"/>
          </p:nvPr>
        </p:nvSpPr>
        <p:spPr/>
        <p:txBody>
          <a:bodyPr/>
          <a:lstStyle/>
          <a:p>
            <a:r>
              <a:rPr lang="en-US"/>
              <a:t>SNS College of Technology/IV ECE A/ BATCH 9</a:t>
            </a:r>
            <a:endParaRPr lang="en-IN"/>
          </a:p>
        </p:txBody>
      </p:sp>
      <p:sp>
        <p:nvSpPr>
          <p:cNvPr id="7" name="Slide Number Placeholder 6">
            <a:extLst>
              <a:ext uri="{FF2B5EF4-FFF2-40B4-BE49-F238E27FC236}">
                <a16:creationId xmlns:a16="http://schemas.microsoft.com/office/drawing/2014/main" id="{591646C1-7013-44EB-8DE6-CC42D1F6C396}"/>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2539209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92F4-5913-4168-A3CD-B60363F1A19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E7382C-D4AF-45AF-BE5D-A9AA95CFE75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F1030-343C-4897-A3C9-3156F10B504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68697A-9D95-4E75-88BF-5C66F7F6040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8E322B1-9988-4E46-A208-E1FC6046A2F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2333E-8924-4232-A290-6E4EE00CFF3E}"/>
              </a:ext>
            </a:extLst>
          </p:cNvPr>
          <p:cNvSpPr>
            <a:spLocks noGrp="1"/>
          </p:cNvSpPr>
          <p:nvPr>
            <p:ph type="dt" sz="half" idx="10"/>
          </p:nvPr>
        </p:nvSpPr>
        <p:spPr/>
        <p:txBody>
          <a:bodyPr/>
          <a:lstStyle/>
          <a:p>
            <a:fld id="{28D89824-AD7D-402F-AB43-DB6B8BC2813B}" type="datetime1">
              <a:rPr lang="en-US" smtClean="0"/>
              <a:t>6/13/2022</a:t>
            </a:fld>
            <a:endParaRPr lang="en-IN"/>
          </a:p>
        </p:txBody>
      </p:sp>
      <p:sp>
        <p:nvSpPr>
          <p:cNvPr id="8" name="Footer Placeholder 7">
            <a:extLst>
              <a:ext uri="{FF2B5EF4-FFF2-40B4-BE49-F238E27FC236}">
                <a16:creationId xmlns:a16="http://schemas.microsoft.com/office/drawing/2014/main" id="{A469BADE-3760-448B-837D-8BC1C989319D}"/>
              </a:ext>
            </a:extLst>
          </p:cNvPr>
          <p:cNvSpPr>
            <a:spLocks noGrp="1"/>
          </p:cNvSpPr>
          <p:nvPr>
            <p:ph type="ftr" sz="quarter" idx="11"/>
          </p:nvPr>
        </p:nvSpPr>
        <p:spPr/>
        <p:txBody>
          <a:bodyPr/>
          <a:lstStyle/>
          <a:p>
            <a:r>
              <a:rPr lang="en-US"/>
              <a:t>SNS College of Technology/IV ECE A/ BATCH 9</a:t>
            </a:r>
            <a:endParaRPr lang="en-IN"/>
          </a:p>
        </p:txBody>
      </p:sp>
      <p:sp>
        <p:nvSpPr>
          <p:cNvPr id="9" name="Slide Number Placeholder 8">
            <a:extLst>
              <a:ext uri="{FF2B5EF4-FFF2-40B4-BE49-F238E27FC236}">
                <a16:creationId xmlns:a16="http://schemas.microsoft.com/office/drawing/2014/main" id="{29CB3D04-E017-4138-AD14-AC246E094E05}"/>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2068630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2389-2986-402B-B3C6-7B4F483487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478F7E-1CB7-40D1-B58D-2277605481AA}"/>
              </a:ext>
            </a:extLst>
          </p:cNvPr>
          <p:cNvSpPr>
            <a:spLocks noGrp="1"/>
          </p:cNvSpPr>
          <p:nvPr>
            <p:ph type="dt" sz="half" idx="10"/>
          </p:nvPr>
        </p:nvSpPr>
        <p:spPr/>
        <p:txBody>
          <a:bodyPr/>
          <a:lstStyle/>
          <a:p>
            <a:fld id="{BCFD1587-7ECA-427B-B46F-C7DF34BB6E71}" type="datetime1">
              <a:rPr lang="en-US" smtClean="0"/>
              <a:t>6/13/2022</a:t>
            </a:fld>
            <a:endParaRPr lang="en-IN"/>
          </a:p>
        </p:txBody>
      </p:sp>
      <p:sp>
        <p:nvSpPr>
          <p:cNvPr id="4" name="Footer Placeholder 3">
            <a:extLst>
              <a:ext uri="{FF2B5EF4-FFF2-40B4-BE49-F238E27FC236}">
                <a16:creationId xmlns:a16="http://schemas.microsoft.com/office/drawing/2014/main" id="{C7E9C5E3-4AA2-41BB-A363-54DDD8C0F063}"/>
              </a:ext>
            </a:extLst>
          </p:cNvPr>
          <p:cNvSpPr>
            <a:spLocks noGrp="1"/>
          </p:cNvSpPr>
          <p:nvPr>
            <p:ph type="ftr" sz="quarter" idx="11"/>
          </p:nvPr>
        </p:nvSpPr>
        <p:spPr/>
        <p:txBody>
          <a:bodyPr/>
          <a:lstStyle/>
          <a:p>
            <a:r>
              <a:rPr lang="en-US"/>
              <a:t>SNS College of Technology/IV ECE A/ BATCH 9</a:t>
            </a:r>
            <a:endParaRPr lang="en-IN"/>
          </a:p>
        </p:txBody>
      </p:sp>
      <p:sp>
        <p:nvSpPr>
          <p:cNvPr id="5" name="Slide Number Placeholder 4">
            <a:extLst>
              <a:ext uri="{FF2B5EF4-FFF2-40B4-BE49-F238E27FC236}">
                <a16:creationId xmlns:a16="http://schemas.microsoft.com/office/drawing/2014/main" id="{58C5E78E-5DE2-4A0E-B8BF-C000DA72F56F}"/>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3978719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A9A31-DF20-4635-9015-CF895215B374}"/>
              </a:ext>
            </a:extLst>
          </p:cNvPr>
          <p:cNvSpPr>
            <a:spLocks noGrp="1"/>
          </p:cNvSpPr>
          <p:nvPr>
            <p:ph type="dt" sz="half" idx="10"/>
          </p:nvPr>
        </p:nvSpPr>
        <p:spPr/>
        <p:txBody>
          <a:bodyPr/>
          <a:lstStyle/>
          <a:p>
            <a:fld id="{9DFBB03A-ADE6-43FD-8DBE-14821192A351}" type="datetime1">
              <a:rPr lang="en-US" smtClean="0"/>
              <a:t>6/13/2022</a:t>
            </a:fld>
            <a:endParaRPr lang="en-IN"/>
          </a:p>
        </p:txBody>
      </p:sp>
      <p:sp>
        <p:nvSpPr>
          <p:cNvPr id="3" name="Footer Placeholder 2">
            <a:extLst>
              <a:ext uri="{FF2B5EF4-FFF2-40B4-BE49-F238E27FC236}">
                <a16:creationId xmlns:a16="http://schemas.microsoft.com/office/drawing/2014/main" id="{6C50A456-9B5D-4700-A0CA-83F4C5621306}"/>
              </a:ext>
            </a:extLst>
          </p:cNvPr>
          <p:cNvSpPr>
            <a:spLocks noGrp="1"/>
          </p:cNvSpPr>
          <p:nvPr>
            <p:ph type="ftr" sz="quarter" idx="11"/>
          </p:nvPr>
        </p:nvSpPr>
        <p:spPr/>
        <p:txBody>
          <a:bodyPr/>
          <a:lstStyle/>
          <a:p>
            <a:r>
              <a:rPr lang="en-US"/>
              <a:t>SNS College of Technology/IV ECE A/ BATCH 9</a:t>
            </a:r>
            <a:endParaRPr lang="en-IN"/>
          </a:p>
        </p:txBody>
      </p:sp>
      <p:sp>
        <p:nvSpPr>
          <p:cNvPr id="4" name="Slide Number Placeholder 3">
            <a:extLst>
              <a:ext uri="{FF2B5EF4-FFF2-40B4-BE49-F238E27FC236}">
                <a16:creationId xmlns:a16="http://schemas.microsoft.com/office/drawing/2014/main" id="{21D04ADE-C732-4086-9A61-5CE3341E343E}"/>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336332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68506-F9C3-4327-A33F-F53C7A7AB6C0}"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3B78-AE53-41BC-9CAA-2EC200F12BF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192C9A-96A7-4D15-A048-0EB845068F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8556A8-EDD6-4B78-916E-2E65224D7E9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75DA49-4841-4135-A05B-2A195EF03FDD}"/>
              </a:ext>
            </a:extLst>
          </p:cNvPr>
          <p:cNvSpPr>
            <a:spLocks noGrp="1"/>
          </p:cNvSpPr>
          <p:nvPr>
            <p:ph type="dt" sz="half" idx="10"/>
          </p:nvPr>
        </p:nvSpPr>
        <p:spPr/>
        <p:txBody>
          <a:bodyPr/>
          <a:lstStyle/>
          <a:p>
            <a:fld id="{797998E8-1651-4A86-A2BA-01C67B9DE4A7}" type="datetime1">
              <a:rPr lang="en-US" smtClean="0"/>
              <a:t>6/13/2022</a:t>
            </a:fld>
            <a:endParaRPr lang="en-IN"/>
          </a:p>
        </p:txBody>
      </p:sp>
      <p:sp>
        <p:nvSpPr>
          <p:cNvPr id="6" name="Footer Placeholder 5">
            <a:extLst>
              <a:ext uri="{FF2B5EF4-FFF2-40B4-BE49-F238E27FC236}">
                <a16:creationId xmlns:a16="http://schemas.microsoft.com/office/drawing/2014/main" id="{279DBD53-7AD9-427D-97B8-99025FE0227D}"/>
              </a:ext>
            </a:extLst>
          </p:cNvPr>
          <p:cNvSpPr>
            <a:spLocks noGrp="1"/>
          </p:cNvSpPr>
          <p:nvPr>
            <p:ph type="ftr" sz="quarter" idx="11"/>
          </p:nvPr>
        </p:nvSpPr>
        <p:spPr/>
        <p:txBody>
          <a:bodyPr/>
          <a:lstStyle/>
          <a:p>
            <a:r>
              <a:rPr lang="en-US"/>
              <a:t>SNS College of Technology/IV ECE A/ BATCH 9</a:t>
            </a:r>
            <a:endParaRPr lang="en-IN"/>
          </a:p>
        </p:txBody>
      </p:sp>
      <p:sp>
        <p:nvSpPr>
          <p:cNvPr id="7" name="Slide Number Placeholder 6">
            <a:extLst>
              <a:ext uri="{FF2B5EF4-FFF2-40B4-BE49-F238E27FC236}">
                <a16:creationId xmlns:a16="http://schemas.microsoft.com/office/drawing/2014/main" id="{4A073231-6BCA-4CBE-89EC-C03B83437EBF}"/>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194785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A4D-BC8A-40FF-9442-84A8089561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9B8D84-358E-4C0E-8333-AA0CCAA9B96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59EE8E7-CB78-4B72-987B-E43D0583C27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6117B24-142C-4C98-84F8-99E1A87C2D01}"/>
              </a:ext>
            </a:extLst>
          </p:cNvPr>
          <p:cNvSpPr>
            <a:spLocks noGrp="1"/>
          </p:cNvSpPr>
          <p:nvPr>
            <p:ph type="dt" sz="half" idx="10"/>
          </p:nvPr>
        </p:nvSpPr>
        <p:spPr/>
        <p:txBody>
          <a:bodyPr/>
          <a:lstStyle/>
          <a:p>
            <a:fld id="{4CA52170-F572-4FEE-9255-F1A00806C247}" type="datetime1">
              <a:rPr lang="en-US" smtClean="0"/>
              <a:t>6/13/2022</a:t>
            </a:fld>
            <a:endParaRPr lang="en-IN"/>
          </a:p>
        </p:txBody>
      </p:sp>
      <p:sp>
        <p:nvSpPr>
          <p:cNvPr id="6" name="Footer Placeholder 5">
            <a:extLst>
              <a:ext uri="{FF2B5EF4-FFF2-40B4-BE49-F238E27FC236}">
                <a16:creationId xmlns:a16="http://schemas.microsoft.com/office/drawing/2014/main" id="{8D3EC15A-6ECD-4D32-A7D0-5596972AFF66}"/>
              </a:ext>
            </a:extLst>
          </p:cNvPr>
          <p:cNvSpPr>
            <a:spLocks noGrp="1"/>
          </p:cNvSpPr>
          <p:nvPr>
            <p:ph type="ftr" sz="quarter" idx="11"/>
          </p:nvPr>
        </p:nvSpPr>
        <p:spPr/>
        <p:txBody>
          <a:bodyPr/>
          <a:lstStyle/>
          <a:p>
            <a:r>
              <a:rPr lang="en-US"/>
              <a:t>SNS College of Technology/IV ECE A/ BATCH 9</a:t>
            </a:r>
            <a:endParaRPr lang="en-IN"/>
          </a:p>
        </p:txBody>
      </p:sp>
      <p:sp>
        <p:nvSpPr>
          <p:cNvPr id="7" name="Slide Number Placeholder 6">
            <a:extLst>
              <a:ext uri="{FF2B5EF4-FFF2-40B4-BE49-F238E27FC236}">
                <a16:creationId xmlns:a16="http://schemas.microsoft.com/office/drawing/2014/main" id="{0D9376EF-A060-49AC-B2EB-A0D6A4F443C7}"/>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37418123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CA8A-BE27-4D0C-99A3-3E22FAA7B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7452EF-DDEB-4B46-9DBD-82E3910FB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B0E80-CCD4-4ECA-BF80-4C428136DAB5}"/>
              </a:ext>
            </a:extLst>
          </p:cNvPr>
          <p:cNvSpPr>
            <a:spLocks noGrp="1"/>
          </p:cNvSpPr>
          <p:nvPr>
            <p:ph type="dt" sz="half" idx="10"/>
          </p:nvPr>
        </p:nvSpPr>
        <p:spPr/>
        <p:txBody>
          <a:bodyPr/>
          <a:lstStyle/>
          <a:p>
            <a:fld id="{80D4C552-4CD0-4BFD-842A-67B49080606C}" type="datetime1">
              <a:rPr lang="en-US" smtClean="0"/>
              <a:t>6/13/2022</a:t>
            </a:fld>
            <a:endParaRPr lang="en-IN"/>
          </a:p>
        </p:txBody>
      </p:sp>
      <p:sp>
        <p:nvSpPr>
          <p:cNvPr id="5" name="Footer Placeholder 4">
            <a:extLst>
              <a:ext uri="{FF2B5EF4-FFF2-40B4-BE49-F238E27FC236}">
                <a16:creationId xmlns:a16="http://schemas.microsoft.com/office/drawing/2014/main" id="{340DD567-4082-4502-8312-D46156A10BB9}"/>
              </a:ext>
            </a:extLst>
          </p:cNvPr>
          <p:cNvSpPr>
            <a:spLocks noGrp="1"/>
          </p:cNvSpPr>
          <p:nvPr>
            <p:ph type="ftr" sz="quarter" idx="11"/>
          </p:nvPr>
        </p:nvSpPr>
        <p:spPr/>
        <p:txBody>
          <a:body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3ACA4E84-F8EA-4889-BAF4-BD69E96EA65A}"/>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3479625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5A5C3-E7EC-4C4E-9BF7-278A4413375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F0F5E-2CA9-45F6-8EEC-9D3A8095B23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FB30A-ADEE-4BB3-BC2F-A191DBF43CE7}"/>
              </a:ext>
            </a:extLst>
          </p:cNvPr>
          <p:cNvSpPr>
            <a:spLocks noGrp="1"/>
          </p:cNvSpPr>
          <p:nvPr>
            <p:ph type="dt" sz="half" idx="10"/>
          </p:nvPr>
        </p:nvSpPr>
        <p:spPr/>
        <p:txBody>
          <a:bodyPr/>
          <a:lstStyle/>
          <a:p>
            <a:fld id="{45BDB2D6-07D9-4FC5-91AF-CB3133CF7DF5}" type="datetime1">
              <a:rPr lang="en-US" smtClean="0"/>
              <a:t>6/13/2022</a:t>
            </a:fld>
            <a:endParaRPr lang="en-IN"/>
          </a:p>
        </p:txBody>
      </p:sp>
      <p:sp>
        <p:nvSpPr>
          <p:cNvPr id="5" name="Footer Placeholder 4">
            <a:extLst>
              <a:ext uri="{FF2B5EF4-FFF2-40B4-BE49-F238E27FC236}">
                <a16:creationId xmlns:a16="http://schemas.microsoft.com/office/drawing/2014/main" id="{F0CAF4DB-D8CE-42A8-966B-883772D01783}"/>
              </a:ext>
            </a:extLst>
          </p:cNvPr>
          <p:cNvSpPr>
            <a:spLocks noGrp="1"/>
          </p:cNvSpPr>
          <p:nvPr>
            <p:ph type="ftr" sz="quarter" idx="11"/>
          </p:nvPr>
        </p:nvSpPr>
        <p:spPr/>
        <p:txBody>
          <a:body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612B8D06-BFED-4BF4-8EEC-DA29D2F38029}"/>
              </a:ext>
            </a:extLst>
          </p:cNvPr>
          <p:cNvSpPr>
            <a:spLocks noGrp="1"/>
          </p:cNvSpPr>
          <p:nvPr>
            <p:ph type="sldNum" sz="quarter" idx="12"/>
          </p:nvPr>
        </p:nvSpPr>
        <p:spPr/>
        <p:txBody>
          <a:bodyPr/>
          <a:lstStyle/>
          <a:p>
            <a:fld id="{6F601C9E-7969-4FF8-8F09-C4F50F96D0D7}" type="slidenum">
              <a:rPr lang="en-IN" smtClean="0"/>
              <a:t>‹#›</a:t>
            </a:fld>
            <a:endParaRPr lang="en-IN"/>
          </a:p>
        </p:txBody>
      </p:sp>
    </p:spTree>
    <p:extLst>
      <p:ext uri="{BB962C8B-B14F-4D97-AF65-F5344CB8AC3E}">
        <p14:creationId xmlns:p14="http://schemas.microsoft.com/office/powerpoint/2010/main" val="2806338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A3BB58-74CB-4C1D-A5F6-4B3BB8A7BDD0}" type="datetime1">
              <a:rPr lang="en-US" smtClean="0"/>
              <a:t>6/13/2022</a:t>
            </a:fld>
            <a:endParaRPr lang="en-US"/>
          </a:p>
        </p:txBody>
      </p:sp>
      <p:sp>
        <p:nvSpPr>
          <p:cNvPr id="5" name="Footer Placeholder 4"/>
          <p:cNvSpPr>
            <a:spLocks noGrp="1"/>
          </p:cNvSpPr>
          <p:nvPr>
            <p:ph type="ftr" sz="quarter" idx="11"/>
          </p:nvPr>
        </p:nvSpPr>
        <p:spPr/>
        <p:txBody>
          <a:bodyPr/>
          <a:lstStyle/>
          <a:p>
            <a:r>
              <a:rPr lang="en-US" dirty="0"/>
              <a:t>Department of ECE, Karpagam College of Engineering, Coimbatore-641032</a:t>
            </a:r>
          </a:p>
        </p:txBody>
      </p:sp>
      <p:sp>
        <p:nvSpPr>
          <p:cNvPr id="6" name="Slide Number Placeholder 5"/>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20577659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FA82B-A048-42B2-B2B5-9BC01001B246}" type="datetime1">
              <a:rPr lang="en-US" smtClean="0"/>
              <a:t>6/13/2022</a:t>
            </a:fld>
            <a:endParaRPr lang="en-US"/>
          </a:p>
        </p:txBody>
      </p:sp>
      <p:sp>
        <p:nvSpPr>
          <p:cNvPr id="5" name="Footer Placeholder 4"/>
          <p:cNvSpPr>
            <a:spLocks noGrp="1"/>
          </p:cNvSpPr>
          <p:nvPr>
            <p:ph type="ftr" sz="quarter" idx="11"/>
          </p:nvPr>
        </p:nvSpPr>
        <p:spPr/>
        <p:txBody>
          <a:bodyPr/>
          <a:lstStyle/>
          <a:p>
            <a:r>
              <a:rPr lang="en-US" dirty="0"/>
              <a:t>Department of ECE, Karpagam College of Engineering, Coimbatore-641032</a:t>
            </a:r>
          </a:p>
        </p:txBody>
      </p:sp>
      <p:sp>
        <p:nvSpPr>
          <p:cNvPr id="6" name="Slide Number Placeholder 5"/>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39965334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00EDD-F91A-4F2D-BAB6-652CBDD5860D}" type="datetime1">
              <a:rPr lang="en-US" smtClean="0"/>
              <a:t>6/13/2022</a:t>
            </a:fld>
            <a:endParaRPr lang="en-US"/>
          </a:p>
        </p:txBody>
      </p:sp>
      <p:sp>
        <p:nvSpPr>
          <p:cNvPr id="5" name="Footer Placeholder 4"/>
          <p:cNvSpPr>
            <a:spLocks noGrp="1"/>
          </p:cNvSpPr>
          <p:nvPr>
            <p:ph type="ftr" sz="quarter" idx="11"/>
          </p:nvPr>
        </p:nvSpPr>
        <p:spPr/>
        <p:txBody>
          <a:bodyPr/>
          <a:lstStyle/>
          <a:p>
            <a:r>
              <a:rPr lang="en-US" dirty="0"/>
              <a:t>Department of ECE, Karpagam College of Engineering, Coimbatore-641032</a:t>
            </a:r>
          </a:p>
        </p:txBody>
      </p:sp>
      <p:sp>
        <p:nvSpPr>
          <p:cNvPr id="6" name="Slide Number Placeholder 5"/>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1071478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48C26C-E810-4483-AB9A-0EF5EB58088B}" type="datetime1">
              <a:rPr lang="en-US" smtClean="0"/>
              <a:t>6/13/2022</a:t>
            </a:fld>
            <a:endParaRPr lang="en-US"/>
          </a:p>
        </p:txBody>
      </p:sp>
      <p:sp>
        <p:nvSpPr>
          <p:cNvPr id="6" name="Footer Placeholder 5"/>
          <p:cNvSpPr>
            <a:spLocks noGrp="1"/>
          </p:cNvSpPr>
          <p:nvPr>
            <p:ph type="ftr" sz="quarter" idx="11"/>
          </p:nvPr>
        </p:nvSpPr>
        <p:spPr/>
        <p:txBody>
          <a:bodyPr/>
          <a:lstStyle/>
          <a:p>
            <a:r>
              <a:rPr lang="en-US" dirty="0"/>
              <a:t>Department of ECE, Karpagam College of Engineering, Coimbatore-641032</a:t>
            </a:r>
          </a:p>
        </p:txBody>
      </p:sp>
      <p:sp>
        <p:nvSpPr>
          <p:cNvPr id="7" name="Slide Number Placeholder 6"/>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2917083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17472C-B13F-44B1-8BC2-C94979673A92}" type="datetime1">
              <a:rPr lang="en-US" smtClean="0"/>
              <a:t>6/13/2022</a:t>
            </a:fld>
            <a:endParaRPr lang="en-US"/>
          </a:p>
        </p:txBody>
      </p:sp>
      <p:sp>
        <p:nvSpPr>
          <p:cNvPr id="8" name="Footer Placeholder 7"/>
          <p:cNvSpPr>
            <a:spLocks noGrp="1"/>
          </p:cNvSpPr>
          <p:nvPr>
            <p:ph type="ftr" sz="quarter" idx="11"/>
          </p:nvPr>
        </p:nvSpPr>
        <p:spPr/>
        <p:txBody>
          <a:bodyPr/>
          <a:lstStyle/>
          <a:p>
            <a:r>
              <a:rPr lang="en-US" dirty="0"/>
              <a:t>Department of ECE, Karpagam College of Engineering, Coimbatore-641032</a:t>
            </a:r>
          </a:p>
        </p:txBody>
      </p:sp>
      <p:sp>
        <p:nvSpPr>
          <p:cNvPr id="9" name="Slide Number Placeholder 8"/>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1029910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21F308-B07A-43E5-8F28-B5D0DD89F32C}" type="datetime1">
              <a:rPr lang="en-US" smtClean="0"/>
              <a:t>6/13/2022</a:t>
            </a:fld>
            <a:endParaRPr lang="en-US"/>
          </a:p>
        </p:txBody>
      </p:sp>
      <p:sp>
        <p:nvSpPr>
          <p:cNvPr id="4" name="Footer Placeholder 3"/>
          <p:cNvSpPr>
            <a:spLocks noGrp="1"/>
          </p:cNvSpPr>
          <p:nvPr>
            <p:ph type="ftr" sz="quarter" idx="11"/>
          </p:nvPr>
        </p:nvSpPr>
        <p:spPr/>
        <p:txBody>
          <a:bodyPr/>
          <a:lstStyle/>
          <a:p>
            <a:r>
              <a:rPr lang="en-US" dirty="0"/>
              <a:t>Department of ECE, Karpagam College of Engineering, Coimbatore-641032</a:t>
            </a:r>
          </a:p>
        </p:txBody>
      </p:sp>
      <p:sp>
        <p:nvSpPr>
          <p:cNvPr id="5" name="Slide Number Placeholder 4"/>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122085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B70890-10D6-42C9-A493-C2A628C00A98}"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20D58-E7F4-4684-83AD-4477315F1AC3}" type="datetime1">
              <a:rPr lang="en-US" smtClean="0"/>
              <a:t>6/13/2022</a:t>
            </a:fld>
            <a:endParaRPr lang="en-US"/>
          </a:p>
        </p:txBody>
      </p:sp>
      <p:sp>
        <p:nvSpPr>
          <p:cNvPr id="3" name="Footer Placeholder 2"/>
          <p:cNvSpPr>
            <a:spLocks noGrp="1"/>
          </p:cNvSpPr>
          <p:nvPr>
            <p:ph type="ftr" sz="quarter" idx="11"/>
          </p:nvPr>
        </p:nvSpPr>
        <p:spPr/>
        <p:txBody>
          <a:bodyPr/>
          <a:lstStyle/>
          <a:p>
            <a:r>
              <a:rPr lang="en-US" dirty="0"/>
              <a:t>Department of ECE, Karpagam College of Engineering, Coimbatore-641032</a:t>
            </a:r>
          </a:p>
        </p:txBody>
      </p:sp>
      <p:sp>
        <p:nvSpPr>
          <p:cNvPr id="4" name="Slide Number Placeholder 3"/>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8154990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F6A8A12-5967-4C4E-806E-87B97ED0CF09}" type="datetime1">
              <a:rPr lang="en-US" smtClean="0"/>
              <a:t>6/13/2022</a:t>
            </a:fld>
            <a:endParaRPr lang="en-US"/>
          </a:p>
        </p:txBody>
      </p:sp>
      <p:sp>
        <p:nvSpPr>
          <p:cNvPr id="6" name="Footer Placeholder 5"/>
          <p:cNvSpPr>
            <a:spLocks noGrp="1"/>
          </p:cNvSpPr>
          <p:nvPr>
            <p:ph type="ftr" sz="quarter" idx="11"/>
          </p:nvPr>
        </p:nvSpPr>
        <p:spPr/>
        <p:txBody>
          <a:bodyPr/>
          <a:lstStyle/>
          <a:p>
            <a:r>
              <a:rPr lang="en-US" dirty="0"/>
              <a:t>Department of ECE, Karpagam College of Engineering, Coimbatore-641032</a:t>
            </a:r>
          </a:p>
        </p:txBody>
      </p:sp>
      <p:sp>
        <p:nvSpPr>
          <p:cNvPr id="7" name="Slide Number Placeholder 6"/>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29039601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06EA11-BD73-4EC6-A8B1-B2875C9CB6E8}" type="datetime1">
              <a:rPr lang="en-US" smtClean="0"/>
              <a:t>6/13/2022</a:t>
            </a:fld>
            <a:endParaRPr lang="en-US"/>
          </a:p>
        </p:txBody>
      </p:sp>
      <p:sp>
        <p:nvSpPr>
          <p:cNvPr id="6" name="Footer Placeholder 5"/>
          <p:cNvSpPr>
            <a:spLocks noGrp="1"/>
          </p:cNvSpPr>
          <p:nvPr>
            <p:ph type="ftr" sz="quarter" idx="11"/>
          </p:nvPr>
        </p:nvSpPr>
        <p:spPr/>
        <p:txBody>
          <a:bodyPr/>
          <a:lstStyle/>
          <a:p>
            <a:r>
              <a:rPr lang="en-US" dirty="0"/>
              <a:t>Department of ECE, Karpagam College of Engineering, Coimbatore-641032</a:t>
            </a:r>
          </a:p>
        </p:txBody>
      </p:sp>
      <p:sp>
        <p:nvSpPr>
          <p:cNvPr id="7" name="Slide Number Placeholder 6"/>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4396723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A04D95-5F0C-4019-A574-9214D2BDB6A2}" type="datetime1">
              <a:rPr lang="en-US" smtClean="0"/>
              <a:t>6/13/2022</a:t>
            </a:fld>
            <a:endParaRPr lang="en-US"/>
          </a:p>
        </p:txBody>
      </p:sp>
      <p:sp>
        <p:nvSpPr>
          <p:cNvPr id="5" name="Footer Placeholder 4"/>
          <p:cNvSpPr>
            <a:spLocks noGrp="1"/>
          </p:cNvSpPr>
          <p:nvPr>
            <p:ph type="ftr" sz="quarter" idx="11"/>
          </p:nvPr>
        </p:nvSpPr>
        <p:spPr/>
        <p:txBody>
          <a:bodyPr/>
          <a:lstStyle/>
          <a:p>
            <a:r>
              <a:rPr lang="en-US" dirty="0"/>
              <a:t>Department of ECE, Karpagam College of Engineering, Coimbatore-641032</a:t>
            </a:r>
          </a:p>
        </p:txBody>
      </p:sp>
      <p:sp>
        <p:nvSpPr>
          <p:cNvPr id="6" name="Slide Number Placeholder 5"/>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42514395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7A922-799F-4754-9D52-FCCE770A2486}" type="datetime1">
              <a:rPr lang="en-US" smtClean="0"/>
              <a:t>6/13/2022</a:t>
            </a:fld>
            <a:endParaRPr lang="en-US"/>
          </a:p>
        </p:txBody>
      </p:sp>
      <p:sp>
        <p:nvSpPr>
          <p:cNvPr id="5" name="Footer Placeholder 4"/>
          <p:cNvSpPr>
            <a:spLocks noGrp="1"/>
          </p:cNvSpPr>
          <p:nvPr>
            <p:ph type="ftr" sz="quarter" idx="11"/>
          </p:nvPr>
        </p:nvSpPr>
        <p:spPr/>
        <p:txBody>
          <a:bodyPr/>
          <a:lstStyle/>
          <a:p>
            <a:r>
              <a:rPr lang="en-US" dirty="0"/>
              <a:t>Department of ECE, Karpagam College of Engineering, Coimbatore-641032</a:t>
            </a:r>
          </a:p>
        </p:txBody>
      </p:sp>
      <p:sp>
        <p:nvSpPr>
          <p:cNvPr id="6" name="Slide Number Placeholder 5"/>
          <p:cNvSpPr>
            <a:spLocks noGrp="1"/>
          </p:cNvSpPr>
          <p:nvPr>
            <p:ph type="sldNum" sz="quarter" idx="12"/>
          </p:nvPr>
        </p:nvSpPr>
        <p:spPr/>
        <p:txBody>
          <a:bodyPr/>
          <a:lstStyle/>
          <a:p>
            <a:fld id="{4F43445C-0253-42AA-999B-D535E9A87772}" type="slidenum">
              <a:rPr lang="en-US" smtClean="0"/>
              <a:t>‹#›</a:t>
            </a:fld>
            <a:endParaRPr lang="en-US"/>
          </a:p>
        </p:txBody>
      </p:sp>
    </p:spTree>
    <p:extLst>
      <p:ext uri="{BB962C8B-B14F-4D97-AF65-F5344CB8AC3E}">
        <p14:creationId xmlns:p14="http://schemas.microsoft.com/office/powerpoint/2010/main" val="860039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D5FDDB-636C-465C-9DBC-ABF327DD1DC3}"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313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224D6B-20E7-42FC-8A7E-D23237E0C8F7}"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437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1F415-B840-4343-953A-DFC391A87D09}"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0187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B6AF41-7700-41BD-92CD-DCADA349177C}"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8213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E45B1A-C540-43D8-B919-157BB07C197A}" type="datetime1">
              <a:rPr lang="en-US" smtClean="0"/>
              <a:t>6/13/2022</a:t>
            </a:fld>
            <a:endParaRPr lang="en-US"/>
          </a:p>
        </p:txBody>
      </p:sp>
      <p:sp>
        <p:nvSpPr>
          <p:cNvPr id="8" name="Footer Placeholder 7"/>
          <p:cNvSpPr>
            <a:spLocks noGrp="1"/>
          </p:cNvSpPr>
          <p:nvPr>
            <p:ph type="ftr" sz="quarter" idx="11"/>
          </p:nvPr>
        </p:nvSpPr>
        <p:spPr/>
        <p:txBody>
          <a:bodyPr/>
          <a:lstStyle/>
          <a:p>
            <a:r>
              <a:rPr lang="en-US"/>
              <a:t>SNS College of Technology/IV ECE A/ BATCH 9</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99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3D230-15A5-473B-B9AB-35D64AD6B4E0}" type="datetime1">
              <a:rPr lang="en-US" smtClean="0"/>
              <a:t>6/13/2022</a:t>
            </a:fld>
            <a:endParaRPr lang="en-US"/>
          </a:p>
        </p:txBody>
      </p:sp>
      <p:sp>
        <p:nvSpPr>
          <p:cNvPr id="8" name="Footer Placeholder 7"/>
          <p:cNvSpPr>
            <a:spLocks noGrp="1"/>
          </p:cNvSpPr>
          <p:nvPr>
            <p:ph type="ftr" sz="quarter" idx="11"/>
          </p:nvPr>
        </p:nvSpPr>
        <p:spPr/>
        <p:txBody>
          <a:bodyPr/>
          <a:lstStyle/>
          <a:p>
            <a:r>
              <a:rPr lang="en-US"/>
              <a:t>SNS College of Technology/IV ECE A/ BATCH 9</a:t>
            </a:r>
          </a:p>
        </p:txBody>
      </p:sp>
      <p:sp>
        <p:nvSpPr>
          <p:cNvPr id="9" name="Slide Number Placeholder 8"/>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EAA91-665F-412F-A7FA-0556125F7B25}" type="datetime1">
              <a:rPr lang="en-US" smtClean="0"/>
              <a:t>6/13/2022</a:t>
            </a:fld>
            <a:endParaRPr lang="en-US"/>
          </a:p>
        </p:txBody>
      </p:sp>
      <p:sp>
        <p:nvSpPr>
          <p:cNvPr id="4" name="Footer Placeholder 3"/>
          <p:cNvSpPr>
            <a:spLocks noGrp="1"/>
          </p:cNvSpPr>
          <p:nvPr>
            <p:ph type="ftr" sz="quarter" idx="11"/>
          </p:nvPr>
        </p:nvSpPr>
        <p:spPr/>
        <p:txBody>
          <a:bodyPr/>
          <a:lstStyle/>
          <a:p>
            <a:r>
              <a:rPr lang="en-US"/>
              <a:t>SNS College of Technology/IV ECE A/ BATCH 9</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23617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CFC27-B7F9-4E39-A2BE-217288618622}" type="datetime1">
              <a:rPr lang="en-US" smtClean="0"/>
              <a:t>6/13/2022</a:t>
            </a:fld>
            <a:endParaRPr lang="en-US"/>
          </a:p>
        </p:txBody>
      </p:sp>
      <p:sp>
        <p:nvSpPr>
          <p:cNvPr id="3" name="Footer Placeholder 2"/>
          <p:cNvSpPr>
            <a:spLocks noGrp="1"/>
          </p:cNvSpPr>
          <p:nvPr>
            <p:ph type="ftr" sz="quarter" idx="11"/>
          </p:nvPr>
        </p:nvSpPr>
        <p:spPr/>
        <p:txBody>
          <a:bodyPr/>
          <a:lstStyle/>
          <a:p>
            <a:r>
              <a:rPr lang="en-US"/>
              <a:t>SNS College of Technology/IV ECE A/ BATCH 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4669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978B5-C9B7-4A46-B85A-F6CFBEBC6627}"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79020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7C042-3D92-4FF9-84CF-F375337CA4C0}"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5424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90BFA8-A4FC-41F2-8006-4679F631DE20}"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0722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896FE-C090-4579-93F0-56AFDFC4A797}" type="datetime1">
              <a:rPr lang="en-US" smtClean="0"/>
              <a:t>6/13/2022</a:t>
            </a:fld>
            <a:endParaRPr lang="en-US"/>
          </a:p>
        </p:txBody>
      </p:sp>
      <p:sp>
        <p:nvSpPr>
          <p:cNvPr id="5" name="Footer Placeholder 4"/>
          <p:cNvSpPr>
            <a:spLocks noGrp="1"/>
          </p:cNvSpPr>
          <p:nvPr>
            <p:ph type="ftr" sz="quarter" idx="11"/>
          </p:nvPr>
        </p:nvSpPr>
        <p:spPr/>
        <p:txBody>
          <a:bodyPr/>
          <a:lstStyle/>
          <a:p>
            <a:r>
              <a:rPr lang="en-US"/>
              <a:t>SNS College of Technology/IV ECE A/ BATCH 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7106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031BC8-F4CA-4599-A0C1-C5EFF54B741E}"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124041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1083D-2FCD-4186-B5A9-6EE713D8A8F1}"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25584043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513BC-559C-4E9A-8B3D-B23E9653D0F2}"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28626808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5260CA-199C-4126-9B36-DFFE0C49C0FD}"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265284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F9A1AD-401A-4989-9363-ACA40ECB60BD}" type="datetime1">
              <a:rPr lang="en-US" smtClean="0"/>
              <a:t>6/13/2022</a:t>
            </a:fld>
            <a:endParaRPr lang="en-US"/>
          </a:p>
        </p:txBody>
      </p:sp>
      <p:sp>
        <p:nvSpPr>
          <p:cNvPr id="4" name="Footer Placeholder 3"/>
          <p:cNvSpPr>
            <a:spLocks noGrp="1"/>
          </p:cNvSpPr>
          <p:nvPr>
            <p:ph type="ftr" sz="quarter" idx="11"/>
          </p:nvPr>
        </p:nvSpPr>
        <p:spPr/>
        <p:txBody>
          <a:bodyPr/>
          <a:lstStyle/>
          <a:p>
            <a:r>
              <a:rPr lang="en-US"/>
              <a:t>SNS College of Technology/IV ECE A/ BATCH 9</a:t>
            </a:r>
          </a:p>
        </p:txBody>
      </p:sp>
      <p:sp>
        <p:nvSpPr>
          <p:cNvPr id="5" name="Slide Number Placeholder 4"/>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325C82-6F82-4A9B-BE01-BFD820F86BE8}" type="datetime1">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20008004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906496-CC9B-40AF-84C6-7ED6430F7E0D}" type="datetime1">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7503144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3DA96-0BF6-457C-930F-7C11579D14C7}" type="datetime1">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41344129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3A3F6-983E-4510-86F2-502215B4AE8E}"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12199213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AC863-E118-4AC9-83CF-0601E6BACF5F}"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45894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8F0E71-DA1C-4344-A865-7BA27E650938}"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42488326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E6851-CA34-4B3E-AA55-7B4D121601E7}"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433F4-0A81-4639-9194-3754E8D2CE9B}" type="slidenum">
              <a:rPr lang="en-US" smtClean="0"/>
              <a:pPr/>
              <a:t>‹#›</a:t>
            </a:fld>
            <a:endParaRPr lang="en-US"/>
          </a:p>
        </p:txBody>
      </p:sp>
    </p:spTree>
    <p:extLst>
      <p:ext uri="{BB962C8B-B14F-4D97-AF65-F5344CB8AC3E}">
        <p14:creationId xmlns:p14="http://schemas.microsoft.com/office/powerpoint/2010/main" val="39600366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029F-BAA9-4631-9527-166839A8FAD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E9142C-B6F9-49FE-B542-A7CBCA28174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A06A4E-E400-427D-989F-D50FECA9157E}"/>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5388E716-B996-4448-A52C-7DE6C2DA8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3CEDF-5F81-4141-B91B-4A450CD6BEE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4612184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B635-2FEB-451A-ACB5-DA45C52C6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1A4E34-7734-4443-AD93-CDFA2647E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53EC2-E16D-4E66-A6E2-6A487DF40C73}"/>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5296EAD1-4EE3-42D6-9A9A-E030FABE0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10D6D-80BA-4124-ABC0-9F68B2CCFB3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3841667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13E-64C2-4173-8B81-2C6B40F9FA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FE2478-EFB9-4CD8-860C-4BF086A76CF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E2836-45DE-43D1-810D-16D600E3D618}"/>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7C01B015-8681-45E4-98EA-45387A2CF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A4441-9F49-4DCF-BF02-134EA02C0C18}"/>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42805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294DF-C896-4C71-A8DA-0D98FCDDC86F}" type="datetime1">
              <a:rPr lang="en-US" smtClean="0"/>
              <a:t>6/13/2022</a:t>
            </a:fld>
            <a:endParaRPr lang="en-US"/>
          </a:p>
        </p:txBody>
      </p:sp>
      <p:sp>
        <p:nvSpPr>
          <p:cNvPr id="3" name="Footer Placeholder 2"/>
          <p:cNvSpPr>
            <a:spLocks noGrp="1"/>
          </p:cNvSpPr>
          <p:nvPr>
            <p:ph type="ftr" sz="quarter" idx="11"/>
          </p:nvPr>
        </p:nvSpPr>
        <p:spPr/>
        <p:txBody>
          <a:bodyPr/>
          <a:lstStyle/>
          <a:p>
            <a:r>
              <a:rPr lang="en-US"/>
              <a:t>SNS College of Technology/IV ECE A/ BATCH 9</a:t>
            </a:r>
          </a:p>
        </p:txBody>
      </p:sp>
      <p:sp>
        <p:nvSpPr>
          <p:cNvPr id="4" name="Slide Number Placeholder 3"/>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5254-4CCD-4289-877B-62C3BBD09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6E6E4-EF49-4D36-B286-7635A92118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F688BB-8E64-4E1C-9B55-5D35D27C332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E1E29-6387-476E-8574-85B5929DE4E3}"/>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6" name="Footer Placeholder 5">
            <a:extLst>
              <a:ext uri="{FF2B5EF4-FFF2-40B4-BE49-F238E27FC236}">
                <a16:creationId xmlns:a16="http://schemas.microsoft.com/office/drawing/2014/main" id="{779BF0C4-A882-44DA-A946-5635A3A68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383570-7B96-4CE2-990D-906DE46B9219}"/>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3037538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7DFC-9960-48C9-8B5E-843F1C23BF3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1000B-ED58-4CF5-8EFE-66FDE9B43B7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DB159-459E-4CFD-87CE-5D11EA0F2AB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4A3FAF-657C-4B9A-AA95-C743F850919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4BB1A-10F6-4C49-B779-D78220E923D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0B853E-F9CB-4744-B708-602F5CBFBB70}"/>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8" name="Footer Placeholder 7">
            <a:extLst>
              <a:ext uri="{FF2B5EF4-FFF2-40B4-BE49-F238E27FC236}">
                <a16:creationId xmlns:a16="http://schemas.microsoft.com/office/drawing/2014/main" id="{C9EACD10-8EFB-4FD8-8E1C-D0B3BE67BB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339410-4F80-41F1-AB8F-5BD8E86842C7}"/>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7079230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0C8-E6FF-415F-9DD6-097F613BBC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2E053-DCF6-4AC7-9BFB-95FFC42B7E5F}"/>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4" name="Footer Placeholder 3">
            <a:extLst>
              <a:ext uri="{FF2B5EF4-FFF2-40B4-BE49-F238E27FC236}">
                <a16:creationId xmlns:a16="http://schemas.microsoft.com/office/drawing/2014/main" id="{57D1C2F9-BA49-4044-BC52-1C635ABFF8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478377-5129-49BF-B8E0-26CA84EA0756}"/>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7929284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01B96-51D6-4459-9C15-52A1BF0B91DD}"/>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3" name="Footer Placeholder 2">
            <a:extLst>
              <a:ext uri="{FF2B5EF4-FFF2-40B4-BE49-F238E27FC236}">
                <a16:creationId xmlns:a16="http://schemas.microsoft.com/office/drawing/2014/main" id="{999E8BDA-AFB8-441C-9012-20A61CAA5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E9D4A8-5CA3-45A3-AA27-4EE4116FAEE2}"/>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303781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6287-2F3E-428F-B4E6-B0A94DD63C0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5374A3-99FE-494A-8FA5-B6C4B302879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615542-163C-419C-AB81-070EFAC26F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9D9799-BCD9-4AA6-BEE4-CDC6F5464820}"/>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6" name="Footer Placeholder 5">
            <a:extLst>
              <a:ext uri="{FF2B5EF4-FFF2-40B4-BE49-F238E27FC236}">
                <a16:creationId xmlns:a16="http://schemas.microsoft.com/office/drawing/2014/main" id="{D8B31109-1307-40EE-B4BD-8266A3D05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E39D4-A674-4C1A-A466-EC7590ADE5D3}"/>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24025496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CC43-5C55-40A5-851E-3E3658468EE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F61524-C6F2-4E7E-852E-2CC4366670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C953C46-91E1-49C0-BCCF-5FDBF2083E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1E8A99-4E19-4922-8CE1-36CCE80CA502}"/>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6" name="Footer Placeholder 5">
            <a:extLst>
              <a:ext uri="{FF2B5EF4-FFF2-40B4-BE49-F238E27FC236}">
                <a16:creationId xmlns:a16="http://schemas.microsoft.com/office/drawing/2014/main" id="{6D516030-86BC-46A5-A54D-C92C2CD41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28419-4D39-4D7C-B357-FA487F086105}"/>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29376670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2415-415F-40B3-A737-AA48BA34D0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5A6228-ED82-437B-B153-5FC839C2C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8E19B-CEA1-44ED-82B9-896C662846CE}"/>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D9EF4E02-F423-4A69-9E25-7F35ABAB6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66198-CFFE-4FD5-AEA4-B2139B02C82B}"/>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5689641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6034A-B379-44DE-BDEC-B7AA51DA367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ACFD3-ED62-4058-9433-A43D2B289A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C8EC2-557B-448D-BFC5-F036ECDA7417}"/>
              </a:ext>
            </a:extLst>
          </p:cNvPr>
          <p:cNvSpPr>
            <a:spLocks noGrp="1"/>
          </p:cNvSpPr>
          <p:nvPr>
            <p:ph type="dt" sz="half" idx="10"/>
          </p:nvPr>
        </p:nvSpPr>
        <p:spPr/>
        <p:txBody>
          <a:body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12733C3C-5CFE-4EF5-8E24-C71DEFDA8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EA97C-D7C7-43A8-9D09-AA0CA17E3E20}"/>
              </a:ext>
            </a:extLst>
          </p:cNvPr>
          <p:cNvSpPr>
            <a:spLocks noGrp="1"/>
          </p:cNvSpPr>
          <p:nvPr>
            <p:ph type="sldNum" sz="quarter" idx="12"/>
          </p:nvPr>
        </p:nvSpPr>
        <p:spPr/>
        <p:txBody>
          <a:bodyPr/>
          <a:lstStyle/>
          <a:p>
            <a:fld id="{91FE455E-2721-4C0C-BBAD-A09D317DEAD4}" type="slidenum">
              <a:rPr lang="en-IN" smtClean="0"/>
              <a:t>‹#›</a:t>
            </a:fld>
            <a:endParaRPr lang="en-IN"/>
          </a:p>
        </p:txBody>
      </p:sp>
    </p:spTree>
    <p:extLst>
      <p:ext uri="{BB962C8B-B14F-4D97-AF65-F5344CB8AC3E}">
        <p14:creationId xmlns:p14="http://schemas.microsoft.com/office/powerpoint/2010/main" val="14014646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A393-155D-1777-637D-2A7CDA087E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C85CBA1-B9CF-C0CA-23EF-74CDC1E628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7308E-2944-3902-8035-B47B79335917}"/>
              </a:ext>
            </a:extLst>
          </p:cNvPr>
          <p:cNvSpPr>
            <a:spLocks noGrp="1"/>
          </p:cNvSpPr>
          <p:nvPr>
            <p:ph type="dt" sz="half" idx="10"/>
          </p:nvPr>
        </p:nvSpPr>
        <p:spPr/>
        <p:txBody>
          <a:bodyPr/>
          <a:lstStyle/>
          <a:p>
            <a:fld id="{6AEE7A5A-9988-4904-AE2D-3C593E0B54B6}" type="datetime1">
              <a:rPr lang="en-US" smtClean="0"/>
              <a:t>6/13/2022</a:t>
            </a:fld>
            <a:endParaRPr lang="en-US"/>
          </a:p>
        </p:txBody>
      </p:sp>
      <p:sp>
        <p:nvSpPr>
          <p:cNvPr id="5" name="Footer Placeholder 4">
            <a:extLst>
              <a:ext uri="{FF2B5EF4-FFF2-40B4-BE49-F238E27FC236}">
                <a16:creationId xmlns:a16="http://schemas.microsoft.com/office/drawing/2014/main" id="{4FFAF045-178A-487E-A446-C5344AAC72D7}"/>
              </a:ext>
            </a:extLst>
          </p:cNvPr>
          <p:cNvSpPr>
            <a:spLocks noGrp="1"/>
          </p:cNvSpPr>
          <p:nvPr>
            <p:ph type="ftr" sz="quarter" idx="11"/>
          </p:nvPr>
        </p:nvSpPr>
        <p:spPr/>
        <p:txBody>
          <a:bodyPr/>
          <a:lstStyle/>
          <a:p>
            <a:r>
              <a:rPr lang="en-US"/>
              <a:t>SNS College of Technology/IV ECE A/ BATCH 9</a:t>
            </a:r>
          </a:p>
        </p:txBody>
      </p:sp>
      <p:sp>
        <p:nvSpPr>
          <p:cNvPr id="6" name="Slide Number Placeholder 5">
            <a:extLst>
              <a:ext uri="{FF2B5EF4-FFF2-40B4-BE49-F238E27FC236}">
                <a16:creationId xmlns:a16="http://schemas.microsoft.com/office/drawing/2014/main" id="{FF9DDA1D-AD91-C42E-1CC3-5AB6ABEAE153}"/>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15871821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7235-BF41-4DA2-BFDE-97BBB2604D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773C0-7975-FE97-6AFD-7939737D4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7996E-CF91-0228-E106-AAC8BE634A59}"/>
              </a:ext>
            </a:extLst>
          </p:cNvPr>
          <p:cNvSpPr>
            <a:spLocks noGrp="1"/>
          </p:cNvSpPr>
          <p:nvPr>
            <p:ph type="dt" sz="half" idx="10"/>
          </p:nvPr>
        </p:nvSpPr>
        <p:spPr/>
        <p:txBody>
          <a:bodyPr/>
          <a:lstStyle/>
          <a:p>
            <a:fld id="{24445E20-F9A8-46B0-BE61-93884B48929F}" type="datetime1">
              <a:rPr lang="en-US" smtClean="0"/>
              <a:t>6/13/2022</a:t>
            </a:fld>
            <a:endParaRPr lang="en-US"/>
          </a:p>
        </p:txBody>
      </p:sp>
      <p:sp>
        <p:nvSpPr>
          <p:cNvPr id="5" name="Footer Placeholder 4">
            <a:extLst>
              <a:ext uri="{FF2B5EF4-FFF2-40B4-BE49-F238E27FC236}">
                <a16:creationId xmlns:a16="http://schemas.microsoft.com/office/drawing/2014/main" id="{1B07AFC9-9A62-DD35-D518-85F906907FA5}"/>
              </a:ext>
            </a:extLst>
          </p:cNvPr>
          <p:cNvSpPr>
            <a:spLocks noGrp="1"/>
          </p:cNvSpPr>
          <p:nvPr>
            <p:ph type="ftr" sz="quarter" idx="11"/>
          </p:nvPr>
        </p:nvSpPr>
        <p:spPr/>
        <p:txBody>
          <a:bodyPr/>
          <a:lstStyle/>
          <a:p>
            <a:r>
              <a:rPr lang="en-US"/>
              <a:t>SNS College of Technology/IV ECE A/ BATCH 9</a:t>
            </a:r>
          </a:p>
        </p:txBody>
      </p:sp>
      <p:sp>
        <p:nvSpPr>
          <p:cNvPr id="6" name="Slide Number Placeholder 5">
            <a:extLst>
              <a:ext uri="{FF2B5EF4-FFF2-40B4-BE49-F238E27FC236}">
                <a16:creationId xmlns:a16="http://schemas.microsoft.com/office/drawing/2014/main" id="{C8BB7000-460E-47D7-3512-DBAC1C2C4E2E}"/>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0284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F4344-F6E0-4EB0-9F4B-A810996DF4E0}"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EFB7-D551-B455-2E20-F38A4AE8DBF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AE4CC-823D-018F-808A-2F2A8EA3A8C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F4541-1A4C-AF99-4698-1CE0A7F1C19D}"/>
              </a:ext>
            </a:extLst>
          </p:cNvPr>
          <p:cNvSpPr>
            <a:spLocks noGrp="1"/>
          </p:cNvSpPr>
          <p:nvPr>
            <p:ph type="dt" sz="half" idx="10"/>
          </p:nvPr>
        </p:nvSpPr>
        <p:spPr/>
        <p:txBody>
          <a:bodyPr/>
          <a:lstStyle/>
          <a:p>
            <a:fld id="{5C8863EC-E6CC-44E0-9819-09BDF06E75FF}" type="datetime1">
              <a:rPr lang="en-US" smtClean="0"/>
              <a:t>6/13/2022</a:t>
            </a:fld>
            <a:endParaRPr lang="en-US"/>
          </a:p>
        </p:txBody>
      </p:sp>
      <p:sp>
        <p:nvSpPr>
          <p:cNvPr id="5" name="Footer Placeholder 4">
            <a:extLst>
              <a:ext uri="{FF2B5EF4-FFF2-40B4-BE49-F238E27FC236}">
                <a16:creationId xmlns:a16="http://schemas.microsoft.com/office/drawing/2014/main" id="{9CC6F051-99D1-064F-3636-8F521DC6753F}"/>
              </a:ext>
            </a:extLst>
          </p:cNvPr>
          <p:cNvSpPr>
            <a:spLocks noGrp="1"/>
          </p:cNvSpPr>
          <p:nvPr>
            <p:ph type="ftr" sz="quarter" idx="11"/>
          </p:nvPr>
        </p:nvSpPr>
        <p:spPr/>
        <p:txBody>
          <a:bodyPr/>
          <a:lstStyle/>
          <a:p>
            <a:r>
              <a:rPr lang="en-US"/>
              <a:t>SNS College of Technology/IV ECE A/ BATCH 9</a:t>
            </a:r>
          </a:p>
        </p:txBody>
      </p:sp>
      <p:sp>
        <p:nvSpPr>
          <p:cNvPr id="6" name="Slide Number Placeholder 5">
            <a:extLst>
              <a:ext uri="{FF2B5EF4-FFF2-40B4-BE49-F238E27FC236}">
                <a16:creationId xmlns:a16="http://schemas.microsoft.com/office/drawing/2014/main" id="{B11D0128-3508-46A9-A659-3357F26EA1F9}"/>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420261197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9A2D-8544-E987-75ED-DD3609123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A0D6CF-5580-3F4F-8D83-9CA7F321F86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73DB78-0C76-6078-2D5A-B78F8AE4BA0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F3970D-0B1F-73B6-0477-2CBB57485A9E}"/>
              </a:ext>
            </a:extLst>
          </p:cNvPr>
          <p:cNvSpPr>
            <a:spLocks noGrp="1"/>
          </p:cNvSpPr>
          <p:nvPr>
            <p:ph type="dt" sz="half" idx="10"/>
          </p:nvPr>
        </p:nvSpPr>
        <p:spPr/>
        <p:txBody>
          <a:bodyPr/>
          <a:lstStyle/>
          <a:p>
            <a:fld id="{7D15F04C-D607-4000-9ADD-9C179E9F56CE}" type="datetime1">
              <a:rPr lang="en-US" smtClean="0"/>
              <a:t>6/13/2022</a:t>
            </a:fld>
            <a:endParaRPr lang="en-US"/>
          </a:p>
        </p:txBody>
      </p:sp>
      <p:sp>
        <p:nvSpPr>
          <p:cNvPr id="6" name="Footer Placeholder 5">
            <a:extLst>
              <a:ext uri="{FF2B5EF4-FFF2-40B4-BE49-F238E27FC236}">
                <a16:creationId xmlns:a16="http://schemas.microsoft.com/office/drawing/2014/main" id="{FD0A480D-31C2-9175-21C8-BE632833311A}"/>
              </a:ext>
            </a:extLst>
          </p:cNvPr>
          <p:cNvSpPr>
            <a:spLocks noGrp="1"/>
          </p:cNvSpPr>
          <p:nvPr>
            <p:ph type="ftr" sz="quarter" idx="11"/>
          </p:nvPr>
        </p:nvSpPr>
        <p:spPr/>
        <p:txBody>
          <a:bodyPr/>
          <a:lstStyle/>
          <a:p>
            <a:r>
              <a:rPr lang="en-US"/>
              <a:t>SNS College of Technology/IV ECE A/ BATCH 9</a:t>
            </a:r>
          </a:p>
        </p:txBody>
      </p:sp>
      <p:sp>
        <p:nvSpPr>
          <p:cNvPr id="7" name="Slide Number Placeholder 6">
            <a:extLst>
              <a:ext uri="{FF2B5EF4-FFF2-40B4-BE49-F238E27FC236}">
                <a16:creationId xmlns:a16="http://schemas.microsoft.com/office/drawing/2014/main" id="{78D5002E-C44B-CE12-7454-E8CEA72C076E}"/>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8420889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FA14-5FFA-49F8-F4EA-DE76A883B38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8620E-7D29-CD7E-3C67-3320FFC0B09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829CE85-A817-7438-E4A1-5A0DB5CB075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015DE4-FFFB-9F8E-A3CB-C8011F81AE0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047DF-EBE4-FF4F-DE04-1705FEB4EAB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DBB1E5-6FBA-AB06-048B-7D3EFE636379}"/>
              </a:ext>
            </a:extLst>
          </p:cNvPr>
          <p:cNvSpPr>
            <a:spLocks noGrp="1"/>
          </p:cNvSpPr>
          <p:nvPr>
            <p:ph type="dt" sz="half" idx="10"/>
          </p:nvPr>
        </p:nvSpPr>
        <p:spPr/>
        <p:txBody>
          <a:bodyPr/>
          <a:lstStyle/>
          <a:p>
            <a:fld id="{9ABED697-48F9-418C-BDF7-1A6F62DF606E}" type="datetime1">
              <a:rPr lang="en-US" smtClean="0"/>
              <a:t>6/13/2022</a:t>
            </a:fld>
            <a:endParaRPr lang="en-US"/>
          </a:p>
        </p:txBody>
      </p:sp>
      <p:sp>
        <p:nvSpPr>
          <p:cNvPr id="8" name="Footer Placeholder 7">
            <a:extLst>
              <a:ext uri="{FF2B5EF4-FFF2-40B4-BE49-F238E27FC236}">
                <a16:creationId xmlns:a16="http://schemas.microsoft.com/office/drawing/2014/main" id="{951A9D93-4F6B-E1D1-D2CD-242EA97B8C51}"/>
              </a:ext>
            </a:extLst>
          </p:cNvPr>
          <p:cNvSpPr>
            <a:spLocks noGrp="1"/>
          </p:cNvSpPr>
          <p:nvPr>
            <p:ph type="ftr" sz="quarter" idx="11"/>
          </p:nvPr>
        </p:nvSpPr>
        <p:spPr/>
        <p:txBody>
          <a:bodyPr/>
          <a:lstStyle/>
          <a:p>
            <a:r>
              <a:rPr lang="en-US"/>
              <a:t>SNS College of Technology/IV ECE A/ BATCH 9</a:t>
            </a:r>
          </a:p>
        </p:txBody>
      </p:sp>
      <p:sp>
        <p:nvSpPr>
          <p:cNvPr id="9" name="Slide Number Placeholder 8">
            <a:extLst>
              <a:ext uri="{FF2B5EF4-FFF2-40B4-BE49-F238E27FC236}">
                <a16:creationId xmlns:a16="http://schemas.microsoft.com/office/drawing/2014/main" id="{8D537BAE-8EF4-FE90-AE90-EB8E914991FE}"/>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11233174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BB30-E5B2-0056-4E37-CFA90E31D2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5EDC10-8F04-175E-43DF-6D493C8A7B9F}"/>
              </a:ext>
            </a:extLst>
          </p:cNvPr>
          <p:cNvSpPr>
            <a:spLocks noGrp="1"/>
          </p:cNvSpPr>
          <p:nvPr>
            <p:ph type="dt" sz="half" idx="10"/>
          </p:nvPr>
        </p:nvSpPr>
        <p:spPr/>
        <p:txBody>
          <a:bodyPr/>
          <a:lstStyle/>
          <a:p>
            <a:fld id="{FCEA6355-0601-49F9-A9D3-B96442B4A567}" type="datetime1">
              <a:rPr lang="en-US" smtClean="0"/>
              <a:t>6/13/2022</a:t>
            </a:fld>
            <a:endParaRPr lang="en-US"/>
          </a:p>
        </p:txBody>
      </p:sp>
      <p:sp>
        <p:nvSpPr>
          <p:cNvPr id="4" name="Footer Placeholder 3">
            <a:extLst>
              <a:ext uri="{FF2B5EF4-FFF2-40B4-BE49-F238E27FC236}">
                <a16:creationId xmlns:a16="http://schemas.microsoft.com/office/drawing/2014/main" id="{112A3D21-23AC-B9FA-9E2E-1311B0B160C9}"/>
              </a:ext>
            </a:extLst>
          </p:cNvPr>
          <p:cNvSpPr>
            <a:spLocks noGrp="1"/>
          </p:cNvSpPr>
          <p:nvPr>
            <p:ph type="ftr" sz="quarter" idx="11"/>
          </p:nvPr>
        </p:nvSpPr>
        <p:spPr/>
        <p:txBody>
          <a:bodyPr/>
          <a:lstStyle/>
          <a:p>
            <a:r>
              <a:rPr lang="en-US"/>
              <a:t>SNS College of Technology/IV ECE A/ BATCH 9</a:t>
            </a:r>
          </a:p>
        </p:txBody>
      </p:sp>
      <p:sp>
        <p:nvSpPr>
          <p:cNvPr id="5" name="Slide Number Placeholder 4">
            <a:extLst>
              <a:ext uri="{FF2B5EF4-FFF2-40B4-BE49-F238E27FC236}">
                <a16:creationId xmlns:a16="http://schemas.microsoft.com/office/drawing/2014/main" id="{817E9909-9BDB-52BB-8647-D273ACA89E12}"/>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31540505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43CB2-C967-6E79-DAEA-3ABD83CDBD2D}"/>
              </a:ext>
            </a:extLst>
          </p:cNvPr>
          <p:cNvSpPr>
            <a:spLocks noGrp="1"/>
          </p:cNvSpPr>
          <p:nvPr>
            <p:ph type="dt" sz="half" idx="10"/>
          </p:nvPr>
        </p:nvSpPr>
        <p:spPr/>
        <p:txBody>
          <a:bodyPr/>
          <a:lstStyle/>
          <a:p>
            <a:fld id="{3533AB5F-C9B0-4D7B-96C9-362D67A0825F}" type="datetime1">
              <a:rPr lang="en-US" smtClean="0"/>
              <a:t>6/13/2022</a:t>
            </a:fld>
            <a:endParaRPr lang="en-US"/>
          </a:p>
        </p:txBody>
      </p:sp>
      <p:sp>
        <p:nvSpPr>
          <p:cNvPr id="3" name="Footer Placeholder 2">
            <a:extLst>
              <a:ext uri="{FF2B5EF4-FFF2-40B4-BE49-F238E27FC236}">
                <a16:creationId xmlns:a16="http://schemas.microsoft.com/office/drawing/2014/main" id="{998A65EF-C331-ADDF-C237-0506DA73CAEC}"/>
              </a:ext>
            </a:extLst>
          </p:cNvPr>
          <p:cNvSpPr>
            <a:spLocks noGrp="1"/>
          </p:cNvSpPr>
          <p:nvPr>
            <p:ph type="ftr" sz="quarter" idx="11"/>
          </p:nvPr>
        </p:nvSpPr>
        <p:spPr/>
        <p:txBody>
          <a:bodyPr/>
          <a:lstStyle/>
          <a:p>
            <a:r>
              <a:rPr lang="en-US"/>
              <a:t>SNS College of Technology/IV ECE A/ BATCH 9</a:t>
            </a:r>
          </a:p>
        </p:txBody>
      </p:sp>
      <p:sp>
        <p:nvSpPr>
          <p:cNvPr id="4" name="Slide Number Placeholder 3">
            <a:extLst>
              <a:ext uri="{FF2B5EF4-FFF2-40B4-BE49-F238E27FC236}">
                <a16:creationId xmlns:a16="http://schemas.microsoft.com/office/drawing/2014/main" id="{09BA3E2E-D988-87A0-1868-1C77DAA1CE9C}"/>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3579875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108D-641F-6E9F-3FC3-968D8B1AC9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6CFD0A-92FD-F95E-0AA4-4DCD3401820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814F0E-5F13-F931-585B-BFBA239C6D1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BF03F24-1E56-F9AF-8AB5-600278029EFE}"/>
              </a:ext>
            </a:extLst>
          </p:cNvPr>
          <p:cNvSpPr>
            <a:spLocks noGrp="1"/>
          </p:cNvSpPr>
          <p:nvPr>
            <p:ph type="dt" sz="half" idx="10"/>
          </p:nvPr>
        </p:nvSpPr>
        <p:spPr/>
        <p:txBody>
          <a:bodyPr/>
          <a:lstStyle/>
          <a:p>
            <a:fld id="{B51B5956-11B5-4CF1-8988-6479B09E3E2A}" type="datetime1">
              <a:rPr lang="en-US" smtClean="0"/>
              <a:t>6/13/2022</a:t>
            </a:fld>
            <a:endParaRPr lang="en-US"/>
          </a:p>
        </p:txBody>
      </p:sp>
      <p:sp>
        <p:nvSpPr>
          <p:cNvPr id="6" name="Footer Placeholder 5">
            <a:extLst>
              <a:ext uri="{FF2B5EF4-FFF2-40B4-BE49-F238E27FC236}">
                <a16:creationId xmlns:a16="http://schemas.microsoft.com/office/drawing/2014/main" id="{8F3D3990-C64C-8653-C816-31464E38E1D5}"/>
              </a:ext>
            </a:extLst>
          </p:cNvPr>
          <p:cNvSpPr>
            <a:spLocks noGrp="1"/>
          </p:cNvSpPr>
          <p:nvPr>
            <p:ph type="ftr" sz="quarter" idx="11"/>
          </p:nvPr>
        </p:nvSpPr>
        <p:spPr/>
        <p:txBody>
          <a:bodyPr/>
          <a:lstStyle/>
          <a:p>
            <a:r>
              <a:rPr lang="en-US"/>
              <a:t>SNS College of Technology/IV ECE A/ BATCH 9</a:t>
            </a:r>
          </a:p>
        </p:txBody>
      </p:sp>
      <p:sp>
        <p:nvSpPr>
          <p:cNvPr id="7" name="Slide Number Placeholder 6">
            <a:extLst>
              <a:ext uri="{FF2B5EF4-FFF2-40B4-BE49-F238E27FC236}">
                <a16:creationId xmlns:a16="http://schemas.microsoft.com/office/drawing/2014/main" id="{0FEFB2A0-242D-EB3F-B2D0-69B73B199B32}"/>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32820463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ED1F-BC29-4787-038A-9A49A8468EF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0C030-62B1-85D8-3323-DED76C7F208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D732873-DF92-9535-9A57-57119EBA64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AF7B65-CE4F-F63B-4B5A-53B87158B59F}"/>
              </a:ext>
            </a:extLst>
          </p:cNvPr>
          <p:cNvSpPr>
            <a:spLocks noGrp="1"/>
          </p:cNvSpPr>
          <p:nvPr>
            <p:ph type="dt" sz="half" idx="10"/>
          </p:nvPr>
        </p:nvSpPr>
        <p:spPr/>
        <p:txBody>
          <a:bodyPr/>
          <a:lstStyle/>
          <a:p>
            <a:fld id="{13E4C286-4522-4172-B806-26E70433CBE1}" type="datetime1">
              <a:rPr lang="en-US" smtClean="0"/>
              <a:t>6/13/2022</a:t>
            </a:fld>
            <a:endParaRPr lang="en-US"/>
          </a:p>
        </p:txBody>
      </p:sp>
      <p:sp>
        <p:nvSpPr>
          <p:cNvPr id="6" name="Footer Placeholder 5">
            <a:extLst>
              <a:ext uri="{FF2B5EF4-FFF2-40B4-BE49-F238E27FC236}">
                <a16:creationId xmlns:a16="http://schemas.microsoft.com/office/drawing/2014/main" id="{B9283A77-E03D-CE21-AD55-A39BC5CF5892}"/>
              </a:ext>
            </a:extLst>
          </p:cNvPr>
          <p:cNvSpPr>
            <a:spLocks noGrp="1"/>
          </p:cNvSpPr>
          <p:nvPr>
            <p:ph type="ftr" sz="quarter" idx="11"/>
          </p:nvPr>
        </p:nvSpPr>
        <p:spPr/>
        <p:txBody>
          <a:bodyPr/>
          <a:lstStyle/>
          <a:p>
            <a:r>
              <a:rPr lang="en-US"/>
              <a:t>SNS College of Technology/IV ECE A/ BATCH 9</a:t>
            </a:r>
          </a:p>
        </p:txBody>
      </p:sp>
      <p:sp>
        <p:nvSpPr>
          <p:cNvPr id="7" name="Slide Number Placeholder 6">
            <a:extLst>
              <a:ext uri="{FF2B5EF4-FFF2-40B4-BE49-F238E27FC236}">
                <a16:creationId xmlns:a16="http://schemas.microsoft.com/office/drawing/2014/main" id="{BBC5BE0A-C4A2-F267-780A-6980DC19EC42}"/>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4015786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B64A-EC7F-57B8-E2BB-391F819F3C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DF03D-A315-9664-F000-A28DF44A5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F34EE-46EA-9C4F-4DEC-3387BF7E5BCC}"/>
              </a:ext>
            </a:extLst>
          </p:cNvPr>
          <p:cNvSpPr>
            <a:spLocks noGrp="1"/>
          </p:cNvSpPr>
          <p:nvPr>
            <p:ph type="dt" sz="half" idx="10"/>
          </p:nvPr>
        </p:nvSpPr>
        <p:spPr/>
        <p:txBody>
          <a:bodyPr/>
          <a:lstStyle/>
          <a:p>
            <a:fld id="{DAF24C97-9A0A-44F6-B8DE-1BE133C03029}" type="datetime1">
              <a:rPr lang="en-US" smtClean="0"/>
              <a:t>6/13/2022</a:t>
            </a:fld>
            <a:endParaRPr lang="en-US"/>
          </a:p>
        </p:txBody>
      </p:sp>
      <p:sp>
        <p:nvSpPr>
          <p:cNvPr id="5" name="Footer Placeholder 4">
            <a:extLst>
              <a:ext uri="{FF2B5EF4-FFF2-40B4-BE49-F238E27FC236}">
                <a16:creationId xmlns:a16="http://schemas.microsoft.com/office/drawing/2014/main" id="{D8EA2123-6F14-250C-BCEC-FE4B070D1A57}"/>
              </a:ext>
            </a:extLst>
          </p:cNvPr>
          <p:cNvSpPr>
            <a:spLocks noGrp="1"/>
          </p:cNvSpPr>
          <p:nvPr>
            <p:ph type="ftr" sz="quarter" idx="11"/>
          </p:nvPr>
        </p:nvSpPr>
        <p:spPr/>
        <p:txBody>
          <a:bodyPr/>
          <a:lstStyle/>
          <a:p>
            <a:r>
              <a:rPr lang="en-US"/>
              <a:t>SNS College of Technology/IV ECE A/ BATCH 9</a:t>
            </a:r>
          </a:p>
        </p:txBody>
      </p:sp>
      <p:sp>
        <p:nvSpPr>
          <p:cNvPr id="6" name="Slide Number Placeholder 5">
            <a:extLst>
              <a:ext uri="{FF2B5EF4-FFF2-40B4-BE49-F238E27FC236}">
                <a16:creationId xmlns:a16="http://schemas.microsoft.com/office/drawing/2014/main" id="{DEE8DB4C-29AB-CDAF-CA58-B26D480B9656}"/>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20190897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080F7-C8E1-E2B3-16DE-36CDEE9E711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772C0F-041F-E785-9D93-3B942B1B0E7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22AF4-751A-80B2-43F5-E28F1BC5A55A}"/>
              </a:ext>
            </a:extLst>
          </p:cNvPr>
          <p:cNvSpPr>
            <a:spLocks noGrp="1"/>
          </p:cNvSpPr>
          <p:nvPr>
            <p:ph type="dt" sz="half" idx="10"/>
          </p:nvPr>
        </p:nvSpPr>
        <p:spPr/>
        <p:txBody>
          <a:bodyPr/>
          <a:lstStyle/>
          <a:p>
            <a:fld id="{F8D209BD-74E9-40A9-9FBD-3B8CF0E1F613}" type="datetime1">
              <a:rPr lang="en-US" smtClean="0"/>
              <a:t>6/13/2022</a:t>
            </a:fld>
            <a:endParaRPr lang="en-US"/>
          </a:p>
        </p:txBody>
      </p:sp>
      <p:sp>
        <p:nvSpPr>
          <p:cNvPr id="5" name="Footer Placeholder 4">
            <a:extLst>
              <a:ext uri="{FF2B5EF4-FFF2-40B4-BE49-F238E27FC236}">
                <a16:creationId xmlns:a16="http://schemas.microsoft.com/office/drawing/2014/main" id="{8B785B4B-3F74-23A6-865C-7F375FFF62CF}"/>
              </a:ext>
            </a:extLst>
          </p:cNvPr>
          <p:cNvSpPr>
            <a:spLocks noGrp="1"/>
          </p:cNvSpPr>
          <p:nvPr>
            <p:ph type="ftr" sz="quarter" idx="11"/>
          </p:nvPr>
        </p:nvSpPr>
        <p:spPr/>
        <p:txBody>
          <a:bodyPr/>
          <a:lstStyle/>
          <a:p>
            <a:r>
              <a:rPr lang="en-US"/>
              <a:t>SNS College of Technology/IV ECE A/ BATCH 9</a:t>
            </a:r>
          </a:p>
        </p:txBody>
      </p:sp>
      <p:sp>
        <p:nvSpPr>
          <p:cNvPr id="6" name="Slide Number Placeholder 5">
            <a:extLst>
              <a:ext uri="{FF2B5EF4-FFF2-40B4-BE49-F238E27FC236}">
                <a16:creationId xmlns:a16="http://schemas.microsoft.com/office/drawing/2014/main" id="{409A9ED6-6679-7145-EC2C-F62F528A5811}"/>
              </a:ext>
            </a:extLst>
          </p:cNvPr>
          <p:cNvSpPr>
            <a:spLocks noGrp="1"/>
          </p:cNvSpPr>
          <p:nvPr>
            <p:ph type="sldNum" sz="quarter" idx="12"/>
          </p:nvPr>
        </p:nvSpPr>
        <p:spPr/>
        <p:txBody>
          <a:bodyPr/>
          <a:lstStyle/>
          <a:p>
            <a:fld id="{95A5A190-FBBB-4151-8911-165E8895451B}" type="slidenum">
              <a:rPr lang="en-US" smtClean="0"/>
              <a:t>‹#›</a:t>
            </a:fld>
            <a:endParaRPr lang="en-US"/>
          </a:p>
        </p:txBody>
      </p:sp>
    </p:spTree>
    <p:extLst>
      <p:ext uri="{BB962C8B-B14F-4D97-AF65-F5344CB8AC3E}">
        <p14:creationId xmlns:p14="http://schemas.microsoft.com/office/powerpoint/2010/main" val="196529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E89E3-7E91-4C96-881C-06DEE2C74788}" type="datetime1">
              <a:rPr lang="en-US" smtClean="0"/>
              <a:t>6/13/2022</a:t>
            </a:fld>
            <a:endParaRPr lang="en-US"/>
          </a:p>
        </p:txBody>
      </p:sp>
      <p:sp>
        <p:nvSpPr>
          <p:cNvPr id="6" name="Footer Placeholder 5"/>
          <p:cNvSpPr>
            <a:spLocks noGrp="1"/>
          </p:cNvSpPr>
          <p:nvPr>
            <p:ph type="ftr" sz="quarter" idx="11"/>
          </p:nvPr>
        </p:nvSpPr>
        <p:spPr/>
        <p:txBody>
          <a:bodyPr/>
          <a:lstStyle/>
          <a:p>
            <a:r>
              <a:rPr lang="en-US"/>
              <a:t>SNS College of Technology/IV ECE A/ BATCH 9</a:t>
            </a:r>
          </a:p>
        </p:txBody>
      </p:sp>
      <p:sp>
        <p:nvSpPr>
          <p:cNvPr id="7" name="Slide Number Placeholder 6"/>
          <p:cNvSpPr>
            <a:spLocks noGrp="1"/>
          </p:cNvSpPr>
          <p:nvPr>
            <p:ph type="sldNum" sz="quarter" idx="12"/>
          </p:nvPr>
        </p:nvSpPr>
        <p:spPr/>
        <p:txBody>
          <a:bodyPr/>
          <a:lstStyle/>
          <a:p>
            <a:fld id="{E37433F4-0A81-4639-9194-3754E8D2CE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2D083-2340-4F2F-83A4-A02F57A70881}"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SNS College of Technology/IV ECE A/ BATCH 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433F4-0A81-4639-9194-3754E8D2C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FF154-CC34-4B59-872F-1531B8CFFAC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D7510-CA80-4D51-A443-D54C5982B7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0CAFC-BF51-4A73-AFC3-6DFD26E79C5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EEAEE4-69C7-4661-8511-E1D083344B67}" type="datetime1">
              <a:rPr lang="en-IN" smtClean="0"/>
              <a:t>13-06-2022</a:t>
            </a:fld>
            <a:endParaRPr lang="en-IN"/>
          </a:p>
        </p:txBody>
      </p:sp>
      <p:sp>
        <p:nvSpPr>
          <p:cNvPr id="5" name="Footer Placeholder 4">
            <a:extLst>
              <a:ext uri="{FF2B5EF4-FFF2-40B4-BE49-F238E27FC236}">
                <a16:creationId xmlns:a16="http://schemas.microsoft.com/office/drawing/2014/main" id="{33350EB5-7C62-4F5A-B098-0ED984AA971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CEE6E4-69C9-4F5E-B768-F9EB631DDB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FE455E-2721-4C0C-BBAD-A09D317DEAD4}" type="slidenum">
              <a:rPr lang="en-IN" smtClean="0"/>
              <a:t>‹#›</a:t>
            </a:fld>
            <a:endParaRPr lang="en-IN"/>
          </a:p>
        </p:txBody>
      </p:sp>
    </p:spTree>
    <p:extLst>
      <p:ext uri="{BB962C8B-B14F-4D97-AF65-F5344CB8AC3E}">
        <p14:creationId xmlns:p14="http://schemas.microsoft.com/office/powerpoint/2010/main" val="23033887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E2028-A001-44A1-AD10-29EBFBEE07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11A6B6-3C86-40B0-A036-356736B9CF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9BA53-4D80-401A-9581-3AE90802A6D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3DDDC56-2EB7-44D3-A887-C3B2F201281F}" type="datetime1">
              <a:rPr lang="en-US" smtClean="0"/>
              <a:t>6/13/2022</a:t>
            </a:fld>
            <a:endParaRPr lang="en-IN"/>
          </a:p>
        </p:txBody>
      </p:sp>
      <p:sp>
        <p:nvSpPr>
          <p:cNvPr id="5" name="Footer Placeholder 4">
            <a:extLst>
              <a:ext uri="{FF2B5EF4-FFF2-40B4-BE49-F238E27FC236}">
                <a16:creationId xmlns:a16="http://schemas.microsoft.com/office/drawing/2014/main" id="{795DE59B-24E8-437E-B06E-C270FE4FA59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SNS College of Technology/IV ECE A/ BATCH 9</a:t>
            </a:r>
            <a:endParaRPr lang="en-IN"/>
          </a:p>
        </p:txBody>
      </p:sp>
      <p:sp>
        <p:nvSpPr>
          <p:cNvPr id="6" name="Slide Number Placeholder 5">
            <a:extLst>
              <a:ext uri="{FF2B5EF4-FFF2-40B4-BE49-F238E27FC236}">
                <a16:creationId xmlns:a16="http://schemas.microsoft.com/office/drawing/2014/main" id="{249C3EA9-37F6-4BD9-89C6-436479D7E57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601C9E-7969-4FF8-8F09-C4F50F96D0D7}" type="slidenum">
              <a:rPr lang="en-IN" smtClean="0"/>
              <a:t>‹#›</a:t>
            </a:fld>
            <a:endParaRPr lang="en-IN"/>
          </a:p>
        </p:txBody>
      </p:sp>
    </p:spTree>
    <p:extLst>
      <p:ext uri="{BB962C8B-B14F-4D97-AF65-F5344CB8AC3E}">
        <p14:creationId xmlns:p14="http://schemas.microsoft.com/office/powerpoint/2010/main" val="2980562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6E75E2E-E64F-4422-8061-779204449C15}" type="datetime1">
              <a:rPr lang="en-US" smtClean="0"/>
              <a:t>6/13/2022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Department of ECE, Karpagam College of Engineering, Coimbatore-641032</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43445C-0253-42AA-999B-D535E9A87772}" type="slidenum">
              <a:rPr lang="en-US" smtClean="0"/>
              <a:t>‹#›</a:t>
            </a:fld>
            <a:endParaRPr lang="en-US"/>
          </a:p>
        </p:txBody>
      </p:sp>
    </p:spTree>
    <p:extLst>
      <p:ext uri="{BB962C8B-B14F-4D97-AF65-F5344CB8AC3E}">
        <p14:creationId xmlns:p14="http://schemas.microsoft.com/office/powerpoint/2010/main" val="344220852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21501-4377-4C2A-B655-7AF1143FC714}"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SNS College of Technology/IV ECE A/ BATCH 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891852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97D4E-5BCD-453C-94DF-800B92052350}"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433F4-0A81-4639-9194-3754E8D2CE9B}" type="slidenum">
              <a:rPr lang="en-US" smtClean="0"/>
              <a:pPr/>
              <a:t>‹#›</a:t>
            </a:fld>
            <a:endParaRPr lang="en-US"/>
          </a:p>
        </p:txBody>
      </p:sp>
    </p:spTree>
    <p:extLst>
      <p:ext uri="{BB962C8B-B14F-4D97-AF65-F5344CB8AC3E}">
        <p14:creationId xmlns:p14="http://schemas.microsoft.com/office/powerpoint/2010/main" val="42610686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FF154-CC34-4B59-872F-1531B8CFFAC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D7510-CA80-4D51-A443-D54C5982B7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0CAFC-BF51-4A73-AFC3-6DFD26E79C5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A1445C-36ED-4FD9-AF23-EDF61F42291D}" type="datetimeFigureOut">
              <a:rPr lang="en-IN" smtClean="0"/>
              <a:t>13-06-2022</a:t>
            </a:fld>
            <a:endParaRPr lang="en-IN"/>
          </a:p>
        </p:txBody>
      </p:sp>
      <p:sp>
        <p:nvSpPr>
          <p:cNvPr id="5" name="Footer Placeholder 4">
            <a:extLst>
              <a:ext uri="{FF2B5EF4-FFF2-40B4-BE49-F238E27FC236}">
                <a16:creationId xmlns:a16="http://schemas.microsoft.com/office/drawing/2014/main" id="{33350EB5-7C62-4F5A-B098-0ED984AA971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CEE6E4-69C9-4F5E-B768-F9EB631DDB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FE455E-2721-4C0C-BBAD-A09D317DEAD4}" type="slidenum">
              <a:rPr lang="en-IN" smtClean="0"/>
              <a:t>‹#›</a:t>
            </a:fld>
            <a:endParaRPr lang="en-IN"/>
          </a:p>
        </p:txBody>
      </p:sp>
    </p:spTree>
    <p:extLst>
      <p:ext uri="{BB962C8B-B14F-4D97-AF65-F5344CB8AC3E}">
        <p14:creationId xmlns:p14="http://schemas.microsoft.com/office/powerpoint/2010/main" val="32339763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16D56-1AD3-22EB-D898-28582C86214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1E0E7-CEB2-CF77-0E6D-7CAC540EC1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6E445-ECC2-83CE-0AC6-0B6EDBBB61B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D2D083-2340-4F2F-83A4-A02F57A70881}" type="datetime1">
              <a:rPr lang="en-US" smtClean="0"/>
              <a:t>6/13/2022</a:t>
            </a:fld>
            <a:endParaRPr lang="en-US"/>
          </a:p>
        </p:txBody>
      </p:sp>
      <p:sp>
        <p:nvSpPr>
          <p:cNvPr id="5" name="Footer Placeholder 4">
            <a:extLst>
              <a:ext uri="{FF2B5EF4-FFF2-40B4-BE49-F238E27FC236}">
                <a16:creationId xmlns:a16="http://schemas.microsoft.com/office/drawing/2014/main" id="{2F3953F6-903D-458C-A424-24C609CDF3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SNS College of Technology/IV ECE A/ BATCH 9</a:t>
            </a:r>
          </a:p>
        </p:txBody>
      </p:sp>
      <p:sp>
        <p:nvSpPr>
          <p:cNvPr id="6" name="Slide Number Placeholder 5">
            <a:extLst>
              <a:ext uri="{FF2B5EF4-FFF2-40B4-BE49-F238E27FC236}">
                <a16:creationId xmlns:a16="http://schemas.microsoft.com/office/drawing/2014/main" id="{415F23D7-9A23-7C89-6158-4D7D8474532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7433F4-0A81-4639-9194-3754E8D2CE9B}" type="slidenum">
              <a:rPr lang="en-US" smtClean="0"/>
              <a:pPr/>
              <a:t>‹#›</a:t>
            </a:fld>
            <a:endParaRPr lang="en-US"/>
          </a:p>
        </p:txBody>
      </p:sp>
    </p:spTree>
    <p:extLst>
      <p:ext uri="{BB962C8B-B14F-4D97-AF65-F5344CB8AC3E}">
        <p14:creationId xmlns:p14="http://schemas.microsoft.com/office/powerpoint/2010/main" val="272535231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3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6.xml"/><Relationship Id="rId5" Type="http://schemas.openxmlformats.org/officeDocument/2006/relationships/image" Target="../media/image27.emf"/><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C11E8-5C5E-4D99-B881-7AEACFA09CEC}"/>
              </a:ext>
            </a:extLst>
          </p:cNvPr>
          <p:cNvSpPr>
            <a:spLocks noGrp="1"/>
          </p:cNvSpPr>
          <p:nvPr>
            <p:ph idx="1"/>
          </p:nvPr>
        </p:nvSpPr>
        <p:spPr>
          <a:xfrm>
            <a:off x="533400" y="1219200"/>
            <a:ext cx="8229600" cy="3097146"/>
          </a:xfrm>
        </p:spPr>
        <p:txBody>
          <a:bodyPr>
            <a:normAutofit/>
          </a:bodyPr>
          <a:lstStyle/>
          <a:p>
            <a:pPr marL="0" indent="0" algn="ctr">
              <a:buNone/>
            </a:pPr>
            <a:r>
              <a:rPr lang="en-US" sz="4400" b="1" dirty="0">
                <a:solidFill>
                  <a:srgbClr val="FFFF00"/>
                </a:solidFill>
                <a:latin typeface="Times New Roman" panose="02020603050405020304" pitchFamily="18" charset="0"/>
                <a:cs typeface="Times New Roman" panose="02020603050405020304" pitchFamily="18" charset="0"/>
              </a:rPr>
              <a:t>Deep Face Recognition based Non-Vaccinated Population Finder and Alert System</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56E590A-8228-4982-944D-B6D0A5BD7736}"/>
              </a:ext>
            </a:extLst>
          </p:cNvPr>
          <p:cNvSpPr>
            <a:spLocks noGrp="1"/>
          </p:cNvSpPr>
          <p:nvPr>
            <p:ph type="dt" sz="half" idx="10"/>
          </p:nvPr>
        </p:nvSpPr>
        <p:spPr/>
        <p:txBody>
          <a:bodyPr/>
          <a:lstStyle/>
          <a:p>
            <a:fld id="{24445E20-F9A8-46B0-BE61-93884B48929F}" type="datetime1">
              <a:rPr lang="en-US" smtClean="0"/>
              <a:t>6/13/2022</a:t>
            </a:fld>
            <a:endParaRPr lang="en-US"/>
          </a:p>
        </p:txBody>
      </p:sp>
      <p:sp>
        <p:nvSpPr>
          <p:cNvPr id="5" name="Slide Number Placeholder 4">
            <a:extLst>
              <a:ext uri="{FF2B5EF4-FFF2-40B4-BE49-F238E27FC236}">
                <a16:creationId xmlns:a16="http://schemas.microsoft.com/office/drawing/2014/main" id="{3231D08C-C4C1-4927-97F6-8212464240BC}"/>
              </a:ext>
            </a:extLst>
          </p:cNvPr>
          <p:cNvSpPr>
            <a:spLocks noGrp="1"/>
          </p:cNvSpPr>
          <p:nvPr>
            <p:ph type="sldNum" sz="quarter" idx="12"/>
          </p:nvPr>
        </p:nvSpPr>
        <p:spPr/>
        <p:txBody>
          <a:bodyPr/>
          <a:lstStyle/>
          <a:p>
            <a:fld id="{95A5A190-FBBB-4151-8911-165E8895451B}" type="slidenum">
              <a:rPr lang="en-US" smtClean="0"/>
              <a:t>1</a:t>
            </a:fld>
            <a:endParaRPr lang="en-US"/>
          </a:p>
        </p:txBody>
      </p:sp>
      <p:sp>
        <p:nvSpPr>
          <p:cNvPr id="6" name="TextBox 5">
            <a:extLst>
              <a:ext uri="{FF2B5EF4-FFF2-40B4-BE49-F238E27FC236}">
                <a16:creationId xmlns:a16="http://schemas.microsoft.com/office/drawing/2014/main" id="{D87E7187-8922-7710-E780-C1C398C5B9DD}"/>
              </a:ext>
            </a:extLst>
          </p:cNvPr>
          <p:cNvSpPr txBox="1"/>
          <p:nvPr/>
        </p:nvSpPr>
        <p:spPr>
          <a:xfrm rot="10800000" flipH="1" flipV="1">
            <a:off x="4648200" y="3733800"/>
            <a:ext cx="2695575" cy="369332"/>
          </a:xfrm>
          <a:prstGeom prst="rect">
            <a:avLst/>
          </a:prstGeom>
          <a:noFill/>
        </p:spPr>
        <p:txBody>
          <a:bodyPr wrap="square" rtlCol="0">
            <a:spAutoFit/>
          </a:bodyPr>
          <a:lstStyle/>
          <a:p>
            <a:r>
              <a:rPr lang="en-IN" dirty="0">
                <a:solidFill>
                  <a:srgbClr val="FFFF00"/>
                </a:solidFill>
              </a:rPr>
              <a:t>SUBMITTED  BY</a:t>
            </a:r>
          </a:p>
        </p:txBody>
      </p:sp>
      <p:sp>
        <p:nvSpPr>
          <p:cNvPr id="7" name="TextBox 6">
            <a:extLst>
              <a:ext uri="{FF2B5EF4-FFF2-40B4-BE49-F238E27FC236}">
                <a16:creationId xmlns:a16="http://schemas.microsoft.com/office/drawing/2014/main" id="{E3E851E7-F5A1-4FFD-565E-A85BC2C59D10}"/>
              </a:ext>
            </a:extLst>
          </p:cNvPr>
          <p:cNvSpPr txBox="1"/>
          <p:nvPr/>
        </p:nvSpPr>
        <p:spPr>
          <a:xfrm>
            <a:off x="3886200" y="4416059"/>
            <a:ext cx="4876800" cy="1200329"/>
          </a:xfrm>
          <a:prstGeom prst="rect">
            <a:avLst/>
          </a:prstGeom>
          <a:noFill/>
        </p:spPr>
        <p:txBody>
          <a:bodyPr wrap="square" rtlCol="0">
            <a:spAutoFit/>
          </a:bodyPr>
          <a:lstStyle/>
          <a:p>
            <a:r>
              <a:rPr lang="en-IN" dirty="0">
                <a:solidFill>
                  <a:srgbClr val="FFFF00"/>
                </a:solidFill>
              </a:rPr>
              <a:t>MARY SONA P A        (960518104021)</a:t>
            </a:r>
          </a:p>
          <a:p>
            <a:r>
              <a:rPr lang="en-IN" dirty="0">
                <a:solidFill>
                  <a:srgbClr val="FFFF00"/>
                </a:solidFill>
              </a:rPr>
              <a:t>NITHYA  A                   (960518104026)</a:t>
            </a:r>
          </a:p>
          <a:p>
            <a:r>
              <a:rPr lang="en-IN" dirty="0">
                <a:solidFill>
                  <a:srgbClr val="FFFF00"/>
                </a:solidFill>
              </a:rPr>
              <a:t>SUBREENA BANO      (960518104045)</a:t>
            </a:r>
          </a:p>
          <a:p>
            <a:r>
              <a:rPr lang="en-IN" dirty="0">
                <a:solidFill>
                  <a:srgbClr val="FFFF00"/>
                </a:solidFill>
              </a:rPr>
              <a:t>SANTHOSHINI KM     (960518104306)</a:t>
            </a:r>
          </a:p>
        </p:txBody>
      </p:sp>
    </p:spTree>
    <p:extLst>
      <p:ext uri="{BB962C8B-B14F-4D97-AF65-F5344CB8AC3E}">
        <p14:creationId xmlns:p14="http://schemas.microsoft.com/office/powerpoint/2010/main" val="179384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B6FC-BB5A-4D35-BF62-D9BA64F6F3E5}"/>
              </a:ext>
            </a:extLst>
          </p:cNvPr>
          <p:cNvSpPr>
            <a:spLocks noGrp="1"/>
          </p:cNvSpPr>
          <p:nvPr>
            <p:ph type="title"/>
          </p:nvPr>
        </p:nvSpPr>
        <p:spPr>
          <a:xfrm>
            <a:off x="457200" y="122257"/>
            <a:ext cx="8229600" cy="457199"/>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System Architecture</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78B975-771B-4A04-B8BC-ADF823D6938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BD163-103E-49B7-B026-79E76A7717C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ADDCEF2-5170-4F30-AC88-BA858DC718B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6" name="Canvas 1">
            <a:extLst>
              <a:ext uri="{FF2B5EF4-FFF2-40B4-BE49-F238E27FC236}">
                <a16:creationId xmlns:a16="http://schemas.microsoft.com/office/drawing/2014/main" id="{9BD3EC94-537A-488C-89EF-79909851E66A}"/>
              </a:ext>
            </a:extLst>
          </p:cNvPr>
          <p:cNvGrpSpPr/>
          <p:nvPr/>
        </p:nvGrpSpPr>
        <p:grpSpPr>
          <a:xfrm>
            <a:off x="1973407" y="800389"/>
            <a:ext cx="5667375" cy="5886450"/>
            <a:chOff x="0" y="0"/>
            <a:chExt cx="5667375" cy="5886450"/>
          </a:xfrm>
        </p:grpSpPr>
        <p:sp>
          <p:nvSpPr>
            <p:cNvPr id="7" name="Rectangle 6">
              <a:extLst>
                <a:ext uri="{FF2B5EF4-FFF2-40B4-BE49-F238E27FC236}">
                  <a16:creationId xmlns:a16="http://schemas.microsoft.com/office/drawing/2014/main" id="{CDB7D8C1-4C22-44F6-9D1F-CFCE2C6B699E}"/>
                </a:ext>
              </a:extLst>
            </p:cNvPr>
            <p:cNvSpPr/>
            <p:nvPr/>
          </p:nvSpPr>
          <p:spPr>
            <a:xfrm>
              <a:off x="0" y="0"/>
              <a:ext cx="5667375" cy="5886450"/>
            </a:xfrm>
            <a:prstGeom prst="rect">
              <a:avLst/>
            </a:prstGeom>
            <a:solidFill>
              <a:prstClr val="white"/>
            </a:solidFill>
            <a:ln>
              <a:noFill/>
            </a:ln>
          </p:spPr>
        </p:sp>
        <p:cxnSp>
          <p:nvCxnSpPr>
            <p:cNvPr id="8" name="Straight Arrow Connector 7">
              <a:extLst>
                <a:ext uri="{FF2B5EF4-FFF2-40B4-BE49-F238E27FC236}">
                  <a16:creationId xmlns:a16="http://schemas.microsoft.com/office/drawing/2014/main" id="{F71520CD-B9FF-40BE-946A-143999B1617A}"/>
                </a:ext>
              </a:extLst>
            </p:cNvPr>
            <p:cNvCxnSpPr>
              <a:stCxn id="27" idx="0"/>
              <a:endCxn id="10" idx="2"/>
            </p:cNvCxnSpPr>
            <p:nvPr/>
          </p:nvCxnSpPr>
          <p:spPr>
            <a:xfrm flipV="1">
              <a:off x="4729163" y="3610950"/>
              <a:ext cx="0" cy="876300"/>
            </a:xfrm>
            <a:prstGeom prst="straightConnector1">
              <a:avLst/>
            </a:prstGeom>
            <a:noFill/>
            <a:ln w="6350" cap="flat" cmpd="sng" algn="ctr">
              <a:solidFill>
                <a:srgbClr val="4472C4"/>
              </a:solidFill>
              <a:prstDash val="solid"/>
              <a:miter lim="800000"/>
              <a:tailEnd type="triangle"/>
            </a:ln>
            <a:effectLst/>
          </p:spPr>
        </p:cxnSp>
        <p:sp>
          <p:nvSpPr>
            <p:cNvPr id="9" name="Rectangle: Rounded Corners 8">
              <a:extLst>
                <a:ext uri="{FF2B5EF4-FFF2-40B4-BE49-F238E27FC236}">
                  <a16:creationId xmlns:a16="http://schemas.microsoft.com/office/drawing/2014/main" id="{89A999AF-02FB-4FEE-9797-D849D38C0F8D}"/>
                </a:ext>
              </a:extLst>
            </p:cNvPr>
            <p:cNvSpPr/>
            <p:nvPr/>
          </p:nvSpPr>
          <p:spPr>
            <a:xfrm>
              <a:off x="4762500" y="2113144"/>
              <a:ext cx="876300" cy="285750"/>
            </a:xfrm>
            <a:prstGeom prst="roundRect">
              <a:avLst/>
            </a:prstGeom>
            <a:solidFill>
              <a:prstClr val="whit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Public Place</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013E0E6-6F47-45B4-AD7C-FE78D126C7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798" t="3034" r="15127" b="7490"/>
            <a:stretch/>
          </p:blipFill>
          <p:spPr>
            <a:xfrm>
              <a:off x="4076700" y="2429850"/>
              <a:ext cx="1304925" cy="1181100"/>
            </a:xfrm>
            <a:prstGeom prst="rect">
              <a:avLst/>
            </a:prstGeom>
            <a:ln>
              <a:solidFill>
                <a:sysClr val="windowText" lastClr="000000"/>
              </a:solidFill>
            </a:ln>
          </p:spPr>
        </p:pic>
        <p:cxnSp>
          <p:nvCxnSpPr>
            <p:cNvPr id="11" name="Connector: Elbow 10">
              <a:extLst>
                <a:ext uri="{FF2B5EF4-FFF2-40B4-BE49-F238E27FC236}">
                  <a16:creationId xmlns:a16="http://schemas.microsoft.com/office/drawing/2014/main" id="{4194ADE2-E0E2-436E-8727-3B74C4D41E49}"/>
                </a:ext>
              </a:extLst>
            </p:cNvPr>
            <p:cNvCxnSpPr>
              <a:stCxn id="12" idx="0"/>
              <a:endCxn id="21" idx="1"/>
            </p:cNvCxnSpPr>
            <p:nvPr/>
          </p:nvCxnSpPr>
          <p:spPr>
            <a:xfrm rot="5400000" flipH="1" flipV="1">
              <a:off x="-95249" y="2115525"/>
              <a:ext cx="3333750" cy="1181100"/>
            </a:xfrm>
            <a:prstGeom prst="bentConnector2">
              <a:avLst/>
            </a:prstGeom>
            <a:noFill/>
            <a:ln w="6350" cap="flat" cmpd="sng" algn="ctr">
              <a:solidFill>
                <a:srgbClr val="4472C4"/>
              </a:solidFill>
              <a:prstDash val="solid"/>
              <a:miter lim="800000"/>
              <a:tailEnd type="triangle"/>
            </a:ln>
            <a:effectLst/>
          </p:spPr>
        </p:cxnSp>
        <p:pic>
          <p:nvPicPr>
            <p:cNvPr id="12" name="Picture 11">
              <a:extLst>
                <a:ext uri="{FF2B5EF4-FFF2-40B4-BE49-F238E27FC236}">
                  <a16:creationId xmlns:a16="http://schemas.microsoft.com/office/drawing/2014/main" id="{FE641FF4-9C18-43E2-9D57-6D309E17CADC}"/>
                </a:ext>
              </a:extLst>
            </p:cNvPr>
            <p:cNvPicPr>
              <a:picLocks noChangeAspect="1"/>
            </p:cNvPicPr>
            <p:nvPr/>
          </p:nvPicPr>
          <p:blipFill rotWithShape="1">
            <a:blip r:embed="rId3">
              <a:extLst>
                <a:ext uri="{28A0092B-C50C-407E-A947-70E740481C1C}">
                  <a14:useLocalDpi xmlns:a14="http://schemas.microsoft.com/office/drawing/2010/main" val="0"/>
                </a:ext>
              </a:extLst>
            </a:blip>
            <a:srcRect t="38393" r="68965" b="35714"/>
            <a:stretch/>
          </p:blipFill>
          <p:spPr>
            <a:xfrm>
              <a:off x="295275" y="4372950"/>
              <a:ext cx="1371600" cy="1104900"/>
            </a:xfrm>
            <a:prstGeom prst="rect">
              <a:avLst/>
            </a:prstGeom>
          </p:spPr>
        </p:pic>
        <p:sp>
          <p:nvSpPr>
            <p:cNvPr id="13" name="Rectangle 12">
              <a:extLst>
                <a:ext uri="{FF2B5EF4-FFF2-40B4-BE49-F238E27FC236}">
                  <a16:creationId xmlns:a16="http://schemas.microsoft.com/office/drawing/2014/main" id="{6CF39D0A-BF5F-4D84-8452-CB445BC9CD15}"/>
                </a:ext>
              </a:extLst>
            </p:cNvPr>
            <p:cNvSpPr/>
            <p:nvPr/>
          </p:nvSpPr>
          <p:spPr>
            <a:xfrm>
              <a:off x="142875" y="5268300"/>
              <a:ext cx="2057400" cy="304800"/>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Aadhar Face Enrollment</a:t>
              </a: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Center</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A9154E20-AD83-4578-9973-95B56C2BC27A}"/>
                </a:ext>
              </a:extLst>
            </p:cNvPr>
            <p:cNvSpPr/>
            <p:nvPr/>
          </p:nvSpPr>
          <p:spPr>
            <a:xfrm>
              <a:off x="371476" y="3487125"/>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Capture Face</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5" name="Flowchart: Extract 14">
              <a:extLst>
                <a:ext uri="{FF2B5EF4-FFF2-40B4-BE49-F238E27FC236}">
                  <a16:creationId xmlns:a16="http://schemas.microsoft.com/office/drawing/2014/main" id="{ABB80B9E-ABB7-4A7F-87D0-521EB47B3F62}"/>
                </a:ext>
              </a:extLst>
            </p:cNvPr>
            <p:cNvSpPr/>
            <p:nvPr/>
          </p:nvSpPr>
          <p:spPr>
            <a:xfrm rot="16200000">
              <a:off x="1066800" y="4439626"/>
              <a:ext cx="200026" cy="314324"/>
            </a:xfrm>
            <a:prstGeom prst="flowChartExtract">
              <a:avLst/>
            </a:prstGeom>
            <a:solidFill>
              <a:srgbClr val="4472C4">
                <a:alpha val="35000"/>
              </a:srgbClr>
            </a:solidFill>
            <a:ln w="12700" cap="flat" cmpd="sng" algn="ctr">
              <a:solidFill>
                <a:sysClr val="window" lastClr="FFFFFF"/>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6299AFAC-DDF4-4A82-A53C-586CC6619EC6}"/>
                </a:ext>
              </a:extLst>
            </p:cNvPr>
            <p:cNvSpPr/>
            <p:nvPr/>
          </p:nvSpPr>
          <p:spPr>
            <a:xfrm>
              <a:off x="371476" y="3095625"/>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Convert into Frames</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50DB31BF-D4AE-4330-94D3-900421820C96}"/>
                </a:ext>
              </a:extLst>
            </p:cNvPr>
            <p:cNvSpPr/>
            <p:nvPr/>
          </p:nvSpPr>
          <p:spPr>
            <a:xfrm>
              <a:off x="361951" y="2686050"/>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F633EE2A-BFC7-4EF5-BCE1-0CB81FC1FC6A}"/>
                </a:ext>
              </a:extLst>
            </p:cNvPr>
            <p:cNvSpPr/>
            <p:nvPr/>
          </p:nvSpPr>
          <p:spPr>
            <a:xfrm>
              <a:off x="360976" y="2305050"/>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RNN Face Detection</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6504F03-F333-494C-807A-0418BB96AD9D}"/>
                </a:ext>
              </a:extLst>
            </p:cNvPr>
            <p:cNvSpPr/>
            <p:nvPr/>
          </p:nvSpPr>
          <p:spPr>
            <a:xfrm>
              <a:off x="361951" y="1933575"/>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94EB1255-2FF1-4BB5-9C38-23590C1CA3A6}"/>
                </a:ext>
              </a:extLst>
            </p:cNvPr>
            <p:cNvSpPr/>
            <p:nvPr/>
          </p:nvSpPr>
          <p:spPr>
            <a:xfrm>
              <a:off x="361951" y="1552575"/>
              <a:ext cx="1285874"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CNN Classification</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AB56FD34-6501-42A1-ACE2-C144D50DF9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29" t="4117" r="3698" b="4117"/>
            <a:stretch/>
          </p:blipFill>
          <p:spPr>
            <a:xfrm>
              <a:off x="2162175" y="172424"/>
              <a:ext cx="1752600" cy="1733551"/>
            </a:xfrm>
            <a:prstGeom prst="rect">
              <a:avLst/>
            </a:prstGeom>
          </p:spPr>
        </p:pic>
        <p:sp>
          <p:nvSpPr>
            <p:cNvPr id="22" name="Rectangle 21">
              <a:extLst>
                <a:ext uri="{FF2B5EF4-FFF2-40B4-BE49-F238E27FC236}">
                  <a16:creationId xmlns:a16="http://schemas.microsoft.com/office/drawing/2014/main" id="{F8DD4E46-ADC2-4711-A4A1-C58FC7C1B72E}"/>
                </a:ext>
              </a:extLst>
            </p:cNvPr>
            <p:cNvSpPr/>
            <p:nvPr/>
          </p:nvSpPr>
          <p:spPr>
            <a:xfrm>
              <a:off x="1933575" y="1285875"/>
              <a:ext cx="1152525" cy="304800"/>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Aadhar Database</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E6604BFE-FC09-41EE-A69E-50017CDBD58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048" r="14797"/>
            <a:stretch/>
          </p:blipFill>
          <p:spPr>
            <a:xfrm>
              <a:off x="3990974" y="1364456"/>
              <a:ext cx="866775" cy="1006838"/>
            </a:xfrm>
            <a:prstGeom prst="rect">
              <a:avLst/>
            </a:prstGeom>
            <a:ln>
              <a:solidFill>
                <a:sysClr val="windowText" lastClr="000000"/>
              </a:solidFill>
            </a:ln>
          </p:spPr>
        </p:pic>
        <p:cxnSp>
          <p:nvCxnSpPr>
            <p:cNvPr id="24" name="Connector: Elbow 23">
              <a:extLst>
                <a:ext uri="{FF2B5EF4-FFF2-40B4-BE49-F238E27FC236}">
                  <a16:creationId xmlns:a16="http://schemas.microsoft.com/office/drawing/2014/main" id="{FF121457-02C2-4807-AC06-B55FCA3E034C}"/>
                </a:ext>
              </a:extLst>
            </p:cNvPr>
            <p:cNvCxnSpPr>
              <a:endCxn id="21" idx="3"/>
            </p:cNvCxnSpPr>
            <p:nvPr/>
          </p:nvCxnSpPr>
          <p:spPr>
            <a:xfrm rot="16200000" flipV="1">
              <a:off x="3695701" y="1258275"/>
              <a:ext cx="1819275" cy="1381125"/>
            </a:xfrm>
            <a:prstGeom prst="bentConnector2">
              <a:avLst/>
            </a:prstGeom>
            <a:noFill/>
            <a:ln w="6350" cap="flat" cmpd="sng" algn="ctr">
              <a:solidFill>
                <a:srgbClr val="4472C4"/>
              </a:solidFill>
              <a:prstDash val="solid"/>
              <a:miter lim="800000"/>
              <a:tailEnd type="triangle"/>
            </a:ln>
            <a:effectLst/>
          </p:spPr>
        </p:cxnSp>
        <p:cxnSp>
          <p:nvCxnSpPr>
            <p:cNvPr id="25" name="Straight Arrow Connector 24">
              <a:extLst>
                <a:ext uri="{FF2B5EF4-FFF2-40B4-BE49-F238E27FC236}">
                  <a16:creationId xmlns:a16="http://schemas.microsoft.com/office/drawing/2014/main" id="{CD4A1FD8-F6B1-494A-81BA-8A8775DCAA79}"/>
                </a:ext>
              </a:extLst>
            </p:cNvPr>
            <p:cNvCxnSpPr>
              <a:endCxn id="21" idx="3"/>
            </p:cNvCxnSpPr>
            <p:nvPr/>
          </p:nvCxnSpPr>
          <p:spPr>
            <a:xfrm flipH="1" flipV="1">
              <a:off x="3914775" y="1039200"/>
              <a:ext cx="742950" cy="533400"/>
            </a:xfrm>
            <a:prstGeom prst="straightConnector1">
              <a:avLst/>
            </a:prstGeom>
            <a:noFill/>
            <a:ln w="6350" cap="flat" cmpd="sng" algn="ctr">
              <a:solidFill>
                <a:srgbClr val="4472C4"/>
              </a:solidFill>
              <a:prstDash val="solid"/>
              <a:miter lim="800000"/>
              <a:tailEnd type="triangle"/>
            </a:ln>
            <a:effectLst/>
          </p:spPr>
        </p:cxnSp>
        <p:cxnSp>
          <p:nvCxnSpPr>
            <p:cNvPr id="26" name="Connector: Elbow 25">
              <a:extLst>
                <a:ext uri="{FF2B5EF4-FFF2-40B4-BE49-F238E27FC236}">
                  <a16:creationId xmlns:a16="http://schemas.microsoft.com/office/drawing/2014/main" id="{3AB0647D-6962-46B9-AF86-060E296BAA0A}"/>
                </a:ext>
              </a:extLst>
            </p:cNvPr>
            <p:cNvCxnSpPr>
              <a:stCxn id="21" idx="2"/>
              <a:endCxn id="27" idx="1"/>
            </p:cNvCxnSpPr>
            <p:nvPr/>
          </p:nvCxnSpPr>
          <p:spPr>
            <a:xfrm rot="16200000" flipH="1">
              <a:off x="2014992" y="2929457"/>
              <a:ext cx="3094716" cy="1047751"/>
            </a:xfrm>
            <a:prstGeom prst="bentConnector2">
              <a:avLst/>
            </a:prstGeom>
            <a:noFill/>
            <a:ln w="6350" cap="flat" cmpd="sng" algn="ctr">
              <a:solidFill>
                <a:srgbClr val="4472C4"/>
              </a:solidFill>
              <a:prstDash val="solid"/>
              <a:miter lim="800000"/>
              <a:tailEnd type="triangle"/>
            </a:ln>
            <a:effectLst/>
          </p:spPr>
        </p:cxnSp>
        <p:pic>
          <p:nvPicPr>
            <p:cNvPr id="27" name="Picture 26">
              <a:extLst>
                <a:ext uri="{FF2B5EF4-FFF2-40B4-BE49-F238E27FC236}">
                  <a16:creationId xmlns:a16="http://schemas.microsoft.com/office/drawing/2014/main" id="{A353B8B5-254A-4D14-AF7E-5E258C4D2A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6226" y="4487250"/>
              <a:ext cx="1285874" cy="1026882"/>
            </a:xfrm>
            <a:prstGeom prst="rect">
              <a:avLst/>
            </a:prstGeom>
          </p:spPr>
        </p:pic>
        <p:pic>
          <p:nvPicPr>
            <p:cNvPr id="28" name="Picture 27">
              <a:extLst>
                <a:ext uri="{FF2B5EF4-FFF2-40B4-BE49-F238E27FC236}">
                  <a16:creationId xmlns:a16="http://schemas.microsoft.com/office/drawing/2014/main" id="{B95E200D-14DA-4C18-B442-3160607556F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26" t="14900" r="3193" b="6363"/>
            <a:stretch/>
          </p:blipFill>
          <p:spPr>
            <a:xfrm>
              <a:off x="2162175" y="2410800"/>
              <a:ext cx="1771650" cy="790575"/>
            </a:xfrm>
            <a:prstGeom prst="rect">
              <a:avLst/>
            </a:prstGeom>
            <a:ln>
              <a:solidFill>
                <a:sysClr val="windowText" lastClr="000000"/>
              </a:solidFill>
            </a:ln>
          </p:spPr>
        </p:pic>
        <p:sp>
          <p:nvSpPr>
            <p:cNvPr id="29" name="Rectangle: Rounded Corners 28">
              <a:extLst>
                <a:ext uri="{FF2B5EF4-FFF2-40B4-BE49-F238E27FC236}">
                  <a16:creationId xmlns:a16="http://schemas.microsoft.com/office/drawing/2014/main" id="{D9C9927E-DB27-485A-BB36-6EB11F89040C}"/>
                </a:ext>
              </a:extLst>
            </p:cNvPr>
            <p:cNvSpPr/>
            <p:nvPr/>
          </p:nvSpPr>
          <p:spPr>
            <a:xfrm>
              <a:off x="3990974" y="666750"/>
              <a:ext cx="1323976"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CCTV Capture Face </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0771560C-B9EE-4FBF-BB6E-B1F4B3D824D2}"/>
                </a:ext>
              </a:extLst>
            </p:cNvPr>
            <p:cNvSpPr/>
            <p:nvPr/>
          </p:nvSpPr>
          <p:spPr>
            <a:xfrm>
              <a:off x="2437425" y="2019300"/>
              <a:ext cx="1219200"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Prediction</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8F529D52-636E-4F89-B3BA-8AD8229DBFEE}"/>
                </a:ext>
              </a:extLst>
            </p:cNvPr>
            <p:cNvSpPr/>
            <p:nvPr/>
          </p:nvSpPr>
          <p:spPr>
            <a:xfrm>
              <a:off x="2105025" y="3325200"/>
              <a:ext cx="1876426"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Vaccinated or Non-Vaccinated</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2D4EDCF4-F8FC-427F-901F-D8F08370E70A}"/>
                </a:ext>
              </a:extLst>
            </p:cNvPr>
            <p:cNvSpPr/>
            <p:nvPr/>
          </p:nvSpPr>
          <p:spPr>
            <a:xfrm>
              <a:off x="4038600" y="4076700"/>
              <a:ext cx="1333500"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Allow or Not Allow</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AEAE71C8-CD00-4752-BED9-CEA33A764BD9}"/>
                </a:ext>
              </a:extLst>
            </p:cNvPr>
            <p:cNvSpPr/>
            <p:nvPr/>
          </p:nvSpPr>
          <p:spPr>
            <a:xfrm>
              <a:off x="3867150" y="5600700"/>
              <a:ext cx="1409700" cy="285750"/>
            </a:xfrm>
            <a:prstGeom prst="roundRect">
              <a:avLst/>
            </a:prstGeom>
            <a:solidFill>
              <a:prstClr val="whit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Verification Authority</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45159610-4B5F-4AEF-B64B-9FDCCB40FE79}"/>
                </a:ext>
              </a:extLst>
            </p:cNvPr>
            <p:cNvSpPr/>
            <p:nvPr/>
          </p:nvSpPr>
          <p:spPr>
            <a:xfrm>
              <a:off x="4038600" y="3714750"/>
              <a:ext cx="1333500" cy="285750"/>
            </a:xfrm>
            <a:prstGeom prst="roundRect">
              <a:avLst/>
            </a:prstGeom>
            <a:solidFill>
              <a:prstClr val="white"/>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9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Book Vacc.Apointment</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1F64DC79-8B29-48D5-96AF-CAED3C47A986}"/>
                </a:ext>
              </a:extLst>
            </p:cNvPr>
            <p:cNvSpPr/>
            <p:nvPr/>
          </p:nvSpPr>
          <p:spPr>
            <a:xfrm>
              <a:off x="4400550" y="1057275"/>
              <a:ext cx="876300" cy="285750"/>
            </a:xfrm>
            <a:prstGeom prst="roundRect">
              <a:avLst/>
            </a:prstGeom>
            <a:solidFill>
              <a:prstClr val="whit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Office</a:t>
              </a:r>
              <a:endParaRPr kumimoji="0" lang="en-IN"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4695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86" y="136524"/>
            <a:ext cx="8449614" cy="625476"/>
          </a:xfrm>
        </p:spPr>
        <p:txBody>
          <a:bodyPr>
            <a:normAutofit fontScale="90000"/>
          </a:bodyPr>
          <a:lstStyle/>
          <a:p>
            <a:r>
              <a:rPr lang="en-US" sz="4000" b="1" dirty="0">
                <a:solidFill>
                  <a:srgbClr val="FFFF00"/>
                </a:solidFill>
                <a:latin typeface="Times New Roman" panose="02020603050405020304" pitchFamily="18" charset="0"/>
                <a:cs typeface="Times New Roman" panose="02020603050405020304" pitchFamily="18" charset="0"/>
              </a:rPr>
              <a:t>Algorithm</a:t>
            </a:r>
          </a:p>
        </p:txBody>
      </p:sp>
      <p:sp>
        <p:nvSpPr>
          <p:cNvPr id="3" name="Subtitle 2"/>
          <p:cNvSpPr>
            <a:spLocks noGrp="1"/>
          </p:cNvSpPr>
          <p:nvPr>
            <p:ph type="subTitle" idx="1"/>
          </p:nvPr>
        </p:nvSpPr>
        <p:spPr>
          <a:xfrm>
            <a:off x="389586" y="1014145"/>
            <a:ext cx="8364828" cy="2077440"/>
          </a:xfrm>
        </p:spPr>
        <p:txBody>
          <a:bodyPr/>
          <a:lstStyle/>
          <a:p>
            <a:pPr marL="342900" indent="-342900" algn="just">
              <a:lnSpc>
                <a:spcPct val="150000"/>
              </a:lnSpc>
              <a:buFont typeface="Arial" panose="020B0604020202020204" pitchFamily="34" charset="0"/>
              <a:buChar char="•"/>
            </a:pPr>
            <a:r>
              <a:rPr lang="en-IN" sz="2400" dirty="0">
                <a:solidFill>
                  <a:srgbClr val="FFFF00"/>
                </a:solidFill>
                <a:latin typeface="Times New Roman" panose="02020603050405020304" pitchFamily="18" charset="0"/>
                <a:cs typeface="Times New Roman" panose="02020603050405020304" pitchFamily="18" charset="0"/>
              </a:rPr>
              <a:t>RPN – It is used to detect the faces</a:t>
            </a:r>
          </a:p>
          <a:p>
            <a:pPr marL="342900" indent="-342900" algn="just">
              <a:lnSpc>
                <a:spcPct val="150000"/>
              </a:lnSpc>
              <a:buFont typeface="Arial" panose="020B0604020202020204" pitchFamily="34" charset="0"/>
              <a:buChar char="•"/>
            </a:pPr>
            <a:r>
              <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DCNN- To classify and  recognize the face</a:t>
            </a:r>
            <a:endParaRPr lang="en-IN" sz="2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600"/>
              </a:spcAft>
              <a:buFont typeface="Arial" panose="020B0604020202020204" pitchFamily="34" charset="0"/>
              <a:buChar char="•"/>
            </a:pPr>
            <a:r>
              <a:rPr lang="en-IN"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Non Vaccination Finder with Aadhar Database</a:t>
            </a:r>
            <a:endParaRPr lang="en-IN" sz="2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a:xfrm>
            <a:off x="628650" y="6356350"/>
            <a:ext cx="2057400" cy="365125"/>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7058C54C-02F2-4DB3-9EA6-B040CA4B802C}" type="datetime1">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6/13/2022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3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5305" y="88327"/>
            <a:ext cx="5884776" cy="631297"/>
          </a:xfrm>
        </p:spPr>
        <p:txBody>
          <a:bodyPr>
            <a:noAutofit/>
          </a:bodyPr>
          <a:lstStyle/>
          <a:p>
            <a:r>
              <a:rPr lang="en-US" sz="4400" b="1" dirty="0">
                <a:solidFill>
                  <a:srgbClr val="FFFF00"/>
                </a:solidFill>
                <a:latin typeface="Times New Roman" panose="02020603050405020304" pitchFamily="18" charset="0"/>
                <a:cs typeface="Times New Roman" panose="02020603050405020304" pitchFamily="18" charset="0"/>
              </a:rPr>
              <a:t>Algorithm Flow</a:t>
            </a:r>
          </a:p>
        </p:txBody>
      </p:sp>
      <p:sp>
        <p:nvSpPr>
          <p:cNvPr id="5" name="Slide Number Placeholder 4"/>
          <p:cNvSpPr>
            <a:spLocks noGrp="1"/>
          </p:cNvSpPr>
          <p:nvPr>
            <p:ph type="sldNum" sz="quarter" idx="12"/>
          </p:nvPr>
        </p:nvSpPr>
        <p:spPr/>
        <p:txBody>
          <a:bodyPr/>
          <a:lstStyle/>
          <a:p>
            <a:pPr defTabSz="685800">
              <a:defRPr/>
            </a:pPr>
            <a:fld id="{4F43445C-0253-42AA-999B-D535E9A87772}" type="slidenum">
              <a:rPr lang="en-US">
                <a:solidFill>
                  <a:prstClr val="black">
                    <a:tint val="75000"/>
                  </a:prstClr>
                </a:solidFill>
                <a:latin typeface="Calibri" panose="020F0502020204030204"/>
              </a:rPr>
              <a:pPr defTabSz="685800">
                <a:defRPr/>
              </a:pPr>
              <a:t>12</a:t>
            </a:fld>
            <a:endParaRPr lang="en-US">
              <a:solidFill>
                <a:prstClr val="black">
                  <a:tint val="75000"/>
                </a:prstClr>
              </a:solidFill>
              <a:latin typeface="Calibri" panose="020F0502020204030204"/>
            </a:endParaRPr>
          </a:p>
        </p:txBody>
      </p:sp>
      <p:grpSp>
        <p:nvGrpSpPr>
          <p:cNvPr id="45" name="Canvas 10">
            <a:extLst>
              <a:ext uri="{FF2B5EF4-FFF2-40B4-BE49-F238E27FC236}">
                <a16:creationId xmlns:a16="http://schemas.microsoft.com/office/drawing/2014/main" id="{35003401-F93F-46EC-856B-4CDF9628FAF7}"/>
              </a:ext>
            </a:extLst>
          </p:cNvPr>
          <p:cNvGrpSpPr/>
          <p:nvPr/>
        </p:nvGrpSpPr>
        <p:grpSpPr>
          <a:xfrm>
            <a:off x="1524000" y="662368"/>
            <a:ext cx="6096000" cy="6059108"/>
            <a:chOff x="0" y="0"/>
            <a:chExt cx="5486400" cy="7498080"/>
          </a:xfrm>
        </p:grpSpPr>
        <p:sp>
          <p:nvSpPr>
            <p:cNvPr id="46" name="Rectangle 45">
              <a:extLst>
                <a:ext uri="{FF2B5EF4-FFF2-40B4-BE49-F238E27FC236}">
                  <a16:creationId xmlns:a16="http://schemas.microsoft.com/office/drawing/2014/main" id="{0675DF4E-41BE-4B99-A392-F9ED90E43237}"/>
                </a:ext>
              </a:extLst>
            </p:cNvPr>
            <p:cNvSpPr/>
            <p:nvPr/>
          </p:nvSpPr>
          <p:spPr>
            <a:xfrm>
              <a:off x="0" y="0"/>
              <a:ext cx="5486400" cy="7498080"/>
            </a:xfrm>
            <a:prstGeom prst="rect">
              <a:avLst/>
            </a:prstGeom>
          </p:spPr>
        </p:sp>
        <p:sp>
          <p:nvSpPr>
            <p:cNvPr id="47" name="Rectangle 46">
              <a:extLst>
                <a:ext uri="{FF2B5EF4-FFF2-40B4-BE49-F238E27FC236}">
                  <a16:creationId xmlns:a16="http://schemas.microsoft.com/office/drawing/2014/main" id="{9C1BF739-2FA4-4AD6-B741-AE7B1961EA59}"/>
                </a:ext>
              </a:extLst>
            </p:cNvPr>
            <p:cNvSpPr/>
            <p:nvPr/>
          </p:nvSpPr>
          <p:spPr>
            <a:xfrm>
              <a:off x="1333500" y="6985298"/>
              <a:ext cx="990153" cy="268605"/>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US" sz="900">
                  <a:solidFill>
                    <a:srgbClr val="00B0F0"/>
                  </a:solidFill>
                  <a:latin typeface="Times New Roman" panose="02020603050405020304" pitchFamily="18" charset="0"/>
                  <a:ea typeface="Calibri" panose="020F0502020204030204" pitchFamily="34" charset="0"/>
                </a:rPr>
                <a:t>Vaccinated</a:t>
              </a:r>
              <a:endParaRPr lang="en-IN" sz="900">
                <a:solidFill>
                  <a:prstClr val="black"/>
                </a:solidFill>
                <a:latin typeface="Times New Roman" panose="02020603050405020304" pitchFamily="18" charset="0"/>
                <a:ea typeface="Calibri" panose="020F0502020204030204" pitchFamily="34" charset="0"/>
              </a:endParaRPr>
            </a:p>
          </p:txBody>
        </p:sp>
        <p:sp>
          <p:nvSpPr>
            <p:cNvPr id="48" name="Rectangle 47">
              <a:extLst>
                <a:ext uri="{FF2B5EF4-FFF2-40B4-BE49-F238E27FC236}">
                  <a16:creationId xmlns:a16="http://schemas.microsoft.com/office/drawing/2014/main" id="{6A2B79F5-3B8F-468E-88E9-196F862EEA03}"/>
                </a:ext>
              </a:extLst>
            </p:cNvPr>
            <p:cNvSpPr/>
            <p:nvPr/>
          </p:nvSpPr>
          <p:spPr>
            <a:xfrm>
              <a:off x="887509" y="6226548"/>
              <a:ext cx="1436144" cy="268605"/>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US" sz="900">
                  <a:solidFill>
                    <a:srgbClr val="00B0F0"/>
                  </a:solidFill>
                  <a:latin typeface="Times New Roman" panose="02020603050405020304" pitchFamily="18" charset="0"/>
                  <a:ea typeface="Calibri" panose="020F0502020204030204" pitchFamily="34" charset="0"/>
                </a:rPr>
                <a:t>Non-Vaccinated</a:t>
              </a:r>
              <a:endParaRPr lang="en-IN" sz="900">
                <a:solidFill>
                  <a:prstClr val="black"/>
                </a:solidFill>
                <a:latin typeface="Times New Roman" panose="02020603050405020304" pitchFamily="18" charset="0"/>
                <a:ea typeface="Calibri" panose="020F0502020204030204" pitchFamily="34" charset="0"/>
              </a:endParaRPr>
            </a:p>
          </p:txBody>
        </p:sp>
        <p:cxnSp>
          <p:nvCxnSpPr>
            <p:cNvPr id="49" name="Straight Arrow Connector 48">
              <a:extLst>
                <a:ext uri="{FF2B5EF4-FFF2-40B4-BE49-F238E27FC236}">
                  <a16:creationId xmlns:a16="http://schemas.microsoft.com/office/drawing/2014/main" id="{20B99166-A435-4201-A5EF-1FAF741F84B2}"/>
                </a:ext>
              </a:extLst>
            </p:cNvPr>
            <p:cNvCxnSpPr>
              <a:endCxn id="70" idx="0"/>
            </p:cNvCxnSpPr>
            <p:nvPr/>
          </p:nvCxnSpPr>
          <p:spPr>
            <a:xfrm>
              <a:off x="4167646" y="1865160"/>
              <a:ext cx="11319" cy="4259288"/>
            </a:xfrm>
            <a:prstGeom prst="straightConnector1">
              <a:avLst/>
            </a:prstGeom>
            <a:noFill/>
            <a:ln w="25400" cap="flat" cmpd="sng" algn="ctr">
              <a:solidFill>
                <a:srgbClr val="1F497D">
                  <a:lumMod val="60000"/>
                  <a:lumOff val="40000"/>
                </a:srgbClr>
              </a:solidFill>
              <a:prstDash val="dash"/>
              <a:tailEnd type="arrow"/>
            </a:ln>
            <a:effectLst/>
          </p:spPr>
        </p:cxnSp>
        <p:cxnSp>
          <p:nvCxnSpPr>
            <p:cNvPr id="50" name="Straight Arrow Connector 49">
              <a:extLst>
                <a:ext uri="{FF2B5EF4-FFF2-40B4-BE49-F238E27FC236}">
                  <a16:creationId xmlns:a16="http://schemas.microsoft.com/office/drawing/2014/main" id="{888AEAA5-03EE-483B-AA51-620B7D380582}"/>
                </a:ext>
              </a:extLst>
            </p:cNvPr>
            <p:cNvCxnSpPr>
              <a:endCxn id="62" idx="0"/>
            </p:cNvCxnSpPr>
            <p:nvPr/>
          </p:nvCxnSpPr>
          <p:spPr>
            <a:xfrm>
              <a:off x="1538344" y="1110835"/>
              <a:ext cx="10757" cy="4020562"/>
            </a:xfrm>
            <a:prstGeom prst="straightConnector1">
              <a:avLst/>
            </a:prstGeom>
            <a:noFill/>
            <a:ln w="25400" cap="flat" cmpd="sng" algn="ctr">
              <a:solidFill>
                <a:srgbClr val="1F497D">
                  <a:lumMod val="60000"/>
                  <a:lumOff val="40000"/>
                </a:srgbClr>
              </a:solidFill>
              <a:prstDash val="dash"/>
              <a:tailEnd type="arrow"/>
            </a:ln>
            <a:effectLst/>
          </p:spPr>
        </p:cxnSp>
        <p:sp>
          <p:nvSpPr>
            <p:cNvPr id="51" name="Rounded Rectangle 11">
              <a:extLst>
                <a:ext uri="{FF2B5EF4-FFF2-40B4-BE49-F238E27FC236}">
                  <a16:creationId xmlns:a16="http://schemas.microsoft.com/office/drawing/2014/main" id="{C597E9EE-06E2-4496-B235-0295CE644DFD}"/>
                </a:ext>
              </a:extLst>
            </p:cNvPr>
            <p:cNvSpPr/>
            <p:nvPr/>
          </p:nvSpPr>
          <p:spPr>
            <a:xfrm>
              <a:off x="623944" y="1333948"/>
              <a:ext cx="1850316" cy="333487"/>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07000"/>
                </a:lnSpc>
                <a:spcAft>
                  <a:spcPts val="600"/>
                </a:spcAft>
              </a:pPr>
              <a:r>
                <a:rPr lang="en-IN" sz="900">
                  <a:solidFill>
                    <a:prstClr val="black"/>
                  </a:solidFill>
                  <a:latin typeface="Times New Roman" panose="02020603050405020304" pitchFamily="18" charset="0"/>
                  <a:ea typeface="Calibri" panose="020F0502020204030204" pitchFamily="34" charset="0"/>
                  <a:cs typeface="Times New Roman" panose="02020603050405020304" pitchFamily="18" charset="0"/>
                </a:rPr>
                <a:t>Face Data Set acquisition</a:t>
              </a:r>
              <a:endParaRPr lang="en-IN" sz="825">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2" name="Picture 51">
              <a:extLst>
                <a:ext uri="{FF2B5EF4-FFF2-40B4-BE49-F238E27FC236}">
                  <a16:creationId xmlns:a16="http://schemas.microsoft.com/office/drawing/2014/main" id="{7E99D936-81B7-4BA4-BA4E-00C9D233E7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944" y="352204"/>
              <a:ext cx="1828800" cy="758631"/>
            </a:xfrm>
            <a:prstGeom prst="rect">
              <a:avLst/>
            </a:prstGeom>
          </p:spPr>
        </p:pic>
        <p:pic>
          <p:nvPicPr>
            <p:cNvPr id="53" name="Picture 52">
              <a:extLst>
                <a:ext uri="{FF2B5EF4-FFF2-40B4-BE49-F238E27FC236}">
                  <a16:creationId xmlns:a16="http://schemas.microsoft.com/office/drawing/2014/main" id="{7342BFAB-2288-45F0-A103-41522FC6B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 y="416750"/>
              <a:ext cx="265416" cy="304022"/>
            </a:xfrm>
            <a:prstGeom prst="rect">
              <a:avLst/>
            </a:prstGeom>
          </p:spPr>
        </p:pic>
        <p:sp>
          <p:nvSpPr>
            <p:cNvPr id="54" name="Rectangle 53">
              <a:extLst>
                <a:ext uri="{FF2B5EF4-FFF2-40B4-BE49-F238E27FC236}">
                  <a16:creationId xmlns:a16="http://schemas.microsoft.com/office/drawing/2014/main" id="{2B041E8B-40CB-42D1-8AB1-566507018394}"/>
                </a:ext>
              </a:extLst>
            </p:cNvPr>
            <p:cNvSpPr/>
            <p:nvPr/>
          </p:nvSpPr>
          <p:spPr>
            <a:xfrm>
              <a:off x="978947" y="72506"/>
              <a:ext cx="914400" cy="268941"/>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07000"/>
                </a:lnSpc>
                <a:spcAft>
                  <a:spcPts val="600"/>
                </a:spcAft>
              </a:pPr>
              <a:r>
                <a:rPr lang="en-IN" sz="90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Enrolment</a:t>
              </a:r>
              <a:endParaRPr lang="en-IN" sz="825">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5" name="Rounded Rectangle 19">
              <a:extLst>
                <a:ext uri="{FF2B5EF4-FFF2-40B4-BE49-F238E27FC236}">
                  <a16:creationId xmlns:a16="http://schemas.microsoft.com/office/drawing/2014/main" id="{BFA5DB3C-BEB5-430D-BD17-E2ACD664685B}"/>
                </a:ext>
              </a:extLst>
            </p:cNvPr>
            <p:cNvSpPr/>
            <p:nvPr/>
          </p:nvSpPr>
          <p:spPr>
            <a:xfrm>
              <a:off x="624505" y="1815163"/>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Preprocessing</a:t>
              </a:r>
            </a:p>
          </p:txBody>
        </p:sp>
        <p:sp>
          <p:nvSpPr>
            <p:cNvPr id="56" name="Rounded Rectangle 21">
              <a:extLst>
                <a:ext uri="{FF2B5EF4-FFF2-40B4-BE49-F238E27FC236}">
                  <a16:creationId xmlns:a16="http://schemas.microsoft.com/office/drawing/2014/main" id="{C4350A56-08DA-4818-A245-52676CF83D63}"/>
                </a:ext>
              </a:extLst>
            </p:cNvPr>
            <p:cNvSpPr/>
            <p:nvPr/>
          </p:nvSpPr>
          <p:spPr>
            <a:xfrm>
              <a:off x="624505" y="2310015"/>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dirty="0">
                  <a:solidFill>
                    <a:prstClr val="black"/>
                  </a:solidFill>
                  <a:latin typeface="Times New Roman" panose="02020603050405020304" pitchFamily="18" charset="0"/>
                  <a:ea typeface="Calibri" panose="020F0502020204030204" pitchFamily="34" charset="0"/>
                </a:rPr>
                <a:t>Face Detection</a:t>
              </a:r>
            </a:p>
          </p:txBody>
        </p:sp>
        <p:sp>
          <p:nvSpPr>
            <p:cNvPr id="57" name="Rounded Rectangle 22">
              <a:extLst>
                <a:ext uri="{FF2B5EF4-FFF2-40B4-BE49-F238E27FC236}">
                  <a16:creationId xmlns:a16="http://schemas.microsoft.com/office/drawing/2014/main" id="{2F5DC634-75B0-40E6-9D4F-D0BC8FDFEAB2}"/>
                </a:ext>
              </a:extLst>
            </p:cNvPr>
            <p:cNvSpPr/>
            <p:nvPr/>
          </p:nvSpPr>
          <p:spPr>
            <a:xfrm>
              <a:off x="624505" y="2815118"/>
              <a:ext cx="1849755" cy="1477183"/>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t"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Face Recognition</a:t>
              </a:r>
            </a:p>
          </p:txBody>
        </p:sp>
        <p:sp>
          <p:nvSpPr>
            <p:cNvPr id="59" name="Rounded Rectangle 23">
              <a:extLst>
                <a:ext uri="{FF2B5EF4-FFF2-40B4-BE49-F238E27FC236}">
                  <a16:creationId xmlns:a16="http://schemas.microsoft.com/office/drawing/2014/main" id="{6208902D-76DF-4395-87EE-D483643EAF9E}"/>
                </a:ext>
              </a:extLst>
            </p:cNvPr>
            <p:cNvSpPr/>
            <p:nvPr/>
          </p:nvSpPr>
          <p:spPr>
            <a:xfrm>
              <a:off x="849854" y="3183051"/>
              <a:ext cx="1376979" cy="36666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07000"/>
                </a:lnSpc>
                <a:spcAft>
                  <a:spcPts val="600"/>
                </a:spcAft>
              </a:pPr>
              <a:r>
                <a:rPr lang="en-IN" sz="900">
                  <a:solidFill>
                    <a:prstClr val="black"/>
                  </a:solidFill>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825">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0" name="Rounded Rectangle 24">
              <a:extLst>
                <a:ext uri="{FF2B5EF4-FFF2-40B4-BE49-F238E27FC236}">
                  <a16:creationId xmlns:a16="http://schemas.microsoft.com/office/drawing/2014/main" id="{04CF3D9E-D59A-4FD4-9ACF-BA00F364B91C}"/>
                </a:ext>
              </a:extLst>
            </p:cNvPr>
            <p:cNvSpPr/>
            <p:nvPr/>
          </p:nvSpPr>
          <p:spPr>
            <a:xfrm>
              <a:off x="849854" y="3620355"/>
              <a:ext cx="1376979" cy="359975"/>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Classification</a:t>
              </a:r>
            </a:p>
          </p:txBody>
        </p:sp>
        <p:sp>
          <p:nvSpPr>
            <p:cNvPr id="61" name="Rounded Rectangle 25">
              <a:extLst>
                <a:ext uri="{FF2B5EF4-FFF2-40B4-BE49-F238E27FC236}">
                  <a16:creationId xmlns:a16="http://schemas.microsoft.com/office/drawing/2014/main" id="{E8EFC8DB-FCC4-4B3F-8D82-E4720A835A81}"/>
                </a:ext>
              </a:extLst>
            </p:cNvPr>
            <p:cNvSpPr/>
            <p:nvPr/>
          </p:nvSpPr>
          <p:spPr>
            <a:xfrm>
              <a:off x="624505" y="4483059"/>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Classified Result</a:t>
              </a:r>
            </a:p>
          </p:txBody>
        </p:sp>
        <p:pic>
          <p:nvPicPr>
            <p:cNvPr id="62" name="Picture 61">
              <a:extLst>
                <a:ext uri="{FF2B5EF4-FFF2-40B4-BE49-F238E27FC236}">
                  <a16:creationId xmlns:a16="http://schemas.microsoft.com/office/drawing/2014/main" id="{E83A5426-C1E6-4BEA-BCC4-AB3807F09A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416" y="5131397"/>
              <a:ext cx="871370" cy="871370"/>
            </a:xfrm>
            <a:prstGeom prst="rect">
              <a:avLst/>
            </a:prstGeom>
          </p:spPr>
        </p:pic>
        <p:sp>
          <p:nvSpPr>
            <p:cNvPr id="63" name="Rectangle 62">
              <a:extLst>
                <a:ext uri="{FF2B5EF4-FFF2-40B4-BE49-F238E27FC236}">
                  <a16:creationId xmlns:a16="http://schemas.microsoft.com/office/drawing/2014/main" id="{49B36B4D-F524-4D37-BB7F-28A575E22EAC}"/>
                </a:ext>
              </a:extLst>
            </p:cNvPr>
            <p:cNvSpPr/>
            <p:nvPr/>
          </p:nvSpPr>
          <p:spPr>
            <a:xfrm>
              <a:off x="3773052" y="83674"/>
              <a:ext cx="1061343" cy="268605"/>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US" sz="900">
                  <a:solidFill>
                    <a:srgbClr val="00B0F0"/>
                  </a:solidFill>
                  <a:latin typeface="Times New Roman" panose="02020603050405020304" pitchFamily="18" charset="0"/>
                  <a:ea typeface="Calibri" panose="020F0502020204030204" pitchFamily="34" charset="0"/>
                </a:rPr>
                <a:t>Verification</a:t>
              </a:r>
              <a:endParaRPr lang="en-IN" sz="900">
                <a:solidFill>
                  <a:prstClr val="black"/>
                </a:solidFill>
                <a:latin typeface="Times New Roman" panose="02020603050405020304" pitchFamily="18" charset="0"/>
                <a:ea typeface="Calibri" panose="020F0502020204030204" pitchFamily="34" charset="0"/>
              </a:endParaRPr>
            </a:p>
          </p:txBody>
        </p:sp>
        <p:sp>
          <p:nvSpPr>
            <p:cNvPr id="64" name="Rounded Rectangle 30">
              <a:extLst>
                <a:ext uri="{FF2B5EF4-FFF2-40B4-BE49-F238E27FC236}">
                  <a16:creationId xmlns:a16="http://schemas.microsoft.com/office/drawing/2014/main" id="{9E119134-8B77-4B24-A17C-3A14FC7ECCD0}"/>
                </a:ext>
              </a:extLst>
            </p:cNvPr>
            <p:cNvSpPr/>
            <p:nvPr/>
          </p:nvSpPr>
          <p:spPr>
            <a:xfrm>
              <a:off x="3232291" y="2145547"/>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Preprocessing</a:t>
              </a:r>
            </a:p>
          </p:txBody>
        </p:sp>
        <p:sp>
          <p:nvSpPr>
            <p:cNvPr id="65" name="Rounded Rectangle 31">
              <a:extLst>
                <a:ext uri="{FF2B5EF4-FFF2-40B4-BE49-F238E27FC236}">
                  <a16:creationId xmlns:a16="http://schemas.microsoft.com/office/drawing/2014/main" id="{C8C481DC-E48D-4809-9A3C-B788C3D11392}"/>
                </a:ext>
              </a:extLst>
            </p:cNvPr>
            <p:cNvSpPr/>
            <p:nvPr/>
          </p:nvSpPr>
          <p:spPr>
            <a:xfrm>
              <a:off x="3232291" y="2640212"/>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Face Detection</a:t>
              </a:r>
            </a:p>
          </p:txBody>
        </p:sp>
        <p:sp>
          <p:nvSpPr>
            <p:cNvPr id="66" name="Rounded Rectangle 32">
              <a:extLst>
                <a:ext uri="{FF2B5EF4-FFF2-40B4-BE49-F238E27FC236}">
                  <a16:creationId xmlns:a16="http://schemas.microsoft.com/office/drawing/2014/main" id="{13F568C2-3331-4D81-808F-82498C22DCE7}"/>
                </a:ext>
              </a:extLst>
            </p:cNvPr>
            <p:cNvSpPr/>
            <p:nvPr/>
          </p:nvSpPr>
          <p:spPr>
            <a:xfrm>
              <a:off x="3232291" y="3145672"/>
              <a:ext cx="1849755" cy="1477010"/>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t"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Face Recognition</a:t>
              </a:r>
            </a:p>
          </p:txBody>
        </p:sp>
        <p:sp>
          <p:nvSpPr>
            <p:cNvPr id="67" name="Rounded Rectangle 33">
              <a:extLst>
                <a:ext uri="{FF2B5EF4-FFF2-40B4-BE49-F238E27FC236}">
                  <a16:creationId xmlns:a16="http://schemas.microsoft.com/office/drawing/2014/main" id="{927B1E98-EC71-45DC-934D-AEAD1D2A7171}"/>
                </a:ext>
              </a:extLst>
            </p:cNvPr>
            <p:cNvSpPr/>
            <p:nvPr/>
          </p:nvSpPr>
          <p:spPr>
            <a:xfrm>
              <a:off x="3457716" y="3513337"/>
              <a:ext cx="1376680" cy="366395"/>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Feature Extraction</a:t>
              </a:r>
            </a:p>
          </p:txBody>
        </p:sp>
        <p:sp>
          <p:nvSpPr>
            <p:cNvPr id="68" name="Rounded Rectangle 34">
              <a:extLst>
                <a:ext uri="{FF2B5EF4-FFF2-40B4-BE49-F238E27FC236}">
                  <a16:creationId xmlns:a16="http://schemas.microsoft.com/office/drawing/2014/main" id="{BBA111A4-44A9-479D-BC7F-F6D47A97B030}"/>
                </a:ext>
              </a:extLst>
            </p:cNvPr>
            <p:cNvSpPr/>
            <p:nvPr/>
          </p:nvSpPr>
          <p:spPr>
            <a:xfrm>
              <a:off x="3457716" y="3950852"/>
              <a:ext cx="1376680" cy="359410"/>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Classification</a:t>
              </a:r>
            </a:p>
          </p:txBody>
        </p:sp>
        <p:sp>
          <p:nvSpPr>
            <p:cNvPr id="69" name="Rounded Rectangle 35">
              <a:extLst>
                <a:ext uri="{FF2B5EF4-FFF2-40B4-BE49-F238E27FC236}">
                  <a16:creationId xmlns:a16="http://schemas.microsoft.com/office/drawing/2014/main" id="{FC0097A9-60C3-4594-B25E-C0A7958BBCD4}"/>
                </a:ext>
              </a:extLst>
            </p:cNvPr>
            <p:cNvSpPr/>
            <p:nvPr/>
          </p:nvSpPr>
          <p:spPr>
            <a:xfrm>
              <a:off x="3267449" y="5397460"/>
              <a:ext cx="1849755" cy="33337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prstClr val="black"/>
                  </a:solidFill>
                  <a:latin typeface="Times New Roman" panose="02020603050405020304" pitchFamily="18" charset="0"/>
                  <a:ea typeface="Calibri" panose="020F0502020204030204" pitchFamily="34" charset="0"/>
                </a:rPr>
                <a:t>Matching</a:t>
              </a:r>
            </a:p>
          </p:txBody>
        </p:sp>
        <p:pic>
          <p:nvPicPr>
            <p:cNvPr id="70" name="Picture 69">
              <a:extLst>
                <a:ext uri="{FF2B5EF4-FFF2-40B4-BE49-F238E27FC236}">
                  <a16:creationId xmlns:a16="http://schemas.microsoft.com/office/drawing/2014/main" id="{3EEF61CE-5908-4917-9DE3-16C69BFCC0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4565" y="6124448"/>
              <a:ext cx="1828800" cy="1373632"/>
            </a:xfrm>
            <a:prstGeom prst="rect">
              <a:avLst/>
            </a:prstGeom>
          </p:spPr>
        </p:pic>
        <p:pic>
          <p:nvPicPr>
            <p:cNvPr id="71" name="Picture 70">
              <a:extLst>
                <a:ext uri="{FF2B5EF4-FFF2-40B4-BE49-F238E27FC236}">
                  <a16:creationId xmlns:a16="http://schemas.microsoft.com/office/drawing/2014/main" id="{BE47DAB7-B509-4612-8E41-E493203DED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59104" y="6866606"/>
              <a:ext cx="699248" cy="545413"/>
            </a:xfrm>
            <a:prstGeom prst="rect">
              <a:avLst/>
            </a:prstGeom>
          </p:spPr>
        </p:pic>
        <p:cxnSp>
          <p:nvCxnSpPr>
            <p:cNvPr id="72" name="Straight Arrow Connector 71">
              <a:extLst>
                <a:ext uri="{FF2B5EF4-FFF2-40B4-BE49-F238E27FC236}">
                  <a16:creationId xmlns:a16="http://schemas.microsoft.com/office/drawing/2014/main" id="{4E779E76-3E58-47E1-97E8-648DF9BCF55D}"/>
                </a:ext>
              </a:extLst>
            </p:cNvPr>
            <p:cNvCxnSpPr>
              <a:stCxn id="62" idx="3"/>
              <a:endCxn id="69" idx="1"/>
            </p:cNvCxnSpPr>
            <p:nvPr/>
          </p:nvCxnSpPr>
          <p:spPr>
            <a:xfrm flipV="1">
              <a:off x="1984786" y="5564148"/>
              <a:ext cx="1282663" cy="2934"/>
            </a:xfrm>
            <a:prstGeom prst="straightConnector1">
              <a:avLst/>
            </a:prstGeom>
            <a:noFill/>
            <a:ln w="25400" cap="flat" cmpd="sng" algn="ctr">
              <a:solidFill>
                <a:srgbClr val="1F497D">
                  <a:lumMod val="60000"/>
                  <a:lumOff val="40000"/>
                </a:srgbClr>
              </a:solidFill>
              <a:prstDash val="dash"/>
              <a:tailEnd type="arrow"/>
            </a:ln>
            <a:effectLst/>
          </p:spPr>
        </p:cxnSp>
        <p:cxnSp>
          <p:nvCxnSpPr>
            <p:cNvPr id="73" name="Straight Arrow Connector 72">
              <a:extLst>
                <a:ext uri="{FF2B5EF4-FFF2-40B4-BE49-F238E27FC236}">
                  <a16:creationId xmlns:a16="http://schemas.microsoft.com/office/drawing/2014/main" id="{91426549-A613-452F-BB92-CE66D01559EC}"/>
                </a:ext>
              </a:extLst>
            </p:cNvPr>
            <p:cNvCxnSpPr/>
            <p:nvPr/>
          </p:nvCxnSpPr>
          <p:spPr>
            <a:xfrm flipH="1" flipV="1">
              <a:off x="2958352" y="6368527"/>
              <a:ext cx="273939" cy="365759"/>
            </a:xfrm>
            <a:prstGeom prst="straightConnector1">
              <a:avLst/>
            </a:prstGeom>
            <a:noFill/>
            <a:ln w="25400" cap="flat" cmpd="sng" algn="ctr">
              <a:solidFill>
                <a:srgbClr val="1F497D">
                  <a:lumMod val="60000"/>
                  <a:lumOff val="40000"/>
                </a:srgbClr>
              </a:solidFill>
              <a:prstDash val="dash"/>
              <a:tailEnd type="arrow"/>
            </a:ln>
            <a:effectLst/>
          </p:spPr>
        </p:cxnSp>
        <p:cxnSp>
          <p:nvCxnSpPr>
            <p:cNvPr id="74" name="Straight Arrow Connector 73">
              <a:extLst>
                <a:ext uri="{FF2B5EF4-FFF2-40B4-BE49-F238E27FC236}">
                  <a16:creationId xmlns:a16="http://schemas.microsoft.com/office/drawing/2014/main" id="{ADAFBB0B-4F3D-47FC-A274-D29F7A8E2CC3}"/>
                </a:ext>
              </a:extLst>
            </p:cNvPr>
            <p:cNvCxnSpPr>
              <a:endCxn id="71" idx="3"/>
            </p:cNvCxnSpPr>
            <p:nvPr/>
          </p:nvCxnSpPr>
          <p:spPr>
            <a:xfrm flipH="1">
              <a:off x="2958352" y="6788075"/>
              <a:ext cx="294894" cy="351238"/>
            </a:xfrm>
            <a:prstGeom prst="straightConnector1">
              <a:avLst/>
            </a:prstGeom>
            <a:noFill/>
            <a:ln w="25400" cap="flat" cmpd="sng" algn="ctr">
              <a:solidFill>
                <a:srgbClr val="1F497D">
                  <a:lumMod val="60000"/>
                  <a:lumOff val="40000"/>
                </a:srgbClr>
              </a:solidFill>
              <a:prstDash val="dash"/>
              <a:tailEnd type="arrow"/>
            </a:ln>
            <a:effectLst/>
          </p:spPr>
        </p:cxnSp>
        <p:sp>
          <p:nvSpPr>
            <p:cNvPr id="75" name="Rectangle 74">
              <a:extLst>
                <a:ext uri="{FF2B5EF4-FFF2-40B4-BE49-F238E27FC236}">
                  <a16:creationId xmlns:a16="http://schemas.microsoft.com/office/drawing/2014/main" id="{4C9AB41B-4011-4F2D-8C2D-CE54FCFA93F4}"/>
                </a:ext>
              </a:extLst>
            </p:cNvPr>
            <p:cNvSpPr/>
            <p:nvPr/>
          </p:nvSpPr>
          <p:spPr>
            <a:xfrm>
              <a:off x="4256663" y="5874813"/>
              <a:ext cx="1201975" cy="268605"/>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srgbClr val="00B0F0"/>
                  </a:solidFill>
                  <a:latin typeface="Times New Roman" panose="02020603050405020304" pitchFamily="18" charset="0"/>
                  <a:ea typeface="Calibri" panose="020F0502020204030204" pitchFamily="34" charset="0"/>
                </a:rPr>
                <a:t> Admin</a:t>
              </a:r>
              <a:endParaRPr lang="en-IN" sz="900">
                <a:solidFill>
                  <a:prstClr val="black"/>
                </a:solidFill>
                <a:latin typeface="Times New Roman" panose="02020603050405020304" pitchFamily="18" charset="0"/>
                <a:ea typeface="Calibri" panose="020F0502020204030204" pitchFamily="34" charset="0"/>
              </a:endParaRPr>
            </a:p>
          </p:txBody>
        </p:sp>
        <p:sp>
          <p:nvSpPr>
            <p:cNvPr id="76" name="Rectangle 75">
              <a:extLst>
                <a:ext uri="{FF2B5EF4-FFF2-40B4-BE49-F238E27FC236}">
                  <a16:creationId xmlns:a16="http://schemas.microsoft.com/office/drawing/2014/main" id="{EED06B3F-0A51-4782-8F71-31AE8F0D1C14}"/>
                </a:ext>
              </a:extLst>
            </p:cNvPr>
            <p:cNvSpPr/>
            <p:nvPr/>
          </p:nvSpPr>
          <p:spPr>
            <a:xfrm>
              <a:off x="182318" y="5185187"/>
              <a:ext cx="796629" cy="719287"/>
            </a:xfrm>
            <a:prstGeom prst="rect">
              <a:avLst/>
            </a:prstGeom>
            <a:solidFill>
              <a:sysClr val="window" lastClr="FFFFFF"/>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gn="ctr" defTabSz="685800">
                <a:lnSpc>
                  <a:spcPct val="115000"/>
                </a:lnSpc>
                <a:spcAft>
                  <a:spcPts val="750"/>
                </a:spcAft>
              </a:pPr>
              <a:r>
                <a:rPr lang="en-IN" sz="900">
                  <a:solidFill>
                    <a:srgbClr val="00B0F0"/>
                  </a:solidFill>
                  <a:latin typeface="Times New Roman" panose="02020603050405020304" pitchFamily="18" charset="0"/>
                  <a:ea typeface="Calibri" panose="020F0502020204030204" pitchFamily="34" charset="0"/>
                </a:rPr>
                <a:t>Student Database Server</a:t>
              </a:r>
              <a:endParaRPr lang="en-IN" sz="900">
                <a:solidFill>
                  <a:prstClr val="black"/>
                </a:solidFill>
                <a:latin typeface="Times New Roman" panose="02020603050405020304" pitchFamily="18" charset="0"/>
                <a:ea typeface="Calibri" panose="020F0502020204030204" pitchFamily="34" charset="0"/>
              </a:endParaRPr>
            </a:p>
          </p:txBody>
        </p:sp>
        <p:pic>
          <p:nvPicPr>
            <p:cNvPr id="77" name="Picture 76">
              <a:extLst>
                <a:ext uri="{FF2B5EF4-FFF2-40B4-BE49-F238E27FC236}">
                  <a16:creationId xmlns:a16="http://schemas.microsoft.com/office/drawing/2014/main" id="{E1FC46E7-79EC-4AE5-A9B4-16D1A5B5C3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26833" y="6016998"/>
              <a:ext cx="699135" cy="544830"/>
            </a:xfrm>
            <a:prstGeom prst="rect">
              <a:avLst/>
            </a:prstGeom>
          </p:spPr>
        </p:pic>
        <p:pic>
          <p:nvPicPr>
            <p:cNvPr id="78" name="Picture 77">
              <a:extLst>
                <a:ext uri="{FF2B5EF4-FFF2-40B4-BE49-F238E27FC236}">
                  <a16:creationId xmlns:a16="http://schemas.microsoft.com/office/drawing/2014/main" id="{820F817E-75CB-494D-8020-A56E503A31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61759" y="648056"/>
              <a:ext cx="1828800" cy="1209280"/>
            </a:xfrm>
            <a:prstGeom prst="rect">
              <a:avLst/>
            </a:prstGeom>
          </p:spPr>
        </p:pic>
      </p:grpSp>
    </p:spTree>
    <p:extLst>
      <p:ext uri="{BB962C8B-B14F-4D97-AF65-F5344CB8AC3E}">
        <p14:creationId xmlns:p14="http://schemas.microsoft.com/office/powerpoint/2010/main" val="131714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FA89-351C-4DD6-AF55-57EDAF661419}"/>
              </a:ext>
            </a:extLst>
          </p:cNvPr>
          <p:cNvSpPr>
            <a:spLocks noGrp="1"/>
          </p:cNvSpPr>
          <p:nvPr>
            <p:ph type="title"/>
          </p:nvPr>
        </p:nvSpPr>
        <p:spPr>
          <a:xfrm>
            <a:off x="628650" y="136524"/>
            <a:ext cx="7886700" cy="4730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Flow Chart</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C06240-7B59-426C-AAE8-269C02694362}"/>
              </a:ext>
            </a:extLst>
          </p:cNvPr>
          <p:cNvSpPr>
            <a:spLocks noGrp="1"/>
          </p:cNvSpPr>
          <p:nvPr>
            <p:ph type="dt" sz="half" idx="10"/>
          </p:nvPr>
        </p:nvSpPr>
        <p:spPr/>
        <p:txBody>
          <a:bodyPr/>
          <a:lstStyle/>
          <a:p>
            <a:fld id="{180FA82B-A048-42B2-B2B5-9BC01001B246}" type="datetime1">
              <a:rPr lang="en-US" smtClean="0"/>
              <a:t>6/13/2022</a:t>
            </a:fld>
            <a:endParaRPr lang="en-US"/>
          </a:p>
        </p:txBody>
      </p:sp>
      <p:sp>
        <p:nvSpPr>
          <p:cNvPr id="6" name="Slide Number Placeholder 5">
            <a:extLst>
              <a:ext uri="{FF2B5EF4-FFF2-40B4-BE49-F238E27FC236}">
                <a16:creationId xmlns:a16="http://schemas.microsoft.com/office/drawing/2014/main" id="{3E30A977-D65E-43D2-A759-7A9A6126C98C}"/>
              </a:ext>
            </a:extLst>
          </p:cNvPr>
          <p:cNvSpPr>
            <a:spLocks noGrp="1"/>
          </p:cNvSpPr>
          <p:nvPr>
            <p:ph type="sldNum" sz="quarter" idx="12"/>
          </p:nvPr>
        </p:nvSpPr>
        <p:spPr/>
        <p:txBody>
          <a:bodyPr/>
          <a:lstStyle/>
          <a:p>
            <a:fld id="{4F43445C-0253-42AA-999B-D535E9A87772}" type="slidenum">
              <a:rPr lang="en-US" smtClean="0"/>
              <a:t>13</a:t>
            </a:fld>
            <a:endParaRPr lang="en-US"/>
          </a:p>
        </p:txBody>
      </p:sp>
      <p:pic>
        <p:nvPicPr>
          <p:cNvPr id="7" name="Picture 6">
            <a:extLst>
              <a:ext uri="{FF2B5EF4-FFF2-40B4-BE49-F238E27FC236}">
                <a16:creationId xmlns:a16="http://schemas.microsoft.com/office/drawing/2014/main" id="{3B8D887E-2133-4664-A43A-F2557371C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055" y="609598"/>
            <a:ext cx="4707890" cy="6137620"/>
          </a:xfrm>
          <a:prstGeom prst="rect">
            <a:avLst/>
          </a:prstGeom>
        </p:spPr>
      </p:pic>
    </p:spTree>
    <p:extLst>
      <p:ext uri="{BB962C8B-B14F-4D97-AF65-F5344CB8AC3E}">
        <p14:creationId xmlns:p14="http://schemas.microsoft.com/office/powerpoint/2010/main" val="15221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EE38-57F1-4496-98D5-F08C35405192}"/>
              </a:ext>
            </a:extLst>
          </p:cNvPr>
          <p:cNvSpPr>
            <a:spLocks noGrp="1"/>
          </p:cNvSpPr>
          <p:nvPr>
            <p:ph type="title"/>
          </p:nvPr>
        </p:nvSpPr>
        <p:spPr>
          <a:xfrm>
            <a:off x="457200" y="27709"/>
            <a:ext cx="8229600" cy="457199"/>
          </a:xfrm>
        </p:spPr>
        <p:txBody>
          <a:bodyPr>
            <a:normAutofit fontScale="90000"/>
          </a:bodyPr>
          <a:lstStyle/>
          <a:p>
            <a:r>
              <a:rPr lang="en-US" sz="4000" b="1" dirty="0">
                <a:solidFill>
                  <a:srgbClr val="FFFF00"/>
                </a:solidFill>
                <a:latin typeface="Times New Roman" panose="02020603050405020304" pitchFamily="18" charset="0"/>
                <a:cs typeface="Times New Roman" panose="02020603050405020304" pitchFamily="18" charset="0"/>
              </a:rPr>
              <a:t>DCNN Face recognition</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7BB7D-5CB6-4A97-B697-8A78F2D0DFD5}"/>
              </a:ext>
            </a:extLst>
          </p:cNvPr>
          <p:cNvSpPr>
            <a:spLocks noGrp="1"/>
          </p:cNvSpPr>
          <p:nvPr>
            <p:ph idx="1"/>
          </p:nvPr>
        </p:nvSpPr>
        <p:spPr>
          <a:xfrm>
            <a:off x="457200" y="762000"/>
            <a:ext cx="8229600" cy="5364163"/>
          </a:xfrm>
        </p:spPr>
        <p:txBody>
          <a:bodyPr>
            <a:normAutofit/>
          </a:bodyPr>
          <a:lstStyle/>
          <a:p>
            <a:pPr marL="0" indent="0" algn="just">
              <a:buNone/>
            </a:pPr>
            <a:r>
              <a:rPr lang="en-US" sz="1800" b="1" dirty="0">
                <a:solidFill>
                  <a:srgbClr val="FFFF00"/>
                </a:solidFill>
                <a:latin typeface="Times New Roman" panose="02020603050405020304" pitchFamily="18" charset="0"/>
                <a:cs typeface="Times New Roman" panose="02020603050405020304" pitchFamily="18" charset="0"/>
              </a:rPr>
              <a:t>Face Alignment </a:t>
            </a:r>
            <a:r>
              <a:rPr lang="en-US" sz="1800" dirty="0">
                <a:solidFill>
                  <a:srgbClr val="FFFF00"/>
                </a:solidFill>
                <a:latin typeface="Times New Roman" panose="02020603050405020304" pitchFamily="18" charset="0"/>
                <a:cs typeface="Times New Roman" panose="02020603050405020304" pitchFamily="18" charset="0"/>
              </a:rPr>
              <a:t>– Faces that are turned away from the focal point look totally different to a computer. An algorithm is required to normalize the face to be consistent with the faces in the database. For example, the bottom of the chin, the top of the nose, the outsides of the eyes, various points around the eyes and mouth, etc. </a:t>
            </a:r>
          </a:p>
          <a:p>
            <a:pPr marL="0" indent="0" algn="just">
              <a:buNone/>
            </a:pPr>
            <a:endParaRPr lang="en-US" sz="18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1800" b="1" dirty="0">
                <a:solidFill>
                  <a:srgbClr val="FFFF00"/>
                </a:solidFill>
                <a:latin typeface="Times New Roman" panose="02020603050405020304" pitchFamily="18" charset="0"/>
                <a:cs typeface="Times New Roman" panose="02020603050405020304" pitchFamily="18" charset="0"/>
              </a:rPr>
              <a:t>Face Detection </a:t>
            </a:r>
            <a:r>
              <a:rPr lang="en-US" sz="1800" dirty="0">
                <a:solidFill>
                  <a:srgbClr val="FFFF00"/>
                </a:solidFill>
                <a:latin typeface="Times New Roman" panose="02020603050405020304" pitchFamily="18" charset="0"/>
                <a:cs typeface="Times New Roman" panose="02020603050405020304" pitchFamily="18" charset="0"/>
              </a:rPr>
              <a:t>– The machine must first locate the face in the image or video. </a:t>
            </a:r>
          </a:p>
          <a:p>
            <a:pPr marL="0" indent="0" algn="just">
              <a:buNone/>
            </a:pPr>
            <a:endParaRPr lang="en-US" sz="18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1800" b="1" dirty="0">
                <a:solidFill>
                  <a:srgbClr val="FFFF00"/>
                </a:solidFill>
                <a:latin typeface="Times New Roman" panose="02020603050405020304" pitchFamily="18" charset="0"/>
                <a:cs typeface="Times New Roman" panose="02020603050405020304" pitchFamily="18" charset="0"/>
              </a:rPr>
              <a:t>Feature Measurement and Extraction </a:t>
            </a:r>
            <a:r>
              <a:rPr lang="en-US" sz="1800" dirty="0">
                <a:solidFill>
                  <a:srgbClr val="FFFF00"/>
                </a:solidFill>
                <a:latin typeface="Times New Roman" panose="02020603050405020304" pitchFamily="18" charset="0"/>
                <a:cs typeface="Times New Roman" panose="02020603050405020304" pitchFamily="18" charset="0"/>
              </a:rPr>
              <a:t>– This step requires the measurement and extraction of various features from the face that will permit the algorithm to match the face to other faces in its database. </a:t>
            </a:r>
          </a:p>
          <a:p>
            <a:pPr marL="0" indent="0" algn="just">
              <a:buNone/>
            </a:pPr>
            <a:endParaRPr lang="en-US" sz="18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1800" b="1" dirty="0">
                <a:solidFill>
                  <a:srgbClr val="FFFF00"/>
                </a:solidFill>
                <a:latin typeface="Times New Roman" panose="02020603050405020304" pitchFamily="18" charset="0"/>
                <a:cs typeface="Times New Roman" panose="02020603050405020304" pitchFamily="18" charset="0"/>
              </a:rPr>
              <a:t>Face Recognition </a:t>
            </a:r>
            <a:r>
              <a:rPr lang="en-US" sz="1800" dirty="0">
                <a:solidFill>
                  <a:srgbClr val="FFFF00"/>
                </a:solidFill>
                <a:latin typeface="Times New Roman" panose="02020603050405020304" pitchFamily="18" charset="0"/>
                <a:cs typeface="Times New Roman" panose="02020603050405020304" pitchFamily="18" charset="0"/>
              </a:rPr>
              <a:t>– Using the unique measurements of each face, a final ML algorithm will match the measurements of the face against known faces in a database. </a:t>
            </a:r>
          </a:p>
          <a:p>
            <a:pPr marL="0" indent="0" algn="just">
              <a:buNone/>
            </a:pPr>
            <a:endParaRPr lang="en-US" sz="18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1800" b="1" dirty="0">
                <a:solidFill>
                  <a:srgbClr val="FFFF00"/>
                </a:solidFill>
                <a:latin typeface="Times New Roman" panose="02020603050405020304" pitchFamily="18" charset="0"/>
                <a:cs typeface="Times New Roman" panose="02020603050405020304" pitchFamily="18" charset="0"/>
              </a:rPr>
              <a:t>Face Verification </a:t>
            </a:r>
            <a:r>
              <a:rPr lang="en-US" sz="1800" dirty="0">
                <a:solidFill>
                  <a:srgbClr val="FFFF00"/>
                </a:solidFill>
                <a:latin typeface="Times New Roman" panose="02020603050405020304" pitchFamily="18" charset="0"/>
                <a:cs typeface="Times New Roman" panose="02020603050405020304" pitchFamily="18" charset="0"/>
              </a:rPr>
              <a:t>– Face verification compares the unique properties of a given face to another face. The ML algorithm will return a confidence value to assess whether the faces match or not.</a:t>
            </a:r>
            <a:endParaRPr lang="en-IN" sz="1800"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3B2390-E6E0-4C32-91A2-7F3BE111906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F1083D-2FCD-4186-B5A9-6EE713D8A8F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50D312E-510B-4F89-8A13-B02506D824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601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108815"/>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Data Flow Diagram –Level 0</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D8B0076-D8D1-4A1C-BC2E-0A2C61370DA9}"/>
              </a:ext>
            </a:extLst>
          </p:cNvPr>
          <p:cNvPicPr>
            <a:picLocks noChangeAspect="1"/>
          </p:cNvPicPr>
          <p:nvPr/>
        </p:nvPicPr>
        <p:blipFill rotWithShape="1">
          <a:blip r:embed="rId2"/>
          <a:srcRect l="15314" t="6369" r="2843" b="54229"/>
          <a:stretch/>
        </p:blipFill>
        <p:spPr bwMode="auto">
          <a:xfrm>
            <a:off x="1032250" y="1120359"/>
            <a:ext cx="7079500" cy="48499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436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14795" y="82550"/>
            <a:ext cx="7886700" cy="473073"/>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Data Flow Diagram –Level 1</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8D39A8D-0D38-4A43-8615-66CF20226354}"/>
              </a:ext>
            </a:extLst>
          </p:cNvPr>
          <p:cNvPicPr>
            <a:picLocks noChangeAspect="1"/>
          </p:cNvPicPr>
          <p:nvPr/>
        </p:nvPicPr>
        <p:blipFill rotWithShape="1">
          <a:blip r:embed="rId2">
            <a:extLst>
              <a:ext uri="{28A0092B-C50C-407E-A947-70E740481C1C}">
                <a14:useLocalDpi xmlns:a14="http://schemas.microsoft.com/office/drawing/2010/main" val="0"/>
              </a:ext>
            </a:extLst>
          </a:blip>
          <a:srcRect l="7960" t="54853" r="3369" b="2123"/>
          <a:stretch/>
        </p:blipFill>
        <p:spPr bwMode="auto">
          <a:xfrm>
            <a:off x="609401" y="902733"/>
            <a:ext cx="7892094" cy="54536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17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0"/>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Data Flow Diagram –Level 2</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2B69F5D-461A-40AC-BA8E-B716926355F8}"/>
              </a:ext>
            </a:extLst>
          </p:cNvPr>
          <p:cNvPicPr>
            <a:picLocks noChangeAspect="1"/>
          </p:cNvPicPr>
          <p:nvPr/>
        </p:nvPicPr>
        <p:blipFill rotWithShape="1">
          <a:blip r:embed="rId2"/>
          <a:srcRect l="7371" t="10372" b="2740"/>
          <a:stretch/>
        </p:blipFill>
        <p:spPr bwMode="auto">
          <a:xfrm>
            <a:off x="895350" y="833414"/>
            <a:ext cx="7620000" cy="5853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780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0"/>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UML Diagram –Use Case</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80965C-1E89-4BD3-AD54-D181501CCA4D}"/>
              </a:ext>
            </a:extLst>
          </p:cNvPr>
          <p:cNvPicPr>
            <a:picLocks noChangeAspect="1"/>
          </p:cNvPicPr>
          <p:nvPr/>
        </p:nvPicPr>
        <p:blipFill rotWithShape="1">
          <a:blip r:embed="rId2"/>
          <a:srcRect t="6690"/>
          <a:stretch/>
        </p:blipFill>
        <p:spPr>
          <a:xfrm>
            <a:off x="2131898" y="714028"/>
            <a:ext cx="4880204" cy="6007448"/>
          </a:xfrm>
          <a:prstGeom prst="rect">
            <a:avLst/>
          </a:prstGeom>
        </p:spPr>
      </p:pic>
    </p:spTree>
    <p:extLst>
      <p:ext uri="{BB962C8B-B14F-4D97-AF65-F5344CB8AC3E}">
        <p14:creationId xmlns:p14="http://schemas.microsoft.com/office/powerpoint/2010/main" val="199655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0"/>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UML Diagram –Class Diagrams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44545A7-197A-4B7F-A14D-CB115E92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49491"/>
            <a:ext cx="6248400" cy="5306860"/>
          </a:xfrm>
          <a:prstGeom prst="rect">
            <a:avLst/>
          </a:prstGeom>
        </p:spPr>
      </p:pic>
    </p:spTree>
    <p:extLst>
      <p:ext uri="{BB962C8B-B14F-4D97-AF65-F5344CB8AC3E}">
        <p14:creationId xmlns:p14="http://schemas.microsoft.com/office/powerpoint/2010/main" val="237885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96DF-1EF0-41FE-AFEC-42AF1253B2FF}"/>
              </a:ext>
            </a:extLst>
          </p:cNvPr>
          <p:cNvSpPr>
            <a:spLocks noGrp="1"/>
          </p:cNvSpPr>
          <p:nvPr>
            <p:ph type="title"/>
          </p:nvPr>
        </p:nvSpPr>
        <p:spPr>
          <a:xfrm>
            <a:off x="457200" y="0"/>
            <a:ext cx="8229600" cy="731837"/>
          </a:xfrm>
        </p:spPr>
        <p:txBody>
          <a:bodyPr>
            <a:noAutofit/>
          </a:bodyPr>
          <a:lstStyle/>
          <a:p>
            <a:r>
              <a:rPr lang="en-US" b="1" dirty="0">
                <a:solidFill>
                  <a:srgbClr val="FFFF00"/>
                </a:solidFill>
                <a:latin typeface="Times New Roman" panose="02020603050405020304" pitchFamily="18" charset="0"/>
                <a:cs typeface="Times New Roman" panose="02020603050405020304" pitchFamily="18" charset="0"/>
              </a:rPr>
              <a:t>Abstract</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68085-4651-45E6-A102-F4FF3C176F40}"/>
              </a:ext>
            </a:extLst>
          </p:cNvPr>
          <p:cNvSpPr>
            <a:spLocks noGrp="1"/>
          </p:cNvSpPr>
          <p:nvPr>
            <p:ph idx="1"/>
          </p:nvPr>
        </p:nvSpPr>
        <p:spPr>
          <a:xfrm>
            <a:off x="457200" y="914400"/>
            <a:ext cx="8229600" cy="5211763"/>
          </a:xfrm>
        </p:spPr>
        <p:txBody>
          <a:bodyPr>
            <a:normAutofit/>
          </a:bodyPr>
          <a:lstStyle/>
          <a:p>
            <a:pPr algn="just"/>
            <a:r>
              <a:rPr lang="en-US" sz="2000" dirty="0">
                <a:solidFill>
                  <a:srgbClr val="FFFF00"/>
                </a:solidFill>
                <a:latin typeface="Times New Roman" panose="02020603050405020304" pitchFamily="18" charset="0"/>
                <a:cs typeface="Times New Roman" panose="02020603050405020304" pitchFamily="18" charset="0"/>
              </a:rPr>
              <a:t>Vaccinations are an important and effective cornerstone of preventive medical care with significant health benefits. </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FF00"/>
                </a:solidFill>
                <a:latin typeface="Times New Roman" panose="02020603050405020304" pitchFamily="18" charset="0"/>
                <a:cs typeface="Times New Roman" panose="02020603050405020304" pitchFamily="18" charset="0"/>
              </a:rPr>
              <a:t>The government has started vaccination to prevent the continuous spread of corona infection in India. </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FF00"/>
                </a:solidFill>
                <a:latin typeface="Times New Roman" panose="02020603050405020304" pitchFamily="18" charset="0"/>
                <a:cs typeface="Times New Roman" panose="02020603050405020304" pitchFamily="18" charset="0"/>
              </a:rPr>
              <a:t>Address ubiquitous problem: the widespread hesitancy toward or downright rejection of vaccination. </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FF00"/>
                </a:solidFill>
                <a:latin typeface="Times New Roman" panose="02020603050405020304" pitchFamily="18" charset="0"/>
                <a:cs typeface="Times New Roman" panose="02020603050405020304" pitchFamily="18" charset="0"/>
              </a:rPr>
              <a:t>Proposed an Aadhaar-based facial recognition system is used to find non vaccinated citizen and alert them using Artificial Intelligence.</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FF00"/>
                </a:solidFill>
                <a:latin typeface="Times New Roman" panose="02020603050405020304" pitchFamily="18" charset="0"/>
                <a:cs typeface="Times New Roman" panose="02020603050405020304" pitchFamily="18" charset="0"/>
              </a:rPr>
              <a:t>Finally its provides COVID-19 vaccination status using their face and attest that an individual has received a vaccine or not and alert them to get vaccinated.</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F111D60-A3B4-4F8E-9E5E-2995F569C6AA}"/>
              </a:ext>
            </a:extLst>
          </p:cNvPr>
          <p:cNvSpPr>
            <a:spLocks noGrp="1"/>
          </p:cNvSpPr>
          <p:nvPr>
            <p:ph type="dt" sz="half" idx="10"/>
          </p:nvPr>
        </p:nvSpPr>
        <p:spPr/>
        <p:txBody>
          <a:bodyPr/>
          <a:lstStyle/>
          <a:p>
            <a:fld id="{D0BBD163-103E-49B7-B026-79E76A7717C8}" type="datetime1">
              <a:rPr lang="en-US" smtClean="0"/>
              <a:t>6/13/2022</a:t>
            </a:fld>
            <a:endParaRPr lang="en-US"/>
          </a:p>
        </p:txBody>
      </p:sp>
      <p:sp>
        <p:nvSpPr>
          <p:cNvPr id="5" name="Slide Number Placeholder 4">
            <a:extLst>
              <a:ext uri="{FF2B5EF4-FFF2-40B4-BE49-F238E27FC236}">
                <a16:creationId xmlns:a16="http://schemas.microsoft.com/office/drawing/2014/main" id="{39B63FEB-A360-47BE-AF75-98108A0341BB}"/>
              </a:ext>
            </a:extLst>
          </p:cNvPr>
          <p:cNvSpPr>
            <a:spLocks noGrp="1"/>
          </p:cNvSpPr>
          <p:nvPr>
            <p:ph type="sldNum" sz="quarter" idx="12"/>
          </p:nvPr>
        </p:nvSpPr>
        <p:spPr/>
        <p:txBody>
          <a:bodyPr/>
          <a:lstStyle/>
          <a:p>
            <a:fld id="{E37433F4-0A81-4639-9194-3754E8D2CE9B}" type="slidenum">
              <a:rPr lang="en-US" smtClean="0"/>
              <a:pPr/>
              <a:t>2</a:t>
            </a:fld>
            <a:endParaRPr lang="en-US"/>
          </a:p>
        </p:txBody>
      </p:sp>
    </p:spTree>
    <p:extLst>
      <p:ext uri="{BB962C8B-B14F-4D97-AF65-F5344CB8AC3E}">
        <p14:creationId xmlns:p14="http://schemas.microsoft.com/office/powerpoint/2010/main" val="106615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0"/>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UML Diagram – Activity Diagrams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86D3038-7818-4751-92E3-3E05BC770BE8}"/>
              </a:ext>
            </a:extLst>
          </p:cNvPr>
          <p:cNvPicPr>
            <a:picLocks noChangeAspect="1"/>
          </p:cNvPicPr>
          <p:nvPr/>
        </p:nvPicPr>
        <p:blipFill rotWithShape="1">
          <a:blip r:embed="rId2"/>
          <a:srcRect t="5556" b="1967"/>
          <a:stretch/>
        </p:blipFill>
        <p:spPr bwMode="auto">
          <a:xfrm>
            <a:off x="3200400" y="633100"/>
            <a:ext cx="2743200" cy="60883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090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0"/>
            <a:ext cx="788670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UML Diagram – Sequence Diagrams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EE9A9F6-F04B-42CB-A7FC-F2E779CC5DE8}"/>
              </a:ext>
            </a:extLst>
          </p:cNvPr>
          <p:cNvPicPr>
            <a:picLocks noChangeAspect="1"/>
          </p:cNvPicPr>
          <p:nvPr/>
        </p:nvPicPr>
        <p:blipFill rotWithShape="1">
          <a:blip r:embed="rId2"/>
          <a:srcRect l="17537" t="3935" r="1695"/>
          <a:stretch/>
        </p:blipFill>
        <p:spPr bwMode="auto">
          <a:xfrm>
            <a:off x="2692979" y="625474"/>
            <a:ext cx="3771898" cy="62364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592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304800" y="136524"/>
            <a:ext cx="8210550" cy="625474"/>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UML Diagram – Component Diagrams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a:xfrm>
            <a:off x="6457950"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889DDA-82A2-468F-BFB6-22EFC776D18F}"/>
              </a:ext>
            </a:extLst>
          </p:cNvPr>
          <p:cNvPicPr>
            <a:picLocks noChangeAspect="1"/>
          </p:cNvPicPr>
          <p:nvPr/>
        </p:nvPicPr>
        <p:blipFill rotWithShape="1">
          <a:blip r:embed="rId2"/>
          <a:srcRect t="6648"/>
          <a:stretch/>
        </p:blipFill>
        <p:spPr bwMode="auto">
          <a:xfrm>
            <a:off x="1602422" y="1058227"/>
            <a:ext cx="5939155" cy="5617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0051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365127"/>
            <a:ext cx="7886700" cy="625474"/>
          </a:xfrm>
        </p:spPr>
        <p:txBody>
          <a:bodyPr>
            <a:no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ER – Diagram –Enrollment</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9EDFC27-EF0E-4A4E-A0E8-A23248808DED}"/>
              </a:ext>
            </a:extLst>
          </p:cNvPr>
          <p:cNvPicPr>
            <a:picLocks noChangeAspect="1"/>
          </p:cNvPicPr>
          <p:nvPr/>
        </p:nvPicPr>
        <p:blipFill>
          <a:blip r:embed="rId2"/>
          <a:stretch>
            <a:fillRect/>
          </a:stretch>
        </p:blipFill>
        <p:spPr>
          <a:xfrm>
            <a:off x="1981200" y="1751012"/>
            <a:ext cx="5448300" cy="4086225"/>
          </a:xfrm>
          <a:prstGeom prst="rect">
            <a:avLst/>
          </a:prstGeom>
        </p:spPr>
      </p:pic>
    </p:spTree>
    <p:extLst>
      <p:ext uri="{BB962C8B-B14F-4D97-AF65-F5344CB8AC3E}">
        <p14:creationId xmlns:p14="http://schemas.microsoft.com/office/powerpoint/2010/main" val="232596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551-66D1-43B6-966F-23FBF1EF502E}"/>
              </a:ext>
            </a:extLst>
          </p:cNvPr>
          <p:cNvSpPr>
            <a:spLocks noGrp="1"/>
          </p:cNvSpPr>
          <p:nvPr>
            <p:ph type="title"/>
          </p:nvPr>
        </p:nvSpPr>
        <p:spPr>
          <a:xfrm>
            <a:off x="628650" y="365127"/>
            <a:ext cx="7886700" cy="625474"/>
          </a:xfrm>
        </p:spPr>
        <p:txBody>
          <a:bodyPr>
            <a:no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ER – Diagram –Verification</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660BC0D-0973-4A9D-8848-3276A3988A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3445C-0253-42AA-999B-D535E9A87772}" type="slidenum">
              <a:rPr kumimoji="0" lang="en-US"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629B46C-0FEB-4AAA-9951-66F49EA128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737" y="2019300"/>
            <a:ext cx="5724525" cy="2819400"/>
          </a:xfrm>
          <a:prstGeom prst="rect">
            <a:avLst/>
          </a:prstGeom>
          <a:noFill/>
          <a:ln>
            <a:noFill/>
          </a:ln>
        </p:spPr>
      </p:pic>
    </p:spTree>
    <p:extLst>
      <p:ext uri="{BB962C8B-B14F-4D97-AF65-F5344CB8AC3E}">
        <p14:creationId xmlns:p14="http://schemas.microsoft.com/office/powerpoint/2010/main" val="2116296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639762"/>
          </a:xfrm>
        </p:spPr>
        <p:txBody>
          <a:bodyPr>
            <a:normAutofit/>
          </a:bodyPr>
          <a:lstStyle/>
          <a:p>
            <a:r>
              <a:rPr lang="en-US" sz="3200" b="1" dirty="0">
                <a:solidFill>
                  <a:srgbClr val="FFFF00"/>
                </a:solidFill>
                <a:latin typeface="Times New Roman" pitchFamily="18" charset="0"/>
                <a:cs typeface="Times New Roman" pitchFamily="18" charset="0"/>
              </a:rPr>
              <a:t>MODULES LIST</a:t>
            </a:r>
            <a:endParaRPr lang="en-US" sz="32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763000" cy="5943600"/>
          </a:xfrm>
        </p:spPr>
        <p:txBody>
          <a:bodyPr>
            <a:normAutofit/>
          </a:bodyPr>
          <a:lstStyle/>
          <a:p>
            <a:pPr marL="457200" indent="-457200">
              <a:buFont typeface="+mj-lt"/>
              <a:buAutoNum type="arabicPeriod"/>
            </a:pPr>
            <a:r>
              <a:rPr lang="en-US" sz="2400" dirty="0">
                <a:solidFill>
                  <a:srgbClr val="FFFF00"/>
                </a:solidFill>
                <a:latin typeface="Times New Roman" pitchFamily="18" charset="0"/>
                <a:cs typeface="Times New Roman" pitchFamily="18" charset="0"/>
              </a:rPr>
              <a:t>Non-Vaccination Finder</a:t>
            </a:r>
          </a:p>
          <a:p>
            <a:pPr lvl="1"/>
            <a:r>
              <a:rPr lang="en-US" sz="2000" dirty="0">
                <a:solidFill>
                  <a:srgbClr val="FFFF00"/>
                </a:solidFill>
                <a:latin typeface="Times New Roman" pitchFamily="18" charset="0"/>
                <a:cs typeface="Times New Roman" pitchFamily="18" charset="0"/>
              </a:rPr>
              <a:t>Web APP</a:t>
            </a:r>
          </a:p>
          <a:p>
            <a:pPr lvl="1"/>
            <a:r>
              <a:rPr lang="en-US" sz="2000" dirty="0">
                <a:solidFill>
                  <a:srgbClr val="FFFF00"/>
                </a:solidFill>
                <a:latin typeface="Times New Roman" pitchFamily="18" charset="0"/>
                <a:cs typeface="Times New Roman" pitchFamily="18" charset="0"/>
              </a:rPr>
              <a:t>Mobile App</a:t>
            </a:r>
          </a:p>
          <a:p>
            <a:pPr marL="457200" lvl="0" indent="-457200" algn="just">
              <a:buFont typeface="+mj-lt"/>
              <a:buAutoNum type="arabicPeriod"/>
            </a:pPr>
            <a:r>
              <a:rPr lang="en-US" sz="2400" dirty="0">
                <a:solidFill>
                  <a:srgbClr val="FFFF00"/>
                </a:solidFill>
                <a:latin typeface="Times New Roman" pitchFamily="18" charset="0"/>
                <a:cs typeface="Times New Roman" pitchFamily="18" charset="0"/>
              </a:rPr>
              <a:t>Face Enrollment Module</a:t>
            </a:r>
          </a:p>
          <a:p>
            <a:pPr lvl="1" indent="-342900" algn="just"/>
            <a:r>
              <a:rPr lang="en-US" sz="2000" dirty="0">
                <a:solidFill>
                  <a:srgbClr val="FFFF00"/>
                </a:solidFill>
                <a:latin typeface="Times New Roman" pitchFamily="18" charset="0"/>
                <a:cs typeface="Times New Roman" pitchFamily="18" charset="0"/>
              </a:rPr>
              <a:t>Face Enrollment</a:t>
            </a:r>
          </a:p>
          <a:p>
            <a:pPr marL="457200" lvl="0" indent="-457200" algn="just">
              <a:buFont typeface="+mj-lt"/>
              <a:buAutoNum type="arabicPeriod"/>
            </a:pPr>
            <a:r>
              <a:rPr lang="en-US" sz="2400" dirty="0">
                <a:solidFill>
                  <a:srgbClr val="FFFF00"/>
                </a:solidFill>
                <a:latin typeface="Times New Roman" pitchFamily="18" charset="0"/>
                <a:cs typeface="Times New Roman" pitchFamily="18" charset="0"/>
              </a:rPr>
              <a:t>Face Verification Module</a:t>
            </a:r>
          </a:p>
          <a:p>
            <a:pPr lvl="1" algn="just"/>
            <a:r>
              <a:rPr lang="en-US" sz="2000" dirty="0">
                <a:solidFill>
                  <a:srgbClr val="FFFF00"/>
                </a:solidFill>
                <a:latin typeface="Times New Roman" pitchFamily="18" charset="0"/>
                <a:cs typeface="Times New Roman" pitchFamily="18" charset="0"/>
              </a:rPr>
              <a:t>Face Verification</a:t>
            </a:r>
            <a:endParaRPr lang="en-US" sz="2400" dirty="0">
              <a:solidFill>
                <a:srgbClr val="FFFF00"/>
              </a:solidFill>
              <a:latin typeface="Times New Roman" pitchFamily="18" charset="0"/>
              <a:cs typeface="Times New Roman" pitchFamily="18" charset="0"/>
            </a:endParaRPr>
          </a:p>
          <a:p>
            <a:pPr marL="457200" lvl="0" indent="-457200" algn="just">
              <a:buFont typeface="+mj-lt"/>
              <a:buAutoNum type="arabicPeriod"/>
            </a:pPr>
            <a:r>
              <a:rPr lang="en-US" sz="2400" dirty="0">
                <a:solidFill>
                  <a:srgbClr val="FFFF00"/>
                </a:solidFill>
                <a:latin typeface="Times New Roman" pitchFamily="18" charset="0"/>
                <a:cs typeface="Times New Roman" pitchFamily="18" charset="0"/>
              </a:rPr>
              <a:t>Non-Vaccination Finder</a:t>
            </a:r>
          </a:p>
          <a:p>
            <a:pPr marL="457200" lvl="0" indent="-457200" algn="just">
              <a:buFont typeface="+mj-lt"/>
              <a:buAutoNum type="arabicPeriod"/>
            </a:pPr>
            <a:r>
              <a:rPr lang="en-US" sz="2400" dirty="0">
                <a:solidFill>
                  <a:srgbClr val="FFFF00"/>
                </a:solidFill>
                <a:latin typeface="Times New Roman" pitchFamily="18" charset="0"/>
                <a:cs typeface="Times New Roman" pitchFamily="18" charset="0"/>
              </a:rPr>
              <a:t>Alert System</a:t>
            </a:r>
          </a:p>
          <a:p>
            <a:pPr marL="457200" lvl="0" indent="-457200" algn="just">
              <a:buFont typeface="+mj-lt"/>
              <a:buAutoNum type="arabicPeriod"/>
            </a:pPr>
            <a:r>
              <a:rPr lang="en-US" sz="2400" dirty="0">
                <a:solidFill>
                  <a:srgbClr val="FFFF00"/>
                </a:solidFill>
                <a:latin typeface="Times New Roman" pitchFamily="18" charset="0"/>
                <a:cs typeface="Times New Roman" pitchFamily="18" charset="0"/>
              </a:rPr>
              <a:t>Performance Analysis</a:t>
            </a:r>
          </a:p>
          <a:p>
            <a:pPr algn="just"/>
            <a:endParaRPr lang="en-US" sz="2400" dirty="0">
              <a:solidFill>
                <a:srgbClr val="FFFF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EB3B792-51F0-4DCE-97A5-6682489BB4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24497C-132B-4D14-B00E-207FCEB539D5}"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3DC70B34-F7C5-4B11-9D09-35F5EB1DB6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3807-FB56-49F1-A419-8C9E988AD94A}"/>
              </a:ext>
            </a:extLst>
          </p:cNvPr>
          <p:cNvSpPr>
            <a:spLocks noGrp="1"/>
          </p:cNvSpPr>
          <p:nvPr>
            <p:ph type="title"/>
          </p:nvPr>
        </p:nvSpPr>
        <p:spPr>
          <a:xfrm>
            <a:off x="457200" y="274638"/>
            <a:ext cx="8229600" cy="639762"/>
          </a:xfrm>
        </p:spPr>
        <p:txBody>
          <a:bodyPr>
            <a:normAutofit fontScale="90000"/>
          </a:bodyPr>
          <a:lstStyle/>
          <a:p>
            <a:r>
              <a:rPr lang="en-US" sz="4000" b="1" dirty="0">
                <a:solidFill>
                  <a:srgbClr val="FFFF00"/>
                </a:solidFill>
                <a:latin typeface="Times New Roman" panose="02020603050405020304" pitchFamily="18" charset="0"/>
                <a:cs typeface="Times New Roman" panose="02020603050405020304" pitchFamily="18" charset="0"/>
              </a:rPr>
              <a:t>Modules Description</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D99988-5231-4E58-87B6-57EFF695C1AD}"/>
              </a:ext>
            </a:extLst>
          </p:cNvPr>
          <p:cNvSpPr>
            <a:spLocks noGrp="1"/>
          </p:cNvSpPr>
          <p:nvPr>
            <p:ph idx="1"/>
          </p:nvPr>
        </p:nvSpPr>
        <p:spPr/>
        <p:txBody>
          <a:bodyPr/>
          <a:lstStyle/>
          <a:p>
            <a:pPr marL="514350" indent="-514350">
              <a:buAutoNum type="arabicPeriod"/>
            </a:pPr>
            <a:r>
              <a:rPr lang="en-IN" b="1" dirty="0">
                <a:solidFill>
                  <a:srgbClr val="FFFF00"/>
                </a:solidFill>
                <a:latin typeface="Times New Roman" panose="02020603050405020304" pitchFamily="18" charset="0"/>
                <a:cs typeface="Times New Roman" panose="02020603050405020304" pitchFamily="18" charset="0"/>
              </a:rPr>
              <a:t>Non-Vaccination Finder</a:t>
            </a:r>
          </a:p>
          <a:p>
            <a:pPr marL="0" indent="0" algn="just">
              <a:buNone/>
            </a:pPr>
            <a:r>
              <a:rPr lang="en-US" sz="2000" dirty="0">
                <a:solidFill>
                  <a:srgbClr val="FFFF00"/>
                </a:solidFill>
                <a:latin typeface="Times New Roman" panose="02020603050405020304" pitchFamily="18" charset="0"/>
                <a:cs typeface="Times New Roman" panose="02020603050405020304" pitchFamily="18" charset="0"/>
              </a:rPr>
              <a:t>In this portal an Aadhaar-based facial recognition system is developed to find Covid-19 vaccination finder across the country in order find to Non-Vaccinated Population.</a:t>
            </a:r>
          </a:p>
          <a:p>
            <a:pPr marL="0" indent="0" algn="just">
              <a:buNone/>
            </a:pPr>
            <a:r>
              <a:rPr lang="en-US" sz="2000" dirty="0">
                <a:solidFill>
                  <a:srgbClr val="FFFF00"/>
                </a:solidFill>
                <a:latin typeface="Times New Roman" panose="02020603050405020304" pitchFamily="18" charset="0"/>
                <a:cs typeface="Times New Roman" panose="02020603050405020304" pitchFamily="18" charset="0"/>
              </a:rPr>
              <a:t>Two types of access</a:t>
            </a:r>
            <a:endParaRPr lang="en-IN" sz="2000" dirty="0">
              <a:solidFill>
                <a:srgbClr val="FFFF00"/>
              </a:solidFill>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IN" sz="2000" dirty="0">
                <a:solidFill>
                  <a:srgbClr val="FFFF00"/>
                </a:solidFill>
                <a:latin typeface="Times New Roman" panose="02020603050405020304" pitchFamily="18" charset="0"/>
                <a:cs typeface="Times New Roman" panose="02020603050405020304" pitchFamily="18" charset="0"/>
              </a:rPr>
              <a:t>Web APP</a:t>
            </a:r>
          </a:p>
          <a:p>
            <a:pPr lvl="1">
              <a:buFont typeface="Times New Roman" panose="02020603050405020304" pitchFamily="18" charset="0"/>
              <a:buChar char="˗"/>
            </a:pPr>
            <a:r>
              <a:rPr lang="en-IN" sz="2000" dirty="0">
                <a:solidFill>
                  <a:srgbClr val="FFFF00"/>
                </a:solidFill>
                <a:latin typeface="Times New Roman" panose="02020603050405020304" pitchFamily="18" charset="0"/>
                <a:cs typeface="Times New Roman" panose="02020603050405020304" pitchFamily="18" charset="0"/>
              </a:rPr>
              <a:t>Mobile App</a:t>
            </a:r>
          </a:p>
          <a:p>
            <a:endParaRPr lang="en-IN" dirty="0">
              <a:solidFill>
                <a:srgbClr val="FFFF00"/>
              </a:solidFill>
            </a:endParaRPr>
          </a:p>
        </p:txBody>
      </p:sp>
      <p:sp>
        <p:nvSpPr>
          <p:cNvPr id="4" name="Date Placeholder 3">
            <a:extLst>
              <a:ext uri="{FF2B5EF4-FFF2-40B4-BE49-F238E27FC236}">
                <a16:creationId xmlns:a16="http://schemas.microsoft.com/office/drawing/2014/main" id="{FAE61E2C-9064-4795-AB41-663249E5498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C5E31F3-F663-4E84-AA2A-F68445023F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810352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5EB89-8630-4596-89E5-F57D60D8953B}"/>
              </a:ext>
            </a:extLst>
          </p:cNvPr>
          <p:cNvSpPr>
            <a:spLocks noGrp="1"/>
          </p:cNvSpPr>
          <p:nvPr>
            <p:ph idx="1"/>
          </p:nvPr>
        </p:nvSpPr>
        <p:spPr>
          <a:xfrm>
            <a:off x="457200" y="457200"/>
            <a:ext cx="8229600" cy="5668963"/>
          </a:xfrm>
        </p:spPr>
        <p:txBody>
          <a:bodyPr>
            <a:normAutofit fontScale="92500" lnSpcReduction="20000"/>
          </a:bodyPr>
          <a:lstStyle/>
          <a:p>
            <a:pPr marL="0" indent="0">
              <a:buNone/>
            </a:pPr>
            <a:r>
              <a:rPr lang="en-US" sz="3600" b="1" dirty="0">
                <a:solidFill>
                  <a:srgbClr val="FFFF00"/>
                </a:solidFill>
                <a:latin typeface="Times New Roman" panose="02020603050405020304" pitchFamily="18" charset="0"/>
                <a:cs typeface="Times New Roman" panose="02020603050405020304" pitchFamily="18" charset="0"/>
              </a:rPr>
              <a:t>2. </a:t>
            </a:r>
            <a:r>
              <a:rPr lang="en-US" b="1" dirty="0">
                <a:solidFill>
                  <a:srgbClr val="FFFF00"/>
                </a:solidFill>
                <a:latin typeface="Times New Roman" panose="02020603050405020304" pitchFamily="18" charset="0"/>
                <a:cs typeface="Times New Roman" panose="02020603050405020304" pitchFamily="18" charset="0"/>
              </a:rPr>
              <a:t>Face Registration Module</a:t>
            </a:r>
          </a:p>
          <a:p>
            <a:pPr marL="0" indent="0">
              <a:buNone/>
            </a:pPr>
            <a:endParaRPr lang="en-US" b="1" dirty="0">
              <a:solidFill>
                <a:srgbClr val="FFFF00"/>
              </a:solidFill>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2.1. Face Enrollment</a:t>
            </a:r>
          </a:p>
          <a:p>
            <a:pPr algn="just">
              <a:buFont typeface="Times New Roman" panose="02020603050405020304" pitchFamily="18" charset="0"/>
              <a:buChar char="˗"/>
            </a:pPr>
            <a:r>
              <a:rPr lang="en-US" sz="2600" dirty="0">
                <a:solidFill>
                  <a:srgbClr val="FFFF00"/>
                </a:solidFill>
                <a:latin typeface="Times New Roman" panose="02020603050405020304" pitchFamily="18" charset="0"/>
                <a:cs typeface="Times New Roman" panose="02020603050405020304" pitchFamily="18" charset="0"/>
              </a:rPr>
              <a:t>This module begins by registering a few frontal face of Aadhar Database. </a:t>
            </a:r>
          </a:p>
          <a:p>
            <a:pPr algn="just">
              <a:buFont typeface="Times New Roman" panose="02020603050405020304" pitchFamily="18" charset="0"/>
              <a:buChar char="˗"/>
            </a:pPr>
            <a:endParaRPr lang="en-US" sz="2600" dirty="0">
              <a:solidFill>
                <a:srgbClr val="FFFF00"/>
              </a:solidFill>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2600" dirty="0">
                <a:solidFill>
                  <a:srgbClr val="FFFF00"/>
                </a:solidFill>
                <a:latin typeface="Times New Roman" panose="02020603050405020304" pitchFamily="18" charset="0"/>
                <a:cs typeface="Times New Roman" panose="02020603050405020304" pitchFamily="18" charset="0"/>
              </a:rPr>
              <a:t>With each pose, the facial features including eyes, nose and mouth is automatically</a:t>
            </a:r>
          </a:p>
          <a:p>
            <a:pPr algn="just">
              <a:buFont typeface="Times New Roman" panose="02020603050405020304" pitchFamily="18" charset="0"/>
              <a:buChar char="˗"/>
            </a:pPr>
            <a:endParaRPr lang="en-US" sz="2600" dirty="0">
              <a:solidFill>
                <a:srgbClr val="FFFF00"/>
              </a:solidFill>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2600" dirty="0">
                <a:solidFill>
                  <a:srgbClr val="FFFF00"/>
                </a:solidFill>
                <a:latin typeface="Times New Roman" panose="02020603050405020304" pitchFamily="18" charset="0"/>
                <a:cs typeface="Times New Roman" panose="02020603050405020304" pitchFamily="18" charset="0"/>
              </a:rPr>
              <a:t>DCNN algorithms were also created to automatically detect and reject improper face images during the enrollment process. </a:t>
            </a:r>
          </a:p>
          <a:p>
            <a:pPr algn="just">
              <a:buFont typeface="Times New Roman" panose="02020603050405020304" pitchFamily="18" charset="0"/>
              <a:buChar char="˗"/>
            </a:pPr>
            <a:endParaRPr lang="en-US" sz="2600" dirty="0">
              <a:solidFill>
                <a:srgbClr val="FFFF00"/>
              </a:solidFill>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2600" dirty="0">
                <a:solidFill>
                  <a:srgbClr val="FFFF00"/>
                </a:solidFill>
                <a:latin typeface="Times New Roman" panose="02020603050405020304" pitchFamily="18" charset="0"/>
                <a:cs typeface="Times New Roman" panose="02020603050405020304" pitchFamily="18" charset="0"/>
              </a:rPr>
              <a:t>Face video acquisition, preprocessing , segmentation, feature extraction and classification are taken place.</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872CC9-B749-4DE8-8507-4FA2F480F6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918C048-E54E-469B-B0E1-FA386BF971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70718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5EB89-8630-4596-89E5-F57D60D8953B}"/>
              </a:ext>
            </a:extLst>
          </p:cNvPr>
          <p:cNvSpPr>
            <a:spLocks noGrp="1"/>
          </p:cNvSpPr>
          <p:nvPr>
            <p:ph idx="1"/>
          </p:nvPr>
        </p:nvSpPr>
        <p:spPr>
          <a:xfrm>
            <a:off x="457200" y="457200"/>
            <a:ext cx="8229600" cy="5668963"/>
          </a:xfrm>
        </p:spPr>
        <p:txBody>
          <a:bodyPr>
            <a:normAutofit fontScale="92500" lnSpcReduction="10000"/>
          </a:bodyPr>
          <a:lstStyle/>
          <a:p>
            <a:pPr marL="0" marR="0" lvl="0" indent="0" algn="l"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b="1" dirty="0">
                <a:solidFill>
                  <a:srgbClr val="FFFF00"/>
                </a:solidFill>
                <a:latin typeface="Times New Roman" panose="02020603050405020304" pitchFamily="18" charset="0"/>
                <a:cs typeface="Times New Roman" panose="02020603050405020304" pitchFamily="18" charset="0"/>
              </a:rPr>
              <a:t>3. </a:t>
            </a:r>
            <a:r>
              <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Face Verification Module</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After capturing the face image from the Camera which is deployed in public or private organization, the image is given to face detection module. </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endPar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This module detects the image regions which are likely to be human. After the face detection using RPN, face image is given as input to the feature extraction module to find the key features that will be used for classification. </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endPar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The module composes a very short feature vector that is well enough to represent the face image. </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endPar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Here, it is done with DCNN with the help of a pattern classifier, the extracted features of face image are compared with the ones stored in the face database. </a:t>
            </a:r>
          </a:p>
          <a:p>
            <a:pPr marL="0" marR="0" lvl="0" indent="0" algn="just" defTabSz="914411" rtl="0" eaLnBrk="1" fontAlgn="auto" latinLnBrk="0" hangingPunct="1">
              <a:lnSpc>
                <a:spcPct val="90000"/>
              </a:lnSpc>
              <a:spcBef>
                <a:spcPts val="1000"/>
              </a:spcBef>
              <a:spcAft>
                <a:spcPts val="0"/>
              </a:spcAft>
              <a:buClrTx/>
              <a:buSzTx/>
              <a:buNone/>
              <a:tabLst/>
              <a:defRPr/>
            </a:pPr>
            <a:endPar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2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The face image is then classified as either vaccinated or Nonvaccinated. </a:t>
            </a:r>
          </a:p>
        </p:txBody>
      </p:sp>
      <p:sp>
        <p:nvSpPr>
          <p:cNvPr id="4" name="Date Placeholder 3">
            <a:extLst>
              <a:ext uri="{FF2B5EF4-FFF2-40B4-BE49-F238E27FC236}">
                <a16:creationId xmlns:a16="http://schemas.microsoft.com/office/drawing/2014/main" id="{F6872CC9-B749-4DE8-8507-4FA2F480F6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918C048-E54E-469B-B0E1-FA386BF971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361769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5EB89-8630-4596-89E5-F57D60D8953B}"/>
              </a:ext>
            </a:extLst>
          </p:cNvPr>
          <p:cNvSpPr>
            <a:spLocks noGrp="1"/>
          </p:cNvSpPr>
          <p:nvPr>
            <p:ph idx="1"/>
          </p:nvPr>
        </p:nvSpPr>
        <p:spPr>
          <a:xfrm>
            <a:off x="457200" y="457200"/>
            <a:ext cx="8229600" cy="5668963"/>
          </a:xfrm>
        </p:spPr>
        <p:txBody>
          <a:bodyPr>
            <a:normAutofit/>
          </a:bodyPr>
          <a:lstStyle/>
          <a:p>
            <a:pPr marL="0" marR="0" lvl="0" indent="0" algn="l"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b="1" dirty="0">
                <a:solidFill>
                  <a:srgbClr val="FFFF00"/>
                </a:solidFill>
                <a:latin typeface="Times New Roman" panose="02020603050405020304" pitchFamily="18" charset="0"/>
                <a:cs typeface="Times New Roman" panose="02020603050405020304" pitchFamily="18" charset="0"/>
              </a:rPr>
              <a:t>4. Non-Vaccination Finder</a:t>
            </a:r>
            <a:endPar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This module is capable of identifying or verifying a non-Vaccination person by comparing and analyzing patterns, shapes and proportions of their facial features and contours from the trained classified file.</a:t>
            </a:r>
          </a:p>
          <a:p>
            <a:pPr marL="0" marR="0" lvl="0" indent="0" algn="just" defTabSz="914411" rtl="0" eaLnBrk="1" fontAlgn="auto" latinLnBrk="0" hangingPunct="1">
              <a:lnSpc>
                <a:spcPct val="90000"/>
              </a:lnSpc>
              <a:spcBef>
                <a:spcPts val="1000"/>
              </a:spcBef>
              <a:spcAft>
                <a:spcPts val="0"/>
              </a:spcAft>
              <a:buClrTx/>
              <a:buSzTx/>
              <a:buNone/>
              <a:tabLst/>
              <a:defRPr/>
            </a:pPr>
            <a:endPar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 When a facial image (probe image) is entered into the system it is automatically encoded by an algorithm and compared to the profiles already stored in the Aadhar database system</a:t>
            </a:r>
          </a:p>
        </p:txBody>
      </p:sp>
      <p:sp>
        <p:nvSpPr>
          <p:cNvPr id="4" name="Date Placeholder 3">
            <a:extLst>
              <a:ext uri="{FF2B5EF4-FFF2-40B4-BE49-F238E27FC236}">
                <a16:creationId xmlns:a16="http://schemas.microsoft.com/office/drawing/2014/main" id="{F6872CC9-B749-4DE8-8507-4FA2F480F6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918C048-E54E-469B-B0E1-FA386BF971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345504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96DF-1EF0-41FE-AFEC-42AF1253B2FF}"/>
              </a:ext>
            </a:extLst>
          </p:cNvPr>
          <p:cNvSpPr>
            <a:spLocks noGrp="1"/>
          </p:cNvSpPr>
          <p:nvPr>
            <p:ph type="title"/>
          </p:nvPr>
        </p:nvSpPr>
        <p:spPr>
          <a:xfrm>
            <a:off x="457200" y="0"/>
            <a:ext cx="8229600" cy="731837"/>
          </a:xfrm>
        </p:spPr>
        <p:txBody>
          <a:bodyPr>
            <a:noAutofit/>
          </a:bodyPr>
          <a:lstStyle/>
          <a:p>
            <a:r>
              <a:rPr lang="en-US" b="1" dirty="0">
                <a:solidFill>
                  <a:srgbClr val="FFFF00"/>
                </a:solidFill>
                <a:latin typeface="Times New Roman" panose="02020603050405020304" pitchFamily="18" charset="0"/>
                <a:cs typeface="Times New Roman" panose="02020603050405020304" pitchFamily="18" charset="0"/>
              </a:rPr>
              <a:t>Introduction</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68085-4651-45E6-A102-F4FF3C176F40}"/>
              </a:ext>
            </a:extLst>
          </p:cNvPr>
          <p:cNvSpPr>
            <a:spLocks noGrp="1"/>
          </p:cNvSpPr>
          <p:nvPr>
            <p:ph idx="1"/>
          </p:nvPr>
        </p:nvSpPr>
        <p:spPr>
          <a:xfrm>
            <a:off x="457200" y="914400"/>
            <a:ext cx="8229600" cy="5211763"/>
          </a:xfrm>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The industry around facial recognition technology is rapidly maturing due to advances in AI, ML and deep learning technologies.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ML is used in computer vision to derive meaningful insights from images, videos, and visual inputs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Facial recognition is a technology that is capable of recognizing a person based on their face.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It employs machine learning algorithms which find, capture, store and analyze facial features in order to match them with images of individuals in a pre-existing database. </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F111D60-A3B4-4F8E-9E5E-2995F569C6A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BD163-103E-49B7-B026-79E76A7717C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39B63FEB-A360-47BE-AF75-98108A0341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24595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5EB89-8630-4596-89E5-F57D60D8953B}"/>
              </a:ext>
            </a:extLst>
          </p:cNvPr>
          <p:cNvSpPr>
            <a:spLocks noGrp="1"/>
          </p:cNvSpPr>
          <p:nvPr>
            <p:ph idx="1"/>
          </p:nvPr>
        </p:nvSpPr>
        <p:spPr>
          <a:xfrm>
            <a:off x="457200" y="517525"/>
            <a:ext cx="8229600" cy="5668963"/>
          </a:xfrm>
        </p:spPr>
        <p:txBody>
          <a:bodyPr>
            <a:normAutofit/>
          </a:bodyPr>
          <a:lstStyle/>
          <a:p>
            <a:pPr marL="0" marR="0" lvl="0" indent="0" algn="l"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5. Alert System</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r>
              <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This module provides COVID-19 vaccination status using their face and attest that an individual has received a vaccine or not and alert them to get vaccinated.</a:t>
            </a: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endPar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872CC9-B749-4DE8-8507-4FA2F480F6B4}"/>
              </a:ext>
            </a:extLst>
          </p:cNvPr>
          <p:cNvSpPr>
            <a:spLocks noGrp="1"/>
          </p:cNvSpPr>
          <p:nvPr>
            <p:ph type="dt" sz="half" idx="10"/>
          </p:nvPr>
        </p:nvSpPr>
        <p:spPr>
          <a:xfrm>
            <a:off x="457200" y="64166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918C048-E54E-469B-B0E1-FA386BF971DC}"/>
              </a:ext>
            </a:extLst>
          </p:cNvPr>
          <p:cNvSpPr>
            <a:spLocks noGrp="1"/>
          </p:cNvSpPr>
          <p:nvPr>
            <p:ph type="sldNum" sz="quarter" idx="12"/>
          </p:nvPr>
        </p:nvSpPr>
        <p:spPr>
          <a:xfrm>
            <a:off x="6553200" y="64166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76120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5EB89-8630-4596-89E5-F57D60D8953B}"/>
              </a:ext>
            </a:extLst>
          </p:cNvPr>
          <p:cNvSpPr>
            <a:spLocks noGrp="1"/>
          </p:cNvSpPr>
          <p:nvPr>
            <p:ph idx="1"/>
          </p:nvPr>
        </p:nvSpPr>
        <p:spPr>
          <a:xfrm>
            <a:off x="457200" y="457200"/>
            <a:ext cx="8229600" cy="5668963"/>
          </a:xfrm>
        </p:spPr>
        <p:txBody>
          <a:bodyPr>
            <a:normAutofit/>
          </a:bodyPr>
          <a:lstStyle/>
          <a:p>
            <a:pPr marL="0" marR="0" lvl="0" indent="0" algn="l"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5. Performance Analysis</a:t>
            </a: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The performance analysis of all experiments was based on the most common evaluation measures used for statistical tests, such as accuracy, precision, recall, and </a:t>
            </a:r>
            <a:r>
              <a:rPr kumimoji="0" lang="en-US" sz="2000" b="0" i="0" u="none" strike="noStrike" kern="1200" cap="none" spc="0" normalizeH="0" baseline="0" noProof="0" dirty="0" err="1">
                <a:ln>
                  <a:noFill/>
                </a:ln>
                <a:solidFill>
                  <a:srgbClr val="FFFF00"/>
                </a:solidFill>
                <a:effectLst/>
                <a:uLnTx/>
                <a:uFillTx/>
                <a:latin typeface="Times New Roman" panose="02020603050405020304" pitchFamily="18" charset="0"/>
                <a:ea typeface="+mn-ea"/>
                <a:cs typeface="Times New Roman" panose="02020603050405020304" pitchFamily="18" charset="0"/>
              </a:rPr>
              <a:t>f_measure</a:t>
            </a:r>
            <a:r>
              <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just" defTabSz="914411"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228603" marR="0" lvl="0" indent="-228603" algn="just" defTabSz="914411" rtl="0" eaLnBrk="1" fontAlgn="auto" latinLnBrk="0" hangingPunct="1">
              <a:lnSpc>
                <a:spcPct val="90000"/>
              </a:lnSpc>
              <a:spcBef>
                <a:spcPts val="1000"/>
              </a:spcBef>
              <a:spcAft>
                <a:spcPts val="0"/>
              </a:spcAft>
              <a:buClrTx/>
              <a:buSzTx/>
              <a:buFont typeface="Times New Roman" panose="02020603050405020304" pitchFamily="18" charset="0"/>
              <a:buChar char="˗"/>
              <a:tabLst/>
              <a:defRPr/>
            </a:pPr>
            <a:endParaRPr kumimoji="0" lang="en-US" sz="2000" b="0" i="0" u="none"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872CC9-B749-4DE8-8507-4FA2F480F6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24D6B-20E7-42FC-8A7E-D23237E0C8F7}"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918C048-E54E-469B-B0E1-FA386BF971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03F4A0A1-23EE-4725-9C5C-A7B65FC90C06}"/>
              </a:ext>
            </a:extLst>
          </p:cNvPr>
          <p:cNvPicPr>
            <a:picLocks noChangeAspect="1"/>
          </p:cNvPicPr>
          <p:nvPr/>
        </p:nvPicPr>
        <p:blipFill>
          <a:blip r:embed="rId2"/>
          <a:stretch>
            <a:fillRect/>
          </a:stretch>
        </p:blipFill>
        <p:spPr>
          <a:xfrm>
            <a:off x="2133600" y="2180275"/>
            <a:ext cx="3493827" cy="843338"/>
          </a:xfrm>
          <a:prstGeom prst="rect">
            <a:avLst/>
          </a:prstGeom>
        </p:spPr>
      </p:pic>
      <p:pic>
        <p:nvPicPr>
          <p:cNvPr id="7" name="Picture 6">
            <a:extLst>
              <a:ext uri="{FF2B5EF4-FFF2-40B4-BE49-F238E27FC236}">
                <a16:creationId xmlns:a16="http://schemas.microsoft.com/office/drawing/2014/main" id="{96109F68-AD5B-49D6-BDD2-03467BAAEF1B}"/>
              </a:ext>
            </a:extLst>
          </p:cNvPr>
          <p:cNvPicPr>
            <a:picLocks noChangeAspect="1"/>
          </p:cNvPicPr>
          <p:nvPr/>
        </p:nvPicPr>
        <p:blipFill>
          <a:blip r:embed="rId3"/>
          <a:stretch>
            <a:fillRect/>
          </a:stretch>
        </p:blipFill>
        <p:spPr>
          <a:xfrm>
            <a:off x="2407124" y="3165541"/>
            <a:ext cx="2293970" cy="820360"/>
          </a:xfrm>
          <a:prstGeom prst="rect">
            <a:avLst/>
          </a:prstGeom>
        </p:spPr>
      </p:pic>
      <p:pic>
        <p:nvPicPr>
          <p:cNvPr id="8" name="Picture 7">
            <a:extLst>
              <a:ext uri="{FF2B5EF4-FFF2-40B4-BE49-F238E27FC236}">
                <a16:creationId xmlns:a16="http://schemas.microsoft.com/office/drawing/2014/main" id="{645E0174-8B56-46A5-BC21-C5E1A587A5D0}"/>
              </a:ext>
            </a:extLst>
          </p:cNvPr>
          <p:cNvPicPr>
            <a:picLocks noChangeAspect="1"/>
          </p:cNvPicPr>
          <p:nvPr/>
        </p:nvPicPr>
        <p:blipFill>
          <a:blip r:embed="rId4"/>
          <a:stretch>
            <a:fillRect/>
          </a:stretch>
        </p:blipFill>
        <p:spPr>
          <a:xfrm>
            <a:off x="2294414" y="4194885"/>
            <a:ext cx="2277586" cy="768685"/>
          </a:xfrm>
          <a:prstGeom prst="rect">
            <a:avLst/>
          </a:prstGeom>
        </p:spPr>
      </p:pic>
      <p:pic>
        <p:nvPicPr>
          <p:cNvPr id="9" name="Picture 8">
            <a:extLst>
              <a:ext uri="{FF2B5EF4-FFF2-40B4-BE49-F238E27FC236}">
                <a16:creationId xmlns:a16="http://schemas.microsoft.com/office/drawing/2014/main" id="{DB663DDC-C09E-435B-8F2F-5E02E0E397D3}"/>
              </a:ext>
            </a:extLst>
          </p:cNvPr>
          <p:cNvPicPr>
            <a:picLocks noChangeAspect="1"/>
          </p:cNvPicPr>
          <p:nvPr/>
        </p:nvPicPr>
        <p:blipFill>
          <a:blip r:embed="rId5"/>
          <a:stretch>
            <a:fillRect/>
          </a:stretch>
        </p:blipFill>
        <p:spPr>
          <a:xfrm>
            <a:off x="1524000" y="4963570"/>
            <a:ext cx="4828176" cy="911614"/>
          </a:xfrm>
          <a:prstGeom prst="rect">
            <a:avLst/>
          </a:prstGeom>
        </p:spPr>
      </p:pic>
    </p:spTree>
    <p:extLst>
      <p:ext uri="{BB962C8B-B14F-4D97-AF65-F5344CB8AC3E}">
        <p14:creationId xmlns:p14="http://schemas.microsoft.com/office/powerpoint/2010/main" val="1176474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266A-645C-44A7-A5F2-274DC8CF62F1}"/>
              </a:ext>
            </a:extLst>
          </p:cNvPr>
          <p:cNvSpPr>
            <a:spLocks noGrp="1"/>
          </p:cNvSpPr>
          <p:nvPr>
            <p:ph type="title"/>
          </p:nvPr>
        </p:nvSpPr>
        <p:spPr>
          <a:xfrm>
            <a:off x="628650" y="304800"/>
            <a:ext cx="7886700" cy="366986"/>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Face Recognition Accuracy and Performance</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05A377A-5D18-4F81-BFA6-89B50F944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21" y="2171856"/>
            <a:ext cx="3542857" cy="2514286"/>
          </a:xfrm>
          <a:prstGeom prst="rect">
            <a:avLst/>
          </a:prstGeom>
        </p:spPr>
      </p:pic>
      <p:pic>
        <p:nvPicPr>
          <p:cNvPr id="12" name="Picture 11">
            <a:extLst>
              <a:ext uri="{FF2B5EF4-FFF2-40B4-BE49-F238E27FC236}">
                <a16:creationId xmlns:a16="http://schemas.microsoft.com/office/drawing/2014/main" id="{D3B543A9-3042-4932-BCF0-81608D56D1B9}"/>
              </a:ext>
            </a:extLst>
          </p:cNvPr>
          <p:cNvPicPr>
            <a:picLocks noChangeAspect="1"/>
          </p:cNvPicPr>
          <p:nvPr/>
        </p:nvPicPr>
        <p:blipFill rotWithShape="1">
          <a:blip r:embed="rId3">
            <a:extLst>
              <a:ext uri="{28A0092B-C50C-407E-A947-70E740481C1C}">
                <a14:useLocalDpi xmlns:a14="http://schemas.microsoft.com/office/drawing/2010/main" val="0"/>
              </a:ext>
            </a:extLst>
          </a:blip>
          <a:srcRect l="2882" t="3313" r="2551" b="1711"/>
          <a:stretch/>
        </p:blipFill>
        <p:spPr>
          <a:xfrm>
            <a:off x="4845571" y="2322230"/>
            <a:ext cx="2994284" cy="2213538"/>
          </a:xfrm>
          <a:prstGeom prst="rect">
            <a:avLst/>
          </a:prstGeom>
        </p:spPr>
      </p:pic>
    </p:spTree>
    <p:extLst>
      <p:ext uri="{BB962C8B-B14F-4D97-AF65-F5344CB8AC3E}">
        <p14:creationId xmlns:p14="http://schemas.microsoft.com/office/powerpoint/2010/main" val="3105042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0CEF-A2D6-4185-9217-9442596E7B52}"/>
              </a:ext>
            </a:extLst>
          </p:cNvPr>
          <p:cNvSpPr>
            <a:spLocks noGrp="1"/>
          </p:cNvSpPr>
          <p:nvPr>
            <p:ph type="title"/>
          </p:nvPr>
        </p:nvSpPr>
        <p:spPr>
          <a:xfrm>
            <a:off x="628650" y="911101"/>
            <a:ext cx="7886700" cy="456927"/>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CNN Face Recognition System</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113EE-FED1-41B8-8068-617131156D82}"/>
              </a:ext>
            </a:extLst>
          </p:cNvPr>
          <p:cNvSpPr>
            <a:spLocks noGrp="1"/>
          </p:cNvSpPr>
          <p:nvPr>
            <p:ph idx="1"/>
          </p:nvPr>
        </p:nvSpPr>
        <p:spPr>
          <a:xfrm>
            <a:off x="628650" y="1565535"/>
            <a:ext cx="7886700" cy="4081073"/>
          </a:xfrm>
        </p:spPr>
        <p:txBody>
          <a:bodyPr/>
          <a:lstStyle/>
          <a:p>
            <a:pPr algn="just">
              <a:buFont typeface="+mj-lt"/>
              <a:buAutoNum type="arabicPeriod"/>
            </a:pPr>
            <a:r>
              <a:rPr lang="en-US" b="1" i="0" dirty="0">
                <a:solidFill>
                  <a:srgbClr val="FFFF00"/>
                </a:solidFill>
                <a:effectLst/>
                <a:latin typeface="Times New Roman" panose="02020603050405020304" pitchFamily="18" charset="0"/>
                <a:cs typeface="Times New Roman" panose="02020603050405020304" pitchFamily="18" charset="0"/>
              </a:rPr>
              <a:t>Detect</a:t>
            </a:r>
            <a:r>
              <a:rPr lang="en-US" b="0" i="0" dirty="0">
                <a:solidFill>
                  <a:srgbClr val="FFFF00"/>
                </a:solidFill>
                <a:effectLst/>
                <a:latin typeface="Times New Roman" panose="02020603050405020304" pitchFamily="18" charset="0"/>
                <a:cs typeface="Times New Roman" panose="02020603050405020304" pitchFamily="18" charset="0"/>
              </a:rPr>
              <a:t>/identify faces in an image (using a face detection model) — for simplicity, this tutorial will only use images with one face/person in it, not more/less</a:t>
            </a:r>
          </a:p>
          <a:p>
            <a:pPr algn="just">
              <a:buFont typeface="+mj-lt"/>
              <a:buAutoNum type="arabicPeriod"/>
            </a:pPr>
            <a:endParaRPr lang="en-US" b="0" i="0" dirty="0">
              <a:solidFill>
                <a:srgbClr val="FFFF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rgbClr val="FFFF00"/>
                </a:solidFill>
                <a:effectLst/>
                <a:latin typeface="Times New Roman" panose="02020603050405020304" pitchFamily="18" charset="0"/>
                <a:cs typeface="Times New Roman" panose="02020603050405020304" pitchFamily="18" charset="0"/>
              </a:rPr>
              <a:t>Predict face poses/</a:t>
            </a:r>
            <a:r>
              <a:rPr lang="en-US" b="1" i="0" dirty="0">
                <a:solidFill>
                  <a:srgbClr val="FFFF00"/>
                </a:solidFill>
                <a:effectLst/>
                <a:latin typeface="Times New Roman" panose="02020603050405020304" pitchFamily="18" charset="0"/>
                <a:cs typeface="Times New Roman" panose="02020603050405020304" pitchFamily="18" charset="0"/>
              </a:rPr>
              <a:t>landmarks</a:t>
            </a:r>
            <a:r>
              <a:rPr lang="en-US" b="0" i="0" dirty="0">
                <a:solidFill>
                  <a:srgbClr val="FFFF00"/>
                </a:solidFill>
                <a:effectLst/>
                <a:latin typeface="Times New Roman" panose="02020603050405020304" pitchFamily="18" charset="0"/>
                <a:cs typeface="Times New Roman" panose="02020603050405020304" pitchFamily="18" charset="0"/>
              </a:rPr>
              <a:t> (for the faces identified in step 1)</a:t>
            </a:r>
          </a:p>
          <a:p>
            <a:pPr algn="just">
              <a:buFont typeface="+mj-lt"/>
              <a:buAutoNum type="arabicPeriod"/>
            </a:pPr>
            <a:endParaRPr lang="en-US" b="0" i="0" dirty="0">
              <a:solidFill>
                <a:srgbClr val="FFFF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rgbClr val="FFFF00"/>
                </a:solidFill>
                <a:effectLst/>
                <a:latin typeface="Times New Roman" panose="02020603050405020304" pitchFamily="18" charset="0"/>
                <a:cs typeface="Times New Roman" panose="02020603050405020304" pitchFamily="18" charset="0"/>
              </a:rPr>
              <a:t>Using data from step 2 and the actual image, calculate face </a:t>
            </a:r>
            <a:r>
              <a:rPr lang="en-US" b="1" i="0" dirty="0">
                <a:solidFill>
                  <a:srgbClr val="FFFF00"/>
                </a:solidFill>
                <a:effectLst/>
                <a:latin typeface="Times New Roman" panose="02020603050405020304" pitchFamily="18" charset="0"/>
                <a:cs typeface="Times New Roman" panose="02020603050405020304" pitchFamily="18" charset="0"/>
              </a:rPr>
              <a:t>encodings</a:t>
            </a:r>
            <a:r>
              <a:rPr lang="en-US" b="0" i="0" dirty="0">
                <a:solidFill>
                  <a:srgbClr val="FFFF00"/>
                </a:solidFill>
                <a:effectLst/>
                <a:latin typeface="Times New Roman" panose="02020603050405020304" pitchFamily="18" charset="0"/>
                <a:cs typeface="Times New Roman" panose="02020603050405020304" pitchFamily="18" charset="0"/>
              </a:rPr>
              <a:t> (numbers that describe the face)</a:t>
            </a:r>
          </a:p>
          <a:p>
            <a:pPr marL="0" indent="0" algn="just">
              <a:buNone/>
            </a:pPr>
            <a:endParaRPr lang="en-US" b="0" i="0" dirty="0">
              <a:solidFill>
                <a:srgbClr val="FFFF00"/>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FFFF00"/>
                </a:solidFill>
                <a:effectLst/>
                <a:latin typeface="Times New Roman" panose="02020603050405020304" pitchFamily="18" charset="0"/>
                <a:cs typeface="Times New Roman" panose="02020603050405020304" pitchFamily="18" charset="0"/>
              </a:rPr>
              <a:t>4. Compare</a:t>
            </a:r>
            <a:r>
              <a:rPr lang="en-US" b="0" i="0" dirty="0">
                <a:solidFill>
                  <a:srgbClr val="FFFF00"/>
                </a:solidFill>
                <a:effectLst/>
                <a:latin typeface="Times New Roman" panose="02020603050405020304" pitchFamily="18" charset="0"/>
                <a:cs typeface="Times New Roman" panose="02020603050405020304" pitchFamily="18" charset="0"/>
              </a:rPr>
              <a:t> the face encodings of known faces with those from test images to tell who is in the picture</a:t>
            </a:r>
          </a:p>
          <a:p>
            <a:endParaRPr lang="en-IN" dirty="0">
              <a:solidFill>
                <a:srgbClr val="FFFF00"/>
              </a:solidFill>
            </a:endParaRPr>
          </a:p>
        </p:txBody>
      </p:sp>
      <p:sp>
        <p:nvSpPr>
          <p:cNvPr id="4" name="AutoShape 2" descr="A revised DCN architecture for face detection.">
            <a:extLst>
              <a:ext uri="{FF2B5EF4-FFF2-40B4-BE49-F238E27FC236}">
                <a16:creationId xmlns:a16="http://schemas.microsoft.com/office/drawing/2014/main" id="{56CB5846-6E15-473D-A1FB-7884617702DB}"/>
              </a:ext>
            </a:extLst>
          </p:cNvPr>
          <p:cNvSpPr>
            <a:spLocks noChangeAspect="1" noChangeArrowheads="1"/>
          </p:cNvSpPr>
          <p:nvPr/>
        </p:nvSpPr>
        <p:spPr bwMode="auto">
          <a:xfrm>
            <a:off x="4457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IN" sz="1350">
              <a:solidFill>
                <a:srgbClr val="FFFF00"/>
              </a:solidFill>
              <a:latin typeface="Calibri" panose="020F0502020204030204"/>
            </a:endParaRPr>
          </a:p>
        </p:txBody>
      </p:sp>
    </p:spTree>
    <p:extLst>
      <p:ext uri="{BB962C8B-B14F-4D97-AF65-F5344CB8AC3E}">
        <p14:creationId xmlns:p14="http://schemas.microsoft.com/office/powerpoint/2010/main" val="551766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D3A7-BF5E-44FA-867B-9F77723FD9F9}"/>
              </a:ext>
            </a:extLst>
          </p:cNvPr>
          <p:cNvSpPr>
            <a:spLocks noGrp="1"/>
          </p:cNvSpPr>
          <p:nvPr>
            <p:ph type="title"/>
          </p:nvPr>
        </p:nvSpPr>
        <p:spPr>
          <a:xfrm>
            <a:off x="628650" y="152400"/>
            <a:ext cx="7886700" cy="569353"/>
          </a:xfrm>
        </p:spPr>
        <p:txBody>
          <a:bodyPr>
            <a:normAutofit/>
          </a:bodyPr>
          <a:lstStyle/>
          <a:p>
            <a:pPr algn="ctr"/>
            <a:r>
              <a:rPr lang="en-US" sz="2700" b="1" dirty="0">
                <a:solidFill>
                  <a:srgbClr val="FFFF00"/>
                </a:solidFill>
                <a:latin typeface="Times New Roman" panose="02020603050405020304" pitchFamily="18" charset="0"/>
                <a:cs typeface="Times New Roman" panose="02020603050405020304" pitchFamily="18" charset="0"/>
              </a:rPr>
              <a:t>DCNN Architecture for Face Detection</a:t>
            </a:r>
            <a:endParaRPr lang="en-IN" sz="2700"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A2C8C2-F93E-4372-A3B3-52926314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0"/>
            <a:ext cx="6248398" cy="5256410"/>
          </a:xfrm>
          <a:prstGeom prst="rect">
            <a:avLst/>
          </a:prstGeom>
        </p:spPr>
      </p:pic>
    </p:spTree>
    <p:extLst>
      <p:ext uri="{BB962C8B-B14F-4D97-AF65-F5344CB8AC3E}">
        <p14:creationId xmlns:p14="http://schemas.microsoft.com/office/powerpoint/2010/main" val="3063163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1C-9D07-441A-917B-51BFF88AF849}"/>
              </a:ext>
            </a:extLst>
          </p:cNvPr>
          <p:cNvSpPr>
            <a:spLocks noGrp="1"/>
          </p:cNvSpPr>
          <p:nvPr>
            <p:ph type="title"/>
          </p:nvPr>
        </p:nvSpPr>
        <p:spPr>
          <a:xfrm>
            <a:off x="457200" y="274638"/>
            <a:ext cx="8229600" cy="792162"/>
          </a:xfrm>
        </p:spPr>
        <p:txBody>
          <a:bodyPr/>
          <a:lstStyle/>
          <a:p>
            <a:r>
              <a:rPr lang="en-US" b="1" dirty="0">
                <a:solidFill>
                  <a:srgbClr val="FFFF00"/>
                </a:solidFill>
                <a:latin typeface="Times New Roman" panose="02020603050405020304" pitchFamily="18" charset="0"/>
                <a:cs typeface="Times New Roman" panose="02020603050405020304" pitchFamily="18" charset="0"/>
              </a:rPr>
              <a:t>Input and Output</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79690E-65C2-484C-A5FF-0DDD36AD6004}"/>
              </a:ext>
            </a:extLst>
          </p:cNvPr>
          <p:cNvSpPr>
            <a:spLocks noGrp="1"/>
          </p:cNvSpPr>
          <p:nvPr>
            <p:ph idx="1"/>
          </p:nvPr>
        </p:nvSpPr>
        <p:spPr/>
        <p:txBody>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Input 	: </a:t>
            </a:r>
            <a:r>
              <a:rPr lang="en-US" dirty="0">
                <a:solidFill>
                  <a:srgbClr val="FFFF00"/>
                </a:solidFill>
                <a:latin typeface="Times New Roman" panose="02020603050405020304" pitchFamily="18" charset="0"/>
                <a:cs typeface="Times New Roman" panose="02020603050405020304" pitchFamily="18" charset="0"/>
              </a:rPr>
              <a:t>Live Video</a:t>
            </a:r>
          </a:p>
          <a:p>
            <a:pPr marL="0" indent="0">
              <a:buNone/>
            </a:pPr>
            <a:r>
              <a:rPr lang="en-US" b="1" dirty="0">
                <a:solidFill>
                  <a:srgbClr val="FFFF00"/>
                </a:solidFill>
                <a:latin typeface="Times New Roman" panose="02020603050405020304" pitchFamily="18" charset="0"/>
                <a:cs typeface="Times New Roman" panose="02020603050405020304" pitchFamily="18" charset="0"/>
              </a:rPr>
              <a:t>Output	: </a:t>
            </a:r>
            <a:r>
              <a:rPr lang="en-US" dirty="0">
                <a:solidFill>
                  <a:srgbClr val="FFFF00"/>
                </a:solidFill>
                <a:latin typeface="Times New Roman" panose="02020603050405020304" pitchFamily="18" charset="0"/>
                <a:cs typeface="Times New Roman" panose="02020603050405020304" pitchFamily="18" charset="0"/>
              </a:rPr>
              <a:t>Vaccinated or Non Vaccinated</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6384E8-F3C3-4DC8-AE67-FFED88535B93}"/>
              </a:ext>
            </a:extLst>
          </p:cNvPr>
          <p:cNvSpPr>
            <a:spLocks noGrp="1"/>
          </p:cNvSpPr>
          <p:nvPr>
            <p:ph type="dt" sz="half" idx="10"/>
          </p:nvPr>
        </p:nvSpPr>
        <p:spPr/>
        <p:txBody>
          <a:bodyPr/>
          <a:lstStyle/>
          <a:p>
            <a:fld id="{D0BBD163-103E-49B7-B026-79E76A7717C8}" type="datetime1">
              <a:rPr lang="en-US" smtClean="0"/>
              <a:t>6/13/2022</a:t>
            </a:fld>
            <a:endParaRPr lang="en-US"/>
          </a:p>
        </p:txBody>
      </p:sp>
      <p:sp>
        <p:nvSpPr>
          <p:cNvPr id="5" name="Slide Number Placeholder 4">
            <a:extLst>
              <a:ext uri="{FF2B5EF4-FFF2-40B4-BE49-F238E27FC236}">
                <a16:creationId xmlns:a16="http://schemas.microsoft.com/office/drawing/2014/main" id="{25ECDA21-E68C-4292-8200-7C5A43FF20E2}"/>
              </a:ext>
            </a:extLst>
          </p:cNvPr>
          <p:cNvSpPr>
            <a:spLocks noGrp="1"/>
          </p:cNvSpPr>
          <p:nvPr>
            <p:ph type="sldNum" sz="quarter" idx="12"/>
          </p:nvPr>
        </p:nvSpPr>
        <p:spPr/>
        <p:txBody>
          <a:bodyPr/>
          <a:lstStyle/>
          <a:p>
            <a:fld id="{E37433F4-0A81-4639-9194-3754E8D2CE9B}" type="slidenum">
              <a:rPr lang="en-US" smtClean="0"/>
              <a:pPr/>
              <a:t>35</a:t>
            </a:fld>
            <a:endParaRPr lang="en-US"/>
          </a:p>
        </p:txBody>
      </p:sp>
    </p:spTree>
    <p:extLst>
      <p:ext uri="{BB962C8B-B14F-4D97-AF65-F5344CB8AC3E}">
        <p14:creationId xmlns:p14="http://schemas.microsoft.com/office/powerpoint/2010/main" val="340281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C695-AFBF-4073-BCD8-D29D22B0EB01}"/>
              </a:ext>
            </a:extLst>
          </p:cNvPr>
          <p:cNvSpPr>
            <a:spLocks noGrp="1"/>
          </p:cNvSpPr>
          <p:nvPr>
            <p:ph type="title"/>
          </p:nvPr>
        </p:nvSpPr>
        <p:spPr>
          <a:xfrm>
            <a:off x="457200" y="274638"/>
            <a:ext cx="8229600" cy="639762"/>
          </a:xfrm>
        </p:spPr>
        <p:txBody>
          <a:bodyPr>
            <a:noAutofit/>
          </a:bodyPr>
          <a:lstStyle/>
          <a:p>
            <a:r>
              <a:rPr lang="en-US" sz="3600" b="1" dirty="0">
                <a:solidFill>
                  <a:srgbClr val="FFFF00"/>
                </a:solidFill>
                <a:latin typeface="Times New Roman" panose="02020603050405020304" pitchFamily="18" charset="0"/>
                <a:cs typeface="Times New Roman" panose="02020603050405020304" pitchFamily="18" charset="0"/>
              </a:rPr>
              <a:t>Future Enhancement</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6DD74A-3271-4AF5-AAF7-82C391680A84}"/>
              </a:ext>
            </a:extLst>
          </p:cNvPr>
          <p:cNvSpPr>
            <a:spLocks noGrp="1"/>
          </p:cNvSpPr>
          <p:nvPr>
            <p:ph idx="1"/>
          </p:nvPr>
        </p:nvSpPr>
        <p:spPr>
          <a:xfrm>
            <a:off x="457200" y="1295400"/>
            <a:ext cx="8229600" cy="4830763"/>
          </a:xfrm>
        </p:spPr>
        <p:txBody>
          <a:bodyPr/>
          <a:lstStyle/>
          <a:p>
            <a:pPr algn="just"/>
            <a:r>
              <a:rPr kumimoji="0" lang="en-US" sz="2400" b="0" i="0" u="none" strike="noStrike" kern="1200" cap="none" spc="0" normalizeH="0" baseline="0" noProof="0" dirty="0">
                <a:ln>
                  <a:noFill/>
                </a:ln>
                <a:solidFill>
                  <a:srgbClr val="FFFF00"/>
                </a:solidFill>
                <a:effectLst/>
                <a:uLnTx/>
                <a:uFillTx/>
                <a:latin typeface="Century Schoolbook"/>
                <a:ea typeface="+mn-ea"/>
                <a:cs typeface="+mn-cs"/>
              </a:rPr>
              <a:t>In </a:t>
            </a:r>
            <a:r>
              <a:rPr lang="en-US" sz="2400" dirty="0">
                <a:solidFill>
                  <a:srgbClr val="FFFF00"/>
                </a:solidFill>
                <a:latin typeface="Century Schoolbook"/>
              </a:rPr>
              <a:t>Future t</a:t>
            </a:r>
            <a:r>
              <a:rPr kumimoji="0" lang="en-US" sz="2400" b="0" i="0" u="none" strike="noStrike" kern="1200" cap="none" spc="0" normalizeH="0" baseline="0" noProof="0" dirty="0">
                <a:ln>
                  <a:noFill/>
                </a:ln>
                <a:solidFill>
                  <a:srgbClr val="FFFF00"/>
                </a:solidFill>
                <a:effectLst/>
                <a:uLnTx/>
                <a:uFillTx/>
                <a:latin typeface="Century Schoolbook"/>
                <a:ea typeface="+mn-ea"/>
                <a:cs typeface="+mn-cs"/>
              </a:rPr>
              <a:t>his project proposes to predict the likely location of a missing person for a number of at risk groups.</a:t>
            </a:r>
          </a:p>
          <a:p>
            <a:pPr algn="just"/>
            <a:endParaRPr lang="en-US" sz="2400" dirty="0">
              <a:solidFill>
                <a:srgbClr val="FFFF00"/>
              </a:solidFill>
              <a:latin typeface="Century Schoolbook"/>
            </a:endParaRPr>
          </a:p>
          <a:p>
            <a:pPr algn="just"/>
            <a:r>
              <a:rPr lang="en-US" sz="2400" dirty="0">
                <a:solidFill>
                  <a:srgbClr val="FFFF00"/>
                </a:solidFill>
                <a:latin typeface="Century Schoolbook"/>
              </a:rPr>
              <a:t>And also this project can be implement for voting system.</a:t>
            </a:r>
            <a:endParaRPr lang="en-IN" dirty="0">
              <a:solidFill>
                <a:srgbClr val="FFFF00"/>
              </a:solidFill>
            </a:endParaRPr>
          </a:p>
        </p:txBody>
      </p:sp>
      <p:sp>
        <p:nvSpPr>
          <p:cNvPr id="4" name="Date Placeholder 3">
            <a:extLst>
              <a:ext uri="{FF2B5EF4-FFF2-40B4-BE49-F238E27FC236}">
                <a16:creationId xmlns:a16="http://schemas.microsoft.com/office/drawing/2014/main" id="{7CA3CF26-DF60-4F10-88CE-B41DB56B25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BD163-103E-49B7-B026-79E76A7717C8}"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B2CBB4D-9B42-4D7A-AED4-CAB37B06B0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907724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C695-AFBF-4073-BCD8-D29D22B0EB01}"/>
              </a:ext>
            </a:extLst>
          </p:cNvPr>
          <p:cNvSpPr>
            <a:spLocks noGrp="1"/>
          </p:cNvSpPr>
          <p:nvPr>
            <p:ph type="title"/>
          </p:nvPr>
        </p:nvSpPr>
        <p:spPr>
          <a:xfrm>
            <a:off x="457200" y="274638"/>
            <a:ext cx="8229600" cy="639762"/>
          </a:xfrm>
        </p:spPr>
        <p:txBody>
          <a:bodyPr>
            <a:noAutofit/>
          </a:bodyPr>
          <a:lstStyle/>
          <a:p>
            <a:r>
              <a:rPr lang="en-US" sz="3600" b="1" dirty="0">
                <a:solidFill>
                  <a:srgbClr val="FFFF00"/>
                </a:solidFill>
                <a:latin typeface="Times New Roman" panose="02020603050405020304" pitchFamily="18" charset="0"/>
                <a:cs typeface="Times New Roman" panose="02020603050405020304" pitchFamily="18" charset="0"/>
              </a:rPr>
              <a:t>Conclusion</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6DD74A-3271-4AF5-AAF7-82C391680A84}"/>
              </a:ext>
            </a:extLst>
          </p:cNvPr>
          <p:cNvSpPr>
            <a:spLocks noGrp="1"/>
          </p:cNvSpPr>
          <p:nvPr>
            <p:ph idx="1"/>
          </p:nvPr>
        </p:nvSpPr>
        <p:spPr>
          <a:xfrm>
            <a:off x="457200" y="1295400"/>
            <a:ext cx="8229600" cy="4830763"/>
          </a:xfr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In the context of the coronavirus disease (COVID-19) pandemic, AI based face recognition of citizen’s current vaccination status to protect against COVID-19 can then be used for continuity of care or as proof of vaccination for purposes other than health care. </a:t>
            </a:r>
          </a:p>
          <a:p>
            <a:pPr marL="0" marR="0" lvl="0" indent="0" algn="just" defTabSz="914400" rtl="0" eaLnBrk="1" fontAlgn="auto" latinLnBrk="0" hangingPunct="1">
              <a:lnSpc>
                <a:spcPct val="100000"/>
              </a:lnSpc>
              <a:spcBef>
                <a:spcPct val="20000"/>
              </a:spcBef>
              <a:spcAft>
                <a:spcPts val="0"/>
              </a:spcAft>
              <a:buClrTx/>
              <a:buSzTx/>
              <a:buNone/>
              <a:tabLst/>
              <a:defRPr/>
            </a:pPr>
            <a:endPar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This project provides COVID-19 vaccination status using their face and attest that an individual has received a vaccine or not and alert them to get vaccinated. </a:t>
            </a:r>
            <a:endPar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endParaRPr lang="en-IN" dirty="0">
              <a:solidFill>
                <a:srgbClr val="FFFF00"/>
              </a:solidFill>
            </a:endParaRPr>
          </a:p>
        </p:txBody>
      </p:sp>
      <p:sp>
        <p:nvSpPr>
          <p:cNvPr id="4" name="Date Placeholder 3">
            <a:extLst>
              <a:ext uri="{FF2B5EF4-FFF2-40B4-BE49-F238E27FC236}">
                <a16:creationId xmlns:a16="http://schemas.microsoft.com/office/drawing/2014/main" id="{7CA3CF26-DF60-4F10-88CE-B41DB56B2506}"/>
              </a:ext>
            </a:extLst>
          </p:cNvPr>
          <p:cNvSpPr>
            <a:spLocks noGrp="1"/>
          </p:cNvSpPr>
          <p:nvPr>
            <p:ph type="dt" sz="half" idx="10"/>
          </p:nvPr>
        </p:nvSpPr>
        <p:spPr/>
        <p:txBody>
          <a:bodyPr/>
          <a:lstStyle/>
          <a:p>
            <a:fld id="{D0BBD163-103E-49B7-B026-79E76A7717C8}" type="datetime1">
              <a:rPr lang="en-US" smtClean="0">
                <a:solidFill>
                  <a:srgbClr val="FFFF00"/>
                </a:solidFill>
              </a:rPr>
              <a:t>6/13/2022</a:t>
            </a:fld>
            <a:endParaRPr lang="en-US">
              <a:solidFill>
                <a:srgbClr val="FFFF00"/>
              </a:solidFill>
            </a:endParaRPr>
          </a:p>
        </p:txBody>
      </p:sp>
      <p:sp>
        <p:nvSpPr>
          <p:cNvPr id="5" name="Slide Number Placeholder 4">
            <a:extLst>
              <a:ext uri="{FF2B5EF4-FFF2-40B4-BE49-F238E27FC236}">
                <a16:creationId xmlns:a16="http://schemas.microsoft.com/office/drawing/2014/main" id="{DB2CBB4D-9B42-4D7A-AED4-CAB37B06B0C3}"/>
              </a:ext>
            </a:extLst>
          </p:cNvPr>
          <p:cNvSpPr>
            <a:spLocks noGrp="1"/>
          </p:cNvSpPr>
          <p:nvPr>
            <p:ph type="sldNum" sz="quarter" idx="12"/>
          </p:nvPr>
        </p:nvSpPr>
        <p:spPr/>
        <p:txBody>
          <a:bodyPr/>
          <a:lstStyle/>
          <a:p>
            <a:fld id="{E37433F4-0A81-4639-9194-3754E8D2CE9B}" type="slidenum">
              <a:rPr lang="en-US" smtClean="0">
                <a:solidFill>
                  <a:srgbClr val="FFFF00"/>
                </a:solidFill>
              </a:rPr>
              <a:pPr/>
              <a:t>37</a:t>
            </a:fld>
            <a:endParaRPr lang="en-US">
              <a:solidFill>
                <a:srgbClr val="FFFF00"/>
              </a:solidFill>
            </a:endParaRPr>
          </a:p>
        </p:txBody>
      </p:sp>
    </p:spTree>
    <p:extLst>
      <p:ext uri="{BB962C8B-B14F-4D97-AF65-F5344CB8AC3E}">
        <p14:creationId xmlns:p14="http://schemas.microsoft.com/office/powerpoint/2010/main" val="89953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8D40-ECD7-4C59-B4EE-D14A9DCE2591}"/>
              </a:ext>
            </a:extLst>
          </p:cNvPr>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References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E2F3D-E94B-48F0-9710-A357D0BE782B}"/>
              </a:ext>
            </a:extLst>
          </p:cNvPr>
          <p:cNvSpPr>
            <a:spLocks noGrp="1"/>
          </p:cNvSpPr>
          <p:nvPr>
            <p:ph idx="1"/>
          </p:nvPr>
        </p:nvSpPr>
        <p:spPr/>
        <p:txBody>
          <a:bodyPr>
            <a:normAutofit fontScale="92500"/>
          </a:bodyPr>
          <a:lstStyle/>
          <a:p>
            <a:pPr marL="514350" indent="-514350" algn="just">
              <a:buFont typeface="+mj-lt"/>
              <a:buAutoNum type="arabicPeriod"/>
            </a:pPr>
            <a:r>
              <a:rPr lang="en-US" sz="1800" dirty="0">
                <a:solidFill>
                  <a:srgbClr val="FFFF00"/>
                </a:solidFill>
                <a:latin typeface="Times New Roman" panose="02020603050405020304" pitchFamily="18" charset="0"/>
                <a:cs typeface="Times New Roman" panose="02020603050405020304" pitchFamily="18" charset="0"/>
              </a:rPr>
              <a:t>Y. Dong, T. Dai, Y. Wei et al., "A systematic review of SARS-CoV-2 vaccine candidates", Sig </a:t>
            </a:r>
            <a:r>
              <a:rPr lang="en-US" sz="1800" dirty="0" err="1">
                <a:solidFill>
                  <a:srgbClr val="FFFF00"/>
                </a:solidFill>
                <a:latin typeface="Times New Roman" panose="02020603050405020304" pitchFamily="18" charset="0"/>
                <a:cs typeface="Times New Roman" panose="02020603050405020304" pitchFamily="18" charset="0"/>
              </a:rPr>
              <a:t>Transduct</a:t>
            </a:r>
            <a:r>
              <a:rPr lang="en-US" sz="1800" dirty="0">
                <a:solidFill>
                  <a:srgbClr val="FFFF00"/>
                </a:solidFill>
                <a:latin typeface="Times New Roman" panose="02020603050405020304" pitchFamily="18" charset="0"/>
                <a:cs typeface="Times New Roman" panose="02020603050405020304" pitchFamily="18" charset="0"/>
              </a:rPr>
              <a:t> Target </a:t>
            </a:r>
            <a:r>
              <a:rPr lang="en-US" sz="1800" dirty="0" err="1">
                <a:solidFill>
                  <a:srgbClr val="FFFF00"/>
                </a:solidFill>
                <a:latin typeface="Times New Roman" panose="02020603050405020304" pitchFamily="18" charset="0"/>
                <a:cs typeface="Times New Roman" panose="02020603050405020304" pitchFamily="18" charset="0"/>
              </a:rPr>
              <a:t>Ther</a:t>
            </a:r>
            <a:r>
              <a:rPr lang="en-US" sz="1800" dirty="0">
                <a:solidFill>
                  <a:srgbClr val="FFFF00"/>
                </a:solidFill>
                <a:latin typeface="Times New Roman" panose="02020603050405020304" pitchFamily="18" charset="0"/>
                <a:cs typeface="Times New Roman" panose="02020603050405020304" pitchFamily="18" charset="0"/>
              </a:rPr>
              <a:t>, vol. 5, pp. 237, 2020.</a:t>
            </a:r>
          </a:p>
          <a:p>
            <a:pPr marL="514350" indent="-514350" algn="just">
              <a:buFont typeface="+mj-lt"/>
              <a:buAutoNum type="arabicPeriod"/>
            </a:pPr>
            <a:r>
              <a:rPr lang="en-US" sz="1800" dirty="0">
                <a:solidFill>
                  <a:srgbClr val="FFFF00"/>
                </a:solidFill>
                <a:latin typeface="Times New Roman" panose="02020603050405020304" pitchFamily="18" charset="0"/>
                <a:cs typeface="Times New Roman" panose="02020603050405020304" pitchFamily="18" charset="0"/>
              </a:rPr>
              <a:t>S. P. Kaur and V Gupta, "COVID-19 Vaccine: A comprehensive status report", Virus research, vol. 288, pp. 198114, 2020, [online] Available: https://doi.org/10.1016/j.virusres.2020.198114.</a:t>
            </a:r>
          </a:p>
          <a:p>
            <a:pPr marL="514350" indent="-514350" algn="just">
              <a:buFont typeface="+mj-lt"/>
              <a:buAutoNum type="arabicPeriod"/>
            </a:pPr>
            <a:r>
              <a:rPr lang="en-US" sz="1800" dirty="0">
                <a:solidFill>
                  <a:srgbClr val="FFFF00"/>
                </a:solidFill>
                <a:latin typeface="Times New Roman" panose="02020603050405020304" pitchFamily="18" charset="0"/>
                <a:cs typeface="Times New Roman" panose="02020603050405020304" pitchFamily="18" charset="0"/>
              </a:rPr>
              <a:t>.J. C. Abdul-</a:t>
            </a:r>
            <a:r>
              <a:rPr lang="en-US" sz="1800" dirty="0" err="1">
                <a:solidFill>
                  <a:srgbClr val="FFFF00"/>
                </a:solidFill>
                <a:latin typeface="Times New Roman" panose="02020603050405020304" pitchFamily="18" charset="0"/>
                <a:cs typeface="Times New Roman" panose="02020603050405020304" pitchFamily="18" charset="0"/>
              </a:rPr>
              <a:t>Mutakabbir</a:t>
            </a:r>
            <a:r>
              <a:rPr lang="en-US" sz="1800" dirty="0">
                <a:solidFill>
                  <a:srgbClr val="FFFF00"/>
                </a:solidFill>
                <a:latin typeface="Times New Roman" panose="02020603050405020304" pitchFamily="18" charset="0"/>
                <a:cs typeface="Times New Roman" panose="02020603050405020304" pitchFamily="18" charset="0"/>
              </a:rPr>
              <a:t> et al., "A three-tiered approach to address barriers to COVID-19 vaccine delivery in the Black community", Lancet Glob. Heal, 2021.</a:t>
            </a:r>
          </a:p>
          <a:p>
            <a:pPr marL="514350" indent="-514350" algn="just">
              <a:buFont typeface="+mj-lt"/>
              <a:buAutoNum type="arabicPeriod"/>
            </a:pPr>
            <a:r>
              <a:rPr lang="en-IN" sz="1800" dirty="0">
                <a:solidFill>
                  <a:srgbClr val="FFFF00"/>
                </a:solidFill>
                <a:latin typeface="Times New Roman" panose="02020603050405020304" pitchFamily="18" charset="0"/>
                <a:cs typeface="Times New Roman" panose="02020603050405020304" pitchFamily="18" charset="0"/>
              </a:rPr>
              <a:t>P. Dou and I. A. </a:t>
            </a:r>
            <a:r>
              <a:rPr lang="en-IN" sz="1800" dirty="0" err="1">
                <a:solidFill>
                  <a:srgbClr val="FFFF00"/>
                </a:solidFill>
                <a:latin typeface="Times New Roman" panose="02020603050405020304" pitchFamily="18" charset="0"/>
                <a:cs typeface="Times New Roman" panose="02020603050405020304" pitchFamily="18" charset="0"/>
              </a:rPr>
              <a:t>Kakadiaris</a:t>
            </a:r>
            <a:r>
              <a:rPr lang="en-IN" sz="1800" dirty="0">
                <a:solidFill>
                  <a:srgbClr val="FFFF00"/>
                </a:solidFill>
                <a:latin typeface="Times New Roman" panose="02020603050405020304" pitchFamily="18" charset="0"/>
                <a:cs typeface="Times New Roman" panose="02020603050405020304" pitchFamily="18" charset="0"/>
              </a:rPr>
              <a:t>, “Multi-view 3D face reconstruction with deep recurrent neural networks,” Image and Vision Computing, vol. 80, pp. 80–91, 2018.</a:t>
            </a:r>
          </a:p>
          <a:p>
            <a:pPr marL="514350" indent="-514350" algn="just">
              <a:buFont typeface="+mj-lt"/>
              <a:buAutoNum type="arabicPeriod"/>
            </a:pPr>
            <a:r>
              <a:rPr lang="en-IN" sz="1800" dirty="0">
                <a:solidFill>
                  <a:srgbClr val="FFFF00"/>
                </a:solidFill>
                <a:latin typeface="Times New Roman" panose="02020603050405020304" pitchFamily="18" charset="0"/>
                <a:cs typeface="Times New Roman" panose="02020603050405020304" pitchFamily="18" charset="0"/>
              </a:rPr>
              <a:t>X. Shao, J. </a:t>
            </a:r>
            <a:r>
              <a:rPr lang="en-IN" sz="1800" dirty="0" err="1">
                <a:solidFill>
                  <a:srgbClr val="FFFF00"/>
                </a:solidFill>
                <a:latin typeface="Times New Roman" panose="02020603050405020304" pitchFamily="18" charset="0"/>
                <a:cs typeface="Times New Roman" panose="02020603050405020304" pitchFamily="18" charset="0"/>
              </a:rPr>
              <a:t>Lyu</a:t>
            </a:r>
            <a:r>
              <a:rPr lang="en-IN" sz="1800" dirty="0">
                <a:solidFill>
                  <a:srgbClr val="FFFF00"/>
                </a:solidFill>
                <a:latin typeface="Times New Roman" panose="02020603050405020304" pitchFamily="18" charset="0"/>
                <a:cs typeface="Times New Roman" panose="02020603050405020304" pitchFamily="18" charset="0"/>
              </a:rPr>
              <a:t>, J. Xing et al., “3D face shape regression from 2D videos with multi-reconstruction and mesh retrieval,” in Proceedings of the IEEE International Conference on Computer Vision Workshops, Seoul, Republic of Korea, October 2019.</a:t>
            </a:r>
          </a:p>
          <a:p>
            <a:pPr marL="514350" indent="-514350" algn="just">
              <a:buFont typeface="+mj-lt"/>
              <a:buAutoNum type="arabicPeriod"/>
            </a:pPr>
            <a:r>
              <a:rPr lang="en-IN" sz="1800" dirty="0">
                <a:solidFill>
                  <a:srgbClr val="FFFF00"/>
                </a:solidFill>
                <a:latin typeface="Times New Roman" panose="02020603050405020304" pitchFamily="18" charset="0"/>
                <a:cs typeface="Times New Roman" panose="02020603050405020304" pitchFamily="18" charset="0"/>
              </a:rPr>
              <a:t>F. Wu, L. Bao, Y. Chen et al., “MVF-Net: Multi-view 3d face morphable model regression,” in Proceedings of the IEEE Conference on Computer Vision and Pattern Recognition, pp. 959–968, Long beach, CA, USA, June 2019.</a:t>
            </a:r>
          </a:p>
          <a:p>
            <a:pPr marL="514350" indent="-514350" algn="just">
              <a:buFont typeface="+mj-lt"/>
              <a:buAutoNum type="arabicPeriod"/>
            </a:pPr>
            <a:endParaRPr lang="en-IN" sz="1800"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0FADAED-126C-4FE1-A242-6482F1197106}"/>
              </a:ext>
            </a:extLst>
          </p:cNvPr>
          <p:cNvSpPr>
            <a:spLocks noGrp="1"/>
          </p:cNvSpPr>
          <p:nvPr>
            <p:ph type="dt" sz="half" idx="10"/>
          </p:nvPr>
        </p:nvSpPr>
        <p:spPr/>
        <p:txBody>
          <a:bodyPr/>
          <a:lstStyle/>
          <a:p>
            <a:fld id="{5DF34EA8-6FFB-41AC-8354-4CB9892C9A22}" type="datetime1">
              <a:rPr lang="en-US" smtClean="0">
                <a:solidFill>
                  <a:srgbClr val="FFFF00"/>
                </a:solidFill>
              </a:rPr>
              <a:t>6/13/2022</a:t>
            </a:fld>
            <a:endParaRPr lang="en-US">
              <a:solidFill>
                <a:srgbClr val="FFFF00"/>
              </a:solidFill>
            </a:endParaRPr>
          </a:p>
        </p:txBody>
      </p:sp>
      <p:sp>
        <p:nvSpPr>
          <p:cNvPr id="6" name="Slide Number Placeholder 5">
            <a:extLst>
              <a:ext uri="{FF2B5EF4-FFF2-40B4-BE49-F238E27FC236}">
                <a16:creationId xmlns:a16="http://schemas.microsoft.com/office/drawing/2014/main" id="{48EC6B6C-E56C-4096-BEB8-3F3C321E8B98}"/>
              </a:ext>
            </a:extLst>
          </p:cNvPr>
          <p:cNvSpPr>
            <a:spLocks noGrp="1"/>
          </p:cNvSpPr>
          <p:nvPr>
            <p:ph type="sldNum" sz="quarter" idx="12"/>
          </p:nvPr>
        </p:nvSpPr>
        <p:spPr/>
        <p:txBody>
          <a:bodyPr/>
          <a:lstStyle/>
          <a:p>
            <a:fld id="{E37433F4-0A81-4639-9194-3754E8D2CE9B}" type="slidenum">
              <a:rPr lang="en-US" smtClean="0">
                <a:solidFill>
                  <a:srgbClr val="FFFF00"/>
                </a:solidFill>
              </a:rPr>
              <a:pPr/>
              <a:t>38</a:t>
            </a:fld>
            <a:endParaRPr lang="en-US">
              <a:solidFill>
                <a:srgbClr val="FFFF00"/>
              </a:solidFill>
            </a:endParaRPr>
          </a:p>
        </p:txBody>
      </p:sp>
    </p:spTree>
    <p:extLst>
      <p:ext uri="{BB962C8B-B14F-4D97-AF65-F5344CB8AC3E}">
        <p14:creationId xmlns:p14="http://schemas.microsoft.com/office/powerpoint/2010/main" val="4082204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8D40-ECD7-4C59-B4EE-D14A9DCE2591}"/>
              </a:ext>
            </a:extLst>
          </p:cNvPr>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References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E2F3D-E94B-48F0-9710-A357D0BE782B}"/>
              </a:ext>
            </a:extLst>
          </p:cNvPr>
          <p:cNvSpPr>
            <a:spLocks noGrp="1"/>
          </p:cNvSpPr>
          <p:nvPr>
            <p:ph idx="1"/>
          </p:nvPr>
        </p:nvSpPr>
        <p:spPr/>
        <p:txBody>
          <a:bodyPr>
            <a:normAutofit fontScale="85000" lnSpcReduction="10000"/>
          </a:bodyPr>
          <a:lstStyle/>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7. H. Zhou, P. Chen, and W. Shen, “A multi-view face recognition system based on cascade face detector and improved </a:t>
            </a:r>
            <a:r>
              <a:rPr lang="en-US" sz="1800" dirty="0" err="1">
                <a:solidFill>
                  <a:srgbClr val="FFFF00"/>
                </a:solidFill>
                <a:latin typeface="Times New Roman" panose="02020603050405020304" pitchFamily="18" charset="0"/>
                <a:cs typeface="Times New Roman" panose="02020603050405020304" pitchFamily="18" charset="0"/>
              </a:rPr>
              <a:t>Dlib</a:t>
            </a:r>
            <a:r>
              <a:rPr lang="en-US" sz="1800" dirty="0">
                <a:solidFill>
                  <a:srgbClr val="FFFF00"/>
                </a:solidFill>
                <a:latin typeface="Times New Roman" panose="02020603050405020304" pitchFamily="18" charset="0"/>
                <a:cs typeface="Times New Roman" panose="02020603050405020304" pitchFamily="18" charset="0"/>
              </a:rPr>
              <a:t>,” in MIPPR 2017: Pattern Recognition and Computer Vision, </a:t>
            </a:r>
            <a:r>
              <a:rPr lang="en-US" sz="1800" dirty="0" err="1">
                <a:solidFill>
                  <a:srgbClr val="FFFF00"/>
                </a:solidFill>
                <a:latin typeface="Times New Roman" panose="02020603050405020304" pitchFamily="18" charset="0"/>
                <a:cs typeface="Times New Roman" panose="02020603050405020304" pitchFamily="18" charset="0"/>
              </a:rPr>
              <a:t>Xiangyang</a:t>
            </a:r>
            <a:r>
              <a:rPr lang="en-US" sz="1800" dirty="0">
                <a:solidFill>
                  <a:srgbClr val="FFFF00"/>
                </a:solidFill>
                <a:latin typeface="Times New Roman" panose="02020603050405020304" pitchFamily="18" charset="0"/>
                <a:cs typeface="Times New Roman" panose="02020603050405020304" pitchFamily="18" charset="0"/>
              </a:rPr>
              <a:t>, China, March 2018.</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8. B. Renuka, B. </a:t>
            </a:r>
            <a:r>
              <a:rPr lang="en-US" sz="1800" dirty="0" err="1">
                <a:solidFill>
                  <a:srgbClr val="FFFF00"/>
                </a:solidFill>
                <a:latin typeface="Times New Roman" panose="02020603050405020304" pitchFamily="18" charset="0"/>
                <a:cs typeface="Times New Roman" panose="02020603050405020304" pitchFamily="18" charset="0"/>
              </a:rPr>
              <a:t>Sivaranjani</a:t>
            </a:r>
            <a:r>
              <a:rPr lang="en-US" sz="1800" dirty="0">
                <a:solidFill>
                  <a:srgbClr val="FFFF00"/>
                </a:solidFill>
                <a:latin typeface="Times New Roman" panose="02020603050405020304" pitchFamily="18" charset="0"/>
                <a:cs typeface="Times New Roman" panose="02020603050405020304" pitchFamily="18" charset="0"/>
              </a:rPr>
              <a:t>, A. M. Lakshmi, and D. N. </a:t>
            </a:r>
            <a:r>
              <a:rPr lang="en-US" sz="1800" dirty="0" err="1">
                <a:solidFill>
                  <a:srgbClr val="FFFF00"/>
                </a:solidFill>
                <a:latin typeface="Times New Roman" panose="02020603050405020304" pitchFamily="18" charset="0"/>
                <a:cs typeface="Times New Roman" panose="02020603050405020304" pitchFamily="18" charset="0"/>
              </a:rPr>
              <a:t>Muthukumaran</a:t>
            </a:r>
            <a:r>
              <a:rPr lang="en-US" sz="1800" dirty="0">
                <a:solidFill>
                  <a:srgbClr val="FFFF00"/>
                </a:solidFill>
                <a:latin typeface="Times New Roman" panose="02020603050405020304" pitchFamily="18" charset="0"/>
                <a:cs typeface="Times New Roman" panose="02020603050405020304" pitchFamily="18" charset="0"/>
              </a:rPr>
              <a:t>, “Automatic enemy detecting defense robot by using face detection technique’,” Asian Journal of Applied Science and Technology, vol. 2, no. 2, pp. 495–501, 2018.</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9. X. Sun, P. Wu, and S. C. H. Hoi, “Face detection using deep learning: An improved faster RCNN approach,” Neurocomputing, vol. 299, pp. 42–50, 2018.</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10. E. Zhou, Z. Cao, and J. Sun, “</a:t>
            </a:r>
            <a:r>
              <a:rPr lang="en-US" sz="1800" dirty="0" err="1">
                <a:solidFill>
                  <a:srgbClr val="FFFF00"/>
                </a:solidFill>
                <a:latin typeface="Times New Roman" panose="02020603050405020304" pitchFamily="18" charset="0"/>
                <a:cs typeface="Times New Roman" panose="02020603050405020304" pitchFamily="18" charset="0"/>
              </a:rPr>
              <a:t>Gridface</a:t>
            </a:r>
            <a:r>
              <a:rPr lang="en-US" sz="1800" dirty="0">
                <a:solidFill>
                  <a:srgbClr val="FFFF00"/>
                </a:solidFill>
                <a:latin typeface="Times New Roman" panose="02020603050405020304" pitchFamily="18" charset="0"/>
                <a:cs typeface="Times New Roman" panose="02020603050405020304" pitchFamily="18" charset="0"/>
              </a:rPr>
              <a:t>: Face rectification via learning local </a:t>
            </a:r>
            <a:r>
              <a:rPr lang="en-US" sz="1800" dirty="0" err="1">
                <a:solidFill>
                  <a:srgbClr val="FFFF00"/>
                </a:solidFill>
                <a:latin typeface="Times New Roman" panose="02020603050405020304" pitchFamily="18" charset="0"/>
                <a:cs typeface="Times New Roman" panose="02020603050405020304" pitchFamily="18" charset="0"/>
              </a:rPr>
              <a:t>homography</a:t>
            </a:r>
            <a:r>
              <a:rPr lang="en-US" sz="1800" dirty="0">
                <a:solidFill>
                  <a:srgbClr val="FFFF00"/>
                </a:solidFill>
                <a:latin typeface="Times New Roman" panose="02020603050405020304" pitchFamily="18" charset="0"/>
                <a:cs typeface="Times New Roman" panose="02020603050405020304" pitchFamily="18" charset="0"/>
              </a:rPr>
              <a:t> transformations,” in Proceedings of the European Conference on Computer Vision (ECCV), pp. 3–20, Munich, Germany, September 2018.</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11. K. Zhang, Z. Zhang, Z. Li, and Y. </a:t>
            </a:r>
            <a:r>
              <a:rPr lang="en-US" sz="1800" dirty="0" err="1">
                <a:solidFill>
                  <a:srgbClr val="FFFF00"/>
                </a:solidFill>
                <a:latin typeface="Times New Roman" panose="02020603050405020304" pitchFamily="18" charset="0"/>
                <a:cs typeface="Times New Roman" panose="02020603050405020304" pitchFamily="18" charset="0"/>
              </a:rPr>
              <a:t>Qiao</a:t>
            </a:r>
            <a:r>
              <a:rPr lang="en-US" sz="1800" dirty="0">
                <a:solidFill>
                  <a:srgbClr val="FFFF00"/>
                </a:solidFill>
                <a:latin typeface="Times New Roman" panose="02020603050405020304" pitchFamily="18" charset="0"/>
                <a:cs typeface="Times New Roman" panose="02020603050405020304" pitchFamily="18" charset="0"/>
              </a:rPr>
              <a:t>, “Joint face detection and alignment using multitask cascaded convolutional networks,” IEEE Signal Processing Letters, vol. 23, no. 10, pp. 1499–1503, 2016.</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12. T. Zhang, W. Zheng, Z. Cui, Y. </a:t>
            </a:r>
            <a:r>
              <a:rPr lang="en-US" sz="1800" dirty="0" err="1">
                <a:solidFill>
                  <a:srgbClr val="FFFF00"/>
                </a:solidFill>
                <a:latin typeface="Times New Roman" panose="02020603050405020304" pitchFamily="18" charset="0"/>
                <a:cs typeface="Times New Roman" panose="02020603050405020304" pitchFamily="18" charset="0"/>
              </a:rPr>
              <a:t>Zong</a:t>
            </a:r>
            <a:r>
              <a:rPr lang="en-US" sz="1800" dirty="0">
                <a:solidFill>
                  <a:srgbClr val="FFFF00"/>
                </a:solidFill>
                <a:latin typeface="Times New Roman" panose="02020603050405020304" pitchFamily="18" charset="0"/>
                <a:cs typeface="Times New Roman" panose="02020603050405020304" pitchFamily="18" charset="0"/>
              </a:rPr>
              <a:t>, J. Yan, and K. Yan, “A deep neural network-driven feature learning method for multi-view facial expression recognition,” IEEE Transactions on Multimedia, vol. 18, no. 12, pp. 2528–2536, 2016.</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13. S. S. </a:t>
            </a:r>
            <a:r>
              <a:rPr lang="en-US" sz="1800" dirty="0" err="1">
                <a:solidFill>
                  <a:srgbClr val="FFFF00"/>
                </a:solidFill>
                <a:latin typeface="Times New Roman" panose="02020603050405020304" pitchFamily="18" charset="0"/>
                <a:cs typeface="Times New Roman" panose="02020603050405020304" pitchFamily="18" charset="0"/>
              </a:rPr>
              <a:t>Farfade</a:t>
            </a:r>
            <a:r>
              <a:rPr lang="en-US" sz="1800" dirty="0">
                <a:solidFill>
                  <a:srgbClr val="FFFF00"/>
                </a:solidFill>
                <a:latin typeface="Times New Roman" panose="02020603050405020304" pitchFamily="18" charset="0"/>
                <a:cs typeface="Times New Roman" panose="02020603050405020304" pitchFamily="18" charset="0"/>
              </a:rPr>
              <a:t>, M. J. </a:t>
            </a:r>
            <a:r>
              <a:rPr lang="en-US" sz="1800" dirty="0" err="1">
                <a:solidFill>
                  <a:srgbClr val="FFFF00"/>
                </a:solidFill>
                <a:latin typeface="Times New Roman" panose="02020603050405020304" pitchFamily="18" charset="0"/>
                <a:cs typeface="Times New Roman" panose="02020603050405020304" pitchFamily="18" charset="0"/>
              </a:rPr>
              <a:t>Saberian</a:t>
            </a:r>
            <a:r>
              <a:rPr lang="en-US" sz="1800" dirty="0">
                <a:solidFill>
                  <a:srgbClr val="FFFF00"/>
                </a:solidFill>
                <a:latin typeface="Times New Roman" panose="02020603050405020304" pitchFamily="18" charset="0"/>
                <a:cs typeface="Times New Roman" panose="02020603050405020304" pitchFamily="18" charset="0"/>
              </a:rPr>
              <a:t>, and L.-J. Li, “Multi-view face detection using deep convolutional neural networks,” in Proceedings of the 5th ACM on International Conference on Multimedia Retrieval, pp. 643–650, Shanghai, China, June 2015.</a:t>
            </a:r>
          </a:p>
          <a:p>
            <a:pPr marL="514350" indent="-514350" algn="just">
              <a:buFont typeface="+mj-lt"/>
              <a:buAutoNum type="arabicPeriod"/>
            </a:pPr>
            <a:endParaRPr lang="en-IN" sz="1800"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0FADAED-126C-4FE1-A242-6482F11971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F34EA8-6FFB-41AC-8354-4CB9892C9A22}"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48EC6B6C-E56C-4096-BEB8-3F3C321E8B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20954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C00F-7B8C-4461-B01E-DED14F7A10D2}"/>
              </a:ext>
            </a:extLst>
          </p:cNvPr>
          <p:cNvSpPr>
            <a:spLocks noGrp="1"/>
          </p:cNvSpPr>
          <p:nvPr>
            <p:ph type="title"/>
          </p:nvPr>
        </p:nvSpPr>
        <p:spPr>
          <a:xfrm>
            <a:off x="0" y="73985"/>
            <a:ext cx="7886700" cy="510778"/>
          </a:xfrm>
        </p:spPr>
        <p:txBody>
          <a:bodyPr>
            <a:normAutofit fontScale="90000"/>
          </a:bodyPr>
          <a:lstStyle/>
          <a:p>
            <a:r>
              <a:rPr lang="en-US" dirty="0">
                <a:solidFill>
                  <a:srgbClr val="FFFF00"/>
                </a:solidFill>
                <a:latin typeface="Times New Roman" panose="02020603050405020304" pitchFamily="18" charset="0"/>
                <a:cs typeface="Times New Roman" panose="02020603050405020304" pitchFamily="18" charset="0"/>
              </a:rPr>
              <a:t>Literature Survey</a:t>
            </a:r>
            <a:endParaRPr lang="en-IN" dirty="0">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AB5CB9F-A6B3-47AB-ACCB-F6B425844867}"/>
              </a:ext>
            </a:extLst>
          </p:cNvPr>
          <p:cNvGraphicFramePr>
            <a:graphicFrameLocks noGrp="1"/>
          </p:cNvGraphicFramePr>
          <p:nvPr>
            <p:extLst>
              <p:ext uri="{D42A27DB-BD31-4B8C-83A1-F6EECF244321}">
                <p14:modId xmlns:p14="http://schemas.microsoft.com/office/powerpoint/2010/main" val="4175833304"/>
              </p:ext>
            </p:extLst>
          </p:nvPr>
        </p:nvGraphicFramePr>
        <p:xfrm>
          <a:off x="152400" y="534967"/>
          <a:ext cx="8762999" cy="6078768"/>
        </p:xfrm>
        <a:graphic>
          <a:graphicData uri="http://schemas.openxmlformats.org/drawingml/2006/table">
            <a:tbl>
              <a:tblPr firstRow="1" bandRow="1">
                <a:tableStyleId>{5C22544A-7EE6-4342-B048-85BDC9FD1C3A}</a:tableStyleId>
              </a:tblPr>
              <a:tblGrid>
                <a:gridCol w="2056622">
                  <a:extLst>
                    <a:ext uri="{9D8B030D-6E8A-4147-A177-3AD203B41FA5}">
                      <a16:colId xmlns:a16="http://schemas.microsoft.com/office/drawing/2014/main" val="3581199546"/>
                    </a:ext>
                  </a:extLst>
                </a:gridCol>
                <a:gridCol w="1520112">
                  <a:extLst>
                    <a:ext uri="{9D8B030D-6E8A-4147-A177-3AD203B41FA5}">
                      <a16:colId xmlns:a16="http://schemas.microsoft.com/office/drawing/2014/main" val="1300718782"/>
                    </a:ext>
                  </a:extLst>
                </a:gridCol>
                <a:gridCol w="1728755">
                  <a:extLst>
                    <a:ext uri="{9D8B030D-6E8A-4147-A177-3AD203B41FA5}">
                      <a16:colId xmlns:a16="http://schemas.microsoft.com/office/drawing/2014/main" val="4099608368"/>
                    </a:ext>
                  </a:extLst>
                </a:gridCol>
                <a:gridCol w="1728755">
                  <a:extLst>
                    <a:ext uri="{9D8B030D-6E8A-4147-A177-3AD203B41FA5}">
                      <a16:colId xmlns:a16="http://schemas.microsoft.com/office/drawing/2014/main" val="4286479413"/>
                    </a:ext>
                  </a:extLst>
                </a:gridCol>
                <a:gridCol w="1728755">
                  <a:extLst>
                    <a:ext uri="{9D8B030D-6E8A-4147-A177-3AD203B41FA5}">
                      <a16:colId xmlns:a16="http://schemas.microsoft.com/office/drawing/2014/main" val="3166813360"/>
                    </a:ext>
                  </a:extLst>
                </a:gridCol>
              </a:tblGrid>
              <a:tr h="318531">
                <a:tc>
                  <a:txBody>
                    <a:bodyPr/>
                    <a:lstStyle/>
                    <a:p>
                      <a:pPr algn="ctr"/>
                      <a:r>
                        <a:rPr lang="en-US" sz="1800" dirty="0">
                          <a:latin typeface="Times New Roman" panose="02020603050405020304" pitchFamily="18" charset="0"/>
                          <a:cs typeface="Times New Roman" panose="02020603050405020304" pitchFamily="18" charset="0"/>
                        </a:rPr>
                        <a:t>Title  &amp; Year</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dirty="0">
                          <a:latin typeface="Times New Roman" panose="02020603050405020304" pitchFamily="18" charset="0"/>
                          <a:cs typeface="Times New Roman" panose="02020603050405020304" pitchFamily="18" charset="0"/>
                        </a:rPr>
                        <a:t>Technology </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dirty="0">
                          <a:latin typeface="Times New Roman" panose="02020603050405020304" pitchFamily="18" charset="0"/>
                          <a:cs typeface="Times New Roman" panose="02020603050405020304" pitchFamily="18" charset="0"/>
                        </a:rPr>
                        <a:t>Demerits</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dirty="0">
                          <a:latin typeface="Times New Roman" panose="02020603050405020304" pitchFamily="18" charset="0"/>
                          <a:cs typeface="Times New Roman" panose="02020603050405020304" pitchFamily="18" charset="0"/>
                        </a:rPr>
                        <a:t>Platform</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dirty="0">
                          <a:latin typeface="Times New Roman" panose="02020603050405020304" pitchFamily="18" charset="0"/>
                          <a:cs typeface="Times New Roman" panose="02020603050405020304" pitchFamily="18" charset="0"/>
                        </a:rPr>
                        <a:t>Outcome</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9372168"/>
                  </a:ext>
                </a:extLst>
              </a:tr>
              <a:tr h="1196263">
                <a:tc>
                  <a:txBody>
                    <a:bodyPr/>
                    <a:lstStyle/>
                    <a:p>
                      <a:pPr algn="l"/>
                      <a:r>
                        <a:rPr lang="en-US" sz="1600" dirty="0" err="1">
                          <a:latin typeface="Times New Roman" panose="02020603050405020304" pitchFamily="18" charset="0"/>
                          <a:cs typeface="Times New Roman" panose="02020603050405020304" pitchFamily="18" charset="0"/>
                        </a:rPr>
                        <a:t>CaptureIt</a:t>
                      </a:r>
                      <a:r>
                        <a:rPr lang="en-US" sz="1600" dirty="0">
                          <a:latin typeface="Times New Roman" panose="02020603050405020304" pitchFamily="18" charset="0"/>
                          <a:cs typeface="Times New Roman" panose="02020603050405020304" pitchFamily="18" charset="0"/>
                        </a:rPr>
                        <a:t>! - A Web-based Attendance System Using Face Recognition.</a:t>
                      </a:r>
                    </a:p>
                    <a:p>
                      <a:pPr algn="l"/>
                      <a:r>
                        <a:rPr lang="en-US" sz="1600" dirty="0">
                          <a:latin typeface="Times New Roman" panose="02020603050405020304" pitchFamily="18" charset="0"/>
                          <a:cs typeface="Times New Roman" panose="02020603050405020304" pitchFamily="18" charset="0"/>
                        </a:rPr>
                        <a:t>2021, Shreyas More</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Machine Learning, SVM</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Manually on the camera and take attendance</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Python</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teachers to analyze in a contactless but efficient manner</a:t>
                      </a:r>
                      <a:endParaRPr lang="en-IN"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78123400"/>
                  </a:ext>
                </a:extLst>
              </a:tr>
              <a:tr h="969751">
                <a:tc>
                  <a:txBody>
                    <a:bodyPr/>
                    <a:lstStyle/>
                    <a:p>
                      <a:pPr algn="l"/>
                      <a:r>
                        <a:rPr lang="en-US" sz="1600" dirty="0">
                          <a:latin typeface="Times New Roman" panose="02020603050405020304" pitchFamily="18" charset="0"/>
                          <a:cs typeface="Times New Roman" panose="02020603050405020304" pitchFamily="18" charset="0"/>
                        </a:rPr>
                        <a:t>Covid-19 Based Automated Screening System.</a:t>
                      </a:r>
                    </a:p>
                    <a:p>
                      <a:pPr algn="l"/>
                      <a:r>
                        <a:rPr lang="en-US" sz="1600" dirty="0">
                          <a:latin typeface="Times New Roman" panose="02020603050405020304" pitchFamily="18" charset="0"/>
                          <a:cs typeface="Times New Roman" panose="02020603050405020304" pitchFamily="18" charset="0"/>
                        </a:rPr>
                        <a:t>2021,</a:t>
                      </a:r>
                      <a:r>
                        <a:rPr lang="en-IN" sz="1600" dirty="0" err="1">
                          <a:latin typeface="Times New Roman" panose="02020603050405020304" pitchFamily="18" charset="0"/>
                          <a:cs typeface="Times New Roman" panose="02020603050405020304" pitchFamily="18" charset="0"/>
                        </a:rPr>
                        <a:t>Hwanjin</a:t>
                      </a:r>
                      <a:r>
                        <a:rPr lang="en-IN" sz="1600" dirty="0">
                          <a:latin typeface="Times New Roman" panose="02020603050405020304" pitchFamily="18" charset="0"/>
                          <a:cs typeface="Times New Roman" panose="02020603050405020304" pitchFamily="18" charset="0"/>
                        </a:rPr>
                        <a:t> Yong </a:t>
                      </a:r>
                    </a:p>
                  </a:txBody>
                  <a:tcPr marL="68580" marR="68580" marT="34290" marB="34290"/>
                </a:tc>
                <a:tc>
                  <a:txBody>
                    <a:bodyPr/>
                    <a:lstStyle/>
                    <a:p>
                      <a:pPr algn="l"/>
                      <a:r>
                        <a:rPr lang="en-IN" sz="1600" dirty="0">
                          <a:latin typeface="Times New Roman" panose="02020603050405020304" pitchFamily="18" charset="0"/>
                          <a:cs typeface="Times New Roman" panose="02020603050405020304" pitchFamily="18" charset="0"/>
                        </a:rPr>
                        <a:t>Deep Learning</a:t>
                      </a: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Face mask detection only.</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Python and IoT device for temperature reading</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feasible yet an effective solution to the problems posed.</a:t>
                      </a:r>
                      <a:endParaRPr lang="en-IN"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64534268"/>
                  </a:ext>
                </a:extLst>
              </a:tr>
              <a:tr h="1628688">
                <a:tc>
                  <a:txBody>
                    <a:bodyPr/>
                    <a:lstStyle/>
                    <a:p>
                      <a:pPr algn="l"/>
                      <a:r>
                        <a:rPr lang="en-US" sz="1600" dirty="0" err="1">
                          <a:latin typeface="Times New Roman" panose="02020603050405020304" pitchFamily="18" charset="0"/>
                          <a:cs typeface="Times New Roman" panose="02020603050405020304" pitchFamily="18" charset="0"/>
                        </a:rPr>
                        <a:t>SafeCampus</a:t>
                      </a:r>
                      <a:r>
                        <a:rPr lang="en-US" sz="1600" dirty="0">
                          <a:latin typeface="Times New Roman" panose="02020603050405020304" pitchFamily="18" charset="0"/>
                          <a:cs typeface="Times New Roman" panose="02020603050405020304" pitchFamily="18" charset="0"/>
                        </a:rPr>
                        <a:t>: Multimodal-based Campus-wide Pandemic Forecasting.2021, Sidi Lu; </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IN" sz="1600" dirty="0">
                          <a:latin typeface="Times New Roman" panose="02020603050405020304" pitchFamily="18" charset="0"/>
                          <a:cs typeface="Times New Roman" panose="02020603050405020304" pitchFamily="18" charset="0"/>
                        </a:rPr>
                        <a:t>LSTM model</a:t>
                      </a: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Face Mask finder and count the infected based on their temperature.</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IN" sz="1600" dirty="0">
                          <a:latin typeface="Times New Roman" panose="02020603050405020304" pitchFamily="18" charset="0"/>
                          <a:cs typeface="Times New Roman" panose="02020603050405020304" pitchFamily="18" charset="0"/>
                        </a:rPr>
                        <a:t>MobileNetV2</a:t>
                      </a: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important observations with supporting evidence are presented.</a:t>
                      </a:r>
                    </a:p>
                    <a:p>
                      <a:pPr algn="l"/>
                      <a:endParaRPr lang="en-IN"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528622737"/>
                  </a:ext>
                </a:extLst>
              </a:tr>
              <a:tr h="1628688">
                <a:tc>
                  <a:txBody>
                    <a:bodyPr/>
                    <a:lstStyle/>
                    <a:p>
                      <a:pPr algn="l"/>
                      <a:r>
                        <a:rPr lang="en-US" sz="1600" dirty="0">
                          <a:latin typeface="Times New Roman" panose="02020603050405020304" pitchFamily="18" charset="0"/>
                          <a:cs typeface="Times New Roman" panose="02020603050405020304" pitchFamily="18" charset="0"/>
                        </a:rPr>
                        <a:t>Design and Implementation of Entrance Guard System Based on Face Recognition.2020, </a:t>
                      </a:r>
                      <a:r>
                        <a:rPr lang="en-US" sz="1600" dirty="0" err="1">
                          <a:latin typeface="Times New Roman" panose="02020603050405020304" pitchFamily="18" charset="0"/>
                          <a:cs typeface="Times New Roman" panose="02020603050405020304" pitchFamily="18" charset="0"/>
                        </a:rPr>
                        <a:t>Jianfeng</a:t>
                      </a:r>
                      <a:r>
                        <a:rPr lang="en-US" sz="1600" dirty="0">
                          <a:latin typeface="Times New Roman" panose="02020603050405020304" pitchFamily="18" charset="0"/>
                          <a:cs typeface="Times New Roman" panose="02020603050405020304" pitchFamily="18" charset="0"/>
                        </a:rPr>
                        <a:t> Ye</a:t>
                      </a:r>
                    </a:p>
                    <a:p>
                      <a:pPr algn="l"/>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SVM</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problems of the overexposure or underexposure of image acquisition in face recognition.</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Java</a:t>
                      </a:r>
                      <a:endParaRPr lang="en-IN"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600" dirty="0">
                          <a:latin typeface="Times New Roman" panose="02020603050405020304" pitchFamily="18" charset="0"/>
                          <a:cs typeface="Times New Roman" panose="02020603050405020304" pitchFamily="18" charset="0"/>
                        </a:rPr>
                        <a:t>The method is simple and convenient in design, high in reliability and easy to implement in installation.</a:t>
                      </a:r>
                      <a:endParaRPr lang="en-IN"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322659579"/>
                  </a:ext>
                </a:extLst>
              </a:tr>
            </a:tbl>
          </a:graphicData>
        </a:graphic>
      </p:graphicFrame>
      <p:sp>
        <p:nvSpPr>
          <p:cNvPr id="3" name="Date Placeholder 2">
            <a:extLst>
              <a:ext uri="{FF2B5EF4-FFF2-40B4-BE49-F238E27FC236}">
                <a16:creationId xmlns:a16="http://schemas.microsoft.com/office/drawing/2014/main" id="{6A1AC4AD-528E-468B-8C05-4BEA78D546F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84413E-3F84-4873-85B9-BAD8464B1EB5}" type="datetime1">
              <a:rPr kumimoji="0" lang="en-US"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IN"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DD7BE2C-35BE-4968-9A14-6F164BBF35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1C9E-7969-4FF8-8F09-C4F50F96D0D7}" type="slidenum">
              <a:rPr kumimoji="0" lang="en-IN" sz="900" b="0" i="0" u="none" strike="noStrike" kern="1200" cap="none" spc="0" normalizeH="0" baseline="0" noProof="0" smtClean="0">
                <a:ln>
                  <a:noFill/>
                </a:ln>
                <a:solidFill>
                  <a:srgbClr val="FFFF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900" b="0" i="0" u="none" strike="noStrike" kern="1200" cap="none" spc="0" normalizeH="0" baseline="0" noProof="0">
              <a:ln>
                <a:noFill/>
              </a:ln>
              <a:solidFill>
                <a:srgbClr val="FFFF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2717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8D40-ECD7-4C59-B4EE-D14A9DCE2591}"/>
              </a:ext>
            </a:extLst>
          </p:cNvPr>
          <p:cNvSpPr>
            <a:spLocks noGrp="1"/>
          </p:cNvSpPr>
          <p:nvPr>
            <p:ph type="title"/>
          </p:nvPr>
        </p:nvSpPr>
        <p:spPr>
          <a:xfrm>
            <a:off x="457200" y="411163"/>
            <a:ext cx="8229600" cy="1143000"/>
          </a:xfrm>
        </p:spPr>
        <p:txBody>
          <a:bodyPr/>
          <a:lstStyle/>
          <a:p>
            <a:r>
              <a:rPr lang="en-US" b="1" dirty="0">
                <a:solidFill>
                  <a:srgbClr val="FFFF00"/>
                </a:solidFill>
                <a:latin typeface="Times New Roman" panose="02020603050405020304" pitchFamily="18" charset="0"/>
                <a:cs typeface="Times New Roman" panose="02020603050405020304" pitchFamily="18" charset="0"/>
              </a:rPr>
              <a:t>References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E2F3D-E94B-48F0-9710-A357D0BE782B}"/>
              </a:ext>
            </a:extLst>
          </p:cNvPr>
          <p:cNvSpPr>
            <a:spLocks noGrp="1"/>
          </p:cNvSpPr>
          <p:nvPr>
            <p:ph idx="1"/>
          </p:nvPr>
        </p:nvSpPr>
        <p:spPr>
          <a:xfrm>
            <a:off x="457200" y="1554163"/>
            <a:ext cx="8229600" cy="4708525"/>
          </a:xfrm>
        </p:spPr>
        <p:txBody>
          <a:bodyPr>
            <a:normAutofit lnSpcReduction="10000"/>
          </a:bodyPr>
          <a:lstStyle/>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14. </a:t>
            </a:r>
            <a:r>
              <a:rPr lang="en-US" sz="1800" dirty="0" err="1">
                <a:solidFill>
                  <a:srgbClr val="FFFF00"/>
                </a:solidFill>
                <a:latin typeface="Times New Roman" panose="02020603050405020304" pitchFamily="18" charset="0"/>
                <a:cs typeface="Times New Roman" panose="02020603050405020304" pitchFamily="18" charset="0"/>
              </a:rPr>
              <a:t>StatsTV</a:t>
            </a:r>
            <a:r>
              <a:rPr lang="en-US" sz="1800" dirty="0">
                <a:solidFill>
                  <a:srgbClr val="FFFF00"/>
                </a:solidFill>
                <a:latin typeface="Times New Roman" panose="02020603050405020304" pitchFamily="18" charset="0"/>
                <a:cs typeface="Times New Roman" panose="02020603050405020304" pitchFamily="18" charset="0"/>
              </a:rPr>
              <a:t>. (2021, 06) Top Countries with COVID-19 Vaccination Doses Administered</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15. Michael BA </a:t>
            </a:r>
            <a:r>
              <a:rPr lang="en-US" sz="1800" dirty="0" err="1">
                <a:solidFill>
                  <a:srgbClr val="FFFF00"/>
                </a:solidFill>
                <a:latin typeface="Times New Roman" panose="02020603050405020304" pitchFamily="18" charset="0"/>
                <a:cs typeface="Times New Roman" panose="02020603050405020304" pitchFamily="18" charset="0"/>
              </a:rPr>
              <a:t>Oldstone</a:t>
            </a:r>
            <a:r>
              <a:rPr lang="en-US" sz="1800" dirty="0">
                <a:solidFill>
                  <a:srgbClr val="FFFF00"/>
                </a:solidFill>
                <a:latin typeface="Times New Roman" panose="02020603050405020304" pitchFamily="18" charset="0"/>
                <a:cs typeface="Times New Roman" panose="02020603050405020304" pitchFamily="18" charset="0"/>
              </a:rPr>
              <a:t>, "Viruses plagues and history: past present and future" in , Oxford University Press, 2020.</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16. "Guidance on developing a national deployment and vaccination plan for COVID-19 vaccines: interim guidance", June 2021.</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17. Robert Verity et al., "Estimates of the severity of COVID-19 disease", </a:t>
            </a:r>
            <a:r>
              <a:rPr lang="en-US" sz="1800" dirty="0" err="1">
                <a:solidFill>
                  <a:srgbClr val="FFFF00"/>
                </a:solidFill>
                <a:latin typeface="Times New Roman" panose="02020603050405020304" pitchFamily="18" charset="0"/>
                <a:cs typeface="Times New Roman" panose="02020603050405020304" pitchFamily="18" charset="0"/>
              </a:rPr>
              <a:t>MedRxiv</a:t>
            </a:r>
            <a:r>
              <a:rPr lang="en-US" sz="1800" dirty="0">
                <a:solidFill>
                  <a:srgbClr val="FFFF00"/>
                </a:solidFill>
                <a:latin typeface="Times New Roman" panose="02020603050405020304" pitchFamily="18" charset="0"/>
                <a:cs typeface="Times New Roman" panose="02020603050405020304" pitchFamily="18" charset="0"/>
              </a:rPr>
              <a:t>, 2020.</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18. C. Todd Lopez, Operation Warp Speed Accelerates COVID-19 Vaccine Development, [online] Available: https://www.defense.gov/Explore/News/Article/Article/2222284/.</a:t>
            </a:r>
          </a:p>
          <a:p>
            <a:pPr marL="0" indent="0" algn="just">
              <a:buNone/>
            </a:pPr>
            <a:r>
              <a:rPr lang="en-US" sz="1800" dirty="0">
                <a:solidFill>
                  <a:srgbClr val="FFFF00"/>
                </a:solidFill>
                <a:latin typeface="Times New Roman" panose="02020603050405020304" pitchFamily="18" charset="0"/>
                <a:cs typeface="Times New Roman" panose="02020603050405020304" pitchFamily="18" charset="0"/>
              </a:rPr>
              <a:t>19. E. </a:t>
            </a:r>
            <a:r>
              <a:rPr lang="en-US" sz="1800" dirty="0" err="1">
                <a:solidFill>
                  <a:srgbClr val="FFFF00"/>
                </a:solidFill>
                <a:latin typeface="Times New Roman" panose="02020603050405020304" pitchFamily="18" charset="0"/>
                <a:cs typeface="Times New Roman" panose="02020603050405020304" pitchFamily="18" charset="0"/>
              </a:rPr>
              <a:t>Israfilova</a:t>
            </a:r>
            <a:r>
              <a:rPr lang="en-US" sz="1800" dirty="0">
                <a:solidFill>
                  <a:srgbClr val="FFFF00"/>
                </a:solidFill>
                <a:latin typeface="Times New Roman" panose="02020603050405020304" pitchFamily="18" charset="0"/>
                <a:cs typeface="Times New Roman" panose="02020603050405020304" pitchFamily="18" charset="0"/>
              </a:rPr>
              <a:t>, A. Arslan, N. </a:t>
            </a:r>
            <a:r>
              <a:rPr lang="en-US" sz="1800" dirty="0" err="1">
                <a:solidFill>
                  <a:srgbClr val="FFFF00"/>
                </a:solidFill>
                <a:latin typeface="Times New Roman" panose="02020603050405020304" pitchFamily="18" charset="0"/>
                <a:cs typeface="Times New Roman" panose="02020603050405020304" pitchFamily="18" charset="0"/>
              </a:rPr>
              <a:t>Yildrim</a:t>
            </a:r>
            <a:r>
              <a:rPr lang="en-US" sz="1800" dirty="0">
                <a:solidFill>
                  <a:srgbClr val="FFFF00"/>
                </a:solidFill>
                <a:latin typeface="Times New Roman" panose="02020603050405020304" pitchFamily="18" charset="0"/>
                <a:cs typeface="Times New Roman" panose="02020603050405020304" pitchFamily="18" charset="0"/>
              </a:rPr>
              <a:t> and T. Kaya, "Influencer Identification System Design Using Machine Learning Techniques" in Intelligent and Fuzzy Techniques in Big Data Analytics and Decision Making, Springer, January 2021.</a:t>
            </a:r>
          </a:p>
          <a:p>
            <a:pPr marL="0" indent="0" algn="just">
              <a:buNone/>
            </a:pPr>
            <a:r>
              <a:rPr lang="en-IN" sz="1800" dirty="0">
                <a:solidFill>
                  <a:srgbClr val="FFFF00"/>
                </a:solidFill>
                <a:latin typeface="Times New Roman" panose="02020603050405020304" pitchFamily="18" charset="0"/>
                <a:cs typeface="Times New Roman" panose="02020603050405020304" pitchFamily="18" charset="0"/>
              </a:rPr>
              <a:t>20. E. Mathieu, H. Ritchie, E. Ortiz-Ospina et al., "A global database of COVID-19 vaccinations", Nat Hum Behave, 2021.</a:t>
            </a:r>
          </a:p>
        </p:txBody>
      </p:sp>
      <p:sp>
        <p:nvSpPr>
          <p:cNvPr id="4" name="Date Placeholder 3">
            <a:extLst>
              <a:ext uri="{FF2B5EF4-FFF2-40B4-BE49-F238E27FC236}">
                <a16:creationId xmlns:a16="http://schemas.microsoft.com/office/drawing/2014/main" id="{40FADAED-126C-4FE1-A242-6482F1197106}"/>
              </a:ext>
            </a:extLst>
          </p:cNvPr>
          <p:cNvSpPr>
            <a:spLocks noGrp="1"/>
          </p:cNvSpPr>
          <p:nvPr>
            <p:ph type="dt" sz="half" idx="10"/>
          </p:nvPr>
        </p:nvSpPr>
        <p:spPr>
          <a:xfrm>
            <a:off x="457200" y="64928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F34EA8-6FFB-41AC-8354-4CB9892C9A22}" type="datetime1">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6/13/2022</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48EC6B6C-E56C-4096-BEB8-3F3C321E8B98}"/>
              </a:ext>
            </a:extLst>
          </p:cNvPr>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33F4-0A81-4639-9194-3754E8D2CE9B}" type="slidenum">
              <a:rPr kumimoji="0" lang="en-US" sz="1200" b="0" i="0" u="none" strike="noStrike" kern="1200" cap="none" spc="0" normalizeH="0" baseline="0" noProof="0" smtClean="0">
                <a:ln>
                  <a:noFill/>
                </a:ln>
                <a:solidFill>
                  <a:srgbClr val="FFFF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411997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C364532-4842-411D-9D74-6B18817F0E2D}" type="datetime1">
              <a:rPr lang="en-US" b="1" smtClean="0">
                <a:solidFill>
                  <a:srgbClr val="FFFF00"/>
                </a:solidFill>
                <a:latin typeface="Times New Roman" pitchFamily="18" charset="0"/>
                <a:cs typeface="Times New Roman" pitchFamily="18" charset="0"/>
              </a:rPr>
              <a:t>6/13/2022</a:t>
            </a:fld>
            <a:endParaRPr lang="en-US" b="1" dirty="0">
              <a:solidFill>
                <a:srgbClr val="FFFF0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solidFill>
                  <a:srgbClr val="FFFF00"/>
                </a:solidFill>
                <a:latin typeface="Times New Roman" pitchFamily="18" charset="0"/>
                <a:cs typeface="Times New Roman" pitchFamily="18" charset="0"/>
              </a:rPr>
              <a:pPr/>
              <a:t>41</a:t>
            </a:fld>
            <a:endParaRPr lang="en-US" dirty="0">
              <a:solidFill>
                <a:srgbClr val="FFFF00"/>
              </a:solidFill>
              <a:latin typeface="Times New Roman" pitchFamily="18" charset="0"/>
              <a:cs typeface="Times New Roman" pitchFamily="18" charset="0"/>
            </a:endParaRPr>
          </a:p>
        </p:txBody>
      </p:sp>
      <p:sp>
        <p:nvSpPr>
          <p:cNvPr id="12" name="Rectangle 11"/>
          <p:cNvSpPr/>
          <p:nvPr/>
        </p:nvSpPr>
        <p:spPr>
          <a:xfrm>
            <a:off x="2847745" y="2967335"/>
            <a:ext cx="344850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solidFill>
                  <a:srgbClr val="FFFF00"/>
                </a:solidFill>
                <a:latin typeface="Times New Roman" pitchFamily="18" charset="0"/>
                <a:cs typeface="Times New Roman" pitchFamily="18" charset="0"/>
              </a:rPr>
              <a:t>Thank You</a:t>
            </a:r>
            <a:endParaRPr lang="en-US" sz="5400" b="1" cap="none" spc="0" dirty="0">
              <a:ln w="11430"/>
              <a:solidFill>
                <a:srgbClr val="FFFF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7BDA6FC-BD63-4D2C-8603-234642FF4673}" type="datetime1">
              <a:rPr lang="en-US" b="1" smtClean="0">
                <a:latin typeface="Times New Roman" pitchFamily="18" charset="0"/>
                <a:cs typeface="Times New Roman" pitchFamily="18" charset="0"/>
              </a:rPr>
              <a:t>6/13/2022</a:t>
            </a:fld>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itchFamily="18" charset="0"/>
                <a:cs typeface="Times New Roman" pitchFamily="18" charset="0"/>
              </a:rPr>
              <a:pPr/>
              <a:t>42</a:t>
            </a:fld>
            <a:endParaRPr lang="en-US" dirty="0">
              <a:latin typeface="Times New Roman" pitchFamily="18" charset="0"/>
              <a:cs typeface="Times New Roman" pitchFamily="18" charset="0"/>
            </a:endParaRPr>
          </a:p>
        </p:txBody>
      </p:sp>
      <p:sp>
        <p:nvSpPr>
          <p:cNvPr id="14" name="Title 1"/>
          <p:cNvSpPr txBox="1">
            <a:spLocks/>
          </p:cNvSpPr>
          <p:nvPr/>
        </p:nvSpPr>
        <p:spPr>
          <a:xfrm>
            <a:off x="304800" y="139744"/>
            <a:ext cx="8382000" cy="115565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00"/>
                </a:solidFill>
                <a:effectLst/>
                <a:uLnTx/>
                <a:uFillTx/>
                <a:latin typeface="Times New Roman" pitchFamily="18" charset="0"/>
                <a:ea typeface="+mj-ea"/>
                <a:cs typeface="Times New Roman" pitchFamily="18" charset="0"/>
              </a:rPr>
              <a:t>Organization of </a:t>
            </a:r>
            <a:r>
              <a:rPr lang="en-US" sz="4400" b="1" dirty="0">
                <a:solidFill>
                  <a:srgbClr val="FFFF00"/>
                </a:solidFill>
                <a:latin typeface="Times New Roman" pitchFamily="18" charset="0"/>
                <a:ea typeface="+mj-ea"/>
                <a:cs typeface="Times New Roman" pitchFamily="18" charset="0"/>
              </a:rPr>
              <a:t>t</a:t>
            </a:r>
            <a:r>
              <a:rPr kumimoji="0" lang="en-US" sz="4400" b="1" i="0" u="none" strike="noStrike" kern="1200" cap="none" spc="0" normalizeH="0" baseline="0" noProof="0" dirty="0">
                <a:ln>
                  <a:noFill/>
                </a:ln>
                <a:solidFill>
                  <a:srgbClr val="FFFF00"/>
                </a:solidFill>
                <a:effectLst/>
                <a:uLnTx/>
                <a:uFillTx/>
                <a:latin typeface="Times New Roman" pitchFamily="18" charset="0"/>
                <a:ea typeface="+mj-ea"/>
                <a:cs typeface="Times New Roman" pitchFamily="18" charset="0"/>
              </a:rPr>
              <a:t>he Presentation</a:t>
            </a:r>
          </a:p>
        </p:txBody>
      </p:sp>
      <p:sp>
        <p:nvSpPr>
          <p:cNvPr id="17" name="Rectangle 16"/>
          <p:cNvSpPr/>
          <p:nvPr/>
        </p:nvSpPr>
        <p:spPr>
          <a:xfrm>
            <a:off x="723900" y="1536174"/>
            <a:ext cx="7696200" cy="3785652"/>
          </a:xfrm>
          <a:prstGeom prst="rect">
            <a:avLst/>
          </a:prstGeom>
        </p:spPr>
        <p:txBody>
          <a:bodyPr wrap="square">
            <a:spAutoFit/>
          </a:bodyPr>
          <a:lstStyle/>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Objective</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Abstract</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Introduction</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Literature Survey</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Existing System</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Proposed System</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System Requirements</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Modules List</a:t>
            </a:r>
          </a:p>
          <a:p>
            <a:pPr marL="457200" indent="-457200" algn="just">
              <a:buFont typeface="+mj-lt"/>
              <a:buAutoNum type="arabicPeriod"/>
            </a:pPr>
            <a:r>
              <a:rPr lang="en-US" sz="2400" dirty="0">
                <a:solidFill>
                  <a:srgbClr val="FFFF00"/>
                </a:solidFill>
                <a:latin typeface="Times New Roman" pitchFamily="18" charset="0"/>
                <a:cs typeface="Times New Roman" pitchFamily="18" charset="0"/>
              </a:rPr>
              <a:t>References </a:t>
            </a:r>
          </a:p>
          <a:p>
            <a:pPr marL="457200" indent="-457200" algn="just">
              <a:buFont typeface="+mj-lt"/>
              <a:buAutoNum type="arabicPeriod"/>
            </a:pPr>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95F3-4D10-4918-B91F-AAE155979B08}"/>
              </a:ext>
            </a:extLst>
          </p:cNvPr>
          <p:cNvSpPr>
            <a:spLocks noGrp="1"/>
          </p:cNvSpPr>
          <p:nvPr>
            <p:ph type="title"/>
          </p:nvPr>
        </p:nvSpPr>
        <p:spPr>
          <a:xfrm>
            <a:off x="628650" y="365126"/>
            <a:ext cx="7886700" cy="549273"/>
          </a:xfrm>
        </p:spPr>
        <p:txBody>
          <a:bodyPr>
            <a:no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Domain – AI</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434612-3320-4F43-B5C9-3879F85A24A7}"/>
              </a:ext>
            </a:extLst>
          </p:cNvPr>
          <p:cNvSpPr>
            <a:spLocks noGrp="1"/>
          </p:cNvSpPr>
          <p:nvPr>
            <p:ph idx="1"/>
          </p:nvPr>
        </p:nvSpPr>
        <p:spPr>
          <a:xfrm>
            <a:off x="662994" y="1460500"/>
            <a:ext cx="7886700" cy="4351338"/>
          </a:xfrm>
        </p:spPr>
        <p:txBody>
          <a:bodyPr/>
          <a:lstStyle/>
          <a:p>
            <a:pPr algn="just"/>
            <a:r>
              <a:rPr lang="en-US" dirty="0">
                <a:solidFill>
                  <a:srgbClr val="FFFF00"/>
                </a:solidFill>
                <a:latin typeface="Times New Roman" panose="02020603050405020304" pitchFamily="18" charset="0"/>
                <a:cs typeface="Times New Roman" panose="02020603050405020304" pitchFamily="18" charset="0"/>
              </a:rPr>
              <a:t>Artificial intelligence is the simulation of human intelligence processes by machines, especially computer systems.</a:t>
            </a:r>
          </a:p>
          <a:p>
            <a:pPr algn="just"/>
            <a:endParaRPr lang="en-US" dirty="0">
              <a:solidFill>
                <a:srgbClr val="FFFF00"/>
              </a:solidFill>
              <a:latin typeface="Times New Roman" panose="02020603050405020304" pitchFamily="18" charset="0"/>
              <a:cs typeface="Times New Roman" panose="02020603050405020304" pitchFamily="18" charset="0"/>
            </a:endParaRPr>
          </a:p>
          <a:p>
            <a:pPr algn="just"/>
            <a:r>
              <a:rPr lang="en-US" dirty="0">
                <a:solidFill>
                  <a:srgbClr val="FFFF00"/>
                </a:solidFill>
                <a:latin typeface="Times New Roman" panose="02020603050405020304" pitchFamily="18" charset="0"/>
                <a:cs typeface="Times New Roman" panose="02020603050405020304" pitchFamily="18" charset="0"/>
              </a:rPr>
              <a:t>Using these technologies, computers can be trained to accomplish specific tasks by processing large amounts of data and recognizing patterns in the data.</a:t>
            </a:r>
          </a:p>
          <a:p>
            <a:pPr algn="just"/>
            <a:endParaRPr lang="en-US" dirty="0">
              <a:solidFill>
                <a:srgbClr val="FFFF00"/>
              </a:solidFill>
              <a:latin typeface="Times New Roman" panose="02020603050405020304" pitchFamily="18" charset="0"/>
              <a:cs typeface="Times New Roman" panose="02020603050405020304" pitchFamily="18" charset="0"/>
            </a:endParaRPr>
          </a:p>
          <a:p>
            <a:pPr algn="just"/>
            <a:r>
              <a:rPr lang="en-US" dirty="0">
                <a:solidFill>
                  <a:srgbClr val="FFFF00"/>
                </a:solidFill>
                <a:latin typeface="Times New Roman" panose="02020603050405020304" pitchFamily="18" charset="0"/>
                <a:cs typeface="Times New Roman" panose="02020603050405020304" pitchFamily="18" charset="0"/>
              </a:rPr>
              <a:t>Every industry has a high demand for AI capabilities – including systems that can be used for automation, learning, legal assistance, risk notification and research.</a:t>
            </a:r>
          </a:p>
        </p:txBody>
      </p:sp>
      <p:sp>
        <p:nvSpPr>
          <p:cNvPr id="6" name="Date Placeholder 5">
            <a:extLst>
              <a:ext uri="{FF2B5EF4-FFF2-40B4-BE49-F238E27FC236}">
                <a16:creationId xmlns:a16="http://schemas.microsoft.com/office/drawing/2014/main" id="{524A4AD3-6A5C-4DD3-87F3-C3B0669DA0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360708-D8DE-4052-8666-CEC7152D5AD2}"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13-06-2022</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908393A-531D-4551-BC91-DA44BA6D0D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E455E-2721-4C0C-BBAD-A09D317DEAD4}"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6004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64C-F815-46DC-9378-E9AE0214C093}"/>
              </a:ext>
            </a:extLst>
          </p:cNvPr>
          <p:cNvSpPr>
            <a:spLocks noGrp="1"/>
          </p:cNvSpPr>
          <p:nvPr>
            <p:ph type="title"/>
          </p:nvPr>
        </p:nvSpPr>
        <p:spPr>
          <a:xfrm>
            <a:off x="540901" y="582609"/>
            <a:ext cx="7886700" cy="631166"/>
          </a:xfrm>
        </p:spPr>
        <p:txBody>
          <a:bodyPr>
            <a:norm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Sub Domain : Machine Learning</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FD031F-D23E-4353-8989-8024AA07A53A}"/>
              </a:ext>
            </a:extLst>
          </p:cNvPr>
          <p:cNvSpPr>
            <a:spLocks noGrp="1"/>
          </p:cNvSpPr>
          <p:nvPr>
            <p:ph idx="1"/>
          </p:nvPr>
        </p:nvSpPr>
        <p:spPr>
          <a:xfrm>
            <a:off x="557000" y="1477593"/>
            <a:ext cx="7886700" cy="4085007"/>
          </a:xfrm>
        </p:spPr>
        <p:txBody>
          <a:bodyPr>
            <a:noAutofit/>
          </a:bodyPr>
          <a:lstStyle/>
          <a:p>
            <a:pPr algn="just"/>
            <a:r>
              <a:rPr lang="en-US" sz="2250" dirty="0">
                <a:solidFill>
                  <a:srgbClr val="FFFF00"/>
                </a:solidFill>
                <a:latin typeface="Times New Roman" panose="02020603050405020304" pitchFamily="18" charset="0"/>
                <a:cs typeface="Times New Roman" panose="02020603050405020304" pitchFamily="18" charset="0"/>
              </a:rPr>
              <a:t>Machine learning (ML) is a type of artificial intelligence (AI) that allows software applications to become more accurate at predicting outcomes without being explicitly programmed to do so.</a:t>
            </a:r>
          </a:p>
          <a:p>
            <a:pPr algn="just"/>
            <a:endParaRPr lang="en-US" sz="2250" dirty="0">
              <a:solidFill>
                <a:srgbClr val="FFFF00"/>
              </a:solidFill>
              <a:latin typeface="Times New Roman" panose="02020603050405020304" pitchFamily="18" charset="0"/>
              <a:cs typeface="Times New Roman" panose="02020603050405020304" pitchFamily="18" charset="0"/>
            </a:endParaRPr>
          </a:p>
          <a:p>
            <a:pPr algn="just"/>
            <a:r>
              <a:rPr lang="en-US" sz="2250" dirty="0">
                <a:solidFill>
                  <a:srgbClr val="FFFF00"/>
                </a:solidFill>
                <a:latin typeface="Times New Roman" panose="02020603050405020304" pitchFamily="18" charset="0"/>
                <a:cs typeface="Times New Roman" panose="02020603050405020304" pitchFamily="18" charset="0"/>
              </a:rPr>
              <a:t>Machine learning algorithms use historical data as input to predict new output values.</a:t>
            </a:r>
          </a:p>
          <a:p>
            <a:pPr algn="just"/>
            <a:endParaRPr lang="en-US" sz="2250" dirty="0">
              <a:solidFill>
                <a:srgbClr val="FFFF00"/>
              </a:solidFill>
              <a:latin typeface="Times New Roman" panose="02020603050405020304" pitchFamily="18" charset="0"/>
              <a:cs typeface="Times New Roman" panose="02020603050405020304" pitchFamily="18" charset="0"/>
            </a:endParaRPr>
          </a:p>
          <a:p>
            <a:pPr algn="just"/>
            <a:endParaRPr lang="en-US" sz="225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EA385986-0609-4999-9218-7FC226E02BD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CA4F1E-877F-493C-AD2D-86A660F66DE9}"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13-06-2022</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9C2D9FD-5E0C-4352-A156-A1B2EFE104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E455E-2721-4C0C-BBAD-A09D317DEAD4}"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222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31F26D-FC24-4EFA-9D1A-0A12E3A594F2}" type="datetime1">
              <a:rPr lang="en-US" b="1" smtClean="0">
                <a:latin typeface="Times New Roman" pitchFamily="18" charset="0"/>
                <a:cs typeface="Times New Roman" pitchFamily="18" charset="0"/>
              </a:rPr>
              <a:t>6/13/2022</a:t>
            </a:fld>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itchFamily="18" charset="0"/>
                <a:cs typeface="Times New Roman" pitchFamily="18" charset="0"/>
              </a:rPr>
              <a:pPr/>
              <a:t>45</a:t>
            </a:fld>
            <a:endParaRPr lang="en-US" dirty="0">
              <a:latin typeface="Times New Roman" pitchFamily="18" charset="0"/>
              <a:cs typeface="Times New Roman" pitchFamily="18" charset="0"/>
            </a:endParaRPr>
          </a:p>
        </p:txBody>
      </p:sp>
      <p:sp>
        <p:nvSpPr>
          <p:cNvPr id="14" name="Title 1"/>
          <p:cNvSpPr txBox="1">
            <a:spLocks/>
          </p:cNvSpPr>
          <p:nvPr/>
        </p:nvSpPr>
        <p:spPr>
          <a:xfrm>
            <a:off x="457200" y="131306"/>
            <a:ext cx="82296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00"/>
                </a:solidFill>
                <a:effectLst/>
                <a:uLnTx/>
                <a:uFillTx/>
                <a:latin typeface="Times New Roman" pitchFamily="18" charset="0"/>
                <a:ea typeface="+mj-ea"/>
                <a:cs typeface="Times New Roman" pitchFamily="18" charset="0"/>
              </a:rPr>
              <a:t>Objective</a:t>
            </a:r>
          </a:p>
        </p:txBody>
      </p:sp>
      <p:sp>
        <p:nvSpPr>
          <p:cNvPr id="17" name="Rectangle 16"/>
          <p:cNvSpPr/>
          <p:nvPr/>
        </p:nvSpPr>
        <p:spPr>
          <a:xfrm>
            <a:off x="876300" y="1159897"/>
            <a:ext cx="7696200" cy="415498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The objective of the project is to find the non vaccinated citizen and alert them using Face Recognition enabled Aadhar system.</a:t>
            </a:r>
          </a:p>
          <a:p>
            <a:pPr marL="342900" indent="-342900" algn="just">
              <a:buFont typeface="Arial" panose="020B0604020202020204" pitchFamily="34" charset="0"/>
              <a:buChar char="•"/>
            </a:pPr>
            <a:endParaRPr lang="en-US" sz="2400" dirty="0">
              <a:solidFill>
                <a:srgbClr val="FFFF00"/>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To  provides COVID-19 vaccination status using their face and attest that an individual has received a vaccine or not and alert them to get vaccinated.</a:t>
            </a:r>
          </a:p>
          <a:p>
            <a:pPr marL="342900" indent="-342900" algn="just">
              <a:buFont typeface="Arial" panose="020B0604020202020204" pitchFamily="34" charset="0"/>
              <a:buChar char="•"/>
            </a:pPr>
            <a:endParaRPr lang="en-US" sz="2400" dirty="0">
              <a:solidFill>
                <a:srgbClr val="FFFF00"/>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To train and test the face samples with deep learning algorithm.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974DEB4-1329-4FB8-8AF8-F5A8EA96DC77}" type="datetime1">
              <a:rPr lang="en-US" b="1" smtClean="0">
                <a:solidFill>
                  <a:srgbClr val="FFFF00"/>
                </a:solidFill>
                <a:latin typeface="Times New Roman" pitchFamily="18" charset="0"/>
                <a:cs typeface="Times New Roman" pitchFamily="18" charset="0"/>
              </a:rPr>
              <a:t>6/13/2022</a:t>
            </a:fld>
            <a:endParaRPr lang="en-US" b="1" dirty="0">
              <a:solidFill>
                <a:srgbClr val="FFFF0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solidFill>
                  <a:srgbClr val="FFFF00"/>
                </a:solidFill>
                <a:latin typeface="Times New Roman" pitchFamily="18" charset="0"/>
                <a:cs typeface="Times New Roman" pitchFamily="18" charset="0"/>
              </a:rPr>
              <a:pPr/>
              <a:t>46</a:t>
            </a:fld>
            <a:endParaRPr lang="en-US" dirty="0">
              <a:solidFill>
                <a:srgbClr val="FFFF00"/>
              </a:solidFill>
              <a:latin typeface="Times New Roman" pitchFamily="18" charset="0"/>
              <a:cs typeface="Times New Roman" pitchFamily="18" charset="0"/>
            </a:endParaRPr>
          </a:p>
        </p:txBody>
      </p:sp>
      <p:sp>
        <p:nvSpPr>
          <p:cNvPr id="7" name="Rectangle 6"/>
          <p:cNvSpPr/>
          <p:nvPr/>
        </p:nvSpPr>
        <p:spPr>
          <a:xfrm>
            <a:off x="511082" y="187847"/>
            <a:ext cx="8201476" cy="769441"/>
          </a:xfrm>
          <a:prstGeom prst="rect">
            <a:avLst/>
          </a:prstGeom>
        </p:spPr>
        <p:txBody>
          <a:bodyPr wrap="square">
            <a:spAutoFit/>
          </a:bodyPr>
          <a:lstStyle/>
          <a:p>
            <a:pPr algn="ctr"/>
            <a:r>
              <a:rPr lang="en-US" sz="4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4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EA3A781-7DFF-4CCD-A31F-CD2D9484B18B}"/>
              </a:ext>
            </a:extLst>
          </p:cNvPr>
          <p:cNvSpPr txBox="1"/>
          <p:nvPr/>
        </p:nvSpPr>
        <p:spPr>
          <a:xfrm>
            <a:off x="533400" y="1143000"/>
            <a:ext cx="8153400" cy="4595707"/>
          </a:xfrm>
          <a:prstGeom prst="rect">
            <a:avLst/>
          </a:prstGeom>
          <a:noFill/>
        </p:spPr>
        <p:txBody>
          <a:bodyPr wrap="square">
            <a:spAutoFit/>
          </a:bodyPr>
          <a:lstStyle/>
          <a:p>
            <a:pPr marL="342900" lvl="0" indent="-342900">
              <a:lnSpc>
                <a:spcPct val="150000"/>
              </a:lnSpc>
              <a:spcAft>
                <a:spcPts val="800"/>
              </a:spcAft>
              <a:buFont typeface="Arial" panose="020B0604020202020204" pitchFamily="34" charset="0"/>
              <a:buChar char="•"/>
            </a:pP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Python 3.7.4(64-bit) or (32-bit)</a:t>
            </a:r>
          </a:p>
          <a:p>
            <a:pPr marL="342900" lvl="0" indent="-342900">
              <a:lnSpc>
                <a:spcPct val="150000"/>
              </a:lnSpc>
              <a:spcAft>
                <a:spcPts val="800"/>
              </a:spcAft>
              <a:buFont typeface="Arial" panose="020B0604020202020204" pitchFamily="34" charset="0"/>
              <a:buChar char="•"/>
            </a:pPr>
            <a:r>
              <a:rPr lang="en-US"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Flutter </a:t>
            </a:r>
            <a:endParaRPr lang="en-IN"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Flask 1.1.1</a:t>
            </a:r>
            <a:endParaRPr lang="en-IN"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MySQL 5.</a:t>
            </a:r>
            <a:endParaRPr lang="en-IN"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24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Wampserver</a:t>
            </a: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2i</a:t>
            </a:r>
            <a:endParaRPr lang="en-IN"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TensorFlow, Pandas, </a:t>
            </a:r>
            <a:r>
              <a:rPr lang="en-US" sz="24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Keras</a:t>
            </a:r>
            <a:endPar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Windows OS and Android OS</a:t>
            </a:r>
            <a:endParaRPr lang="en-IN"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1E855E2-41CF-40D9-9F2C-F9FF5BC7B222}" type="datetime1">
              <a:rPr lang="en-US" b="1" smtClean="0">
                <a:latin typeface="Times New Roman" pitchFamily="18" charset="0"/>
                <a:cs typeface="Times New Roman" pitchFamily="18" charset="0"/>
              </a:rPr>
              <a:t>6/13/2022</a:t>
            </a:fld>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itchFamily="18" charset="0"/>
                <a:cs typeface="Times New Roman" pitchFamily="18" charset="0"/>
              </a:rPr>
              <a:pPr/>
              <a:t>5</a:t>
            </a:fld>
            <a:endParaRPr lang="en-US" dirty="0">
              <a:latin typeface="Times New Roman" pitchFamily="18" charset="0"/>
              <a:cs typeface="Times New Roman" pitchFamily="18" charset="0"/>
            </a:endParaRPr>
          </a:p>
        </p:txBody>
      </p:sp>
      <p:sp>
        <p:nvSpPr>
          <p:cNvPr id="11" name="Title 1"/>
          <p:cNvSpPr txBox="1">
            <a:spLocks/>
          </p:cNvSpPr>
          <p:nvPr/>
        </p:nvSpPr>
        <p:spPr>
          <a:xfrm>
            <a:off x="457200" y="0"/>
            <a:ext cx="82296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00"/>
                </a:solidFill>
                <a:effectLst/>
                <a:uLnTx/>
                <a:uFillTx/>
                <a:latin typeface="Times New Roman" pitchFamily="18" charset="0"/>
                <a:ea typeface="+mj-ea"/>
                <a:cs typeface="Times New Roman" pitchFamily="18" charset="0"/>
              </a:rPr>
              <a:t>Existing Method</a:t>
            </a:r>
            <a:endParaRPr kumimoji="0" lang="en-US" sz="4400" b="0" i="0" u="none" strike="noStrike" kern="1200" cap="none" spc="0" normalizeH="0" baseline="0" noProof="0" dirty="0">
              <a:ln>
                <a:noFill/>
              </a:ln>
              <a:solidFill>
                <a:srgbClr val="FFFF00"/>
              </a:solidFill>
              <a:effectLst/>
              <a:uLnTx/>
              <a:uFillTx/>
              <a:latin typeface="+mj-lt"/>
              <a:ea typeface="+mj-ea"/>
              <a:cs typeface="+mj-cs"/>
            </a:endParaRPr>
          </a:p>
        </p:txBody>
      </p:sp>
      <p:sp>
        <p:nvSpPr>
          <p:cNvPr id="14" name="TextBox 13">
            <a:extLst>
              <a:ext uri="{FF2B5EF4-FFF2-40B4-BE49-F238E27FC236}">
                <a16:creationId xmlns:a16="http://schemas.microsoft.com/office/drawing/2014/main" id="{60C9C249-9D88-4FEB-B89E-FBA7CB278C18}"/>
              </a:ext>
            </a:extLst>
          </p:cNvPr>
          <p:cNvSpPr txBox="1"/>
          <p:nvPr/>
        </p:nvSpPr>
        <p:spPr>
          <a:xfrm>
            <a:off x="647700" y="1295400"/>
            <a:ext cx="7848600" cy="4524315"/>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There are many existing FR methods that achieve a good performance </a:t>
            </a:r>
          </a:p>
          <a:p>
            <a:pPr marL="800100" lvl="1" indent="-342900" algn="just">
              <a:buFont typeface="Wingdings" panose="05000000000000000000" pitchFamily="2" charset="2"/>
              <a:buChar char="§"/>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SVM, </a:t>
            </a:r>
          </a:p>
          <a:p>
            <a:pPr marL="800100" lvl="1" indent="-342900" algn="just">
              <a:buFont typeface="Wingdings" panose="05000000000000000000" pitchFamily="2" charset="2"/>
              <a:buChar char="§"/>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Linear Discriminant Analysis (LDA), </a:t>
            </a:r>
          </a:p>
          <a:p>
            <a:pPr marL="800100" lvl="1" indent="-342900" algn="just">
              <a:buFont typeface="Wingdings" panose="05000000000000000000" pitchFamily="2" charset="2"/>
              <a:buChar char="§"/>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Bayesian Network (BN), </a:t>
            </a:r>
          </a:p>
          <a:p>
            <a:pPr marL="800100" lvl="1" indent="-342900" algn="just">
              <a:buFont typeface="Wingdings" panose="05000000000000000000" pitchFamily="2" charset="2"/>
              <a:buChar char="§"/>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Neural Network (NN), </a:t>
            </a:r>
          </a:p>
          <a:p>
            <a:pPr marL="800100" lvl="1" indent="-342900" algn="just">
              <a:buFont typeface="Wingdings" panose="05000000000000000000" pitchFamily="2" charset="2"/>
              <a:buChar char="§"/>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Gaussian mixture model (GMM), AdaBoost, PCA.</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400" dirty="0">
              <a:solidFill>
                <a:srgbClr val="FFFF00"/>
              </a:solidFill>
              <a:latin typeface="Times New Roman" panose="02020603050405020304" pitchFamily="18" charset="0"/>
              <a:ea typeface="Calibri" panose="020F050202020403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Face Recognition Applications are Attendance System, Security System and Smart Home Automation System.</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400" dirty="0">
              <a:solidFill>
                <a:srgbClr val="FFFF00"/>
              </a:solidFill>
              <a:latin typeface="Times New Roman" panose="02020603050405020304" pitchFamily="18" charset="0"/>
              <a:ea typeface="Calibri" panose="020F050202020403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rPr>
              <a:t>Face recognition based voting system are proposed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D7CB-C796-4BB9-8374-EA655ADA9F8E}"/>
              </a:ext>
            </a:extLst>
          </p:cNvPr>
          <p:cNvSpPr>
            <a:spLocks noGrp="1"/>
          </p:cNvSpPr>
          <p:nvPr>
            <p:ph type="title"/>
          </p:nvPr>
        </p:nvSpPr>
        <p:spPr>
          <a:xfrm>
            <a:off x="474372" y="120426"/>
            <a:ext cx="8229600" cy="639762"/>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Disadvantages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316D7A-D075-47E9-9321-90E29CD13C4D}"/>
              </a:ext>
            </a:extLst>
          </p:cNvPr>
          <p:cNvSpPr>
            <a:spLocks noGrp="1"/>
          </p:cNvSpPr>
          <p:nvPr>
            <p:ph idx="1"/>
          </p:nvPr>
        </p:nvSpPr>
        <p:spPr>
          <a:xfrm>
            <a:off x="457200" y="1066800"/>
            <a:ext cx="8229600" cy="5059363"/>
          </a:xfrm>
        </p:spPr>
        <p:txBody>
          <a:bodyPr>
            <a:normAutofit lnSpcReduction="10000"/>
          </a:bodyPr>
          <a:lstStyle/>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The accuracy of the system is not 100%.</a:t>
            </a: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Face detection and loading training data processes just a little bit slow.</a:t>
            </a: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It can only detect face from a limited distance.</a:t>
            </a: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The instructor and training set manager still have to do some work manually.</a:t>
            </a: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Handcrafted feature</a:t>
            </a: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High Computational Complexity</a:t>
            </a:r>
          </a:p>
          <a:p>
            <a:pPr marL="0" lvl="0" indent="0">
              <a:lnSpc>
                <a:spcPct val="150000"/>
              </a:lnSpc>
              <a:spcAft>
                <a:spcPts val="800"/>
              </a:spcAft>
              <a:buNone/>
            </a:pPr>
            <a:endParaRPr lang="en-IN"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CEF3D82-451F-4BA3-8A5F-F3EC1FDD34D2}"/>
              </a:ext>
            </a:extLst>
          </p:cNvPr>
          <p:cNvSpPr>
            <a:spLocks noGrp="1"/>
          </p:cNvSpPr>
          <p:nvPr>
            <p:ph type="dt" sz="half" idx="10"/>
          </p:nvPr>
        </p:nvSpPr>
        <p:spPr/>
        <p:txBody>
          <a:bodyPr/>
          <a:lstStyle/>
          <a:p>
            <a:fld id="{D0BBD163-103E-49B7-B026-79E76A7717C8}" type="datetime1">
              <a:rPr lang="en-US" smtClean="0"/>
              <a:t>6/13/2022</a:t>
            </a:fld>
            <a:endParaRPr lang="en-US"/>
          </a:p>
        </p:txBody>
      </p:sp>
      <p:sp>
        <p:nvSpPr>
          <p:cNvPr id="5" name="Slide Number Placeholder 4">
            <a:extLst>
              <a:ext uri="{FF2B5EF4-FFF2-40B4-BE49-F238E27FC236}">
                <a16:creationId xmlns:a16="http://schemas.microsoft.com/office/drawing/2014/main" id="{DF443B3F-A669-48EC-B4F1-1CAEFBE1B39E}"/>
              </a:ext>
            </a:extLst>
          </p:cNvPr>
          <p:cNvSpPr>
            <a:spLocks noGrp="1"/>
          </p:cNvSpPr>
          <p:nvPr>
            <p:ph type="sldNum" sz="quarter" idx="12"/>
          </p:nvPr>
        </p:nvSpPr>
        <p:spPr/>
        <p:txBody>
          <a:bodyPr/>
          <a:lstStyle/>
          <a:p>
            <a:fld id="{E37433F4-0A81-4639-9194-3754E8D2CE9B}" type="slidenum">
              <a:rPr lang="en-US" smtClean="0"/>
              <a:pPr/>
              <a:t>6</a:t>
            </a:fld>
            <a:endParaRPr lang="en-US"/>
          </a:p>
        </p:txBody>
      </p:sp>
    </p:spTree>
    <p:extLst>
      <p:ext uri="{BB962C8B-B14F-4D97-AF65-F5344CB8AC3E}">
        <p14:creationId xmlns:p14="http://schemas.microsoft.com/office/powerpoint/2010/main" val="13587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47966FF-BB15-42C3-96C3-71775795D085}" type="datetime1">
              <a:rPr lang="en-US" b="1" smtClean="0">
                <a:latin typeface="Times New Roman" pitchFamily="18" charset="0"/>
                <a:cs typeface="Times New Roman" pitchFamily="18" charset="0"/>
              </a:rPr>
              <a:t>6/13/2022</a:t>
            </a:fld>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itchFamily="18" charset="0"/>
                <a:cs typeface="Times New Roman" pitchFamily="18" charset="0"/>
              </a:rPr>
              <a:pPr/>
              <a:t>7</a:t>
            </a:fld>
            <a:endParaRPr lang="en-US" dirty="0">
              <a:latin typeface="Times New Roman" pitchFamily="18" charset="0"/>
              <a:cs typeface="Times New Roman" pitchFamily="18" charset="0"/>
            </a:endParaRPr>
          </a:p>
        </p:txBody>
      </p:sp>
      <p:sp>
        <p:nvSpPr>
          <p:cNvPr id="14" name="Title 1"/>
          <p:cNvSpPr txBox="1">
            <a:spLocks/>
          </p:cNvSpPr>
          <p:nvPr/>
        </p:nvSpPr>
        <p:spPr>
          <a:xfrm>
            <a:off x="457200" y="0"/>
            <a:ext cx="8229600" cy="609600"/>
          </a:xfrm>
          <a:prstGeom prst="rect">
            <a:avLst/>
          </a:prstGeom>
        </p:spPr>
        <p:txBody>
          <a:bodyPr vert="horz" lIns="91440" tIns="45720" rIns="91440" bIns="45720" rtlCol="0" anchor="ctr">
            <a:noAutofit/>
          </a:bodyPr>
          <a:lstStyle/>
          <a:p>
            <a:pPr marL="457200" indent="-457200" algn="ctr"/>
            <a:r>
              <a:rPr lang="en-US" sz="4000" b="1" dirty="0">
                <a:solidFill>
                  <a:srgbClr val="FFFF00"/>
                </a:solidFill>
                <a:latin typeface="Times New Roman" pitchFamily="18" charset="0"/>
                <a:cs typeface="Times New Roman" pitchFamily="18" charset="0"/>
              </a:rPr>
              <a:t>Problems Identified</a:t>
            </a:r>
          </a:p>
        </p:txBody>
      </p:sp>
      <p:sp>
        <p:nvSpPr>
          <p:cNvPr id="17" name="Rectangle 16"/>
          <p:cNvSpPr/>
          <p:nvPr/>
        </p:nvSpPr>
        <p:spPr>
          <a:xfrm>
            <a:off x="457200" y="848174"/>
            <a:ext cx="8229600" cy="6001643"/>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Vaccination is crucial to limit the pandemic spread of SARS-CoV-2/COVID-19. </a:t>
            </a:r>
          </a:p>
          <a:p>
            <a:pPr marL="342900" indent="-342900" algn="just">
              <a:buFont typeface="Arial" panose="020B0604020202020204" pitchFamily="34" charset="0"/>
              <a:buChar char="•"/>
            </a:pP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History revealed poor utilization of flu vaccine introduced after H1N1 pandemic. </a:t>
            </a:r>
          </a:p>
          <a:p>
            <a:pPr marL="342900" indent="-342900" algn="just">
              <a:buFont typeface="Arial" panose="020B0604020202020204" pitchFamily="34" charset="0"/>
              <a:buChar char="•"/>
            </a:pPr>
            <a:endParaRPr lang="en-US"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COVID-19 digital certificate to show proof of only COVID-19 vaccinations in India.</a:t>
            </a:r>
          </a:p>
          <a:p>
            <a:pPr marL="342900" indent="-342900" algn="just">
              <a:buFont typeface="Arial" panose="020B0604020202020204" pitchFamily="34" charset="0"/>
              <a:buChar char="•"/>
            </a:pPr>
            <a:endParaRPr lang="en-US"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False certificates can pose a significant risk to public health.</a:t>
            </a:r>
          </a:p>
          <a:p>
            <a:pPr marL="342900" indent="-342900" algn="just">
              <a:buFont typeface="Arial" panose="020B0604020202020204" pitchFamily="34" charset="0"/>
              <a:buChar char="•"/>
            </a:pPr>
            <a:endParaRPr lang="en-US"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To achieve population immunity first we have to find the non-vaccinated population.</a:t>
            </a:r>
          </a:p>
          <a:p>
            <a:pPr marL="342900" indent="-342900" algn="just">
              <a:buFont typeface="Arial" panose="020B0604020202020204" pitchFamily="34" charset="0"/>
              <a:buChar char="•"/>
            </a:pPr>
            <a:endParaRPr lang="en-US"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Using facial recognition at vaccine centers risks further marginalizing vulnerable people who may be misidentified and refused the vaccine, and raises fears the controversial technology could become the norm at all centers.</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371A1AA-A550-48A7-9C36-BA4CA862162A}" type="datetime1">
              <a:rPr lang="en-US" b="1" smtClean="0">
                <a:latin typeface="Times New Roman" pitchFamily="18" charset="0"/>
                <a:cs typeface="Times New Roman" pitchFamily="18" charset="0"/>
              </a:rPr>
              <a:t>6/13/2022</a:t>
            </a:fld>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E37433F4-0A81-4639-9194-3754E8D2CE9B}" type="slidenum">
              <a:rPr lang="en-US" smtClean="0">
                <a:latin typeface="Times New Roman" pitchFamily="18" charset="0"/>
                <a:cs typeface="Times New Roman" pitchFamily="18" charset="0"/>
              </a:rPr>
              <a:pPr/>
              <a:t>8</a:t>
            </a:fld>
            <a:endParaRPr lang="en-US" dirty="0">
              <a:latin typeface="Times New Roman" pitchFamily="18" charset="0"/>
              <a:cs typeface="Times New Roman" pitchFamily="18" charset="0"/>
            </a:endParaRPr>
          </a:p>
        </p:txBody>
      </p:sp>
      <p:sp>
        <p:nvSpPr>
          <p:cNvPr id="11" name="Title 1"/>
          <p:cNvSpPr txBox="1">
            <a:spLocks/>
          </p:cNvSpPr>
          <p:nvPr/>
        </p:nvSpPr>
        <p:spPr>
          <a:xfrm>
            <a:off x="457200" y="0"/>
            <a:ext cx="82296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rgbClr val="FFFF00"/>
                </a:solidFill>
                <a:latin typeface="Times New Roman" pitchFamily="18" charset="0"/>
                <a:ea typeface="+mj-ea"/>
                <a:cs typeface="Times New Roman" pitchFamily="18" charset="0"/>
              </a:rPr>
              <a:t>Proposed</a:t>
            </a:r>
            <a:r>
              <a:rPr kumimoji="0" lang="en-US" sz="4400" b="1" i="0" u="none" strike="noStrike" kern="1200" cap="none" spc="0" normalizeH="0" baseline="0" noProof="0" dirty="0">
                <a:ln>
                  <a:noFill/>
                </a:ln>
                <a:solidFill>
                  <a:srgbClr val="FFFF00"/>
                </a:solidFill>
                <a:effectLst/>
                <a:uLnTx/>
                <a:uFillTx/>
                <a:latin typeface="Times New Roman" pitchFamily="18" charset="0"/>
                <a:ea typeface="+mj-ea"/>
                <a:cs typeface="Times New Roman" pitchFamily="18" charset="0"/>
              </a:rPr>
              <a:t> Method</a:t>
            </a:r>
            <a:endParaRPr kumimoji="0" lang="en-US" sz="4400" b="0" i="0" u="none" strike="noStrike" kern="1200" cap="none" spc="0" normalizeH="0" baseline="0" noProof="0" dirty="0">
              <a:ln>
                <a:noFill/>
              </a:ln>
              <a:solidFill>
                <a:srgbClr val="FFFF00"/>
              </a:solidFill>
              <a:effectLst/>
              <a:uLnTx/>
              <a:uFillTx/>
              <a:latin typeface="+mj-lt"/>
              <a:ea typeface="+mj-ea"/>
              <a:cs typeface="+mj-cs"/>
            </a:endParaRPr>
          </a:p>
        </p:txBody>
      </p:sp>
      <p:sp>
        <p:nvSpPr>
          <p:cNvPr id="14" name="TextBox 13">
            <a:extLst>
              <a:ext uri="{FF2B5EF4-FFF2-40B4-BE49-F238E27FC236}">
                <a16:creationId xmlns:a16="http://schemas.microsoft.com/office/drawing/2014/main" id="{D79B48DA-5B0C-4AB6-9100-BBAECEF201E0}"/>
              </a:ext>
            </a:extLst>
          </p:cNvPr>
          <p:cNvSpPr txBox="1"/>
          <p:nvPr/>
        </p:nvSpPr>
        <p:spPr>
          <a:xfrm>
            <a:off x="723900" y="1120676"/>
            <a:ext cx="7696200" cy="5355312"/>
          </a:xfrm>
          <a:prstGeom prst="rect">
            <a:avLst/>
          </a:prstGeom>
          <a:noFill/>
        </p:spPr>
        <p:txBody>
          <a:bodyPr wrap="square">
            <a:spAutoFit/>
          </a:bodyPr>
          <a:lstStyle/>
          <a:p>
            <a:pPr marL="171450" indent="-171450" algn="just">
              <a:buFont typeface="Arial" panose="020B0604020202020204" pitchFamily="34" charset="0"/>
              <a:buChar char="•"/>
            </a:pPr>
            <a:r>
              <a:rPr lang="en-US" sz="2400" dirty="0">
                <a:solidFill>
                  <a:srgbClr val="FFFF00"/>
                </a:solidFill>
                <a:effectLst/>
                <a:latin typeface="Times New Roman" panose="02020603050405020304" pitchFamily="18" charset="0"/>
                <a:ea typeface="Calibri" panose="020F0502020204030204" pitchFamily="34" charset="0"/>
              </a:rPr>
              <a:t>This project provides COVID-19 vaccination status using their face and attest that an individual has received a vaccine or not and alert them to get vaccinated.</a:t>
            </a:r>
            <a:endParaRPr lang="en-IN" sz="2400" dirty="0">
              <a:solidFill>
                <a:srgbClr val="FFFF00"/>
              </a:solidFill>
              <a:effectLst/>
              <a:latin typeface="Times New Roman" panose="02020603050405020304" pitchFamily="18" charset="0"/>
              <a:ea typeface="Calibri" panose="020F0502020204030204" pitchFamily="34" charset="0"/>
            </a:endParaRPr>
          </a:p>
          <a:p>
            <a:pPr marL="171450" indent="-171450" algn="just">
              <a:buFont typeface="Arial" panose="020B0604020202020204" pitchFamily="34" charset="0"/>
              <a:buChar char="•"/>
            </a:pPr>
            <a:endParaRPr lang="en-IN" sz="2400" dirty="0">
              <a:solidFill>
                <a:srgbClr val="FFFF00"/>
              </a:solidFill>
              <a:latin typeface="Times New Roman" panose="02020603050405020304" pitchFamily="18" charset="0"/>
              <a:ea typeface="Calibri" panose="020F0502020204030204" pitchFamily="34" charset="0"/>
            </a:endParaRPr>
          </a:p>
          <a:p>
            <a:pPr marL="171450" indent="-171450" algn="just">
              <a:buFont typeface="Arial" panose="020B0604020202020204" pitchFamily="34" charset="0"/>
              <a:buChar char="•"/>
            </a:pPr>
            <a:r>
              <a:rPr lang="en-IN" sz="2400" dirty="0">
                <a:solidFill>
                  <a:srgbClr val="FFFF00"/>
                </a:solidFill>
                <a:effectLst/>
                <a:latin typeface="Times New Roman" panose="02020603050405020304" pitchFamily="18" charset="0"/>
                <a:ea typeface="Calibri" panose="020F0502020204030204" pitchFamily="34" charset="0"/>
              </a:rPr>
              <a:t>Proposed an Aadhaar-based facial recognition system is used to find non vaccinated citizen and alert them using Artificial Intelligence.</a:t>
            </a:r>
          </a:p>
          <a:p>
            <a:pPr marL="171450" indent="-171450" algn="just">
              <a:buFont typeface="Arial" panose="020B0604020202020204" pitchFamily="34" charset="0"/>
              <a:buChar char="•"/>
            </a:pPr>
            <a:endParaRPr lang="en-IN" sz="2400" dirty="0">
              <a:solidFill>
                <a:srgbClr val="FFFF00"/>
              </a:solidFill>
              <a:latin typeface="Times New Roman" panose="02020603050405020304" pitchFamily="18" charset="0"/>
              <a:ea typeface="Calibri" panose="020F0502020204030204" pitchFamily="34" charset="0"/>
            </a:endParaRPr>
          </a:p>
          <a:p>
            <a:pPr marL="171450" indent="-171450" algn="just">
              <a:buFont typeface="Arial" panose="020B0604020202020204" pitchFamily="34" charset="0"/>
              <a:buChar char="•"/>
            </a:pPr>
            <a:r>
              <a:rPr lang="en-US" sz="2400" dirty="0">
                <a:solidFill>
                  <a:srgbClr val="FFFF00"/>
                </a:solidFill>
                <a:effectLst/>
                <a:latin typeface="Times New Roman" panose="02020603050405020304" pitchFamily="18" charset="0"/>
                <a:ea typeface="Calibri" panose="020F0502020204030204" pitchFamily="34" charset="0"/>
              </a:rPr>
              <a:t>Deep learning in the form of Convolutional Neural Networks (CNNs) to perform the face recognition.</a:t>
            </a:r>
          </a:p>
          <a:p>
            <a:pPr marL="171450" indent="-171450" algn="just">
              <a:buFont typeface="Arial" panose="020B0604020202020204" pitchFamily="34" charset="0"/>
              <a:buChar char="•"/>
            </a:pPr>
            <a:endParaRPr lang="en-US" sz="2400" dirty="0">
              <a:solidFill>
                <a:srgbClr val="FFFF00"/>
              </a:solidFill>
              <a:latin typeface="Times New Roman" panose="02020603050405020304" pitchFamily="18" charset="0"/>
              <a:ea typeface="Calibri" panose="020F0502020204030204" pitchFamily="34" charset="0"/>
            </a:endParaRPr>
          </a:p>
          <a:p>
            <a:pPr marL="171450" indent="-171450" algn="just">
              <a:buFont typeface="Arial" panose="020B0604020202020204" pitchFamily="34" charset="0"/>
              <a:buChar char="•"/>
            </a:pPr>
            <a:r>
              <a:rPr lang="en-US" sz="2400" dirty="0">
                <a:solidFill>
                  <a:srgbClr val="FFFF00"/>
                </a:solidFill>
                <a:effectLst/>
                <a:latin typeface="Times New Roman" panose="02020603050405020304" pitchFamily="18" charset="0"/>
                <a:ea typeface="Calibri" panose="020F0502020204030204" pitchFamily="34" charset="0"/>
              </a:rPr>
              <a:t>Alert System</a:t>
            </a:r>
          </a:p>
          <a:p>
            <a:pPr marL="171450" indent="-171450" algn="just">
              <a:buFont typeface="Arial" panose="020B0604020202020204" pitchFamily="34" charset="0"/>
              <a:buChar char="•"/>
            </a:pPr>
            <a:endParaRPr lang="en-US" sz="2400" dirty="0">
              <a:solidFill>
                <a:srgbClr val="000000"/>
              </a:solidFill>
              <a:latin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latin typeface="Times New Roman" panose="02020603050405020304" pitchFamily="18" charset="0"/>
            </a:endParaRPr>
          </a:p>
          <a:p>
            <a:pPr marL="171450" indent="-171450" algn="just">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F926-DFBC-449E-8CFA-4BE6075A85BD}"/>
              </a:ext>
            </a:extLst>
          </p:cNvPr>
          <p:cNvSpPr>
            <a:spLocks noGrp="1"/>
          </p:cNvSpPr>
          <p:nvPr>
            <p:ph type="title"/>
          </p:nvPr>
        </p:nvSpPr>
        <p:spPr>
          <a:xfrm>
            <a:off x="457200" y="274638"/>
            <a:ext cx="8229600" cy="563562"/>
          </a:xfrm>
        </p:spPr>
        <p:txBody>
          <a:bodyPr>
            <a:noAutofit/>
          </a:bodyPr>
          <a:lstStyle/>
          <a:p>
            <a:r>
              <a:rPr lang="en-US" b="1" dirty="0">
                <a:solidFill>
                  <a:srgbClr val="FFFF00"/>
                </a:solidFill>
                <a:latin typeface="Times New Roman" panose="02020603050405020304" pitchFamily="18" charset="0"/>
                <a:cs typeface="Times New Roman" panose="02020603050405020304" pitchFamily="18" charset="0"/>
              </a:rPr>
              <a:t>Advantages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71F396-4FA2-42D0-9D8C-BEFFAA8A342C}"/>
              </a:ext>
            </a:extLst>
          </p:cNvPr>
          <p:cNvSpPr>
            <a:spLocks noGrp="1"/>
          </p:cNvSpPr>
          <p:nvPr>
            <p:ph idx="1"/>
          </p:nvPr>
        </p:nvSpPr>
        <p:spPr>
          <a:xfrm>
            <a:off x="457200" y="1093694"/>
            <a:ext cx="8229600" cy="5289550"/>
          </a:xfrm>
        </p:spPr>
        <p:txBody>
          <a:bodyPr>
            <a:normAutofit fontScale="40000" lnSpcReduction="20000"/>
          </a:bodyPr>
          <a:lstStyle/>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The system stores the faces that are detected and automatically marks vaccinated or not or Dose 1.</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Provide authorized access.</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Multiple face detection.</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Provide methods to maximize the number of extracted faces from an image.</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Ease of use.</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Manipulate and recognize the faces in real time using live video data.</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Multipurpose software.</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Can be used in different places.</a:t>
            </a:r>
          </a:p>
          <a:p>
            <a:pPr marL="342900" lvl="0" indent="-342900" algn="just">
              <a:lnSpc>
                <a:spcPct val="150000"/>
              </a:lnSpc>
              <a:spcAft>
                <a:spcPts val="800"/>
              </a:spcAft>
              <a:buFont typeface="Symbol" panose="05050102010706020507" pitchFamily="18" charset="2"/>
              <a:buChar char=""/>
            </a:pPr>
            <a:r>
              <a:rPr lang="en-US" sz="42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Vaccination Alert</a:t>
            </a:r>
          </a:p>
          <a:p>
            <a:pPr marL="342900" lvl="0" indent="-342900" algn="just">
              <a:lnSpc>
                <a:spcPct val="150000"/>
              </a:lnSpc>
              <a:spcAft>
                <a:spcPts val="800"/>
              </a:spcAft>
              <a:buFont typeface="Symbol" panose="05050102010706020507" pitchFamily="18" charset="2"/>
              <a:buChar char=""/>
            </a:pPr>
            <a:r>
              <a:rPr lang="en-US" sz="4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Vaccination Certificate with Face and QR</a:t>
            </a:r>
            <a:endParaRPr lang="en-IN" sz="4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B2A83A1-F8E9-443F-B5D4-593FF6822E6A}"/>
              </a:ext>
            </a:extLst>
          </p:cNvPr>
          <p:cNvSpPr>
            <a:spLocks noGrp="1"/>
          </p:cNvSpPr>
          <p:nvPr>
            <p:ph type="dt" sz="half" idx="10"/>
          </p:nvPr>
        </p:nvSpPr>
        <p:spPr/>
        <p:txBody>
          <a:bodyPr/>
          <a:lstStyle/>
          <a:p>
            <a:fld id="{D0BBD163-103E-49B7-B026-79E76A7717C8}" type="datetime1">
              <a:rPr lang="en-US" smtClean="0"/>
              <a:t>6/13/2022</a:t>
            </a:fld>
            <a:endParaRPr lang="en-US"/>
          </a:p>
        </p:txBody>
      </p:sp>
      <p:sp>
        <p:nvSpPr>
          <p:cNvPr id="5" name="Slide Number Placeholder 4">
            <a:extLst>
              <a:ext uri="{FF2B5EF4-FFF2-40B4-BE49-F238E27FC236}">
                <a16:creationId xmlns:a16="http://schemas.microsoft.com/office/drawing/2014/main" id="{3CA1E3D9-27D3-416B-8521-7644D2644594}"/>
              </a:ext>
            </a:extLst>
          </p:cNvPr>
          <p:cNvSpPr>
            <a:spLocks noGrp="1"/>
          </p:cNvSpPr>
          <p:nvPr>
            <p:ph type="sldNum" sz="quarter" idx="12"/>
          </p:nvPr>
        </p:nvSpPr>
        <p:spPr/>
        <p:txBody>
          <a:bodyPr/>
          <a:lstStyle/>
          <a:p>
            <a:fld id="{E37433F4-0A81-4639-9194-3754E8D2CE9B}" type="slidenum">
              <a:rPr lang="en-US" smtClean="0"/>
              <a:pPr/>
              <a:t>9</a:t>
            </a:fld>
            <a:endParaRPr lang="en-US"/>
          </a:p>
        </p:txBody>
      </p:sp>
    </p:spTree>
    <p:extLst>
      <p:ext uri="{BB962C8B-B14F-4D97-AF65-F5344CB8AC3E}">
        <p14:creationId xmlns:p14="http://schemas.microsoft.com/office/powerpoint/2010/main" val="245084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2831</Words>
  <Application>Microsoft Office PowerPoint</Application>
  <PresentationFormat>On-screen Show (4:3)</PresentationFormat>
  <Paragraphs>367</Paragraphs>
  <Slides>46</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46</vt:i4>
      </vt:variant>
    </vt:vector>
  </HeadingPairs>
  <TitlesOfParts>
    <vt:vector size="61" baseType="lpstr">
      <vt:lpstr>Arial</vt:lpstr>
      <vt:lpstr>Calibri</vt:lpstr>
      <vt:lpstr>Calibri Light</vt:lpstr>
      <vt:lpstr>Century Schoolbook</vt:lpstr>
      <vt:lpstr>Symbol</vt:lpstr>
      <vt:lpstr>Times New Roman</vt:lpstr>
      <vt:lpstr>Wingdings</vt:lpstr>
      <vt:lpstr>Office Theme</vt:lpstr>
      <vt:lpstr>5_Office Theme</vt:lpstr>
      <vt:lpstr>1_Office Theme</vt:lpstr>
      <vt:lpstr>2_Office Theme</vt:lpstr>
      <vt:lpstr>4_Office Theme</vt:lpstr>
      <vt:lpstr>6_Office Theme</vt:lpstr>
      <vt:lpstr>7_Office Theme</vt:lpstr>
      <vt:lpstr>3_Office Theme</vt:lpstr>
      <vt:lpstr>PowerPoint Presentation</vt:lpstr>
      <vt:lpstr>Abstract</vt:lpstr>
      <vt:lpstr>Introduction</vt:lpstr>
      <vt:lpstr>Literature Survey</vt:lpstr>
      <vt:lpstr>PowerPoint Presentation</vt:lpstr>
      <vt:lpstr>Disadvantages</vt:lpstr>
      <vt:lpstr>PowerPoint Presentation</vt:lpstr>
      <vt:lpstr>PowerPoint Presentation</vt:lpstr>
      <vt:lpstr>Advantages</vt:lpstr>
      <vt:lpstr>System Architecture</vt:lpstr>
      <vt:lpstr>Algorithm</vt:lpstr>
      <vt:lpstr>Algorithm Flow</vt:lpstr>
      <vt:lpstr>Flow Chart</vt:lpstr>
      <vt:lpstr>DCNN Face recognition</vt:lpstr>
      <vt:lpstr>Data Flow Diagram –Level 0</vt:lpstr>
      <vt:lpstr>Data Flow Diagram –Level 1</vt:lpstr>
      <vt:lpstr>Data Flow Diagram –Level 2</vt:lpstr>
      <vt:lpstr>UML Diagram –Use Case</vt:lpstr>
      <vt:lpstr>UML Diagram –Class Diagrams</vt:lpstr>
      <vt:lpstr>UML Diagram – Activity Diagrams</vt:lpstr>
      <vt:lpstr>UML Diagram – Sequence Diagrams</vt:lpstr>
      <vt:lpstr>UML Diagram – Component Diagrams</vt:lpstr>
      <vt:lpstr>ER – Diagram –Enrollment</vt:lpstr>
      <vt:lpstr>ER – Diagram –Verification</vt:lpstr>
      <vt:lpstr>MODULES LIST</vt:lpstr>
      <vt:lpstr>Modules Description</vt:lpstr>
      <vt:lpstr>PowerPoint Presentation</vt:lpstr>
      <vt:lpstr>PowerPoint Presentation</vt:lpstr>
      <vt:lpstr>PowerPoint Presentation</vt:lpstr>
      <vt:lpstr>PowerPoint Presentation</vt:lpstr>
      <vt:lpstr>PowerPoint Presentation</vt:lpstr>
      <vt:lpstr>Face Recognition Accuracy and Performance</vt:lpstr>
      <vt:lpstr>CNN Face Recognition System</vt:lpstr>
      <vt:lpstr>DCNN Architecture for Face Detection</vt:lpstr>
      <vt:lpstr>Input and Output</vt:lpstr>
      <vt:lpstr>Future Enhancement</vt:lpstr>
      <vt:lpstr>Conclusion</vt:lpstr>
      <vt:lpstr>References</vt:lpstr>
      <vt:lpstr>References</vt:lpstr>
      <vt:lpstr>References</vt:lpstr>
      <vt:lpstr>PowerPoint Presentation</vt:lpstr>
      <vt:lpstr>PowerPoint Presentation</vt:lpstr>
      <vt:lpstr>Domain – AI</vt:lpstr>
      <vt:lpstr>Sub Domain : Machine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dc:creator>
  <cp:lastModifiedBy>sona2</cp:lastModifiedBy>
  <cp:revision>399</cp:revision>
  <dcterms:created xsi:type="dcterms:W3CDTF">2018-07-18T16:39:00Z</dcterms:created>
  <dcterms:modified xsi:type="dcterms:W3CDTF">2022-06-13T13:05:22Z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1033-10.1.0.5656</vt:lpwstr>
  </property>
</Properties>
</file>