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1" r:id="rId4"/>
    <p:sldId id="258" r:id="rId5"/>
    <p:sldId id="262" r:id="rId6"/>
    <p:sldId id="267" r:id="rId7"/>
    <p:sldId id="268" r:id="rId8"/>
    <p:sldId id="270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b="1" dirty="0"/>
              <a:t>INVESTMENT ASSIGNMENT</a:t>
            </a:r>
            <a:br>
              <a:rPr lang="en-IN" sz="2800" b="1" dirty="0"/>
            </a:br>
            <a:br>
              <a:rPr lang="en-IN" sz="2800" b="1" dirty="0"/>
            </a:br>
            <a:r>
              <a:rPr lang="en-IN" sz="2800" b="1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/>
              <a:t>Name: Sonali Narharshettiwar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41" y="1444109"/>
            <a:ext cx="11168742" cy="4344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Based on the investment strategy of Spark Fund, following is the output:</a:t>
            </a:r>
          </a:p>
          <a:p>
            <a:pPr marL="800100" lvl="1" indent="-342900">
              <a:buAutoNum type="arabicPeriod"/>
            </a:pPr>
            <a:r>
              <a:rPr lang="en-IN" sz="2000" dirty="0"/>
              <a:t>Funding type is </a:t>
            </a:r>
            <a:r>
              <a:rPr lang="en-IN" sz="2000" b="1" dirty="0"/>
              <a:t>Venture</a:t>
            </a:r>
          </a:p>
          <a:p>
            <a:pPr marL="800100" lvl="1" indent="-342900">
              <a:buAutoNum type="arabicPeriod"/>
            </a:pPr>
            <a:r>
              <a:rPr lang="en-IN" sz="2000" dirty="0"/>
              <a:t>Top 3 English speaking countries are : </a:t>
            </a:r>
            <a:r>
              <a:rPr lang="en-IN" sz="2000" b="1" dirty="0"/>
              <a:t>USA, GBR and IND.</a:t>
            </a:r>
          </a:p>
          <a:p>
            <a:pPr marL="800100" lvl="1" indent="-342900">
              <a:buAutoNum type="arabicPeriod"/>
            </a:pPr>
            <a:r>
              <a:rPr lang="en-IN" sz="2000" dirty="0"/>
              <a:t>Top 3 sectors for top 3 countries for Venture are:</a:t>
            </a:r>
          </a:p>
          <a:p>
            <a:pPr marL="457200" lvl="1" indent="0">
              <a:buNone/>
            </a:pPr>
            <a:endParaRPr lang="en-IN" sz="16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02731" y="230744"/>
            <a:ext cx="9133966" cy="856138"/>
          </a:xfrm>
        </p:spPr>
        <p:txBody>
          <a:bodyPr/>
          <a:lstStyle/>
          <a:p>
            <a:r>
              <a:rPr lang="en-IN" b="1" dirty="0"/>
              <a:t>Conclusion</a:t>
            </a:r>
            <a:endParaRPr lang="en-IN" sz="28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5083CC2-55F8-45A5-BE6B-6994F0938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12022"/>
              </p:ext>
            </p:extLst>
          </p:nvPr>
        </p:nvGraphicFramePr>
        <p:xfrm>
          <a:off x="1015874" y="3044687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539058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02781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9163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61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2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Social, Finance, Analytics, 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Social, Finance, Analytics, 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Social, Finance, Analytics, Advertising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9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Cleantech / 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Cleantech / 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News, Search and Messaging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2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10" y="1258578"/>
            <a:ext cx="11784212" cy="4863926"/>
          </a:xfrm>
        </p:spPr>
        <p:txBody>
          <a:bodyPr>
            <a:normAutofit/>
          </a:bodyPr>
          <a:lstStyle/>
          <a:p>
            <a:pPr marL="0" marR="36830" indent="0">
              <a:lnSpc>
                <a:spcPct val="101499"/>
              </a:lnSpc>
              <a:spcBef>
                <a:spcPts val="165"/>
              </a:spcBef>
              <a:buNone/>
              <a:tabLst>
                <a:tab pos="7820025" algn="l"/>
              </a:tabLst>
            </a:pPr>
            <a:r>
              <a:rPr lang="en-US" sz="1600" b="1" dirty="0">
                <a:uFill>
                  <a:solidFill>
                    <a:srgbClr val="7E7E7E"/>
                  </a:solidFill>
                </a:uFill>
                <a:latin typeface="Tahoma"/>
                <a:cs typeface="Tahoma"/>
              </a:rPr>
              <a:t>What is spark funds?</a:t>
            </a:r>
          </a:p>
          <a:p>
            <a:pPr marL="0" marR="36830" indent="0">
              <a:lnSpc>
                <a:spcPct val="101499"/>
              </a:lnSpc>
              <a:spcBef>
                <a:spcPts val="165"/>
              </a:spcBef>
              <a:buNone/>
              <a:tabLst>
                <a:tab pos="7820025" algn="l"/>
              </a:tabLst>
            </a:pPr>
            <a:r>
              <a:rPr lang="en-US" sz="1600" spc="-55" dirty="0">
                <a:latin typeface="Tahoma"/>
                <a:cs typeface="Tahoma"/>
              </a:rPr>
              <a:t>You </a:t>
            </a:r>
            <a:r>
              <a:rPr lang="en-US" sz="1600" dirty="0">
                <a:latin typeface="Tahoma"/>
                <a:cs typeface="Tahoma"/>
              </a:rPr>
              <a:t>work </a:t>
            </a:r>
            <a:r>
              <a:rPr lang="en-US" sz="1600" spc="-5" dirty="0">
                <a:latin typeface="Tahoma"/>
                <a:cs typeface="Tahoma"/>
              </a:rPr>
              <a:t>for Spark Funds, an asset management </a:t>
            </a:r>
            <a:r>
              <a:rPr lang="en-US" sz="1600" spc="-40" dirty="0">
                <a:latin typeface="Tahoma"/>
                <a:cs typeface="Tahoma"/>
              </a:rPr>
              <a:t>company. </a:t>
            </a:r>
            <a:r>
              <a:rPr lang="en-US" sz="1600" spc="-5" dirty="0">
                <a:latin typeface="Tahoma"/>
                <a:cs typeface="Tahoma"/>
              </a:rPr>
              <a:t>Spark Funds wants </a:t>
            </a:r>
            <a:r>
              <a:rPr lang="en-US" sz="1600" dirty="0">
                <a:latin typeface="Tahoma"/>
                <a:cs typeface="Tahoma"/>
              </a:rPr>
              <a:t>to </a:t>
            </a:r>
            <a:r>
              <a:rPr lang="en-US" sz="1600" spc="-10" dirty="0">
                <a:latin typeface="Tahoma"/>
                <a:cs typeface="Tahoma"/>
              </a:rPr>
              <a:t>make investments </a:t>
            </a:r>
            <a:r>
              <a:rPr lang="en-US" sz="1600" dirty="0">
                <a:latin typeface="Tahoma"/>
                <a:cs typeface="Tahoma"/>
              </a:rPr>
              <a:t>in a </a:t>
            </a:r>
            <a:r>
              <a:rPr lang="en-US" sz="1600" spc="-5" dirty="0">
                <a:latin typeface="Tahoma"/>
                <a:cs typeface="Tahoma"/>
              </a:rPr>
              <a:t>few </a:t>
            </a:r>
            <a:r>
              <a:rPr lang="en-US" sz="1600" dirty="0">
                <a:latin typeface="Tahoma"/>
                <a:cs typeface="Tahoma"/>
              </a:rPr>
              <a:t>companies. </a:t>
            </a:r>
            <a:r>
              <a:rPr lang="en-US" sz="1600" spc="-5" dirty="0">
                <a:latin typeface="Tahoma"/>
                <a:cs typeface="Tahoma"/>
              </a:rPr>
              <a:t>The </a:t>
            </a:r>
            <a:r>
              <a:rPr lang="en-US" sz="1600" dirty="0">
                <a:latin typeface="Tahoma"/>
                <a:cs typeface="Tahoma"/>
              </a:rPr>
              <a:t>CEO of </a:t>
            </a:r>
            <a:r>
              <a:rPr lang="en-US" sz="1600" spc="-5" dirty="0">
                <a:latin typeface="Tahoma"/>
                <a:cs typeface="Tahoma"/>
              </a:rPr>
              <a:t>Spark Funds wants to </a:t>
            </a:r>
            <a:r>
              <a:rPr lang="en-US" sz="1600" spc="-10" dirty="0">
                <a:latin typeface="Tahoma"/>
                <a:cs typeface="Tahoma"/>
              </a:rPr>
              <a:t>understand </a:t>
            </a:r>
            <a:r>
              <a:rPr lang="en-US" sz="1600" spc="-5" dirty="0">
                <a:latin typeface="Tahoma"/>
                <a:cs typeface="Tahoma"/>
              </a:rPr>
              <a:t>the </a:t>
            </a:r>
            <a:r>
              <a:rPr lang="en-US" sz="1600" b="1" dirty="0">
                <a:latin typeface="Tahoma"/>
                <a:cs typeface="Tahoma"/>
              </a:rPr>
              <a:t>global trends </a:t>
            </a:r>
            <a:r>
              <a:rPr lang="en-US" sz="1600" dirty="0">
                <a:latin typeface="Tahoma"/>
                <a:cs typeface="Tahoma"/>
              </a:rPr>
              <a:t>in </a:t>
            </a:r>
            <a:r>
              <a:rPr lang="en-US" sz="1600" spc="-10" dirty="0">
                <a:latin typeface="Tahoma"/>
                <a:cs typeface="Tahoma"/>
              </a:rPr>
              <a:t>investments </a:t>
            </a:r>
            <a:r>
              <a:rPr lang="en-US" sz="1600" spc="-5" dirty="0">
                <a:latin typeface="Tahoma"/>
                <a:cs typeface="Tahoma"/>
              </a:rPr>
              <a:t>so  that she can </a:t>
            </a:r>
            <a:r>
              <a:rPr lang="en-US" sz="1600" spc="-15" dirty="0">
                <a:latin typeface="Tahoma"/>
                <a:cs typeface="Tahoma"/>
              </a:rPr>
              <a:t>take </a:t>
            </a:r>
            <a:r>
              <a:rPr lang="en-US" sz="1600" spc="-5" dirty="0">
                <a:latin typeface="Tahoma"/>
                <a:cs typeface="Tahoma"/>
              </a:rPr>
              <a:t>the </a:t>
            </a:r>
            <a:r>
              <a:rPr lang="en-US" sz="1600" b="1" spc="-5" dirty="0">
                <a:latin typeface="Tahoma"/>
                <a:cs typeface="Tahoma"/>
              </a:rPr>
              <a:t>investment decisions </a:t>
            </a:r>
            <a:r>
              <a:rPr lang="en-US" sz="1600" b="1" spc="-15" dirty="0">
                <a:latin typeface="Tahoma"/>
                <a:cs typeface="Tahoma"/>
              </a:rPr>
              <a:t>effectively</a:t>
            </a:r>
            <a:r>
              <a:rPr lang="en-US" sz="1600" spc="-15" dirty="0">
                <a:latin typeface="Tahoma"/>
                <a:cs typeface="Tahoma"/>
              </a:rPr>
              <a:t>. </a:t>
            </a:r>
            <a:r>
              <a:rPr lang="en-US" sz="1600" spc="-5" dirty="0">
                <a:latin typeface="Tahoma"/>
                <a:cs typeface="Tahoma"/>
              </a:rPr>
              <a:t>This pattern </a:t>
            </a:r>
            <a:r>
              <a:rPr lang="en-US" sz="1600" dirty="0">
                <a:latin typeface="Tahoma"/>
                <a:cs typeface="Tahoma"/>
              </a:rPr>
              <a:t>is </a:t>
            </a:r>
            <a:r>
              <a:rPr lang="en-US" sz="1600" spc="-5" dirty="0">
                <a:latin typeface="Tahoma"/>
                <a:cs typeface="Tahoma"/>
              </a:rPr>
              <a:t>often observed </a:t>
            </a:r>
            <a:r>
              <a:rPr lang="en-US" sz="1600" dirty="0">
                <a:latin typeface="Tahoma"/>
                <a:cs typeface="Tahoma"/>
              </a:rPr>
              <a:t>among </a:t>
            </a:r>
            <a:r>
              <a:rPr lang="en-US" sz="1600" spc="-5" dirty="0">
                <a:latin typeface="Tahoma"/>
                <a:cs typeface="Tahoma"/>
              </a:rPr>
              <a:t>early stage startup</a:t>
            </a:r>
            <a:r>
              <a:rPr lang="en-US" sz="1600" spc="-25" dirty="0">
                <a:latin typeface="Tahoma"/>
                <a:cs typeface="Tahoma"/>
              </a:rPr>
              <a:t> </a:t>
            </a:r>
            <a:r>
              <a:rPr lang="en-US" sz="1600" spc="-5" dirty="0">
                <a:latin typeface="Tahoma"/>
                <a:cs typeface="Tahoma"/>
              </a:rPr>
              <a:t>investors.</a:t>
            </a:r>
            <a:endParaRPr lang="en-US" sz="1600" dirty="0">
              <a:latin typeface="Tahoma"/>
              <a:cs typeface="Tahoma"/>
            </a:endParaRPr>
          </a:p>
          <a:p>
            <a:pPr marL="0" marR="508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b="1" dirty="0">
                <a:latin typeface="Tahoma"/>
                <a:cs typeface="Tahoma"/>
              </a:rPr>
              <a:t>Business </a:t>
            </a:r>
            <a:r>
              <a:rPr lang="en-US" sz="1600" b="1" spc="-5" dirty="0">
                <a:latin typeface="Tahoma"/>
                <a:cs typeface="Tahoma"/>
              </a:rPr>
              <a:t>objective: </a:t>
            </a:r>
            <a:r>
              <a:rPr lang="en-US" sz="1600" spc="-15" dirty="0">
                <a:latin typeface="Tahoma"/>
                <a:cs typeface="Tahoma"/>
              </a:rPr>
              <a:t>The </a:t>
            </a:r>
            <a:r>
              <a:rPr lang="en-US" sz="1600" spc="-10" dirty="0">
                <a:latin typeface="Tahoma"/>
                <a:cs typeface="Tahoma"/>
              </a:rPr>
              <a:t>objective </a:t>
            </a:r>
            <a:r>
              <a:rPr lang="en-US" sz="1600" dirty="0">
                <a:latin typeface="Tahoma"/>
                <a:cs typeface="Tahoma"/>
              </a:rPr>
              <a:t>is </a:t>
            </a:r>
            <a:r>
              <a:rPr lang="en-US" sz="1600" spc="-10" dirty="0">
                <a:latin typeface="Tahoma"/>
                <a:cs typeface="Tahoma"/>
              </a:rPr>
              <a:t>to identify </a:t>
            </a:r>
            <a:r>
              <a:rPr lang="en-US" sz="1600" b="1" dirty="0">
                <a:latin typeface="Tahoma"/>
                <a:cs typeface="Tahoma"/>
              </a:rPr>
              <a:t>the </a:t>
            </a:r>
            <a:r>
              <a:rPr lang="en-US" sz="1600" b="1" spc="-5" dirty="0">
                <a:latin typeface="Tahoma"/>
                <a:cs typeface="Tahoma"/>
              </a:rPr>
              <a:t>best sectors</a:t>
            </a:r>
            <a:r>
              <a:rPr lang="en-US" sz="1600" spc="-5" dirty="0">
                <a:latin typeface="Tahoma"/>
                <a:cs typeface="Tahoma"/>
              </a:rPr>
              <a:t>, </a:t>
            </a:r>
            <a:r>
              <a:rPr lang="en-US" sz="1600" b="1" spc="-5" dirty="0">
                <a:latin typeface="Tahoma"/>
                <a:cs typeface="Tahoma"/>
              </a:rPr>
              <a:t>countries</a:t>
            </a:r>
            <a:r>
              <a:rPr lang="en-US" sz="1600" spc="-5" dirty="0">
                <a:latin typeface="Tahoma"/>
                <a:cs typeface="Tahoma"/>
              </a:rPr>
              <a:t>, </a:t>
            </a:r>
            <a:r>
              <a:rPr lang="en-US" sz="1600" spc="-10" dirty="0">
                <a:latin typeface="Tahoma"/>
                <a:cs typeface="Tahoma"/>
              </a:rPr>
              <a:t>and </a:t>
            </a:r>
            <a:r>
              <a:rPr lang="en-US" sz="1600" dirty="0">
                <a:latin typeface="Tahoma"/>
                <a:cs typeface="Tahoma"/>
              </a:rPr>
              <a:t>a </a:t>
            </a:r>
            <a:r>
              <a:rPr lang="en-US" sz="1600" b="1" spc="-5" dirty="0">
                <a:latin typeface="Tahoma"/>
                <a:cs typeface="Tahoma"/>
              </a:rPr>
              <a:t>suitable  investment </a:t>
            </a:r>
            <a:r>
              <a:rPr lang="en-US" sz="1600" b="1" spc="-10" dirty="0">
                <a:latin typeface="Tahoma"/>
                <a:cs typeface="Tahoma"/>
              </a:rPr>
              <a:t>type </a:t>
            </a:r>
            <a:r>
              <a:rPr lang="en-US" sz="1600" spc="-10" dirty="0">
                <a:latin typeface="Tahoma"/>
                <a:cs typeface="Tahoma"/>
              </a:rPr>
              <a:t>for making investments. </a:t>
            </a:r>
            <a:r>
              <a:rPr lang="en-US" sz="1600" spc="-5" dirty="0">
                <a:latin typeface="Tahoma"/>
                <a:cs typeface="Tahoma"/>
              </a:rPr>
              <a:t>The </a:t>
            </a:r>
            <a:r>
              <a:rPr lang="en-US" sz="1600" spc="-20" dirty="0">
                <a:latin typeface="Tahoma"/>
                <a:cs typeface="Tahoma"/>
              </a:rPr>
              <a:t>overall </a:t>
            </a:r>
            <a:r>
              <a:rPr lang="en-US" sz="1600" spc="-10" dirty="0">
                <a:latin typeface="Tahoma"/>
                <a:cs typeface="Tahoma"/>
              </a:rPr>
              <a:t>strategy </a:t>
            </a:r>
            <a:r>
              <a:rPr lang="en-US" sz="1600" dirty="0">
                <a:latin typeface="Tahoma"/>
                <a:cs typeface="Tahoma"/>
              </a:rPr>
              <a:t>is </a:t>
            </a:r>
            <a:r>
              <a:rPr lang="en-US" sz="1600" spc="-5" dirty="0">
                <a:latin typeface="Tahoma"/>
                <a:cs typeface="Tahoma"/>
              </a:rPr>
              <a:t>to </a:t>
            </a:r>
            <a:r>
              <a:rPr lang="en-US" sz="1600" spc="-10" dirty="0">
                <a:latin typeface="Tahoma"/>
                <a:cs typeface="Tahoma"/>
              </a:rPr>
              <a:t>invest where others </a:t>
            </a:r>
            <a:r>
              <a:rPr lang="en-US" sz="1600" spc="-15" dirty="0">
                <a:latin typeface="Tahoma"/>
                <a:cs typeface="Tahoma"/>
              </a:rPr>
              <a:t>are </a:t>
            </a:r>
            <a:r>
              <a:rPr lang="en-US" sz="1600" spc="-10" dirty="0">
                <a:latin typeface="Tahoma"/>
                <a:cs typeface="Tahoma"/>
              </a:rPr>
              <a:t>investing, </a:t>
            </a:r>
            <a:r>
              <a:rPr lang="en-US" sz="1600" spc="-5" dirty="0">
                <a:latin typeface="Tahoma"/>
                <a:cs typeface="Tahoma"/>
              </a:rPr>
              <a:t>implying that the </a:t>
            </a:r>
            <a:r>
              <a:rPr lang="en-US" sz="1600" dirty="0">
                <a:latin typeface="Tahoma"/>
                <a:cs typeface="Tahoma"/>
              </a:rPr>
              <a:t>'best' </a:t>
            </a:r>
            <a:r>
              <a:rPr lang="en-US" sz="1600" spc="-5" dirty="0">
                <a:latin typeface="Tahoma"/>
                <a:cs typeface="Tahoma"/>
              </a:rPr>
              <a:t>sectors and countries </a:t>
            </a:r>
            <a:r>
              <a:rPr lang="en-US" sz="1600" spc="-15" dirty="0">
                <a:latin typeface="Tahoma"/>
                <a:cs typeface="Tahoma"/>
              </a:rPr>
              <a:t>are </a:t>
            </a:r>
            <a:r>
              <a:rPr lang="en-US" sz="1600" spc="-5" dirty="0">
                <a:latin typeface="Tahoma"/>
                <a:cs typeface="Tahoma"/>
              </a:rPr>
              <a:t>the </a:t>
            </a:r>
            <a:r>
              <a:rPr lang="en-US" sz="1600" dirty="0">
                <a:latin typeface="Tahoma"/>
                <a:cs typeface="Tahoma"/>
              </a:rPr>
              <a:t>ones </a:t>
            </a:r>
            <a:r>
              <a:rPr lang="en-US" sz="1600" b="1" spc="-5" dirty="0">
                <a:latin typeface="Tahoma"/>
                <a:cs typeface="Tahoma"/>
              </a:rPr>
              <a:t>'where most </a:t>
            </a:r>
            <a:r>
              <a:rPr lang="en-US" sz="1600" b="1" dirty="0">
                <a:latin typeface="Tahoma"/>
                <a:cs typeface="Tahoma"/>
              </a:rPr>
              <a:t>investors </a:t>
            </a:r>
            <a:r>
              <a:rPr lang="en-US" sz="1600" b="1" spc="-10" dirty="0">
                <a:latin typeface="Tahoma"/>
                <a:cs typeface="Tahoma"/>
              </a:rPr>
              <a:t>are</a:t>
            </a:r>
            <a:r>
              <a:rPr lang="en-US" sz="1600" b="1" spc="105" dirty="0">
                <a:latin typeface="Tahoma"/>
                <a:cs typeface="Tahoma"/>
              </a:rPr>
              <a:t> </a:t>
            </a:r>
            <a:r>
              <a:rPr lang="en-US" sz="1600" b="1" spc="-35" dirty="0">
                <a:latin typeface="Tahoma"/>
                <a:cs typeface="Tahoma"/>
              </a:rPr>
              <a:t>investing</a:t>
            </a:r>
            <a:r>
              <a:rPr lang="en-US" sz="1600" spc="-35" dirty="0">
                <a:latin typeface="Tahoma"/>
                <a:cs typeface="Tahoma"/>
              </a:rPr>
              <a:t>’.</a:t>
            </a:r>
            <a:endParaRPr lang="en-US" sz="1600" dirty="0">
              <a:latin typeface="Tahoma"/>
              <a:cs typeface="Tahoma"/>
            </a:endParaRPr>
          </a:p>
          <a:p>
            <a:pPr marL="0" marR="508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spc="-5" dirty="0">
                <a:latin typeface="Tahoma"/>
                <a:cs typeface="Tahoma"/>
              </a:rPr>
              <a:t>Spark Funds has </a:t>
            </a:r>
            <a:r>
              <a:rPr lang="en-US" sz="1600" b="1" dirty="0">
                <a:latin typeface="Tahoma"/>
                <a:cs typeface="Tahoma"/>
              </a:rPr>
              <a:t>two minor </a:t>
            </a:r>
            <a:r>
              <a:rPr lang="en-US" sz="1600" b="1" spc="-5" dirty="0">
                <a:latin typeface="Tahoma"/>
                <a:cs typeface="Tahoma"/>
              </a:rPr>
              <a:t>constraints </a:t>
            </a:r>
            <a:r>
              <a:rPr lang="en-US" sz="1600" spc="-5" dirty="0">
                <a:latin typeface="Tahoma"/>
                <a:cs typeface="Tahoma"/>
              </a:rPr>
              <a:t>for</a:t>
            </a:r>
            <a:r>
              <a:rPr lang="en-US" sz="1600" spc="-225" dirty="0">
                <a:latin typeface="Tahoma"/>
                <a:cs typeface="Tahoma"/>
              </a:rPr>
              <a:t> </a:t>
            </a:r>
            <a:r>
              <a:rPr lang="en-US" sz="1600" spc="-10" dirty="0">
                <a:latin typeface="Tahoma"/>
                <a:cs typeface="Tahoma"/>
              </a:rPr>
              <a:t>investments:</a:t>
            </a:r>
            <a:endParaRPr lang="en-US" sz="1600" dirty="0">
              <a:latin typeface="Tahoma"/>
              <a:cs typeface="Tahoma"/>
            </a:endParaRPr>
          </a:p>
          <a:p>
            <a:pPr marL="812800" lvl="1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Tahoma"/>
                <a:cs typeface="Tahoma"/>
              </a:rPr>
              <a:t>It wants to invest between 5 to 15 million USD per round of investment</a:t>
            </a:r>
          </a:p>
          <a:p>
            <a:pPr marL="812800" marR="316230" lvl="1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Tahoma"/>
                <a:cs typeface="Tahoma"/>
              </a:rPr>
              <a:t>It wants to invest only in English-speaking countries because of the ease of communication  with the companies it would invest in.</a:t>
            </a:r>
          </a:p>
          <a:p>
            <a:pPr marL="0" indent="0">
              <a:buNone/>
            </a:pPr>
            <a:r>
              <a:rPr lang="en-IN" sz="1600" b="1" dirty="0">
                <a:latin typeface="Tahoma"/>
                <a:cs typeface="Tahoma"/>
              </a:rPr>
              <a:t>Goals of data analysis:</a:t>
            </a:r>
          </a:p>
          <a:p>
            <a:pPr lvl="1"/>
            <a:r>
              <a:rPr lang="en-IN" sz="1600" spc="-5" dirty="0">
                <a:latin typeface="Tahoma"/>
                <a:cs typeface="Tahoma"/>
              </a:rPr>
              <a:t>Investment type analysis</a:t>
            </a:r>
          </a:p>
          <a:p>
            <a:pPr lvl="1"/>
            <a:r>
              <a:rPr lang="en-IN" sz="1600" spc="-5" dirty="0">
                <a:latin typeface="Tahoma"/>
                <a:cs typeface="Tahoma"/>
              </a:rPr>
              <a:t>Country analysis</a:t>
            </a:r>
          </a:p>
          <a:p>
            <a:pPr lvl="1"/>
            <a:r>
              <a:rPr lang="en-IN" sz="1600" spc="-5" dirty="0">
                <a:latin typeface="Tahoma"/>
                <a:cs typeface="Tahoma"/>
              </a:rPr>
              <a:t>Sector analysis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62973" y="282272"/>
            <a:ext cx="9313817" cy="856138"/>
          </a:xfrm>
        </p:spPr>
        <p:txBody>
          <a:bodyPr/>
          <a:lstStyle/>
          <a:p>
            <a:r>
              <a:rPr lang="en-IN" b="1" dirty="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C050-88E1-47A8-9041-41916A2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Steps to be proceed with this investment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4596-8CDC-4B5A-9C96-EBA2BADD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lvl="1" indent="0">
              <a:lnSpc>
                <a:spcPct val="100000"/>
              </a:lnSpc>
              <a:spcBef>
                <a:spcPts val="1200"/>
              </a:spcBef>
              <a:buNone/>
              <a:tabLst>
                <a:tab pos="354965" algn="l"/>
                <a:tab pos="355600" algn="l"/>
              </a:tabLst>
            </a:pPr>
            <a:r>
              <a:rPr lang="en-US" sz="1800" spc="-5" dirty="0">
                <a:latin typeface="Tahoma"/>
                <a:cs typeface="Tahoma"/>
              </a:rPr>
              <a:t>There are four major parts that are needed to be done for this case study:</a:t>
            </a:r>
          </a:p>
          <a:p>
            <a:pPr marL="1155700" lvl="2">
              <a:lnSpc>
                <a:spcPct val="100000"/>
              </a:lnSpc>
              <a:spcBef>
                <a:spcPts val="1200"/>
              </a:spcBef>
              <a:buSzPct val="87500"/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Tahoma"/>
                <a:cs typeface="Tahoma"/>
              </a:rPr>
              <a:t>Data understanding/Exploration</a:t>
            </a:r>
          </a:p>
          <a:p>
            <a:pPr marL="1155700" lvl="2">
              <a:lnSpc>
                <a:spcPct val="100000"/>
              </a:lnSpc>
              <a:spcBef>
                <a:spcPts val="1200"/>
              </a:spcBef>
              <a:buSzPct val="87500"/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Tahoma"/>
                <a:cs typeface="Tahoma"/>
              </a:rPr>
              <a:t>Data cleaning (cleaning missing values, removing redundant columns etc.)</a:t>
            </a:r>
          </a:p>
          <a:p>
            <a:pPr marL="1155700" lvl="2">
              <a:lnSpc>
                <a:spcPct val="100000"/>
              </a:lnSpc>
              <a:spcBef>
                <a:spcPts val="1200"/>
              </a:spcBef>
              <a:buSzPct val="87500"/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Tahoma"/>
                <a:cs typeface="Tahoma"/>
              </a:rPr>
              <a:t>Data Analysis</a:t>
            </a:r>
          </a:p>
          <a:p>
            <a:pPr marL="1155700" lvl="2">
              <a:lnSpc>
                <a:spcPct val="100000"/>
              </a:lnSpc>
              <a:spcBef>
                <a:spcPts val="1200"/>
              </a:spcBef>
              <a:buSzPct val="87500"/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600" spc="-5" dirty="0">
                <a:latin typeface="Tahoma"/>
                <a:cs typeface="Tahoma"/>
              </a:rPr>
              <a:t>Recommendations(Checkpoints)</a:t>
            </a:r>
          </a:p>
        </p:txBody>
      </p:sp>
    </p:spTree>
    <p:extLst>
      <p:ext uri="{BB962C8B-B14F-4D97-AF65-F5344CB8AC3E}">
        <p14:creationId xmlns:p14="http://schemas.microsoft.com/office/powerpoint/2010/main" val="108713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123245"/>
            <a:ext cx="9313817" cy="856138"/>
          </a:xfrm>
        </p:spPr>
        <p:txBody>
          <a:bodyPr/>
          <a:lstStyle/>
          <a:p>
            <a:r>
              <a:rPr lang="en-IN" b="1" dirty="0"/>
              <a:t>Flowchart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D7A65B-8230-4682-BDDD-0D366F008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751165"/>
            <a:ext cx="6983895" cy="6015191"/>
          </a:xfr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44" y="1138410"/>
            <a:ext cx="11168742" cy="74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A plot showing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the representative amount of investment 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in each funding type. This chart should make it clear that a certain funding type (FT) is best suited for Spark Funds.   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62973" y="348532"/>
            <a:ext cx="9319497" cy="605625"/>
          </a:xfrm>
        </p:spPr>
        <p:txBody>
          <a:bodyPr>
            <a:normAutofit fontScale="90000"/>
          </a:bodyPr>
          <a:lstStyle/>
          <a:p>
            <a:r>
              <a:rPr lang="en-IN" sz="2500" b="1" dirty="0"/>
              <a:t>Investment Type Analysis </a:t>
            </a:r>
            <a:r>
              <a:rPr lang="en-US" sz="2500" b="1" dirty="0"/>
              <a:t>Plot 1: Representing amount of investment in each funding type</a:t>
            </a:r>
            <a:endParaRPr lang="en-IN" sz="25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CF5F9AD-B11C-4940-A9F9-D4CA2BE4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63" y="1744850"/>
            <a:ext cx="8494642" cy="492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CDCFEC-FFA6-4E02-AB8E-8A2DD0234F5E}"/>
              </a:ext>
            </a:extLst>
          </p:cNvPr>
          <p:cNvSpPr txBox="1"/>
          <p:nvPr/>
        </p:nvSpPr>
        <p:spPr>
          <a:xfrm>
            <a:off x="8905461" y="1708154"/>
            <a:ext cx="29022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There are 14 different types of investments.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 outliers were present (slide 5), I took median and it has been observed that private equity amount invested is more that 15M USD.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Investment amount for seed and angel type are below 5M USD starting limit of Spark Fund.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Venture</a:t>
            </a:r>
            <a:r>
              <a:rPr lang="en-US" dirty="0"/>
              <a:t> is the only investment funding type which is in range 5M USD -15M USD.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416" y="123245"/>
            <a:ext cx="9313817" cy="671886"/>
          </a:xfrm>
        </p:spPr>
        <p:txBody>
          <a:bodyPr>
            <a:normAutofit/>
          </a:bodyPr>
          <a:lstStyle/>
          <a:p>
            <a:r>
              <a:rPr lang="en-IN" sz="2800" b="1" dirty="0"/>
              <a:t>Investment Type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6AD47C-BC60-4AE0-AFB3-321416D4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44" y="1412103"/>
            <a:ext cx="9646189" cy="54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539BBB-329A-4B82-A98F-3DC9A5A8986E}"/>
              </a:ext>
            </a:extLst>
          </p:cNvPr>
          <p:cNvSpPr txBox="1"/>
          <p:nvPr/>
        </p:nvSpPr>
        <p:spPr>
          <a:xfrm>
            <a:off x="1113183" y="1042771"/>
            <a:ext cx="94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Boxplot of raised USD amount for 4 targeted funding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29" y="1364597"/>
            <a:ext cx="11168742" cy="715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A plot showing the top 9 countries against the total amount of investments of funding type FT. This should make the top 3 countries (Country 1, Country 2, and Country 3) very clear.</a:t>
            </a:r>
            <a:endParaRPr lang="en-IN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62972" y="361783"/>
            <a:ext cx="9213480" cy="856138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Country Analysis - Plot 2: Plotting top 9 countries against the total amount of investments of funding 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279648-2824-4C9B-8C5D-00CEED90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8" y="2080593"/>
            <a:ext cx="8282609" cy="477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DC3385-A768-4823-8E8F-8C8AF7C949D9}"/>
              </a:ext>
            </a:extLst>
          </p:cNvPr>
          <p:cNvSpPr txBox="1"/>
          <p:nvPr/>
        </p:nvSpPr>
        <p:spPr>
          <a:xfrm>
            <a:off x="8569707" y="2214019"/>
            <a:ext cx="33660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USA is the most invested company and also English speaking country.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China follows USA, but NOT a English speaking country.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United Kingdom and India are among the top 3 countries to attract investments.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Canada, France, Germany, Israel and Japan are among top 9 countries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7854-5411-4E2D-BBC6-CF7BAE16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69" y="230744"/>
            <a:ext cx="9313817" cy="856138"/>
          </a:xfrm>
        </p:spPr>
        <p:txBody>
          <a:bodyPr/>
          <a:lstStyle/>
          <a:p>
            <a:r>
              <a:rPr lang="en-US" b="1" dirty="0"/>
              <a:t>Sector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CC289E-B2DA-4391-BF17-E9A25D8F19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426133"/>
              </p:ext>
            </p:extLst>
          </p:nvPr>
        </p:nvGraphicFramePr>
        <p:xfrm>
          <a:off x="365056" y="1854200"/>
          <a:ext cx="1116964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216">
                  <a:extLst>
                    <a:ext uri="{9D8B030D-6E8A-4147-A177-3AD203B41FA5}">
                      <a16:colId xmlns:a16="http://schemas.microsoft.com/office/drawing/2014/main" val="3848746076"/>
                    </a:ext>
                  </a:extLst>
                </a:gridCol>
                <a:gridCol w="4114824">
                  <a:extLst>
                    <a:ext uri="{9D8B030D-6E8A-4147-A177-3AD203B41FA5}">
                      <a16:colId xmlns:a16="http://schemas.microsoft.com/office/drawing/2014/main" val="2423649870"/>
                    </a:ext>
                  </a:extLst>
                </a:gridCol>
                <a:gridCol w="3331608">
                  <a:extLst>
                    <a:ext uri="{9D8B030D-6E8A-4147-A177-3AD203B41FA5}">
                      <a16:colId xmlns:a16="http://schemas.microsoft.com/office/drawing/2014/main" val="163744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3 sectors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Counts of Investments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4019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 (United States)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9755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Social, Finance, Analytics, Advertising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8555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Cleantech / Semiconductors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19473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GBR(United Kingdom)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5615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Social, Finance, Analytics, Advertising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376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Cleantech / Semiconductors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08392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 (India)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464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Social, Finance, Analytics, Advertising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2969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News, Search and Messaging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36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9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8" y="1256870"/>
            <a:ext cx="11168742" cy="532174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A plot showing the number of investments in the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top 3 sectors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 of the </a:t>
            </a:r>
            <a:r>
              <a:rPr lang="en-US" sz="1800" b="1" i="0" dirty="0">
                <a:solidFill>
                  <a:srgbClr val="091E42"/>
                </a:solidFill>
                <a:effectLst/>
                <a:latin typeface="freight-text-pro"/>
              </a:rPr>
              <a:t>top 3 countries </a:t>
            </a: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on one chart (for the chosen investment type FT). This plot should clearly display the top 3 sectors each in Country 1, Country 2, and Country 3.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57293" y="230744"/>
            <a:ext cx="9664053" cy="856138"/>
          </a:xfrm>
        </p:spPr>
        <p:txBody>
          <a:bodyPr>
            <a:normAutofit/>
          </a:bodyPr>
          <a:lstStyle/>
          <a:p>
            <a:r>
              <a:rPr lang="en-IN" sz="2500" b="1" dirty="0"/>
              <a:t>Plot 3: </a:t>
            </a:r>
            <a:r>
              <a:rPr lang="en-US" sz="2500" b="1" dirty="0">
                <a:solidFill>
                  <a:srgbClr val="091E42"/>
                </a:solidFill>
              </a:rPr>
              <a:t>N</a:t>
            </a:r>
            <a:r>
              <a:rPr lang="en-US" sz="2500" b="1" i="0" dirty="0">
                <a:solidFill>
                  <a:srgbClr val="091E42"/>
                </a:solidFill>
                <a:effectLst/>
              </a:rPr>
              <a:t>umber of investments in the top 3 sectors of the top 3 countries</a:t>
            </a:r>
            <a:endParaRPr lang="en-IN" sz="25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105DF1-CE46-40B7-99AC-CB058D8C6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01" y="1959032"/>
            <a:ext cx="10568815" cy="467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6863</TotalTime>
  <Words>680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freight-text-pro</vt:lpstr>
      <vt:lpstr>Tahoma</vt:lpstr>
      <vt:lpstr>Times New Roman</vt:lpstr>
      <vt:lpstr>Office Theme</vt:lpstr>
      <vt:lpstr>INVESTMENT ASSIGNMENT  SUBMISSION </vt:lpstr>
      <vt:lpstr>Abstract</vt:lpstr>
      <vt:lpstr>Steps to be proceed with this investment case study</vt:lpstr>
      <vt:lpstr>Flowchart</vt:lpstr>
      <vt:lpstr>Investment Type Analysis Plot 1: Representing amount of investment in each funding type</vt:lpstr>
      <vt:lpstr>Investment Type Analysis</vt:lpstr>
      <vt:lpstr>Country Analysis - Plot 2: Plotting top 9 countries against the total amount of investments of funding type</vt:lpstr>
      <vt:lpstr>Sector Analysis</vt:lpstr>
      <vt:lpstr>Plot 3: Number of investments in the top 3 sectors of the top 3 countries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sonali narharshettiwar</cp:lastModifiedBy>
  <cp:revision>28</cp:revision>
  <dcterms:created xsi:type="dcterms:W3CDTF">2016-06-09T08:16:28Z</dcterms:created>
  <dcterms:modified xsi:type="dcterms:W3CDTF">2021-09-29T08:26:52Z</dcterms:modified>
</cp:coreProperties>
</file>