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Ovo" panose="02020502070400060406" pitchFamily="18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09" autoAdjust="0"/>
  </p:normalViewPr>
  <p:slideViewPr>
    <p:cSldViewPr>
      <p:cViewPr varScale="1">
        <p:scale>
          <a:sx n="62" d="100"/>
          <a:sy n="62" d="100"/>
        </p:scale>
        <p:origin x="132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49899" y="0"/>
            <a:ext cx="670594" cy="10287000"/>
            <a:chOff x="0" y="0"/>
            <a:chExt cx="17661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6617" cy="2709333"/>
            </a:xfrm>
            <a:custGeom>
              <a:avLst/>
              <a:gdLst/>
              <a:ahLst/>
              <a:cxnLst/>
              <a:rect l="l" t="t" r="r" b="b"/>
              <a:pathLst>
                <a:path w="176617" h="2709333">
                  <a:moveTo>
                    <a:pt x="0" y="0"/>
                  </a:moveTo>
                  <a:lnTo>
                    <a:pt x="176617" y="0"/>
                  </a:lnTo>
                  <a:lnTo>
                    <a:pt x="17661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6617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796819" y="0"/>
            <a:ext cx="5514115" cy="10287000"/>
            <a:chOff x="0" y="0"/>
            <a:chExt cx="571677" cy="10665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1677" cy="1066506"/>
            </a:xfrm>
            <a:custGeom>
              <a:avLst/>
              <a:gdLst/>
              <a:ahLst/>
              <a:cxnLst/>
              <a:rect l="l" t="t" r="r" b="b"/>
              <a:pathLst>
                <a:path w="571677" h="1066506">
                  <a:moveTo>
                    <a:pt x="0" y="0"/>
                  </a:moveTo>
                  <a:lnTo>
                    <a:pt x="571677" y="0"/>
                  </a:lnTo>
                  <a:lnTo>
                    <a:pt x="571677" y="1066506"/>
                  </a:lnTo>
                  <a:lnTo>
                    <a:pt x="0" y="1066506"/>
                  </a:lnTo>
                  <a:close/>
                </a:path>
              </a:pathLst>
            </a:custGeom>
            <a:blipFill>
              <a:blip r:embed="rId2"/>
              <a:stretch>
                <a:fillRect l="-90005" r="-90005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310934" y="0"/>
            <a:ext cx="2977066" cy="1047953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22352563"/>
            </a:xfrm>
            <a:custGeom>
              <a:avLst/>
              <a:gdLst/>
              <a:ahLst/>
              <a:cxnLst/>
              <a:rect l="l" t="t" r="r" b="b"/>
              <a:pathLst>
                <a:path w="6350000" h="22352563">
                  <a:moveTo>
                    <a:pt x="0" y="0"/>
                  </a:moveTo>
                  <a:lnTo>
                    <a:pt x="6350000" y="0"/>
                  </a:lnTo>
                  <a:lnTo>
                    <a:pt x="6350000" y="22352563"/>
                  </a:lnTo>
                  <a:lnTo>
                    <a:pt x="0" y="22352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6350000" cy="22352575"/>
            </a:xfrm>
            <a:custGeom>
              <a:avLst/>
              <a:gdLst/>
              <a:ahLst/>
              <a:cxnLst/>
              <a:rect l="l" t="t" r="r" b="b"/>
              <a:pathLst>
                <a:path w="6350000" h="22352575">
                  <a:moveTo>
                    <a:pt x="3175000" y="11176281"/>
                  </a:moveTo>
                  <a:lnTo>
                    <a:pt x="3175000" y="0"/>
                  </a:lnTo>
                  <a:cubicBezTo>
                    <a:pt x="1421498" y="0"/>
                    <a:pt x="0" y="5003800"/>
                    <a:pt x="0" y="11176281"/>
                  </a:cubicBezTo>
                  <a:lnTo>
                    <a:pt x="3175000" y="11176281"/>
                  </a:lnTo>
                  <a:close/>
                  <a:moveTo>
                    <a:pt x="3175000" y="11176326"/>
                  </a:moveTo>
                  <a:lnTo>
                    <a:pt x="3175000" y="22352575"/>
                  </a:lnTo>
                  <a:cubicBezTo>
                    <a:pt x="4928502" y="22352575"/>
                    <a:pt x="6350000" y="17348809"/>
                    <a:pt x="6350000" y="11176326"/>
                  </a:cubicBezTo>
                  <a:lnTo>
                    <a:pt x="3175000" y="11176326"/>
                  </a:lnTo>
                  <a:close/>
                </a:path>
              </a:pathLst>
            </a:custGeom>
            <a:solidFill>
              <a:srgbClr val="58829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45"/>
              <a:ext cx="6350000" cy="22352518"/>
            </a:xfrm>
            <a:custGeom>
              <a:avLst/>
              <a:gdLst/>
              <a:ahLst/>
              <a:cxnLst/>
              <a:rect l="l" t="t" r="r" b="b"/>
              <a:pathLst>
                <a:path w="6350000" h="22352518">
                  <a:moveTo>
                    <a:pt x="6350000" y="0"/>
                  </a:moveTo>
                  <a:lnTo>
                    <a:pt x="3175000" y="0"/>
                  </a:lnTo>
                  <a:cubicBezTo>
                    <a:pt x="3175000" y="6172481"/>
                    <a:pt x="4596486" y="11176281"/>
                    <a:pt x="6349987" y="11176281"/>
                  </a:cubicBezTo>
                  <a:lnTo>
                    <a:pt x="6350000" y="0"/>
                  </a:lnTo>
                  <a:close/>
                  <a:moveTo>
                    <a:pt x="0" y="22352518"/>
                  </a:moveTo>
                  <a:lnTo>
                    <a:pt x="3175000" y="22352518"/>
                  </a:lnTo>
                  <a:cubicBezTo>
                    <a:pt x="3175000" y="16180037"/>
                    <a:pt x="1753514" y="11176236"/>
                    <a:pt x="13" y="11176236"/>
                  </a:cubicBezTo>
                  <a:lnTo>
                    <a:pt x="0" y="223525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-2" y="0"/>
            <a:ext cx="9449899" cy="10287000"/>
          </a:xfrm>
          <a:custGeom>
            <a:avLst/>
            <a:gdLst/>
            <a:ahLst/>
            <a:cxnLst/>
            <a:rect l="l" t="t" r="r" b="b"/>
            <a:pathLst>
              <a:path w="9449899" h="13298553">
                <a:moveTo>
                  <a:pt x="0" y="0"/>
                </a:moveTo>
                <a:lnTo>
                  <a:pt x="9449899" y="0"/>
                </a:lnTo>
                <a:lnTo>
                  <a:pt x="9449899" y="13298553"/>
                </a:lnTo>
                <a:lnTo>
                  <a:pt x="0" y="132985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12" name="Group 12"/>
          <p:cNvGrpSpPr/>
          <p:nvPr/>
        </p:nvGrpSpPr>
        <p:grpSpPr>
          <a:xfrm>
            <a:off x="1155198" y="2925652"/>
            <a:ext cx="7139504" cy="4435696"/>
            <a:chOff x="0" y="190500"/>
            <a:chExt cx="9519338" cy="5914262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90500"/>
              <a:ext cx="9519338" cy="521546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9999"/>
                </a:lnSpc>
              </a:pPr>
              <a:r>
                <a:rPr lang="en-US" sz="9999" spc="-99" dirty="0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Predicting Mental Distress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565012"/>
              <a:ext cx="9519338" cy="539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36"/>
                </a:lnSpc>
              </a:pPr>
              <a:r>
                <a:rPr lang="en-US" sz="2613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Understanding challenges for older adult women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4E62B61-4247-2A05-1A51-DF27B5C6BFCC}"/>
              </a:ext>
            </a:extLst>
          </p:cNvPr>
          <p:cNvSpPr txBox="1"/>
          <p:nvPr/>
        </p:nvSpPr>
        <p:spPr>
          <a:xfrm>
            <a:off x="1155198" y="8115300"/>
            <a:ext cx="509320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dirty="0"/>
              <a:t>Sona Guliyeva</a:t>
            </a:r>
          </a:p>
          <a:p>
            <a:endParaRPr lang="en-US" dirty="0"/>
          </a:p>
          <a:p>
            <a:r>
              <a:rPr lang="en-US" sz="2000" dirty="0"/>
              <a:t>Under the mentorship: Ricardo Alanis</a:t>
            </a:r>
          </a:p>
          <a:p>
            <a:r>
              <a:rPr lang="en-US" sz="2000" dirty="0"/>
              <a:t>For the course: 	Data Science Career </a:t>
            </a:r>
            <a:r>
              <a:rPr lang="en-US" dirty="0"/>
              <a:t>Track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0817" y="1152525"/>
            <a:ext cx="16208483" cy="1887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 spc="-72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Model Results - Gradient Boosting Regressor Performance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50817" y="3332700"/>
            <a:ext cx="3085935" cy="2827813"/>
            <a:chOff x="0" y="0"/>
            <a:chExt cx="4114580" cy="3770418"/>
          </a:xfrm>
        </p:grpSpPr>
        <p:sp>
          <p:nvSpPr>
            <p:cNvPr id="4" name="TextBox 4"/>
            <p:cNvSpPr txBox="1"/>
            <p:nvPr/>
          </p:nvSpPr>
          <p:spPr>
            <a:xfrm>
              <a:off x="0" y="1450678"/>
              <a:ext cx="4114580" cy="23197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3"/>
                </a:lnSpc>
              </a:pPr>
              <a:r>
                <a:rPr lang="en-US" sz="269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Explained approximately 81% of the variance in the target variable.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7625"/>
              <a:ext cx="4114580" cy="1127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00"/>
                </a:lnSpc>
              </a:pPr>
              <a:r>
                <a:rPr lang="en-US" sz="3200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Initial Performance: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75749" y="3040380"/>
            <a:ext cx="2886824" cy="4754681"/>
            <a:chOff x="0" y="0"/>
            <a:chExt cx="3849099" cy="6339575"/>
          </a:xfrm>
        </p:grpSpPr>
        <p:sp>
          <p:nvSpPr>
            <p:cNvPr id="7" name="TextBox 7"/>
            <p:cNvSpPr txBox="1"/>
            <p:nvPr/>
          </p:nvSpPr>
          <p:spPr>
            <a:xfrm>
              <a:off x="0" y="918858"/>
              <a:ext cx="3849099" cy="54207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94"/>
                </a:lnSpc>
              </a:pPr>
              <a:endParaRPr/>
            </a:p>
            <a:p>
              <a:pPr marL="0" lvl="0" indent="0" algn="l">
                <a:lnSpc>
                  <a:spcPts val="3594"/>
                </a:lnSpc>
                <a:spcBef>
                  <a:spcPct val="0"/>
                </a:spcBef>
              </a:pP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Slig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htly lower baseline performance compared to Random Forest Regressor (R2 Score: 0.8346, RMSE: 1.6360)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57150"/>
              <a:ext cx="3849099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Comp</a:t>
              </a:r>
              <a:r>
                <a:rPr lang="en-US" sz="3199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arison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901570" y="3040380"/>
            <a:ext cx="4684298" cy="6114422"/>
            <a:chOff x="0" y="0"/>
            <a:chExt cx="6245731" cy="815256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918858"/>
              <a:ext cx="6245731" cy="7233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94"/>
                </a:lnSpc>
              </a:pPr>
              <a:endParaRPr/>
            </a:p>
            <a:p>
              <a:pPr marL="0" lvl="0" indent="0" algn="l">
                <a:lnSpc>
                  <a:spcPts val="3594"/>
                </a:lnSpc>
                <a:spcBef>
                  <a:spcPct val="0"/>
                </a:spcBef>
              </a:pP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Aft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er hyperparameter tuning, the Gradient Boosting model significantly improved and outperformed Random Forest:</a:t>
              </a:r>
            </a:p>
            <a:p>
              <a:pPr marL="596963" lvl="1" indent="-298482" algn="l">
                <a:lnSpc>
                  <a:spcPts val="359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Mean Absolute Error (MAE): 1.1794</a:t>
              </a:r>
            </a:p>
            <a:p>
              <a:pPr marL="596963" lvl="1" indent="-298482" algn="l">
                <a:lnSpc>
                  <a:spcPts val="359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Mean Squared Error (MSE): 2.3291</a:t>
              </a:r>
            </a:p>
            <a:p>
              <a:pPr marL="596963" lvl="1" indent="-298482" algn="l">
                <a:lnSpc>
                  <a:spcPts val="359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Root Mean Squared Error (RMSE): 1.5261</a:t>
              </a:r>
            </a:p>
            <a:p>
              <a:pPr marL="596963" lvl="1" indent="-298482" algn="l">
                <a:lnSpc>
                  <a:spcPts val="359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R2 Score: 0.8560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Optimiz</a:t>
              </a:r>
              <a:r>
                <a:rPr lang="en-US" sz="3199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ed Performance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418738" y="3040380"/>
            <a:ext cx="4324803" cy="4754681"/>
            <a:chOff x="0" y="0"/>
            <a:chExt cx="5766404" cy="633957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918858"/>
              <a:ext cx="5766404" cy="54207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94"/>
                </a:lnSpc>
              </a:pPr>
              <a:endParaRPr/>
            </a:p>
            <a:p>
              <a:pPr algn="l">
                <a:lnSpc>
                  <a:spcPts val="3594"/>
                </a:lnSpc>
                <a:spcBef>
                  <a:spcPct val="0"/>
                </a:spcBef>
              </a:pP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These results demonstrate that the optimized Gradient Boosting model is highly effective in predicting FMD percentages, explaining a significant portion of variance and achieving improved error metrics.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7150"/>
              <a:ext cx="5766404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Int</a:t>
              </a:r>
              <a:r>
                <a:rPr lang="en-US" sz="3199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erpretation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72042" y="2359592"/>
            <a:ext cx="9602608" cy="6767777"/>
          </a:xfrm>
          <a:custGeom>
            <a:avLst/>
            <a:gdLst/>
            <a:ahLst/>
            <a:cxnLst/>
            <a:rect l="l" t="t" r="r" b="b"/>
            <a:pathLst>
              <a:path w="9602608" h="6767777">
                <a:moveTo>
                  <a:pt x="0" y="0"/>
                </a:moveTo>
                <a:lnTo>
                  <a:pt x="9602609" y="0"/>
                </a:lnTo>
                <a:lnTo>
                  <a:pt x="9602609" y="6767777"/>
                </a:lnTo>
                <a:lnTo>
                  <a:pt x="0" y="6767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5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0" y="679938"/>
            <a:ext cx="15954972" cy="1066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6"/>
              </a:lnSpc>
              <a:spcBef>
                <a:spcPct val="0"/>
              </a:spcBef>
            </a:pPr>
            <a:r>
              <a:rPr lang="en-US" sz="4116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Visual: Scatter plot comparing actual versus predicted percentage values of frequent mental distress among older adults.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0817" y="1152525"/>
            <a:ext cx="16208483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 spc="-72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Conclusion &amp; Future Work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3122376"/>
            <a:ext cx="4081459" cy="5494813"/>
            <a:chOff x="0" y="0"/>
            <a:chExt cx="5441945" cy="7326418"/>
          </a:xfrm>
        </p:grpSpPr>
        <p:sp>
          <p:nvSpPr>
            <p:cNvPr id="4" name="TextBox 4"/>
            <p:cNvSpPr txBox="1"/>
            <p:nvPr/>
          </p:nvSpPr>
          <p:spPr>
            <a:xfrm>
              <a:off x="0" y="917278"/>
              <a:ext cx="5441945" cy="6409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3"/>
                </a:lnSpc>
              </a:pPr>
              <a:r>
                <a:rPr lang="en-US" sz="269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This project successfully built a fairly accurate predictive model for frequent mental distress among older adult women using survey data. Self-perceived health, physical activity, caregiving roles, and income level emerged as strong, multi-dimensional predictors.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7625"/>
              <a:ext cx="5441945" cy="5941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00"/>
                </a:lnSpc>
              </a:pPr>
              <a:r>
                <a:rPr lang="en-US" sz="3200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Conclusion: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223897" y="3122376"/>
            <a:ext cx="4628991" cy="2488447"/>
            <a:chOff x="0" y="0"/>
            <a:chExt cx="6171988" cy="3317929"/>
          </a:xfrm>
        </p:grpSpPr>
        <p:sp>
          <p:nvSpPr>
            <p:cNvPr id="7" name="TextBox 7"/>
            <p:cNvSpPr txBox="1"/>
            <p:nvPr/>
          </p:nvSpPr>
          <p:spPr>
            <a:xfrm>
              <a:off x="0" y="918858"/>
              <a:ext cx="6171988" cy="23990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4"/>
                </a:lnSpc>
                <a:spcBef>
                  <a:spcPct val="0"/>
                </a:spcBef>
              </a:pP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Incorporating 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ge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o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g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ra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ph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i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c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p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att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er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ns 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r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eve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a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l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e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d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dis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par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iti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e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s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t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hat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c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an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inf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o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r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m re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gion-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s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pecific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int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er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v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e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nti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o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ns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57150"/>
              <a:ext cx="6171988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Geograph</a:t>
              </a:r>
              <a:r>
                <a:rPr lang="en-US" sz="3199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ic Insights: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527011" y="3122376"/>
            <a:ext cx="5735129" cy="4754681"/>
            <a:chOff x="0" y="0"/>
            <a:chExt cx="7646839" cy="633957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918858"/>
              <a:ext cx="7646839" cy="54207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96963" lvl="1" indent="-298482" algn="l">
                <a:lnSpc>
                  <a:spcPts val="359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Validate 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t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he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m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od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e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l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o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n 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a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b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r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o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ade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r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a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n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d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mo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re 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d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iv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e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rse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d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at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aset.</a:t>
              </a:r>
            </a:p>
            <a:p>
              <a:pPr marL="596963" lvl="1" indent="-298482" algn="l">
                <a:lnSpc>
                  <a:spcPts val="359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Exp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l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ore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t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ime 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tre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nd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s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acr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o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ss m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u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l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t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i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p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l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e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yea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r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s t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o 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u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nd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e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rstan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d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FMD ev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olut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i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o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n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.</a:t>
              </a:r>
            </a:p>
            <a:p>
              <a:pPr marL="596963" lvl="1" indent="-298482" algn="l">
                <a:lnSpc>
                  <a:spcPts val="359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Inv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e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stig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a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te the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imp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a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ct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o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f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ot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h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e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r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f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a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cto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r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s lik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e 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s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o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cial dete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r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minants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of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health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.</a:t>
              </a:r>
            </a:p>
            <a:p>
              <a:pPr marL="596963" lvl="1" indent="-298482" algn="l">
                <a:lnSpc>
                  <a:spcPts val="3594"/>
                </a:lnSpc>
                <a:spcBef>
                  <a:spcPct val="0"/>
                </a:spcBef>
                <a:buFont typeface="Arial"/>
                <a:buChar char="•"/>
              </a:pPr>
              <a:endParaRPr lang="en-US" sz="2764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7150"/>
              <a:ext cx="7646839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  Futur</a:t>
              </a:r>
              <a:r>
                <a:rPr lang="en-US" sz="3199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e Steps: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0817" y="1152525"/>
            <a:ext cx="16208483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 spc="-72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Tools &amp; Technologies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3122376"/>
            <a:ext cx="4081459" cy="1951513"/>
            <a:chOff x="0" y="0"/>
            <a:chExt cx="5441945" cy="2602018"/>
          </a:xfrm>
        </p:grpSpPr>
        <p:sp>
          <p:nvSpPr>
            <p:cNvPr id="4" name="TextBox 4"/>
            <p:cNvSpPr txBox="1"/>
            <p:nvPr/>
          </p:nvSpPr>
          <p:spPr>
            <a:xfrm>
              <a:off x="0" y="1450678"/>
              <a:ext cx="5441945" cy="1151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3"/>
                </a:lnSpc>
              </a:pPr>
              <a:r>
                <a:rPr lang="en-US" sz="269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Python (pandas, numpy, scikit-learn)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7625"/>
              <a:ext cx="5441945" cy="11275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00"/>
                </a:lnSpc>
              </a:pPr>
              <a:r>
                <a:rPr lang="en-US" sz="3200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Programming Language: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223897" y="3122376"/>
            <a:ext cx="4628991" cy="1581953"/>
            <a:chOff x="0" y="0"/>
            <a:chExt cx="6171988" cy="2109271"/>
          </a:xfrm>
        </p:grpSpPr>
        <p:sp>
          <p:nvSpPr>
            <p:cNvPr id="7" name="TextBox 7"/>
            <p:cNvSpPr txBox="1"/>
            <p:nvPr/>
          </p:nvSpPr>
          <p:spPr>
            <a:xfrm>
              <a:off x="0" y="918858"/>
              <a:ext cx="6171988" cy="11904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4"/>
                </a:lnSpc>
                <a:spcBef>
                  <a:spcPct val="0"/>
                </a:spcBef>
              </a:pP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Mat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plo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tl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ib,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</a:t>
              </a:r>
            </a:p>
            <a:p>
              <a:pPr marL="0" lvl="0" indent="0" algn="l">
                <a:lnSpc>
                  <a:spcPts val="3594"/>
                </a:lnSpc>
                <a:spcBef>
                  <a:spcPct val="0"/>
                </a:spcBef>
              </a:pP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Seab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o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r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57150"/>
              <a:ext cx="6171988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Visualization Libraries: 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527011" y="3122376"/>
            <a:ext cx="5735129" cy="2035200"/>
            <a:chOff x="0" y="0"/>
            <a:chExt cx="7646839" cy="27136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918858"/>
              <a:ext cx="7646839" cy="17947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96963" lvl="1" indent="-298482" algn="l">
                <a:lnSpc>
                  <a:spcPts val="359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Sc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ik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i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t-lea</a:t>
              </a: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rn, </a:t>
              </a:r>
            </a:p>
            <a:p>
              <a:pPr marL="596963" lvl="1" indent="-298482" algn="l">
                <a:lnSpc>
                  <a:spcPts val="359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XGBoo</a:t>
              </a: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st</a:t>
              </a:r>
            </a:p>
            <a:p>
              <a:pPr algn="l">
                <a:lnSpc>
                  <a:spcPts val="3594"/>
                </a:lnSpc>
                <a:spcBef>
                  <a:spcPct val="0"/>
                </a:spcBef>
              </a:pPr>
              <a:endParaRPr lang="en-US" sz="2764" u="none" strike="noStrike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7150"/>
              <a:ext cx="7646839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Machine Learning Librari</a:t>
              </a:r>
              <a:r>
                <a:rPr lang="en-US" sz="3199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es: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51967" y="4656233"/>
            <a:ext cx="15384066" cy="1668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29"/>
              </a:lnSpc>
              <a:spcBef>
                <a:spcPct val="0"/>
              </a:spcBef>
            </a:pPr>
            <a:r>
              <a:rPr lang="en-US" sz="5099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Thank you for your time and attention. </a:t>
            </a:r>
          </a:p>
          <a:p>
            <a:pPr algn="ctr">
              <a:lnSpc>
                <a:spcPts val="6629"/>
              </a:lnSpc>
              <a:spcBef>
                <a:spcPct val="0"/>
              </a:spcBef>
            </a:pPr>
            <a:r>
              <a:rPr lang="en-US" sz="5099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I'm now happy to answer any questions you may have.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632417" y="2618310"/>
            <a:ext cx="11023165" cy="1165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Thank You &amp; Q&amp;A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50817" y="1152525"/>
            <a:ext cx="16208483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 spc="-72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The Problem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0817" y="3366483"/>
            <a:ext cx="16208479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Older adults face significant mental health challenges, particularly Frequent Mental Distress (FMD), which impacts their quality of life and requires immediate attention.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50817" y="6373116"/>
            <a:ext cx="4662181" cy="2348039"/>
            <a:chOff x="0" y="0"/>
            <a:chExt cx="6216242" cy="3130719"/>
          </a:xfrm>
        </p:grpSpPr>
        <p:sp>
          <p:nvSpPr>
            <p:cNvPr id="6" name="TextBox 6"/>
            <p:cNvSpPr txBox="1"/>
            <p:nvPr/>
          </p:nvSpPr>
          <p:spPr>
            <a:xfrm>
              <a:off x="0" y="810683"/>
              <a:ext cx="6216242" cy="2320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</a:pPr>
              <a:r>
                <a:rPr lang="en-US" sz="2677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A growing concern for older adults, mental health issues often go undiagnosed and untreated.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7625"/>
              <a:ext cx="6216242" cy="487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77"/>
                </a:lnSpc>
              </a:pPr>
              <a:r>
                <a:rPr lang="en-US" sz="2677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Mental Health Challenges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801851" y="6370390"/>
            <a:ext cx="4684298" cy="2868502"/>
            <a:chOff x="0" y="0"/>
            <a:chExt cx="6245731" cy="3824670"/>
          </a:xfrm>
        </p:grpSpPr>
        <p:sp>
          <p:nvSpPr>
            <p:cNvPr id="9" name="TextBox 9"/>
            <p:cNvSpPr txBox="1"/>
            <p:nvPr/>
          </p:nvSpPr>
          <p:spPr>
            <a:xfrm>
              <a:off x="0" y="918858"/>
              <a:ext cx="6245731" cy="29058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  <a:spcBef>
                  <a:spcPct val="0"/>
                </a:spcBef>
              </a:pPr>
              <a:r>
                <a:rPr lang="en-US" sz="2677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Frequent Mental Distress is characterized by experiencing mental health issues multiple times a month affecting daily functioning.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Definition of FMD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75002" y="6370390"/>
            <a:ext cx="4684298" cy="2868502"/>
            <a:chOff x="0" y="0"/>
            <a:chExt cx="6245731" cy="382467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918858"/>
              <a:ext cx="6245731" cy="29058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  <a:spcBef>
                  <a:spcPct val="0"/>
                </a:spcBef>
              </a:pPr>
              <a:r>
                <a:rPr lang="en-US" sz="2677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This project aims to identify predictors of FMD and develop a model to provide actionable insights for mental health interventions.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Project Goals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1028700" y="5597586"/>
            <a:ext cx="1623059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50817" y="1152525"/>
            <a:ext cx="16208483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 spc="-72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Project Objectives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0817" y="3366483"/>
            <a:ext cx="16208479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The aim is to uncover underlying factors related to Frequent Mental Distress among older women and create a model that predicts outcomes based on these factors.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50817" y="6373116"/>
            <a:ext cx="4662181" cy="2786189"/>
            <a:chOff x="0" y="0"/>
            <a:chExt cx="6216242" cy="3714919"/>
          </a:xfrm>
        </p:grpSpPr>
        <p:sp>
          <p:nvSpPr>
            <p:cNvPr id="6" name="TextBox 6"/>
            <p:cNvSpPr txBox="1"/>
            <p:nvPr/>
          </p:nvSpPr>
          <p:spPr>
            <a:xfrm>
              <a:off x="0" y="810683"/>
              <a:ext cx="6216242" cy="29042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</a:pPr>
              <a:r>
                <a:rPr lang="en-US" sz="2677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Explore various factors influencing mental distress, including demographics and health metrics, to determine key predictors.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7625"/>
              <a:ext cx="6216242" cy="487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77"/>
                </a:lnSpc>
              </a:pPr>
              <a:r>
                <a:rPr lang="en-US" sz="2677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Identify Predictors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801851" y="6370390"/>
            <a:ext cx="4684298" cy="2868502"/>
            <a:chOff x="0" y="0"/>
            <a:chExt cx="6245731" cy="3824670"/>
          </a:xfrm>
        </p:grpSpPr>
        <p:sp>
          <p:nvSpPr>
            <p:cNvPr id="9" name="TextBox 9"/>
            <p:cNvSpPr txBox="1"/>
            <p:nvPr/>
          </p:nvSpPr>
          <p:spPr>
            <a:xfrm>
              <a:off x="0" y="918858"/>
              <a:ext cx="6245731" cy="29058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  <a:spcBef>
                  <a:spcPct val="0"/>
                </a:spcBef>
              </a:pPr>
              <a:r>
                <a:rPr lang="en-US" sz="2677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Develop a predictive model using statistical techniques, ensuring it is robust and reliable through validation processes.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Build Model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75002" y="6370390"/>
            <a:ext cx="4684298" cy="2868502"/>
            <a:chOff x="0" y="0"/>
            <a:chExt cx="6245731" cy="382467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918858"/>
              <a:ext cx="6245731" cy="29058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  <a:spcBef>
                  <a:spcPct val="0"/>
                </a:spcBef>
              </a:pPr>
              <a:r>
                <a:rPr lang="en-US" sz="2677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Analyze outcomes for actionable insights, allowing stakeholders to implement targeted interventions and support for older adult women.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Interpret Results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1028700" y="5597586"/>
            <a:ext cx="1623059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50817" y="1152525"/>
            <a:ext cx="16208483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 spc="-72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Data Source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0817" y="3366483"/>
            <a:ext cx="16208479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The Behavioral Risk Factor Surveillance System (BRFSS) provides crucial data for analyzing mental distress among older adults in the U.S.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50817" y="6373116"/>
            <a:ext cx="4662181" cy="2348039"/>
            <a:chOff x="0" y="0"/>
            <a:chExt cx="6216242" cy="3130719"/>
          </a:xfrm>
        </p:grpSpPr>
        <p:sp>
          <p:nvSpPr>
            <p:cNvPr id="6" name="TextBox 6"/>
            <p:cNvSpPr txBox="1"/>
            <p:nvPr/>
          </p:nvSpPr>
          <p:spPr>
            <a:xfrm>
              <a:off x="0" y="810683"/>
              <a:ext cx="6216242" cy="2320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</a:pPr>
              <a:r>
                <a:rPr lang="en-US" sz="2677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The initial dataset comprises over 400,000 responses collected from adults aged 50 and older.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7625"/>
              <a:ext cx="6216242" cy="487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77"/>
                </a:lnSpc>
              </a:pPr>
              <a:r>
                <a:rPr lang="en-US" sz="2677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Dataset Size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801851" y="6370390"/>
            <a:ext cx="4684298" cy="2868502"/>
            <a:chOff x="0" y="0"/>
            <a:chExt cx="6245731" cy="3824670"/>
          </a:xfrm>
        </p:grpSpPr>
        <p:sp>
          <p:nvSpPr>
            <p:cNvPr id="9" name="TextBox 9"/>
            <p:cNvSpPr txBox="1"/>
            <p:nvPr/>
          </p:nvSpPr>
          <p:spPr>
            <a:xfrm>
              <a:off x="0" y="918858"/>
              <a:ext cx="6245731" cy="29058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  <a:spcBef>
                  <a:spcPct val="0"/>
                </a:spcBef>
              </a:pPr>
              <a:r>
                <a:rPr lang="en-US" sz="2677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Key columns include demographics, health behaviors, and mental health indicators relevant to our analysis.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Columns Overview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75002" y="6370390"/>
            <a:ext cx="4684298" cy="2430116"/>
            <a:chOff x="0" y="0"/>
            <a:chExt cx="6245731" cy="324015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918858"/>
              <a:ext cx="6245731" cy="2321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  <a:spcBef>
                  <a:spcPct val="0"/>
                </a:spcBef>
              </a:pPr>
              <a:r>
                <a:rPr lang="en-US" sz="2677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Challenges arose due to significant missing values, requiring detailed imputation strategies for accurate analysis.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Missing Values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1028700" y="5597586"/>
            <a:ext cx="1623059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50817" y="1152525"/>
            <a:ext cx="16208483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 spc="-72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Data Wrangling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0817" y="3366483"/>
            <a:ext cx="16208479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Data wrangling is a crucial step in preparing our dataset for analysis, ensuring accuracy and relevance for predictive modeling in mental health.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50817" y="6373116"/>
            <a:ext cx="4662181" cy="1987645"/>
            <a:chOff x="0" y="0"/>
            <a:chExt cx="6216242" cy="2650193"/>
          </a:xfrm>
        </p:grpSpPr>
        <p:sp>
          <p:nvSpPr>
            <p:cNvPr id="6" name="TextBox 6"/>
            <p:cNvSpPr txBox="1"/>
            <p:nvPr/>
          </p:nvSpPr>
          <p:spPr>
            <a:xfrm>
              <a:off x="0" y="840231"/>
              <a:ext cx="6216242" cy="18099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We removed irrelevant columns and rows that did not contribute to our analysis.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7150"/>
              <a:ext cx="6216242" cy="5075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99"/>
                </a:lnSpc>
              </a:pPr>
              <a:r>
                <a:rPr lang="en-US" sz="2799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Filtering Data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801851" y="6370390"/>
            <a:ext cx="4684298" cy="2517723"/>
            <a:chOff x="0" y="0"/>
            <a:chExt cx="6245731" cy="3356964"/>
          </a:xfrm>
        </p:grpSpPr>
        <p:sp>
          <p:nvSpPr>
            <p:cNvPr id="9" name="TextBox 9"/>
            <p:cNvSpPr txBox="1"/>
            <p:nvPr/>
          </p:nvSpPr>
          <p:spPr>
            <a:xfrm>
              <a:off x="0" y="918858"/>
              <a:ext cx="6245731" cy="2438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799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Data was standardized and normalized for consistency before modeling to enhance predictive accuracy.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Preprocessing Steps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75002" y="6370390"/>
            <a:ext cx="4684298" cy="2517723"/>
            <a:chOff x="0" y="0"/>
            <a:chExt cx="6245731" cy="335696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918858"/>
              <a:ext cx="6245731" cy="2438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799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After filtering and preprocessing, our dataset consisted of 5,000 relevant entries ready for analysis.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Final Dataset Size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1028700" y="5597586"/>
            <a:ext cx="1623059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50817" y="1152525"/>
            <a:ext cx="16208483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 spc="-72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Exploratory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0817" y="3366483"/>
            <a:ext cx="16208479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This section analyzes the target variable, Frequent Mental Distress (FMD) prevalence, and the key patterns observed in the data visualizations.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50817" y="6373116"/>
            <a:ext cx="4662181" cy="2797714"/>
            <a:chOff x="0" y="0"/>
            <a:chExt cx="6216242" cy="3730286"/>
          </a:xfrm>
        </p:grpSpPr>
        <p:sp>
          <p:nvSpPr>
            <p:cNvPr id="6" name="TextBox 6"/>
            <p:cNvSpPr txBox="1"/>
            <p:nvPr/>
          </p:nvSpPr>
          <p:spPr>
            <a:xfrm>
              <a:off x="0" y="826346"/>
              <a:ext cx="6216242" cy="2903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3"/>
                </a:lnSpc>
              </a:pPr>
              <a:r>
                <a:rPr lang="en-US" sz="269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The target variable is Frequent Mental Distress, which measures the emotional wellbeing of older adult women.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7625"/>
              <a:ext cx="6216242" cy="5032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65"/>
                </a:lnSpc>
              </a:pPr>
              <a:r>
                <a:rPr lang="en-US" sz="2765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Target Variable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801851" y="6370390"/>
            <a:ext cx="4684298" cy="2488447"/>
            <a:chOff x="0" y="0"/>
            <a:chExt cx="6245731" cy="3317929"/>
          </a:xfrm>
        </p:grpSpPr>
        <p:sp>
          <p:nvSpPr>
            <p:cNvPr id="9" name="TextBox 9"/>
            <p:cNvSpPr txBox="1"/>
            <p:nvPr/>
          </p:nvSpPr>
          <p:spPr>
            <a:xfrm>
              <a:off x="0" y="918858"/>
              <a:ext cx="6245731" cy="23990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4"/>
                </a:lnSpc>
                <a:spcBef>
                  <a:spcPct val="0"/>
                </a:spcBef>
              </a:pP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The prevalence of FMD among older adults shows significant variations based on various demographic factors.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FMD Prevalence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75002" y="6370390"/>
            <a:ext cx="4684298" cy="2488447"/>
            <a:chOff x="0" y="0"/>
            <a:chExt cx="6245731" cy="3317929"/>
          </a:xfrm>
        </p:grpSpPr>
        <p:sp>
          <p:nvSpPr>
            <p:cNvPr id="12" name="TextBox 12"/>
            <p:cNvSpPr txBox="1"/>
            <p:nvPr/>
          </p:nvSpPr>
          <p:spPr>
            <a:xfrm>
              <a:off x="0" y="918858"/>
              <a:ext cx="6245731" cy="23990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4"/>
                </a:lnSpc>
                <a:spcBef>
                  <a:spcPct val="0"/>
                </a:spcBef>
              </a:pPr>
              <a:r>
                <a:rPr lang="en-US" sz="2764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Key patterns reveal insights into self-rated health, social factors, and their correlation with mental distress levels.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Key Patterns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1028700" y="5597586"/>
            <a:ext cx="16230596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81907" y="3960410"/>
            <a:ext cx="10661589" cy="4195533"/>
          </a:xfrm>
          <a:custGeom>
            <a:avLst/>
            <a:gdLst/>
            <a:ahLst/>
            <a:cxnLst/>
            <a:rect l="l" t="t" r="r" b="b"/>
            <a:pathLst>
              <a:path w="10661589" h="4195533">
                <a:moveTo>
                  <a:pt x="0" y="0"/>
                </a:moveTo>
                <a:lnTo>
                  <a:pt x="10661590" y="0"/>
                </a:lnTo>
                <a:lnTo>
                  <a:pt x="10661590" y="4195533"/>
                </a:lnTo>
                <a:lnTo>
                  <a:pt x="0" y="41955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50817" y="1152525"/>
            <a:ext cx="16208483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 spc="-72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Geographic Patterns in Mental Distress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3055" y="2547895"/>
            <a:ext cx="16208479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A choropleth map was created to visualize the average frequent mental distress values by state for the target population group.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53055" y="8553288"/>
            <a:ext cx="8840043" cy="1383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  <a:spcBef>
                <a:spcPct val="0"/>
              </a:spcBef>
            </a:pPr>
            <a:r>
              <a:rPr lang="en-US" sz="2171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Observations:</a:t>
            </a:r>
          </a:p>
          <a:p>
            <a:pPr algn="ctr">
              <a:lnSpc>
                <a:spcPts val="2171"/>
              </a:lnSpc>
              <a:spcBef>
                <a:spcPct val="0"/>
              </a:spcBef>
            </a:pPr>
            <a:endParaRPr lang="en-US" sz="2171">
              <a:solidFill>
                <a:srgbClr val="000000"/>
              </a:solidFill>
              <a:latin typeface="Ovo"/>
              <a:ea typeface="Ovo"/>
              <a:cs typeface="Ovo"/>
              <a:sym typeface="Ovo"/>
            </a:endParaRPr>
          </a:p>
          <a:p>
            <a:pPr algn="ctr">
              <a:lnSpc>
                <a:spcPts val="2171"/>
              </a:lnSpc>
              <a:spcBef>
                <a:spcPct val="0"/>
              </a:spcBef>
            </a:pPr>
            <a:r>
              <a:rPr lang="en-US" sz="2171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Substantial variation across states.</a:t>
            </a:r>
          </a:p>
          <a:p>
            <a:pPr algn="ctr">
              <a:lnSpc>
                <a:spcPts val="2171"/>
              </a:lnSpc>
              <a:spcBef>
                <a:spcPct val="0"/>
              </a:spcBef>
            </a:pPr>
            <a:r>
              <a:rPr lang="en-US" sz="2171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Several southern and midwestern states reported higher levels of distress.</a:t>
            </a:r>
          </a:p>
          <a:p>
            <a:pPr algn="ctr">
              <a:lnSpc>
                <a:spcPts val="2171"/>
              </a:lnSpc>
              <a:spcBef>
                <a:spcPct val="0"/>
              </a:spcBef>
            </a:pPr>
            <a:r>
              <a:rPr lang="en-US" sz="2171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Northeastern and western states tended to show lower averages.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780590" y="8562813"/>
            <a:ext cx="8507410" cy="1326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97"/>
              </a:lnSpc>
            </a:pPr>
            <a:r>
              <a:rPr lang="en-US" sz="2097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Potential Reflections: </a:t>
            </a:r>
          </a:p>
          <a:p>
            <a:pPr algn="ctr">
              <a:lnSpc>
                <a:spcPts val="2097"/>
              </a:lnSpc>
            </a:pPr>
            <a:endParaRPr lang="en-US" sz="2097">
              <a:solidFill>
                <a:srgbClr val="000000"/>
              </a:solidFill>
              <a:latin typeface="Ovo"/>
              <a:ea typeface="Ovo"/>
              <a:cs typeface="Ovo"/>
              <a:sym typeface="Ovo"/>
            </a:endParaRPr>
          </a:p>
          <a:p>
            <a:pPr algn="ctr">
              <a:lnSpc>
                <a:spcPts val="2097"/>
              </a:lnSpc>
              <a:spcBef>
                <a:spcPct val="0"/>
              </a:spcBef>
            </a:pPr>
            <a:r>
              <a:rPr lang="en-US" sz="2097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These patterns may reflect dPotential Reflections: These patterns may reflect differences in healthcare access, social support, chronic illness prevalence, or lifestyle factors across regions.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174" y="1152525"/>
            <a:ext cx="16955126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 spc="-72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In-Depth Analysis - Uncovering Predictors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2544166"/>
            <a:ext cx="3166355" cy="7035428"/>
            <a:chOff x="0" y="0"/>
            <a:chExt cx="4221807" cy="9380571"/>
          </a:xfrm>
        </p:grpSpPr>
        <p:sp>
          <p:nvSpPr>
            <p:cNvPr id="4" name="TextBox 4"/>
            <p:cNvSpPr txBox="1"/>
            <p:nvPr/>
          </p:nvSpPr>
          <p:spPr>
            <a:xfrm>
              <a:off x="0" y="1987513"/>
              <a:ext cx="4221807" cy="7393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72"/>
                </a:lnSpc>
              </a:pPr>
              <a:r>
                <a:rPr lang="en-US" sz="2440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Self-rated health (poor)</a:t>
              </a:r>
            </a:p>
            <a:p>
              <a:pPr algn="l">
                <a:lnSpc>
                  <a:spcPts val="3172"/>
                </a:lnSpc>
              </a:pPr>
              <a:r>
                <a:rPr lang="en-US" sz="2440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Physical activity (no)</a:t>
              </a:r>
            </a:p>
            <a:p>
              <a:pPr algn="l">
                <a:lnSpc>
                  <a:spcPts val="3172"/>
                </a:lnSpc>
              </a:pPr>
              <a:r>
                <a:rPr lang="en-US" sz="2440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Caregiver status (yes)</a:t>
              </a:r>
            </a:p>
            <a:p>
              <a:pPr algn="l">
                <a:lnSpc>
                  <a:spcPts val="3172"/>
                </a:lnSpc>
              </a:pPr>
              <a:r>
                <a:rPr lang="en-US" sz="2440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Income level</a:t>
              </a:r>
            </a:p>
            <a:p>
              <a:pPr algn="l">
                <a:lnSpc>
                  <a:spcPts val="3172"/>
                </a:lnSpc>
              </a:pPr>
              <a:r>
                <a:rPr lang="en-US" sz="2440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Chronic conditions (e.g., arthritis, diabetes)</a:t>
              </a:r>
            </a:p>
            <a:p>
              <a:pPr algn="l">
                <a:lnSpc>
                  <a:spcPts val="3172"/>
                </a:lnSpc>
              </a:pPr>
              <a:r>
                <a:rPr lang="en-US" sz="2440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Self-rated health (poor)</a:t>
              </a:r>
            </a:p>
            <a:p>
              <a:pPr algn="l">
                <a:lnSpc>
                  <a:spcPts val="3172"/>
                </a:lnSpc>
              </a:pPr>
              <a:r>
                <a:rPr lang="en-US" sz="2440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Physical activity (no)</a:t>
              </a:r>
            </a:p>
            <a:p>
              <a:pPr algn="l">
                <a:lnSpc>
                  <a:spcPts val="3172"/>
                </a:lnSpc>
              </a:pPr>
              <a:r>
                <a:rPr lang="en-US" sz="2440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Caregiver status (yes)</a:t>
              </a:r>
            </a:p>
            <a:p>
              <a:pPr algn="l">
                <a:lnSpc>
                  <a:spcPts val="3172"/>
                </a:lnSpc>
              </a:pPr>
              <a:r>
                <a:rPr lang="en-US" sz="2440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Income level</a:t>
              </a:r>
            </a:p>
            <a:p>
              <a:pPr marL="0" lvl="0" indent="0" algn="l">
                <a:lnSpc>
                  <a:spcPts val="3172"/>
                </a:lnSpc>
              </a:pPr>
              <a:r>
                <a:rPr lang="en-US" sz="2440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Chronic conditions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4221807" cy="17121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03"/>
                </a:lnSpc>
              </a:pPr>
              <a:r>
                <a:rPr lang="en-US" sz="2503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Feature Importance (XGBoost Classifier):</a:t>
              </a:r>
            </a:p>
            <a:p>
              <a:pPr algn="l">
                <a:lnSpc>
                  <a:spcPts val="2503"/>
                </a:lnSpc>
              </a:pPr>
              <a:r>
                <a:rPr lang="en-US" sz="2503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Top Predictors:</a:t>
              </a:r>
            </a:p>
            <a:p>
              <a:pPr marL="0" lvl="0" indent="0" algn="l">
                <a:lnSpc>
                  <a:spcPts val="2503"/>
                </a:lnSpc>
              </a:pPr>
              <a:endParaRPr lang="en-US" sz="2503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958509" y="2572741"/>
            <a:ext cx="3121797" cy="4238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2"/>
              </a:lnSpc>
            </a:pPr>
            <a:r>
              <a:rPr lang="en-US" sz="2602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Correlation Analysis: </a:t>
            </a:r>
          </a:p>
          <a:p>
            <a:pPr algn="l">
              <a:lnSpc>
                <a:spcPts val="2602"/>
              </a:lnSpc>
            </a:pPr>
            <a:endParaRPr lang="en-US" sz="2602">
              <a:solidFill>
                <a:srgbClr val="000000"/>
              </a:solidFill>
              <a:latin typeface="Ovo"/>
              <a:ea typeface="Ovo"/>
              <a:cs typeface="Ovo"/>
              <a:sym typeface="Ovo"/>
            </a:endParaRPr>
          </a:p>
          <a:p>
            <a:pPr algn="l">
              <a:lnSpc>
                <a:spcPts val="2502"/>
              </a:lnSpc>
            </a:pPr>
            <a:endParaRPr lang="en-US" sz="2602">
              <a:solidFill>
                <a:srgbClr val="000000"/>
              </a:solidFill>
              <a:latin typeface="Ovo"/>
              <a:ea typeface="Ovo"/>
              <a:cs typeface="Ovo"/>
              <a:sym typeface="Ovo"/>
            </a:endParaRPr>
          </a:p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602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A correlation heatmap revealed moderate correlations between </a:t>
            </a:r>
            <a:r>
              <a:rPr lang="en-US" sz="2602" u="none" strike="noStrike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FMD and:</a:t>
            </a:r>
          </a:p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602" u="none" strike="noStrike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BMI</a:t>
            </a:r>
          </a:p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602" u="none" strike="noStrike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Self-rated health</a:t>
            </a:r>
          </a:p>
          <a:p>
            <a:pPr marL="0" lvl="0" indent="0" algn="l">
              <a:lnSpc>
                <a:spcPts val="2602"/>
              </a:lnSpc>
              <a:spcBef>
                <a:spcPct val="0"/>
              </a:spcBef>
            </a:pPr>
            <a:r>
              <a:rPr lang="en-US" sz="2602" u="none" strike="noStrike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Number of poor physical health days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42556" y="2515591"/>
            <a:ext cx="2769853" cy="6421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0"/>
              </a:lnSpc>
            </a:pPr>
            <a:r>
              <a:rPr lang="en-US" sz="2453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Logistic Regression </a:t>
            </a:r>
          </a:p>
          <a:p>
            <a:pPr algn="l">
              <a:lnSpc>
                <a:spcPts val="3190"/>
              </a:lnSpc>
            </a:pPr>
            <a:r>
              <a:rPr lang="en-US" sz="2453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Confirmation: </a:t>
            </a:r>
          </a:p>
          <a:p>
            <a:pPr algn="l">
              <a:lnSpc>
                <a:spcPts val="3190"/>
              </a:lnSpc>
            </a:pPr>
            <a:endParaRPr lang="en-US" sz="2453">
              <a:solidFill>
                <a:srgbClr val="000000"/>
              </a:solidFill>
              <a:latin typeface="Ovo"/>
              <a:ea typeface="Ovo"/>
              <a:cs typeface="Ovo"/>
              <a:sym typeface="Ovo"/>
            </a:endParaRPr>
          </a:p>
          <a:p>
            <a:pPr algn="l">
              <a:lnSpc>
                <a:spcPts val="3190"/>
              </a:lnSpc>
            </a:pPr>
            <a:endParaRPr lang="en-US" sz="2453">
              <a:solidFill>
                <a:srgbClr val="000000"/>
              </a:solidFill>
              <a:latin typeface="Ovo"/>
              <a:ea typeface="Ovo"/>
              <a:cs typeface="Ovo"/>
              <a:sym typeface="Ovo"/>
            </a:endParaRPr>
          </a:p>
          <a:p>
            <a:pPr marL="0" lvl="0" indent="0" algn="l">
              <a:lnSpc>
                <a:spcPts val="3190"/>
              </a:lnSpc>
              <a:spcBef>
                <a:spcPct val="0"/>
              </a:spcBef>
            </a:pPr>
            <a:r>
              <a:rPr lang="en-US" sz="2453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Confirmed that not engaging in physical activity and identifying as a caregiver were significantly associated with higher FMD odds, even after controlling for income and health status.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0817" y="1152525"/>
            <a:ext cx="16208483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 spc="-72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Model Building &amp; Validation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65470" y="4120014"/>
            <a:ext cx="2132456" cy="3411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Data Splitting: </a:t>
            </a:r>
          </a:p>
          <a:p>
            <a:pPr algn="l">
              <a:lnSpc>
                <a:spcPts val="5768"/>
              </a:lnSpc>
            </a:pPr>
            <a:endParaRPr lang="en-US" sz="3200">
              <a:solidFill>
                <a:srgbClr val="000000"/>
              </a:solidFill>
              <a:latin typeface="Ovo"/>
              <a:ea typeface="Ovo"/>
              <a:cs typeface="Ovo"/>
              <a:sym typeface="Ovo"/>
            </a:endParaRPr>
          </a:p>
          <a:p>
            <a:pPr marL="0" lvl="0" indent="0" algn="l">
              <a:lnSpc>
                <a:spcPts val="3249"/>
              </a:lnSpc>
            </a:pPr>
            <a:r>
              <a:rPr lang="en-US" sz="2499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Dataset split into training and testing sets.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345171" y="4335190"/>
            <a:ext cx="2223142" cy="5155916"/>
            <a:chOff x="0" y="0"/>
            <a:chExt cx="2964189" cy="6874555"/>
          </a:xfrm>
        </p:grpSpPr>
        <p:sp>
          <p:nvSpPr>
            <p:cNvPr id="5" name="TextBox 5"/>
            <p:cNvSpPr txBox="1"/>
            <p:nvPr/>
          </p:nvSpPr>
          <p:spPr>
            <a:xfrm>
              <a:off x="0" y="1453838"/>
              <a:ext cx="2964189" cy="54207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94"/>
                </a:lnSpc>
              </a:pPr>
              <a:endParaRPr/>
            </a:p>
            <a:p>
              <a:pPr marL="0" lvl="0" indent="0" algn="l">
                <a:lnSpc>
                  <a:spcPts val="3594"/>
                </a:lnSpc>
                <a:spcBef>
                  <a:spcPct val="0"/>
                </a:spcBef>
              </a:pPr>
              <a:r>
                <a:rPr lang="en-US" sz="2764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Explored Logistic Regression, Decision Trees, Random Forest, XGBoost.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7150"/>
              <a:ext cx="2964189" cy="112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Model selection: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994785" y="4571180"/>
            <a:ext cx="4542241" cy="2648125"/>
            <a:chOff x="0" y="0"/>
            <a:chExt cx="6056322" cy="3530834"/>
          </a:xfrm>
        </p:grpSpPr>
        <p:sp>
          <p:nvSpPr>
            <p:cNvPr id="8" name="TextBox 8"/>
            <p:cNvSpPr txBox="1"/>
            <p:nvPr/>
          </p:nvSpPr>
          <p:spPr>
            <a:xfrm>
              <a:off x="0" y="1236617"/>
              <a:ext cx="6056322" cy="22942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08"/>
                </a:lnSpc>
              </a:pPr>
              <a:endParaRPr/>
            </a:p>
            <a:p>
              <a:pPr marL="0" lvl="0" indent="0" algn="l">
                <a:lnSpc>
                  <a:spcPts val="3408"/>
                </a:lnSpc>
                <a:spcBef>
                  <a:spcPct val="0"/>
                </a:spcBef>
              </a:pPr>
              <a:r>
                <a:rPr lang="en-US" sz="2621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Gradient Boosting Regressor (for predicting percentage values of FMD).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7625"/>
              <a:ext cx="6056322" cy="625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6"/>
                </a:lnSpc>
                <a:spcBef>
                  <a:spcPct val="0"/>
                </a:spcBef>
              </a:pPr>
              <a:r>
                <a:rPr lang="en-US" sz="3356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Final</a:t>
              </a:r>
              <a:r>
                <a:rPr lang="en-US" sz="3356" u="none" strike="noStrike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 Choice: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537026" y="4158114"/>
            <a:ext cx="4542241" cy="3497257"/>
            <a:chOff x="0" y="0"/>
            <a:chExt cx="6056322" cy="466300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796045"/>
              <a:ext cx="6056322" cy="2866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08"/>
                </a:lnSpc>
              </a:pPr>
              <a:endParaRPr/>
            </a:p>
            <a:p>
              <a:pPr marL="0" lvl="0" indent="0" algn="l">
                <a:lnSpc>
                  <a:spcPts val="3408"/>
                </a:lnSpc>
                <a:spcBef>
                  <a:spcPct val="0"/>
                </a:spcBef>
              </a:pPr>
              <a:r>
                <a:rPr lang="en-US" sz="2621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Optimized model parameters using GridSearchCV/Bayesian Optimization to enhance performance.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47625"/>
              <a:ext cx="6056322" cy="1184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6"/>
                </a:lnSpc>
                <a:spcBef>
                  <a:spcPct val="0"/>
                </a:spcBef>
              </a:pPr>
              <a:r>
                <a:rPr lang="en-US" sz="3356">
                  <a:solidFill>
                    <a:srgbClr val="000000"/>
                  </a:solidFill>
                  <a:latin typeface="Ovo"/>
                  <a:ea typeface="Ovo"/>
                  <a:cs typeface="Ovo"/>
                  <a:sym typeface="Ovo"/>
                </a:rPr>
                <a:t>Hyperparameter Tuning: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995</Words>
  <Application>Microsoft Macintosh PowerPoint</Application>
  <PresentationFormat>Custom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Ovo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Predicting Frequent Mental Distress Among Older Adult Women in the U.S. Your Name: Sona Guliyeva Project Context: Data Science Capstone Project</dc:title>
  <cp:lastModifiedBy>Sona Guliyeva</cp:lastModifiedBy>
  <cp:revision>2</cp:revision>
  <dcterms:created xsi:type="dcterms:W3CDTF">2006-08-16T00:00:00Z</dcterms:created>
  <dcterms:modified xsi:type="dcterms:W3CDTF">2025-07-10T21:10:20Z</dcterms:modified>
  <dc:identifier>DAGsyg-PTWk</dc:identifier>
</cp:coreProperties>
</file>