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</p:sldIdLst>
  <p:sldSz cx="18288000" cy="10287000"/>
  <p:notesSz cx="6858000" cy="9144000"/>
  <p:embeddedFontLst>
    <p:embeddedFont>
      <p:font typeface="Arimo" panose="020B0604020202020204" charset="0"/>
      <p:regular r:id="rId7"/>
    </p:embeddedFont>
    <p:embeddedFont>
      <p:font typeface="Arimo Bold" panose="020B0604020202020204" charset="0"/>
      <p:regular r:id="rId8"/>
    </p:embeddedFont>
    <p:embeddedFont>
      <p:font typeface="Arimo Italics" panose="020B0604020202020204" charset="0"/>
      <p:regular r:id="rId9"/>
    </p:embeddedFont>
    <p:embeddedFont>
      <p:font typeface="Roboto" panose="02000000000000000000" pitchFamily="2" charset="0"/>
      <p:regular r:id="rId10"/>
    </p:embeddedFont>
    <p:embeddedFont>
      <p:font typeface="Roboto Bold" panose="02000000000000000000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7E0E7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049019" y="9686925"/>
            <a:ext cx="2153256" cy="514350"/>
            <a:chOff x="0" y="0"/>
            <a:chExt cx="2871008" cy="685800"/>
          </a:xfrm>
        </p:grpSpPr>
        <p:sp>
          <p:nvSpPr>
            <p:cNvPr id="7" name="Freeform 7" descr="preencoded.png">
              <a:hlinkClick r:id="rId2" tooltip="https://gamma.app/?utm_source=made-with-gamma"/>
            </p:cNvPr>
            <p:cNvSpPr/>
            <p:nvPr/>
          </p:nvSpPr>
          <p:spPr>
            <a:xfrm>
              <a:off x="0" y="0"/>
              <a:ext cx="2870962" cy="685800"/>
            </a:xfrm>
            <a:custGeom>
              <a:avLst/>
              <a:gdLst/>
              <a:ahLst/>
              <a:cxnLst/>
              <a:rect l="l" t="t" r="r" b="b"/>
              <a:pathLst>
                <a:path w="2870962" h="685800">
                  <a:moveTo>
                    <a:pt x="0" y="0"/>
                  </a:moveTo>
                  <a:lnTo>
                    <a:pt x="2870962" y="0"/>
                  </a:lnTo>
                  <a:lnTo>
                    <a:pt x="2870962" y="685800"/>
                  </a:lnTo>
                  <a:lnTo>
                    <a:pt x="0" y="685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1087100" y="0"/>
            <a:ext cx="7200900" cy="10287000"/>
            <a:chOff x="0" y="0"/>
            <a:chExt cx="9601200" cy="13716000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9601200" cy="13716000"/>
            </a:xfrm>
            <a:custGeom>
              <a:avLst/>
              <a:gdLst/>
              <a:ahLst/>
              <a:cxnLst/>
              <a:rect l="l" t="t" r="r" b="b"/>
              <a:pathLst>
                <a:path w="9601200" h="13716000">
                  <a:moveTo>
                    <a:pt x="0" y="0"/>
                  </a:moveTo>
                  <a:lnTo>
                    <a:pt x="9601200" y="0"/>
                  </a:lnTo>
                  <a:lnTo>
                    <a:pt x="96012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92238" y="2260252"/>
            <a:ext cx="9445526" cy="2715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Optimizing Hotel Performance Through Data Analytics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2238" y="5362426"/>
            <a:ext cx="3544044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Executive Summary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2238" y="6192441"/>
            <a:ext cx="9445526" cy="17770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The hotel industry faces declining market share and revenue due to intense competition and a lack of data-driven insights. Limited visibility into booking trends, room availability, and platform performance hinders optimal pricing and revenue capture.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7E0E7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1758851"/>
            <a:ext cx="15798105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Our Strategic Approach to Revenue Optimization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3192810"/>
            <a:ext cx="1630352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Our methodology focuses on leveraging comprehensive data analysis to unlock hidden revenue opportunities and enhance operational efficiency.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992238" y="4438352"/>
            <a:ext cx="5434459" cy="1134070"/>
            <a:chOff x="0" y="0"/>
            <a:chExt cx="7245945" cy="1512093"/>
          </a:xfrm>
        </p:grpSpPr>
        <p:sp>
          <p:nvSpPr>
            <p:cNvPr id="9" name="Freeform 9" descr="preencoded.png"/>
            <p:cNvSpPr/>
            <p:nvPr/>
          </p:nvSpPr>
          <p:spPr>
            <a:xfrm>
              <a:off x="0" y="0"/>
              <a:ext cx="7245985" cy="1512062"/>
            </a:xfrm>
            <a:custGeom>
              <a:avLst/>
              <a:gdLst/>
              <a:ahLst/>
              <a:cxnLst/>
              <a:rect l="l" t="t" r="r" b="b"/>
              <a:pathLst>
                <a:path w="7245985" h="1512062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5" r="-65" b="-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75755" y="5817840"/>
            <a:ext cx="4235351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Data Collection &amp;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75755" y="6392764"/>
            <a:ext cx="4867424" cy="135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Gathering historical booking and capacity data to establish a robust foundation for insights.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6426696" y="4438352"/>
            <a:ext cx="5434459" cy="1134070"/>
            <a:chOff x="0" y="0"/>
            <a:chExt cx="7245945" cy="1512093"/>
          </a:xfrm>
        </p:grpSpPr>
        <p:sp>
          <p:nvSpPr>
            <p:cNvPr id="13" name="Freeform 13" descr="preencoded.png"/>
            <p:cNvSpPr/>
            <p:nvPr/>
          </p:nvSpPr>
          <p:spPr>
            <a:xfrm>
              <a:off x="0" y="0"/>
              <a:ext cx="7245985" cy="1512062"/>
            </a:xfrm>
            <a:custGeom>
              <a:avLst/>
              <a:gdLst/>
              <a:ahLst/>
              <a:cxnLst/>
              <a:rect l="l" t="t" r="r" b="b"/>
              <a:pathLst>
                <a:path w="7245985" h="1512062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5" r="-65" b="-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6710214" y="5817840"/>
            <a:ext cx="4531072" cy="481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Data Cleaning &amp; Exploration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710214" y="6392764"/>
            <a:ext cx="4867424" cy="135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Identifying critical patterns in cancellations, no-shows, and booking channel performance.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1861155" y="4438352"/>
            <a:ext cx="5434459" cy="1134070"/>
            <a:chOff x="0" y="0"/>
            <a:chExt cx="7245945" cy="1512093"/>
          </a:xfrm>
        </p:grpSpPr>
        <p:sp>
          <p:nvSpPr>
            <p:cNvPr id="17" name="Freeform 17" descr="preencoded.png"/>
            <p:cNvSpPr/>
            <p:nvPr/>
          </p:nvSpPr>
          <p:spPr>
            <a:xfrm>
              <a:off x="0" y="0"/>
              <a:ext cx="7245985" cy="1512062"/>
            </a:xfrm>
            <a:custGeom>
              <a:avLst/>
              <a:gdLst/>
              <a:ahLst/>
              <a:cxnLst/>
              <a:rect l="l" t="t" r="r" b="b"/>
              <a:pathLst>
                <a:path w="7245985" h="1512062">
                  <a:moveTo>
                    <a:pt x="0" y="0"/>
                  </a:moveTo>
                  <a:lnTo>
                    <a:pt x="7245985" y="0"/>
                  </a:lnTo>
                  <a:lnTo>
                    <a:pt x="7245985" y="1512062"/>
                  </a:lnTo>
                  <a:lnTo>
                    <a:pt x="0" y="1512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5" r="-65" b="-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144672" y="5817840"/>
            <a:ext cx="4867424" cy="92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37"/>
              </a:lnSpc>
            </a:pPr>
            <a:r>
              <a:rPr lang="en-US" sz="2750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Model &amp; Dashboard Development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144672" y="6835676"/>
            <a:ext cx="4867424" cy="1351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2"/>
              </a:lnSpc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Building a dynamic data model and interactive dashboard for real-time KPI tracking and strategic insights.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7E0E7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92238" y="2457152"/>
            <a:ext cx="10030569" cy="943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dirty="0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Tools and Technologies Utilized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2238" y="4070896"/>
            <a:ext cx="6045994" cy="56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Python for Advanced Analytics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92238" y="4847927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 b="1">
                <a:solidFill>
                  <a:srgbClr val="384653"/>
                </a:solidFill>
                <a:latin typeface="Roboto Bold"/>
                <a:ea typeface="Roboto Bold"/>
                <a:cs typeface="Roboto Bold"/>
                <a:sym typeface="Roboto Bold"/>
              </a:rPr>
              <a:t>Pandas &amp; NumPy:</a:t>
            </a: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For efficient data manipulation and numerical operations.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5797451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 b="1">
                <a:solidFill>
                  <a:srgbClr val="384653"/>
                </a:solidFill>
                <a:latin typeface="Roboto Bold"/>
                <a:ea typeface="Roboto Bold"/>
                <a:cs typeface="Roboto Bold"/>
                <a:sym typeface="Roboto Bold"/>
              </a:rPr>
              <a:t>Matplotlib &amp; Plotly:</a:t>
            </a: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For initial trend analysis and dynamic data visualization.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6746974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Streamlining complex data preparation and exploration, ensuring data quality.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99401" y="4070896"/>
            <a:ext cx="6942684" cy="569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25"/>
              </a:lnSpc>
            </a:pPr>
            <a:r>
              <a:rPr lang="en-US" sz="3312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Power BI for Interactive Dashboards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99401" y="4847927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 b="1">
                <a:solidFill>
                  <a:srgbClr val="384653"/>
                </a:solidFill>
                <a:latin typeface="Roboto Bold"/>
                <a:ea typeface="Roboto Bold"/>
                <a:cs typeface="Roboto Bold"/>
                <a:sym typeface="Roboto Bold"/>
              </a:rPr>
              <a:t>Data Modeling:</a:t>
            </a: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Structuring data for optimal performance and insight generation.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99401" y="5797451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 b="1">
                <a:solidFill>
                  <a:srgbClr val="384653"/>
                </a:solidFill>
                <a:latin typeface="Roboto Bold"/>
                <a:ea typeface="Roboto Bold"/>
                <a:cs typeface="Roboto Bold"/>
                <a:sym typeface="Roboto Bold"/>
              </a:rPr>
              <a:t>KPI Measurement:</a:t>
            </a: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 Defining and tracking key performance indicators with precision.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499401" y="6746974"/>
            <a:ext cx="7805886" cy="926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9902" lvl="1" indent="-164951" algn="l">
              <a:lnSpc>
                <a:spcPts val="3312"/>
              </a:lnSpc>
              <a:buFont typeface="Arial"/>
              <a:buChar char="•"/>
            </a:pPr>
            <a:r>
              <a:rPr lang="en-US" sz="21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Creating intuitive and actionable dashboards for strategic decision support.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7E0E7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62149" y="560785"/>
            <a:ext cx="7647086" cy="718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12"/>
              </a:lnSpc>
            </a:pPr>
            <a:r>
              <a:rPr lang="en-US" sz="4250" b="1">
                <a:solidFill>
                  <a:srgbClr val="2E3C4E"/>
                </a:solidFill>
                <a:latin typeface="Arimo Bold"/>
                <a:ea typeface="Arimo Bold"/>
                <a:cs typeface="Arimo Bold"/>
                <a:sym typeface="Arimo Bold"/>
              </a:rPr>
              <a:t>Title:</a:t>
            </a:r>
            <a:r>
              <a:rPr lang="en-US" sz="4250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lang="en-US" sz="4250" i="1">
                <a:solidFill>
                  <a:srgbClr val="2E3C4E"/>
                </a:solidFill>
                <a:latin typeface="Arimo Italics"/>
                <a:ea typeface="Arimo Italics"/>
                <a:cs typeface="Arimo Italics"/>
                <a:sym typeface="Arimo Italics"/>
              </a:rPr>
              <a:t>Metrics Used for Analysis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47861" y="1700510"/>
            <a:ext cx="5471220" cy="1318617"/>
            <a:chOff x="0" y="0"/>
            <a:chExt cx="7294960" cy="1758157"/>
          </a:xfrm>
        </p:grpSpPr>
        <p:sp>
          <p:nvSpPr>
            <p:cNvPr id="8" name="Freeform 8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9" name="Freeform 9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33574" y="1714797"/>
            <a:ext cx="114300" cy="1290042"/>
            <a:chOff x="0" y="0"/>
            <a:chExt cx="152400" cy="1720057"/>
          </a:xfrm>
        </p:grpSpPr>
        <p:sp>
          <p:nvSpPr>
            <p:cNvPr id="11" name="Freeform 11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94185" y="1942059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Revenue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185" y="2374850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Total revenue generated from bookings.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6408241" y="1700510"/>
            <a:ext cx="5471369" cy="1318617"/>
            <a:chOff x="0" y="0"/>
            <a:chExt cx="7295158" cy="1758157"/>
          </a:xfrm>
        </p:grpSpPr>
        <p:sp>
          <p:nvSpPr>
            <p:cNvPr id="15" name="Freeform 15"/>
            <p:cNvSpPr/>
            <p:nvPr/>
          </p:nvSpPr>
          <p:spPr>
            <a:xfrm>
              <a:off x="19050" y="19050"/>
              <a:ext cx="7257035" cy="1720088"/>
            </a:xfrm>
            <a:custGeom>
              <a:avLst/>
              <a:gdLst/>
              <a:ahLst/>
              <a:cxnLst/>
              <a:rect l="l" t="t" r="r" b="b"/>
              <a:pathLst>
                <a:path w="7257035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1106" y="0"/>
                  </a:lnTo>
                  <a:cubicBezTo>
                    <a:pt x="7173850" y="0"/>
                    <a:pt x="7257035" y="81915"/>
                    <a:pt x="7257035" y="182880"/>
                  </a:cubicBezTo>
                  <a:lnTo>
                    <a:pt x="7257035" y="1537208"/>
                  </a:lnTo>
                  <a:cubicBezTo>
                    <a:pt x="7257035" y="1638173"/>
                    <a:pt x="7173723" y="1720088"/>
                    <a:pt x="7071106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16" name="Freeform 16"/>
            <p:cNvSpPr/>
            <p:nvPr/>
          </p:nvSpPr>
          <p:spPr>
            <a:xfrm>
              <a:off x="0" y="0"/>
              <a:ext cx="7295135" cy="1758188"/>
            </a:xfrm>
            <a:custGeom>
              <a:avLst/>
              <a:gdLst/>
              <a:ahLst/>
              <a:cxnLst/>
              <a:rect l="l" t="t" r="r" b="b"/>
              <a:pathLst>
                <a:path w="7295135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90156" y="0"/>
                  </a:lnTo>
                  <a:lnTo>
                    <a:pt x="7090156" y="19050"/>
                  </a:lnTo>
                  <a:lnTo>
                    <a:pt x="7090156" y="0"/>
                  </a:lnTo>
                  <a:cubicBezTo>
                    <a:pt x="7203060" y="0"/>
                    <a:pt x="7295135" y="90170"/>
                    <a:pt x="7295135" y="201930"/>
                  </a:cubicBezTo>
                  <a:lnTo>
                    <a:pt x="7276085" y="201930"/>
                  </a:lnTo>
                  <a:lnTo>
                    <a:pt x="7295135" y="201930"/>
                  </a:lnTo>
                  <a:lnTo>
                    <a:pt x="7295135" y="1556258"/>
                  </a:lnTo>
                  <a:lnTo>
                    <a:pt x="7276085" y="1556258"/>
                  </a:lnTo>
                  <a:lnTo>
                    <a:pt x="7295135" y="1556258"/>
                  </a:lnTo>
                  <a:cubicBezTo>
                    <a:pt x="7295135" y="1668018"/>
                    <a:pt x="7203060" y="1758188"/>
                    <a:pt x="7090156" y="1758188"/>
                  </a:cubicBezTo>
                  <a:lnTo>
                    <a:pt x="7090156" y="1739138"/>
                  </a:lnTo>
                  <a:lnTo>
                    <a:pt x="7090156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90156" y="1720088"/>
                  </a:lnTo>
                  <a:cubicBezTo>
                    <a:pt x="7182613" y="1720088"/>
                    <a:pt x="7257035" y="1646428"/>
                    <a:pt x="7257035" y="1556258"/>
                  </a:cubicBezTo>
                  <a:lnTo>
                    <a:pt x="7257035" y="201930"/>
                  </a:lnTo>
                  <a:cubicBezTo>
                    <a:pt x="7257035" y="111760"/>
                    <a:pt x="7182613" y="38100"/>
                    <a:pt x="7090156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6393954" y="1714797"/>
            <a:ext cx="114300" cy="1290042"/>
            <a:chOff x="0" y="0"/>
            <a:chExt cx="152400" cy="1720057"/>
          </a:xfrm>
        </p:grpSpPr>
        <p:sp>
          <p:nvSpPr>
            <p:cNvPr id="18" name="Freeform 18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6754565" y="1942059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Total Bookings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754565" y="2374850"/>
            <a:ext cx="4864448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Total number of bookings recorded.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2068770" y="1700510"/>
            <a:ext cx="5471220" cy="1318617"/>
            <a:chOff x="0" y="0"/>
            <a:chExt cx="7294960" cy="1758157"/>
          </a:xfrm>
        </p:grpSpPr>
        <p:sp>
          <p:nvSpPr>
            <p:cNvPr id="22" name="Freeform 22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2054482" y="1714797"/>
            <a:ext cx="114300" cy="1290042"/>
            <a:chOff x="0" y="0"/>
            <a:chExt cx="152400" cy="1720057"/>
          </a:xfrm>
        </p:grpSpPr>
        <p:sp>
          <p:nvSpPr>
            <p:cNvPr id="25" name="Freeform 25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2415094" y="1942059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Total Capacity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2415094" y="2374850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Total number of rooms available for sale.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747861" y="3208287"/>
            <a:ext cx="5471220" cy="1318618"/>
            <a:chOff x="0" y="0"/>
            <a:chExt cx="7294960" cy="1758157"/>
          </a:xfrm>
        </p:grpSpPr>
        <p:sp>
          <p:nvSpPr>
            <p:cNvPr id="29" name="Freeform 29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30" name="Freeform 30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733574" y="3222575"/>
            <a:ext cx="114300" cy="1290042"/>
            <a:chOff x="0" y="0"/>
            <a:chExt cx="152400" cy="1720057"/>
          </a:xfrm>
        </p:grpSpPr>
        <p:sp>
          <p:nvSpPr>
            <p:cNvPr id="32" name="Freeform 32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1094185" y="3449836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Successful Bookings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094185" y="3882629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Number of completed bookings.</a:t>
            </a:r>
          </a:p>
        </p:txBody>
      </p:sp>
      <p:grpSp>
        <p:nvGrpSpPr>
          <p:cNvPr id="35" name="Group 35"/>
          <p:cNvGrpSpPr/>
          <p:nvPr/>
        </p:nvGrpSpPr>
        <p:grpSpPr>
          <a:xfrm>
            <a:off x="6408241" y="3208287"/>
            <a:ext cx="5471369" cy="1318618"/>
            <a:chOff x="0" y="0"/>
            <a:chExt cx="7295158" cy="1758157"/>
          </a:xfrm>
        </p:grpSpPr>
        <p:sp>
          <p:nvSpPr>
            <p:cNvPr id="36" name="Freeform 36"/>
            <p:cNvSpPr/>
            <p:nvPr/>
          </p:nvSpPr>
          <p:spPr>
            <a:xfrm>
              <a:off x="19050" y="19050"/>
              <a:ext cx="7257035" cy="1720088"/>
            </a:xfrm>
            <a:custGeom>
              <a:avLst/>
              <a:gdLst/>
              <a:ahLst/>
              <a:cxnLst/>
              <a:rect l="l" t="t" r="r" b="b"/>
              <a:pathLst>
                <a:path w="7257035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1106" y="0"/>
                  </a:lnTo>
                  <a:cubicBezTo>
                    <a:pt x="7173850" y="0"/>
                    <a:pt x="7257035" y="81915"/>
                    <a:pt x="7257035" y="182880"/>
                  </a:cubicBezTo>
                  <a:lnTo>
                    <a:pt x="7257035" y="1537208"/>
                  </a:lnTo>
                  <a:cubicBezTo>
                    <a:pt x="7257035" y="1638173"/>
                    <a:pt x="7173723" y="1720088"/>
                    <a:pt x="7071106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37" name="Freeform 37"/>
            <p:cNvSpPr/>
            <p:nvPr/>
          </p:nvSpPr>
          <p:spPr>
            <a:xfrm>
              <a:off x="0" y="0"/>
              <a:ext cx="7295135" cy="1758188"/>
            </a:xfrm>
            <a:custGeom>
              <a:avLst/>
              <a:gdLst/>
              <a:ahLst/>
              <a:cxnLst/>
              <a:rect l="l" t="t" r="r" b="b"/>
              <a:pathLst>
                <a:path w="7295135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90156" y="0"/>
                  </a:lnTo>
                  <a:lnTo>
                    <a:pt x="7090156" y="19050"/>
                  </a:lnTo>
                  <a:lnTo>
                    <a:pt x="7090156" y="0"/>
                  </a:lnTo>
                  <a:cubicBezTo>
                    <a:pt x="7203060" y="0"/>
                    <a:pt x="7295135" y="90170"/>
                    <a:pt x="7295135" y="201930"/>
                  </a:cubicBezTo>
                  <a:lnTo>
                    <a:pt x="7276085" y="201930"/>
                  </a:lnTo>
                  <a:lnTo>
                    <a:pt x="7295135" y="201930"/>
                  </a:lnTo>
                  <a:lnTo>
                    <a:pt x="7295135" y="1556258"/>
                  </a:lnTo>
                  <a:lnTo>
                    <a:pt x="7276085" y="1556258"/>
                  </a:lnTo>
                  <a:lnTo>
                    <a:pt x="7295135" y="1556258"/>
                  </a:lnTo>
                  <a:cubicBezTo>
                    <a:pt x="7295135" y="1668018"/>
                    <a:pt x="7203060" y="1758188"/>
                    <a:pt x="7090156" y="1758188"/>
                  </a:cubicBezTo>
                  <a:lnTo>
                    <a:pt x="7090156" y="1739138"/>
                  </a:lnTo>
                  <a:lnTo>
                    <a:pt x="7090156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90156" y="1720088"/>
                  </a:lnTo>
                  <a:cubicBezTo>
                    <a:pt x="7182613" y="1720088"/>
                    <a:pt x="7257035" y="1646428"/>
                    <a:pt x="7257035" y="1556258"/>
                  </a:cubicBezTo>
                  <a:lnTo>
                    <a:pt x="7257035" y="201930"/>
                  </a:lnTo>
                  <a:cubicBezTo>
                    <a:pt x="7257035" y="111760"/>
                    <a:pt x="7182613" y="38100"/>
                    <a:pt x="7090156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393954" y="3222575"/>
            <a:ext cx="114300" cy="1290042"/>
            <a:chOff x="0" y="0"/>
            <a:chExt cx="152400" cy="1720057"/>
          </a:xfrm>
        </p:grpSpPr>
        <p:sp>
          <p:nvSpPr>
            <p:cNvPr id="39" name="Freeform 39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6754565" y="3449836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Occupancy %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6754565" y="3882629"/>
            <a:ext cx="4864448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Percentage of available rooms booked.</a:t>
            </a:r>
          </a:p>
        </p:txBody>
      </p:sp>
      <p:grpSp>
        <p:nvGrpSpPr>
          <p:cNvPr id="42" name="Group 42"/>
          <p:cNvGrpSpPr/>
          <p:nvPr/>
        </p:nvGrpSpPr>
        <p:grpSpPr>
          <a:xfrm>
            <a:off x="12068770" y="3208287"/>
            <a:ext cx="5471220" cy="1318618"/>
            <a:chOff x="0" y="0"/>
            <a:chExt cx="7294960" cy="1758157"/>
          </a:xfrm>
        </p:grpSpPr>
        <p:sp>
          <p:nvSpPr>
            <p:cNvPr id="43" name="Freeform 43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44" name="Freeform 44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5" name="Group 45"/>
          <p:cNvGrpSpPr/>
          <p:nvPr/>
        </p:nvGrpSpPr>
        <p:grpSpPr>
          <a:xfrm>
            <a:off x="12054482" y="3222575"/>
            <a:ext cx="114300" cy="1290042"/>
            <a:chOff x="0" y="0"/>
            <a:chExt cx="152400" cy="1720057"/>
          </a:xfrm>
        </p:grpSpPr>
        <p:sp>
          <p:nvSpPr>
            <p:cNvPr id="46" name="Freeform 46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47" name="TextBox 47"/>
          <p:cNvSpPr txBox="1"/>
          <p:nvPr/>
        </p:nvSpPr>
        <p:spPr>
          <a:xfrm>
            <a:off x="12415094" y="3449836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Average Rating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12415094" y="3882629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Customer satisfaction score after stays.</a:t>
            </a:r>
          </a:p>
        </p:txBody>
      </p:sp>
      <p:grpSp>
        <p:nvGrpSpPr>
          <p:cNvPr id="49" name="Group 49"/>
          <p:cNvGrpSpPr/>
          <p:nvPr/>
        </p:nvGrpSpPr>
        <p:grpSpPr>
          <a:xfrm>
            <a:off x="747861" y="4716066"/>
            <a:ext cx="5471220" cy="1645146"/>
            <a:chOff x="0" y="0"/>
            <a:chExt cx="7294960" cy="2193528"/>
          </a:xfrm>
        </p:grpSpPr>
        <p:sp>
          <p:nvSpPr>
            <p:cNvPr id="50" name="Freeform 50"/>
            <p:cNvSpPr/>
            <p:nvPr/>
          </p:nvSpPr>
          <p:spPr>
            <a:xfrm>
              <a:off x="19050" y="19050"/>
              <a:ext cx="7256907" cy="2155444"/>
            </a:xfrm>
            <a:custGeom>
              <a:avLst/>
              <a:gdLst/>
              <a:ahLst/>
              <a:cxnLst/>
              <a:rect l="l" t="t" r="r" b="b"/>
              <a:pathLst>
                <a:path w="7256907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741" y="0"/>
                  </a:lnTo>
                  <a:cubicBezTo>
                    <a:pt x="7173976" y="0"/>
                    <a:pt x="7256907" y="81915"/>
                    <a:pt x="7256907" y="182880"/>
                  </a:cubicBezTo>
                  <a:lnTo>
                    <a:pt x="7256907" y="1972564"/>
                  </a:lnTo>
                  <a:cubicBezTo>
                    <a:pt x="7256907" y="2073529"/>
                    <a:pt x="7173976" y="2155444"/>
                    <a:pt x="7071741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51" name="Freeform 51"/>
            <p:cNvSpPr/>
            <p:nvPr/>
          </p:nvSpPr>
          <p:spPr>
            <a:xfrm>
              <a:off x="0" y="0"/>
              <a:ext cx="7295007" cy="2193544"/>
            </a:xfrm>
            <a:custGeom>
              <a:avLst/>
              <a:gdLst/>
              <a:ahLst/>
              <a:cxnLst/>
              <a:rect l="l" t="t" r="r" b="b"/>
              <a:pathLst>
                <a:path w="7295007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791" y="0"/>
                  </a:lnTo>
                  <a:lnTo>
                    <a:pt x="7090791" y="19050"/>
                  </a:lnTo>
                  <a:lnTo>
                    <a:pt x="7090791" y="0"/>
                  </a:lnTo>
                  <a:cubicBezTo>
                    <a:pt x="7203313" y="0"/>
                    <a:pt x="7295007" y="90170"/>
                    <a:pt x="7295007" y="201930"/>
                  </a:cubicBezTo>
                  <a:lnTo>
                    <a:pt x="7275957" y="201930"/>
                  </a:lnTo>
                  <a:lnTo>
                    <a:pt x="7295007" y="201930"/>
                  </a:lnTo>
                  <a:lnTo>
                    <a:pt x="7295007" y="1991614"/>
                  </a:lnTo>
                  <a:lnTo>
                    <a:pt x="7275957" y="1991614"/>
                  </a:lnTo>
                  <a:lnTo>
                    <a:pt x="7295007" y="1991614"/>
                  </a:lnTo>
                  <a:cubicBezTo>
                    <a:pt x="7295007" y="2103374"/>
                    <a:pt x="7203313" y="2193544"/>
                    <a:pt x="7090791" y="2193544"/>
                  </a:cubicBezTo>
                  <a:lnTo>
                    <a:pt x="7090791" y="2174494"/>
                  </a:lnTo>
                  <a:lnTo>
                    <a:pt x="7090791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791" y="2155444"/>
                  </a:lnTo>
                  <a:cubicBezTo>
                    <a:pt x="7182739" y="2155444"/>
                    <a:pt x="7256907" y="2081911"/>
                    <a:pt x="7256907" y="1991614"/>
                  </a:cubicBezTo>
                  <a:lnTo>
                    <a:pt x="7256907" y="201930"/>
                  </a:lnTo>
                  <a:cubicBezTo>
                    <a:pt x="7256907" y="111633"/>
                    <a:pt x="7182739" y="38100"/>
                    <a:pt x="7090791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733574" y="4730354"/>
            <a:ext cx="114300" cy="1616571"/>
            <a:chOff x="0" y="0"/>
            <a:chExt cx="152400" cy="2155428"/>
          </a:xfrm>
        </p:grpSpPr>
        <p:sp>
          <p:nvSpPr>
            <p:cNvPr id="53" name="Freeform 53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54" name="TextBox 54"/>
          <p:cNvSpPr txBox="1"/>
          <p:nvPr/>
        </p:nvSpPr>
        <p:spPr>
          <a:xfrm>
            <a:off x="1094185" y="4957614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Cancellation %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094185" y="5390406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Percentage of bookings canceled.</a:t>
            </a:r>
          </a:p>
        </p:txBody>
      </p:sp>
      <p:grpSp>
        <p:nvGrpSpPr>
          <p:cNvPr id="56" name="Group 56"/>
          <p:cNvGrpSpPr/>
          <p:nvPr/>
        </p:nvGrpSpPr>
        <p:grpSpPr>
          <a:xfrm>
            <a:off x="6408241" y="4716066"/>
            <a:ext cx="5471369" cy="1645146"/>
            <a:chOff x="0" y="0"/>
            <a:chExt cx="7295158" cy="2193528"/>
          </a:xfrm>
        </p:grpSpPr>
        <p:sp>
          <p:nvSpPr>
            <p:cNvPr id="57" name="Freeform 57"/>
            <p:cNvSpPr/>
            <p:nvPr/>
          </p:nvSpPr>
          <p:spPr>
            <a:xfrm>
              <a:off x="19050" y="19050"/>
              <a:ext cx="7257035" cy="2155444"/>
            </a:xfrm>
            <a:custGeom>
              <a:avLst/>
              <a:gdLst/>
              <a:ahLst/>
              <a:cxnLst/>
              <a:rect l="l" t="t" r="r" b="b"/>
              <a:pathLst>
                <a:path w="7257035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868" y="0"/>
                  </a:lnTo>
                  <a:cubicBezTo>
                    <a:pt x="7174103" y="0"/>
                    <a:pt x="7257035" y="81915"/>
                    <a:pt x="7257035" y="182880"/>
                  </a:cubicBezTo>
                  <a:lnTo>
                    <a:pt x="7257035" y="1972564"/>
                  </a:lnTo>
                  <a:cubicBezTo>
                    <a:pt x="7257035" y="2073529"/>
                    <a:pt x="7174103" y="2155444"/>
                    <a:pt x="7071868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58" name="Freeform 58"/>
            <p:cNvSpPr/>
            <p:nvPr/>
          </p:nvSpPr>
          <p:spPr>
            <a:xfrm>
              <a:off x="0" y="0"/>
              <a:ext cx="7295135" cy="2193544"/>
            </a:xfrm>
            <a:custGeom>
              <a:avLst/>
              <a:gdLst/>
              <a:ahLst/>
              <a:cxnLst/>
              <a:rect l="l" t="t" r="r" b="b"/>
              <a:pathLst>
                <a:path w="7295135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918" y="0"/>
                  </a:lnTo>
                  <a:lnTo>
                    <a:pt x="7090918" y="19050"/>
                  </a:lnTo>
                  <a:lnTo>
                    <a:pt x="7090918" y="0"/>
                  </a:lnTo>
                  <a:cubicBezTo>
                    <a:pt x="7203440" y="0"/>
                    <a:pt x="7295135" y="90170"/>
                    <a:pt x="7295135" y="201930"/>
                  </a:cubicBezTo>
                  <a:lnTo>
                    <a:pt x="7276085" y="201930"/>
                  </a:lnTo>
                  <a:lnTo>
                    <a:pt x="7295135" y="201930"/>
                  </a:lnTo>
                  <a:lnTo>
                    <a:pt x="7295135" y="1991614"/>
                  </a:lnTo>
                  <a:lnTo>
                    <a:pt x="7276085" y="1991614"/>
                  </a:lnTo>
                  <a:lnTo>
                    <a:pt x="7295135" y="1991614"/>
                  </a:lnTo>
                  <a:cubicBezTo>
                    <a:pt x="7295135" y="2103374"/>
                    <a:pt x="7203440" y="2193544"/>
                    <a:pt x="7090918" y="2193544"/>
                  </a:cubicBezTo>
                  <a:lnTo>
                    <a:pt x="7090918" y="2174494"/>
                  </a:lnTo>
                  <a:lnTo>
                    <a:pt x="7090918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918" y="2155444"/>
                  </a:lnTo>
                  <a:cubicBezTo>
                    <a:pt x="7182866" y="2155444"/>
                    <a:pt x="7257035" y="2081911"/>
                    <a:pt x="7257035" y="1991614"/>
                  </a:cubicBezTo>
                  <a:lnTo>
                    <a:pt x="7257035" y="201930"/>
                  </a:lnTo>
                  <a:cubicBezTo>
                    <a:pt x="7257035" y="111633"/>
                    <a:pt x="7182866" y="38100"/>
                    <a:pt x="7090918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6393954" y="4730354"/>
            <a:ext cx="114300" cy="1616571"/>
            <a:chOff x="0" y="0"/>
            <a:chExt cx="152400" cy="2155428"/>
          </a:xfrm>
        </p:grpSpPr>
        <p:sp>
          <p:nvSpPr>
            <p:cNvPr id="60" name="Freeform 60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1" name="TextBox 61"/>
          <p:cNvSpPr txBox="1"/>
          <p:nvPr/>
        </p:nvSpPr>
        <p:spPr>
          <a:xfrm>
            <a:off x="6754565" y="4957614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No-Show Rate %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6754565" y="5390406"/>
            <a:ext cx="4864448" cy="71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Percentage of customers who booked but didn’t show up.</a:t>
            </a:r>
          </a:p>
        </p:txBody>
      </p:sp>
      <p:grpSp>
        <p:nvGrpSpPr>
          <p:cNvPr id="63" name="Group 63"/>
          <p:cNvGrpSpPr/>
          <p:nvPr/>
        </p:nvGrpSpPr>
        <p:grpSpPr>
          <a:xfrm>
            <a:off x="12068770" y="4716066"/>
            <a:ext cx="5471220" cy="1645146"/>
            <a:chOff x="0" y="0"/>
            <a:chExt cx="7294960" cy="2193528"/>
          </a:xfrm>
        </p:grpSpPr>
        <p:sp>
          <p:nvSpPr>
            <p:cNvPr id="64" name="Freeform 64"/>
            <p:cNvSpPr/>
            <p:nvPr/>
          </p:nvSpPr>
          <p:spPr>
            <a:xfrm>
              <a:off x="19050" y="19050"/>
              <a:ext cx="7256907" cy="2155444"/>
            </a:xfrm>
            <a:custGeom>
              <a:avLst/>
              <a:gdLst/>
              <a:ahLst/>
              <a:cxnLst/>
              <a:rect l="l" t="t" r="r" b="b"/>
              <a:pathLst>
                <a:path w="7256907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741" y="0"/>
                  </a:lnTo>
                  <a:cubicBezTo>
                    <a:pt x="7173976" y="0"/>
                    <a:pt x="7256907" y="81915"/>
                    <a:pt x="7256907" y="182880"/>
                  </a:cubicBezTo>
                  <a:lnTo>
                    <a:pt x="7256907" y="1972564"/>
                  </a:lnTo>
                  <a:cubicBezTo>
                    <a:pt x="7256907" y="2073529"/>
                    <a:pt x="7173976" y="2155444"/>
                    <a:pt x="7071741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65" name="Freeform 65"/>
            <p:cNvSpPr/>
            <p:nvPr/>
          </p:nvSpPr>
          <p:spPr>
            <a:xfrm>
              <a:off x="0" y="0"/>
              <a:ext cx="7295007" cy="2193544"/>
            </a:xfrm>
            <a:custGeom>
              <a:avLst/>
              <a:gdLst/>
              <a:ahLst/>
              <a:cxnLst/>
              <a:rect l="l" t="t" r="r" b="b"/>
              <a:pathLst>
                <a:path w="7295007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791" y="0"/>
                  </a:lnTo>
                  <a:lnTo>
                    <a:pt x="7090791" y="19050"/>
                  </a:lnTo>
                  <a:lnTo>
                    <a:pt x="7090791" y="0"/>
                  </a:lnTo>
                  <a:cubicBezTo>
                    <a:pt x="7203313" y="0"/>
                    <a:pt x="7295007" y="90170"/>
                    <a:pt x="7295007" y="201930"/>
                  </a:cubicBezTo>
                  <a:lnTo>
                    <a:pt x="7275957" y="201930"/>
                  </a:lnTo>
                  <a:lnTo>
                    <a:pt x="7295007" y="201930"/>
                  </a:lnTo>
                  <a:lnTo>
                    <a:pt x="7295007" y="1991614"/>
                  </a:lnTo>
                  <a:lnTo>
                    <a:pt x="7275957" y="1991614"/>
                  </a:lnTo>
                  <a:lnTo>
                    <a:pt x="7295007" y="1991614"/>
                  </a:lnTo>
                  <a:cubicBezTo>
                    <a:pt x="7295007" y="2103374"/>
                    <a:pt x="7203313" y="2193544"/>
                    <a:pt x="7090791" y="2193544"/>
                  </a:cubicBezTo>
                  <a:lnTo>
                    <a:pt x="7090791" y="2174494"/>
                  </a:lnTo>
                  <a:lnTo>
                    <a:pt x="7090791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791" y="2155444"/>
                  </a:lnTo>
                  <a:cubicBezTo>
                    <a:pt x="7182739" y="2155444"/>
                    <a:pt x="7256907" y="2081911"/>
                    <a:pt x="7256907" y="1991614"/>
                  </a:cubicBezTo>
                  <a:lnTo>
                    <a:pt x="7256907" y="201930"/>
                  </a:lnTo>
                  <a:cubicBezTo>
                    <a:pt x="7256907" y="111633"/>
                    <a:pt x="7182739" y="38100"/>
                    <a:pt x="7090791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66" name="Group 66"/>
          <p:cNvGrpSpPr/>
          <p:nvPr/>
        </p:nvGrpSpPr>
        <p:grpSpPr>
          <a:xfrm>
            <a:off x="12054482" y="4730354"/>
            <a:ext cx="114300" cy="1616571"/>
            <a:chOff x="0" y="0"/>
            <a:chExt cx="152400" cy="2155428"/>
          </a:xfrm>
        </p:grpSpPr>
        <p:sp>
          <p:nvSpPr>
            <p:cNvPr id="67" name="Freeform 67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8" name="TextBox 68"/>
          <p:cNvSpPr txBox="1"/>
          <p:nvPr/>
        </p:nvSpPr>
        <p:spPr>
          <a:xfrm>
            <a:off x="12415094" y="4957614"/>
            <a:ext cx="2850654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Booking % by Platform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2415094" y="5390406"/>
            <a:ext cx="4864299" cy="71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Contribution of each booking platform to total bookings.</a:t>
            </a:r>
          </a:p>
        </p:txBody>
      </p:sp>
      <p:grpSp>
        <p:nvGrpSpPr>
          <p:cNvPr id="70" name="Group 70"/>
          <p:cNvGrpSpPr/>
          <p:nvPr/>
        </p:nvGrpSpPr>
        <p:grpSpPr>
          <a:xfrm>
            <a:off x="747861" y="6550373"/>
            <a:ext cx="5471220" cy="1318618"/>
            <a:chOff x="0" y="0"/>
            <a:chExt cx="7294960" cy="1758157"/>
          </a:xfrm>
        </p:grpSpPr>
        <p:sp>
          <p:nvSpPr>
            <p:cNvPr id="71" name="Freeform 71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72" name="Freeform 72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73" name="Group 73"/>
          <p:cNvGrpSpPr/>
          <p:nvPr/>
        </p:nvGrpSpPr>
        <p:grpSpPr>
          <a:xfrm>
            <a:off x="733574" y="6564660"/>
            <a:ext cx="114300" cy="1290042"/>
            <a:chOff x="0" y="0"/>
            <a:chExt cx="152400" cy="1720057"/>
          </a:xfrm>
        </p:grpSpPr>
        <p:sp>
          <p:nvSpPr>
            <p:cNvPr id="74" name="Freeform 74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75" name="TextBox 75"/>
          <p:cNvSpPr txBox="1"/>
          <p:nvPr/>
        </p:nvSpPr>
        <p:spPr>
          <a:xfrm>
            <a:off x="1094185" y="6791920"/>
            <a:ext cx="3277492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Booking % by Room Class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094185" y="7224712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Share of bookings by room category.</a:t>
            </a:r>
          </a:p>
        </p:txBody>
      </p:sp>
      <p:grpSp>
        <p:nvGrpSpPr>
          <p:cNvPr id="77" name="Group 77"/>
          <p:cNvGrpSpPr/>
          <p:nvPr/>
        </p:nvGrpSpPr>
        <p:grpSpPr>
          <a:xfrm>
            <a:off x="6408241" y="6550373"/>
            <a:ext cx="5471369" cy="1318618"/>
            <a:chOff x="0" y="0"/>
            <a:chExt cx="7295158" cy="1758157"/>
          </a:xfrm>
        </p:grpSpPr>
        <p:sp>
          <p:nvSpPr>
            <p:cNvPr id="78" name="Freeform 78"/>
            <p:cNvSpPr/>
            <p:nvPr/>
          </p:nvSpPr>
          <p:spPr>
            <a:xfrm>
              <a:off x="19050" y="19050"/>
              <a:ext cx="7257035" cy="1720088"/>
            </a:xfrm>
            <a:custGeom>
              <a:avLst/>
              <a:gdLst/>
              <a:ahLst/>
              <a:cxnLst/>
              <a:rect l="l" t="t" r="r" b="b"/>
              <a:pathLst>
                <a:path w="7257035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1106" y="0"/>
                  </a:lnTo>
                  <a:cubicBezTo>
                    <a:pt x="7173850" y="0"/>
                    <a:pt x="7257035" y="81915"/>
                    <a:pt x="7257035" y="182880"/>
                  </a:cubicBezTo>
                  <a:lnTo>
                    <a:pt x="7257035" y="1537208"/>
                  </a:lnTo>
                  <a:cubicBezTo>
                    <a:pt x="7257035" y="1638173"/>
                    <a:pt x="7173723" y="1720088"/>
                    <a:pt x="7071106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79" name="Freeform 79"/>
            <p:cNvSpPr/>
            <p:nvPr/>
          </p:nvSpPr>
          <p:spPr>
            <a:xfrm>
              <a:off x="0" y="0"/>
              <a:ext cx="7295135" cy="1758188"/>
            </a:xfrm>
            <a:custGeom>
              <a:avLst/>
              <a:gdLst/>
              <a:ahLst/>
              <a:cxnLst/>
              <a:rect l="l" t="t" r="r" b="b"/>
              <a:pathLst>
                <a:path w="7295135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90156" y="0"/>
                  </a:lnTo>
                  <a:lnTo>
                    <a:pt x="7090156" y="19050"/>
                  </a:lnTo>
                  <a:lnTo>
                    <a:pt x="7090156" y="0"/>
                  </a:lnTo>
                  <a:cubicBezTo>
                    <a:pt x="7203060" y="0"/>
                    <a:pt x="7295135" y="90170"/>
                    <a:pt x="7295135" y="201930"/>
                  </a:cubicBezTo>
                  <a:lnTo>
                    <a:pt x="7276085" y="201930"/>
                  </a:lnTo>
                  <a:lnTo>
                    <a:pt x="7295135" y="201930"/>
                  </a:lnTo>
                  <a:lnTo>
                    <a:pt x="7295135" y="1556258"/>
                  </a:lnTo>
                  <a:lnTo>
                    <a:pt x="7276085" y="1556258"/>
                  </a:lnTo>
                  <a:lnTo>
                    <a:pt x="7295135" y="1556258"/>
                  </a:lnTo>
                  <a:cubicBezTo>
                    <a:pt x="7295135" y="1668018"/>
                    <a:pt x="7203060" y="1758188"/>
                    <a:pt x="7090156" y="1758188"/>
                  </a:cubicBezTo>
                  <a:lnTo>
                    <a:pt x="7090156" y="1739138"/>
                  </a:lnTo>
                  <a:lnTo>
                    <a:pt x="7090156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90156" y="1720088"/>
                  </a:lnTo>
                  <a:cubicBezTo>
                    <a:pt x="7182613" y="1720088"/>
                    <a:pt x="7257035" y="1646428"/>
                    <a:pt x="7257035" y="1556258"/>
                  </a:cubicBezTo>
                  <a:lnTo>
                    <a:pt x="7257035" y="201930"/>
                  </a:lnTo>
                  <a:cubicBezTo>
                    <a:pt x="7257035" y="111760"/>
                    <a:pt x="7182613" y="38100"/>
                    <a:pt x="7090156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80" name="Group 80"/>
          <p:cNvGrpSpPr/>
          <p:nvPr/>
        </p:nvGrpSpPr>
        <p:grpSpPr>
          <a:xfrm>
            <a:off x="6393954" y="6564660"/>
            <a:ext cx="114300" cy="1290042"/>
            <a:chOff x="0" y="0"/>
            <a:chExt cx="152400" cy="1720057"/>
          </a:xfrm>
        </p:grpSpPr>
        <p:sp>
          <p:nvSpPr>
            <p:cNvPr id="81" name="Freeform 81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82" name="TextBox 82"/>
          <p:cNvSpPr txBox="1"/>
          <p:nvPr/>
        </p:nvSpPr>
        <p:spPr>
          <a:xfrm>
            <a:off x="6754565" y="6791920"/>
            <a:ext cx="3175397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ADR (Average Daily Rate)</a:t>
            </a:r>
          </a:p>
        </p:txBody>
      </p:sp>
      <p:sp>
        <p:nvSpPr>
          <p:cNvPr id="83" name="TextBox 83"/>
          <p:cNvSpPr txBox="1"/>
          <p:nvPr/>
        </p:nvSpPr>
        <p:spPr>
          <a:xfrm>
            <a:off x="6754565" y="7224712"/>
            <a:ext cx="4864448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Average price paid per booked room.</a:t>
            </a:r>
          </a:p>
        </p:txBody>
      </p:sp>
      <p:grpSp>
        <p:nvGrpSpPr>
          <p:cNvPr id="84" name="Group 84"/>
          <p:cNvGrpSpPr/>
          <p:nvPr/>
        </p:nvGrpSpPr>
        <p:grpSpPr>
          <a:xfrm>
            <a:off x="12068770" y="6550373"/>
            <a:ext cx="5471220" cy="1318618"/>
            <a:chOff x="0" y="0"/>
            <a:chExt cx="7294960" cy="1758157"/>
          </a:xfrm>
        </p:grpSpPr>
        <p:sp>
          <p:nvSpPr>
            <p:cNvPr id="85" name="Freeform 85"/>
            <p:cNvSpPr/>
            <p:nvPr/>
          </p:nvSpPr>
          <p:spPr>
            <a:xfrm>
              <a:off x="19050" y="19050"/>
              <a:ext cx="7256780" cy="1720088"/>
            </a:xfrm>
            <a:custGeom>
              <a:avLst/>
              <a:gdLst/>
              <a:ahLst/>
              <a:cxnLst/>
              <a:rect l="l" t="t" r="r" b="b"/>
              <a:pathLst>
                <a:path w="7256780" h="1720088">
                  <a:moveTo>
                    <a:pt x="0" y="182880"/>
                  </a:moveTo>
                  <a:cubicBezTo>
                    <a:pt x="0" y="81915"/>
                    <a:pt x="83312" y="0"/>
                    <a:pt x="185928" y="0"/>
                  </a:cubicBezTo>
                  <a:lnTo>
                    <a:pt x="7070852" y="0"/>
                  </a:lnTo>
                  <a:cubicBezTo>
                    <a:pt x="7173595" y="0"/>
                    <a:pt x="7256780" y="81915"/>
                    <a:pt x="7256780" y="182880"/>
                  </a:cubicBezTo>
                  <a:lnTo>
                    <a:pt x="7256780" y="1537208"/>
                  </a:lnTo>
                  <a:cubicBezTo>
                    <a:pt x="7256780" y="1638173"/>
                    <a:pt x="7173468" y="1720088"/>
                    <a:pt x="7070852" y="1720088"/>
                  </a:cubicBezTo>
                  <a:lnTo>
                    <a:pt x="185928" y="1720088"/>
                  </a:lnTo>
                  <a:cubicBezTo>
                    <a:pt x="83185" y="1720088"/>
                    <a:pt x="0" y="1638173"/>
                    <a:pt x="0" y="1537208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86" name="Freeform 86"/>
            <p:cNvSpPr/>
            <p:nvPr/>
          </p:nvSpPr>
          <p:spPr>
            <a:xfrm>
              <a:off x="0" y="0"/>
              <a:ext cx="7294880" cy="1758188"/>
            </a:xfrm>
            <a:custGeom>
              <a:avLst/>
              <a:gdLst/>
              <a:ahLst/>
              <a:cxnLst/>
              <a:rect l="l" t="t" r="r" b="b"/>
              <a:pathLst>
                <a:path w="7294880" h="1758188">
                  <a:moveTo>
                    <a:pt x="0" y="201930"/>
                  </a:moveTo>
                  <a:cubicBezTo>
                    <a:pt x="0" y="90170"/>
                    <a:pt x="92075" y="0"/>
                    <a:pt x="204978" y="0"/>
                  </a:cubicBezTo>
                  <a:lnTo>
                    <a:pt x="7089902" y="0"/>
                  </a:lnTo>
                  <a:lnTo>
                    <a:pt x="7089902" y="19050"/>
                  </a:lnTo>
                  <a:lnTo>
                    <a:pt x="7089902" y="0"/>
                  </a:lnTo>
                  <a:cubicBezTo>
                    <a:pt x="7202805" y="0"/>
                    <a:pt x="7294880" y="90170"/>
                    <a:pt x="7294880" y="201930"/>
                  </a:cubicBezTo>
                  <a:lnTo>
                    <a:pt x="7275830" y="201930"/>
                  </a:lnTo>
                  <a:lnTo>
                    <a:pt x="7294880" y="201930"/>
                  </a:lnTo>
                  <a:lnTo>
                    <a:pt x="7294880" y="1556258"/>
                  </a:lnTo>
                  <a:lnTo>
                    <a:pt x="7275830" y="1556258"/>
                  </a:lnTo>
                  <a:lnTo>
                    <a:pt x="7294880" y="1556258"/>
                  </a:lnTo>
                  <a:cubicBezTo>
                    <a:pt x="7294880" y="1668018"/>
                    <a:pt x="7202805" y="1758188"/>
                    <a:pt x="7089902" y="1758188"/>
                  </a:cubicBezTo>
                  <a:lnTo>
                    <a:pt x="7089902" y="1739138"/>
                  </a:lnTo>
                  <a:lnTo>
                    <a:pt x="7089902" y="1758188"/>
                  </a:lnTo>
                  <a:lnTo>
                    <a:pt x="204978" y="1758188"/>
                  </a:lnTo>
                  <a:lnTo>
                    <a:pt x="204978" y="1739138"/>
                  </a:lnTo>
                  <a:lnTo>
                    <a:pt x="204978" y="1758188"/>
                  </a:lnTo>
                  <a:cubicBezTo>
                    <a:pt x="92075" y="1758188"/>
                    <a:pt x="0" y="1668018"/>
                    <a:pt x="0" y="1556258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556258"/>
                  </a:lnTo>
                  <a:lnTo>
                    <a:pt x="19050" y="1556258"/>
                  </a:lnTo>
                  <a:lnTo>
                    <a:pt x="38100" y="1556258"/>
                  </a:lnTo>
                  <a:cubicBezTo>
                    <a:pt x="38100" y="1646428"/>
                    <a:pt x="112522" y="1720088"/>
                    <a:pt x="204978" y="1720088"/>
                  </a:cubicBezTo>
                  <a:lnTo>
                    <a:pt x="7089902" y="1720088"/>
                  </a:lnTo>
                  <a:cubicBezTo>
                    <a:pt x="7182358" y="1720088"/>
                    <a:pt x="7256780" y="1646428"/>
                    <a:pt x="7256780" y="1556258"/>
                  </a:cubicBezTo>
                  <a:lnTo>
                    <a:pt x="7256780" y="201930"/>
                  </a:lnTo>
                  <a:cubicBezTo>
                    <a:pt x="7256780" y="111760"/>
                    <a:pt x="7182358" y="38100"/>
                    <a:pt x="7089902" y="38100"/>
                  </a:cubicBezTo>
                  <a:lnTo>
                    <a:pt x="204978" y="38100"/>
                  </a:lnTo>
                  <a:lnTo>
                    <a:pt x="204978" y="19050"/>
                  </a:lnTo>
                  <a:lnTo>
                    <a:pt x="204978" y="38100"/>
                  </a:lnTo>
                  <a:cubicBezTo>
                    <a:pt x="112522" y="38100"/>
                    <a:pt x="38100" y="111760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87" name="Group 87"/>
          <p:cNvGrpSpPr/>
          <p:nvPr/>
        </p:nvGrpSpPr>
        <p:grpSpPr>
          <a:xfrm>
            <a:off x="12054482" y="6564660"/>
            <a:ext cx="114300" cy="1290042"/>
            <a:chOff x="0" y="0"/>
            <a:chExt cx="152400" cy="1720057"/>
          </a:xfrm>
        </p:grpSpPr>
        <p:sp>
          <p:nvSpPr>
            <p:cNvPr id="88" name="Freeform 88" descr="preencoded.png"/>
            <p:cNvSpPr/>
            <p:nvPr/>
          </p:nvSpPr>
          <p:spPr>
            <a:xfrm>
              <a:off x="0" y="0"/>
              <a:ext cx="152400" cy="1720088"/>
            </a:xfrm>
            <a:custGeom>
              <a:avLst/>
              <a:gdLst/>
              <a:ahLst/>
              <a:cxnLst/>
              <a:rect l="l" t="t" r="r" b="b"/>
              <a:pathLst>
                <a:path w="152400" h="1720088">
                  <a:moveTo>
                    <a:pt x="0" y="0"/>
                  </a:moveTo>
                  <a:lnTo>
                    <a:pt x="152400" y="0"/>
                  </a:lnTo>
                  <a:lnTo>
                    <a:pt x="152400" y="1720088"/>
                  </a:lnTo>
                  <a:lnTo>
                    <a:pt x="0" y="17200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62" r="-162" b="1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89" name="TextBox 89"/>
          <p:cNvSpPr txBox="1"/>
          <p:nvPr/>
        </p:nvSpPr>
        <p:spPr>
          <a:xfrm>
            <a:off x="12415094" y="6791920"/>
            <a:ext cx="4779466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RevPAR (Revenue Per Available Room)</a:t>
            </a:r>
          </a:p>
        </p:txBody>
      </p:sp>
      <p:sp>
        <p:nvSpPr>
          <p:cNvPr id="90" name="TextBox 90"/>
          <p:cNvSpPr txBox="1"/>
          <p:nvPr/>
        </p:nvSpPr>
        <p:spPr>
          <a:xfrm>
            <a:off x="12415094" y="7224712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Revenue generated for each available room.</a:t>
            </a:r>
          </a:p>
        </p:txBody>
      </p:sp>
      <p:grpSp>
        <p:nvGrpSpPr>
          <p:cNvPr id="91" name="Group 91"/>
          <p:cNvGrpSpPr/>
          <p:nvPr/>
        </p:nvGrpSpPr>
        <p:grpSpPr>
          <a:xfrm>
            <a:off x="747861" y="8058150"/>
            <a:ext cx="5471220" cy="1645146"/>
            <a:chOff x="0" y="0"/>
            <a:chExt cx="7294960" cy="2193528"/>
          </a:xfrm>
        </p:grpSpPr>
        <p:sp>
          <p:nvSpPr>
            <p:cNvPr id="92" name="Freeform 92"/>
            <p:cNvSpPr/>
            <p:nvPr/>
          </p:nvSpPr>
          <p:spPr>
            <a:xfrm>
              <a:off x="19050" y="19050"/>
              <a:ext cx="7256907" cy="2155444"/>
            </a:xfrm>
            <a:custGeom>
              <a:avLst/>
              <a:gdLst/>
              <a:ahLst/>
              <a:cxnLst/>
              <a:rect l="l" t="t" r="r" b="b"/>
              <a:pathLst>
                <a:path w="7256907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741" y="0"/>
                  </a:lnTo>
                  <a:cubicBezTo>
                    <a:pt x="7173976" y="0"/>
                    <a:pt x="7256907" y="81915"/>
                    <a:pt x="7256907" y="182880"/>
                  </a:cubicBezTo>
                  <a:lnTo>
                    <a:pt x="7256907" y="1972564"/>
                  </a:lnTo>
                  <a:cubicBezTo>
                    <a:pt x="7256907" y="2073529"/>
                    <a:pt x="7173976" y="2155444"/>
                    <a:pt x="7071741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93" name="Freeform 93"/>
            <p:cNvSpPr/>
            <p:nvPr/>
          </p:nvSpPr>
          <p:spPr>
            <a:xfrm>
              <a:off x="0" y="0"/>
              <a:ext cx="7295007" cy="2193544"/>
            </a:xfrm>
            <a:custGeom>
              <a:avLst/>
              <a:gdLst/>
              <a:ahLst/>
              <a:cxnLst/>
              <a:rect l="l" t="t" r="r" b="b"/>
              <a:pathLst>
                <a:path w="7295007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791" y="0"/>
                  </a:lnTo>
                  <a:lnTo>
                    <a:pt x="7090791" y="19050"/>
                  </a:lnTo>
                  <a:lnTo>
                    <a:pt x="7090791" y="0"/>
                  </a:lnTo>
                  <a:cubicBezTo>
                    <a:pt x="7203313" y="0"/>
                    <a:pt x="7295007" y="90170"/>
                    <a:pt x="7295007" y="201930"/>
                  </a:cubicBezTo>
                  <a:lnTo>
                    <a:pt x="7275957" y="201930"/>
                  </a:lnTo>
                  <a:lnTo>
                    <a:pt x="7295007" y="201930"/>
                  </a:lnTo>
                  <a:lnTo>
                    <a:pt x="7295007" y="1991614"/>
                  </a:lnTo>
                  <a:lnTo>
                    <a:pt x="7275957" y="1991614"/>
                  </a:lnTo>
                  <a:lnTo>
                    <a:pt x="7295007" y="1991614"/>
                  </a:lnTo>
                  <a:cubicBezTo>
                    <a:pt x="7295007" y="2103374"/>
                    <a:pt x="7203313" y="2193544"/>
                    <a:pt x="7090791" y="2193544"/>
                  </a:cubicBezTo>
                  <a:lnTo>
                    <a:pt x="7090791" y="2174494"/>
                  </a:lnTo>
                  <a:lnTo>
                    <a:pt x="7090791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791" y="2155444"/>
                  </a:lnTo>
                  <a:cubicBezTo>
                    <a:pt x="7182739" y="2155444"/>
                    <a:pt x="7256907" y="2081911"/>
                    <a:pt x="7256907" y="1991614"/>
                  </a:cubicBezTo>
                  <a:lnTo>
                    <a:pt x="7256907" y="201930"/>
                  </a:lnTo>
                  <a:cubicBezTo>
                    <a:pt x="7256907" y="111633"/>
                    <a:pt x="7182739" y="38100"/>
                    <a:pt x="7090791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94" name="Group 94"/>
          <p:cNvGrpSpPr/>
          <p:nvPr/>
        </p:nvGrpSpPr>
        <p:grpSpPr>
          <a:xfrm>
            <a:off x="733574" y="8072437"/>
            <a:ext cx="114300" cy="1616571"/>
            <a:chOff x="0" y="0"/>
            <a:chExt cx="152400" cy="2155428"/>
          </a:xfrm>
        </p:grpSpPr>
        <p:sp>
          <p:nvSpPr>
            <p:cNvPr id="95" name="Freeform 95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96" name="TextBox 96"/>
          <p:cNvSpPr txBox="1"/>
          <p:nvPr/>
        </p:nvSpPr>
        <p:spPr>
          <a:xfrm>
            <a:off x="1094185" y="8299697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Realization %</a:t>
            </a:r>
          </a:p>
        </p:txBody>
      </p:sp>
      <p:sp>
        <p:nvSpPr>
          <p:cNvPr id="97" name="TextBox 97"/>
          <p:cNvSpPr txBox="1"/>
          <p:nvPr/>
        </p:nvSpPr>
        <p:spPr>
          <a:xfrm>
            <a:off x="1094185" y="8732490"/>
            <a:ext cx="4864299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Percentage of bookings successfully utilized.</a:t>
            </a:r>
          </a:p>
        </p:txBody>
      </p:sp>
      <p:grpSp>
        <p:nvGrpSpPr>
          <p:cNvPr id="98" name="Group 98"/>
          <p:cNvGrpSpPr/>
          <p:nvPr/>
        </p:nvGrpSpPr>
        <p:grpSpPr>
          <a:xfrm>
            <a:off x="6408241" y="8058150"/>
            <a:ext cx="5471369" cy="1645146"/>
            <a:chOff x="0" y="0"/>
            <a:chExt cx="7295158" cy="2193528"/>
          </a:xfrm>
        </p:grpSpPr>
        <p:sp>
          <p:nvSpPr>
            <p:cNvPr id="99" name="Freeform 99"/>
            <p:cNvSpPr/>
            <p:nvPr/>
          </p:nvSpPr>
          <p:spPr>
            <a:xfrm>
              <a:off x="19050" y="19050"/>
              <a:ext cx="7257035" cy="2155444"/>
            </a:xfrm>
            <a:custGeom>
              <a:avLst/>
              <a:gdLst/>
              <a:ahLst/>
              <a:cxnLst/>
              <a:rect l="l" t="t" r="r" b="b"/>
              <a:pathLst>
                <a:path w="7257035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868" y="0"/>
                  </a:lnTo>
                  <a:cubicBezTo>
                    <a:pt x="7174103" y="0"/>
                    <a:pt x="7257035" y="81915"/>
                    <a:pt x="7257035" y="182880"/>
                  </a:cubicBezTo>
                  <a:lnTo>
                    <a:pt x="7257035" y="1972564"/>
                  </a:lnTo>
                  <a:cubicBezTo>
                    <a:pt x="7257035" y="2073529"/>
                    <a:pt x="7174103" y="2155444"/>
                    <a:pt x="7071868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100" name="Freeform 100"/>
            <p:cNvSpPr/>
            <p:nvPr/>
          </p:nvSpPr>
          <p:spPr>
            <a:xfrm>
              <a:off x="0" y="0"/>
              <a:ext cx="7295135" cy="2193544"/>
            </a:xfrm>
            <a:custGeom>
              <a:avLst/>
              <a:gdLst/>
              <a:ahLst/>
              <a:cxnLst/>
              <a:rect l="l" t="t" r="r" b="b"/>
              <a:pathLst>
                <a:path w="7295135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918" y="0"/>
                  </a:lnTo>
                  <a:lnTo>
                    <a:pt x="7090918" y="19050"/>
                  </a:lnTo>
                  <a:lnTo>
                    <a:pt x="7090918" y="0"/>
                  </a:lnTo>
                  <a:cubicBezTo>
                    <a:pt x="7203440" y="0"/>
                    <a:pt x="7295135" y="90170"/>
                    <a:pt x="7295135" y="201930"/>
                  </a:cubicBezTo>
                  <a:lnTo>
                    <a:pt x="7276085" y="201930"/>
                  </a:lnTo>
                  <a:lnTo>
                    <a:pt x="7295135" y="201930"/>
                  </a:lnTo>
                  <a:lnTo>
                    <a:pt x="7295135" y="1991614"/>
                  </a:lnTo>
                  <a:lnTo>
                    <a:pt x="7276085" y="1991614"/>
                  </a:lnTo>
                  <a:lnTo>
                    <a:pt x="7295135" y="1991614"/>
                  </a:lnTo>
                  <a:cubicBezTo>
                    <a:pt x="7295135" y="2103374"/>
                    <a:pt x="7203440" y="2193544"/>
                    <a:pt x="7090918" y="2193544"/>
                  </a:cubicBezTo>
                  <a:lnTo>
                    <a:pt x="7090918" y="2174494"/>
                  </a:lnTo>
                  <a:lnTo>
                    <a:pt x="7090918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918" y="2155444"/>
                  </a:lnTo>
                  <a:cubicBezTo>
                    <a:pt x="7182866" y="2155444"/>
                    <a:pt x="7257035" y="2081911"/>
                    <a:pt x="7257035" y="1991614"/>
                  </a:cubicBezTo>
                  <a:lnTo>
                    <a:pt x="7257035" y="201930"/>
                  </a:lnTo>
                  <a:cubicBezTo>
                    <a:pt x="7257035" y="111633"/>
                    <a:pt x="7182866" y="38100"/>
                    <a:pt x="7090918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01" name="Group 101"/>
          <p:cNvGrpSpPr/>
          <p:nvPr/>
        </p:nvGrpSpPr>
        <p:grpSpPr>
          <a:xfrm>
            <a:off x="6393954" y="8072437"/>
            <a:ext cx="114300" cy="1616571"/>
            <a:chOff x="0" y="0"/>
            <a:chExt cx="152400" cy="2155428"/>
          </a:xfrm>
        </p:grpSpPr>
        <p:sp>
          <p:nvSpPr>
            <p:cNvPr id="102" name="Freeform 102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03" name="TextBox 103"/>
          <p:cNvSpPr txBox="1"/>
          <p:nvPr/>
        </p:nvSpPr>
        <p:spPr>
          <a:xfrm>
            <a:off x="6754565" y="8299697"/>
            <a:ext cx="2722215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DBRN, DSRN, DURN</a:t>
            </a:r>
          </a:p>
        </p:txBody>
      </p:sp>
      <p:sp>
        <p:nvSpPr>
          <p:cNvPr id="104" name="TextBox 104"/>
          <p:cNvSpPr txBox="1"/>
          <p:nvPr/>
        </p:nvSpPr>
        <p:spPr>
          <a:xfrm>
            <a:off x="6754565" y="8732490"/>
            <a:ext cx="4864448" cy="383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Daily booked, sellable, and utilized room nights.</a:t>
            </a:r>
          </a:p>
        </p:txBody>
      </p:sp>
      <p:grpSp>
        <p:nvGrpSpPr>
          <p:cNvPr id="105" name="Group 105"/>
          <p:cNvGrpSpPr/>
          <p:nvPr/>
        </p:nvGrpSpPr>
        <p:grpSpPr>
          <a:xfrm>
            <a:off x="12068770" y="8058150"/>
            <a:ext cx="5471220" cy="1645146"/>
            <a:chOff x="0" y="0"/>
            <a:chExt cx="7294960" cy="2193528"/>
          </a:xfrm>
        </p:grpSpPr>
        <p:sp>
          <p:nvSpPr>
            <p:cNvPr id="106" name="Freeform 106"/>
            <p:cNvSpPr/>
            <p:nvPr/>
          </p:nvSpPr>
          <p:spPr>
            <a:xfrm>
              <a:off x="19050" y="19050"/>
              <a:ext cx="7256907" cy="2155444"/>
            </a:xfrm>
            <a:custGeom>
              <a:avLst/>
              <a:gdLst/>
              <a:ahLst/>
              <a:cxnLst/>
              <a:rect l="l" t="t" r="r" b="b"/>
              <a:pathLst>
                <a:path w="7256907" h="2155444">
                  <a:moveTo>
                    <a:pt x="0" y="182880"/>
                  </a:moveTo>
                  <a:cubicBezTo>
                    <a:pt x="0" y="81915"/>
                    <a:pt x="82931" y="0"/>
                    <a:pt x="185166" y="0"/>
                  </a:cubicBezTo>
                  <a:lnTo>
                    <a:pt x="7071741" y="0"/>
                  </a:lnTo>
                  <a:cubicBezTo>
                    <a:pt x="7173976" y="0"/>
                    <a:pt x="7256907" y="81915"/>
                    <a:pt x="7256907" y="182880"/>
                  </a:cubicBezTo>
                  <a:lnTo>
                    <a:pt x="7256907" y="1972564"/>
                  </a:lnTo>
                  <a:cubicBezTo>
                    <a:pt x="7256907" y="2073529"/>
                    <a:pt x="7173976" y="2155444"/>
                    <a:pt x="7071741" y="2155444"/>
                  </a:cubicBezTo>
                  <a:lnTo>
                    <a:pt x="185166" y="2155444"/>
                  </a:lnTo>
                  <a:cubicBezTo>
                    <a:pt x="82931" y="2155444"/>
                    <a:pt x="0" y="2073529"/>
                    <a:pt x="0" y="1972564"/>
                  </a:cubicBez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  <p:sp>
          <p:nvSpPr>
            <p:cNvPr id="107" name="Freeform 107"/>
            <p:cNvSpPr/>
            <p:nvPr/>
          </p:nvSpPr>
          <p:spPr>
            <a:xfrm>
              <a:off x="0" y="0"/>
              <a:ext cx="7295007" cy="2193544"/>
            </a:xfrm>
            <a:custGeom>
              <a:avLst/>
              <a:gdLst/>
              <a:ahLst/>
              <a:cxnLst/>
              <a:rect l="l" t="t" r="r" b="b"/>
              <a:pathLst>
                <a:path w="7295007" h="2193544">
                  <a:moveTo>
                    <a:pt x="0" y="201930"/>
                  </a:moveTo>
                  <a:cubicBezTo>
                    <a:pt x="0" y="90170"/>
                    <a:pt x="91694" y="0"/>
                    <a:pt x="204216" y="0"/>
                  </a:cubicBezTo>
                  <a:lnTo>
                    <a:pt x="7090791" y="0"/>
                  </a:lnTo>
                  <a:lnTo>
                    <a:pt x="7090791" y="19050"/>
                  </a:lnTo>
                  <a:lnTo>
                    <a:pt x="7090791" y="0"/>
                  </a:lnTo>
                  <a:cubicBezTo>
                    <a:pt x="7203313" y="0"/>
                    <a:pt x="7295007" y="90170"/>
                    <a:pt x="7295007" y="201930"/>
                  </a:cubicBezTo>
                  <a:lnTo>
                    <a:pt x="7275957" y="201930"/>
                  </a:lnTo>
                  <a:lnTo>
                    <a:pt x="7295007" y="201930"/>
                  </a:lnTo>
                  <a:lnTo>
                    <a:pt x="7295007" y="1991614"/>
                  </a:lnTo>
                  <a:lnTo>
                    <a:pt x="7275957" y="1991614"/>
                  </a:lnTo>
                  <a:lnTo>
                    <a:pt x="7295007" y="1991614"/>
                  </a:lnTo>
                  <a:cubicBezTo>
                    <a:pt x="7295007" y="2103374"/>
                    <a:pt x="7203313" y="2193544"/>
                    <a:pt x="7090791" y="2193544"/>
                  </a:cubicBezTo>
                  <a:lnTo>
                    <a:pt x="7090791" y="2174494"/>
                  </a:lnTo>
                  <a:lnTo>
                    <a:pt x="7090791" y="2193544"/>
                  </a:lnTo>
                  <a:lnTo>
                    <a:pt x="204216" y="2193544"/>
                  </a:lnTo>
                  <a:lnTo>
                    <a:pt x="204216" y="2174494"/>
                  </a:lnTo>
                  <a:lnTo>
                    <a:pt x="204216" y="2193544"/>
                  </a:lnTo>
                  <a:cubicBezTo>
                    <a:pt x="91694" y="2193544"/>
                    <a:pt x="0" y="2103374"/>
                    <a:pt x="0" y="1991614"/>
                  </a:cubicBezTo>
                  <a:lnTo>
                    <a:pt x="0" y="201930"/>
                  </a:lnTo>
                  <a:lnTo>
                    <a:pt x="19050" y="201930"/>
                  </a:lnTo>
                  <a:lnTo>
                    <a:pt x="0" y="201930"/>
                  </a:lnTo>
                  <a:moveTo>
                    <a:pt x="38100" y="201930"/>
                  </a:moveTo>
                  <a:lnTo>
                    <a:pt x="38100" y="1991614"/>
                  </a:lnTo>
                  <a:lnTo>
                    <a:pt x="19050" y="1991614"/>
                  </a:lnTo>
                  <a:lnTo>
                    <a:pt x="38100" y="1991614"/>
                  </a:lnTo>
                  <a:cubicBezTo>
                    <a:pt x="38100" y="2081911"/>
                    <a:pt x="112268" y="2155444"/>
                    <a:pt x="204216" y="2155444"/>
                  </a:cubicBezTo>
                  <a:lnTo>
                    <a:pt x="7090791" y="2155444"/>
                  </a:lnTo>
                  <a:cubicBezTo>
                    <a:pt x="7182739" y="2155444"/>
                    <a:pt x="7256907" y="2081911"/>
                    <a:pt x="7256907" y="1991614"/>
                  </a:cubicBezTo>
                  <a:lnTo>
                    <a:pt x="7256907" y="201930"/>
                  </a:lnTo>
                  <a:cubicBezTo>
                    <a:pt x="7256907" y="111633"/>
                    <a:pt x="7182739" y="38100"/>
                    <a:pt x="7090791" y="38100"/>
                  </a:cubicBezTo>
                  <a:lnTo>
                    <a:pt x="204216" y="38100"/>
                  </a:lnTo>
                  <a:lnTo>
                    <a:pt x="204216" y="19050"/>
                  </a:lnTo>
                  <a:lnTo>
                    <a:pt x="204216" y="38100"/>
                  </a:lnTo>
                  <a:cubicBezTo>
                    <a:pt x="112268" y="38100"/>
                    <a:pt x="38100" y="111633"/>
                    <a:pt x="38100" y="201930"/>
                  </a:cubicBezTo>
                  <a:close/>
                </a:path>
              </a:pathLst>
            </a:custGeom>
            <a:solidFill>
              <a:srgbClr val="BFD3D8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108" name="Group 108"/>
          <p:cNvGrpSpPr/>
          <p:nvPr/>
        </p:nvGrpSpPr>
        <p:grpSpPr>
          <a:xfrm>
            <a:off x="12054482" y="8072437"/>
            <a:ext cx="114300" cy="1616571"/>
            <a:chOff x="0" y="0"/>
            <a:chExt cx="152400" cy="2155428"/>
          </a:xfrm>
        </p:grpSpPr>
        <p:sp>
          <p:nvSpPr>
            <p:cNvPr id="109" name="Freeform 109" descr="preencoded.png"/>
            <p:cNvSpPr/>
            <p:nvPr/>
          </p:nvSpPr>
          <p:spPr>
            <a:xfrm>
              <a:off x="0" y="0"/>
              <a:ext cx="152400" cy="2155444"/>
            </a:xfrm>
            <a:custGeom>
              <a:avLst/>
              <a:gdLst/>
              <a:ahLst/>
              <a:cxnLst/>
              <a:rect l="l" t="t" r="r" b="b"/>
              <a:pathLst>
                <a:path w="152400" h="2155444">
                  <a:moveTo>
                    <a:pt x="0" y="0"/>
                  </a:moveTo>
                  <a:lnTo>
                    <a:pt x="152400" y="0"/>
                  </a:lnTo>
                  <a:lnTo>
                    <a:pt x="152400" y="2155444"/>
                  </a:lnTo>
                  <a:lnTo>
                    <a:pt x="0" y="21554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82" b="-82"/>
              </a:stretch>
            </a:blip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110" name="TextBox 110"/>
          <p:cNvSpPr txBox="1"/>
          <p:nvPr/>
        </p:nvSpPr>
        <p:spPr>
          <a:xfrm>
            <a:off x="12415094" y="8299697"/>
            <a:ext cx="2750493" cy="359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25"/>
              </a:lnSpc>
            </a:pPr>
            <a:r>
              <a:rPr lang="en-US" sz="2125">
                <a:solidFill>
                  <a:srgbClr val="384653"/>
                </a:solidFill>
                <a:latin typeface="Arimo"/>
                <a:ea typeface="Arimo"/>
                <a:cs typeface="Arimo"/>
                <a:sym typeface="Arimo"/>
              </a:rPr>
              <a:t>WoW Change Metrics</a:t>
            </a:r>
          </a:p>
        </p:txBody>
      </p:sp>
      <p:sp>
        <p:nvSpPr>
          <p:cNvPr id="111" name="TextBox 111"/>
          <p:cNvSpPr txBox="1"/>
          <p:nvPr/>
        </p:nvSpPr>
        <p:spPr>
          <a:xfrm>
            <a:off x="12415094" y="8732490"/>
            <a:ext cx="4864299" cy="71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62"/>
              </a:lnSpc>
            </a:pPr>
            <a:r>
              <a:rPr lang="en-US" sz="1687">
                <a:solidFill>
                  <a:srgbClr val="384653"/>
                </a:solidFill>
                <a:latin typeface="Roboto"/>
                <a:ea typeface="Roboto"/>
                <a:cs typeface="Roboto"/>
                <a:sym typeface="Roboto"/>
              </a:rPr>
              <a:t>Week-over-week changes in Revenue, Occupancy, ADR, RevPAR, and other KPIs.</a:t>
            </a:r>
          </a:p>
        </p:txBody>
      </p:sp>
    </p:spTree>
    <p:extLst>
      <p:ext uri="{BB962C8B-B14F-4D97-AF65-F5344CB8AC3E}">
        <p14:creationId xmlns:p14="http://schemas.microsoft.com/office/powerpoint/2010/main" val="3678338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452F9-1DDD-5AFE-A537-69315429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7F365B-9869-E4FA-AD91-5837417ADF2F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48AE8BA-76D2-CFAD-6C9E-728505B52CF7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C7E0E7"/>
            </a:solidFill>
          </p:spPr>
          <p:txBody>
            <a:bodyPr/>
            <a:lstStyle/>
            <a:p>
              <a:endParaRPr lang="en-IE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F0BF4316-8C3F-3562-158F-E89A85020402}"/>
              </a:ext>
            </a:extLst>
          </p:cNvPr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395B8D44-EE8F-6B78-566C-4043942B091A}"/>
                </a:ext>
              </a:extLst>
            </p:cNvPr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FAF9F5"/>
            </a:solidFill>
          </p:spPr>
          <p:txBody>
            <a:bodyPr/>
            <a:lstStyle/>
            <a:p>
              <a:endParaRPr lang="en-IE"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2EB97533-2BA1-FB0B-993C-9B224E08FAA4}"/>
              </a:ext>
            </a:extLst>
          </p:cNvPr>
          <p:cNvSpPr txBox="1"/>
          <p:nvPr/>
        </p:nvSpPr>
        <p:spPr>
          <a:xfrm>
            <a:off x="992238" y="933778"/>
            <a:ext cx="10030569" cy="8259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 dirty="0">
                <a:solidFill>
                  <a:srgbClr val="2E3C4E"/>
                </a:solidFill>
                <a:latin typeface="Arimo"/>
                <a:ea typeface="Arimo"/>
                <a:cs typeface="Arimo"/>
                <a:sym typeface="Arimo"/>
              </a:rPr>
              <a:t>Data Modelling -  Star Schema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D387BDB-286A-A0E4-5A0A-4119D124BF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713" y="2400301"/>
            <a:ext cx="16313049" cy="725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3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381</Words>
  <Application>Microsoft Office PowerPoint</Application>
  <PresentationFormat>Custom</PresentationFormat>
  <Paragraphs>52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Arimo</vt:lpstr>
      <vt:lpstr>Calibri</vt:lpstr>
      <vt:lpstr>Arial</vt:lpstr>
      <vt:lpstr>Roboto</vt:lpstr>
      <vt:lpstr>Roboto Bold</vt:lpstr>
      <vt:lpstr>Arimo Bold</vt:lpstr>
      <vt:lpstr>Arimo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Sonaal Rawat</cp:lastModifiedBy>
  <cp:revision>3</cp:revision>
  <dcterms:created xsi:type="dcterms:W3CDTF">2006-08-16T00:00:00Z</dcterms:created>
  <dcterms:modified xsi:type="dcterms:W3CDTF">2025-08-14T10:52:24Z</dcterms:modified>
  <dc:identifier>DAGu91mJkAA</dc:identifier>
</cp:coreProperties>
</file>