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6"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592"/>
  </p:normalViewPr>
  <p:slideViewPr>
    <p:cSldViewPr snapToGrid="0" snapToObjects="1">
      <p:cViewPr varScale="1">
        <p:scale>
          <a:sx n="63" d="100"/>
          <a:sy n="63"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19112"/>
            <a:ext cx="8825658" cy="3329581"/>
          </a:xfrm>
        </p:spPr>
        <p:txBody>
          <a:bodyPr/>
          <a:lstStyle/>
          <a:p>
            <a:r>
              <a:rPr lang="en-US" sz="5400" dirty="0"/>
              <a:t>Agentless Bare metal introspection</a:t>
            </a:r>
          </a:p>
        </p:txBody>
      </p:sp>
    </p:spTree>
    <p:extLst>
      <p:ext uri="{BB962C8B-B14F-4D97-AF65-F5344CB8AC3E}">
        <p14:creationId xmlns:p14="http://schemas.microsoft.com/office/powerpoint/2010/main" val="180428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architecture</a:t>
            </a:r>
          </a:p>
        </p:txBody>
      </p:sp>
      <p:pic>
        <p:nvPicPr>
          <p:cNvPr id="1026" name="Picture 2" descr="https://lh3.googleusercontent.com/lW11oXeOZU1kuXqMIGWk-w_VJtbumlyJofYD0ROg_NBVshgViOhGbouTao81M7f1BOX5szV-iH8lksXta5Yw4ppT1Ne41ge0YOOhXRd4XfpKwrZJoiAnrdl2DnMcKPEu09lijdG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3599" y="1308538"/>
            <a:ext cx="5953761" cy="4665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53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Bare Metal?</a:t>
            </a:r>
          </a:p>
        </p:txBody>
      </p:sp>
      <p:sp>
        <p:nvSpPr>
          <p:cNvPr id="3" name="Content Placeholder 2"/>
          <p:cNvSpPr>
            <a:spLocks noGrp="1"/>
          </p:cNvSpPr>
          <p:nvPr>
            <p:ph idx="1"/>
          </p:nvPr>
        </p:nvSpPr>
        <p:spPr/>
        <p:txBody>
          <a:bodyPr>
            <a:normAutofit/>
          </a:bodyPr>
          <a:lstStyle/>
          <a:p>
            <a:r>
              <a:rPr lang="en-US" dirty="0"/>
              <a:t>It’s a computer system or a network in which a VM is installed directly on the hard disk rather than OS of a host machine.</a:t>
            </a:r>
          </a:p>
          <a:p>
            <a:r>
              <a:rPr lang="en-US" dirty="0"/>
              <a:t>A lot of companies are preferring bare metal servers over VM due to unpredictability and degradation in performance.</a:t>
            </a:r>
          </a:p>
          <a:p>
            <a:r>
              <a:rPr lang="en-US" dirty="0"/>
              <a:t>Problems are like:</a:t>
            </a:r>
          </a:p>
          <a:p>
            <a:pPr lvl="1"/>
            <a:r>
              <a:rPr lang="en-US" dirty="0"/>
              <a:t>Slow provisioning</a:t>
            </a:r>
          </a:p>
          <a:p>
            <a:pPr lvl="1"/>
            <a:r>
              <a:rPr lang="en-US" dirty="0"/>
              <a:t>Server release for users</a:t>
            </a:r>
          </a:p>
          <a:p>
            <a:pPr lvl="1"/>
            <a:r>
              <a:rPr lang="en-US" dirty="0"/>
              <a:t>Poor tolerance to failures.</a:t>
            </a:r>
          </a:p>
        </p:txBody>
      </p:sp>
    </p:spTree>
    <p:extLst>
      <p:ext uri="{BB962C8B-B14F-4D97-AF65-F5344CB8AC3E}">
        <p14:creationId xmlns:p14="http://schemas.microsoft.com/office/powerpoint/2010/main" val="146934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to M2</a:t>
            </a:r>
          </a:p>
        </p:txBody>
      </p:sp>
      <p:sp>
        <p:nvSpPr>
          <p:cNvPr id="3" name="Content Placeholder 2"/>
          <p:cNvSpPr>
            <a:spLocks noGrp="1"/>
          </p:cNvSpPr>
          <p:nvPr>
            <p:ph idx="1"/>
          </p:nvPr>
        </p:nvSpPr>
        <p:spPr/>
        <p:txBody>
          <a:bodyPr>
            <a:normAutofit/>
          </a:bodyPr>
          <a:lstStyle/>
          <a:p>
            <a:r>
              <a:rPr lang="en-US" sz="2400" dirty="0"/>
              <a:t>Diskless Provisioning:</a:t>
            </a:r>
          </a:p>
          <a:p>
            <a:pPr lvl="1"/>
            <a:r>
              <a:rPr lang="en-US" sz="2000" dirty="0"/>
              <a:t>These systems keep provisioning image resident on a network accessible remote logical disk that appears as a local disk to bare metal systems.</a:t>
            </a:r>
          </a:p>
          <a:p>
            <a:pPr lvl="1"/>
            <a:r>
              <a:rPr lang="en-US" sz="2000" dirty="0"/>
              <a:t>Boot multiple servers from a singe image</a:t>
            </a:r>
          </a:p>
          <a:p>
            <a:pPr lvl="1"/>
            <a:r>
              <a:rPr lang="en-US" sz="2000" dirty="0"/>
              <a:t>M2 can rapidly start running applications by fetching necessary OS and application libraries before start-up and further required are fetched on demand.</a:t>
            </a:r>
          </a:p>
        </p:txBody>
      </p:sp>
    </p:spTree>
    <p:extLst>
      <p:ext uri="{BB962C8B-B14F-4D97-AF65-F5344CB8AC3E}">
        <p14:creationId xmlns:p14="http://schemas.microsoft.com/office/powerpoint/2010/main" val="88216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and Vision</a:t>
            </a:r>
          </a:p>
        </p:txBody>
      </p:sp>
      <p:sp>
        <p:nvSpPr>
          <p:cNvPr id="3" name="Content Placeholder 2"/>
          <p:cNvSpPr>
            <a:spLocks noGrp="1"/>
          </p:cNvSpPr>
          <p:nvPr>
            <p:ph idx="1"/>
          </p:nvPr>
        </p:nvSpPr>
        <p:spPr/>
        <p:txBody>
          <a:bodyPr/>
          <a:lstStyle/>
          <a:p>
            <a:r>
              <a:rPr lang="en-US" dirty="0"/>
              <a:t>Extending M2 API calls to allow Bare Metal Introspection.</a:t>
            </a:r>
          </a:p>
          <a:p>
            <a:r>
              <a:rPr lang="en-US" dirty="0"/>
              <a:t>Providing Agentless Crawler using M2 Infrastructure.</a:t>
            </a:r>
          </a:p>
        </p:txBody>
      </p:sp>
    </p:spTree>
    <p:extLst>
      <p:ext uri="{BB962C8B-B14F-4D97-AF65-F5344CB8AC3E}">
        <p14:creationId xmlns:p14="http://schemas.microsoft.com/office/powerpoint/2010/main" val="108996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a:t>We will be extending existing crawler to create an agentless Introspection Crawler for BM machines, that means Crawler will stay out of the main disk image repo, and reasons are:</a:t>
            </a:r>
          </a:p>
          <a:p>
            <a:r>
              <a:rPr lang="en-US" b="1" dirty="0"/>
              <a:t>Data Noise</a:t>
            </a:r>
            <a:r>
              <a:rPr lang="en-US" dirty="0"/>
              <a:t>: Since a lot of resources will be reading &amp; writing from a single point so sometimes one resource can read incomplete data or induce data noise</a:t>
            </a:r>
          </a:p>
          <a:p>
            <a:r>
              <a:rPr lang="en-US" b="1" dirty="0"/>
              <a:t>Deadlocks</a:t>
            </a:r>
            <a:r>
              <a:rPr lang="en-US" dirty="0"/>
              <a:t>: we have deadlocks on resources and this can cause latency.</a:t>
            </a:r>
          </a:p>
          <a:p>
            <a:r>
              <a:rPr lang="en-US" b="1" dirty="0"/>
              <a:t>Performance</a:t>
            </a:r>
            <a:r>
              <a:rPr lang="en-US" dirty="0"/>
              <a:t> can go down since Crawler (will be discussed later) could need more resources and cause loud on that node.</a:t>
            </a:r>
          </a:p>
          <a:p>
            <a:r>
              <a:rPr lang="en-US" b="1" dirty="0"/>
              <a:t>Security vulnerability</a:t>
            </a:r>
            <a:r>
              <a:rPr lang="en-US" dirty="0"/>
              <a:t>.</a:t>
            </a:r>
          </a:p>
        </p:txBody>
      </p:sp>
    </p:spTree>
    <p:extLst>
      <p:ext uri="{BB962C8B-B14F-4D97-AF65-F5344CB8AC3E}">
        <p14:creationId xmlns:p14="http://schemas.microsoft.com/office/powerpoint/2010/main" val="141227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features</a:t>
            </a:r>
          </a:p>
        </p:txBody>
      </p:sp>
      <p:sp>
        <p:nvSpPr>
          <p:cNvPr id="3" name="Content Placeholder 2"/>
          <p:cNvSpPr>
            <a:spLocks noGrp="1"/>
          </p:cNvSpPr>
          <p:nvPr>
            <p:ph idx="1"/>
          </p:nvPr>
        </p:nvSpPr>
        <p:spPr/>
        <p:txBody>
          <a:bodyPr/>
          <a:lstStyle/>
          <a:p>
            <a:r>
              <a:rPr lang="en-US" dirty="0"/>
              <a:t>Extending existing crawler to make API calls to M2 to clone and mount existing images/snapshots of system information to a different location.</a:t>
            </a:r>
          </a:p>
          <a:p>
            <a:r>
              <a:rPr lang="en-US" dirty="0"/>
              <a:t>Extracting information from the location in form of Frames (block of plain text)</a:t>
            </a:r>
          </a:p>
          <a:p>
            <a:r>
              <a:rPr lang="en-US" dirty="0"/>
              <a:t>Providing obtained information (Frame) to Annotator which will evaluate the frame potential vulnerabilities.</a:t>
            </a:r>
          </a:p>
          <a:p>
            <a:pPr marL="0" indent="0">
              <a:buNone/>
            </a:pPr>
            <a:endParaRPr lang="en-US" dirty="0"/>
          </a:p>
        </p:txBody>
      </p:sp>
    </p:spTree>
    <p:extLst>
      <p:ext uri="{BB962C8B-B14F-4D97-AF65-F5344CB8AC3E}">
        <p14:creationId xmlns:p14="http://schemas.microsoft.com/office/powerpoint/2010/main" val="202647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94138"/>
            <a:ext cx="8946541" cy="5854261"/>
          </a:xfrm>
        </p:spPr>
        <p:txBody>
          <a:bodyPr/>
          <a:lstStyle/>
          <a:p>
            <a:r>
              <a:rPr lang="en-US" b="1" dirty="0"/>
              <a:t>Acceptance Criteria :</a:t>
            </a:r>
            <a:br>
              <a:rPr lang="en-US" b="1" dirty="0"/>
            </a:br>
            <a:r>
              <a:rPr lang="en-US" dirty="0"/>
              <a:t>Minimum acceptance criteria is a script that allows The crawler to operate in a specified network to fetch Frames and send them to annotators for analysis.</a:t>
            </a:r>
            <a:br>
              <a:rPr lang="en-US" dirty="0"/>
            </a:br>
            <a:br>
              <a:rPr lang="en-US" dirty="0"/>
            </a:br>
            <a:endParaRPr lang="en-US" dirty="0"/>
          </a:p>
          <a:p>
            <a:r>
              <a:rPr lang="en-US" dirty="0"/>
              <a:t>User Personas:</a:t>
            </a:r>
          </a:p>
          <a:p>
            <a:r>
              <a:rPr lang="en-US" dirty="0"/>
              <a:t>Companies like IBM that are using Bare Metal Servers, as they can use agentless crawlers to introspect through the disk images and perform testing for checking vulnerabilities and improve performance and increase fault tolerance.</a:t>
            </a:r>
            <a:br>
              <a:rPr lang="en-US" dirty="0"/>
            </a:br>
            <a:endParaRPr lang="en-US" dirty="0"/>
          </a:p>
        </p:txBody>
      </p:sp>
    </p:spTree>
    <p:extLst>
      <p:ext uri="{BB962C8B-B14F-4D97-AF65-F5344CB8AC3E}">
        <p14:creationId xmlns:p14="http://schemas.microsoft.com/office/powerpoint/2010/main" val="114681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M2?</a:t>
            </a:r>
          </a:p>
        </p:txBody>
      </p:sp>
      <p:sp>
        <p:nvSpPr>
          <p:cNvPr id="3" name="Content Placeholder 2"/>
          <p:cNvSpPr>
            <a:spLocks noGrp="1"/>
          </p:cNvSpPr>
          <p:nvPr>
            <p:ph idx="1"/>
          </p:nvPr>
        </p:nvSpPr>
        <p:spPr/>
        <p:txBody>
          <a:bodyPr/>
          <a:lstStyle/>
          <a:p>
            <a:r>
              <a:rPr lang="en-US" dirty="0"/>
              <a:t>M2 is a general architecture for cloud provisioning for remote local storage, and it provides:</a:t>
            </a:r>
          </a:p>
          <a:p>
            <a:pPr lvl="1"/>
            <a:r>
              <a:rPr lang="en-US" dirty="0"/>
              <a:t>Rapidly releasing and acquiring servers to handle fluctuation in demand.</a:t>
            </a:r>
          </a:p>
          <a:p>
            <a:pPr lvl="1"/>
            <a:r>
              <a:rPr lang="en-US" dirty="0"/>
              <a:t>Rapidly recover from failed servers by booting another server with cloned disk and iBFT (since it is iSCSI based).</a:t>
            </a:r>
          </a:p>
          <a:p>
            <a:pPr lvl="1"/>
            <a:r>
              <a:rPr lang="en-US" dirty="0"/>
              <a:t>Snapshot and clone disk images on demand.</a:t>
            </a:r>
          </a:p>
          <a:p>
            <a:pPr lvl="1"/>
            <a:r>
              <a:rPr lang="en-US" dirty="0"/>
              <a:t>With M2 we can get cloned images for provisioning of a disk with desired application and then can do reconfiguration which is faster than provisioning server from scratch.</a:t>
            </a:r>
          </a:p>
        </p:txBody>
      </p:sp>
    </p:spTree>
    <p:extLst>
      <p:ext uri="{BB962C8B-B14F-4D97-AF65-F5344CB8AC3E}">
        <p14:creationId xmlns:p14="http://schemas.microsoft.com/office/powerpoint/2010/main" val="45039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28614"/>
            <a:ext cx="8946541" cy="5919786"/>
          </a:xfrm>
        </p:spPr>
        <p:txBody>
          <a:bodyPr/>
          <a:lstStyle/>
          <a:p>
            <a:r>
              <a:rPr lang="en-US" dirty="0"/>
              <a:t>A bare-metal cloud service has to offer on demand bare-metal servers with minimum startup overhead so that short-lived deployments with lifespans of a few hours can use bare-metal servers efficiently.</a:t>
            </a:r>
          </a:p>
          <a:p>
            <a:r>
              <a:rPr lang="en-US" dirty="0"/>
              <a:t>We use </a:t>
            </a:r>
            <a:r>
              <a:rPr lang="en-US" b="1" dirty="0"/>
              <a:t>iBFT, </a:t>
            </a:r>
            <a:r>
              <a:rPr lang="en-US" dirty="0"/>
              <a:t>that is a method of communicating parameters about the iSCSI boot device to an operating system.</a:t>
            </a:r>
          </a:p>
          <a:p>
            <a:r>
              <a:rPr lang="en-US" dirty="0"/>
              <a:t>iBFT makes M2 OS-agnostic, since it eliminates the need for OS-specific parsing and modification of images to configure the identity of the iSCSI server for a given server. </a:t>
            </a:r>
          </a:p>
          <a:p>
            <a:r>
              <a:rPr lang="en-US" dirty="0"/>
              <a:t>M2 API Server: </a:t>
            </a:r>
          </a:p>
          <a:p>
            <a:pPr lvl="1"/>
            <a:r>
              <a:rPr lang="en-US" dirty="0"/>
              <a:t>It a python based RESTful web service that controls flow between components of M2.</a:t>
            </a:r>
          </a:p>
          <a:p>
            <a:pPr lvl="1"/>
            <a:r>
              <a:rPr lang="en-US" dirty="0"/>
              <a:t>Exposed API enables user to provision servers, clone provision servers, create snapshots and perform images in them.</a:t>
            </a:r>
          </a:p>
          <a:p>
            <a:pPr lvl="1"/>
            <a:r>
              <a:rPr lang="en-US" dirty="0"/>
              <a:t>It also maintains a DB for mapping BM servers to disk images.</a:t>
            </a:r>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426608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TotalTime>
  <Words>407</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Agentless Bare metal introspection</vt:lpstr>
      <vt:lpstr>What is Bare Metal?</vt:lpstr>
      <vt:lpstr>Advantages to M2</vt:lpstr>
      <vt:lpstr>Goals and Vision</vt:lpstr>
      <vt:lpstr>Motivation</vt:lpstr>
      <vt:lpstr>Scope and features</vt:lpstr>
      <vt:lpstr>PowerPoint Presentation</vt:lpstr>
      <vt:lpstr>So what is M2?</vt:lpstr>
      <vt:lpstr>PowerPoint Presentation</vt:lpstr>
      <vt:lpstr>Our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Agentless Bare metal introspection</dc:title>
  <dc:creator>Microsoft Office User</dc:creator>
  <cp:lastModifiedBy>Bhautik Pipaliya</cp:lastModifiedBy>
  <cp:revision>9</cp:revision>
  <dcterms:created xsi:type="dcterms:W3CDTF">2018-02-02T18:39:02Z</dcterms:created>
  <dcterms:modified xsi:type="dcterms:W3CDTF">2018-02-12T22:02:32Z</dcterms:modified>
</cp:coreProperties>
</file>