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1"/>
  </p:notesMasterIdLst>
  <p:sldIdLst>
    <p:sldId id="698" r:id="rId5"/>
    <p:sldId id="862" r:id="rId6"/>
    <p:sldId id="867" r:id="rId7"/>
    <p:sldId id="856" r:id="rId8"/>
    <p:sldId id="866" r:id="rId9"/>
    <p:sldId id="861" r:id="rId10"/>
    <p:sldId id="863" r:id="rId11"/>
    <p:sldId id="864" r:id="rId12"/>
    <p:sldId id="865" r:id="rId13"/>
    <p:sldId id="857" r:id="rId14"/>
    <p:sldId id="868" r:id="rId15"/>
    <p:sldId id="869" r:id="rId16"/>
    <p:sldId id="858" r:id="rId17"/>
    <p:sldId id="859" r:id="rId18"/>
    <p:sldId id="817" r:id="rId19"/>
    <p:sldId id="72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CE360-1A89-4A28-97BE-6C86F10B63B5}" v="7" dt="2022-03-01T13:42:26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9"/>
        <p:guide pos="14387"/>
        <p:guide pos="96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ni Gandhi-25043" userId="S::025043@fsm.ac.in::8e1dd145-45b8-4c87-9615-8040d30e4025" providerId="AD" clId="Web-{359CE360-1A89-4A28-97BE-6C86F10B63B5}"/>
    <pc:docChg chg="modSld">
      <pc:chgData name="Nandini Gandhi-25043" userId="S::025043@fsm.ac.in::8e1dd145-45b8-4c87-9615-8040d30e4025" providerId="AD" clId="Web-{359CE360-1A89-4A28-97BE-6C86F10B63B5}" dt="2022-03-01T13:42:26.066" v="6"/>
      <pc:docMkLst>
        <pc:docMk/>
      </pc:docMkLst>
      <pc:sldChg chg="modSp">
        <pc:chgData name="Nandini Gandhi-25043" userId="S::025043@fsm.ac.in::8e1dd145-45b8-4c87-9615-8040d30e4025" providerId="AD" clId="Web-{359CE360-1A89-4A28-97BE-6C86F10B63B5}" dt="2022-03-01T13:40:54.891" v="5" actId="1076"/>
        <pc:sldMkLst>
          <pc:docMk/>
          <pc:sldMk cId="2882764145" sldId="858"/>
        </pc:sldMkLst>
        <pc:spChg chg="mod">
          <ac:chgData name="Nandini Gandhi-25043" userId="S::025043@fsm.ac.in::8e1dd145-45b8-4c87-9615-8040d30e4025" providerId="AD" clId="Web-{359CE360-1A89-4A28-97BE-6C86F10B63B5}" dt="2022-03-01T13:40:54.891" v="5" actId="1076"/>
          <ac:spMkLst>
            <pc:docMk/>
            <pc:sldMk cId="2882764145" sldId="858"/>
            <ac:spMk id="3" creationId="{00000000-0000-0000-0000-000000000000}"/>
          </ac:spMkLst>
        </pc:spChg>
      </pc:sldChg>
      <pc:sldChg chg="modSp">
        <pc:chgData name="Nandini Gandhi-25043" userId="S::025043@fsm.ac.in::8e1dd145-45b8-4c87-9615-8040d30e4025" providerId="AD" clId="Web-{359CE360-1A89-4A28-97BE-6C86F10B63B5}" dt="2022-03-01T12:56:37.648" v="4" actId="1076"/>
        <pc:sldMkLst>
          <pc:docMk/>
          <pc:sldMk cId="2339754501" sldId="867"/>
        </pc:sldMkLst>
        <pc:picChg chg="mod">
          <ac:chgData name="Nandini Gandhi-25043" userId="S::025043@fsm.ac.in::8e1dd145-45b8-4c87-9615-8040d30e4025" providerId="AD" clId="Web-{359CE360-1A89-4A28-97BE-6C86F10B63B5}" dt="2022-03-01T12:56:37.648" v="4" actId="1076"/>
          <ac:picMkLst>
            <pc:docMk/>
            <pc:sldMk cId="2339754501" sldId="867"/>
            <ac:picMk id="2057" creationId="{00000000-0000-0000-0000-000000000000}"/>
          </ac:picMkLst>
        </pc:picChg>
      </pc:sldChg>
      <pc:sldChg chg="modSp">
        <pc:chgData name="Nandini Gandhi-25043" userId="S::025043@fsm.ac.in::8e1dd145-45b8-4c87-9615-8040d30e4025" providerId="AD" clId="Web-{359CE360-1A89-4A28-97BE-6C86F10B63B5}" dt="2022-03-01T13:42:26.066" v="6"/>
        <pc:sldMkLst>
          <pc:docMk/>
          <pc:sldMk cId="2359828325" sldId="869"/>
        </pc:sldMkLst>
        <pc:graphicFrameChg chg="modGraphic">
          <ac:chgData name="Nandini Gandhi-25043" userId="S::025043@fsm.ac.in::8e1dd145-45b8-4c87-9615-8040d30e4025" providerId="AD" clId="Web-{359CE360-1A89-4A28-97BE-6C86F10B63B5}" dt="2022-03-01T13:42:26.066" v="6"/>
          <ac:graphicFrameMkLst>
            <pc:docMk/>
            <pc:sldMk cId="2359828325" sldId="869"/>
            <ac:graphicFrameMk id="1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sz="460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err="1">
                <a:solidFill>
                  <a:schemeClr val="bg1"/>
                </a:solidFill>
              </a:rPr>
              <a:t>Arghya</a:t>
            </a:r>
            <a:r>
              <a:rPr lang="en-US" sz="4200" b="1">
                <a:solidFill>
                  <a:schemeClr val="bg1"/>
                </a:solidFill>
              </a:rPr>
              <a:t> Ray</a:t>
            </a:r>
            <a:endParaRPr lang="en-US" sz="4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801000"/>
    </mc:Choice>
    <mc:Fallback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7602"/>
              </p:ext>
            </p:extLst>
          </p:nvPr>
        </p:nvGraphicFramePr>
        <p:xfrm>
          <a:off x="406295" y="1382111"/>
          <a:ext cx="19298976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/>
                        <a:t>Sr. No.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Profession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Credit rating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</a:t>
                      </a:r>
                      <a:r>
                        <a:rPr lang="en-US" sz="3400" baseline="0"/>
                        <a:t> with printer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</a:t>
                      </a:r>
                      <a:r>
                        <a:rPr lang="en-US" sz="3400" baseline="0"/>
                        <a:t> laptop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1.60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</a:t>
                      </a:r>
                      <a:r>
                        <a:rPr lang="en-US" sz="3400" baseline="0"/>
                        <a:t> laptop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2.20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/>
                        <a:t>15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Profession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Service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</a:t>
                      </a:r>
                      <a:r>
                        <a:rPr lang="en-US" sz="2800" baseline="0"/>
                        <a:t> with printer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/>
                        <a:t>7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/>
                        <a:t>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/>
                        <a:t>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2.20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2.10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Credit Rating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(0,1.6]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(1.6,1.7]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0135"/>
              </p:ext>
            </p:extLst>
          </p:nvPr>
        </p:nvGraphicFramePr>
        <p:xfrm>
          <a:off x="1" y="3962400"/>
          <a:ext cx="874834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Service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97288" y="-148728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Initial Overall Entropy (E</a:t>
                </a:r>
                <a:r>
                  <a:rPr lang="en-US" sz="3600" baseline="-25000"/>
                  <a:t>0</a:t>
                </a:r>
                <a:r>
                  <a:rPr lang="en-US" sz="360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/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(Credit Rating) = 0.918-0.084 = 0.834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97288" y="-148728"/>
                <a:ext cx="23971356" cy="13716000"/>
              </a:xfr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Credit Rating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Profession (Service)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only laptop</a:t>
            </a:r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(2,5]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(1.9,2]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(1.7,1.9]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(0,1.7]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Predictive Analytics for Dummies, By </a:t>
            </a:r>
            <a:r>
              <a:rPr lang="en-US" sz="3200" err="1"/>
              <a:t>Anasse</a:t>
            </a:r>
            <a:r>
              <a:rPr lang="en-US" sz="3200"/>
              <a:t> Bari, Mohamed </a:t>
            </a:r>
            <a:r>
              <a:rPr lang="en-US" sz="3200" err="1"/>
              <a:t>Chaouchi</a:t>
            </a:r>
            <a:r>
              <a:rPr lang="en-US" sz="320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Introduction to Data Mining with Case Studies, By G.K. Gupta. Copyright 2014 by PHI Learning Private Limited.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801000">
        <p14:vortex dir="r"/>
      </p:transition>
    </mc:Choice>
    <mc:Fallback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b="1"/>
              <a:t>Decision Tree</a:t>
            </a:r>
          </a:p>
          <a:p>
            <a:pPr>
              <a:lnSpc>
                <a:spcPct val="150000"/>
              </a:lnSpc>
            </a:pPr>
            <a:r>
              <a:rPr lang="en-US" sz="340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>
              <a:lnSpc>
                <a:spcPct val="100000"/>
              </a:lnSpc>
            </a:pPr>
            <a:r>
              <a:rPr lang="en-US" sz="3400"/>
              <a:t>Decision tree is a model that is both predictive and descriptive.</a:t>
            </a:r>
          </a:p>
          <a:p>
            <a:pPr>
              <a:lnSpc>
                <a:spcPct val="150000"/>
              </a:lnSpc>
            </a:pPr>
            <a:endParaRPr lang="en-US" sz="3400"/>
          </a:p>
          <a:p>
            <a:pPr>
              <a:lnSpc>
                <a:spcPct val="150000"/>
              </a:lnSpc>
            </a:pPr>
            <a:r>
              <a:rPr lang="en-US" sz="3400" b="1"/>
              <a:t>Advantages</a:t>
            </a:r>
            <a:r>
              <a:rPr lang="en-US" sz="340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Decision tree approach is widely used since it is efficient and can deal with both continuous and categorical variables.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The decision tree approach is able to deal with missing values in the training data and can tolerate some errors in data.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The decision tree approach is perhaps the best if each attribute takes only a small number of possible values.</a:t>
            </a:r>
          </a:p>
          <a:p>
            <a:pPr>
              <a:lnSpc>
                <a:spcPct val="150000"/>
              </a:lnSpc>
            </a:pPr>
            <a:r>
              <a:rPr lang="en-US" sz="3400" b="1"/>
              <a:t>Disadvantages</a:t>
            </a:r>
            <a:r>
              <a:rPr lang="en-US" sz="340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Decision trees are less appropriate for tasks where the task is to predict values of a continuous variable like share price or interest rate.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Decision trees can lead to a large number of errors if the number of training examples per class is small.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/>
              <a:t>The complexity of a decision tree increases as the number of attributes increases.</a:t>
            </a:r>
          </a:p>
          <a:p>
            <a:pPr>
              <a:lnSpc>
                <a:spcPct val="150000"/>
              </a:lnSpc>
            </a:pPr>
            <a:endParaRPr lang="en-US" sz="3400" b="1" i="1"/>
          </a:p>
          <a:p>
            <a:pPr>
              <a:lnSpc>
                <a:spcPct val="150000"/>
              </a:lnSpc>
            </a:pPr>
            <a:r>
              <a:rPr lang="en-US" sz="3400" b="1" i="1"/>
              <a:t>Measuring the quality of a decision tree</a:t>
            </a:r>
            <a:r>
              <a:rPr lang="en-US" sz="3400"/>
              <a:t> is an interesting problem altogether. </a:t>
            </a:r>
            <a:r>
              <a:rPr lang="en-US" sz="3400" b="1" i="1"/>
              <a:t>Classification accuracy</a:t>
            </a:r>
            <a:r>
              <a:rPr lang="en-US" sz="3400"/>
              <a:t> determined using test data is obviously a good measure but other measures like, </a:t>
            </a:r>
            <a:r>
              <a:rPr lang="en-US" sz="3400" b="1" i="1"/>
              <a:t>average cost </a:t>
            </a:r>
            <a:r>
              <a:rPr lang="en-US" sz="3400"/>
              <a:t>and </a:t>
            </a:r>
            <a:r>
              <a:rPr lang="en-US" sz="3400" b="1" i="1"/>
              <a:t>worst case cost </a:t>
            </a:r>
            <a:r>
              <a:rPr lang="en-US" sz="3400"/>
              <a:t>of classifying an object may be used.</a:t>
            </a:r>
          </a:p>
          <a:p>
            <a:pPr>
              <a:lnSpc>
                <a:spcPct val="150000"/>
              </a:lnSpc>
            </a:pP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84" y="948044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Picture taken from Velocity Business Solutions. Link: </a:t>
            </a:r>
            <a:r>
              <a:rPr lang="en-US" sz="2800">
                <a:hlinkClick r:id="rId3"/>
              </a:rPr>
              <a:t>https://www.vebuso.com/2020/01/decision-tree-intuition-from-concept-to-application/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Business Success Percentage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Business</a:t>
                      </a:r>
                      <a:r>
                        <a:rPr lang="en-US" baseline="0"/>
                        <a:t> Value Changes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Failure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Gain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Loss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Food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 Ideas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Food Truck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Restaurant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 Store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$20k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-$7k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$40k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-$21k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$6k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-$1k</a:t>
            </a:r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/>
              <a:t>In these cases, </a:t>
            </a:r>
            <a:r>
              <a:rPr lang="en-US" sz="3400" b="1" i="1"/>
              <a:t>the expected value</a:t>
            </a:r>
            <a:r>
              <a:rPr lang="en-US" sz="340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Expected 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/>
          </a:p>
          <a:p>
            <a:pPr algn="ctr">
              <a:buNone/>
            </a:pPr>
            <a:r>
              <a:rPr lang="en-US" sz="3600" b="1"/>
              <a:t>Classification and Regression Trees</a:t>
            </a:r>
            <a:endParaRPr lang="en-US" altLang="en-US" sz="3600" b="1"/>
          </a:p>
          <a:p>
            <a:pPr algn="just">
              <a:buNone/>
            </a:pPr>
            <a:r>
              <a:rPr lang="en-US" altLang="en-US" sz="3600" b="1"/>
              <a:t>Goal: </a:t>
            </a:r>
            <a:r>
              <a:rPr lang="en-US" altLang="en-US" sz="360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/>
              <a:t>	The output is a set of </a:t>
            </a:r>
            <a:r>
              <a:rPr lang="en-US" altLang="en-US" sz="3600" b="1"/>
              <a:t>rules</a:t>
            </a:r>
          </a:p>
          <a:p>
            <a:pPr algn="just">
              <a:buNone/>
            </a:pPr>
            <a:r>
              <a:rPr lang="en-US" altLang="en-US" sz="3600" b="1"/>
              <a:t>Example: </a:t>
            </a:r>
          </a:p>
          <a:p>
            <a:pPr algn="just"/>
            <a:r>
              <a:rPr lang="en-US" altLang="en-US" sz="360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/>
              <a:t>Recursive partitioning: </a:t>
            </a:r>
            <a:r>
              <a:rPr lang="en-US" altLang="en-US" sz="3600"/>
              <a:t>Repeatedly split the records into two parts so as to achieve maximum homogeneity within the new parts</a:t>
            </a:r>
          </a:p>
          <a:p>
            <a:pPr marL="0" indent="0" algn="just">
              <a:buNone/>
            </a:pPr>
            <a:endParaRPr lang="en-US" altLang="en-US" sz="3600"/>
          </a:p>
          <a:p>
            <a:pPr marL="0" indent="0" algn="just">
              <a:buNone/>
            </a:pPr>
            <a:r>
              <a:rPr lang="en-US" sz="3600" b="1"/>
              <a:t>Recursive partitioning steps:</a:t>
            </a:r>
          </a:p>
          <a:p>
            <a:pPr algn="just"/>
            <a:r>
              <a:rPr lang="en-US" sz="3600"/>
              <a:t>Pick one of the predictor variables, xi</a:t>
            </a:r>
          </a:p>
          <a:p>
            <a:pPr algn="just"/>
            <a:r>
              <a:rPr lang="en-US" sz="3600"/>
              <a:t>Pick a value of xi, say </a:t>
            </a:r>
            <a:r>
              <a:rPr lang="en-US" sz="3600" err="1"/>
              <a:t>si</a:t>
            </a:r>
            <a:r>
              <a:rPr lang="en-US" sz="3600"/>
              <a:t>, that divides the training data into two (not necessarily equal) portions</a:t>
            </a:r>
          </a:p>
          <a:p>
            <a:pPr algn="just"/>
            <a:r>
              <a:rPr lang="en-US" sz="3600"/>
              <a:t>Measure how “pure” or homogeneous each of the resulting portions are  </a:t>
            </a:r>
          </a:p>
          <a:p>
            <a:pPr algn="just"/>
            <a:r>
              <a:rPr lang="en-US" sz="3600"/>
              <a:t>“Pure” = containing records of mostly one class</a:t>
            </a:r>
          </a:p>
          <a:p>
            <a:pPr algn="just"/>
            <a:r>
              <a:rPr lang="en-US" sz="3600"/>
              <a:t>Algorithm tries with different variables  (x) and different values of x</a:t>
            </a:r>
            <a:r>
              <a:rPr lang="en-US" sz="3600" baseline="-25000"/>
              <a:t>i</a:t>
            </a:r>
            <a:r>
              <a:rPr lang="en-US" sz="3600"/>
              <a:t>, , i.e.,  </a:t>
            </a:r>
            <a:r>
              <a:rPr lang="en-US" sz="3600" err="1"/>
              <a:t>s</a:t>
            </a:r>
            <a:r>
              <a:rPr lang="en-US" sz="3600" baseline="-25000" err="1"/>
              <a:t>i</a:t>
            </a:r>
            <a:r>
              <a:rPr lang="en-US" sz="3600"/>
              <a:t> to maximize purity in a split</a:t>
            </a:r>
          </a:p>
          <a:p>
            <a:pPr algn="just"/>
            <a:r>
              <a:rPr lang="en-US" sz="360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/>
              <a:t>Forming a tree from the given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/>
                        <a:t>RID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Age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Credit</a:t>
                      </a:r>
                      <a:r>
                        <a:rPr lang="en-US" sz="3400" baseline="0"/>
                        <a:t> rating</a:t>
                      </a:r>
                      <a:endParaRPr lang="en-US" sz="34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Class (buys computer)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&lt;=30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&gt;40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31-40</a:t>
            </a:r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/>
              <a:t>Measuring Impurity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err="1"/>
              <a:t>Gini</a:t>
            </a:r>
            <a:r>
              <a:rPr lang="en-US" sz="3600"/>
              <a:t> Index (measure of impurity)</a:t>
            </a:r>
          </a:p>
          <a:p>
            <a:pPr lvl="1">
              <a:lnSpc>
                <a:spcPct val="150000"/>
              </a:lnSpc>
            </a:pPr>
            <a:r>
              <a:rPr lang="en-US" altLang="en-US" sz="3600" err="1"/>
              <a:t>Gini</a:t>
            </a:r>
            <a:r>
              <a:rPr lang="en-US" altLang="en-US" sz="3600"/>
              <a:t> Index for rectangle </a:t>
            </a:r>
            <a:r>
              <a:rPr lang="en-US" altLang="en-US" sz="3600" i="1"/>
              <a:t>A </a:t>
            </a:r>
            <a:r>
              <a:rPr lang="en-US" altLang="en-US" sz="3600"/>
              <a:t>containing</a:t>
            </a:r>
            <a:r>
              <a:rPr lang="en-US" altLang="en-US" sz="3600" i="1"/>
              <a:t> m </a:t>
            </a:r>
            <a:r>
              <a:rPr lang="en-US" altLang="en-US" sz="360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	p</a:t>
            </a:r>
            <a:r>
              <a:rPr lang="en-US" sz="3600"/>
              <a:t> = proportion of cases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</a:t>
            </a:r>
            <a:endParaRPr lang="en-US" sz="3600"/>
          </a:p>
          <a:p>
            <a:pPr lvl="1">
              <a:lnSpc>
                <a:spcPct val="150000"/>
              </a:lnSpc>
              <a:defRPr/>
            </a:pPr>
            <a:r>
              <a:rPr lang="en-US" sz="360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/>
              <a:t>Entropy (measure of impurity)</a:t>
            </a:r>
          </a:p>
          <a:p>
            <a:pPr lvl="1">
              <a:lnSpc>
                <a:spcPct val="150000"/>
              </a:lnSpc>
            </a:pPr>
            <a:endParaRPr lang="en-US" sz="3600"/>
          </a:p>
          <a:p>
            <a:pPr lvl="1">
              <a:lnSpc>
                <a:spcPct val="150000"/>
              </a:lnSpc>
            </a:pPr>
            <a:endParaRPr 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p</a:t>
            </a:r>
            <a:r>
              <a:rPr lang="en-US" sz="3600"/>
              <a:t> = proportion of cases (out of </a:t>
            </a:r>
            <a:r>
              <a:rPr lang="en-US" sz="3600" i="1"/>
              <a:t>m</a:t>
            </a:r>
            <a:r>
              <a:rPr lang="en-US" sz="3600"/>
              <a:t>)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/>
              <a:t>Entropy ranges between 0 (most pure) and log</a:t>
            </a:r>
            <a:r>
              <a:rPr lang="en-US" sz="3600" baseline="-25000"/>
              <a:t>2</a:t>
            </a:r>
            <a:r>
              <a:rPr lang="en-US" sz="3600"/>
              <a:t>(</a:t>
            </a:r>
            <a:r>
              <a:rPr lang="en-US" sz="3600" i="1"/>
              <a:t>m</a:t>
            </a:r>
            <a:r>
              <a:rPr lang="en-US" sz="360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27276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7CF2F19-8595-4383-AC5C-015E21AE37A9}">
  <ds:schemaRefs>
    <ds:schemaRef ds:uri="3b29f6ac-8a7b-45a8-ac21-0045671195bb"/>
    <ds:schemaRef ds:uri="8ccb4679-f0b0-4414-a166-a37bbaf904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2B56D8-021C-41AE-A67F-08BB2CE1F2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E3F78-D55A-4F95-9DB1-F21B1E9084E8}">
  <ds:schemaRefs>
    <ds:schemaRef ds:uri="8ccb4679-f0b0-4414-a166-a37bbaf904e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Custom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revision>1</cp:revision>
  <cp:lastPrinted>2016-12-11T00:19:30Z</cp:lastPrinted>
  <dcterms:created xsi:type="dcterms:W3CDTF">2014-11-12T21:47:38Z</dcterms:created>
  <dcterms:modified xsi:type="dcterms:W3CDTF">2022-03-01T13:42:32Z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