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35"/>
  </p:notesMasterIdLst>
  <p:sldIdLst>
    <p:sldId id="698" r:id="rId2"/>
    <p:sldId id="818" r:id="rId3"/>
    <p:sldId id="872" r:id="rId4"/>
    <p:sldId id="819" r:id="rId5"/>
    <p:sldId id="820" r:id="rId6"/>
    <p:sldId id="821" r:id="rId7"/>
    <p:sldId id="822" r:id="rId8"/>
    <p:sldId id="869" r:id="rId9"/>
    <p:sldId id="823" r:id="rId10"/>
    <p:sldId id="824" r:id="rId11"/>
    <p:sldId id="825" r:id="rId12"/>
    <p:sldId id="826" r:id="rId13"/>
    <p:sldId id="827" r:id="rId14"/>
    <p:sldId id="868" r:id="rId15"/>
    <p:sldId id="831" r:id="rId16"/>
    <p:sldId id="833" r:id="rId17"/>
    <p:sldId id="839" r:id="rId18"/>
    <p:sldId id="840" r:id="rId19"/>
    <p:sldId id="841" r:id="rId20"/>
    <p:sldId id="842" r:id="rId21"/>
    <p:sldId id="843" r:id="rId22"/>
    <p:sldId id="844" r:id="rId23"/>
    <p:sldId id="846" r:id="rId24"/>
    <p:sldId id="847" r:id="rId25"/>
    <p:sldId id="848" r:id="rId26"/>
    <p:sldId id="849" r:id="rId27"/>
    <p:sldId id="850" r:id="rId28"/>
    <p:sldId id="873" r:id="rId29"/>
    <p:sldId id="870" r:id="rId30"/>
    <p:sldId id="871" r:id="rId31"/>
    <p:sldId id="867" r:id="rId32"/>
    <p:sldId id="817" r:id="rId33"/>
    <p:sldId id="725" r:id="rId3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19">
          <p15:clr>
            <a:srgbClr val="A4A3A4"/>
          </p15:clr>
        </p15:guide>
        <p15:guide id="2" pos="14387">
          <p15:clr>
            <a:srgbClr val="A4A3A4"/>
          </p15:clr>
        </p15:guide>
        <p15:guide id="3" pos="96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F89"/>
    <a:srgbClr val="CCFF66"/>
    <a:srgbClr val="FFFFCC"/>
    <a:srgbClr val="FFCC99"/>
    <a:srgbClr val="FAE159"/>
    <a:srgbClr val="F78D63"/>
    <a:srgbClr val="669900"/>
    <a:srgbClr val="B78B02"/>
    <a:srgbClr val="D09E0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3428" autoAdjust="0"/>
  </p:normalViewPr>
  <p:slideViewPr>
    <p:cSldViewPr snapToGrid="0" snapToObjects="1">
      <p:cViewPr>
        <p:scale>
          <a:sx n="30" d="100"/>
          <a:sy n="30" d="100"/>
        </p:scale>
        <p:origin x="-912" y="-192"/>
      </p:cViewPr>
      <p:guideLst>
        <p:guide orient="horz" pos="519"/>
        <p:guide pos="14387"/>
        <p:guide pos="969"/>
      </p:guideLst>
    </p:cSldViewPr>
  </p:slideViewPr>
  <p:outlineViewPr>
    <p:cViewPr>
      <p:scale>
        <a:sx n="33" d="100"/>
        <a:sy n="33" d="100"/>
      </p:scale>
      <p:origin x="48" y="2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829225A-DEE4-44BB-A404-0B42867FD156}" type="slidenum">
              <a:rPr lang="en-US" altLang="en-US" smtClean="0">
                <a:latin typeface="Calibri" pitchFamily="34" charset="0"/>
              </a:rPr>
              <a:pPr/>
              <a:t>12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F04CADB-0884-4CC6-BCA4-A8BAD54C346F}" type="slidenum">
              <a:rPr lang="en-US" altLang="en-US" smtClean="0">
                <a:latin typeface="Calibri" pitchFamily="34" charset="0"/>
              </a:rPr>
              <a:pPr/>
              <a:t>13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59B4752-8FAD-44F2-91ED-B95630C8307C}" type="slidenum">
              <a:rPr lang="en-US" altLang="en-US" sz="1200">
                <a:latin typeface="Calibri" pitchFamily="34" charset="0"/>
              </a:rPr>
              <a:pPr algn="r" eaLnBrk="1" hangingPunct="1"/>
              <a:t>16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87B4434-717F-495C-BF34-44A3DABF078B}" type="slidenum">
              <a:rPr lang="en-US" altLang="en-US" smtClean="0">
                <a:latin typeface="Calibri" pitchFamily="34" charset="0"/>
              </a:rPr>
              <a:pPr/>
              <a:t>17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7FE9B3E-04C8-4B6D-BA21-5AD73A572E8D}" type="slidenum">
              <a:rPr lang="en-US" altLang="en-US" smtClean="0">
                <a:latin typeface="Calibri" pitchFamily="34" charset="0"/>
              </a:rPr>
              <a:pPr/>
              <a:t>18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D7AA60F-20A5-4C05-B44D-9C8E8867C698}" type="slidenum">
              <a:rPr lang="en-US" altLang="en-US" smtClean="0">
                <a:latin typeface="Calibri" pitchFamily="34" charset="0"/>
              </a:rPr>
              <a:pPr/>
              <a:t>19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2A89F0A-C309-47A3-AED3-D3A0BE77438F}" type="slidenum">
              <a:rPr lang="en-US" altLang="en-US" smtClean="0">
                <a:latin typeface="Calibri" pitchFamily="34" charset="0"/>
              </a:rPr>
              <a:pPr/>
              <a:t>20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DFAE3FE-5DB9-4CA2-81E5-22524C3E823D}" type="slidenum">
              <a:rPr lang="en-US" altLang="en-US" smtClean="0">
                <a:latin typeface="Calibri" pitchFamily="34" charset="0"/>
              </a:rPr>
              <a:pPr/>
              <a:t>21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0E59F3E-8454-4A90-BD08-C53B6F16D501}" type="slidenum">
              <a:rPr lang="en-US" altLang="en-US" smtClean="0">
                <a:latin typeface="Calibri" pitchFamily="34" charset="0"/>
              </a:rPr>
              <a:pPr/>
              <a:t>22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F2166B0-104A-401C-93BB-9D038BFE0F86}" type="slidenum">
              <a:rPr lang="en-US" altLang="en-US" smtClean="0">
                <a:latin typeface="Calibri" pitchFamily="34" charset="0"/>
              </a:rPr>
              <a:pPr/>
              <a:t>23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FC42D86-1116-42F9-A133-F0A36F5AD5EE}" type="slidenum">
              <a:rPr lang="en-US" altLang="en-US" smtClean="0">
                <a:latin typeface="Calibri" pitchFamily="34" charset="0"/>
              </a:rPr>
              <a:pPr/>
              <a:t>2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3A113D4-5BDD-4341-BDAB-4107FF0C7354}" type="slidenum">
              <a:rPr lang="en-US" altLang="en-US" sz="1200">
                <a:latin typeface="Calibri" pitchFamily="34" charset="0"/>
              </a:rPr>
              <a:pPr algn="r" eaLnBrk="1" hangingPunct="1"/>
              <a:t>24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D9206B7-DF40-439F-AACB-CC7528985361}" type="slidenum">
              <a:rPr lang="en-US" altLang="en-US" smtClean="0">
                <a:latin typeface="Calibri" pitchFamily="34" charset="0"/>
              </a:rPr>
              <a:pPr/>
              <a:t>25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CFFD6BC-F00B-4207-91DA-9E8D655CDDBB}" type="slidenum">
              <a:rPr lang="en-US" altLang="en-US" smtClean="0">
                <a:latin typeface="Calibri" pitchFamily="34" charset="0"/>
              </a:rPr>
              <a:pPr/>
              <a:t>26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C5F8B3-591B-46BA-89C8-9C2131647B90}" type="slidenum">
              <a:rPr lang="en-US" altLang="en-US" smtClean="0">
                <a:latin typeface="Calibri" pitchFamily="34" charset="0"/>
              </a:rPr>
              <a:pPr/>
              <a:t>27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C5F8B3-591B-46BA-89C8-9C2131647B90}" type="slidenum">
              <a:rPr lang="en-US" altLang="en-US" smtClean="0">
                <a:latin typeface="Calibri" pitchFamily="34" charset="0"/>
              </a:rPr>
              <a:pPr/>
              <a:t>28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F728492-F6D1-4542-87A7-E5F96441A674}" type="slidenum">
              <a:rPr lang="en-US" altLang="en-US" smtClean="0">
                <a:latin typeface="Calibri" pitchFamily="34" charset="0"/>
              </a:rPr>
              <a:pPr/>
              <a:t>31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56DAAB3-C8CE-4173-91C9-DEA820A32704}" type="slidenum">
              <a:rPr lang="en-US" altLang="en-US" smtClean="0">
                <a:latin typeface="Calibri" pitchFamily="34" charset="0"/>
              </a:rPr>
              <a:pPr/>
              <a:t>4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D423A96-97A5-4FB5-8DA1-86BD3640FC43}" type="slidenum">
              <a:rPr lang="en-US" altLang="en-US" smtClean="0">
                <a:latin typeface="Calibri" pitchFamily="34" charset="0"/>
              </a:rPr>
              <a:pPr/>
              <a:t>5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0A901F1-0643-48E9-88A1-77D3B4BBCD69}" type="slidenum">
              <a:rPr lang="en-US" altLang="en-US" smtClean="0">
                <a:latin typeface="Calibri" pitchFamily="34" charset="0"/>
              </a:rPr>
              <a:pPr/>
              <a:t>6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F8334B8-2AE2-4F91-9944-7D5F4D6E7CD5}" type="slidenum">
              <a:rPr lang="en-US" altLang="en-US" smtClean="0">
                <a:latin typeface="Calibri" pitchFamily="34" charset="0"/>
              </a:rPr>
              <a:pPr/>
              <a:t>7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B8412E2-6838-4CE2-B0E6-F30A9279CBB3}" type="slidenum">
              <a:rPr lang="en-US" altLang="en-US" smtClean="0">
                <a:latin typeface="Calibri" pitchFamily="34" charset="0"/>
              </a:rPr>
              <a:pPr/>
              <a:t>9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8EB6329-7565-48C4-9A59-E6F8631F2719}" type="slidenum">
              <a:rPr lang="en-US" altLang="en-US" smtClean="0">
                <a:latin typeface="Calibri" pitchFamily="34" charset="0"/>
              </a:rPr>
              <a:pPr/>
              <a:t>10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00BE785-5D57-4772-AFF1-2AF0891D07BB}" type="slidenum">
              <a:rPr lang="en-US" altLang="en-US" smtClean="0">
                <a:latin typeface="Calibri" pitchFamily="34" charset="0"/>
              </a:rPr>
              <a:pPr/>
              <a:t>11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64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449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35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7" name="Rectangle 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6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Group 8, </a:t>
            </a:r>
            <a:r>
              <a:rPr lang="id-ID" sz="2400" b="0" dirty="0" err="1" smtClean="0">
                <a:solidFill>
                  <a:schemeClr val="tx2"/>
                </a:solidFill>
                <a:latin typeface="Lato Regular"/>
                <a:cs typeface="Lato Regular"/>
              </a:rPr>
              <a:t>Section-A</a:t>
            </a:r>
            <a:endParaRPr lang="id-ID" sz="2400" b="0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59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10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15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96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76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1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3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908" r:id="rId13"/>
    <p:sldLayoutId id="214748371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isha-sirsat.blogspot.com/2019/04/confusion-matrix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sd.uwo.ca/~oveksler/Courses/Winter2006/CS434_654b/pr_l13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nisha-sirsat.blogspot.com/2019/04/confusion-matri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0800"/>
            <a:ext cx="24552832" cy="7478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426636"/>
            <a:ext cx="24552832" cy="13905638"/>
          </a:xfrm>
          <a:prstGeom prst="rect">
            <a:avLst/>
          </a:prstGeom>
          <a:solidFill>
            <a:srgbClr val="21212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sz="4600" dirty="0"/>
          </a:p>
        </p:txBody>
      </p:sp>
      <p:sp>
        <p:nvSpPr>
          <p:cNvPr id="6" name="Rectangle 5"/>
          <p:cNvSpPr/>
          <p:nvPr/>
        </p:nvSpPr>
        <p:spPr>
          <a:xfrm flipV="1">
            <a:off x="2154800" y="9492134"/>
            <a:ext cx="1382352" cy="155960"/>
          </a:xfrm>
          <a:prstGeom prst="rect">
            <a:avLst/>
          </a:prstGeom>
          <a:solidFill>
            <a:srgbClr val="D09E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11487994" y="7642911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19174739" y="9500661"/>
            <a:ext cx="1382352" cy="155960"/>
          </a:xfrm>
          <a:prstGeom prst="rect">
            <a:avLst/>
          </a:prstGeom>
          <a:solidFill>
            <a:srgbClr val="DEA9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11487994" y="13323042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07597" y="1404287"/>
            <a:ext cx="20743145" cy="8806226"/>
            <a:chOff x="5982602" y="-6394526"/>
            <a:chExt cx="12359700" cy="6670475"/>
          </a:xfrm>
        </p:grpSpPr>
        <p:sp>
          <p:nvSpPr>
            <p:cNvPr id="11" name="TextBox 10"/>
            <p:cNvSpPr txBox="1"/>
            <p:nvPr/>
          </p:nvSpPr>
          <p:spPr>
            <a:xfrm>
              <a:off x="5982602" y="-6394526"/>
              <a:ext cx="12359700" cy="100245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Machine Learning with Python</a:t>
              </a:r>
              <a:endParaRPr lang="en-US" sz="8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7013149" y="-842396"/>
              <a:ext cx="9304716" cy="1118345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Measuring Performance of Classifiers</a:t>
              </a:r>
              <a:endParaRPr lang="id-ID" sz="40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153149" y="12078792"/>
            <a:ext cx="2816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err="1" smtClean="0">
                <a:solidFill>
                  <a:schemeClr val="bg1"/>
                </a:solidFill>
              </a:rPr>
              <a:t>Arghya</a:t>
            </a:r>
            <a:r>
              <a:rPr lang="en-US" sz="4200" b="1" dirty="0" smtClean="0">
                <a:solidFill>
                  <a:schemeClr val="bg1"/>
                </a:solidFill>
              </a:rPr>
              <a:t> Ray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01000"/>
    </mc:Choice>
    <mc:Fallback xmlns="">
      <p:transition advTm="180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Error Rate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2"/>
          </p:nvPr>
        </p:nvSpPr>
        <p:spPr>
          <a:xfrm>
            <a:off x="3047206" y="8382000"/>
            <a:ext cx="19095826" cy="3962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b="1" dirty="0" smtClean="0"/>
              <a:t>Overall error rate</a:t>
            </a:r>
            <a:r>
              <a:rPr lang="en-US" altLang="en-US" dirty="0" smtClean="0"/>
              <a:t> = (25+85)/3000 = 3.67%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 dirty="0" smtClean="0"/>
              <a:t>Accuracy</a:t>
            </a:r>
            <a:r>
              <a:rPr lang="en-US" altLang="en-US" dirty="0" smtClean="0"/>
              <a:t> = 1 – err = (201+2689)/3000 = 96.33%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dirty="0" smtClean="0"/>
              <a:t>If multiple classes, error rate is: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dirty="0" smtClean="0"/>
              <a:t>(sum of misclassified records)/(total records)</a:t>
            </a:r>
          </a:p>
        </p:txBody>
      </p:sp>
      <p:pic>
        <p:nvPicPr>
          <p:cNvPr id="1331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1824" y="3810001"/>
            <a:ext cx="13407708" cy="3489326"/>
          </a:xfrm>
        </p:spPr>
      </p:pic>
    </p:spTree>
    <p:extLst>
      <p:ext uri="{BB962C8B-B14F-4D97-AF65-F5344CB8AC3E}">
        <p14:creationId xmlns:p14="http://schemas.microsoft.com/office/powerpoint/2010/main" val="37958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Cutoff for classification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906971" indent="-906971">
              <a:buNone/>
            </a:pPr>
            <a:r>
              <a:rPr lang="en-US" altLang="en-US" smtClean="0"/>
              <a:t>Most DM algorithms classify via a 2-step process:</a:t>
            </a:r>
          </a:p>
          <a:p>
            <a:pPr marL="906971" indent="-906971">
              <a:buNone/>
            </a:pPr>
            <a:r>
              <a:rPr lang="en-US" altLang="en-US" smtClean="0"/>
              <a:t>For each record,</a:t>
            </a:r>
          </a:p>
          <a:p>
            <a:pPr marL="1575862" lvl="1" indent="-816273">
              <a:buFont typeface="Wingdings 2" pitchFamily="18" charset="2"/>
              <a:buAutoNum type="arabicPeriod"/>
            </a:pPr>
            <a:r>
              <a:rPr lang="en-US" altLang="en-US" smtClean="0"/>
              <a:t>Compute </a:t>
            </a:r>
            <a:r>
              <a:rPr lang="en-US" altLang="en-US" b="1" smtClean="0"/>
              <a:t>probability of belonging to class “1”</a:t>
            </a:r>
          </a:p>
          <a:p>
            <a:pPr marL="1575862" lvl="1" indent="-816273">
              <a:buFont typeface="Wingdings 2" pitchFamily="18" charset="2"/>
              <a:buAutoNum type="arabicPeriod"/>
            </a:pPr>
            <a:r>
              <a:rPr lang="en-US" altLang="en-US" smtClean="0"/>
              <a:t>Compare to cutoff value, and classify accordingly</a:t>
            </a:r>
          </a:p>
          <a:p>
            <a:pPr marL="906971" indent="-906971"/>
            <a:endParaRPr lang="en-US" altLang="en-US" smtClean="0"/>
          </a:p>
          <a:p>
            <a:pPr marL="906971" indent="-906971"/>
            <a:r>
              <a:rPr lang="en-US" altLang="en-US" smtClean="0"/>
              <a:t>Default cutoff value is 0.50 </a:t>
            </a:r>
          </a:p>
          <a:p>
            <a:pPr marL="2229636" lvl="2" indent="-816273">
              <a:buNone/>
            </a:pPr>
            <a:r>
              <a:rPr lang="en-US" altLang="en-US" smtClean="0"/>
              <a:t>If &gt;= 0.50, classify as “1”</a:t>
            </a:r>
          </a:p>
          <a:p>
            <a:pPr marL="2229636" lvl="2" indent="-816273">
              <a:buNone/>
            </a:pPr>
            <a:r>
              <a:rPr lang="en-US" altLang="en-US" smtClean="0"/>
              <a:t>If &lt; 0.50, classify as “0”</a:t>
            </a:r>
          </a:p>
          <a:p>
            <a:pPr marL="906971" indent="-906971"/>
            <a:r>
              <a:rPr lang="en-US" altLang="en-US" smtClean="0"/>
              <a:t>Can use different cutoff values</a:t>
            </a:r>
          </a:p>
          <a:p>
            <a:pPr marL="906971" indent="-906971"/>
            <a:r>
              <a:rPr lang="en-US" altLang="en-US" smtClean="0"/>
              <a:t>Typically, error rate is lowest for cutoff = 0.50</a:t>
            </a:r>
          </a:p>
        </p:txBody>
      </p:sp>
    </p:spTree>
    <p:extLst>
      <p:ext uri="{BB962C8B-B14F-4D97-AF65-F5344CB8AC3E}">
        <p14:creationId xmlns:p14="http://schemas.microsoft.com/office/powerpoint/2010/main" val="33629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Cutoff Table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5530" y="2965669"/>
            <a:ext cx="14626590" cy="7721600"/>
          </a:xfrm>
        </p:spPr>
      </p:pic>
      <p:sp>
        <p:nvSpPr>
          <p:cNvPr id="15364" name="Content Placeholder 4"/>
          <p:cNvSpPr>
            <a:spLocks noGrp="1"/>
          </p:cNvSpPr>
          <p:nvPr>
            <p:ph sz="quarter" idx="2"/>
          </p:nvPr>
        </p:nvSpPr>
        <p:spPr>
          <a:xfrm>
            <a:off x="1324691" y="11125200"/>
            <a:ext cx="21728273" cy="1828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cutoff is 0.50: eleven records are actually in class “1”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cutoff is 0.80: seven records are actually in class “1”</a:t>
            </a:r>
          </a:p>
        </p:txBody>
      </p:sp>
    </p:spTree>
    <p:extLst>
      <p:ext uri="{BB962C8B-B14F-4D97-AF65-F5344CB8AC3E}">
        <p14:creationId xmlns:p14="http://schemas.microsoft.com/office/powerpoint/2010/main" val="10617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549276"/>
            <a:ext cx="20721003" cy="17367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Confusion Matrix for Different Cutoffs</a:t>
            </a:r>
            <a:endParaRPr lang="en-US" dirty="0"/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4059" y="3048000"/>
            <a:ext cx="13356921" cy="9906000"/>
          </a:xfrm>
        </p:spPr>
      </p:pic>
    </p:spTree>
    <p:extLst>
      <p:ext uri="{BB962C8B-B14F-4D97-AF65-F5344CB8AC3E}">
        <p14:creationId xmlns:p14="http://schemas.microsoft.com/office/powerpoint/2010/main" val="12707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performance measures.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4" y="3116158"/>
            <a:ext cx="19643834" cy="934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222234"/>
            <a:ext cx="993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Source: </a:t>
            </a:r>
            <a:r>
              <a:rPr lang="en-US" sz="2400" dirty="0">
                <a:hlinkClick r:id="rId3"/>
              </a:rPr>
              <a:t>https://manisha-sirsat.blogspot.com/2019/04/confusion-matrix.html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0369048" y="6243145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50206" y="2781212"/>
            <a:ext cx="7968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F1-score/ F-score = </a:t>
            </a:r>
          </a:p>
          <a:p>
            <a:r>
              <a:rPr lang="en-US" b="1" dirty="0" smtClean="0"/>
              <a:t>2* (Precision*Recall)/(</a:t>
            </a:r>
            <a:r>
              <a:rPr lang="en-US" b="1" dirty="0" err="1" smtClean="0"/>
              <a:t>Precision+Recall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681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701687" cy="1886825"/>
          </a:xfrm>
        </p:spPr>
        <p:txBody>
          <a:bodyPr>
            <a:normAutofit/>
          </a:bodyPr>
          <a:lstStyle/>
          <a:p>
            <a:pPr algn="ctr"/>
            <a:r>
              <a:rPr lang="en-US" altLang="en-US" sz="7600" dirty="0" smtClean="0"/>
              <a:t>Receiver Operating Characteristic curve (ROC Curve)	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6" y="4419600"/>
            <a:ext cx="16162891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9301659" y="3381377"/>
            <a:ext cx="2238703" cy="2168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35866" y="2837793"/>
            <a:ext cx="103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AUC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068841" y="4465419"/>
            <a:ext cx="4783176" cy="800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852017" y="3752193"/>
            <a:ext cx="737413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line</a:t>
            </a:r>
          </a:p>
          <a:p>
            <a:r>
              <a:rPr lang="en-US" dirty="0" smtClean="0"/>
              <a:t>Baseline model </a:t>
            </a:r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No Model</a:t>
            </a:r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Naïve Model</a:t>
            </a:r>
          </a:p>
          <a:p>
            <a:endParaRPr lang="en-US" dirty="0"/>
          </a:p>
          <a:p>
            <a:r>
              <a:rPr lang="en-US" dirty="0" smtClean="0"/>
              <a:t>Along the random line,</a:t>
            </a:r>
          </a:p>
          <a:p>
            <a:r>
              <a:rPr lang="en-US" dirty="0" smtClean="0"/>
              <a:t>Sensitivity = 1 -  Specificity</a:t>
            </a:r>
          </a:p>
          <a:p>
            <a:r>
              <a:rPr lang="en-US" dirty="0" smtClean="0"/>
              <a:t>i.e., the system does not know which</a:t>
            </a:r>
          </a:p>
          <a:p>
            <a:r>
              <a:rPr lang="en-US" dirty="0"/>
              <a:t>c</a:t>
            </a:r>
            <a:r>
              <a:rPr lang="en-US" dirty="0" smtClean="0"/>
              <a:t>lass the customer belongs to.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1467237"/>
            <a:ext cx="24377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receiver operating characteristic curve, or ROC curve, is a graphical plot that illustrates the diagnostic ability of a binary classifier system as its discrimination threshold is varied.</a:t>
            </a:r>
          </a:p>
        </p:txBody>
      </p:sp>
    </p:spTree>
    <p:extLst>
      <p:ext uri="{BB962C8B-B14F-4D97-AF65-F5344CB8AC3E}">
        <p14:creationId xmlns:p14="http://schemas.microsoft.com/office/powerpoint/2010/main" val="34510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ROC Curve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031471" y="3352800"/>
            <a:ext cx="20721003" cy="8229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mtClean="0"/>
              <a:t>Compare performance of DM model to “no model, pick randomly”</a:t>
            </a:r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r>
              <a:rPr lang="en-US" altLang="en-US" smtClean="0"/>
              <a:t>Measures ability of DM model to identify the important class, relative to its average prevalence</a:t>
            </a:r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r>
              <a:rPr lang="en-US" altLang="en-US" smtClean="0"/>
              <a:t>Charts give explicit assessment of results over a large number of cutoffs</a:t>
            </a:r>
          </a:p>
        </p:txBody>
      </p:sp>
    </p:spTree>
    <p:extLst>
      <p:ext uri="{BB962C8B-B14F-4D97-AF65-F5344CB8AC3E}">
        <p14:creationId xmlns:p14="http://schemas.microsoft.com/office/powerpoint/2010/main" val="21318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>
          <a:xfrm>
            <a:off x="1828324" y="5029200"/>
            <a:ext cx="20721003" cy="22860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Asymmetric Costs</a:t>
            </a:r>
          </a:p>
        </p:txBody>
      </p:sp>
    </p:spTree>
    <p:extLst>
      <p:ext uri="{BB962C8B-B14F-4D97-AF65-F5344CB8AC3E}">
        <p14:creationId xmlns:p14="http://schemas.microsoft.com/office/powerpoint/2010/main" val="15830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Misclassification Costs May Differ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2437765" y="4572000"/>
            <a:ext cx="19908414" cy="7467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mtClean="0"/>
              <a:t>The cost of making a misclassification error may be higher for one class than the other(s)</a:t>
            </a:r>
          </a:p>
          <a:p>
            <a:pPr marL="0" indent="0"/>
            <a:endParaRPr lang="en-US" altLang="en-US" smtClean="0"/>
          </a:p>
          <a:p>
            <a:pPr marL="0" indent="0">
              <a:buNone/>
            </a:pPr>
            <a:r>
              <a:rPr lang="en-US" altLang="en-US" smtClean="0"/>
              <a:t>Looked at another way, the benefit of making a correct classification may be higher for one class than the other(s)</a:t>
            </a:r>
          </a:p>
        </p:txBody>
      </p:sp>
    </p:spTree>
    <p:extLst>
      <p:ext uri="{BB962C8B-B14F-4D97-AF65-F5344CB8AC3E}">
        <p14:creationId xmlns:p14="http://schemas.microsoft.com/office/powerpoint/2010/main" val="27927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828324" y="549276"/>
            <a:ext cx="21330444" cy="1584324"/>
          </a:xfrm>
        </p:spPr>
        <p:txBody>
          <a:bodyPr/>
          <a:lstStyle/>
          <a:p>
            <a:pPr eaLnBrk="1" hangingPunct="1"/>
            <a:r>
              <a:rPr lang="en-US" altLang="en-US" sz="7600"/>
              <a:t>Example – Response to Promotional Offer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2437765" y="7467600"/>
            <a:ext cx="20721003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“Naïve rule” (classify everyone as “0”) has error rate of 1% (seems good)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Using DM we can correctly classify eight 1’s as 1’s</a:t>
            </a:r>
          </a:p>
          <a:p>
            <a:pPr marL="1352898" lvl="2" indent="60465">
              <a:buNone/>
            </a:pPr>
            <a:r>
              <a:rPr lang="en-US" altLang="en-US" dirty="0" smtClean="0"/>
              <a:t>It comes at the cost of misclassifying twenty 0’s as 1’s and two 0’s as 1’s.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50353" y="3505200"/>
            <a:ext cx="17470649" cy="326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673" tIns="108836" rIns="217673" bIns="108836">
            <a:spAutoFit/>
          </a:bodyPr>
          <a:lstStyle/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sz="6200" dirty="0">
                <a:latin typeface="Franklin Gothic Book" pitchFamily="34" charset="0"/>
              </a:rPr>
              <a:t>Suppose we send an offer to 1000 people, with 1% average response rate 	                 </a:t>
            </a:r>
            <a:endParaRPr lang="en-US" altLang="en-US" sz="6200" dirty="0" smtClean="0">
              <a:latin typeface="Franklin Gothic Book" pitchFamily="34" charset="0"/>
            </a:endParaRPr>
          </a:p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sz="6200" dirty="0" smtClean="0">
                <a:latin typeface="Franklin Gothic Book" pitchFamily="34" charset="0"/>
              </a:rPr>
              <a:t>(“</a:t>
            </a:r>
            <a:r>
              <a:rPr lang="en-US" altLang="en-US" sz="6200" dirty="0">
                <a:latin typeface="Franklin Gothic Book" pitchFamily="34" charset="0"/>
              </a:rPr>
              <a:t>1” = response, “0” = nonresponse)</a:t>
            </a:r>
          </a:p>
        </p:txBody>
      </p:sp>
    </p:spTree>
    <p:extLst>
      <p:ext uri="{BB962C8B-B14F-4D97-AF65-F5344CB8AC3E}">
        <p14:creationId xmlns:p14="http://schemas.microsoft.com/office/powerpoint/2010/main" val="4198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Evaluate?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sz="quarter" idx="1"/>
          </p:nvPr>
        </p:nvSpPr>
        <p:spPr>
          <a:xfrm>
            <a:off x="2234618" y="4876800"/>
            <a:ext cx="20721003" cy="7162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Multiple methods are available to classify or predict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For each method, multiple choices are available for settings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To choose best model, need to assess each model’s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10511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Confusion Matrix</a:t>
            </a:r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325" y="4419600"/>
            <a:ext cx="19155077" cy="3200400"/>
          </a:xfrm>
        </p:spPr>
      </p:pic>
      <p:sp>
        <p:nvSpPr>
          <p:cNvPr id="31748" name="Content Placeholder 4"/>
          <p:cNvSpPr>
            <a:spLocks noGrp="1"/>
          </p:cNvSpPr>
          <p:nvPr>
            <p:ph sz="quarter" idx="2"/>
          </p:nvPr>
        </p:nvSpPr>
        <p:spPr>
          <a:xfrm>
            <a:off x="1828325" y="9601200"/>
            <a:ext cx="21321979" cy="2438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smtClean="0"/>
              <a:t>Error rate = (2+20) = 2.2%  (higher than naïve rate)</a:t>
            </a:r>
          </a:p>
        </p:txBody>
      </p:sp>
    </p:spTree>
    <p:extLst>
      <p:ext uri="{BB962C8B-B14F-4D97-AF65-F5344CB8AC3E}">
        <p14:creationId xmlns:p14="http://schemas.microsoft.com/office/powerpoint/2010/main" val="26722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Introducing Costs &amp; Benefits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b="1" smtClean="0"/>
              <a:t>Suppose:</a:t>
            </a:r>
          </a:p>
          <a:p>
            <a:pPr eaLnBrk="1" hangingPunct="1"/>
            <a:r>
              <a:rPr lang="en-US" altLang="en-US" smtClean="0"/>
              <a:t>Profit from a “1” is $10</a:t>
            </a:r>
          </a:p>
          <a:p>
            <a:pPr eaLnBrk="1" hangingPunct="1"/>
            <a:r>
              <a:rPr lang="en-US" altLang="en-US" smtClean="0"/>
              <a:t>Cost of sending offer is $1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 smtClean="0"/>
              <a:t>Then:</a:t>
            </a:r>
          </a:p>
          <a:p>
            <a:pPr eaLnBrk="1" hangingPunct="1"/>
            <a:r>
              <a:rPr lang="en-US" altLang="en-US" smtClean="0"/>
              <a:t>Under naïve rule, all are classified as “0”, so no offers are sent: no cost, no profit</a:t>
            </a:r>
          </a:p>
          <a:p>
            <a:pPr eaLnBrk="1" hangingPunct="1"/>
            <a:r>
              <a:rPr lang="en-US" altLang="en-US" smtClean="0"/>
              <a:t>Under DM predictions, 28 offers are sent.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smtClean="0"/>
              <a:t>8 respond with profit of $10 each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smtClean="0"/>
              <a:t>20 fail to respond, cost $1 each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en-US" smtClean="0"/>
              <a:t>972 receive nothing (no cost, no profit)</a:t>
            </a:r>
          </a:p>
          <a:p>
            <a:pPr eaLnBrk="1" hangingPunct="1"/>
            <a:r>
              <a:rPr lang="en-US" altLang="en-US" smtClean="0"/>
              <a:t>Net profit = $60</a:t>
            </a:r>
          </a:p>
        </p:txBody>
      </p:sp>
    </p:spTree>
    <p:extLst>
      <p:ext uri="{BB962C8B-B14F-4D97-AF65-F5344CB8AC3E}">
        <p14:creationId xmlns:p14="http://schemas.microsoft.com/office/powerpoint/2010/main" val="28619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Profit Matrix</a:t>
            </a:r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1471" y="4572001"/>
            <a:ext cx="19298973" cy="3222626"/>
          </a:xfrm>
        </p:spPr>
      </p:pic>
    </p:spTree>
    <p:extLst>
      <p:ext uri="{BB962C8B-B14F-4D97-AF65-F5344CB8AC3E}">
        <p14:creationId xmlns:p14="http://schemas.microsoft.com/office/powerpoint/2010/main" val="12854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Generalize to Cost Ratio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1828324" y="3505200"/>
            <a:ext cx="21939885" cy="9144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 smtClean="0"/>
              <a:t>Sometimes actual costs and benefits are hard to estimate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Need to express everything in terms of costs (i.e., cost of misclassification per record)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Goal is to minimize the average cost per record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dirty="0" smtClean="0"/>
              <a:t>A good practical substitute for individual costs is the </a:t>
            </a:r>
            <a:r>
              <a:rPr lang="en-US" b="1" dirty="0" smtClean="0"/>
              <a:t>ratio</a:t>
            </a:r>
            <a:r>
              <a:rPr lang="en-US" dirty="0" smtClean="0"/>
              <a:t> of misclassification costs (</a:t>
            </a:r>
            <a:r>
              <a:rPr lang="en-US" dirty="0" err="1" smtClean="0"/>
              <a:t>e,g</a:t>
            </a:r>
            <a:r>
              <a:rPr lang="en-US" dirty="0" smtClean="0"/>
              <a:t>,, “misclassifying fraudulent firms is 5 times worse than misclassifying solvent firms”)</a:t>
            </a:r>
          </a:p>
        </p:txBody>
      </p:sp>
    </p:spTree>
    <p:extLst>
      <p:ext uri="{BB962C8B-B14F-4D97-AF65-F5344CB8AC3E}">
        <p14:creationId xmlns:p14="http://schemas.microsoft.com/office/powerpoint/2010/main" val="1556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Minimizing Cost Ratio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828324" y="3505200"/>
            <a:ext cx="21939885" cy="9144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mtClean="0"/>
              <a:t>q</a:t>
            </a:r>
            <a:r>
              <a:rPr lang="en-US" altLang="en-US" baseline="-25000" smtClean="0"/>
              <a:t>1</a:t>
            </a:r>
            <a:r>
              <a:rPr lang="en-US" altLang="en-US" smtClean="0"/>
              <a:t> = cost of misclassifying an actual “1”,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mtClean="0"/>
              <a:t>q</a:t>
            </a:r>
            <a:r>
              <a:rPr lang="en-US" altLang="en-US" baseline="-25000" smtClean="0"/>
              <a:t>0</a:t>
            </a:r>
            <a:r>
              <a:rPr lang="en-US" altLang="en-US" smtClean="0"/>
              <a:t> = cost of misclassifying an actual “0”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57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mtClean="0"/>
              <a:t>Minimizing the </a:t>
            </a:r>
            <a:r>
              <a:rPr lang="en-US" altLang="en-US" b="1" smtClean="0"/>
              <a:t>cost ratio</a:t>
            </a:r>
            <a:r>
              <a:rPr lang="en-US" altLang="en-US" smtClean="0"/>
              <a:t> q</a:t>
            </a:r>
            <a:r>
              <a:rPr lang="en-US" altLang="en-US" baseline="-25000" smtClean="0"/>
              <a:t>1</a:t>
            </a:r>
            <a:r>
              <a:rPr lang="en-US" altLang="en-US" smtClean="0"/>
              <a:t>/q</a:t>
            </a:r>
            <a:r>
              <a:rPr lang="en-US" altLang="en-US" baseline="-25000" smtClean="0"/>
              <a:t>0</a:t>
            </a:r>
            <a:r>
              <a:rPr lang="en-US" altLang="en-US" smtClean="0"/>
              <a:t> is identical to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mtClean="0"/>
              <a:t>minimizing the average cost per record</a:t>
            </a:r>
          </a:p>
          <a:p>
            <a:pPr marL="1360456" lvl="1">
              <a:lnSpc>
                <a:spcPct val="80000"/>
              </a:lnSpc>
              <a:buNone/>
            </a:pPr>
            <a:endParaRPr lang="en-US" altLang="en-US" sz="6200"/>
          </a:p>
          <a:p>
            <a:pPr marL="0" indent="0">
              <a:lnSpc>
                <a:spcPct val="80000"/>
              </a:lnSpc>
            </a:pPr>
            <a:endParaRPr lang="en-US" altLang="en-US" sz="5700"/>
          </a:p>
          <a:p>
            <a:pPr marL="0" indent="0">
              <a:lnSpc>
                <a:spcPct val="80000"/>
              </a:lnSpc>
              <a:buNone/>
            </a:pPr>
            <a:endParaRPr lang="en-US" altLang="en-US" sz="57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5700"/>
              <a:t>Software</a:t>
            </a:r>
            <a:r>
              <a:rPr lang="en-US" altLang="en-US" sz="5700" baseline="30000"/>
              <a:t>*</a:t>
            </a:r>
            <a:r>
              <a:rPr lang="en-US" altLang="en-US" sz="5700"/>
              <a:t> may provide option for user to specify cost ratio </a:t>
            </a:r>
          </a:p>
          <a:p>
            <a:pPr marL="0" indent="0">
              <a:lnSpc>
                <a:spcPct val="80000"/>
              </a:lnSpc>
            </a:pPr>
            <a:endParaRPr lang="en-US" altLang="en-US" sz="57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4300"/>
              <a:t>*Currently unavailable in XLMiner</a:t>
            </a:r>
          </a:p>
        </p:txBody>
      </p:sp>
    </p:spTree>
    <p:extLst>
      <p:ext uri="{BB962C8B-B14F-4D97-AF65-F5344CB8AC3E}">
        <p14:creationId xmlns:p14="http://schemas.microsoft.com/office/powerpoint/2010/main" val="10388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Note: Opportunity costs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2437765" y="3657600"/>
            <a:ext cx="20721003" cy="9144000"/>
          </a:xfrm>
        </p:spPr>
        <p:txBody>
          <a:bodyPr/>
          <a:lstStyle/>
          <a:p>
            <a:pPr eaLnBrk="1" hangingPunct="1"/>
            <a:r>
              <a:rPr lang="en-US" altLang="en-US" smtClean="0"/>
              <a:t>As we see, best to convert everything to costs, as opposed to a mix of costs and benefits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E.g., instead of “benefit from sale” refer to “opportunity cost of lost sale”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Leads to same decisions, but referring only to costs allows greater applicability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31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 smtClean="0"/>
              <a:t>Cost Matrix  </a:t>
            </a:r>
            <a:br>
              <a:rPr lang="en-US" dirty="0" smtClean="0"/>
            </a:br>
            <a:r>
              <a:rPr lang="en-US" dirty="0" smtClean="0"/>
              <a:t>(inc. opportunity costs)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437765" y="2895600"/>
            <a:ext cx="9954207" cy="304800"/>
          </a:xfrm>
        </p:spPr>
        <p:txBody>
          <a:bodyPr>
            <a:normAutofit fontScale="40000" lnSpcReduction="20000"/>
          </a:bodyPr>
          <a:lstStyle/>
          <a:p>
            <a:pPr>
              <a:spcBef>
                <a:spcPts val="1381"/>
              </a:spcBef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1929898" y="6248400"/>
            <a:ext cx="20517855" cy="2286000"/>
          </a:xfrm>
        </p:spPr>
        <p:txBody>
          <a:bodyPr/>
          <a:lstStyle/>
          <a:p>
            <a:pPr>
              <a:spcBef>
                <a:spcPts val="1381"/>
              </a:spcBef>
              <a:defRPr/>
            </a:pPr>
            <a:r>
              <a:rPr lang="en-US" dirty="0" smtClean="0"/>
              <a:t>Recall original confusion matrix (profit from a “1” = $10, cost of sending offer = $1):</a:t>
            </a:r>
            <a:endParaRPr lang="en-US" dirty="0"/>
          </a:p>
        </p:txBody>
      </p:sp>
      <p:pic>
        <p:nvPicPr>
          <p:cNvPr id="3891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8370" y="3048000"/>
            <a:ext cx="18240915" cy="3048000"/>
          </a:xfrm>
        </p:spPr>
      </p:pic>
      <p:pic>
        <p:nvPicPr>
          <p:cNvPr id="38918" name="Picture 3"/>
          <p:cNvPicPr>
            <a:picLocks noGrp="1" noChangeAspect="1" noChangeArrowheads="1"/>
          </p:cNvPicPr>
          <p:nvPr>
            <p:ph sz="half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9794" y="8991600"/>
            <a:ext cx="16285625" cy="2743200"/>
          </a:xfrm>
        </p:spPr>
      </p:pic>
    </p:spTree>
    <p:extLst>
      <p:ext uri="{BB962C8B-B14F-4D97-AF65-F5344CB8AC3E}">
        <p14:creationId xmlns:p14="http://schemas.microsoft.com/office/powerpoint/2010/main" val="9531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 Classes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2234618" y="6400800"/>
            <a:ext cx="21533591" cy="48768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mtClean="0"/>
              <a:t>Theoretically, there are </a:t>
            </a:r>
            <a:r>
              <a:rPr lang="en-US" altLang="en-US" i="1" smtClean="0"/>
              <a:t>m</a:t>
            </a:r>
            <a:r>
              <a:rPr lang="en-US" altLang="en-US" smtClean="0"/>
              <a:t>(</a:t>
            </a:r>
            <a:r>
              <a:rPr lang="en-US" altLang="en-US" i="1" smtClean="0"/>
              <a:t>m</a:t>
            </a:r>
            <a:r>
              <a:rPr lang="en-US" altLang="en-US" smtClean="0"/>
              <a:t>-1) misclassification costs, since any case could be misclassified in </a:t>
            </a:r>
            <a:r>
              <a:rPr lang="en-US" altLang="en-US" i="1" smtClean="0"/>
              <a:t>m</a:t>
            </a:r>
            <a:r>
              <a:rPr lang="en-US" altLang="en-US" smtClean="0"/>
              <a:t>-1 ways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Practically too many to work with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 decision-making context, though, such complexity rarely arises – one class is usually of primary interest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437765" y="3609977"/>
            <a:ext cx="18892679" cy="212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673" tIns="108836" rIns="217673" bIns="108836">
            <a:spAutoFit/>
          </a:bodyPr>
          <a:lstStyle/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sz="6200">
                <a:latin typeface="Franklin Gothic Book" pitchFamily="34" charset="0"/>
              </a:rPr>
              <a:t>For </a:t>
            </a:r>
            <a:r>
              <a:rPr lang="en-US" altLang="en-US" sz="6200" i="1">
                <a:latin typeface="Franklin Gothic Book" pitchFamily="34" charset="0"/>
              </a:rPr>
              <a:t>m</a:t>
            </a:r>
            <a:r>
              <a:rPr lang="en-US" altLang="en-US" sz="6200">
                <a:latin typeface="Franklin Gothic Book" pitchFamily="34" charset="0"/>
              </a:rPr>
              <a:t> classes, confusion matrix has </a:t>
            </a:r>
            <a:r>
              <a:rPr lang="en-US" altLang="en-US" sz="6200" i="1">
                <a:latin typeface="Franklin Gothic Book" pitchFamily="34" charset="0"/>
              </a:rPr>
              <a:t>m</a:t>
            </a:r>
            <a:r>
              <a:rPr lang="en-US" altLang="en-US" sz="6200">
                <a:latin typeface="Franklin Gothic Book" pitchFamily="34" charset="0"/>
              </a:rPr>
              <a:t> rows and </a:t>
            </a:r>
            <a:r>
              <a:rPr lang="en-US" altLang="en-US" sz="6200" i="1">
                <a:latin typeface="Franklin Gothic Book" pitchFamily="34" charset="0"/>
              </a:rPr>
              <a:t>m</a:t>
            </a:r>
            <a:r>
              <a:rPr lang="en-US" altLang="en-US" sz="6200">
                <a:latin typeface="Franklin Gothic Book" pitchFamily="34" charset="0"/>
              </a:rPr>
              <a:t> columns</a:t>
            </a:r>
          </a:p>
        </p:txBody>
      </p:sp>
    </p:spTree>
    <p:extLst>
      <p:ext uri="{BB962C8B-B14F-4D97-AF65-F5344CB8AC3E}">
        <p14:creationId xmlns:p14="http://schemas.microsoft.com/office/powerpoint/2010/main" val="1886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Confusion Matrix for Multi-class problems</a:t>
            </a:r>
            <a:endParaRPr lang="en-US" altLang="en-US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2234618" y="6400800"/>
            <a:ext cx="21533591" cy="977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/>
              <a:t>https://towardsdatascience.com/confusion-matrix-for-your-multi-class-machine-learning-model-ff9aa3bf7826</a:t>
            </a:r>
            <a:endParaRPr lang="en-US" altLang="en-US" sz="3600" dirty="0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234619" y="3609977"/>
            <a:ext cx="19095826" cy="132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17673" tIns="108836" rIns="217673" bIns="108836">
            <a:spAutoFit/>
          </a:bodyPr>
          <a:lstStyle/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dirty="0">
                <a:latin typeface="Franklin Gothic Book" pitchFamily="34" charset="0"/>
              </a:rPr>
              <a:t>https://www.analyticsvidhya.com/blog/2021/06/confusion-matrix-for-multi-class-classification/#:~:text=The%20confusion%20matrix%20is%20a,and%20False%20Negative(FN).</a:t>
            </a:r>
            <a:endParaRPr lang="en-US" alt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3"/>
            <a:ext cx="21025723" cy="1287733"/>
          </a:xfrm>
        </p:spPr>
        <p:txBody>
          <a:bodyPr>
            <a:normAutofit/>
          </a:bodyPr>
          <a:lstStyle/>
          <a:p>
            <a:r>
              <a:rPr lang="en-US" sz="6800" b="1" dirty="0" smtClean="0"/>
              <a:t>Dividing the dataset into training and testing sets</a:t>
            </a:r>
            <a:endParaRPr lang="en-US" sz="6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AutoShape 2" descr="Train and Test Set in Python Machine Learning - How to Split ...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0" y="2173290"/>
            <a:ext cx="21670963" cy="1126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1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22" y="812384"/>
            <a:ext cx="10848592" cy="907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50428" y="11004331"/>
            <a:ext cx="19492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Reference:  https://www.kaggle.com/usengecoder/performance-metrics-for-classification-problems</a:t>
            </a:r>
          </a:p>
        </p:txBody>
      </p:sp>
    </p:spTree>
    <p:extLst>
      <p:ext uri="{BB962C8B-B14F-4D97-AF65-F5344CB8AC3E}">
        <p14:creationId xmlns:p14="http://schemas.microsoft.com/office/powerpoint/2010/main" val="189427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-26491"/>
            <a:ext cx="21025723" cy="1413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600" b="1" dirty="0" smtClean="0"/>
              <a:t>k-Fold Cross Validation</a:t>
            </a:r>
            <a:endParaRPr lang="en-US" sz="6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966" y="13285298"/>
            <a:ext cx="10572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Source: </a:t>
            </a:r>
            <a:r>
              <a:rPr lang="en-US" sz="2200" dirty="0">
                <a:hlinkClick r:id="rId2"/>
              </a:rPr>
              <a:t>https://www.csd.uwo.ca/~oveksler/Courses/Winter2006/CS434_654b/pr_l13.pdf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6" y="1387366"/>
            <a:ext cx="20652827" cy="1165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Evaluation metrics are important for comparing across DM models, for choosing the right configuration of a specific DM model, and for comparing to the baseline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Major metrics: confusion matrix, error rate, predictive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Other metrics when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en-US" smtClean="0"/>
              <a:t>one class is more important</a:t>
            </a:r>
          </a:p>
          <a:p>
            <a:pPr lvl="2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en-US" smtClean="0"/>
              <a:t>asymmetric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important class is rare, use oversampling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In all cases, metrics computed from validation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029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ox plot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Box plot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312738"/>
            <a:ext cx="2422207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 smtClean="0"/>
              <a:t>The content of the slides are prepared from different textbooks.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References: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/>
              <a:t>Data Mining and Predictive Analytics, By Daniel T. Larose. Copyright 2015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 smtClean="0"/>
              <a:t>Predictive Analytics for Dummies, By </a:t>
            </a:r>
            <a:r>
              <a:rPr lang="en-US" sz="3200" dirty="0" err="1" smtClean="0"/>
              <a:t>Anasse</a:t>
            </a:r>
            <a:r>
              <a:rPr lang="en-US" sz="3200" dirty="0" smtClean="0"/>
              <a:t> Bari, Mohamed </a:t>
            </a:r>
            <a:r>
              <a:rPr lang="en-US" sz="3200" dirty="0" err="1" smtClean="0"/>
              <a:t>Chaouchi</a:t>
            </a:r>
            <a:r>
              <a:rPr lang="en-US" sz="3200" dirty="0" smtClean="0"/>
              <a:t>, &amp; Tommy Jung, Copyright 2016, </a:t>
            </a:r>
            <a:r>
              <a:rPr lang="en-US" sz="3200" dirty="0"/>
              <a:t>John Wiley &amp; Sons, Inc</a:t>
            </a:r>
            <a:r>
              <a:rPr lang="en-US" sz="3200" dirty="0" smtClean="0"/>
              <a:t>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 dirty="0" smtClean="0"/>
              <a:t>Introduction to Data Mining with Case Studies, By G.K. Gupta. Copyright 2014 by PHI Learning Private Limited.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R Documents\Pictures\Bali Photos\Bali Photos (Ritu phone)\IMG_20191226_185708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6"/>
          <a:stretch/>
        </p:blipFill>
        <p:spPr bwMode="auto">
          <a:xfrm>
            <a:off x="-10958" y="-2946"/>
            <a:ext cx="24377651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985835" y="5655744"/>
            <a:ext cx="20962938" cy="2475249"/>
            <a:chOff x="1965266" y="1610778"/>
            <a:chExt cx="20962938" cy="2475249"/>
          </a:xfrm>
        </p:grpSpPr>
        <p:sp>
          <p:nvSpPr>
            <p:cNvPr id="50" name="Rectangle 4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4951173" y="1610778"/>
              <a:ext cx="13497647" cy="138849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65266" y="2516385"/>
              <a:ext cx="20962938" cy="156964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9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Thank you</a:t>
              </a:r>
              <a:r>
                <a:rPr lang="en-US" sz="9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..</a:t>
              </a:r>
              <a:endParaRPr lang="id-ID" sz="9600" b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 flipH="1">
            <a:off x="-10958" y="0"/>
            <a:ext cx="24377650" cy="13716000"/>
          </a:xfrm>
          <a:prstGeom prst="rect">
            <a:avLst/>
          </a:prstGeom>
          <a:solidFill>
            <a:schemeClr val="accent3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801000">
        <p14:vortex dir="r"/>
      </p:transition>
    </mc:Choice>
    <mc:Fallback xmlns="">
      <p:transition spd="med" advTm="180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2437765" y="4572000"/>
            <a:ext cx="20721003" cy="2286000"/>
          </a:xfrm>
        </p:spPr>
        <p:txBody>
          <a:bodyPr/>
          <a:lstStyle/>
          <a:p>
            <a:pPr eaLnBrk="1" hangingPunct="1"/>
            <a:r>
              <a:rPr lang="en-US" altLang="en-US" smtClean="0"/>
              <a:t>Accuracy Measures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5583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Misclassification error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2437765" y="4419600"/>
            <a:ext cx="20721003" cy="7620000"/>
          </a:xfrm>
        </p:spPr>
        <p:txBody>
          <a:bodyPr/>
          <a:lstStyle/>
          <a:p>
            <a:pPr eaLnBrk="1" hangingPunct="1"/>
            <a:r>
              <a:rPr lang="en-US" altLang="en-US" smtClean="0"/>
              <a:t>Error = classifying a record as belonging to one class when it belongs to another class.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Error rate = percent of misclassified records out of the total records in the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28901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Naïve Rule	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2437765" y="6553200"/>
            <a:ext cx="20721003" cy="4876800"/>
          </a:xfrm>
        </p:spPr>
        <p:txBody>
          <a:bodyPr/>
          <a:lstStyle/>
          <a:p>
            <a:pPr marL="1088365" indent="-1088365">
              <a:buNone/>
            </a:pPr>
            <a:endParaRPr lang="en-US" altLang="en-US" dirty="0" smtClean="0"/>
          </a:p>
          <a:p>
            <a:pPr marL="1088365" indent="-1088365"/>
            <a:r>
              <a:rPr lang="en-US" altLang="en-US" dirty="0" smtClean="0"/>
              <a:t>Often used as benchmark:  we hope to do better than that</a:t>
            </a:r>
          </a:p>
          <a:p>
            <a:pPr marL="1088365" indent="-1088365"/>
            <a:r>
              <a:rPr lang="en-US" altLang="en-US" dirty="0" smtClean="0"/>
              <a:t>Exception: when goal is to identify high-value but rare outcomes, we may do well by doing worse than the naïve rule (see “lift” – later)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640913" y="4724401"/>
            <a:ext cx="20136955" cy="212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7673" tIns="108836" rIns="217673" bIns="108836">
            <a:spAutoFit/>
          </a:bodyPr>
          <a:lstStyle/>
          <a:p>
            <a:pPr>
              <a:spcBef>
                <a:spcPts val="1369"/>
              </a:spcBef>
              <a:buClr>
                <a:schemeClr val="accent1"/>
              </a:buClr>
              <a:buSzPct val="85000"/>
            </a:pPr>
            <a:r>
              <a:rPr lang="en-US" altLang="en-US" sz="6200" b="1">
                <a:latin typeface="Franklin Gothic Book" pitchFamily="34" charset="0"/>
              </a:rPr>
              <a:t>Naïve rule:</a:t>
            </a:r>
            <a:r>
              <a:rPr lang="en-US" altLang="en-US" sz="6200">
                <a:latin typeface="Franklin Gothic Book" pitchFamily="34" charset="0"/>
              </a:rPr>
              <a:t>  classify all records as belonging to the most prevalent class</a:t>
            </a:r>
          </a:p>
        </p:txBody>
      </p:sp>
    </p:spTree>
    <p:extLst>
      <p:ext uri="{BB962C8B-B14F-4D97-AF65-F5344CB8AC3E}">
        <p14:creationId xmlns:p14="http://schemas.microsoft.com/office/powerpoint/2010/main" val="36929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Separation of Records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  </a:t>
            </a:r>
          </a:p>
          <a:p>
            <a:pPr marL="0" indent="0">
              <a:buNone/>
              <a:defRPr/>
            </a:pPr>
            <a:r>
              <a:rPr lang="en-US" dirty="0" smtClean="0"/>
              <a:t>“High separation of records” means that using predictor variables attains low error</a:t>
            </a:r>
          </a:p>
          <a:p>
            <a:pPr eaLnBrk="1" hangingPunct="1"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“Low separation of records” means that using predictor variables does not improve much on naïve rule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28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AutoShape 2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Confusion Matrix</a:t>
            </a:r>
          </a:p>
        </p:txBody>
      </p:sp>
      <p:sp>
        <p:nvSpPr>
          <p:cNvPr id="10" name="AutoShape 8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Understanding Confusion Matrix - Towards Data Scienc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47" y="3034536"/>
            <a:ext cx="13119100" cy="983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13222234"/>
            <a:ext cx="993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Source: </a:t>
            </a:r>
            <a:r>
              <a:rPr lang="en-US" sz="2400" dirty="0">
                <a:hlinkClick r:id="rId3"/>
              </a:rPr>
              <a:t>https://manisha-sirsat.blogspot.com/2019/04/confusion-matrix.html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216715" y="3381377"/>
            <a:ext cx="69888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Value = (TP+FP+FN+TN)</a:t>
            </a:r>
          </a:p>
          <a:p>
            <a:endParaRPr lang="en-US" dirty="0"/>
          </a:p>
          <a:p>
            <a:r>
              <a:rPr lang="en-US" dirty="0" smtClean="0"/>
              <a:t>Accuracy = (TP+TN)/Total values</a:t>
            </a:r>
          </a:p>
          <a:p>
            <a:endParaRPr lang="en-US" dirty="0"/>
          </a:p>
          <a:p>
            <a:r>
              <a:rPr lang="en-US" dirty="0" smtClean="0"/>
              <a:t>1 – Accuracy = (FP+FN)/Total Values</a:t>
            </a:r>
          </a:p>
          <a:p>
            <a:r>
              <a:rPr lang="en-US" dirty="0"/>
              <a:t>	</a:t>
            </a:r>
            <a:r>
              <a:rPr lang="en-US" dirty="0" smtClean="0"/>
              <a:t>=Error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8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Confusion Matrix</a:t>
            </a:r>
          </a:p>
        </p:txBody>
      </p:sp>
      <p:sp>
        <p:nvSpPr>
          <p:cNvPr id="12291" name="Content Placeholder 5"/>
          <p:cNvSpPr>
            <a:spLocks noGrp="1"/>
          </p:cNvSpPr>
          <p:nvPr>
            <p:ph sz="quarter" idx="2"/>
          </p:nvPr>
        </p:nvSpPr>
        <p:spPr>
          <a:xfrm>
            <a:off x="4469236" y="8077200"/>
            <a:ext cx="15845473" cy="4419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b="1" smtClean="0"/>
              <a:t>201</a:t>
            </a:r>
            <a:r>
              <a:rPr lang="en-US" altLang="en-US" smtClean="0"/>
              <a:t> 1’s correctly classified as “1”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 smtClean="0"/>
              <a:t>85</a:t>
            </a:r>
            <a:r>
              <a:rPr lang="en-US" altLang="en-US" smtClean="0"/>
              <a:t> 1’s incorrectly classified as “0”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 smtClean="0"/>
              <a:t>25</a:t>
            </a:r>
            <a:r>
              <a:rPr lang="en-US" altLang="en-US" smtClean="0"/>
              <a:t> 0’s incorrectly classified as “1”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 smtClean="0"/>
              <a:t>2689</a:t>
            </a:r>
            <a:r>
              <a:rPr lang="en-US" altLang="en-US" smtClean="0"/>
              <a:t> 0’s correctly classified as “0”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smtClean="0"/>
          </a:p>
        </p:txBody>
      </p:sp>
      <p:pic>
        <p:nvPicPr>
          <p:cNvPr id="12292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5531" y="3940176"/>
            <a:ext cx="13043736" cy="3375024"/>
          </a:xfrm>
        </p:spPr>
      </p:pic>
      <p:sp>
        <p:nvSpPr>
          <p:cNvPr id="2" name="TextBox 1"/>
          <p:cNvSpPr txBox="1"/>
          <p:nvPr/>
        </p:nvSpPr>
        <p:spPr>
          <a:xfrm>
            <a:off x="15481738" y="8891752"/>
            <a:ext cx="81083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Accuracy= (201+2689)/(201+85+25+2689)</a:t>
            </a:r>
          </a:p>
          <a:p>
            <a:r>
              <a:rPr lang="en-US" dirty="0" smtClean="0"/>
              <a:t>	= 0.96</a:t>
            </a:r>
            <a:endParaRPr lang="en-US" dirty="0"/>
          </a:p>
          <a:p>
            <a:r>
              <a:rPr lang="en-US" dirty="0" smtClean="0"/>
              <a:t>Error rate = 1-0.96=0.04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A980DFF4CC743A1A3C48B66F32CD5" ma:contentTypeVersion="7" ma:contentTypeDescription="Create a new document." ma:contentTypeScope="" ma:versionID="b9013db57fc31c50ca130b48bd08e380">
  <xsd:schema xmlns:xsd="http://www.w3.org/2001/XMLSchema" xmlns:xs="http://www.w3.org/2001/XMLSchema" xmlns:p="http://schemas.microsoft.com/office/2006/metadata/properties" xmlns:ns2="3b29f6ac-8a7b-45a8-ac21-0045671195bb" xmlns:ns3="8ccb4679-f0b0-4414-a166-a37bbaf904e3" targetNamespace="http://schemas.microsoft.com/office/2006/metadata/properties" ma:root="true" ma:fieldsID="57b9f8c36e4133d098136d942d13f9fc" ns2:_="" ns3:_="">
    <xsd:import namespace="3b29f6ac-8a7b-45a8-ac21-0045671195bb"/>
    <xsd:import namespace="8ccb4679-f0b0-4414-a166-a37bbaf904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9f6ac-8a7b-45a8-ac21-004567119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b4679-f0b0-4414-a166-a37bbaf904e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765DA0-0696-40DE-8D50-6AA95C8C8556}"/>
</file>

<file path=customXml/itemProps2.xml><?xml version="1.0" encoding="utf-8"?>
<ds:datastoreItem xmlns:ds="http://schemas.openxmlformats.org/officeDocument/2006/customXml" ds:itemID="{351F552B-279F-4C02-8648-44A441577204}"/>
</file>

<file path=customXml/itemProps3.xml><?xml version="1.0" encoding="utf-8"?>
<ds:datastoreItem xmlns:ds="http://schemas.openxmlformats.org/officeDocument/2006/customXml" ds:itemID="{744156C7-5B49-48F9-AB9F-6788DF06A382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22993</TotalTime>
  <Words>1229</Words>
  <Application>Microsoft Office PowerPoint</Application>
  <PresentationFormat>Custom</PresentationFormat>
  <Paragraphs>201</Paragraphs>
  <Slides>33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Why Evaluate?</vt:lpstr>
      <vt:lpstr>PowerPoint Presentation</vt:lpstr>
      <vt:lpstr>Accuracy Measures (Classification)</vt:lpstr>
      <vt:lpstr>Misclassification error</vt:lpstr>
      <vt:lpstr>Naïve Rule </vt:lpstr>
      <vt:lpstr>Separation of Records</vt:lpstr>
      <vt:lpstr>Confusion Matrix</vt:lpstr>
      <vt:lpstr>Confusion Matrix</vt:lpstr>
      <vt:lpstr>Error Rate</vt:lpstr>
      <vt:lpstr>Cutoff for classification</vt:lpstr>
      <vt:lpstr>Cutoff Table</vt:lpstr>
      <vt:lpstr>Confusion Matrix for Different Cutoffs</vt:lpstr>
      <vt:lpstr>Other performance measures.</vt:lpstr>
      <vt:lpstr>Receiver Operating Characteristic curve (ROC Curve) </vt:lpstr>
      <vt:lpstr>ROC Curve</vt:lpstr>
      <vt:lpstr>Asymmetric Costs</vt:lpstr>
      <vt:lpstr>Misclassification Costs May Differ</vt:lpstr>
      <vt:lpstr>Example – Response to Promotional Offer</vt:lpstr>
      <vt:lpstr>The Confusion Matrix</vt:lpstr>
      <vt:lpstr>Introducing Costs &amp; Benefits</vt:lpstr>
      <vt:lpstr>Profit Matrix</vt:lpstr>
      <vt:lpstr>Generalize to Cost Ratio</vt:lpstr>
      <vt:lpstr>Minimizing Cost Ratio</vt:lpstr>
      <vt:lpstr>Note: Opportunity costs</vt:lpstr>
      <vt:lpstr>Cost Matrix   (inc. opportunity costs)</vt:lpstr>
      <vt:lpstr>Multiple Classes</vt:lpstr>
      <vt:lpstr>Confusion Matrix for Multi-class problems</vt:lpstr>
      <vt:lpstr>Dividing the dataset into training and testing sets</vt:lpstr>
      <vt:lpstr>k-Fold Cross Validation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user</cp:lastModifiedBy>
  <cp:revision>2705</cp:revision>
  <cp:lastPrinted>2016-12-11T00:19:30Z</cp:lastPrinted>
  <dcterms:created xsi:type="dcterms:W3CDTF">2014-11-12T21:47:38Z</dcterms:created>
  <dcterms:modified xsi:type="dcterms:W3CDTF">2022-01-21T16:32:59Z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0x010100F13A980DFF4CC743A1A3C48B66F32CD5</vt:lpwstr>
  </property>
</Properties>
</file>