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66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58" r:id="rId14"/>
    <p:sldId id="285" r:id="rId15"/>
    <p:sldId id="29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33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B866-3B8D-4DE9-8F6F-780BD25ADB25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3F13-69CB-44AD-8FC4-986CD2C1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8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1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448376" y="709272"/>
            <a:ext cx="83087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의료용 </a:t>
            </a:r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PACS 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 Labeling System</a:t>
            </a:r>
          </a:p>
          <a:p>
            <a:pPr algn="r"/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6519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소나기 조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김대형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유지훈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이진수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이충환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3619099" y="2710145"/>
            <a:ext cx="8147651" cy="283311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7EFAD186-1AC4-4E7C-BE16-FB6C3A03D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054634"/>
              </p:ext>
            </p:extLst>
          </p:nvPr>
        </p:nvGraphicFramePr>
        <p:xfrm>
          <a:off x="6207164" y="2602983"/>
          <a:ext cx="5747017" cy="25778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1002">
                  <a:extLst>
                    <a:ext uri="{9D8B030D-6E8A-4147-A177-3AD203B41FA5}">
                      <a16:colId xmlns:a16="http://schemas.microsoft.com/office/drawing/2014/main" val="2546118354"/>
                    </a:ext>
                  </a:extLst>
                </a:gridCol>
                <a:gridCol w="874583">
                  <a:extLst>
                    <a:ext uri="{9D8B030D-6E8A-4147-A177-3AD203B41FA5}">
                      <a16:colId xmlns:a16="http://schemas.microsoft.com/office/drawing/2014/main" val="2814544644"/>
                    </a:ext>
                  </a:extLst>
                </a:gridCol>
                <a:gridCol w="4051432">
                  <a:extLst>
                    <a:ext uri="{9D8B030D-6E8A-4147-A177-3AD203B41FA5}">
                      <a16:colId xmlns:a16="http://schemas.microsoft.com/office/drawing/2014/main" val="561525068"/>
                    </a:ext>
                  </a:extLst>
                </a:gridCol>
              </a:tblGrid>
              <a:tr h="1198044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검토</a:t>
                      </a: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의견</a:t>
                      </a:r>
                    </a:p>
                  </a:txBody>
                  <a:tcPr marL="51435" marR="5143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유사점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 latinLnBrk="0" hangingPunct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  <a:tab pos="255905" algn="l"/>
                          <a:tab pos="1584960" algn="l"/>
                          <a:tab pos="2771775" algn="ctr"/>
                        </a:tabLst>
                      </a:pP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라벨링을 하기 이전에 이미지위에 경계선을 그려주는 </a:t>
                      </a:r>
                      <a:r>
                        <a:rPr lang="ko-KR" altLang="en-US" sz="1400" kern="100" dirty="0" err="1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수퍼픽셀을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적용한 후 라벨링과 </a:t>
                      </a:r>
                      <a:r>
                        <a:rPr lang="ko-KR" altLang="en-US" sz="1400" kern="100" dirty="0" err="1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오토라벨링을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진행함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68559382"/>
                  </a:ext>
                </a:extLst>
              </a:tr>
              <a:tr h="1379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차이점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 latinLnBrk="0" hangingPunct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  <a:tab pos="255905" algn="l"/>
                          <a:tab pos="1584960" algn="l"/>
                          <a:tab pos="2771775" algn="ctr"/>
                        </a:tabLst>
                      </a:pP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1) 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이미지 분할만 하는 것이 아니라 라벨링까지 할 수 있도록 지원</a:t>
                      </a:r>
                    </a:p>
                    <a:p>
                      <a:pPr algn="just" latinLnBrk="0" hangingPunct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  <a:tab pos="255905" algn="l"/>
                          <a:tab pos="1584960" algn="l"/>
                          <a:tab pos="2771775" algn="ctr"/>
                        </a:tabLst>
                      </a:pP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2) 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이미지 분할 적용만 하는 것이 아닌 다시 이미지 분할 이전으로 돌아갈 수 있음</a:t>
                      </a: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.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07603646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47D449EA-9503-4ACF-9C62-0722904AF7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974" y="2005916"/>
            <a:ext cx="4268387" cy="3772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94CB7F-30D5-4E66-BEB9-87546A606467}"/>
              </a:ext>
            </a:extLst>
          </p:cNvPr>
          <p:cNvSpPr txBox="1"/>
          <p:nvPr/>
        </p:nvSpPr>
        <p:spPr>
          <a:xfrm>
            <a:off x="1170606" y="195792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선행기술과의 대비</a:t>
            </a:r>
            <a:endParaRPr lang="ko-KR" altLang="en-US" sz="4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AABB82-0B21-47B8-8C4C-C1AFE99754D2}"/>
              </a:ext>
            </a:extLst>
          </p:cNvPr>
          <p:cNvGrpSpPr/>
          <p:nvPr/>
        </p:nvGrpSpPr>
        <p:grpSpPr>
          <a:xfrm>
            <a:off x="137813" y="1504661"/>
            <a:ext cx="6012711" cy="4893994"/>
            <a:chOff x="743926" y="1611292"/>
            <a:chExt cx="7251032" cy="4757973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7755DE0-7B11-4B32-97D5-806ED8206EB1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0C1270C-7E70-4E13-8D39-57EC781516B1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53DB4-9166-4FBC-8F7F-A7769E5DA1FF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00FC199-72A3-4910-B974-C37F743ABFCF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81EDCD-4AF4-4BB8-B744-CE92C0272F56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A0C4D4-F4F2-44A3-A615-3FE1D7BB04CE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7E93E27-B0A4-4721-A63B-BA7527DC9510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92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aphicFrame>
        <p:nvGraphicFramePr>
          <p:cNvPr id="11" name="내용 개체 틀 8">
            <a:extLst>
              <a:ext uri="{FF2B5EF4-FFF2-40B4-BE49-F238E27FC236}">
                <a16:creationId xmlns:a16="http://schemas.microsoft.com/office/drawing/2014/main" id="{5EE76CE6-0C27-4976-9009-CF504F343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137459"/>
              </p:ext>
            </p:extLst>
          </p:nvPr>
        </p:nvGraphicFramePr>
        <p:xfrm>
          <a:off x="790657" y="1183907"/>
          <a:ext cx="10610687" cy="5393423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057225">
                  <a:extLst>
                    <a:ext uri="{9D8B030D-6E8A-4147-A177-3AD203B41FA5}">
                      <a16:colId xmlns:a16="http://schemas.microsoft.com/office/drawing/2014/main" val="809580690"/>
                    </a:ext>
                  </a:extLst>
                </a:gridCol>
                <a:gridCol w="797724">
                  <a:extLst>
                    <a:ext uri="{9D8B030D-6E8A-4147-A177-3AD203B41FA5}">
                      <a16:colId xmlns:a16="http://schemas.microsoft.com/office/drawing/2014/main" val="2887379265"/>
                    </a:ext>
                  </a:extLst>
                </a:gridCol>
                <a:gridCol w="4614020">
                  <a:extLst>
                    <a:ext uri="{9D8B030D-6E8A-4147-A177-3AD203B41FA5}">
                      <a16:colId xmlns:a16="http://schemas.microsoft.com/office/drawing/2014/main" val="668463598"/>
                    </a:ext>
                  </a:extLst>
                </a:gridCol>
                <a:gridCol w="1533970">
                  <a:extLst>
                    <a:ext uri="{9D8B030D-6E8A-4147-A177-3AD203B41FA5}">
                      <a16:colId xmlns:a16="http://schemas.microsoft.com/office/drawing/2014/main" val="3342576093"/>
                    </a:ext>
                  </a:extLst>
                </a:gridCol>
                <a:gridCol w="2607748">
                  <a:extLst>
                    <a:ext uri="{9D8B030D-6E8A-4147-A177-3AD203B41FA5}">
                      <a16:colId xmlns:a16="http://schemas.microsoft.com/office/drawing/2014/main" val="2594381188"/>
                    </a:ext>
                  </a:extLst>
                </a:gridCol>
              </a:tblGrid>
              <a:tr h="89323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발명의 명칭</a:t>
                      </a: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7625" algn="just" latinLnBrk="1">
                        <a:lnSpc>
                          <a:spcPts val="2300"/>
                        </a:lnSpc>
                        <a:tabLst>
                          <a:tab pos="255905" algn="l"/>
                        </a:tabLst>
                      </a:pPr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Method for auto-labeling training images </a:t>
                      </a:r>
                    </a:p>
                    <a:p>
                      <a:pPr marL="47625" algn="just" latinLnBrk="1">
                        <a:lnSpc>
                          <a:spcPts val="2300"/>
                        </a:lnSpc>
                        <a:tabLst>
                          <a:tab pos="255905" algn="l"/>
                        </a:tabLst>
                      </a:pPr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for use in deep learning network to analyze images with high precision, and auto-labeling device using the same </a:t>
                      </a:r>
                      <a:endParaRPr lang="ko-KR" sz="1600" b="1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03806"/>
                  </a:ext>
                </a:extLst>
              </a:tr>
              <a:tr h="34954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문헌번호</a:t>
                      </a: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5905"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40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10540572</a:t>
                      </a:r>
                      <a:endParaRPr lang="ko-KR" sz="140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관련성</a:t>
                      </a: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Y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extLst>
                  <a:ext uri="{0D108BD9-81ED-4DB2-BD59-A6C34878D82A}">
                    <a16:rowId xmlns:a16="http://schemas.microsoft.com/office/drawing/2014/main" val="4184562428"/>
                  </a:ext>
                </a:extLst>
              </a:tr>
              <a:tr h="69429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공개일</a:t>
                      </a: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2020.01.21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출원인</a:t>
                      </a: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altLang="ko-KR" sz="1400" kern="120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Stradvision, Inc.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extLst>
                  <a:ext uri="{0D108BD9-81ED-4DB2-BD59-A6C34878D82A}">
                    <a16:rowId xmlns:a16="http://schemas.microsoft.com/office/drawing/2014/main" val="2304909940"/>
                  </a:ext>
                </a:extLst>
              </a:tr>
              <a:tr h="503902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기술</a:t>
                      </a: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요지</a:t>
                      </a: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목적</a:t>
                      </a:r>
                      <a:endParaRPr lang="ko-KR" sz="20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training 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이미지를 가고 신경망을 훈련시켜 높은 정확도를 가진 </a:t>
                      </a:r>
                      <a:endParaRPr lang="en-US" alt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auto-labeling 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기능 제공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12587"/>
                  </a:ext>
                </a:extLst>
              </a:tr>
              <a:tr h="2109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구성</a:t>
                      </a:r>
                      <a:endParaRPr lang="ko-KR" sz="20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en-US" altLang="ko-KR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training </a:t>
                      </a:r>
                      <a:r>
                        <a:rPr lang="ko-KR" altLang="en-US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이미지에 객체가 있는 부분에 </a:t>
                      </a:r>
                      <a:r>
                        <a:rPr lang="en-US" altLang="ko-KR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ROI</a:t>
                      </a:r>
                      <a:r>
                        <a:rPr lang="ko-KR" altLang="en-US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를 찾기 위해서 </a:t>
                      </a:r>
                      <a:r>
                        <a:rPr lang="en-US" altLang="ko-KR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ROI </a:t>
                      </a:r>
                      <a:r>
                        <a:rPr lang="ko-KR" altLang="en-US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검출 네트워크 실행</a:t>
                      </a:r>
                      <a:endParaRPr lang="en-US" altLang="ko-KR" sz="14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endParaRPr lang="ko-KR" altLang="en-US" sz="14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 startAt="2"/>
                      </a:pPr>
                      <a:r>
                        <a:rPr lang="en-US" altLang="ko-KR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ROI </a:t>
                      </a:r>
                      <a:r>
                        <a:rPr lang="ko-KR" altLang="en-US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검출을 시행한 이미지에 </a:t>
                      </a:r>
                      <a:r>
                        <a:rPr lang="en-US" altLang="ko-KR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bounding box</a:t>
                      </a:r>
                      <a:r>
                        <a:rPr lang="ko-KR" altLang="en-US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를 설정</a:t>
                      </a:r>
                      <a:endParaRPr lang="en-US" altLang="ko-KR" sz="14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 startAt="2"/>
                      </a:pPr>
                      <a:endParaRPr lang="ko-KR" altLang="en-US" sz="14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 startAt="3"/>
                      </a:pPr>
                      <a:r>
                        <a:rPr lang="en-US" altLang="ko-KR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1), 2)</a:t>
                      </a:r>
                      <a:r>
                        <a:rPr lang="ko-KR" altLang="en-US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의 과정을 통해서 모델을 학습시키고 라벨링이 필요한 이미지에 </a:t>
                      </a:r>
                      <a:endParaRPr lang="en-US" altLang="ko-KR" sz="14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None/>
                      </a:pPr>
                      <a:r>
                        <a:rPr lang="en-US" altLang="ko-KR" sz="1400" baseline="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      </a:t>
                      </a:r>
                      <a:r>
                        <a:rPr lang="ko-KR" altLang="en-US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대해서 </a:t>
                      </a:r>
                      <a:r>
                        <a:rPr lang="en-US" altLang="ko-KR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auto-labeling </a:t>
                      </a:r>
                      <a:r>
                        <a:rPr lang="ko-KR" altLang="en-US" sz="14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수행</a:t>
                      </a: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79328"/>
                  </a:ext>
                </a:extLst>
              </a:tr>
              <a:tr h="838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효과</a:t>
                      </a:r>
                      <a:endParaRPr lang="ko-KR" sz="20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확대된 이미지는 연산의 증가를 초래한다</a:t>
                      </a: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. 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이러한 이미지를 사용하는 것은 성능을 저하시키고 작은 사이즈의 이미지에 대한 검출 능력과 정확도는 감소시킨다</a:t>
                      </a: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. 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따라서 검출 능력과 정확도를 유지하면서 작은 사이즈의 이미지에 대한 </a:t>
                      </a: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auto-labeling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을 수행할 수 있도록 한다</a:t>
                      </a: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64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483C81-56AA-4B9F-A4CA-8BFA24A2643B}"/>
              </a:ext>
            </a:extLst>
          </p:cNvPr>
          <p:cNvSpPr txBox="1"/>
          <p:nvPr/>
        </p:nvSpPr>
        <p:spPr>
          <a:xfrm>
            <a:off x="1170606" y="195792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선행기술과의 대비</a:t>
            </a:r>
            <a:endParaRPr lang="ko-KR" altLang="en-US" sz="4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67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95792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선행기술과의 대비</a:t>
            </a:r>
            <a:endParaRPr lang="ko-KR" altLang="en-US" sz="4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E7B113A2-AD7E-4997-97E7-741173170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809530"/>
              </p:ext>
            </p:extLst>
          </p:nvPr>
        </p:nvGraphicFramePr>
        <p:xfrm>
          <a:off x="6286803" y="2942114"/>
          <a:ext cx="5715900" cy="20190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6556">
                  <a:extLst>
                    <a:ext uri="{9D8B030D-6E8A-4147-A177-3AD203B41FA5}">
                      <a16:colId xmlns:a16="http://schemas.microsoft.com/office/drawing/2014/main" val="2546118354"/>
                    </a:ext>
                  </a:extLst>
                </a:gridCol>
                <a:gridCol w="1108799">
                  <a:extLst>
                    <a:ext uri="{9D8B030D-6E8A-4147-A177-3AD203B41FA5}">
                      <a16:colId xmlns:a16="http://schemas.microsoft.com/office/drawing/2014/main" val="2814544644"/>
                    </a:ext>
                  </a:extLst>
                </a:gridCol>
                <a:gridCol w="3790545">
                  <a:extLst>
                    <a:ext uri="{9D8B030D-6E8A-4147-A177-3AD203B41FA5}">
                      <a16:colId xmlns:a16="http://schemas.microsoft.com/office/drawing/2014/main" val="561525068"/>
                    </a:ext>
                  </a:extLst>
                </a:gridCol>
              </a:tblGrid>
              <a:tr h="1009544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검토</a:t>
                      </a: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의견</a:t>
                      </a:r>
                    </a:p>
                  </a:txBody>
                  <a:tcPr marL="51435" marR="5143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유사점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 latinLnBrk="0" hangingPunct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  <a:tab pos="255905" algn="l"/>
                          <a:tab pos="1584960" algn="l"/>
                          <a:tab pos="2771775" algn="ctr"/>
                        </a:tabLst>
                      </a:pP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Auto-labeling 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수행을 위해서 신경망 모델을 사용함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68559382"/>
                  </a:ext>
                </a:extLst>
              </a:tr>
              <a:tr h="100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차이점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 latinLnBrk="0" hangingPunct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  <a:tab pos="255905" algn="l"/>
                          <a:tab pos="1584960" algn="l"/>
                          <a:tab pos="2771775" algn="ctr"/>
                        </a:tabLst>
                      </a:pP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추가적인 </a:t>
                      </a:r>
                      <a:r>
                        <a:rPr lang="ko-KR" altLang="en-US" sz="1400" kern="100" dirty="0" err="1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라벨링된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이미지를 포함해서 모델 학습을 시키고 </a:t>
                      </a: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auto-labeling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을 진행함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07603646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A3DA86F-0238-4471-9C96-49C9E98308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370" y="1876281"/>
            <a:ext cx="5141596" cy="415075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41E713-DF02-4C5E-81B8-D373D488367D}"/>
              </a:ext>
            </a:extLst>
          </p:cNvPr>
          <p:cNvGrpSpPr/>
          <p:nvPr/>
        </p:nvGrpSpPr>
        <p:grpSpPr>
          <a:xfrm>
            <a:off x="137813" y="1504661"/>
            <a:ext cx="6012711" cy="4893994"/>
            <a:chOff x="743926" y="1611292"/>
            <a:chExt cx="7251032" cy="475797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7EEAF96-9F3B-4039-B562-3D2B4DC6A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A024BED-8FC3-4869-B5A0-661C05FA4929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D63442E-3298-43AA-96E4-BBBD6439D8A7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230DD2D-0133-4A83-AC08-B917FDE09503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46429B1-C0D1-4A36-8EB3-DD23BEBE57A3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EEAB18-8822-4661-8403-72E5AAEF9C06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8DC0240-BB48-4CD1-AB8E-C98F52BE619F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9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59882" y="157292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144380" y="0"/>
            <a:ext cx="7251032" cy="6558455"/>
            <a:chOff x="144380" y="0"/>
            <a:chExt cx="7251032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14438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00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59861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58061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52707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0E703F-EFB3-4155-A159-04AFF6F34D9F}"/>
              </a:ext>
            </a:extLst>
          </p:cNvPr>
          <p:cNvSpPr/>
          <p:nvPr/>
        </p:nvSpPr>
        <p:spPr>
          <a:xfrm>
            <a:off x="1066364" y="1305763"/>
            <a:ext cx="9372942" cy="50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  <a:endParaRPr lang="en-US" altLang="ko-KR" sz="24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제안발명은 이미지를 불러와서 이미지를 영역별로 분할한 후</a:t>
            </a:r>
            <a:r>
              <a:rPr lang="en-US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분할된 이미지를 직접 라벨링을 수행하거나 특정 영역만 자동으로 </a:t>
            </a:r>
            <a:r>
              <a:rPr lang="ko-KR" altLang="ko-KR" sz="1800" kern="100" dirty="0" err="1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라벨링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해주는</a:t>
            </a:r>
            <a:r>
              <a:rPr lang="en-US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auto-labeling 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기능을 제공할 수 있도록 함으로써 </a:t>
            </a:r>
            <a:r>
              <a:rPr lang="ko-KR" altLang="ko-KR" sz="1800" kern="100" dirty="0" err="1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라벨링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작업에 소요되는 시간을 줄이는 것을 목적으로 합니다</a:t>
            </a:r>
            <a:r>
              <a:rPr lang="en-US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en-US" altLang="ko-KR" kern="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kern="100" dirty="0"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특징</a:t>
            </a:r>
            <a:endParaRPr lang="en-US" altLang="ko-KR" sz="2400" kern="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제안발명은 분할된 이미지에 라벨링을 수행할 수 있는 기능을 제공하는 것과 분할된 이미지에 대해서만이 아닌 직사각형 형태의 영역지정을 통한 </a:t>
            </a:r>
            <a:r>
              <a:rPr lang="ko-KR" altLang="ko-KR" sz="1800" kern="100" dirty="0" err="1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라벨링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기능</a:t>
            </a:r>
            <a:r>
              <a:rPr lang="en-US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자동 </a:t>
            </a:r>
            <a:r>
              <a:rPr lang="ko-KR" altLang="ko-KR" sz="1800" kern="100" dirty="0" err="1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라벨링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이후 라벨링을 수정할 수 있다는 것을 특징으로 합니다</a:t>
            </a:r>
            <a:r>
              <a:rPr lang="en-US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ko-KR" sz="1800" kern="100" dirty="0"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88FAC-2557-457D-A9AF-C5F780A271DA}"/>
              </a:ext>
            </a:extLst>
          </p:cNvPr>
          <p:cNvSpPr txBox="1"/>
          <p:nvPr/>
        </p:nvSpPr>
        <p:spPr>
          <a:xfrm>
            <a:off x="51740" y="13804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804EA5-79C6-4201-AA76-D503DDFE34A5}"/>
              </a:ext>
            </a:extLst>
          </p:cNvPr>
          <p:cNvGrpSpPr/>
          <p:nvPr/>
        </p:nvGrpSpPr>
        <p:grpSpPr>
          <a:xfrm>
            <a:off x="1305609" y="1781185"/>
            <a:ext cx="2765052" cy="4256088"/>
            <a:chOff x="1588242" y="1781185"/>
            <a:chExt cx="2765052" cy="42560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7929A1-0A52-42DC-9D44-9130060DFC4C}"/>
                </a:ext>
              </a:extLst>
            </p:cNvPr>
            <p:cNvSpPr/>
            <p:nvPr/>
          </p:nvSpPr>
          <p:spPr>
            <a:xfrm>
              <a:off x="1588242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2EC4CE-8A7C-4715-B2F8-D1BB7FBC9DC1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0026C-3489-4DB3-8085-0333900C38B0}"/>
              </a:ext>
            </a:extLst>
          </p:cNvPr>
          <p:cNvGrpSpPr/>
          <p:nvPr/>
        </p:nvGrpSpPr>
        <p:grpSpPr>
          <a:xfrm>
            <a:off x="4713474" y="1781185"/>
            <a:ext cx="2765052" cy="4256088"/>
            <a:chOff x="4713474" y="1781185"/>
            <a:chExt cx="2765052" cy="4256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863FC6-E03F-400D-8F7B-DB97A09AAD34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다른 페이지 연결선 15">
              <a:extLst>
                <a:ext uri="{FF2B5EF4-FFF2-40B4-BE49-F238E27FC236}">
                  <a16:creationId xmlns:a16="http://schemas.microsoft.com/office/drawing/2014/main" id="{99D062E2-76A6-421D-93F2-211638E8B3A8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469F49-6B38-4829-85D9-86DFB435D9EE}"/>
              </a:ext>
            </a:extLst>
          </p:cNvPr>
          <p:cNvGrpSpPr/>
          <p:nvPr/>
        </p:nvGrpSpPr>
        <p:grpSpPr>
          <a:xfrm>
            <a:off x="8121339" y="1781185"/>
            <a:ext cx="2765052" cy="4256088"/>
            <a:chOff x="7838706" y="1781185"/>
            <a:chExt cx="2765052" cy="4256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69E905-061B-4A52-8C7D-B941D70FA6B9}"/>
                </a:ext>
              </a:extLst>
            </p:cNvPr>
            <p:cNvSpPr/>
            <p:nvPr/>
          </p:nvSpPr>
          <p:spPr>
            <a:xfrm>
              <a:off x="7838706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다른 페이지 연결선 17">
              <a:extLst>
                <a:ext uri="{FF2B5EF4-FFF2-40B4-BE49-F238E27FC236}">
                  <a16:creationId xmlns:a16="http://schemas.microsoft.com/office/drawing/2014/main" id="{933129BB-4E0A-4B3C-939D-6371A273DF2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D10B5D-FC30-41A2-8A0B-E0AA959B4AD3}"/>
              </a:ext>
            </a:extLst>
          </p:cNvPr>
          <p:cNvSpPr txBox="1"/>
          <p:nvPr/>
        </p:nvSpPr>
        <p:spPr>
          <a:xfrm>
            <a:off x="3512953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B1BEC-59FF-4F61-BC33-1B7BF94E83AD}"/>
              </a:ext>
            </a:extLst>
          </p:cNvPr>
          <p:cNvSpPr txBox="1"/>
          <p:nvPr/>
        </p:nvSpPr>
        <p:spPr>
          <a:xfrm>
            <a:off x="6918038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09933-B37E-4AEB-92B5-1EB13460D460}"/>
              </a:ext>
            </a:extLst>
          </p:cNvPr>
          <p:cNvSpPr txBox="1"/>
          <p:nvPr/>
        </p:nvSpPr>
        <p:spPr>
          <a:xfrm>
            <a:off x="10309631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C2D45-8B57-4BA4-B9AB-D472BDCD118F}"/>
              </a:ext>
            </a:extLst>
          </p:cNvPr>
          <p:cNvSpPr txBox="1"/>
          <p:nvPr/>
        </p:nvSpPr>
        <p:spPr>
          <a:xfrm>
            <a:off x="1476280" y="3753562"/>
            <a:ext cx="242370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kern="100" dirty="0" err="1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Superpixel</a:t>
            </a:r>
            <a:r>
              <a:rPr lang="ko-KR" altLang="en-US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 이용한 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영역 분할을 통한 </a:t>
            </a:r>
            <a:r>
              <a:rPr lang="ko-KR" altLang="ko-KR" sz="1800" kern="100" dirty="0" err="1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라벨링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 기능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E9BF1-5C0A-4384-962A-178FB9328940}"/>
              </a:ext>
            </a:extLst>
          </p:cNvPr>
          <p:cNvSpPr txBox="1"/>
          <p:nvPr/>
        </p:nvSpPr>
        <p:spPr>
          <a:xfrm>
            <a:off x="4884145" y="3753562"/>
            <a:ext cx="242370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직사각형 형태의 영역지정을 통한 라벨링과 같은 추가적인 </a:t>
            </a:r>
            <a:r>
              <a:rPr lang="ko-KR" altLang="ko-KR" sz="1800" kern="100" dirty="0" err="1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라벨링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 기능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3C79D-CA89-4978-ABEE-5EB1B9523090}"/>
              </a:ext>
            </a:extLst>
          </p:cNvPr>
          <p:cNvSpPr txBox="1"/>
          <p:nvPr/>
        </p:nvSpPr>
        <p:spPr>
          <a:xfrm>
            <a:off x="8292011" y="3753562"/>
            <a:ext cx="2423709" cy="2132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auto-labeling 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기능을 사용한 이후 확인을 통해서 원하지 않는 영역까지 </a:t>
            </a:r>
            <a:r>
              <a:rPr lang="ko-KR" altLang="ko-KR" sz="1800" kern="100" dirty="0" err="1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라벨링</a:t>
            </a:r>
            <a:r>
              <a:rPr lang="ko-KR" altLang="ko-KR" sz="1800" kern="100" dirty="0"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Times New Roman" panose="02020603050405020304" pitchFamily="18" charset="0"/>
              </a:rPr>
              <a:t> 된 경우 수정하는 기능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7F6F4A-85D8-4321-AD01-E74B602E4909}"/>
              </a:ext>
            </a:extLst>
          </p:cNvPr>
          <p:cNvSpPr txBox="1"/>
          <p:nvPr/>
        </p:nvSpPr>
        <p:spPr>
          <a:xfrm>
            <a:off x="1996278" y="2858301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 분할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704CD8-24BF-46A3-A164-108DC665894C}"/>
              </a:ext>
            </a:extLst>
          </p:cNvPr>
          <p:cNvSpPr txBox="1"/>
          <p:nvPr/>
        </p:nvSpPr>
        <p:spPr>
          <a:xfrm>
            <a:off x="4971424" y="2858300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추가적인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라벨링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63FA4-E24D-4F56-B71A-7C67AA4A8050}"/>
              </a:ext>
            </a:extLst>
          </p:cNvPr>
          <p:cNvSpPr txBox="1"/>
          <p:nvPr/>
        </p:nvSpPr>
        <p:spPr>
          <a:xfrm>
            <a:off x="8436655" y="2858299"/>
            <a:ext cx="2172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Labeling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1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B04746-C9B4-4957-9E28-332A9EEF6872}"/>
              </a:ext>
            </a:extLst>
          </p:cNvPr>
          <p:cNvSpPr/>
          <p:nvPr/>
        </p:nvSpPr>
        <p:spPr>
          <a:xfrm>
            <a:off x="239659" y="3068960"/>
            <a:ext cx="11712682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7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215043"/>
            <a:ext cx="10090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의료용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PACS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 Labeling System</a:t>
            </a:r>
            <a:endParaRPr lang="ko-KR" altLang="en-US" sz="4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2447383" y="1387255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내용 개체 틀 4">
            <a:extLst>
              <a:ext uri="{FF2B5EF4-FFF2-40B4-BE49-F238E27FC236}">
                <a16:creationId xmlns:a16="http://schemas.microsoft.com/office/drawing/2014/main" id="{FDC5DC96-793E-4D62-B51B-DB90BCAE51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69608" y="1554736"/>
            <a:ext cx="64065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82FA3-0806-446B-830F-C54177B3A1EE}"/>
              </a:ext>
            </a:extLst>
          </p:cNvPr>
          <p:cNvSpPr/>
          <p:nvPr/>
        </p:nvSpPr>
        <p:spPr>
          <a:xfrm>
            <a:off x="457952" y="1805849"/>
            <a:ext cx="10955864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웹 어플리케이션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딥러닝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PACS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의료용 데이터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(X-ray, CT, MRI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편리하게 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라벨링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할 수 있는 시스템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딥러닝 기술을 활용한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auto-labeling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기능을 지원해 자동으로 라벨링이 가능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125125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37614" y="476555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74F772-CAE1-43B9-9FD8-BBF075124036}"/>
              </a:ext>
            </a:extLst>
          </p:cNvPr>
          <p:cNvSpPr txBox="1"/>
          <p:nvPr/>
        </p:nvSpPr>
        <p:spPr>
          <a:xfrm>
            <a:off x="33365" y="147666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2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82FA3-0806-446B-830F-C54177B3A1EE}"/>
              </a:ext>
            </a:extLst>
          </p:cNvPr>
          <p:cNvSpPr/>
          <p:nvPr/>
        </p:nvSpPr>
        <p:spPr>
          <a:xfrm>
            <a:off x="457949" y="1333605"/>
            <a:ext cx="10955864" cy="651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라벨링용 이미지 데이터 입력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(.</a:t>
            </a:r>
            <a:r>
              <a:rPr lang="en-US" altLang="ko-KR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dcm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-&gt; jpg)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이미지를 영역별로 분할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분할된 이미지를 웹에 표시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라벨링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작업 수행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이미지와 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라벨링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정보 저장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(.</a:t>
            </a:r>
            <a:r>
              <a:rPr lang="en-US" altLang="ko-KR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hdf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715501" y="157292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0E7408AC-B53D-4A70-ADDA-9A237D31207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86" y="1395147"/>
            <a:ext cx="4133153" cy="435901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008208-26A7-40DC-8FF8-B0EC00D89F3B}"/>
              </a:ext>
            </a:extLst>
          </p:cNvPr>
          <p:cNvCxnSpPr>
            <a:cxnSpLocks/>
          </p:cNvCxnSpPr>
          <p:nvPr/>
        </p:nvCxnSpPr>
        <p:spPr>
          <a:xfrm>
            <a:off x="125125" y="1058842"/>
            <a:ext cx="7251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8BA86B2-C44E-49D7-8EBD-4ECA7109C3D7}"/>
              </a:ext>
            </a:extLst>
          </p:cNvPr>
          <p:cNvSpPr/>
          <p:nvPr/>
        </p:nvSpPr>
        <p:spPr>
          <a:xfrm>
            <a:off x="6924386" y="10123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8B291E-8889-4696-8639-E963BC8167CA}"/>
              </a:ext>
            </a:extLst>
          </p:cNvPr>
          <p:cNvCxnSpPr>
            <a:cxnSpLocks/>
          </p:cNvCxnSpPr>
          <p:nvPr/>
        </p:nvCxnSpPr>
        <p:spPr>
          <a:xfrm>
            <a:off x="631751" y="0"/>
            <a:ext cx="0" cy="6502615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6909F73-5134-4EB2-A4A9-F0BA578CE460}"/>
              </a:ext>
            </a:extLst>
          </p:cNvPr>
          <p:cNvSpPr/>
          <p:nvPr/>
        </p:nvSpPr>
        <p:spPr>
          <a:xfrm>
            <a:off x="561364" y="392791"/>
            <a:ext cx="180000" cy="18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209ED966-4302-4D06-A743-374286FAFDF4}"/>
              </a:ext>
            </a:extLst>
          </p:cNvPr>
          <p:cNvSpPr/>
          <p:nvPr/>
        </p:nvSpPr>
        <p:spPr>
          <a:xfrm>
            <a:off x="507820" y="6331133"/>
            <a:ext cx="263694" cy="227322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5C6947-3588-4537-B782-13687961DA59}"/>
              </a:ext>
            </a:extLst>
          </p:cNvPr>
          <p:cNvSpPr/>
          <p:nvPr/>
        </p:nvSpPr>
        <p:spPr>
          <a:xfrm>
            <a:off x="7235303" y="98828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0780C9-4A47-47DB-8BC3-F82F367FBED0}"/>
              </a:ext>
            </a:extLst>
          </p:cNvPr>
          <p:cNvSpPr txBox="1"/>
          <p:nvPr/>
        </p:nvSpPr>
        <p:spPr>
          <a:xfrm>
            <a:off x="33365" y="147666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8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90887" y="157292"/>
            <a:ext cx="3541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선행기술조사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5A3B08-8205-43ED-A127-650E16044915}"/>
              </a:ext>
            </a:extLst>
          </p:cNvPr>
          <p:cNvSpPr/>
          <p:nvPr/>
        </p:nvSpPr>
        <p:spPr>
          <a:xfrm>
            <a:off x="1409529" y="1298157"/>
            <a:ext cx="9372942" cy="613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Keyword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image, labeling, segmentation, </a:t>
            </a:r>
            <a:r>
              <a:rPr lang="en-US" altLang="ko-KR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deeplearning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000" dirty="0" err="1"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검색식</a:t>
            </a:r>
            <a:endParaRPr lang="en-US" altLang="ko-KR" sz="3000" dirty="0">
              <a:solidFill>
                <a:srgbClr val="33333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(image +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이미지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의료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의료사진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medical*image) *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((deep*learning + machine*learning +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딥러닝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머신러닝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분할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automatic*</a:t>
            </a:r>
            <a:r>
              <a:rPr lang="en-US" altLang="ko-KR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segmentation+segmentation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자동분할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auto*segmentation + </a:t>
            </a:r>
            <a:r>
              <a:rPr lang="en-US" altLang="ko-KR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superpixel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+ </a:t>
            </a:r>
            <a:r>
              <a:rPr lang="ko-KR" altLang="en-US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수퍼픽셀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</a:t>
            </a:r>
            <a:r>
              <a:rPr lang="en-US" altLang="ko-KR" sz="20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slic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검색 건수</a:t>
            </a:r>
            <a:endParaRPr lang="en-US" altLang="ko-KR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KR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: 369  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US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: 20  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JP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: 294  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PCT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: 9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333333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F171FBF-0583-4147-A570-CC52C2614111}"/>
              </a:ext>
            </a:extLst>
          </p:cNvPr>
          <p:cNvSpPr/>
          <p:nvPr/>
        </p:nvSpPr>
        <p:spPr>
          <a:xfrm>
            <a:off x="872252" y="89828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C08FEBC-605A-4955-9B24-2E6D12B9A7FC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05EA65B-3C2C-4B1C-B0C7-3D641B3C44DA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15BF5BC-3083-4567-B42C-BA6408B5EB4E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E5B3F4-2B7D-4704-BDB2-F1A9DB200011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953906A-5C14-42F2-8094-2AAD9E155DC5}"/>
              </a:ext>
            </a:extLst>
          </p:cNvPr>
          <p:cNvCxnSpPr>
            <a:cxnSpLocks/>
          </p:cNvCxnSpPr>
          <p:nvPr/>
        </p:nvCxnSpPr>
        <p:spPr>
          <a:xfrm>
            <a:off x="959015" y="0"/>
            <a:ext cx="0" cy="6502615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DB4C3EE-E611-4894-985E-B0BD3A72CA6E}"/>
              </a:ext>
            </a:extLst>
          </p:cNvPr>
          <p:cNvSpPr/>
          <p:nvPr/>
        </p:nvSpPr>
        <p:spPr>
          <a:xfrm>
            <a:off x="906628" y="3950918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E1A67FE-9152-479C-B00F-7ABC23510E68}"/>
              </a:ext>
            </a:extLst>
          </p:cNvPr>
          <p:cNvSpPr/>
          <p:nvPr/>
        </p:nvSpPr>
        <p:spPr>
          <a:xfrm>
            <a:off x="835084" y="6331133"/>
            <a:ext cx="263694" cy="227322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/>
          </a:p>
        </p:txBody>
      </p:sp>
    </p:spTree>
    <p:extLst>
      <p:ext uri="{BB962C8B-B14F-4D97-AF65-F5344CB8AC3E}">
        <p14:creationId xmlns:p14="http://schemas.microsoft.com/office/powerpoint/2010/main" val="180382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선행기술 목록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62145"/>
              </p:ext>
            </p:extLst>
          </p:nvPr>
        </p:nvGraphicFramePr>
        <p:xfrm>
          <a:off x="548641" y="1339211"/>
          <a:ext cx="11073285" cy="441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95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157854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871641397"/>
                    </a:ext>
                  </a:extLst>
                </a:gridCol>
                <a:gridCol w="1751798">
                  <a:extLst>
                    <a:ext uri="{9D8B030D-6E8A-4147-A177-3AD203B41FA5}">
                      <a16:colId xmlns:a16="http://schemas.microsoft.com/office/drawing/2014/main" val="1243200983"/>
                    </a:ext>
                  </a:extLst>
                </a:gridCol>
                <a:gridCol w="3763478">
                  <a:extLst>
                    <a:ext uri="{9D8B030D-6E8A-4147-A177-3AD203B41FA5}">
                      <a16:colId xmlns:a16="http://schemas.microsoft.com/office/drawing/2014/main" val="2836457370"/>
                    </a:ext>
                  </a:extLst>
                </a:gridCol>
                <a:gridCol w="1053387">
                  <a:extLst>
                    <a:ext uri="{9D8B030D-6E8A-4147-A177-3AD203B41FA5}">
                      <a16:colId xmlns:a16="http://schemas.microsoft.com/office/drawing/2014/main" val="3832827542"/>
                    </a:ext>
                  </a:extLst>
                </a:gridCol>
              </a:tblGrid>
              <a:tr h="576360">
                <a:tc>
                  <a:txBody>
                    <a:bodyPr/>
                    <a:lstStyle/>
                    <a:p>
                      <a:pPr marL="509905" indent="-254000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순번</a:t>
                      </a:r>
                      <a:endParaRPr lang="ko-KR" sz="2000" b="1" dirty="0">
                        <a:solidFill>
                          <a:schemeClr val="bg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9905" indent="-254000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국가</a:t>
                      </a:r>
                      <a:endParaRPr lang="ko-KR" sz="2000" b="1" dirty="0">
                        <a:solidFill>
                          <a:schemeClr val="bg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9905" indent="-254000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문헌번호</a:t>
                      </a:r>
                      <a:endParaRPr lang="ko-KR" sz="2000" b="1" dirty="0">
                        <a:solidFill>
                          <a:schemeClr val="bg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9905" indent="-254000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공개일</a:t>
                      </a:r>
                      <a:endParaRPr lang="ko-KR" sz="2000" b="1" dirty="0">
                        <a:solidFill>
                          <a:schemeClr val="bg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9905" indent="-254000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출원인</a:t>
                      </a:r>
                      <a:endParaRPr lang="ko-KR" sz="2000" b="1" dirty="0">
                        <a:solidFill>
                          <a:schemeClr val="bg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9905" indent="-254000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발명의 명칭</a:t>
                      </a:r>
                      <a:endParaRPr lang="ko-KR" sz="2000" b="1" dirty="0">
                        <a:solidFill>
                          <a:schemeClr val="bg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9905" indent="-254000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400" b="1" dirty="0">
                          <a:solidFill>
                            <a:schemeClr val="bg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관련성</a:t>
                      </a:r>
                      <a:endParaRPr lang="ko-KR" sz="2000" b="1" dirty="0">
                        <a:solidFill>
                          <a:schemeClr val="bg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1688075"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KR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1020210020618 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2021.02.24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서울여자대학교 산학협력단</a:t>
                      </a: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</a:t>
                      </a:r>
                      <a:r>
                        <a:rPr lang="ko-KR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연세대학교 산학협력단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u="none" strike="noStrike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의료</a:t>
                      </a:r>
                      <a:r>
                        <a:rPr lang="en-US" sz="1200" u="none" strike="noStrike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 </a:t>
                      </a:r>
                      <a:r>
                        <a:rPr lang="en-US" sz="1200" u="none" strike="noStrike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영상에서</a:t>
                      </a:r>
                      <a:r>
                        <a:rPr lang="en-US" sz="1200" u="none" strike="noStrike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 </a:t>
                      </a:r>
                      <a:r>
                        <a:rPr lang="en-US" sz="1200" u="none" strike="noStrike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딥러닝에</a:t>
                      </a:r>
                      <a:r>
                        <a:rPr lang="en-US" sz="1200" u="none" strike="noStrike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 </a:t>
                      </a:r>
                      <a:r>
                        <a:rPr lang="en-US" sz="1200" u="none" strike="noStrike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기반한</a:t>
                      </a:r>
                      <a:r>
                        <a:rPr lang="en-US" sz="1200" u="none" strike="noStrike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 </a:t>
                      </a:r>
                      <a:r>
                        <a:rPr lang="en-US" sz="1200" u="none" strike="noStrike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복부</a:t>
                      </a:r>
                      <a:r>
                        <a:rPr lang="en-US" sz="1200" u="none" strike="noStrike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 </a:t>
                      </a:r>
                      <a:r>
                        <a:rPr lang="en-US" sz="1200" u="none" strike="noStrike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장기</a:t>
                      </a:r>
                      <a:r>
                        <a:rPr lang="en-US" sz="1200" u="none" strike="noStrike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 </a:t>
                      </a:r>
                      <a:r>
                        <a:rPr lang="en-US" sz="1200" u="none" strike="noStrike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자동분할</a:t>
                      </a:r>
                      <a:r>
                        <a:rPr lang="en-US" sz="1200" u="none" strike="noStrike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 </a:t>
                      </a:r>
                      <a:r>
                        <a:rPr lang="en-US" sz="1200" u="none" strike="noStrike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방법</a:t>
                      </a:r>
                      <a:endParaRPr lang="en-US" sz="1200" u="none" strike="noStrike" spc="-75" dirty="0">
                        <a:solidFill>
                          <a:schemeClr val="tx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u="none" strike="noStrike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(ABNOMINAL ORGAN AUTOMATIC SEGMENTATION BASED ON DEEP LEARNING IN A MEDICAL IMAGE)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 Y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837164"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</a:t>
                      </a:r>
                      <a:endParaRPr lang="ko-KR" sz="160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US</a:t>
                      </a:r>
                      <a:endParaRPr lang="ko-KR" sz="160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20210081726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2021.03.18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Clarifai</a:t>
                      </a: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Inc.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Model-based image labeling and/or segmentation </a:t>
                      </a:r>
                    </a:p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(</a:t>
                      </a:r>
                      <a:r>
                        <a:rPr lang="ko-KR" sz="1200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모델 기반 이미지 </a:t>
                      </a:r>
                      <a:r>
                        <a:rPr lang="ko-KR" sz="1200" spc="-75" dirty="0" err="1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라벨링</a:t>
                      </a:r>
                      <a:r>
                        <a:rPr lang="ko-KR" sz="1200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및</a:t>
                      </a:r>
                      <a:r>
                        <a:rPr lang="en-US" sz="1200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/</a:t>
                      </a:r>
                      <a:r>
                        <a:rPr lang="ko-KR" sz="1200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또는 분절</a:t>
                      </a:r>
                      <a:r>
                        <a:rPr lang="en-US" sz="1200" spc="-75" dirty="0">
                          <a:solidFill>
                            <a:schemeClr val="tx1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)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 Y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1315601"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3</a:t>
                      </a:r>
                      <a:endParaRPr lang="ko-KR" sz="160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US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10540572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2020.01.21</a:t>
                      </a:r>
                      <a:endParaRPr lang="ko-KR" sz="160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Stradvision</a:t>
                      </a: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, Inc.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spc="-75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Method for auto-labeling training images for use in deep learning network to analyze images with high precision, and auto-labeling device using the same 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5905" algn="l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 Y</a:t>
                      </a:r>
                      <a:endParaRPr lang="ko-KR" sz="16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78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814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선행기술과의 대비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aphicFrame>
        <p:nvGraphicFramePr>
          <p:cNvPr id="8" name="내용 개체 틀 8">
            <a:extLst>
              <a:ext uri="{FF2B5EF4-FFF2-40B4-BE49-F238E27FC236}">
                <a16:creationId xmlns:a16="http://schemas.microsoft.com/office/drawing/2014/main" id="{0C258CB1-62B5-447E-87F7-842B563C5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661568"/>
              </p:ext>
            </p:extLst>
          </p:nvPr>
        </p:nvGraphicFramePr>
        <p:xfrm>
          <a:off x="828576" y="1293397"/>
          <a:ext cx="10515598" cy="5404451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047751">
                  <a:extLst>
                    <a:ext uri="{9D8B030D-6E8A-4147-A177-3AD203B41FA5}">
                      <a16:colId xmlns:a16="http://schemas.microsoft.com/office/drawing/2014/main" val="80958069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887379265"/>
                    </a:ext>
                  </a:extLst>
                </a:gridCol>
                <a:gridCol w="4572670">
                  <a:extLst>
                    <a:ext uri="{9D8B030D-6E8A-4147-A177-3AD203B41FA5}">
                      <a16:colId xmlns:a16="http://schemas.microsoft.com/office/drawing/2014/main" val="668463598"/>
                    </a:ext>
                  </a:extLst>
                </a:gridCol>
                <a:gridCol w="1520223">
                  <a:extLst>
                    <a:ext uri="{9D8B030D-6E8A-4147-A177-3AD203B41FA5}">
                      <a16:colId xmlns:a16="http://schemas.microsoft.com/office/drawing/2014/main" val="3342576093"/>
                    </a:ext>
                  </a:extLst>
                </a:gridCol>
                <a:gridCol w="2584379">
                  <a:extLst>
                    <a:ext uri="{9D8B030D-6E8A-4147-A177-3AD203B41FA5}">
                      <a16:colId xmlns:a16="http://schemas.microsoft.com/office/drawing/2014/main" val="2594381188"/>
                    </a:ext>
                  </a:extLst>
                </a:gridCol>
              </a:tblGrid>
              <a:tr h="73093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발명의 명칭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7625" algn="just" latinLnBrk="1">
                        <a:lnSpc>
                          <a:spcPts val="2300"/>
                        </a:lnSpc>
                        <a:tabLst>
                          <a:tab pos="255905" algn="l"/>
                        </a:tabLst>
                      </a:pPr>
                      <a:r>
                        <a:rPr lang="en-US" sz="1400" u="none" kern="100" spc="-75" dirty="0" err="1">
                          <a:effectLst/>
                        </a:rPr>
                        <a:t>의료</a:t>
                      </a:r>
                      <a:r>
                        <a:rPr lang="en-US" sz="1400" u="none" kern="100" spc="-75" dirty="0">
                          <a:effectLst/>
                        </a:rPr>
                        <a:t> </a:t>
                      </a:r>
                      <a:r>
                        <a:rPr lang="en-US" sz="1400" u="none" kern="100" spc="-75" dirty="0" err="1">
                          <a:effectLst/>
                        </a:rPr>
                        <a:t>영상에서</a:t>
                      </a:r>
                      <a:r>
                        <a:rPr lang="en-US" sz="1400" u="none" kern="100" spc="-75" dirty="0">
                          <a:effectLst/>
                        </a:rPr>
                        <a:t> </a:t>
                      </a:r>
                      <a:r>
                        <a:rPr lang="en-US" sz="1400" u="none" kern="100" spc="-75" dirty="0" err="1">
                          <a:effectLst/>
                        </a:rPr>
                        <a:t>딥러닝에</a:t>
                      </a:r>
                      <a:r>
                        <a:rPr lang="en-US" sz="1400" u="none" kern="100" spc="-75" dirty="0">
                          <a:effectLst/>
                        </a:rPr>
                        <a:t> </a:t>
                      </a:r>
                      <a:r>
                        <a:rPr lang="en-US" sz="1400" u="none" kern="100" spc="-75" dirty="0" err="1">
                          <a:effectLst/>
                        </a:rPr>
                        <a:t>기반한</a:t>
                      </a:r>
                      <a:r>
                        <a:rPr lang="en-US" sz="1400" u="none" kern="100" spc="-75" dirty="0">
                          <a:effectLst/>
                        </a:rPr>
                        <a:t> </a:t>
                      </a:r>
                      <a:r>
                        <a:rPr lang="en-US" sz="1400" u="none" kern="100" spc="-75" dirty="0" err="1">
                          <a:effectLst/>
                        </a:rPr>
                        <a:t>복부</a:t>
                      </a:r>
                      <a:r>
                        <a:rPr lang="en-US" sz="1400" u="none" kern="100" spc="-75" dirty="0">
                          <a:effectLst/>
                        </a:rPr>
                        <a:t> </a:t>
                      </a:r>
                      <a:r>
                        <a:rPr lang="en-US" sz="1400" u="none" kern="100" spc="-75" dirty="0" err="1">
                          <a:effectLst/>
                        </a:rPr>
                        <a:t>장기</a:t>
                      </a:r>
                      <a:r>
                        <a:rPr lang="en-US" sz="1400" u="none" kern="100" spc="-75" dirty="0">
                          <a:effectLst/>
                        </a:rPr>
                        <a:t> </a:t>
                      </a:r>
                      <a:r>
                        <a:rPr lang="en-US" sz="1400" u="none" kern="100" spc="-75" dirty="0" err="1">
                          <a:effectLst/>
                        </a:rPr>
                        <a:t>자동분할</a:t>
                      </a:r>
                      <a:r>
                        <a:rPr lang="en-US" sz="1400" u="none" kern="100" spc="-75" dirty="0">
                          <a:effectLst/>
                        </a:rPr>
                        <a:t> </a:t>
                      </a:r>
                      <a:r>
                        <a:rPr lang="en-US" sz="1400" u="none" kern="100" spc="-75" dirty="0" err="1">
                          <a:effectLst/>
                        </a:rPr>
                        <a:t>방법</a:t>
                      </a:r>
                      <a:endParaRPr lang="en-US" sz="1400" u="none" kern="100" spc="-75" dirty="0">
                        <a:effectLst/>
                      </a:endParaRPr>
                    </a:p>
                    <a:p>
                      <a:pPr marL="47625" algn="just" latinLnBrk="1">
                        <a:lnSpc>
                          <a:spcPts val="2300"/>
                        </a:lnSpc>
                        <a:tabLst>
                          <a:tab pos="255905" algn="l"/>
                        </a:tabLst>
                      </a:pPr>
                      <a:r>
                        <a:rPr lang="en-US" sz="1400" u="none" kern="100" spc="-75" dirty="0">
                          <a:effectLst/>
                        </a:rPr>
                        <a:t>(ABNOMINAL ORGAN AUTOMATIC SEGMENTATION BASED ON DEEP LEARNING IN A MEDICAL IMAGE)</a:t>
                      </a:r>
                      <a:endParaRPr lang="ko-KR" sz="1400" b="1" u="none" kern="100" dirty="0">
                        <a:effectLst/>
                        <a:latin typeface="Times New Roman" panose="02020603050405020304" pitchFamily="18" charset="0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380" marR="643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03806"/>
                  </a:ext>
                </a:extLst>
              </a:tr>
              <a:tr h="412323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문헌번호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1020210020618 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>
                          <a:effectLst/>
                        </a:rPr>
                        <a:t>관련성</a:t>
                      </a:r>
                      <a:endParaRPr lang="ko-KR" sz="2000" kern="10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Y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extLst>
                  <a:ext uri="{0D108BD9-81ED-4DB2-BD59-A6C34878D82A}">
                    <a16:rowId xmlns:a16="http://schemas.microsoft.com/office/drawing/2014/main" val="4184562428"/>
                  </a:ext>
                </a:extLst>
              </a:tr>
              <a:tr h="46292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공개일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2021.02.24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>
                          <a:effectLst/>
                        </a:rPr>
                        <a:t>출원인</a:t>
                      </a:r>
                      <a:endParaRPr lang="ko-KR" sz="2000" kern="10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서울여자대학교 산학협력단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연세대학교 산학협력단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extLst>
                  <a:ext uri="{0D108BD9-81ED-4DB2-BD59-A6C34878D82A}">
                    <a16:rowId xmlns:a16="http://schemas.microsoft.com/office/drawing/2014/main" val="2304909940"/>
                  </a:ext>
                </a:extLst>
              </a:tr>
              <a:tr h="537986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기술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요지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목적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의료 영상에서 딥러닝 기반 복부 장기 자동분할 방법을 제공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12587"/>
                  </a:ext>
                </a:extLst>
              </a:tr>
              <a:tr h="2589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구성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ko-KR" sz="1200" dirty="0">
                          <a:effectLst/>
                        </a:rPr>
                        <a:t>이미지를 입력하는 단계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endParaRPr lang="ko-KR" sz="1200" dirty="0"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ko-KR" sz="1200" dirty="0">
                          <a:effectLst/>
                        </a:rPr>
                        <a:t>상기</a:t>
                      </a:r>
                      <a:r>
                        <a:rPr lang="en-US" sz="1200" dirty="0">
                          <a:effectLst/>
                        </a:rPr>
                        <a:t> 2</a:t>
                      </a:r>
                      <a:r>
                        <a:rPr lang="ko-KR" sz="1200" dirty="0">
                          <a:effectLst/>
                        </a:rPr>
                        <a:t>차원 딥 </a:t>
                      </a:r>
                      <a:r>
                        <a:rPr lang="ko-KR" sz="1200" dirty="0" err="1">
                          <a:effectLst/>
                        </a:rPr>
                        <a:t>뉴럴</a:t>
                      </a:r>
                      <a:r>
                        <a:rPr lang="ko-KR" sz="1200" dirty="0">
                          <a:effectLst/>
                        </a:rPr>
                        <a:t> 네트워크를 통해 관심 영역</a:t>
                      </a:r>
                      <a:r>
                        <a:rPr lang="en-US" sz="1200" dirty="0">
                          <a:effectLst/>
                        </a:rPr>
                        <a:t>(region of interest)</a:t>
                      </a:r>
                      <a:r>
                        <a:rPr lang="ko-KR" sz="1200" dirty="0">
                          <a:effectLst/>
                        </a:rPr>
                        <a:t>의 복수의 레이블</a:t>
                      </a:r>
                      <a:r>
                        <a:rPr lang="en-US" sz="1200" dirty="0">
                          <a:effectLst/>
                        </a:rPr>
                        <a:t>(Label) </a:t>
                      </a:r>
                      <a:r>
                        <a:rPr lang="ko-KR" sz="1200" dirty="0">
                          <a:effectLst/>
                        </a:rPr>
                        <a:t>데이터 및 복수의 </a:t>
                      </a:r>
                      <a:r>
                        <a:rPr lang="ko-KR" sz="1200" dirty="0" err="1">
                          <a:effectLst/>
                        </a:rPr>
                        <a:t>예측맵</a:t>
                      </a:r>
                      <a:r>
                        <a:rPr lang="en-US" sz="1200" dirty="0">
                          <a:effectLst/>
                        </a:rPr>
                        <a:t>(Prediction map)</a:t>
                      </a:r>
                      <a:r>
                        <a:rPr lang="ko-KR" sz="1200" dirty="0">
                          <a:effectLst/>
                        </a:rPr>
                        <a:t>을 생성하는 단계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endParaRPr lang="ko-KR" sz="1200" dirty="0"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ko-KR" sz="1200" dirty="0">
                          <a:effectLst/>
                        </a:rPr>
                        <a:t>상기 생성된 복수의 </a:t>
                      </a:r>
                      <a:r>
                        <a:rPr lang="ko-KR" sz="1200" dirty="0" err="1">
                          <a:effectLst/>
                        </a:rPr>
                        <a:t>예측맵을</a:t>
                      </a:r>
                      <a:r>
                        <a:rPr lang="ko-KR" sz="1200" dirty="0">
                          <a:effectLst/>
                        </a:rPr>
                        <a:t> 각각 가중 융합</a:t>
                      </a:r>
                      <a:r>
                        <a:rPr lang="en-US" sz="1200" dirty="0">
                          <a:effectLst/>
                        </a:rPr>
                        <a:t>(weighted fusion)</a:t>
                      </a:r>
                      <a:r>
                        <a:rPr lang="ko-KR" sz="1200" dirty="0">
                          <a:effectLst/>
                        </a:rPr>
                        <a:t>함으로써 상기 관심 영역의 사전형상 모델을 생성하는 단계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endParaRPr lang="ko-KR" sz="1200" dirty="0">
                        <a:effectLst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+mj-lt"/>
                        <a:buAutoNum type="arabicParenR"/>
                      </a:pPr>
                      <a:r>
                        <a:rPr lang="ko-KR" sz="1200" dirty="0">
                          <a:effectLst/>
                        </a:rPr>
                        <a:t>상기 복부 장기가 포함된</a:t>
                      </a:r>
                      <a:r>
                        <a:rPr lang="en-US" sz="1200" dirty="0">
                          <a:effectLst/>
                        </a:rPr>
                        <a:t> 3</a:t>
                      </a:r>
                      <a:r>
                        <a:rPr lang="ko-KR" sz="1200" dirty="0">
                          <a:effectLst/>
                        </a:rPr>
                        <a:t>차원 의료 영상과 상기 사전형상 모델을</a:t>
                      </a:r>
                      <a:r>
                        <a:rPr lang="en-US" sz="1200" dirty="0">
                          <a:effectLst/>
                        </a:rPr>
                        <a:t> 3</a:t>
                      </a:r>
                      <a:r>
                        <a:rPr lang="ko-KR" sz="1200" dirty="0">
                          <a:effectLst/>
                        </a:rPr>
                        <a:t>차원 딥 </a:t>
                      </a:r>
                      <a:r>
                        <a:rPr lang="ko-KR" sz="1200" dirty="0" err="1">
                          <a:effectLst/>
                        </a:rPr>
                        <a:t>뉴럴</a:t>
                      </a:r>
                      <a:r>
                        <a:rPr lang="ko-KR" sz="1200" dirty="0">
                          <a:effectLst/>
                        </a:rPr>
                        <a:t> 네트 워크에 입력하여 상기</a:t>
                      </a:r>
                      <a:r>
                        <a:rPr lang="en-US" sz="1200" dirty="0">
                          <a:effectLst/>
                        </a:rPr>
                        <a:t> 3</a:t>
                      </a:r>
                      <a:r>
                        <a:rPr lang="ko-KR" sz="1200" dirty="0">
                          <a:effectLst/>
                        </a:rPr>
                        <a:t>차원 딥 </a:t>
                      </a:r>
                      <a:r>
                        <a:rPr lang="ko-KR" sz="1200" dirty="0" err="1">
                          <a:effectLst/>
                        </a:rPr>
                        <a:t>뉴럴</a:t>
                      </a:r>
                      <a:r>
                        <a:rPr lang="ko-KR" sz="1200" dirty="0">
                          <a:effectLst/>
                        </a:rPr>
                        <a:t> 네트워크를 통해 상기 관심 영역의 분할 결과를 획득하는 단계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4380" marR="643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79328"/>
                  </a:ext>
                </a:extLst>
              </a:tr>
              <a:tr h="662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효과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수작업으로 영역을 </a:t>
                      </a:r>
                      <a:r>
                        <a:rPr lang="ko-KR" sz="1400" kern="100" dirty="0" err="1">
                          <a:effectLst/>
                        </a:rPr>
                        <a:t>표시하는게</a:t>
                      </a:r>
                      <a:r>
                        <a:rPr lang="ko-KR" sz="1400" kern="100" dirty="0">
                          <a:effectLst/>
                        </a:rPr>
                        <a:t> 아닌 딥러닝 기반을 자동분할 방법을 제공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380" marR="643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2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137813" y="1504661"/>
            <a:ext cx="6012711" cy="4893994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7" name="그림 2">
            <a:extLst>
              <a:ext uri="{FF2B5EF4-FFF2-40B4-BE49-F238E27FC236}">
                <a16:creationId xmlns:a16="http://schemas.microsoft.com/office/drawing/2014/main" id="{B8D8362C-1AE9-4748-96E6-D5F18DD9E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75" y="1758108"/>
            <a:ext cx="4019550" cy="4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내용 개체 틀 7">
            <a:extLst>
              <a:ext uri="{FF2B5EF4-FFF2-40B4-BE49-F238E27FC236}">
                <a16:creationId xmlns:a16="http://schemas.microsoft.com/office/drawing/2014/main" id="{E0382D13-EB62-415B-9975-BDA5620E5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739020"/>
              </p:ext>
            </p:extLst>
          </p:nvPr>
        </p:nvGraphicFramePr>
        <p:xfrm>
          <a:off x="6163860" y="3053062"/>
          <a:ext cx="5893281" cy="142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41896">
                  <a:extLst>
                    <a:ext uri="{9D8B030D-6E8A-4147-A177-3AD203B41FA5}">
                      <a16:colId xmlns:a16="http://schemas.microsoft.com/office/drawing/2014/main" val="2546118354"/>
                    </a:ext>
                  </a:extLst>
                </a:gridCol>
                <a:gridCol w="1143208">
                  <a:extLst>
                    <a:ext uri="{9D8B030D-6E8A-4147-A177-3AD203B41FA5}">
                      <a16:colId xmlns:a16="http://schemas.microsoft.com/office/drawing/2014/main" val="2814544644"/>
                    </a:ext>
                  </a:extLst>
                </a:gridCol>
                <a:gridCol w="3908177">
                  <a:extLst>
                    <a:ext uri="{9D8B030D-6E8A-4147-A177-3AD203B41FA5}">
                      <a16:colId xmlns:a16="http://schemas.microsoft.com/office/drawing/2014/main" val="561525068"/>
                    </a:ext>
                  </a:extLst>
                </a:gridCol>
              </a:tblGrid>
              <a:tr h="716137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검토</a:t>
                      </a: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의견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유사점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  <a:tab pos="255905" algn="l"/>
                          <a:tab pos="1584960" algn="l"/>
                          <a:tab pos="2771775" algn="ctr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의료 이미지에서 원하는 영역을 </a:t>
                      </a:r>
                      <a:r>
                        <a:rPr lang="ko-KR" sz="1400" kern="100" dirty="0" err="1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자동분할하는</a:t>
                      </a: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기능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8559382"/>
                  </a:ext>
                </a:extLst>
              </a:tr>
              <a:tr h="707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차이점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  <a:tab pos="255905" algn="l"/>
                          <a:tab pos="1584960" algn="l"/>
                          <a:tab pos="2771775" algn="ctr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자동으로 </a:t>
                      </a:r>
                      <a:r>
                        <a:rPr lang="ko-KR" sz="1400" kern="100" dirty="0" err="1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라벨링된</a:t>
                      </a: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이미지에서 라벨링을 확인하고 수정할 수 있는 기능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0364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6B3321-50D7-4D0E-9E74-16F73515D4D3}"/>
              </a:ext>
            </a:extLst>
          </p:cNvPr>
          <p:cNvSpPr txBox="1"/>
          <p:nvPr/>
        </p:nvSpPr>
        <p:spPr>
          <a:xfrm>
            <a:off x="1170606" y="195792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선행기술과의 대비</a:t>
            </a:r>
            <a:endParaRPr lang="ko-KR" altLang="en-US" sz="4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9EE68DD-B8FB-4DC5-837F-E5CCEB81318B}"/>
              </a:ext>
            </a:extLst>
          </p:cNvPr>
          <p:cNvSpPr/>
          <p:nvPr/>
        </p:nvSpPr>
        <p:spPr>
          <a:xfrm>
            <a:off x="872252" y="89828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11DAA2-2044-4F58-829A-7944929420D7}"/>
              </a:ext>
            </a:extLst>
          </p:cNvPr>
          <p:cNvCxnSpPr>
            <a:cxnSpLocks/>
          </p:cNvCxnSpPr>
          <p:nvPr/>
        </p:nvCxnSpPr>
        <p:spPr>
          <a:xfrm>
            <a:off x="139243" y="969238"/>
            <a:ext cx="70732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2DBBE5-4AF9-4C58-8131-B8D9B4F26222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94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aphicFrame>
        <p:nvGraphicFramePr>
          <p:cNvPr id="8" name="내용 개체 틀 8">
            <a:extLst>
              <a:ext uri="{FF2B5EF4-FFF2-40B4-BE49-F238E27FC236}">
                <a16:creationId xmlns:a16="http://schemas.microsoft.com/office/drawing/2014/main" id="{336029BA-2A46-4EF8-BC2E-CBDAC04B8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4834"/>
              </p:ext>
            </p:extLst>
          </p:nvPr>
        </p:nvGraphicFramePr>
        <p:xfrm>
          <a:off x="1211447" y="1413865"/>
          <a:ext cx="9769106" cy="5150577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973372">
                  <a:extLst>
                    <a:ext uri="{9D8B030D-6E8A-4147-A177-3AD203B41FA5}">
                      <a16:colId xmlns:a16="http://schemas.microsoft.com/office/drawing/2014/main" val="809580690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2887379265"/>
                    </a:ext>
                  </a:extLst>
                </a:gridCol>
                <a:gridCol w="4248061">
                  <a:extLst>
                    <a:ext uri="{9D8B030D-6E8A-4147-A177-3AD203B41FA5}">
                      <a16:colId xmlns:a16="http://schemas.microsoft.com/office/drawing/2014/main" val="668463598"/>
                    </a:ext>
                  </a:extLst>
                </a:gridCol>
                <a:gridCol w="1412304">
                  <a:extLst>
                    <a:ext uri="{9D8B030D-6E8A-4147-A177-3AD203B41FA5}">
                      <a16:colId xmlns:a16="http://schemas.microsoft.com/office/drawing/2014/main" val="3342576093"/>
                    </a:ext>
                  </a:extLst>
                </a:gridCol>
                <a:gridCol w="2400916">
                  <a:extLst>
                    <a:ext uri="{9D8B030D-6E8A-4147-A177-3AD203B41FA5}">
                      <a16:colId xmlns:a16="http://schemas.microsoft.com/office/drawing/2014/main" val="2594381188"/>
                    </a:ext>
                  </a:extLst>
                </a:gridCol>
              </a:tblGrid>
              <a:tr h="81086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발명의 명칭</a:t>
                      </a: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7625" algn="just" latinLnBrk="1">
                        <a:lnSpc>
                          <a:spcPts val="2300"/>
                        </a:lnSpc>
                        <a:tabLst>
                          <a:tab pos="255905" algn="l"/>
                        </a:tabLst>
                      </a:pPr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Model-based image labeling and/or segmentation </a:t>
                      </a:r>
                    </a:p>
                    <a:p>
                      <a:pPr marL="47625" algn="just" latinLnBrk="1">
                        <a:lnSpc>
                          <a:spcPts val="2300"/>
                        </a:lnSpc>
                        <a:tabLst>
                          <a:tab pos="255905" algn="l"/>
                        </a:tabLst>
                      </a:pPr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모델 기반 이미지 </a:t>
                      </a:r>
                      <a:r>
                        <a:rPr lang="ko-KR" altLang="ko-KR" sz="1600" b="1" kern="1200" dirty="0" err="1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라벨링</a:t>
                      </a:r>
                      <a:r>
                        <a:rPr lang="ko-KR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및</a:t>
                      </a:r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/</a:t>
                      </a:r>
                      <a:r>
                        <a:rPr lang="ko-KR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또는 분절</a:t>
                      </a:r>
                      <a:r>
                        <a:rPr lang="en-US" altLang="ko-KR" sz="1600" b="1" kern="1200" dirty="0">
                          <a:solidFill>
                            <a:schemeClr val="lt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ko-KR" sz="1600" b="1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03806"/>
                  </a:ext>
                </a:extLst>
              </a:tr>
              <a:tr h="34291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문헌번호</a:t>
                      </a: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20210081726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관련성</a:t>
                      </a: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Y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extLst>
                  <a:ext uri="{0D108BD9-81ED-4DB2-BD59-A6C34878D82A}">
                    <a16:rowId xmlns:a16="http://schemas.microsoft.com/office/drawing/2014/main" val="4184562428"/>
                  </a:ext>
                </a:extLst>
              </a:tr>
              <a:tr h="68112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공개일</a:t>
                      </a: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2021.03.18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출원인</a:t>
                      </a: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marL="255905"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40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Clarifai, Inc.</a:t>
                      </a:r>
                      <a:endParaRPr lang="ko-KR" sz="140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909940"/>
                  </a:ext>
                </a:extLst>
              </a:tr>
              <a:tr h="447426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기술</a:t>
                      </a: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요지</a:t>
                      </a:r>
                    </a:p>
                  </a:txBody>
                  <a:tcPr marL="48285" marR="4828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목적</a:t>
                      </a:r>
                      <a:endParaRPr lang="ko-KR" sz="20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수월한 이미지 라벨링을 위해서 사용자 인터페이스 위의 이미지에 </a:t>
                      </a:r>
                      <a:r>
                        <a:rPr lang="ko-KR" altLang="en-US" sz="1400" kern="100" dirty="0" err="1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수퍼픽셀을</a:t>
                      </a: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적용한 후 분할된 이미지에 라벨링을 할 수 있도록 한다</a:t>
                      </a:r>
                      <a:r>
                        <a:rPr lang="en-US" alt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12587"/>
                  </a:ext>
                </a:extLst>
              </a:tr>
              <a:tr h="22817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구성</a:t>
                      </a:r>
                      <a:endParaRPr lang="ko-KR" sz="20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gridSpan="3">
                  <a:txBody>
                    <a:bodyPr/>
                    <a:lstStyle/>
                    <a:p>
                      <a:pPr lvl="0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이미지 제공하는 데이터베이스</a:t>
                      </a:r>
                    </a:p>
                    <a:p>
                      <a:pPr lvl="0" latinLnBrk="0"/>
                      <a:endParaRPr lang="ko-KR" altLang="en-US" sz="1400" kern="1200" dirty="0">
                        <a:solidFill>
                          <a:schemeClr val="dk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lvl="0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이미지를 분할하는 시스템</a:t>
                      </a:r>
                    </a:p>
                    <a:p>
                      <a:pPr lvl="0" latinLnBrk="0"/>
                      <a:endParaRPr lang="ko-KR" altLang="en-US" sz="1400" kern="1200" dirty="0">
                        <a:solidFill>
                          <a:schemeClr val="dk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  <a:p>
                      <a:pPr lvl="0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3)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화면에 분할된 이미지를 보여주는 장치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cs typeface="+mn-cs"/>
                      </a:endParaRP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79328"/>
                  </a:ext>
                </a:extLst>
              </a:tr>
              <a:tr h="551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효과</a:t>
                      </a:r>
                      <a:endParaRPr lang="ko-KR" sz="20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200"/>
                        </a:spcAft>
                        <a:tabLst>
                          <a:tab pos="255905" algn="l"/>
                        </a:tabLst>
                      </a:pPr>
                      <a:r>
                        <a:rPr lang="ko-KR" altLang="en-US" sz="1400" kern="100" dirty="0">
                          <a:effectLst/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이미지 분할 적용시 더 정확하고 빠른 </a:t>
                      </a:r>
                      <a:r>
                        <a:rPr lang="ko-KR" altLang="ko-KR" sz="1400" kern="1200" dirty="0" err="1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라벨링</a:t>
                      </a: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 가능</a:t>
                      </a:r>
                      <a:endParaRPr lang="ko-KR" sz="1400" kern="100" dirty="0">
                        <a:effectLst/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marL="48285" marR="4828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64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AE9EDC-E005-43A8-A0B8-CD577BB4D8CB}"/>
              </a:ext>
            </a:extLst>
          </p:cNvPr>
          <p:cNvSpPr txBox="1"/>
          <p:nvPr/>
        </p:nvSpPr>
        <p:spPr>
          <a:xfrm>
            <a:off x="1170606" y="195792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선행기술과의 대비</a:t>
            </a:r>
            <a:endParaRPr lang="ko-KR" altLang="en-US" sz="4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75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845</Words>
  <Application>Microsoft Office PowerPoint</Application>
  <PresentationFormat>와이드스크린</PresentationFormat>
  <Paragraphs>202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나눔바른고딕 UltraLight</vt:lpstr>
      <vt:lpstr>나눔스퀘어 Bold</vt:lpstr>
      <vt:lpstr>나눔스퀘어 ExtraBold</vt:lpstr>
      <vt:lpstr>나눔스퀘어_ac ExtraBold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이 충환</cp:lastModifiedBy>
  <cp:revision>75</cp:revision>
  <dcterms:created xsi:type="dcterms:W3CDTF">2019-04-01T11:39:14Z</dcterms:created>
  <dcterms:modified xsi:type="dcterms:W3CDTF">2021-04-25T12:16:37Z</dcterms:modified>
</cp:coreProperties>
</file>