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64" r:id="rId3"/>
    <p:sldId id="266" r:id="rId4"/>
    <p:sldId id="274" r:id="rId5"/>
    <p:sldId id="289" r:id="rId6"/>
    <p:sldId id="268" r:id="rId7"/>
    <p:sldId id="269" r:id="rId8"/>
    <p:sldId id="286" r:id="rId9"/>
    <p:sldId id="287" r:id="rId10"/>
    <p:sldId id="290" r:id="rId11"/>
    <p:sldId id="267" r:id="rId12"/>
    <p:sldId id="273" r:id="rId13"/>
    <p:sldId id="270" r:id="rId14"/>
    <p:sldId id="27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AD87"/>
    <a:srgbClr val="CB3700"/>
    <a:srgbClr val="4B3B2B"/>
    <a:srgbClr val="F5F0E3"/>
    <a:srgbClr val="F0E1D4"/>
    <a:srgbClr val="F4EA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704" autoAdjust="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3C70B3-A85B-4893-8529-716E48644102}" type="datetimeFigureOut">
              <a:rPr lang="ko-KR" altLang="en-US" smtClean="0"/>
              <a:pPr/>
              <a:t>2021-05-19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E665E8-8507-4D67-82D4-C9D87A5410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649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E665E8-8507-4D67-82D4-C9D87A54105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48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B696B-EBF7-4182-BA10-44714482C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CD9808-D6AE-4B51-A2CD-3E4BEEE84E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D107CE-C609-4DC0-8A8D-43B653A90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7153-12C2-4655-8764-D37E061E7609}" type="datetimeFigureOut">
              <a:rPr lang="ko-KR" altLang="en-US" smtClean="0"/>
              <a:pPr/>
              <a:t>2021-05-19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114F92-BF42-40B5-AC2F-ACCC77705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E4843E-B395-4D64-BE2F-8C6C64E1C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ED34-CA68-47AC-8413-43A4D6F689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830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F44800-E686-4F5A-894B-C8BA119D7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18E175-639C-43BB-92F1-BB91F6A0E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C66AF8-37DE-4809-85F1-1D5B2C802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7153-12C2-4655-8764-D37E061E7609}" type="datetimeFigureOut">
              <a:rPr lang="ko-KR" altLang="en-US" smtClean="0"/>
              <a:pPr/>
              <a:t>2021-05-19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745B36-5B0B-44FA-A233-290702C1E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382504-5648-41C8-8834-4F742AA7E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ED34-CA68-47AC-8413-43A4D6F689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94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1D6B81-E524-4B30-877F-C9AA8C6A89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1D5305-4EEA-47F2-B3A2-D9F11E825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AE5710-9FA6-43FD-87A2-6827C63C9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7153-12C2-4655-8764-D37E061E7609}" type="datetimeFigureOut">
              <a:rPr lang="ko-KR" altLang="en-US" smtClean="0"/>
              <a:pPr/>
              <a:t>2021-05-19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AC08FF-1F1B-4392-9401-3FBD16113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5F9E04-082E-4BB4-8DB6-6A622FF59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ED34-CA68-47AC-8413-43A4D6F689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123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2B06D-A330-4484-B444-86273B55D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C6886E-1B5B-4B76-B272-ACDA660E3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E9E9B9-D9B6-4322-B3CF-A4BC00DD1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7153-12C2-4655-8764-D37E061E7609}" type="datetimeFigureOut">
              <a:rPr lang="ko-KR" altLang="en-US" smtClean="0"/>
              <a:pPr/>
              <a:t>2021-05-19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9C614B-10C1-44A2-91C6-25D3FFBC3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4817A4-DD4E-4F69-A783-70F61A8B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ED34-CA68-47AC-8413-43A4D6F689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17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2ADC1-31BC-4C7E-B5B9-F451F6B0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82E764-7F64-4237-B990-AFFF23488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839836-C944-49B4-AE0B-ABD9626CD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7153-12C2-4655-8764-D37E061E7609}" type="datetimeFigureOut">
              <a:rPr lang="ko-KR" altLang="en-US" smtClean="0"/>
              <a:pPr/>
              <a:t>2021-05-19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2C594D-30C3-4DE3-8152-A7F57615D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7DC4CC-B7D4-4C16-A00A-1EE86ED1E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ED34-CA68-47AC-8413-43A4D6F689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883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6C6DB-AFC6-4366-8E3D-CEFEC7611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82421E-9303-48A0-B00F-C5159F0F2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4FC65C-EC33-4788-9C75-5FDD77F99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9D58B0-95AE-4322-8ECD-66BCA0E43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7153-12C2-4655-8764-D37E061E7609}" type="datetimeFigureOut">
              <a:rPr lang="ko-KR" altLang="en-US" smtClean="0"/>
              <a:pPr/>
              <a:t>2021-05-19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A40D9F-4941-4F57-9319-4CF4EC8F3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5F6A5F-67C1-4B39-AFE9-F770D99D3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ED34-CA68-47AC-8413-43A4D6F689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724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5948F-AF32-4996-871C-D34354CCD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34890E-6864-49D7-A0B8-24E502020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B5851E-6756-4EB1-A5BD-08A36A45C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0F1496-2B9F-42CE-862E-08EBE4C02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A4862E6-E0A5-449B-AAF9-92322D4FA8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D14407-51C0-42F3-8CD0-3C975EB9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7153-12C2-4655-8764-D37E061E7609}" type="datetimeFigureOut">
              <a:rPr lang="ko-KR" altLang="en-US" smtClean="0"/>
              <a:pPr/>
              <a:t>2021-05-19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6E6ADE-4E04-4A46-8582-472E53B48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BE1BFD-6F12-4EFF-9319-07FBDE90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ED34-CA68-47AC-8413-43A4D6F689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640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5D1F1-D444-4D7E-BF7B-7B0C33E3F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501F1F-883F-4667-9076-6BFAB1CFA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7153-12C2-4655-8764-D37E061E7609}" type="datetimeFigureOut">
              <a:rPr lang="ko-KR" altLang="en-US" smtClean="0"/>
              <a:pPr/>
              <a:t>2021-05-19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BD2203-AC27-4725-AEEF-D705633D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F32416-2360-458B-8FE3-8114C37B5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ED34-CA68-47AC-8413-43A4D6F689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476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4B4101-A33D-41C1-B473-FF657D0E4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7153-12C2-4655-8764-D37E061E7609}" type="datetimeFigureOut">
              <a:rPr lang="ko-KR" altLang="en-US" smtClean="0"/>
              <a:pPr/>
              <a:t>2021-05-19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E19C46-32CC-4540-9194-D515C6882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A7B040-49C1-4A68-87A1-CEC64A88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ED34-CA68-47AC-8413-43A4D6F689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222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A7BDC4-CC69-4EB1-961A-167A6DE21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45F715-FCAD-4FAD-AF16-84A191827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22AB61-7086-4F9D-8978-6B1737293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A46CAF-B872-459C-A21F-6BB2185D0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7153-12C2-4655-8764-D37E061E7609}" type="datetimeFigureOut">
              <a:rPr lang="ko-KR" altLang="en-US" smtClean="0"/>
              <a:pPr/>
              <a:t>2021-05-19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B33D3B-29CF-47F3-9F36-34578BE09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78FA0-E26D-4345-9292-F246D9083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ED34-CA68-47AC-8413-43A4D6F689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695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37898-6AAB-4002-9199-8717F5B8E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21E82F-8368-4A64-8EC1-83D49BC4E0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94CD06-D3BC-4830-B088-31C008D19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DCAA68-3469-4DF2-AFBB-ADD1A1671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7153-12C2-4655-8764-D37E061E7609}" type="datetimeFigureOut">
              <a:rPr lang="ko-KR" altLang="en-US" smtClean="0"/>
              <a:pPr/>
              <a:t>2021-05-19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F4F648-BD25-4962-9601-B7B8023ED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A2E1B3-1FE2-4711-8AB2-82CE04F4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ED34-CA68-47AC-8413-43A4D6F689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142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4785E5-6C6C-4869-B8BC-F9FB28097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1BC46B-E342-4F4E-8CC2-502AB186F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8490E7-6972-4224-8D7F-FD5DF2881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97153-12C2-4655-8764-D37E061E7609}" type="datetimeFigureOut">
              <a:rPr lang="ko-KR" altLang="en-US" smtClean="0"/>
              <a:pPr/>
              <a:t>2021-05-19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852E86-3681-4E5F-8B4E-40A5B1E3B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731A79-F5E2-4758-BB67-C1638119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8ED34-CA68-47AC-8413-43A4D6F689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56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DE68D82-7517-4A4D-8A67-1E5F0C083DAA}"/>
              </a:ext>
            </a:extLst>
          </p:cNvPr>
          <p:cNvSpPr/>
          <p:nvPr/>
        </p:nvSpPr>
        <p:spPr>
          <a:xfrm>
            <a:off x="3303243" y="989580"/>
            <a:ext cx="5301496" cy="2292881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25400" dist="127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/>
              <a:t>의료용 </a:t>
            </a:r>
            <a:r>
              <a:rPr lang="en-US" altLang="ko-KR" sz="2000" b="1"/>
              <a:t>PACS</a:t>
            </a:r>
            <a:r>
              <a:rPr lang="ko-KR" altLang="en-US" sz="2000" b="1"/>
              <a:t> 데이터 </a:t>
            </a:r>
            <a:endParaRPr lang="en-US" altLang="ko-KR" sz="2000" b="1"/>
          </a:p>
          <a:p>
            <a:pPr algn="ctr"/>
            <a:r>
              <a:rPr lang="en-US" altLang="ko-KR" sz="2000" b="1"/>
              <a:t>Auto labeling</a:t>
            </a:r>
          </a:p>
          <a:p>
            <a:pPr algn="ctr"/>
            <a:r>
              <a:rPr lang="ko-KR" altLang="en-US" sz="2000" b="1"/>
              <a:t>프로젝트</a:t>
            </a:r>
            <a:endParaRPr lang="en-US" altLang="ko-KR" sz="2000" b="1"/>
          </a:p>
          <a:p>
            <a:pPr algn="ctr"/>
            <a:endParaRPr lang="en-US" altLang="ko-KR" sz="2000" b="1"/>
          </a:p>
          <a:p>
            <a:pPr algn="ctr"/>
            <a:r>
              <a:rPr lang="en-US" altLang="ko-KR" sz="2000" b="1"/>
              <a:t>&lt;</a:t>
            </a:r>
            <a:r>
              <a:rPr lang="ko-KR" altLang="en-US" sz="2000" b="1"/>
              <a:t>중간보고</a:t>
            </a:r>
            <a:r>
              <a:rPr lang="en-US" altLang="ko-KR" sz="2000" b="1"/>
              <a:t>&gt;</a:t>
            </a:r>
            <a:endParaRPr lang="ko-KR" altLang="en-US" sz="2000" b="1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B3399CE-AB80-422A-9425-80A34CED2C0A}"/>
              </a:ext>
            </a:extLst>
          </p:cNvPr>
          <p:cNvSpPr/>
          <p:nvPr/>
        </p:nvSpPr>
        <p:spPr>
          <a:xfrm>
            <a:off x="-1" y="0"/>
            <a:ext cx="238023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5C7FB011-CD8C-4659-B4FA-E656E8793224}"/>
              </a:ext>
            </a:extLst>
          </p:cNvPr>
          <p:cNvSpPr/>
          <p:nvPr/>
        </p:nvSpPr>
        <p:spPr>
          <a:xfrm>
            <a:off x="3286542" y="3335215"/>
            <a:ext cx="5341643" cy="213946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5400" dist="127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accent6"/>
                </a:solidFill>
              </a:rPr>
              <a:t>▶ 팀명 </a:t>
            </a:r>
            <a:r>
              <a:rPr lang="en-US" altLang="ko-KR" sz="1600" b="1">
                <a:solidFill>
                  <a:schemeClr val="accent6"/>
                </a:solidFill>
              </a:rPr>
              <a:t>: </a:t>
            </a:r>
            <a:r>
              <a:rPr lang="ko-KR" altLang="en-US" sz="1600" b="1">
                <a:solidFill>
                  <a:schemeClr val="accent6"/>
                </a:solidFill>
              </a:rPr>
              <a:t>소나기 </a:t>
            </a:r>
            <a:endParaRPr lang="en-US" altLang="ko-KR" sz="1600" b="1">
              <a:solidFill>
                <a:schemeClr val="accent6"/>
              </a:solidFill>
            </a:endParaRPr>
          </a:p>
          <a:p>
            <a:pPr algn="ctr"/>
            <a:endParaRPr lang="en-US" altLang="ko-KR" sz="1600" b="1">
              <a:solidFill>
                <a:schemeClr val="accent6"/>
              </a:solidFill>
            </a:endParaRPr>
          </a:p>
          <a:p>
            <a:pPr algn="ctr"/>
            <a:r>
              <a:rPr lang="ko-KR" altLang="en-US" sz="1600" b="1">
                <a:solidFill>
                  <a:schemeClr val="accent6"/>
                </a:solidFill>
              </a:rPr>
              <a:t>▷ 팀원 </a:t>
            </a:r>
            <a:r>
              <a:rPr lang="en-US" altLang="ko-KR" sz="1600" b="1">
                <a:solidFill>
                  <a:schemeClr val="accent6"/>
                </a:solidFill>
              </a:rPr>
              <a:t>: </a:t>
            </a:r>
            <a:r>
              <a:rPr lang="ko-KR" altLang="en-US" sz="1600" b="1">
                <a:solidFill>
                  <a:schemeClr val="accent6"/>
                </a:solidFill>
              </a:rPr>
              <a:t>김대형 </a:t>
            </a:r>
            <a:r>
              <a:rPr lang="en-US" altLang="ko-KR" sz="1600" b="1">
                <a:solidFill>
                  <a:schemeClr val="accent6"/>
                </a:solidFill>
              </a:rPr>
              <a:t>2018112135</a:t>
            </a:r>
          </a:p>
          <a:p>
            <a:pPr algn="ctr"/>
            <a:r>
              <a:rPr lang="ko-KR" altLang="en-US" sz="1600" b="1">
                <a:solidFill>
                  <a:schemeClr val="accent6"/>
                </a:solidFill>
              </a:rPr>
              <a:t>▷ 팀원 </a:t>
            </a:r>
            <a:r>
              <a:rPr lang="en-US" altLang="ko-KR" sz="1600" b="1">
                <a:solidFill>
                  <a:schemeClr val="accent6"/>
                </a:solidFill>
              </a:rPr>
              <a:t>: </a:t>
            </a:r>
            <a:r>
              <a:rPr lang="ko-KR" altLang="en-US" sz="1600" b="1">
                <a:solidFill>
                  <a:schemeClr val="accent6"/>
                </a:solidFill>
              </a:rPr>
              <a:t>유지훈 </a:t>
            </a:r>
            <a:r>
              <a:rPr lang="en-US" altLang="ko-KR" sz="1600" b="1">
                <a:solidFill>
                  <a:schemeClr val="accent6"/>
                </a:solidFill>
              </a:rPr>
              <a:t>2016113519</a:t>
            </a:r>
          </a:p>
          <a:p>
            <a:pPr algn="ctr"/>
            <a:r>
              <a:rPr lang="ko-KR" altLang="en-US" sz="1600" b="1">
                <a:solidFill>
                  <a:schemeClr val="accent6"/>
                </a:solidFill>
              </a:rPr>
              <a:t>▷ 팀원 </a:t>
            </a:r>
            <a:r>
              <a:rPr lang="en-US" altLang="ko-KR" sz="1600" b="1">
                <a:solidFill>
                  <a:schemeClr val="accent6"/>
                </a:solidFill>
              </a:rPr>
              <a:t>: </a:t>
            </a:r>
            <a:r>
              <a:rPr lang="ko-KR" altLang="en-US" sz="1600" b="1">
                <a:solidFill>
                  <a:schemeClr val="accent6"/>
                </a:solidFill>
              </a:rPr>
              <a:t>이진수 </a:t>
            </a:r>
            <a:r>
              <a:rPr lang="en-US" altLang="ko-KR" sz="1600" b="1">
                <a:solidFill>
                  <a:schemeClr val="accent6"/>
                </a:solidFill>
              </a:rPr>
              <a:t>2016112250</a:t>
            </a:r>
          </a:p>
          <a:p>
            <a:pPr algn="ctr"/>
            <a:r>
              <a:rPr lang="ko-KR" altLang="en-US" sz="1600" b="1">
                <a:solidFill>
                  <a:schemeClr val="accent6"/>
                </a:solidFill>
              </a:rPr>
              <a:t>▷ 팀원 </a:t>
            </a:r>
            <a:r>
              <a:rPr lang="en-US" altLang="ko-KR" sz="1600" b="1">
                <a:solidFill>
                  <a:schemeClr val="accent6"/>
                </a:solidFill>
              </a:rPr>
              <a:t>: </a:t>
            </a:r>
            <a:r>
              <a:rPr lang="ko-KR" altLang="en-US" sz="1600" b="1">
                <a:solidFill>
                  <a:schemeClr val="accent6"/>
                </a:solidFill>
              </a:rPr>
              <a:t>이충환 </a:t>
            </a:r>
            <a:r>
              <a:rPr lang="en-US" altLang="ko-KR" sz="1600" b="1">
                <a:solidFill>
                  <a:schemeClr val="accent6"/>
                </a:solidFill>
              </a:rPr>
              <a:t>2016112259</a:t>
            </a:r>
          </a:p>
        </p:txBody>
      </p:sp>
    </p:spTree>
    <p:extLst>
      <p:ext uri="{BB962C8B-B14F-4D97-AF65-F5344CB8AC3E}">
        <p14:creationId xmlns:p14="http://schemas.microsoft.com/office/powerpoint/2010/main" val="393769684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3D2F0ADD-3E65-40D1-9D76-36E1CB22E8EC}"/>
              </a:ext>
            </a:extLst>
          </p:cNvPr>
          <p:cNvGraphicFramePr>
            <a:graphicFrameLocks noGrp="1"/>
          </p:cNvGraphicFramePr>
          <p:nvPr/>
        </p:nvGraphicFramePr>
        <p:xfrm>
          <a:off x="6233364" y="1629507"/>
          <a:ext cx="5501436" cy="468923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501436">
                  <a:extLst>
                    <a:ext uri="{9D8B030D-6E8A-4147-A177-3AD203B41FA5}">
                      <a16:colId xmlns:a16="http://schemas.microsoft.com/office/drawing/2014/main" val="1692338489"/>
                    </a:ext>
                  </a:extLst>
                </a:gridCol>
              </a:tblGrid>
              <a:tr h="468923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08458" marR="108458" marT="55319" marB="55319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440503"/>
                  </a:ext>
                </a:extLst>
              </a:tr>
            </a:tbl>
          </a:graphicData>
        </a:graphic>
      </p:graphicFrame>
      <p:sp>
        <p:nvSpPr>
          <p:cNvPr id="75" name="직사각형 74">
            <a:extLst>
              <a:ext uri="{FF2B5EF4-FFF2-40B4-BE49-F238E27FC236}">
                <a16:creationId xmlns:a16="http://schemas.microsoft.com/office/drawing/2014/main" id="{F5101094-4BCA-467C-A8A5-029B963EE412}"/>
              </a:ext>
            </a:extLst>
          </p:cNvPr>
          <p:cNvSpPr/>
          <p:nvPr/>
        </p:nvSpPr>
        <p:spPr>
          <a:xfrm>
            <a:off x="0" y="1"/>
            <a:ext cx="3247292" cy="790574"/>
          </a:xfrm>
          <a:prstGeom prst="rect">
            <a:avLst/>
          </a:prstGeom>
          <a:solidFill>
            <a:schemeClr val="accent6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2BEFEEDE-89EF-4159-82EB-703B0FBC43A2}"/>
              </a:ext>
            </a:extLst>
          </p:cNvPr>
          <p:cNvCxnSpPr>
            <a:cxnSpLocks/>
          </p:cNvCxnSpPr>
          <p:nvPr/>
        </p:nvCxnSpPr>
        <p:spPr>
          <a:xfrm>
            <a:off x="339776" y="790575"/>
            <a:ext cx="11358888" cy="0"/>
          </a:xfrm>
          <a:prstGeom prst="line">
            <a:avLst/>
          </a:prstGeom>
          <a:ln w="19050">
            <a:solidFill>
              <a:srgbClr val="D5AD8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84B1E7ED-E199-4D1F-B7CA-9B87164689E7}"/>
              </a:ext>
            </a:extLst>
          </p:cNvPr>
          <p:cNvSpPr txBox="1"/>
          <p:nvPr/>
        </p:nvSpPr>
        <p:spPr>
          <a:xfrm>
            <a:off x="3277593" y="240625"/>
            <a:ext cx="4523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3-1.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Slic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labeler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B0562B0-B749-4AB5-8775-675A44753211}"/>
              </a:ext>
            </a:extLst>
          </p:cNvPr>
          <p:cNvSpPr txBox="1"/>
          <p:nvPr/>
        </p:nvSpPr>
        <p:spPr>
          <a:xfrm>
            <a:off x="0" y="-157895"/>
            <a:ext cx="3209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F0E1D4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  <a:cs typeface="David" panose="020E0502060401010101" pitchFamily="34" charset="-79"/>
              </a:rPr>
              <a:t>3</a:t>
            </a:r>
            <a:endParaRPr lang="ko-KR" altLang="en-US" sz="6000" b="1" dirty="0">
              <a:solidFill>
                <a:srgbClr val="F0E1D4"/>
              </a:solidFill>
              <a:latin typeface="Adobe 명조 Std M" panose="02020600000000000000" pitchFamily="18" charset="-127"/>
              <a:ea typeface="Adobe 명조 Std M" panose="02020600000000000000" pitchFamily="18" charset="-127"/>
              <a:cs typeface="David" panose="020E0502060401010101" pitchFamily="34" charset="-79"/>
            </a:endParaRP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2BEB24A3-8AFA-4361-A40C-73B821E07B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426996"/>
              </p:ext>
            </p:extLst>
          </p:nvPr>
        </p:nvGraphicFramePr>
        <p:xfrm>
          <a:off x="6084274" y="1152523"/>
          <a:ext cx="5788907" cy="42346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88907">
                  <a:extLst>
                    <a:ext uri="{9D8B030D-6E8A-4147-A177-3AD203B41FA5}">
                      <a16:colId xmlns:a16="http://schemas.microsoft.com/office/drawing/2014/main" val="1666979717"/>
                    </a:ext>
                  </a:extLst>
                </a:gridCol>
              </a:tblGrid>
              <a:tr h="4234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SLIC </a:t>
                      </a:r>
                      <a:r>
                        <a:rPr lang="ko-KR" altLang="en-US" sz="1050" dirty="0" err="1">
                          <a:solidFill>
                            <a:schemeClr val="bg1"/>
                          </a:solidFill>
                        </a:rPr>
                        <a:t>라벨러</a:t>
                      </a:r>
                      <a:r>
                        <a:rPr lang="ko-KR" altLang="en-US" sz="1050" dirty="0">
                          <a:solidFill>
                            <a:schemeClr val="bg1"/>
                          </a:solidFill>
                        </a:rPr>
                        <a:t> 프로토타입</a:t>
                      </a:r>
                      <a:endParaRPr lang="en-US" altLang="ko-KR" sz="105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anchor="ctr"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328466"/>
                  </a:ext>
                </a:extLst>
              </a:tr>
            </a:tbl>
          </a:graphicData>
        </a:graphic>
      </p:graphicFrame>
      <p:sp>
        <p:nvSpPr>
          <p:cNvPr id="144" name="직사각형 143"/>
          <p:cNvSpPr/>
          <p:nvPr/>
        </p:nvSpPr>
        <p:spPr>
          <a:xfrm>
            <a:off x="242036" y="2142688"/>
            <a:ext cx="585396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>
                <a:latin typeface="+mj-lt"/>
              </a:rPr>
              <a:t>이미지에서 인접한 픽셀들 중 유사한 특성을 가지는 영역끼리 나누고</a:t>
            </a:r>
            <a:r>
              <a:rPr lang="en-US" altLang="ko-KR" dirty="0">
                <a:latin typeface="+mj-lt"/>
              </a:rPr>
              <a:t>, </a:t>
            </a:r>
            <a:r>
              <a:rPr lang="ko-KR" altLang="en-US" dirty="0">
                <a:latin typeface="+mj-lt"/>
              </a:rPr>
              <a:t>일정한 형태의 </a:t>
            </a:r>
            <a:r>
              <a:rPr lang="ko-KR" altLang="en-US" dirty="0" err="1">
                <a:latin typeface="+mj-lt"/>
              </a:rPr>
              <a:t>슈퍼픽셀로</a:t>
            </a:r>
            <a:r>
              <a:rPr lang="ko-KR" altLang="en-US" dirty="0">
                <a:latin typeface="+mj-lt"/>
              </a:rPr>
              <a:t> 분할  하는 알고리즘</a:t>
            </a:r>
            <a:endParaRPr lang="en-US" altLang="ko-KR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ko-KR" altLang="en-US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>
                <a:latin typeface="+mj-lt"/>
              </a:rPr>
              <a:t>이미지에서 모든 픽셀을 하나씩 보는 것이 아닌     비슷한 부분을 한 덩어리로 보는 것</a:t>
            </a:r>
            <a:endParaRPr lang="en-US" altLang="ko-KR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ko-KR" altLang="en-US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dirty="0" err="1">
                <a:latin typeface="+mj-lt"/>
              </a:rPr>
              <a:t>Slic</a:t>
            </a:r>
            <a:r>
              <a:rPr lang="en-US" altLang="ko-KR" dirty="0">
                <a:latin typeface="+mj-lt"/>
              </a:rPr>
              <a:t> </a:t>
            </a:r>
            <a:r>
              <a:rPr lang="ko-KR" altLang="en-US" dirty="0">
                <a:latin typeface="+mj-lt"/>
              </a:rPr>
              <a:t>알고리즘을 이용해서 </a:t>
            </a:r>
            <a:r>
              <a:rPr lang="ko-KR" altLang="en-US" dirty="0" err="1">
                <a:latin typeface="+mj-lt"/>
              </a:rPr>
              <a:t>라벨링</a:t>
            </a:r>
            <a:r>
              <a:rPr lang="ko-KR" altLang="en-US" dirty="0">
                <a:latin typeface="+mj-lt"/>
              </a:rPr>
              <a:t> 과정에서 비슷한 영역은 한번의 클릭으로 라벨링을 진행해서 편의성 제공</a:t>
            </a:r>
          </a:p>
          <a:p>
            <a:endParaRPr lang="en-US" altLang="ko-KR" dirty="0"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421AE3-45E5-40C9-96D7-5465BC88955D}"/>
              </a:ext>
            </a:extLst>
          </p:cNvPr>
          <p:cNvSpPr txBox="1"/>
          <p:nvPr/>
        </p:nvSpPr>
        <p:spPr>
          <a:xfrm>
            <a:off x="590102" y="218425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0E1D4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altLang="ko-KR" b="1" dirty="0" err="1">
                <a:solidFill>
                  <a:srgbClr val="F0E1D4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Slic</a:t>
            </a:r>
            <a:r>
              <a:rPr lang="en-US" altLang="ko-KR" b="1" dirty="0">
                <a:solidFill>
                  <a:srgbClr val="F0E1D4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,</a:t>
            </a:r>
            <a:r>
              <a:rPr lang="ko-KR" altLang="en-US" b="1" dirty="0">
                <a:solidFill>
                  <a:srgbClr val="F0E1D4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altLang="ko-KR" b="1" dirty="0">
                <a:solidFill>
                  <a:srgbClr val="F0E1D4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Auto labeler </a:t>
            </a:r>
            <a:r>
              <a:rPr lang="ko-KR" altLang="en-US" b="1" dirty="0">
                <a:solidFill>
                  <a:srgbClr val="F0E1D4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구현</a:t>
            </a:r>
            <a:endParaRPr lang="ko-KR" altLang="en-US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3" name="_x43629560">
            <a:extLst>
              <a:ext uri="{FF2B5EF4-FFF2-40B4-BE49-F238E27FC236}">
                <a16:creationId xmlns:a16="http://schemas.microsoft.com/office/drawing/2014/main" id="{AECD9656-489D-46FE-ABA1-F825FA3B7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197" y="1738139"/>
            <a:ext cx="5199063" cy="250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_x538815592">
            <a:extLst>
              <a:ext uri="{FF2B5EF4-FFF2-40B4-BE49-F238E27FC236}">
                <a16:creationId xmlns:a16="http://schemas.microsoft.com/office/drawing/2014/main" id="{C6F76B46-CE58-4433-9614-C1C7FB962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5"/>
          <a:stretch>
            <a:fillRect/>
          </a:stretch>
        </p:blipFill>
        <p:spPr bwMode="auto">
          <a:xfrm>
            <a:off x="6379197" y="4397772"/>
            <a:ext cx="5199063" cy="176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603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CE96B5-FDD1-4561-974E-BBDF769372AF}"/>
              </a:ext>
            </a:extLst>
          </p:cNvPr>
          <p:cNvSpPr/>
          <p:nvPr/>
        </p:nvSpPr>
        <p:spPr>
          <a:xfrm>
            <a:off x="0" y="1"/>
            <a:ext cx="3247292" cy="790574"/>
          </a:xfrm>
          <a:prstGeom prst="rect">
            <a:avLst/>
          </a:prstGeom>
          <a:solidFill>
            <a:schemeClr val="accent6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AC2088-CB8E-4BD5-B654-BA08779F7D76}"/>
              </a:ext>
            </a:extLst>
          </p:cNvPr>
          <p:cNvSpPr txBox="1"/>
          <p:nvPr/>
        </p:nvSpPr>
        <p:spPr>
          <a:xfrm>
            <a:off x="616736" y="218425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0E1D4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Slic</a:t>
            </a:r>
            <a:r>
              <a:rPr lang="en-US" altLang="ko-KR" b="1" dirty="0">
                <a:solidFill>
                  <a:srgbClr val="F0E1D4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,</a:t>
            </a:r>
            <a:r>
              <a:rPr lang="ko-KR" altLang="en-US" b="1" dirty="0">
                <a:solidFill>
                  <a:srgbClr val="F0E1D4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altLang="ko-KR" b="1" dirty="0">
                <a:solidFill>
                  <a:srgbClr val="F0E1D4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Auto labeler </a:t>
            </a:r>
            <a:r>
              <a:rPr lang="ko-KR" altLang="en-US" b="1" dirty="0">
                <a:solidFill>
                  <a:srgbClr val="F0E1D4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구현</a:t>
            </a:r>
            <a:endParaRPr lang="ko-KR" altLang="en-US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2BEFEEDE-89EF-4159-82EB-703B0FBC43A2}"/>
              </a:ext>
            </a:extLst>
          </p:cNvPr>
          <p:cNvCxnSpPr>
            <a:cxnSpLocks/>
          </p:cNvCxnSpPr>
          <p:nvPr/>
        </p:nvCxnSpPr>
        <p:spPr>
          <a:xfrm>
            <a:off x="339776" y="790575"/>
            <a:ext cx="11358888" cy="0"/>
          </a:xfrm>
          <a:prstGeom prst="line">
            <a:avLst/>
          </a:prstGeom>
          <a:ln w="19050">
            <a:solidFill>
              <a:srgbClr val="D5AD8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84B1E7ED-E199-4D1F-B7CA-9B87164689E7}"/>
              </a:ext>
            </a:extLst>
          </p:cNvPr>
          <p:cNvSpPr txBox="1"/>
          <p:nvPr/>
        </p:nvSpPr>
        <p:spPr>
          <a:xfrm>
            <a:off x="3183696" y="234462"/>
            <a:ext cx="5221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 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3-2.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Autolabel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구현을 위한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사전작업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1600" b="1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B0562B0-B749-4AB5-8775-675A44753211}"/>
              </a:ext>
            </a:extLst>
          </p:cNvPr>
          <p:cNvSpPr txBox="1"/>
          <p:nvPr/>
        </p:nvSpPr>
        <p:spPr>
          <a:xfrm>
            <a:off x="0" y="-157895"/>
            <a:ext cx="3209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F0E1D4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  <a:cs typeface="David" panose="020E0502060401010101" pitchFamily="34" charset="-79"/>
              </a:rPr>
              <a:t>3</a:t>
            </a:r>
            <a:endParaRPr lang="ko-KR" altLang="en-US" sz="6000" b="1" dirty="0">
              <a:solidFill>
                <a:srgbClr val="F0E1D4"/>
              </a:solidFill>
              <a:latin typeface="Adobe 명조 Std M" panose="02020600000000000000" pitchFamily="18" charset="-127"/>
              <a:ea typeface="Adobe 명조 Std M" panose="02020600000000000000" pitchFamily="18" charset="-127"/>
              <a:cs typeface="David" panose="020E0502060401010101" pitchFamily="34" charset="-79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3416" y="1609811"/>
            <a:ext cx="76431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전북대학교 수의대 </a:t>
            </a:r>
            <a:r>
              <a:rPr lang="ko-KR" altLang="en-US" dirty="0" err="1"/>
              <a:t>교수님과의</a:t>
            </a:r>
            <a:r>
              <a:rPr lang="ko-KR" altLang="en-US" dirty="0"/>
              <a:t> 부분적인 협업을 </a:t>
            </a:r>
            <a:endParaRPr lang="en-US" altLang="ko-KR" dirty="0"/>
          </a:p>
          <a:p>
            <a:r>
              <a:rPr lang="ko-KR" altLang="en-US" dirty="0"/>
              <a:t>통한 </a:t>
            </a:r>
            <a:r>
              <a:rPr lang="en-US" altLang="ko-KR" dirty="0"/>
              <a:t> </a:t>
            </a:r>
            <a:r>
              <a:rPr lang="ko-KR" altLang="en-US" dirty="0"/>
              <a:t>전문적인 </a:t>
            </a:r>
            <a:r>
              <a:rPr lang="en-US" altLang="ko-KR" dirty="0"/>
              <a:t>X-ray (DCM) </a:t>
            </a:r>
            <a:r>
              <a:rPr lang="ko-KR" altLang="en-US" dirty="0"/>
              <a:t>파일은 확보하였고</a:t>
            </a:r>
            <a:r>
              <a:rPr lang="en-US" altLang="ko-KR" dirty="0"/>
              <a:t> </a:t>
            </a:r>
            <a:r>
              <a:rPr lang="ko-KR" altLang="en-US" dirty="0"/>
              <a:t>추후 </a:t>
            </a:r>
            <a:endParaRPr lang="en-US" altLang="ko-KR" dirty="0"/>
          </a:p>
          <a:p>
            <a:r>
              <a:rPr lang="en-US" altLang="ko-KR" dirty="0"/>
              <a:t>PACS </a:t>
            </a:r>
            <a:r>
              <a:rPr lang="ko-KR" altLang="en-US" dirty="0"/>
              <a:t>데이터의 적합성을 따지는데</a:t>
            </a:r>
            <a:r>
              <a:rPr lang="en-US" altLang="ko-KR" dirty="0"/>
              <a:t> </a:t>
            </a:r>
            <a:r>
              <a:rPr lang="ko-KR" altLang="en-US" dirty="0"/>
              <a:t>조언과 </a:t>
            </a:r>
            <a:endParaRPr lang="en-US" altLang="ko-KR" dirty="0"/>
          </a:p>
          <a:p>
            <a:r>
              <a:rPr lang="ko-KR" altLang="en-US" dirty="0" err="1"/>
              <a:t>라벨링</a:t>
            </a:r>
            <a:r>
              <a:rPr lang="ko-KR" altLang="en-US" dirty="0"/>
              <a:t> 하고자 하는 클래스와 영역에 전문성을 </a:t>
            </a:r>
            <a:endParaRPr lang="en-US" altLang="ko-KR" dirty="0"/>
          </a:p>
          <a:p>
            <a:r>
              <a:rPr lang="ko-KR" altLang="en-US" dirty="0"/>
              <a:t>확보 하고자</a:t>
            </a:r>
            <a:r>
              <a:rPr lang="en-US" altLang="ko-KR" dirty="0"/>
              <a:t> </a:t>
            </a:r>
            <a:r>
              <a:rPr lang="ko-KR" altLang="en-US" dirty="0"/>
              <a:t>간단한 의학적 지식에 대한 학습을 진행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모델을 만들 데이터 셋을 확보하기위해 인터넷</a:t>
            </a:r>
            <a:endParaRPr lang="en-US" altLang="ko-KR" dirty="0"/>
          </a:p>
          <a:p>
            <a:r>
              <a:rPr lang="ko-KR" altLang="en-US" dirty="0"/>
              <a:t>플랫폼 </a:t>
            </a:r>
            <a:r>
              <a:rPr lang="ko-KR" altLang="en-US" dirty="0" err="1"/>
              <a:t>서칭을</a:t>
            </a:r>
            <a:r>
              <a:rPr lang="ko-KR" altLang="en-US" dirty="0"/>
              <a:t> 통해 개 전신 </a:t>
            </a:r>
            <a:r>
              <a:rPr lang="en-US" altLang="ko-KR" dirty="0"/>
              <a:t>X-ray </a:t>
            </a:r>
            <a:r>
              <a:rPr lang="ko-KR" altLang="en-US" dirty="0"/>
              <a:t>사진을 수집 한 후</a:t>
            </a:r>
            <a:endParaRPr lang="en-US" altLang="ko-KR" dirty="0"/>
          </a:p>
          <a:p>
            <a:r>
              <a:rPr lang="ko-KR" altLang="en-US" dirty="0"/>
              <a:t>학습 데이터셋과 테스트 데이터 셋으로 구분했습니다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데이터 셋을 충분히 활용 하기 위해 </a:t>
            </a:r>
            <a:r>
              <a:rPr lang="en-US" altLang="ko-KR" dirty="0" err="1"/>
              <a:t>Keras</a:t>
            </a:r>
            <a:r>
              <a:rPr lang="en-US" altLang="ko-KR" dirty="0"/>
              <a:t> library</a:t>
            </a:r>
            <a:r>
              <a:rPr lang="ko-KR" altLang="en-US" dirty="0"/>
              <a:t>의 </a:t>
            </a:r>
            <a:endParaRPr lang="en-US" altLang="ko-KR" dirty="0"/>
          </a:p>
          <a:p>
            <a:r>
              <a:rPr lang="en-US" altLang="ko-KR" dirty="0" err="1"/>
              <a:t>ImageDataGenerator</a:t>
            </a:r>
            <a:r>
              <a:rPr lang="ko-KR" altLang="en-US" dirty="0"/>
              <a:t>함수를 이용해 코드를 작성하여</a:t>
            </a:r>
            <a:endParaRPr lang="en-US" altLang="ko-KR" dirty="0"/>
          </a:p>
          <a:p>
            <a:r>
              <a:rPr lang="ko-KR" altLang="en-US" dirty="0"/>
              <a:t>수집한 데이터 셋을 약 </a:t>
            </a:r>
            <a:r>
              <a:rPr lang="en-US" altLang="ko-KR" dirty="0"/>
              <a:t>700</a:t>
            </a:r>
            <a:r>
              <a:rPr lang="ko-KR" altLang="en-US" dirty="0"/>
              <a:t>장 이상으로 </a:t>
            </a:r>
            <a:r>
              <a:rPr lang="ko-KR" altLang="en-US" dirty="0" err="1"/>
              <a:t>확장시켰습니다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2BEB24A3-8AFA-4361-A40C-73B821E07B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581279"/>
              </p:ext>
            </p:extLst>
          </p:nvPr>
        </p:nvGraphicFramePr>
        <p:xfrm>
          <a:off x="6178063" y="1053697"/>
          <a:ext cx="5636506" cy="45379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636506">
                  <a:extLst>
                    <a:ext uri="{9D8B030D-6E8A-4147-A177-3AD203B41FA5}">
                      <a16:colId xmlns:a16="http://schemas.microsoft.com/office/drawing/2014/main" val="1666979717"/>
                    </a:ext>
                  </a:extLst>
                </a:gridCol>
              </a:tblGrid>
              <a:tr h="4537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1"/>
                          </a:solidFill>
                        </a:rPr>
                        <a:t>데이터셋 확보와 확장 작업</a:t>
                      </a:r>
                    </a:p>
                  </a:txBody>
                  <a:tcPr marL="100584" marR="100584" anchor="ctr"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328466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3D2F0ADD-3E65-40D1-9D76-36E1CB22E8EC}"/>
              </a:ext>
            </a:extLst>
          </p:cNvPr>
          <p:cNvGraphicFramePr>
            <a:graphicFrameLocks noGrp="1"/>
          </p:cNvGraphicFramePr>
          <p:nvPr/>
        </p:nvGraphicFramePr>
        <p:xfrm>
          <a:off x="6233364" y="1570891"/>
          <a:ext cx="5595220" cy="468923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595220">
                  <a:extLst>
                    <a:ext uri="{9D8B030D-6E8A-4147-A177-3AD203B41FA5}">
                      <a16:colId xmlns:a16="http://schemas.microsoft.com/office/drawing/2014/main" val="1692338489"/>
                    </a:ext>
                  </a:extLst>
                </a:gridCol>
              </a:tblGrid>
              <a:tr h="468923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8458" marR="108458" marT="55319" marB="55319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440503"/>
                  </a:ext>
                </a:extLst>
              </a:tr>
            </a:tbl>
          </a:graphicData>
        </a:graphic>
      </p:graphicFrame>
      <p:pic>
        <p:nvPicPr>
          <p:cNvPr id="2" name="Picture 2" descr="C:\Users\ABC\Desktop\12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33364" y="1609811"/>
            <a:ext cx="5631857" cy="47733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87501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3D2F0ADD-3E65-40D1-9D76-36E1CB22E8EC}"/>
              </a:ext>
            </a:extLst>
          </p:cNvPr>
          <p:cNvGraphicFramePr>
            <a:graphicFrameLocks noGrp="1"/>
          </p:cNvGraphicFramePr>
          <p:nvPr/>
        </p:nvGraphicFramePr>
        <p:xfrm>
          <a:off x="6233364" y="1629507"/>
          <a:ext cx="5501436" cy="468923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501436">
                  <a:extLst>
                    <a:ext uri="{9D8B030D-6E8A-4147-A177-3AD203B41FA5}">
                      <a16:colId xmlns:a16="http://schemas.microsoft.com/office/drawing/2014/main" val="1692338489"/>
                    </a:ext>
                  </a:extLst>
                </a:gridCol>
              </a:tblGrid>
              <a:tr h="468923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8458" marR="108458" marT="55319" marB="55319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440503"/>
                  </a:ext>
                </a:extLst>
              </a:tr>
            </a:tbl>
          </a:graphicData>
        </a:graphic>
      </p:graphicFrame>
      <p:sp>
        <p:nvSpPr>
          <p:cNvPr id="75" name="직사각형 74">
            <a:extLst>
              <a:ext uri="{FF2B5EF4-FFF2-40B4-BE49-F238E27FC236}">
                <a16:creationId xmlns:a16="http://schemas.microsoft.com/office/drawing/2014/main" id="{F5101094-4BCA-467C-A8A5-029B963EE412}"/>
              </a:ext>
            </a:extLst>
          </p:cNvPr>
          <p:cNvSpPr/>
          <p:nvPr/>
        </p:nvSpPr>
        <p:spPr>
          <a:xfrm>
            <a:off x="0" y="1"/>
            <a:ext cx="3247292" cy="790574"/>
          </a:xfrm>
          <a:prstGeom prst="rect">
            <a:avLst/>
          </a:prstGeom>
          <a:solidFill>
            <a:schemeClr val="accent6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2BEFEEDE-89EF-4159-82EB-703B0FBC43A2}"/>
              </a:ext>
            </a:extLst>
          </p:cNvPr>
          <p:cNvCxnSpPr>
            <a:cxnSpLocks/>
          </p:cNvCxnSpPr>
          <p:nvPr/>
        </p:nvCxnSpPr>
        <p:spPr>
          <a:xfrm>
            <a:off x="339776" y="790575"/>
            <a:ext cx="11358888" cy="0"/>
          </a:xfrm>
          <a:prstGeom prst="line">
            <a:avLst/>
          </a:prstGeom>
          <a:ln w="19050">
            <a:solidFill>
              <a:srgbClr val="D5AD8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84B1E7ED-E199-4D1F-B7CA-9B87164689E7}"/>
              </a:ext>
            </a:extLst>
          </p:cNvPr>
          <p:cNvSpPr txBox="1"/>
          <p:nvPr/>
        </p:nvSpPr>
        <p:spPr>
          <a:xfrm>
            <a:off x="3277593" y="240625"/>
            <a:ext cx="4523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3-3. </a:t>
            </a:r>
            <a:r>
              <a:rPr lang="en-US" altLang="ko-KR" sz="1600" b="1" dirty="0">
                <a:latin typeface="+mj-lt"/>
              </a:rPr>
              <a:t>VGG image Annotator</a:t>
            </a:r>
            <a:r>
              <a:rPr lang="ko-KR" altLang="en-US" sz="1600" b="1" dirty="0">
                <a:latin typeface="+mj-lt"/>
              </a:rPr>
              <a:t>과 </a:t>
            </a:r>
            <a:r>
              <a:rPr lang="en-US" altLang="ko-KR" sz="1600" b="1" dirty="0">
                <a:latin typeface="+mj-lt"/>
              </a:rPr>
              <a:t>CVAT</a:t>
            </a:r>
            <a:r>
              <a:rPr lang="ko-KR" altLang="en-US" sz="1600" b="1" dirty="0">
                <a:latin typeface="+mj-lt"/>
              </a:rPr>
              <a:t> 활용 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B0562B0-B749-4AB5-8775-675A44753211}"/>
              </a:ext>
            </a:extLst>
          </p:cNvPr>
          <p:cNvSpPr txBox="1"/>
          <p:nvPr/>
        </p:nvSpPr>
        <p:spPr>
          <a:xfrm>
            <a:off x="0" y="-157895"/>
            <a:ext cx="3209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F0E1D4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  <a:cs typeface="David" panose="020E0502060401010101" pitchFamily="34" charset="-79"/>
              </a:rPr>
              <a:t>3</a:t>
            </a:r>
            <a:endParaRPr lang="ko-KR" altLang="en-US" sz="6000" b="1" dirty="0">
              <a:solidFill>
                <a:srgbClr val="F0E1D4"/>
              </a:solidFill>
              <a:latin typeface="Adobe 명조 Std M" panose="02020600000000000000" pitchFamily="18" charset="-127"/>
              <a:ea typeface="Adobe 명조 Std M" panose="02020600000000000000" pitchFamily="18" charset="-127"/>
              <a:cs typeface="David" panose="020E0502060401010101" pitchFamily="34" charset="-79"/>
            </a:endParaRP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2BEB24A3-8AFA-4361-A40C-73B821E07B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175876"/>
              </p:ext>
            </p:extLst>
          </p:nvPr>
        </p:nvGraphicFramePr>
        <p:xfrm>
          <a:off x="6084277" y="1053548"/>
          <a:ext cx="5788907" cy="5242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88907">
                  <a:extLst>
                    <a:ext uri="{9D8B030D-6E8A-4147-A177-3AD203B41FA5}">
                      <a16:colId xmlns:a16="http://schemas.microsoft.com/office/drawing/2014/main" val="1666979717"/>
                    </a:ext>
                  </a:extLst>
                </a:gridCol>
              </a:tblGrid>
              <a:tr h="524284">
                <a:tc>
                  <a:txBody>
                    <a:bodyPr/>
                    <a:lstStyle/>
                    <a:p>
                      <a:pPr algn="ctr" latinLnBrk="1"/>
                      <a:endParaRPr lang="en-US" altLang="ko-KR" sz="105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VGG image Annotator, CVAT</a:t>
                      </a:r>
                      <a:r>
                        <a:rPr lang="ko-KR" altLang="en-US" sz="1050" dirty="0">
                          <a:solidFill>
                            <a:schemeClr val="bg1"/>
                          </a:solidFill>
                        </a:rPr>
                        <a:t>을 이용한 데이터 셋 작업</a:t>
                      </a:r>
                    </a:p>
                  </a:txBody>
                  <a:tcPr marL="100584" marR="100584"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328466"/>
                  </a:ext>
                </a:extLst>
              </a:tr>
            </a:tbl>
          </a:graphicData>
        </a:graphic>
      </p:graphicFrame>
      <p:sp>
        <p:nvSpPr>
          <p:cNvPr id="286" name="TextBox 285">
            <a:extLst>
              <a:ext uri="{FF2B5EF4-FFF2-40B4-BE49-F238E27FC236}">
                <a16:creationId xmlns:a16="http://schemas.microsoft.com/office/drawing/2014/main" id="{33B3CFB6-E9A9-4D8E-BB3F-11F8A81CDD8D}"/>
              </a:ext>
            </a:extLst>
          </p:cNvPr>
          <p:cNvSpPr txBox="1"/>
          <p:nvPr/>
        </p:nvSpPr>
        <p:spPr>
          <a:xfrm>
            <a:off x="6810935" y="4988188"/>
            <a:ext cx="744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Velvet</a:t>
            </a: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Red</a:t>
            </a:r>
            <a:endParaRPr lang="ko-KR" altLang="en-US" sz="1600" b="1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339776" y="1834134"/>
            <a:ext cx="6096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dirty="0">
                <a:latin typeface="+mj-lt"/>
              </a:rPr>
              <a:t>VGG image Annotator</a:t>
            </a:r>
            <a:r>
              <a:rPr lang="ko-KR" altLang="en-US" dirty="0">
                <a:latin typeface="+mj-lt"/>
              </a:rPr>
              <a:t>과 </a:t>
            </a:r>
            <a:r>
              <a:rPr lang="en-US" altLang="ko-KR" dirty="0">
                <a:latin typeface="+mj-lt"/>
              </a:rPr>
              <a:t>CVAT</a:t>
            </a:r>
            <a:r>
              <a:rPr lang="ko-KR" altLang="en-US" dirty="0">
                <a:latin typeface="+mj-lt"/>
              </a:rPr>
              <a:t>을 사용하여</a:t>
            </a:r>
            <a:endParaRPr lang="en-US" altLang="ko-KR" dirty="0">
              <a:latin typeface="+mj-lt"/>
            </a:endParaRPr>
          </a:p>
          <a:p>
            <a:r>
              <a:rPr lang="ko-KR" altLang="en-US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head</a:t>
            </a:r>
            <a:r>
              <a:rPr lang="ko-KR" altLang="en-US" dirty="0">
                <a:latin typeface="+mj-lt"/>
              </a:rPr>
              <a:t>와 </a:t>
            </a:r>
            <a:r>
              <a:rPr lang="en-US" altLang="ko-KR" dirty="0">
                <a:latin typeface="+mj-lt"/>
              </a:rPr>
              <a:t>heart</a:t>
            </a:r>
            <a:r>
              <a:rPr lang="ko-KR" altLang="en-US" dirty="0">
                <a:latin typeface="+mj-lt"/>
              </a:rPr>
              <a:t>를 </a:t>
            </a:r>
            <a:r>
              <a:rPr lang="ko-KR" altLang="en-US" dirty="0" err="1">
                <a:latin typeface="+mj-lt"/>
              </a:rPr>
              <a:t>라벨링하여</a:t>
            </a:r>
            <a:r>
              <a:rPr lang="ko-KR" altLang="en-US" dirty="0">
                <a:latin typeface="+mj-lt"/>
              </a:rPr>
              <a:t> 데이터 셋을 </a:t>
            </a:r>
            <a:r>
              <a:rPr lang="en-US" altLang="ko-KR" dirty="0">
                <a:latin typeface="+mj-lt"/>
              </a:rPr>
              <a:t>Mask R-CNN</a:t>
            </a:r>
          </a:p>
          <a:p>
            <a:r>
              <a:rPr lang="en-US" altLang="ko-KR" dirty="0">
                <a:latin typeface="+mj-lt"/>
              </a:rPr>
              <a:t> </a:t>
            </a:r>
            <a:r>
              <a:rPr lang="ko-KR" altLang="en-US" dirty="0">
                <a:latin typeface="+mj-lt"/>
              </a:rPr>
              <a:t>모델에 활용할 수 있게 작업했습니다</a:t>
            </a:r>
            <a:r>
              <a:rPr lang="en-US" altLang="ko-KR" dirty="0">
                <a:latin typeface="+mj-lt"/>
              </a:rPr>
              <a:t>.</a:t>
            </a:r>
          </a:p>
          <a:p>
            <a:endParaRPr lang="en-US" altLang="ko-KR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>
                <a:latin typeface="+mj-lt"/>
              </a:rPr>
              <a:t>작업한 데이터셋을 </a:t>
            </a:r>
            <a:r>
              <a:rPr lang="en-US" altLang="ko-KR" dirty="0">
                <a:latin typeface="+mj-lt"/>
              </a:rPr>
              <a:t> JSON </a:t>
            </a:r>
            <a:r>
              <a:rPr lang="ko-KR" altLang="en-US" dirty="0">
                <a:latin typeface="+mj-lt"/>
              </a:rPr>
              <a:t>파일로 </a:t>
            </a:r>
            <a:r>
              <a:rPr lang="en-US" altLang="ko-KR" dirty="0">
                <a:latin typeface="+mj-lt"/>
              </a:rPr>
              <a:t>Export</a:t>
            </a:r>
            <a:r>
              <a:rPr lang="ko-KR" altLang="en-US" dirty="0">
                <a:latin typeface="+mj-lt"/>
              </a:rPr>
              <a:t>하여 </a:t>
            </a:r>
            <a:endParaRPr lang="en-US" altLang="ko-KR" dirty="0">
              <a:latin typeface="+mj-lt"/>
            </a:endParaRPr>
          </a:p>
          <a:p>
            <a:r>
              <a:rPr lang="ko-KR" altLang="en-US" dirty="0" err="1">
                <a:latin typeface="+mj-lt"/>
              </a:rPr>
              <a:t>오토라벨링</a:t>
            </a:r>
            <a:r>
              <a:rPr lang="ko-KR" altLang="en-US" dirty="0">
                <a:latin typeface="+mj-lt"/>
              </a:rPr>
              <a:t> 모델에 활용할 </a:t>
            </a:r>
            <a:r>
              <a:rPr lang="en-US" altLang="ko-KR" dirty="0" err="1">
                <a:latin typeface="+mj-lt"/>
              </a:rPr>
              <a:t>vscode</a:t>
            </a:r>
            <a:r>
              <a:rPr lang="en-US" altLang="ko-KR" dirty="0">
                <a:latin typeface="+mj-lt"/>
              </a:rPr>
              <a:t> </a:t>
            </a:r>
            <a:r>
              <a:rPr lang="ko-KR" altLang="en-US" dirty="0">
                <a:latin typeface="+mj-lt"/>
              </a:rPr>
              <a:t>로 만들었습니다</a:t>
            </a:r>
            <a:r>
              <a:rPr lang="en-US" altLang="ko-KR" dirty="0">
                <a:latin typeface="+mj-lt"/>
              </a:rPr>
              <a:t>.</a:t>
            </a:r>
          </a:p>
          <a:p>
            <a:endParaRPr lang="en-US" altLang="ko-KR" dirty="0">
              <a:latin typeface="+mj-lt"/>
            </a:endParaRPr>
          </a:p>
          <a:p>
            <a:endParaRPr lang="en-US" altLang="ko-KR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추후 해당 </a:t>
            </a:r>
            <a:r>
              <a:rPr lang="en-US" altLang="ko-KR" dirty="0" err="1"/>
              <a:t>vscode</a:t>
            </a:r>
            <a:r>
              <a:rPr lang="ko-KR" altLang="en-US" dirty="0"/>
              <a:t>를 </a:t>
            </a:r>
            <a:r>
              <a:rPr lang="ko-KR" altLang="en-US" dirty="0" err="1"/>
              <a:t>기반으로한</a:t>
            </a:r>
            <a:r>
              <a:rPr lang="ko-KR" altLang="en-US" dirty="0"/>
              <a:t> </a:t>
            </a:r>
            <a:r>
              <a:rPr lang="en-US" altLang="ko-KR" dirty="0">
                <a:latin typeface="+mj-lt"/>
              </a:rPr>
              <a:t>Mask R-CNN </a:t>
            </a:r>
          </a:p>
          <a:p>
            <a:r>
              <a:rPr lang="ko-KR" altLang="en-US" dirty="0">
                <a:latin typeface="+mj-lt"/>
              </a:rPr>
              <a:t>모델을 제작하고</a:t>
            </a:r>
            <a:r>
              <a:rPr lang="en-US" altLang="ko-KR" dirty="0"/>
              <a:t> </a:t>
            </a:r>
            <a:r>
              <a:rPr lang="ko-KR" altLang="en-US" dirty="0"/>
              <a:t>학습시킨 </a:t>
            </a:r>
            <a:r>
              <a:rPr lang="en-US" altLang="ko-KR" dirty="0"/>
              <a:t>head, heart </a:t>
            </a:r>
            <a:r>
              <a:rPr lang="ko-KR" altLang="en-US" dirty="0"/>
              <a:t>에 대한 라벨링을 진행하는 </a:t>
            </a:r>
            <a:r>
              <a:rPr lang="ko-KR" altLang="en-US" dirty="0">
                <a:latin typeface="+mj-lt"/>
              </a:rPr>
              <a:t>프로토 타입을</a:t>
            </a:r>
            <a:r>
              <a:rPr lang="en-US" altLang="ko-KR" dirty="0">
                <a:latin typeface="+mj-lt"/>
              </a:rPr>
              <a:t> </a:t>
            </a:r>
            <a:r>
              <a:rPr lang="ko-KR" altLang="en-US" dirty="0">
                <a:latin typeface="+mj-lt"/>
              </a:rPr>
              <a:t>제작했습니다</a:t>
            </a:r>
            <a:r>
              <a:rPr lang="en-US" altLang="ko-KR" dirty="0">
                <a:latin typeface="+mj-lt"/>
              </a:rPr>
              <a:t>.</a:t>
            </a:r>
          </a:p>
          <a:p>
            <a:r>
              <a:rPr lang="ko-KR" altLang="en-US" dirty="0">
                <a:latin typeface="+mj-lt"/>
              </a:rPr>
              <a:t>현재 정교화 작업을 위한 추가 데이터셋 확보 및</a:t>
            </a:r>
            <a:r>
              <a:rPr lang="en-US" altLang="ko-KR" dirty="0">
                <a:latin typeface="+mj-lt"/>
              </a:rPr>
              <a:t> </a:t>
            </a:r>
          </a:p>
          <a:p>
            <a:r>
              <a:rPr lang="ko-KR" altLang="en-US" dirty="0">
                <a:latin typeface="+mj-lt"/>
              </a:rPr>
              <a:t>추가 기능을 구현하기 위한 코드 </a:t>
            </a:r>
            <a:r>
              <a:rPr lang="ko-KR" altLang="en-US" dirty="0" err="1">
                <a:latin typeface="+mj-lt"/>
              </a:rPr>
              <a:t>수정중에</a:t>
            </a:r>
            <a:r>
              <a:rPr lang="ko-KR" altLang="en-US" dirty="0">
                <a:latin typeface="+mj-lt"/>
              </a:rPr>
              <a:t> 있습니다</a:t>
            </a:r>
            <a:r>
              <a:rPr lang="en-US" altLang="ko-KR" dirty="0">
                <a:latin typeface="+mj-lt"/>
              </a:rPr>
              <a:t>.</a:t>
            </a:r>
          </a:p>
          <a:p>
            <a:endParaRPr lang="ko-KR" altLang="en-US" dirty="0">
              <a:latin typeface="+mj-lt"/>
            </a:endParaRPr>
          </a:p>
          <a:p>
            <a:endParaRPr lang="en-US" altLang="ko-KR" dirty="0"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421AE3-45E5-40C9-96D7-5465BC88955D}"/>
              </a:ext>
            </a:extLst>
          </p:cNvPr>
          <p:cNvSpPr txBox="1"/>
          <p:nvPr/>
        </p:nvSpPr>
        <p:spPr>
          <a:xfrm>
            <a:off x="616736" y="218425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0E1D4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Slic</a:t>
            </a:r>
            <a:r>
              <a:rPr lang="en-US" altLang="ko-KR" b="1" dirty="0">
                <a:solidFill>
                  <a:srgbClr val="F0E1D4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,</a:t>
            </a:r>
            <a:r>
              <a:rPr lang="ko-KR" altLang="en-US" b="1" dirty="0">
                <a:solidFill>
                  <a:srgbClr val="F0E1D4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altLang="ko-KR" b="1" dirty="0">
                <a:solidFill>
                  <a:srgbClr val="F0E1D4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Auto labeler </a:t>
            </a:r>
            <a:r>
              <a:rPr lang="ko-KR" altLang="en-US" b="1" dirty="0">
                <a:solidFill>
                  <a:srgbClr val="F0E1D4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구현</a:t>
            </a:r>
            <a:endParaRPr lang="ko-KR" altLang="en-US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1026" name="Picture 2" descr="C:\Users\ABC\Desktop\QW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692" y="1840804"/>
            <a:ext cx="5636532" cy="43322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8918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6B25A7FC-8898-4908-8196-6C9198C700A5}"/>
              </a:ext>
            </a:extLst>
          </p:cNvPr>
          <p:cNvSpPr/>
          <p:nvPr/>
        </p:nvSpPr>
        <p:spPr>
          <a:xfrm>
            <a:off x="0" y="1"/>
            <a:ext cx="2567353" cy="790574"/>
          </a:xfrm>
          <a:prstGeom prst="rect">
            <a:avLst/>
          </a:prstGeom>
          <a:solidFill>
            <a:schemeClr val="accent6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5582D22-439F-43B6-8F54-C573B9496E6A}"/>
              </a:ext>
            </a:extLst>
          </p:cNvPr>
          <p:cNvCxnSpPr>
            <a:cxnSpLocks/>
          </p:cNvCxnSpPr>
          <p:nvPr/>
        </p:nvCxnSpPr>
        <p:spPr>
          <a:xfrm>
            <a:off x="339776" y="790575"/>
            <a:ext cx="11358888" cy="0"/>
          </a:xfrm>
          <a:prstGeom prst="line">
            <a:avLst/>
          </a:prstGeom>
          <a:ln w="19050">
            <a:solidFill>
              <a:srgbClr val="D5AD8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7D77108-A00D-4755-8844-5D9C2D1E4005}"/>
              </a:ext>
            </a:extLst>
          </p:cNvPr>
          <p:cNvSpPr txBox="1"/>
          <p:nvPr/>
        </p:nvSpPr>
        <p:spPr>
          <a:xfrm>
            <a:off x="534674" y="230147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0E1D4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차주 계획 및 목표</a:t>
            </a:r>
            <a:endParaRPr lang="ko-KR" altLang="en-US" b="1" dirty="0">
              <a:solidFill>
                <a:srgbClr val="F0E1D4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1DD7F0C-869A-48DA-A11E-D891D122979A}"/>
              </a:ext>
            </a:extLst>
          </p:cNvPr>
          <p:cNvSpPr txBox="1"/>
          <p:nvPr/>
        </p:nvSpPr>
        <p:spPr>
          <a:xfrm>
            <a:off x="2741787" y="259563"/>
            <a:ext cx="3469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j-lt"/>
                <a:ea typeface="Malgun Gothic Semilight" pitchFamily="50" charset="-127"/>
                <a:cs typeface="Malgun Gothic Semilight" pitchFamily="50" charset="-127"/>
              </a:rPr>
              <a:t>4-1. </a:t>
            </a:r>
            <a:r>
              <a:rPr lang="ko-KR" altLang="en-US" sz="1600" b="1" dirty="0">
                <a:latin typeface="+mj-lt"/>
                <a:ea typeface="Malgun Gothic Semilight" pitchFamily="50" charset="-127"/>
                <a:cs typeface="Malgun Gothic Semilight" pitchFamily="50" charset="-127"/>
              </a:rPr>
              <a:t>목표 및 마무리</a:t>
            </a:r>
            <a:endParaRPr lang="en-US" altLang="ko-KR" sz="1600" b="1" dirty="0">
              <a:latin typeface="+mj-lt"/>
              <a:ea typeface="Malgun Gothic Semilight" pitchFamily="50" charset="-127"/>
              <a:cs typeface="Malgun Gothic Semilight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39CC90D-32EA-4018-A642-24E620BCA6EF}"/>
              </a:ext>
            </a:extLst>
          </p:cNvPr>
          <p:cNvSpPr txBox="1"/>
          <p:nvPr/>
        </p:nvSpPr>
        <p:spPr>
          <a:xfrm>
            <a:off x="0" y="-157895"/>
            <a:ext cx="3209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F0E1D4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  <a:cs typeface="David" panose="020E0502060401010101" pitchFamily="34" charset="-79"/>
              </a:rPr>
              <a:t>4</a:t>
            </a:r>
            <a:endParaRPr lang="ko-KR" altLang="en-US" sz="6000" b="1" dirty="0">
              <a:solidFill>
                <a:srgbClr val="F0E1D4"/>
              </a:solidFill>
              <a:latin typeface="Adobe 명조 Std M" panose="02020600000000000000" pitchFamily="18" charset="-127"/>
              <a:ea typeface="Adobe 명조 Std M" panose="02020600000000000000" pitchFamily="18" charset="-127"/>
              <a:cs typeface="David" panose="020E0502060401010101" pitchFamily="34" charset="-79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1AA02679-5B59-4182-9475-30B733DF927B}"/>
              </a:ext>
            </a:extLst>
          </p:cNvPr>
          <p:cNvSpPr/>
          <p:nvPr/>
        </p:nvSpPr>
        <p:spPr>
          <a:xfrm>
            <a:off x="8665886" y="1924323"/>
            <a:ext cx="3499482" cy="338599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라벨링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 웹 사이트 릴리즈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</a:endParaRPr>
          </a:p>
          <a:p>
            <a:pPr algn="ctr"/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동물 의료영상에 대한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polygon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및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Slic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알고리즘라벨링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제공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라벨링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데이터를 여러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포멧으로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Export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 데이터 활용 제공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ctr">
              <a:buFontTx/>
              <a:buChar char="-"/>
            </a:pP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Head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Heart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 부분적인 </a:t>
            </a:r>
            <a:r>
              <a:rPr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오토라벨링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기능 제공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갈매기형 수장 76">
            <a:extLst>
              <a:ext uri="{FF2B5EF4-FFF2-40B4-BE49-F238E27FC236}">
                <a16:creationId xmlns:a16="http://schemas.microsoft.com/office/drawing/2014/main" id="{A34324DC-0D18-4814-9919-0688A2D4CAEB}"/>
              </a:ext>
            </a:extLst>
          </p:cNvPr>
          <p:cNvSpPr/>
          <p:nvPr/>
        </p:nvSpPr>
        <p:spPr>
          <a:xfrm>
            <a:off x="7548214" y="2702317"/>
            <a:ext cx="1108792" cy="994611"/>
          </a:xfrm>
          <a:prstGeom prst="chevron">
            <a:avLst>
              <a:gd name="adj" fmla="val 31256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최종 목표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49" name="오각형 74">
            <a:extLst>
              <a:ext uri="{FF2B5EF4-FFF2-40B4-BE49-F238E27FC236}">
                <a16:creationId xmlns:a16="http://schemas.microsoft.com/office/drawing/2014/main" id="{506B28F7-FACE-4E5A-8B0F-271F00CD0C8A}"/>
              </a:ext>
            </a:extLst>
          </p:cNvPr>
          <p:cNvSpPr/>
          <p:nvPr/>
        </p:nvSpPr>
        <p:spPr>
          <a:xfrm>
            <a:off x="314535" y="4128723"/>
            <a:ext cx="1977887" cy="399661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2">
                    <a:lumMod val="25000"/>
                  </a:schemeClr>
                </a:solidFill>
              </a:rPr>
              <a:t>1</a:t>
            </a:r>
            <a:r>
              <a:rPr lang="ko-KR" altLang="en-US" sz="1100" b="1" dirty="0">
                <a:solidFill>
                  <a:schemeClr val="bg2">
                    <a:lumMod val="25000"/>
                  </a:schemeClr>
                </a:solidFill>
              </a:rPr>
              <a:t>단계</a:t>
            </a:r>
          </a:p>
        </p:txBody>
      </p:sp>
      <p:sp>
        <p:nvSpPr>
          <p:cNvPr id="50" name="갈매기형 수장 75">
            <a:extLst>
              <a:ext uri="{FF2B5EF4-FFF2-40B4-BE49-F238E27FC236}">
                <a16:creationId xmlns:a16="http://schemas.microsoft.com/office/drawing/2014/main" id="{43EED3EA-2E2B-4189-81A8-418C6F0564CC}"/>
              </a:ext>
            </a:extLst>
          </p:cNvPr>
          <p:cNvSpPr/>
          <p:nvPr/>
        </p:nvSpPr>
        <p:spPr>
          <a:xfrm>
            <a:off x="2764541" y="4118785"/>
            <a:ext cx="2010725" cy="409599"/>
          </a:xfrm>
          <a:prstGeom prst="chevron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2</a:t>
            </a:r>
            <a:r>
              <a:rPr lang="ko-KR" altLang="en-US" sz="1100" b="1" dirty="0">
                <a:solidFill>
                  <a:schemeClr val="tx1"/>
                </a:solidFill>
              </a:rPr>
              <a:t>단계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1" name="갈매기형 수장 76">
            <a:extLst>
              <a:ext uri="{FF2B5EF4-FFF2-40B4-BE49-F238E27FC236}">
                <a16:creationId xmlns:a16="http://schemas.microsoft.com/office/drawing/2014/main" id="{EB8FBB25-02AE-44AE-B4CA-01D61D46EC69}"/>
              </a:ext>
            </a:extLst>
          </p:cNvPr>
          <p:cNvSpPr/>
          <p:nvPr/>
        </p:nvSpPr>
        <p:spPr>
          <a:xfrm>
            <a:off x="5398163" y="4088967"/>
            <a:ext cx="2101775" cy="389722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3</a:t>
            </a:r>
            <a:r>
              <a:rPr lang="ko-KR" altLang="en-US" sz="1100" b="1" dirty="0">
                <a:solidFill>
                  <a:schemeClr val="tx1"/>
                </a:solidFill>
              </a:rPr>
              <a:t>단계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23E3664C-8312-484F-A0F7-5FF89C42E922}"/>
              </a:ext>
            </a:extLst>
          </p:cNvPr>
          <p:cNvSpPr/>
          <p:nvPr/>
        </p:nvSpPr>
        <p:spPr>
          <a:xfrm>
            <a:off x="276430" y="2023723"/>
            <a:ext cx="1916077" cy="1848677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Slic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알고리즘 이용한 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라벨링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도구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1AA02679-5B59-4182-9475-30B733DF927B}"/>
              </a:ext>
            </a:extLst>
          </p:cNvPr>
          <p:cNvSpPr/>
          <p:nvPr/>
        </p:nvSpPr>
        <p:spPr>
          <a:xfrm>
            <a:off x="2784372" y="1993906"/>
            <a:ext cx="1873017" cy="1848677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오토 </a:t>
            </a:r>
            <a:r>
              <a:rPr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라벨링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모델 개발 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04167CCC-EF43-48BD-9E26-B0B74BCCBB5D}"/>
              </a:ext>
            </a:extLst>
          </p:cNvPr>
          <p:cNvCxnSpPr>
            <a:cxnSpLocks/>
          </p:cNvCxnSpPr>
          <p:nvPr/>
        </p:nvCxnSpPr>
        <p:spPr>
          <a:xfrm>
            <a:off x="2321463" y="3018335"/>
            <a:ext cx="26444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22AD62B4-9329-402B-8070-0D4CA0FE642A}"/>
              </a:ext>
            </a:extLst>
          </p:cNvPr>
          <p:cNvCxnSpPr>
            <a:cxnSpLocks/>
          </p:cNvCxnSpPr>
          <p:nvPr/>
        </p:nvCxnSpPr>
        <p:spPr>
          <a:xfrm>
            <a:off x="4944698" y="2988517"/>
            <a:ext cx="26444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5D53EB9-04E6-4E8F-BC9C-D1EA3E20D476}"/>
              </a:ext>
            </a:extLst>
          </p:cNvPr>
          <p:cNvSpPr txBox="1"/>
          <p:nvPr/>
        </p:nvSpPr>
        <p:spPr>
          <a:xfrm>
            <a:off x="63468" y="4837628"/>
            <a:ext cx="2286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Slic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알고리즘을 이용한 </a:t>
            </a:r>
            <a:r>
              <a:rPr lang="ko-KR" alt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라벨링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응용프로그램 개발 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5E93D1-DBFB-466A-85E9-5038BB4F1155}"/>
              </a:ext>
            </a:extLst>
          </p:cNvPr>
          <p:cNvSpPr txBox="1"/>
          <p:nvPr/>
        </p:nvSpPr>
        <p:spPr>
          <a:xfrm>
            <a:off x="2643164" y="4827690"/>
            <a:ext cx="2441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확보한 데이터셋을 이용해서 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Mask-RCNN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추가적인 학습을 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통한 오토 </a:t>
            </a:r>
            <a:r>
              <a:rPr lang="ko-KR" alt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라벨링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모델 개발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496708-C7BC-474A-A628-EFB150F29D5E}"/>
              </a:ext>
            </a:extLst>
          </p:cNvPr>
          <p:cNvSpPr txBox="1"/>
          <p:nvPr/>
        </p:nvSpPr>
        <p:spPr>
          <a:xfrm>
            <a:off x="5376684" y="4827690"/>
            <a:ext cx="22710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Slic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알고리즘을 이용한 </a:t>
            </a:r>
            <a:r>
              <a:rPr lang="ko-KR" alt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라벨링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응용프로그램과 오토 </a:t>
            </a:r>
            <a:r>
              <a:rPr lang="ko-KR" alt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라벨링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모델을 웹 사이트에서 이용 가능하도록 통합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473FBD6-EFA9-4DF4-8DE2-D7CBB26A1DC7}"/>
              </a:ext>
            </a:extLst>
          </p:cNvPr>
          <p:cNvSpPr/>
          <p:nvPr/>
        </p:nvSpPr>
        <p:spPr>
          <a:xfrm>
            <a:off x="5423099" y="1975400"/>
            <a:ext cx="1873017" cy="1848677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웹 사이트 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개발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891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AF674E6-6593-44CF-B7F4-19B37ECEF1CB}"/>
              </a:ext>
            </a:extLst>
          </p:cNvPr>
          <p:cNvSpPr/>
          <p:nvPr/>
        </p:nvSpPr>
        <p:spPr>
          <a:xfrm>
            <a:off x="4019841" y="3094180"/>
            <a:ext cx="3722742" cy="1825691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25400" dist="127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감사합니다</a:t>
            </a:r>
            <a:r>
              <a:rPr lang="en-US" altLang="ko-KR" sz="2000" b="1" dirty="0"/>
              <a:t>!</a:t>
            </a:r>
            <a:endParaRPr lang="ko-KR" altLang="en-US" sz="20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B43206B-BA16-4470-87E4-30BE87076A92}"/>
              </a:ext>
            </a:extLst>
          </p:cNvPr>
          <p:cNvSpPr txBox="1"/>
          <p:nvPr/>
        </p:nvSpPr>
        <p:spPr>
          <a:xfrm>
            <a:off x="3934957" y="2691422"/>
            <a:ext cx="3977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6"/>
                </a:solidFill>
              </a:rPr>
              <a:t>THANK YOU!</a:t>
            </a:r>
            <a:endParaRPr lang="ko-KR" altLang="en-US" sz="2000" b="1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C:\Users\ABC\Desktop\fsdfafs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8896" y="1123123"/>
            <a:ext cx="1600201" cy="16002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92145033"/>
      </p:ext>
    </p:extLst>
  </p:cSld>
  <p:clrMapOvr>
    <a:masterClrMapping/>
  </p:clrMapOvr>
  <p:transition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>
            <a:extLst>
              <a:ext uri="{FF2B5EF4-FFF2-40B4-BE49-F238E27FC236}">
                <a16:creationId xmlns:a16="http://schemas.microsoft.com/office/drawing/2014/main" id="{210CE111-57D1-45E1-A580-1CC727120A65}"/>
              </a:ext>
            </a:extLst>
          </p:cNvPr>
          <p:cNvSpPr/>
          <p:nvPr/>
        </p:nvSpPr>
        <p:spPr>
          <a:xfrm>
            <a:off x="0" y="3756991"/>
            <a:ext cx="12191999" cy="310081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C52BC46-24C7-4210-8A8A-6456DAC2BED1}"/>
              </a:ext>
            </a:extLst>
          </p:cNvPr>
          <p:cNvSpPr/>
          <p:nvPr/>
        </p:nvSpPr>
        <p:spPr>
          <a:xfrm>
            <a:off x="0" y="1"/>
            <a:ext cx="1987825" cy="790574"/>
          </a:xfrm>
          <a:prstGeom prst="rect">
            <a:avLst/>
          </a:prstGeom>
          <a:solidFill>
            <a:schemeClr val="accent6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6A82F0-968F-4BBC-A694-77C234740248}"/>
              </a:ext>
            </a:extLst>
          </p:cNvPr>
          <p:cNvSpPr txBox="1"/>
          <p:nvPr/>
        </p:nvSpPr>
        <p:spPr>
          <a:xfrm>
            <a:off x="1046907" y="3176953"/>
            <a:ext cx="1696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solidFill>
                  <a:schemeClr val="accent6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프로젝트의 </a:t>
            </a:r>
            <a:endParaRPr lang="en-US" altLang="ko-KR" sz="1600" b="1">
              <a:solidFill>
                <a:schemeClr val="accent6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ko-KR" altLang="en-US" sz="1600" b="1">
                <a:solidFill>
                  <a:schemeClr val="accent6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수행 내용</a:t>
            </a:r>
            <a:endParaRPr lang="ko-KR" altLang="en-US" sz="1600" b="1" dirty="0">
              <a:solidFill>
                <a:schemeClr val="accent6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1B7ADD-F499-405F-9559-AA9813181CD3}"/>
              </a:ext>
            </a:extLst>
          </p:cNvPr>
          <p:cNvSpPr txBox="1"/>
          <p:nvPr/>
        </p:nvSpPr>
        <p:spPr>
          <a:xfrm>
            <a:off x="0" y="-157895"/>
            <a:ext cx="3209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F0E1D4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  <a:cs typeface="David" panose="020E0502060401010101" pitchFamily="34" charset="-79"/>
              </a:rPr>
              <a:t>0</a:t>
            </a:r>
            <a:endParaRPr lang="ko-KR" altLang="en-US" sz="6000" b="1" dirty="0">
              <a:solidFill>
                <a:srgbClr val="F0E1D4"/>
              </a:solidFill>
              <a:latin typeface="Adobe 명조 Std M" panose="02020600000000000000" pitchFamily="18" charset="-127"/>
              <a:ea typeface="Adobe 명조 Std M" panose="02020600000000000000" pitchFamily="18" charset="-127"/>
              <a:cs typeface="David" panose="020E0502060401010101" pitchFamily="34" charset="-79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BED2742-B337-4756-9D80-9B11A0081D5B}"/>
              </a:ext>
            </a:extLst>
          </p:cNvPr>
          <p:cNvSpPr/>
          <p:nvPr/>
        </p:nvSpPr>
        <p:spPr>
          <a:xfrm>
            <a:off x="526945" y="3160643"/>
            <a:ext cx="512586" cy="5327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928D593-E1F0-4609-B252-DEAF81E02816}"/>
              </a:ext>
            </a:extLst>
          </p:cNvPr>
          <p:cNvCxnSpPr>
            <a:cxnSpLocks/>
          </p:cNvCxnSpPr>
          <p:nvPr/>
        </p:nvCxnSpPr>
        <p:spPr>
          <a:xfrm>
            <a:off x="339776" y="790575"/>
            <a:ext cx="11358888" cy="0"/>
          </a:xfrm>
          <a:prstGeom prst="line">
            <a:avLst/>
          </a:prstGeom>
          <a:ln w="19050">
            <a:solidFill>
              <a:srgbClr val="D5AD8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107772D-5DE8-4D08-8758-167381633D1A}"/>
              </a:ext>
            </a:extLst>
          </p:cNvPr>
          <p:cNvSpPr txBox="1"/>
          <p:nvPr/>
        </p:nvSpPr>
        <p:spPr>
          <a:xfrm>
            <a:off x="534674" y="23014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0E1D4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  목차</a:t>
            </a:r>
            <a:endParaRPr lang="ko-KR" altLang="en-US" b="1" dirty="0">
              <a:solidFill>
                <a:srgbClr val="F0E1D4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908D19C-DFC3-46A8-82DC-ACE6F87B47CF}"/>
              </a:ext>
            </a:extLst>
          </p:cNvPr>
          <p:cNvSpPr/>
          <p:nvPr/>
        </p:nvSpPr>
        <p:spPr>
          <a:xfrm>
            <a:off x="11323954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9B30E8D-9A92-4F8F-8E87-AA03A816CED7}"/>
              </a:ext>
            </a:extLst>
          </p:cNvPr>
          <p:cNvSpPr/>
          <p:nvPr/>
        </p:nvSpPr>
        <p:spPr>
          <a:xfrm>
            <a:off x="1095563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0C0DFBF-71E8-4C9E-A071-9582C3E98741}"/>
              </a:ext>
            </a:extLst>
          </p:cNvPr>
          <p:cNvSpPr/>
          <p:nvPr/>
        </p:nvSpPr>
        <p:spPr>
          <a:xfrm>
            <a:off x="1058731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17C5D02-C29F-4422-AF7C-06D52749FBC2}"/>
              </a:ext>
            </a:extLst>
          </p:cNvPr>
          <p:cNvSpPr/>
          <p:nvPr/>
        </p:nvSpPr>
        <p:spPr>
          <a:xfrm>
            <a:off x="1021899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C69E452-77C3-44F7-ADF2-A0AAB4632D8F}"/>
              </a:ext>
            </a:extLst>
          </p:cNvPr>
          <p:cNvSpPr/>
          <p:nvPr/>
        </p:nvSpPr>
        <p:spPr>
          <a:xfrm>
            <a:off x="985067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D25084-CCC9-4B85-8FE3-10B7E10BA0C8}"/>
              </a:ext>
            </a:extLst>
          </p:cNvPr>
          <p:cNvSpPr txBox="1"/>
          <p:nvPr/>
        </p:nvSpPr>
        <p:spPr>
          <a:xfrm>
            <a:off x="6406567" y="3247891"/>
            <a:ext cx="21451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>
                <a:solidFill>
                  <a:schemeClr val="accent6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Slic</a:t>
            </a:r>
            <a:r>
              <a:rPr lang="en-US" altLang="ko-KR" sz="1600" b="1" dirty="0">
                <a:solidFill>
                  <a:schemeClr val="accent6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, Auto labeler </a:t>
            </a:r>
            <a:r>
              <a:rPr lang="ko-KR" altLang="en-US" sz="1600" b="1" dirty="0">
                <a:solidFill>
                  <a:schemeClr val="accent6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구현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54153C6F-4FAD-4F2F-A642-B14C67E6EF3B}"/>
              </a:ext>
            </a:extLst>
          </p:cNvPr>
          <p:cNvSpPr/>
          <p:nvPr/>
        </p:nvSpPr>
        <p:spPr>
          <a:xfrm>
            <a:off x="5863413" y="3160643"/>
            <a:ext cx="519525" cy="48304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A45E769-D7D8-495E-89DC-5E1EDDB570C0}"/>
              </a:ext>
            </a:extLst>
          </p:cNvPr>
          <p:cNvSpPr txBox="1"/>
          <p:nvPr/>
        </p:nvSpPr>
        <p:spPr>
          <a:xfrm>
            <a:off x="3801639" y="3218071"/>
            <a:ext cx="1736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>
                <a:solidFill>
                  <a:schemeClr val="accent6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웹 구현과 서비스</a:t>
            </a:r>
            <a:endParaRPr lang="ko-KR" altLang="en-US" sz="1600" b="1" dirty="0">
              <a:solidFill>
                <a:schemeClr val="accent6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A015D4AC-B0B5-4BFB-AABB-983FBAB59662}"/>
              </a:ext>
            </a:extLst>
          </p:cNvPr>
          <p:cNvSpPr/>
          <p:nvPr/>
        </p:nvSpPr>
        <p:spPr>
          <a:xfrm>
            <a:off x="3337999" y="3160643"/>
            <a:ext cx="486709" cy="473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621FB81-4D28-4BDE-9B40-D7CBFD1A06F9}"/>
              </a:ext>
            </a:extLst>
          </p:cNvPr>
          <p:cNvCxnSpPr>
            <a:cxnSpLocks/>
          </p:cNvCxnSpPr>
          <p:nvPr/>
        </p:nvCxnSpPr>
        <p:spPr>
          <a:xfrm rot="5400000">
            <a:off x="1565250" y="2805226"/>
            <a:ext cx="0" cy="1910153"/>
          </a:xfrm>
          <a:prstGeom prst="line">
            <a:avLst/>
          </a:prstGeom>
          <a:ln w="9525">
            <a:solidFill>
              <a:srgbClr val="D5AD8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8DB84E9-AE98-4A34-AAA4-BD9A6E838E65}"/>
              </a:ext>
            </a:extLst>
          </p:cNvPr>
          <p:cNvCxnSpPr>
            <a:cxnSpLocks/>
          </p:cNvCxnSpPr>
          <p:nvPr/>
        </p:nvCxnSpPr>
        <p:spPr>
          <a:xfrm rot="5400000">
            <a:off x="7015635" y="2765469"/>
            <a:ext cx="0" cy="1910153"/>
          </a:xfrm>
          <a:prstGeom prst="line">
            <a:avLst/>
          </a:prstGeom>
          <a:ln w="9525">
            <a:solidFill>
              <a:srgbClr val="D5AD8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11DBCC8-6450-40BD-8431-4CCE71AAB78C}"/>
              </a:ext>
            </a:extLst>
          </p:cNvPr>
          <p:cNvCxnSpPr>
            <a:cxnSpLocks/>
          </p:cNvCxnSpPr>
          <p:nvPr/>
        </p:nvCxnSpPr>
        <p:spPr>
          <a:xfrm rot="5400000">
            <a:off x="4472127" y="2735650"/>
            <a:ext cx="0" cy="1910153"/>
          </a:xfrm>
          <a:prstGeom prst="line">
            <a:avLst/>
          </a:prstGeom>
          <a:ln w="9525">
            <a:solidFill>
              <a:srgbClr val="D5AD8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EEDC98E-637C-40FD-9DC0-C3BBFA0FC78B}"/>
              </a:ext>
            </a:extLst>
          </p:cNvPr>
          <p:cNvSpPr txBox="1"/>
          <p:nvPr/>
        </p:nvSpPr>
        <p:spPr>
          <a:xfrm>
            <a:off x="9465937" y="329170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accent6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마무리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C3AE7678-6ED7-43B0-99C2-AF90060AA915}"/>
              </a:ext>
            </a:extLst>
          </p:cNvPr>
          <p:cNvSpPr/>
          <p:nvPr/>
        </p:nvSpPr>
        <p:spPr>
          <a:xfrm>
            <a:off x="8877676" y="3220279"/>
            <a:ext cx="483711" cy="46263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4</a:t>
            </a:r>
            <a:endParaRPr lang="ko-KR" altLang="en-US" sz="12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33968D3-C093-4FFA-919A-F6044CB5BB9C}"/>
              </a:ext>
            </a:extLst>
          </p:cNvPr>
          <p:cNvSpPr txBox="1"/>
          <p:nvPr/>
        </p:nvSpPr>
        <p:spPr>
          <a:xfrm>
            <a:off x="600149" y="3836310"/>
            <a:ext cx="24595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1-1. </a:t>
            </a:r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정의</a:t>
            </a:r>
            <a:endParaRPr lang="en-US" altLang="ko-KR" sz="14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1-2. </a:t>
            </a:r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전반적인 수행내용</a:t>
            </a:r>
            <a:endParaRPr lang="en-US" altLang="ko-KR" sz="14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1-3. </a:t>
            </a:r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소통 방식 및 도구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AA8AB86-6E6B-459E-A5FA-92093223AAD0}"/>
              </a:ext>
            </a:extLst>
          </p:cNvPr>
          <p:cNvSpPr txBox="1"/>
          <p:nvPr/>
        </p:nvSpPr>
        <p:spPr>
          <a:xfrm>
            <a:off x="5956750" y="3729549"/>
            <a:ext cx="271446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3-1.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Slic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labeler</a:t>
            </a:r>
          </a:p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3-2.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autolabel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구현을 위한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사전작업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3-3. </a:t>
            </a:r>
            <a:r>
              <a:rPr lang="en-US" altLang="ko-KR" sz="1400" b="1" dirty="0"/>
              <a:t>VGG image Annotator</a:t>
            </a:r>
            <a:r>
              <a:rPr lang="ko-KR" altLang="en-US" sz="1400" b="1" dirty="0"/>
              <a:t>과 </a:t>
            </a:r>
            <a:endParaRPr lang="en-US" altLang="ko-KR" sz="1400" b="1" dirty="0"/>
          </a:p>
          <a:p>
            <a:r>
              <a:rPr lang="en-US" altLang="ko-KR" sz="1400" b="1" dirty="0"/>
              <a:t>      CVAT</a:t>
            </a:r>
            <a:r>
              <a:rPr lang="ko-KR" altLang="en-US" sz="1400" b="1" dirty="0"/>
              <a:t> 활용 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B72D4F-AC49-4FFA-A54E-9ACE4EB5FBE4}"/>
              </a:ext>
            </a:extLst>
          </p:cNvPr>
          <p:cNvSpPr txBox="1"/>
          <p:nvPr/>
        </p:nvSpPr>
        <p:spPr>
          <a:xfrm>
            <a:off x="3413241" y="3770068"/>
            <a:ext cx="23968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2-1. </a:t>
            </a:r>
            <a:r>
              <a:rPr lang="ko-KR" altLang="en-US" sz="14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웹시스템  구축과  구현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2-2.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웹서비스 제공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</a:t>
            </a:r>
          </a:p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2-3.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웹서비스 제공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</a:t>
            </a:r>
          </a:p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2-4.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웹서비스 제공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(3)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0D6B547-BD01-460F-BADE-EA97585AC726}"/>
              </a:ext>
            </a:extLst>
          </p:cNvPr>
          <p:cNvCxnSpPr>
            <a:cxnSpLocks/>
          </p:cNvCxnSpPr>
          <p:nvPr/>
        </p:nvCxnSpPr>
        <p:spPr>
          <a:xfrm rot="5400000">
            <a:off x="9974594" y="2795285"/>
            <a:ext cx="0" cy="1910153"/>
          </a:xfrm>
          <a:prstGeom prst="line">
            <a:avLst/>
          </a:prstGeom>
          <a:ln w="9525">
            <a:solidFill>
              <a:srgbClr val="D5AD8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6363498-9836-496F-81B7-DC4AB87D47A1}"/>
              </a:ext>
            </a:extLst>
          </p:cNvPr>
          <p:cNvSpPr txBox="1"/>
          <p:nvPr/>
        </p:nvSpPr>
        <p:spPr>
          <a:xfrm>
            <a:off x="8912655" y="3853148"/>
            <a:ext cx="1778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4-1.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목표 및 마무리</a:t>
            </a:r>
            <a:endParaRPr lang="en-US" altLang="ko-KR" sz="1400" b="1" dirty="0"/>
          </a:p>
          <a:p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C69E452-77C3-44F7-ADF2-A0AAB4632D8F}"/>
              </a:ext>
            </a:extLst>
          </p:cNvPr>
          <p:cNvSpPr/>
          <p:nvPr/>
        </p:nvSpPr>
        <p:spPr>
          <a:xfrm>
            <a:off x="9545875" y="711409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C69E452-77C3-44F7-ADF2-A0AAB4632D8F}"/>
              </a:ext>
            </a:extLst>
          </p:cNvPr>
          <p:cNvSpPr/>
          <p:nvPr/>
        </p:nvSpPr>
        <p:spPr>
          <a:xfrm>
            <a:off x="9198005" y="711408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1264038"/>
      </p:ext>
    </p:extLst>
  </p:cSld>
  <p:clrMapOvr>
    <a:masterClrMapping/>
  </p:clrMapOvr>
  <p:transition spd="med"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F9A93DBE-7765-41C7-92C6-FC948FC12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093702"/>
              </p:ext>
            </p:extLst>
          </p:nvPr>
        </p:nvGraphicFramePr>
        <p:xfrm>
          <a:off x="5931221" y="1066801"/>
          <a:ext cx="5944256" cy="533399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44256">
                  <a:extLst>
                    <a:ext uri="{9D8B030D-6E8A-4147-A177-3AD203B41FA5}">
                      <a16:colId xmlns:a16="http://schemas.microsoft.com/office/drawing/2014/main" val="3540978076"/>
                    </a:ext>
                  </a:extLst>
                </a:gridCol>
              </a:tblGrid>
              <a:tr h="678771">
                <a:tc>
                  <a:txBody>
                    <a:bodyPr/>
                    <a:lstStyle/>
                    <a:p>
                      <a:pPr algn="ctr" latinLnBrk="1"/>
                      <a:endParaRPr lang="en-US" altLang="ko-KR" sz="105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>
                          <a:solidFill>
                            <a:schemeClr val="bg1"/>
                          </a:solidFill>
                        </a:rPr>
                        <a:t>팀단위 수행 내용 목록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569331"/>
                  </a:ext>
                </a:extLst>
              </a:tr>
              <a:tr h="4655228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Slic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superpixel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algorith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을 이용한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라벨링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None/>
                      </a:pPr>
                      <a:r>
                        <a:rPr lang="en-US" altLang="ko-KR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응용프로그램 개발 </a:t>
                      </a:r>
                      <a:r>
                        <a:rPr lang="en-US" altLang="ko-KR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진행중</a:t>
                      </a:r>
                      <a:r>
                        <a:rPr lang="en-US" altLang="ko-KR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  CVAT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및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AWS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를 이용한 웹사이트 개발 </a:t>
                      </a:r>
                      <a:r>
                        <a:rPr lang="en-US" altLang="ko-KR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진행중</a:t>
                      </a:r>
                      <a:r>
                        <a:rPr lang="en-US" altLang="ko-KR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  </a:t>
                      </a: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Keras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ImageDataGenerator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함수를 사용해 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학습 데이터셋 수집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  VGG image Annotator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CVAT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을 사용해 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head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heart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라벨링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데이터 제작</a:t>
                      </a:r>
                    </a:p>
                    <a:p>
                      <a:endParaRPr lang="en-US" altLang="ko-K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AutoNum type="arabicPeriod" startAt="5"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Mask R-</a:t>
                      </a: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cnn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을 활용해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head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heart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오토라벨링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모델 개발 </a:t>
                      </a:r>
                      <a:r>
                        <a:rPr lang="en-US" altLang="ko-KR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진행중</a:t>
                      </a:r>
                      <a:r>
                        <a:rPr lang="en-US" altLang="ko-KR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  Slack</a:t>
                      </a:r>
                      <a:r>
                        <a:rPr lang="ko-KR" alt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을 활용한 멘토님과 의견교환 및 계획 수립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545259"/>
                  </a:ext>
                </a:extLst>
              </a:tr>
            </a:tbl>
          </a:graphicData>
        </a:graphic>
      </p:graphicFrame>
      <p:sp>
        <p:nvSpPr>
          <p:cNvPr id="45" name="직사각형 44">
            <a:extLst>
              <a:ext uri="{FF2B5EF4-FFF2-40B4-BE49-F238E27FC236}">
                <a16:creationId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0" y="1"/>
            <a:ext cx="3048000" cy="790574"/>
          </a:xfrm>
          <a:prstGeom prst="rect">
            <a:avLst/>
          </a:prstGeom>
          <a:solidFill>
            <a:schemeClr val="accent6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95F9E73-2A8B-451B-A399-9B5BFF582783}"/>
              </a:ext>
            </a:extLst>
          </p:cNvPr>
          <p:cNvSpPr txBox="1"/>
          <p:nvPr/>
        </p:nvSpPr>
        <p:spPr>
          <a:xfrm>
            <a:off x="0" y="-157895"/>
            <a:ext cx="3209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F0E1D4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  <a:cs typeface="David" panose="020E0502060401010101" pitchFamily="34" charset="-79"/>
              </a:rPr>
              <a:t>1</a:t>
            </a:r>
            <a:endParaRPr lang="ko-KR" altLang="en-US" sz="6000" b="1" dirty="0">
              <a:solidFill>
                <a:srgbClr val="F0E1D4"/>
              </a:solidFill>
              <a:latin typeface="Adobe 명조 Std M" panose="02020600000000000000" pitchFamily="18" charset="-127"/>
              <a:ea typeface="Adobe 명조 Std M" panose="02020600000000000000" pitchFamily="18" charset="-127"/>
              <a:cs typeface="David" panose="020E0502060401010101" pitchFamily="34" charset="-79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88B7B62C-3969-4C6D-B20B-148524CCA802}"/>
              </a:ext>
            </a:extLst>
          </p:cNvPr>
          <p:cNvCxnSpPr>
            <a:cxnSpLocks/>
          </p:cNvCxnSpPr>
          <p:nvPr/>
        </p:nvCxnSpPr>
        <p:spPr>
          <a:xfrm>
            <a:off x="339776" y="790575"/>
            <a:ext cx="11358888" cy="0"/>
          </a:xfrm>
          <a:prstGeom prst="line">
            <a:avLst/>
          </a:prstGeom>
          <a:ln w="19050">
            <a:solidFill>
              <a:srgbClr val="D5AD8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70249DF-07F9-476A-82B9-C6B17932A510}"/>
              </a:ext>
            </a:extLst>
          </p:cNvPr>
          <p:cNvSpPr txBox="1"/>
          <p:nvPr/>
        </p:nvSpPr>
        <p:spPr>
          <a:xfrm>
            <a:off x="534674" y="230147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0E1D4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프로젝트의 수행 내용</a:t>
            </a:r>
            <a:endParaRPr lang="ko-KR" altLang="en-US" b="1" dirty="0">
              <a:solidFill>
                <a:srgbClr val="F0E1D4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805A0F5-BC7E-4D1C-8783-2F4D2225E148}"/>
              </a:ext>
            </a:extLst>
          </p:cNvPr>
          <p:cNvSpPr txBox="1"/>
          <p:nvPr/>
        </p:nvSpPr>
        <p:spPr>
          <a:xfrm>
            <a:off x="3210241" y="249537"/>
            <a:ext cx="3171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1-1.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정의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69165" y="1371600"/>
            <a:ext cx="608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67138" y="1123120"/>
            <a:ext cx="6977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의료용 </a:t>
            </a:r>
            <a:r>
              <a:rPr lang="en-US" altLang="ko-KR" dirty="0"/>
              <a:t>PACS </a:t>
            </a:r>
            <a:r>
              <a:rPr lang="ko-KR" altLang="en-US" dirty="0"/>
              <a:t>데이터 </a:t>
            </a:r>
            <a:r>
              <a:rPr lang="ko-KR" altLang="en-US" dirty="0" err="1"/>
              <a:t>라벨링</a:t>
            </a:r>
            <a:r>
              <a:rPr lang="ko-KR" altLang="en-US" dirty="0"/>
              <a:t> 이란 목표를</a:t>
            </a:r>
            <a:endParaRPr lang="en-US" altLang="ko-KR" dirty="0"/>
          </a:p>
          <a:p>
            <a:r>
              <a:rPr lang="ko-KR" altLang="en-US" dirty="0"/>
              <a:t>수행하기 위하여 아래와 같은 마인드맵을</a:t>
            </a:r>
            <a:endParaRPr lang="en-US" altLang="ko-KR" dirty="0"/>
          </a:p>
          <a:p>
            <a:r>
              <a:rPr lang="ko-KR" altLang="en-US" dirty="0"/>
              <a:t>만들어 기준과 기능들의 필요성을 따진 뒤</a:t>
            </a:r>
            <a:endParaRPr lang="en-US" altLang="ko-KR" dirty="0"/>
          </a:p>
          <a:p>
            <a:r>
              <a:rPr lang="ko-KR" altLang="en-US" dirty="0"/>
              <a:t>오른쪽과 같은 내용을 팀 단위로 수행하였습니다</a:t>
            </a:r>
            <a:r>
              <a:rPr lang="en-US" altLang="ko-KR" dirty="0"/>
              <a:t>.</a:t>
            </a:r>
          </a:p>
        </p:txBody>
      </p:sp>
      <p:pic>
        <p:nvPicPr>
          <p:cNvPr id="3075" name="Picture 3" descr="C:\Users\ABC\Desktop\1232313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093" y="2379785"/>
            <a:ext cx="5087815" cy="40913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13378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C936A7BD-860D-48E6-94AC-0A516D1BBEFA}"/>
              </a:ext>
            </a:extLst>
          </p:cNvPr>
          <p:cNvSpPr/>
          <p:nvPr/>
        </p:nvSpPr>
        <p:spPr>
          <a:xfrm>
            <a:off x="0" y="8879"/>
            <a:ext cx="3048000" cy="790574"/>
          </a:xfrm>
          <a:prstGeom prst="rect">
            <a:avLst/>
          </a:prstGeom>
          <a:solidFill>
            <a:schemeClr val="accent6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F9A93DBE-7765-41C7-92C6-FC948FC12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785643"/>
              </p:ext>
            </p:extLst>
          </p:nvPr>
        </p:nvGraphicFramePr>
        <p:xfrm>
          <a:off x="6118790" y="1125415"/>
          <a:ext cx="5523498" cy="527052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40795">
                  <a:extLst>
                    <a:ext uri="{9D8B030D-6E8A-4147-A177-3AD203B41FA5}">
                      <a16:colId xmlns:a16="http://schemas.microsoft.com/office/drawing/2014/main" val="2661375976"/>
                    </a:ext>
                  </a:extLst>
                </a:gridCol>
                <a:gridCol w="2682703">
                  <a:extLst>
                    <a:ext uri="{9D8B030D-6E8A-4147-A177-3AD203B41FA5}">
                      <a16:colId xmlns:a16="http://schemas.microsoft.com/office/drawing/2014/main" val="3540978076"/>
                    </a:ext>
                  </a:extLst>
                </a:gridCol>
              </a:tblGrid>
              <a:tr h="621323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05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팀원 별 수행내용 </a:t>
                      </a: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569331"/>
                  </a:ext>
                </a:extLst>
              </a:tr>
              <a:tr h="21800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(1)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개 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x-ray 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데이터 수집 및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Keras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모델을 이용한 데이터 수집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(2)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웹사이트 개발 및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연동서비스 구현 및 코드 개발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889461"/>
                  </a:ext>
                </a:extLst>
              </a:tr>
              <a:tr h="246920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/>
                        <a:t>                   </a:t>
                      </a:r>
                    </a:p>
                    <a:p>
                      <a:pPr algn="ctr"/>
                      <a:r>
                        <a:rPr lang="en-US" altLang="ko-KR" sz="1200" b="1" dirty="0"/>
                        <a:t>                      </a:t>
                      </a:r>
                    </a:p>
                    <a:p>
                      <a:pPr algn="l"/>
                      <a:r>
                        <a:rPr lang="en-US" altLang="ko-KR" sz="1200" b="1" dirty="0"/>
                        <a:t>                      (3)</a:t>
                      </a:r>
                    </a:p>
                    <a:p>
                      <a:pPr algn="l"/>
                      <a:endParaRPr lang="en-US" altLang="ko-KR" sz="1200" b="1" dirty="0"/>
                    </a:p>
                    <a:p>
                      <a:pPr algn="l"/>
                      <a:r>
                        <a:rPr lang="en-US" altLang="ko-KR" sz="1200" b="1" dirty="0"/>
                        <a:t>     Mask R-CNN</a:t>
                      </a:r>
                      <a:r>
                        <a:rPr lang="ko-KR" altLang="en-US" sz="1200" b="1" dirty="0"/>
                        <a:t>을 활용하여</a:t>
                      </a:r>
                      <a:endParaRPr lang="en-US" altLang="ko-KR" sz="1200" b="1" dirty="0"/>
                    </a:p>
                    <a:p>
                      <a:pPr algn="l"/>
                      <a:r>
                        <a:rPr lang="en-US" altLang="ko-KR" sz="1200" b="1" dirty="0"/>
                        <a:t>     X-ray </a:t>
                      </a:r>
                      <a:r>
                        <a:rPr lang="ko-KR" altLang="en-US" sz="1200" b="1" dirty="0"/>
                        <a:t>사진에서</a:t>
                      </a:r>
                      <a:r>
                        <a:rPr lang="en-US" altLang="ko-KR" sz="1200" b="1" baseline="0" dirty="0"/>
                        <a:t> </a:t>
                      </a:r>
                      <a:r>
                        <a:rPr lang="ko-KR" altLang="en-US" sz="1200" b="1" dirty="0"/>
                        <a:t>원하는 클래스를 </a:t>
                      </a:r>
                      <a:endParaRPr lang="en-US" altLang="ko-KR" sz="1200" b="1" dirty="0"/>
                    </a:p>
                    <a:p>
                      <a:pPr algn="l"/>
                      <a:r>
                        <a:rPr lang="ko-KR" altLang="en-US" sz="1200" b="1" dirty="0"/>
                        <a:t>     구현하기</a:t>
                      </a:r>
                      <a:r>
                        <a:rPr lang="ko-KR" altLang="en-US" sz="1200" b="1" baseline="0" dirty="0"/>
                        <a:t> 위한 오토 </a:t>
                      </a:r>
                      <a:r>
                        <a:rPr lang="ko-KR" altLang="en-US" sz="1200" b="1" baseline="0" dirty="0" err="1"/>
                        <a:t>라벨링</a:t>
                      </a:r>
                      <a:r>
                        <a:rPr lang="ko-KR" altLang="en-US" sz="1200" b="1" baseline="0" dirty="0"/>
                        <a:t> 모델  </a:t>
                      </a:r>
                      <a:endParaRPr lang="en-US" altLang="ko-KR" sz="1200" b="1" baseline="0" dirty="0"/>
                    </a:p>
                    <a:p>
                      <a:pPr algn="l"/>
                      <a:r>
                        <a:rPr lang="ko-KR" altLang="en-US" sz="1200" b="1" baseline="0" dirty="0"/>
                        <a:t>     프로토타입을 제작</a:t>
                      </a:r>
                      <a:endParaRPr lang="en-US" altLang="ko-KR" sz="12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baseline="0" dirty="0"/>
                        <a:t>                     </a:t>
                      </a:r>
                      <a:r>
                        <a:rPr lang="en-US" altLang="ko-KR" sz="1200" b="1" dirty="0"/>
                        <a:t>(4)</a:t>
                      </a:r>
                    </a:p>
                    <a:p>
                      <a:pPr algn="l"/>
                      <a:endParaRPr lang="en-US" altLang="ko-KR" sz="1200" b="1" dirty="0"/>
                    </a:p>
                    <a:p>
                      <a:pPr algn="l"/>
                      <a:r>
                        <a:rPr lang="en-US" altLang="ko-KR" sz="1200" b="1" dirty="0"/>
                        <a:t>VGG image annotator</a:t>
                      </a:r>
                      <a:r>
                        <a:rPr lang="ko-KR" altLang="en-US" sz="1200" b="1" dirty="0"/>
                        <a:t>과 </a:t>
                      </a:r>
                      <a:r>
                        <a:rPr lang="en-US" altLang="ko-KR" sz="1200" b="1" dirty="0"/>
                        <a:t>CVAT</a:t>
                      </a:r>
                      <a:r>
                        <a:rPr lang="ko-KR" altLang="en-US" sz="1200" b="1" dirty="0"/>
                        <a:t>을 사용해 </a:t>
                      </a:r>
                      <a:r>
                        <a:rPr lang="en-US" altLang="ko-KR" sz="1200" b="1" dirty="0"/>
                        <a:t>class </a:t>
                      </a:r>
                      <a:r>
                        <a:rPr lang="ko-KR" altLang="en-US" sz="1200" b="1" dirty="0" err="1"/>
                        <a:t>라벨링</a:t>
                      </a:r>
                      <a:r>
                        <a:rPr lang="ko-KR" altLang="en-US" sz="1200" b="1" dirty="0"/>
                        <a:t> 데이터 제작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545259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C95F9E73-2A8B-451B-A399-9B5BFF582783}"/>
              </a:ext>
            </a:extLst>
          </p:cNvPr>
          <p:cNvSpPr txBox="1"/>
          <p:nvPr/>
        </p:nvSpPr>
        <p:spPr>
          <a:xfrm>
            <a:off x="0" y="-157895"/>
            <a:ext cx="3209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F0E1D4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  <a:cs typeface="David" panose="020E0502060401010101" pitchFamily="34" charset="-79"/>
              </a:rPr>
              <a:t>1</a:t>
            </a:r>
            <a:endParaRPr lang="ko-KR" altLang="en-US" sz="6000" b="1" dirty="0">
              <a:solidFill>
                <a:srgbClr val="F0E1D4"/>
              </a:solidFill>
              <a:latin typeface="Adobe 명조 Std M" panose="02020600000000000000" pitchFamily="18" charset="-127"/>
              <a:ea typeface="Adobe 명조 Std M" panose="02020600000000000000" pitchFamily="18" charset="-127"/>
              <a:cs typeface="David" panose="020E0502060401010101" pitchFamily="34" charset="-79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88B7B62C-3969-4C6D-B20B-148524CCA802}"/>
              </a:ext>
            </a:extLst>
          </p:cNvPr>
          <p:cNvCxnSpPr>
            <a:cxnSpLocks/>
          </p:cNvCxnSpPr>
          <p:nvPr/>
        </p:nvCxnSpPr>
        <p:spPr>
          <a:xfrm>
            <a:off x="339776" y="790575"/>
            <a:ext cx="11358888" cy="0"/>
          </a:xfrm>
          <a:prstGeom prst="line">
            <a:avLst/>
          </a:prstGeom>
          <a:ln w="19050">
            <a:solidFill>
              <a:srgbClr val="D5AD8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70249DF-07F9-476A-82B9-C6B17932A510}"/>
              </a:ext>
            </a:extLst>
          </p:cNvPr>
          <p:cNvSpPr txBox="1"/>
          <p:nvPr/>
        </p:nvSpPr>
        <p:spPr>
          <a:xfrm>
            <a:off x="534674" y="230147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0E1D4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프로젝트의 수행 내용</a:t>
            </a:r>
            <a:endParaRPr lang="ko-KR" altLang="en-US" b="1" dirty="0">
              <a:solidFill>
                <a:srgbClr val="F0E1D4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805A0F5-BC7E-4D1C-8783-2F4D2225E148}"/>
              </a:ext>
            </a:extLst>
          </p:cNvPr>
          <p:cNvSpPr txBox="1"/>
          <p:nvPr/>
        </p:nvSpPr>
        <p:spPr>
          <a:xfrm>
            <a:off x="3200335" y="252047"/>
            <a:ext cx="3171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1-2.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전반적인 수행내용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69165" y="1371600"/>
            <a:ext cx="608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73354" y="1279267"/>
            <a:ext cx="5406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프로젝트 구현을 위한 기능</a:t>
            </a:r>
            <a:r>
              <a:rPr lang="en-US" altLang="ko-KR" dirty="0"/>
              <a:t>, </a:t>
            </a:r>
            <a:r>
              <a:rPr lang="ko-KR" altLang="en-US" dirty="0"/>
              <a:t>파트를 구분한 뒤 원하는 결과물을 얻을 수 있도록 영역별로 분배해</a:t>
            </a:r>
            <a:r>
              <a:rPr lang="en-US" altLang="ko-KR" dirty="0"/>
              <a:t> </a:t>
            </a:r>
            <a:r>
              <a:rPr lang="ko-KR" altLang="en-US" dirty="0"/>
              <a:t>진행하였습니다</a:t>
            </a:r>
            <a:r>
              <a:rPr lang="en-US" altLang="ko-KR" dirty="0"/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3354" y="2776074"/>
            <a:ext cx="56998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프로젝트 진행 과정 중 크게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arenBoth"/>
            </a:pPr>
            <a:r>
              <a:rPr lang="ko-KR" altLang="en-US" dirty="0"/>
              <a:t>데이터 조사 및 </a:t>
            </a:r>
            <a:r>
              <a:rPr lang="en-US" altLang="ko-KR" dirty="0" err="1"/>
              <a:t>keras</a:t>
            </a:r>
            <a:r>
              <a:rPr lang="ko-KR" altLang="en-US" dirty="0"/>
              <a:t>모델을 활용한 데이터 수집</a:t>
            </a:r>
            <a:endParaRPr lang="en-US" altLang="ko-KR" dirty="0"/>
          </a:p>
          <a:p>
            <a:pPr marL="342900" indent="-342900">
              <a:buAutoNum type="arabicParenBoth"/>
            </a:pPr>
            <a:endParaRPr lang="en-US" altLang="ko-KR" dirty="0"/>
          </a:p>
          <a:p>
            <a:pPr marL="342900" indent="-342900">
              <a:buAutoNum type="arabicParenBoth"/>
            </a:pPr>
            <a:r>
              <a:rPr lang="ko-KR" altLang="en-US" dirty="0"/>
              <a:t>웹 사이트 개발 및 연동서비스 구현 및 코드 개발</a:t>
            </a:r>
            <a:endParaRPr lang="en-US" altLang="ko-KR" dirty="0"/>
          </a:p>
          <a:p>
            <a:pPr marL="342900" indent="-342900">
              <a:buAutoNum type="arabicParenBoth"/>
            </a:pPr>
            <a:endParaRPr lang="en-US" altLang="ko-KR" dirty="0"/>
          </a:p>
          <a:p>
            <a:pPr marL="342900" indent="-342900">
              <a:buAutoNum type="arabicParenBoth"/>
            </a:pPr>
            <a:r>
              <a:rPr lang="en-US" altLang="ko-KR" dirty="0"/>
              <a:t>Mask R-CNN</a:t>
            </a:r>
            <a:r>
              <a:rPr lang="ko-KR" altLang="en-US" dirty="0"/>
              <a:t>을 활용한 오토 </a:t>
            </a:r>
            <a:r>
              <a:rPr lang="ko-KR" altLang="en-US" dirty="0" err="1"/>
              <a:t>라벨링</a:t>
            </a:r>
            <a:r>
              <a:rPr lang="ko-KR" altLang="en-US" dirty="0"/>
              <a:t> 프로토타입 제작</a:t>
            </a:r>
            <a:endParaRPr lang="en-US" altLang="ko-KR" dirty="0"/>
          </a:p>
          <a:p>
            <a:pPr marL="342900" indent="-342900">
              <a:buAutoNum type="arabicParenBoth"/>
            </a:pPr>
            <a:endParaRPr lang="en-US" altLang="ko-KR" dirty="0"/>
          </a:p>
          <a:p>
            <a:pPr marL="342900" indent="-342900">
              <a:buAutoNum type="arabicParenBoth"/>
            </a:pPr>
            <a:r>
              <a:rPr lang="en-US" altLang="ko-KR" dirty="0"/>
              <a:t>VGG , CVAT</a:t>
            </a:r>
            <a:r>
              <a:rPr lang="ko-KR" altLang="en-US" dirty="0"/>
              <a:t>등을 사용하여 </a:t>
            </a:r>
            <a:r>
              <a:rPr lang="en-US" altLang="ko-KR" dirty="0"/>
              <a:t>class </a:t>
            </a:r>
            <a:r>
              <a:rPr lang="ko-KR" altLang="en-US" dirty="0" err="1"/>
              <a:t>라벨링</a:t>
            </a:r>
            <a:r>
              <a:rPr lang="ko-KR" altLang="en-US" dirty="0"/>
              <a:t> 데이터 제작</a:t>
            </a:r>
            <a:endParaRPr lang="en-US" altLang="ko-KR" dirty="0"/>
          </a:p>
          <a:p>
            <a:pPr marL="342900" indent="-342900">
              <a:buAutoNum type="arabicParenBoth"/>
            </a:pPr>
            <a:endParaRPr lang="en-US" altLang="ko-KR" dirty="0"/>
          </a:p>
          <a:p>
            <a:r>
              <a:rPr lang="ko-KR" altLang="en-US" dirty="0"/>
              <a:t>의 역할을 수행했습니다</a:t>
            </a:r>
            <a:r>
              <a:rPr lang="en-US" altLang="ko-KR" dirty="0"/>
              <a:t>.</a:t>
            </a:r>
          </a:p>
        </p:txBody>
      </p:sp>
      <p:pic>
        <p:nvPicPr>
          <p:cNvPr id="24" name="그래픽 2" descr="사용자 크라운 여자 단색으로 채워진">
            <a:extLst>
              <a:ext uri="{FF2B5EF4-FFF2-40B4-BE49-F238E27FC236}">
                <a16:creationId xmlns:a16="http://schemas.microsoft.com/office/drawing/2014/main" id="{97E4DC3B-437E-4853-9CAC-EEB7E62425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28698" y="1959346"/>
            <a:ext cx="599906" cy="599906"/>
          </a:xfrm>
          <a:prstGeom prst="rect">
            <a:avLst/>
          </a:prstGeom>
        </p:spPr>
      </p:pic>
      <p:pic>
        <p:nvPicPr>
          <p:cNvPr id="27" name="그래픽 2" descr="사용자 크라운 여자 단색으로 채워진">
            <a:extLst>
              <a:ext uri="{FF2B5EF4-FFF2-40B4-BE49-F238E27FC236}">
                <a16:creationId xmlns:a16="http://schemas.microsoft.com/office/drawing/2014/main" id="{97E4DC3B-437E-4853-9CAC-EEB7E62425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95344" y="1994516"/>
            <a:ext cx="599906" cy="599906"/>
          </a:xfrm>
          <a:prstGeom prst="rect">
            <a:avLst/>
          </a:prstGeom>
        </p:spPr>
      </p:pic>
      <p:pic>
        <p:nvPicPr>
          <p:cNvPr id="28" name="그래픽 2" descr="사용자 크라운 여자 단색으로 채워진">
            <a:extLst>
              <a:ext uri="{FF2B5EF4-FFF2-40B4-BE49-F238E27FC236}">
                <a16:creationId xmlns:a16="http://schemas.microsoft.com/office/drawing/2014/main" id="{97E4DC3B-437E-4853-9CAC-EEB7E62425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0942" y="4298749"/>
            <a:ext cx="599906" cy="599906"/>
          </a:xfrm>
          <a:prstGeom prst="rect">
            <a:avLst/>
          </a:prstGeom>
        </p:spPr>
      </p:pic>
      <p:pic>
        <p:nvPicPr>
          <p:cNvPr id="29" name="그래픽 2" descr="사용자 크라운 여자 단색으로 채워진">
            <a:extLst>
              <a:ext uri="{FF2B5EF4-FFF2-40B4-BE49-F238E27FC236}">
                <a16:creationId xmlns:a16="http://schemas.microsoft.com/office/drawing/2014/main" id="{97E4DC3B-437E-4853-9CAC-EEB7E62425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92544" y="4268793"/>
            <a:ext cx="599906" cy="59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378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A9E5289F-7AAE-47D4-A433-09D724564AFA}"/>
              </a:ext>
            </a:extLst>
          </p:cNvPr>
          <p:cNvSpPr/>
          <p:nvPr/>
        </p:nvSpPr>
        <p:spPr>
          <a:xfrm>
            <a:off x="0" y="1"/>
            <a:ext cx="3048000" cy="790574"/>
          </a:xfrm>
          <a:prstGeom prst="rect">
            <a:avLst/>
          </a:prstGeom>
          <a:solidFill>
            <a:schemeClr val="accent6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F9A93DBE-7765-41C7-92C6-FC948FC12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915571"/>
              </p:ext>
            </p:extLst>
          </p:nvPr>
        </p:nvGraphicFramePr>
        <p:xfrm>
          <a:off x="4589755" y="1002152"/>
          <a:ext cx="7206506" cy="544550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06384">
                  <a:extLst>
                    <a:ext uri="{9D8B030D-6E8A-4147-A177-3AD203B41FA5}">
                      <a16:colId xmlns:a16="http://schemas.microsoft.com/office/drawing/2014/main" val="2661375976"/>
                    </a:ext>
                  </a:extLst>
                </a:gridCol>
                <a:gridCol w="3500122">
                  <a:extLst>
                    <a:ext uri="{9D8B030D-6E8A-4147-A177-3AD203B41FA5}">
                      <a16:colId xmlns:a16="http://schemas.microsoft.com/office/drawing/2014/main" val="3540978076"/>
                    </a:ext>
                  </a:extLst>
                </a:gridCol>
              </a:tblGrid>
              <a:tr h="47654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팀 수행내용 </a:t>
                      </a: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569331"/>
                  </a:ext>
                </a:extLst>
              </a:tr>
              <a:tr h="23299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889461"/>
                  </a:ext>
                </a:extLst>
              </a:tr>
              <a:tr h="263902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/>
                        <a:t>                   </a:t>
                      </a:r>
                    </a:p>
                    <a:p>
                      <a:pPr algn="ctr"/>
                      <a:r>
                        <a:rPr lang="en-US" altLang="ko-KR" sz="1200" b="1"/>
                        <a:t>                      </a:t>
                      </a:r>
                    </a:p>
                    <a:p>
                      <a:pPr algn="l"/>
                      <a:r>
                        <a:rPr lang="en-US" altLang="ko-KR" sz="1200" b="1"/>
                        <a:t>                    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2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545259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C95F9E73-2A8B-451B-A399-9B5BFF582783}"/>
              </a:ext>
            </a:extLst>
          </p:cNvPr>
          <p:cNvSpPr txBox="1"/>
          <p:nvPr/>
        </p:nvSpPr>
        <p:spPr>
          <a:xfrm>
            <a:off x="0" y="-157895"/>
            <a:ext cx="3209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F0E1D4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  <a:cs typeface="David" panose="020E0502060401010101" pitchFamily="34" charset="-79"/>
              </a:rPr>
              <a:t>1</a:t>
            </a:r>
            <a:endParaRPr lang="ko-KR" altLang="en-US" sz="6000" b="1" dirty="0">
              <a:solidFill>
                <a:srgbClr val="F0E1D4"/>
              </a:solidFill>
              <a:latin typeface="Adobe 명조 Std M" panose="02020600000000000000" pitchFamily="18" charset="-127"/>
              <a:ea typeface="Adobe 명조 Std M" panose="02020600000000000000" pitchFamily="18" charset="-127"/>
              <a:cs typeface="David" panose="020E0502060401010101" pitchFamily="34" charset="-79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88B7B62C-3969-4C6D-B20B-148524CCA802}"/>
              </a:ext>
            </a:extLst>
          </p:cNvPr>
          <p:cNvCxnSpPr>
            <a:cxnSpLocks/>
          </p:cNvCxnSpPr>
          <p:nvPr/>
        </p:nvCxnSpPr>
        <p:spPr>
          <a:xfrm>
            <a:off x="339776" y="790575"/>
            <a:ext cx="11358888" cy="0"/>
          </a:xfrm>
          <a:prstGeom prst="line">
            <a:avLst/>
          </a:prstGeom>
          <a:ln w="19050">
            <a:solidFill>
              <a:srgbClr val="D5AD8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70249DF-07F9-476A-82B9-C6B17932A510}"/>
              </a:ext>
            </a:extLst>
          </p:cNvPr>
          <p:cNvSpPr txBox="1"/>
          <p:nvPr/>
        </p:nvSpPr>
        <p:spPr>
          <a:xfrm>
            <a:off x="534674" y="230147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0E1D4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프로젝트의 수행 내용</a:t>
            </a:r>
            <a:endParaRPr lang="ko-KR" altLang="en-US" b="1" dirty="0">
              <a:solidFill>
                <a:srgbClr val="F0E1D4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805A0F5-BC7E-4D1C-8783-2F4D2225E148}"/>
              </a:ext>
            </a:extLst>
          </p:cNvPr>
          <p:cNvSpPr txBox="1"/>
          <p:nvPr/>
        </p:nvSpPr>
        <p:spPr>
          <a:xfrm>
            <a:off x="3209213" y="249537"/>
            <a:ext cx="3171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1-3.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소통 방식 및 도구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69165" y="1371600"/>
            <a:ext cx="608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08523" y="1263797"/>
            <a:ext cx="418123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dirty="0"/>
              <a:t>Jira software, Confluence</a:t>
            </a:r>
            <a:r>
              <a:rPr lang="ko-KR" altLang="en-US" dirty="0"/>
              <a:t>를 통하여 담당 업무를 분배하고 프로젝트</a:t>
            </a:r>
            <a:r>
              <a:rPr lang="en-US" altLang="ko-KR" dirty="0"/>
              <a:t>    </a:t>
            </a:r>
            <a:r>
              <a:rPr lang="ko-KR" altLang="en-US" dirty="0"/>
              <a:t>진행상황을 파악 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를 활용해 코드 및</a:t>
            </a:r>
            <a:r>
              <a:rPr lang="en-US" altLang="ko-KR" dirty="0"/>
              <a:t> </a:t>
            </a:r>
            <a:r>
              <a:rPr lang="ko-KR" altLang="en-US" dirty="0"/>
              <a:t>주석을 </a:t>
            </a:r>
            <a:r>
              <a:rPr lang="en-US" altLang="ko-KR" dirty="0"/>
              <a:t> </a:t>
            </a:r>
            <a:r>
              <a:rPr lang="ko-KR" altLang="en-US" dirty="0"/>
              <a:t>공유함으로써 막히는</a:t>
            </a:r>
            <a:r>
              <a:rPr lang="en-US" altLang="ko-KR" dirty="0"/>
              <a:t> </a:t>
            </a:r>
            <a:r>
              <a:rPr lang="ko-KR" altLang="en-US" dirty="0"/>
              <a:t>부분을 공동으로 해결할 수 있도록</a:t>
            </a:r>
            <a:r>
              <a:rPr lang="en-US" altLang="ko-KR" dirty="0"/>
              <a:t> </a:t>
            </a:r>
            <a:r>
              <a:rPr lang="ko-KR" altLang="en-US" dirty="0"/>
              <a:t>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팀원과 멘토님 간 소통을</a:t>
            </a:r>
            <a:r>
              <a:rPr lang="en-US" altLang="ko-KR" dirty="0"/>
              <a:t> </a:t>
            </a:r>
            <a:r>
              <a:rPr lang="ko-KR" altLang="en-US" dirty="0"/>
              <a:t>위한 수단으로써 </a:t>
            </a:r>
            <a:r>
              <a:rPr lang="en-US" altLang="ko-KR" dirty="0"/>
              <a:t>slack</a:t>
            </a:r>
            <a:r>
              <a:rPr lang="ko-KR" altLang="en-US" dirty="0"/>
              <a:t>을 이용하여</a:t>
            </a:r>
            <a:r>
              <a:rPr lang="en-US" altLang="ko-KR" dirty="0"/>
              <a:t> </a:t>
            </a:r>
            <a:r>
              <a:rPr lang="ko-KR" altLang="en-US" dirty="0"/>
              <a:t>멘토님의 의견을 듣고 과제를 수행</a:t>
            </a:r>
            <a:r>
              <a:rPr lang="en-US" altLang="ko-KR" dirty="0"/>
              <a:t> </a:t>
            </a:r>
            <a:r>
              <a:rPr lang="ko-KR" altLang="en-US" dirty="0"/>
              <a:t>하면서 생긴 문제들에 대한</a:t>
            </a:r>
            <a:r>
              <a:rPr lang="en-US" altLang="ko-KR" dirty="0"/>
              <a:t> </a:t>
            </a:r>
            <a:r>
              <a:rPr lang="ko-KR" altLang="en-US" dirty="0"/>
              <a:t>질문들을 바로 해결할 수 있도록</a:t>
            </a:r>
            <a:r>
              <a:rPr lang="en-US" altLang="ko-KR" dirty="0"/>
              <a:t> </a:t>
            </a:r>
            <a:r>
              <a:rPr lang="ko-KR" altLang="en-US" dirty="0"/>
              <a:t>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8C4F2586-7551-49A5-B365-1C02B07AF7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808" y="1842918"/>
            <a:ext cx="3193856" cy="4295758"/>
          </a:xfrm>
          <a:prstGeom prst="rect">
            <a:avLst/>
          </a:prstGeom>
        </p:spPr>
      </p:pic>
      <p:pic>
        <p:nvPicPr>
          <p:cNvPr id="17" name="Picture 5">
            <a:extLst>
              <a:ext uri="{FF2B5EF4-FFF2-40B4-BE49-F238E27FC236}">
                <a16:creationId xmlns:a16="http://schemas.microsoft.com/office/drawing/2014/main" id="{FE4EE1BD-6F2E-4722-8B99-DCEF81F5D17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94829" y="1848735"/>
            <a:ext cx="3316337" cy="4289941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013378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>
            <a:extLst>
              <a:ext uri="{FF2B5EF4-FFF2-40B4-BE49-F238E27FC236}">
                <a16:creationId xmlns:a16="http://schemas.microsoft.com/office/drawing/2014/main" id="{F5101094-4BCA-467C-A8A5-029B963EE412}"/>
              </a:ext>
            </a:extLst>
          </p:cNvPr>
          <p:cNvSpPr/>
          <p:nvPr/>
        </p:nvSpPr>
        <p:spPr>
          <a:xfrm>
            <a:off x="0" y="1"/>
            <a:ext cx="2637692" cy="790574"/>
          </a:xfrm>
          <a:prstGeom prst="rect">
            <a:avLst/>
          </a:prstGeom>
          <a:solidFill>
            <a:schemeClr val="accent6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2BEFEEDE-89EF-4159-82EB-703B0FBC43A2}"/>
              </a:ext>
            </a:extLst>
          </p:cNvPr>
          <p:cNvCxnSpPr>
            <a:cxnSpLocks/>
          </p:cNvCxnSpPr>
          <p:nvPr/>
        </p:nvCxnSpPr>
        <p:spPr>
          <a:xfrm>
            <a:off x="339776" y="790575"/>
            <a:ext cx="11358888" cy="0"/>
          </a:xfrm>
          <a:prstGeom prst="line">
            <a:avLst/>
          </a:prstGeom>
          <a:ln w="19050">
            <a:solidFill>
              <a:srgbClr val="D5AD8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2A421AE3-45E5-40C9-96D7-5465BC88955D}"/>
              </a:ext>
            </a:extLst>
          </p:cNvPr>
          <p:cNvSpPr txBox="1"/>
          <p:nvPr/>
        </p:nvSpPr>
        <p:spPr>
          <a:xfrm>
            <a:off x="594309" y="230147"/>
            <a:ext cx="226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F0E1D4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웹 구현과 서비스</a:t>
            </a:r>
            <a:endParaRPr lang="ko-KR" altLang="en-US" b="1" dirty="0">
              <a:solidFill>
                <a:srgbClr val="F0E1D4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4B1E7ED-E199-4D1F-B7CA-9B87164689E7}"/>
              </a:ext>
            </a:extLst>
          </p:cNvPr>
          <p:cNvSpPr txBox="1"/>
          <p:nvPr/>
        </p:nvSpPr>
        <p:spPr>
          <a:xfrm>
            <a:off x="2712735" y="241043"/>
            <a:ext cx="28408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+mj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2-1. </a:t>
            </a:r>
            <a:r>
              <a:rPr lang="ko-KR" altLang="en-US" sz="1600" b="1" dirty="0">
                <a:latin typeface="+mj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웹 시스템  구축과  구현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B0562B0-B749-4AB5-8775-675A44753211}"/>
              </a:ext>
            </a:extLst>
          </p:cNvPr>
          <p:cNvSpPr txBox="1"/>
          <p:nvPr/>
        </p:nvSpPr>
        <p:spPr>
          <a:xfrm>
            <a:off x="0" y="-157895"/>
            <a:ext cx="3209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F0E1D4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  <a:cs typeface="David" panose="020E0502060401010101" pitchFamily="34" charset="-79"/>
              </a:rPr>
              <a:t>2</a:t>
            </a:r>
            <a:endParaRPr lang="ko-KR" altLang="en-US" sz="6000" b="1" dirty="0">
              <a:solidFill>
                <a:srgbClr val="F0E1D4"/>
              </a:solidFill>
              <a:latin typeface="Adobe 명조 Std M" panose="02020600000000000000" pitchFamily="18" charset="-127"/>
              <a:ea typeface="Adobe 명조 Std M" panose="02020600000000000000" pitchFamily="18" charset="-127"/>
              <a:cs typeface="David" panose="020E0502060401010101" pitchFamily="34" charset="-79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4309" y="2354665"/>
            <a:ext cx="37493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데이터 </a:t>
            </a:r>
            <a:r>
              <a:rPr lang="ko-KR" altLang="en-US" dirty="0" err="1"/>
              <a:t>라벨링</a:t>
            </a:r>
            <a:r>
              <a:rPr lang="ko-KR" altLang="en-US" dirty="0"/>
              <a:t> </a:t>
            </a:r>
            <a:r>
              <a:rPr lang="ko-KR" altLang="en-US" dirty="0" err="1"/>
              <a:t>백엔드</a:t>
            </a:r>
            <a:r>
              <a:rPr lang="ko-KR" altLang="en-US" dirty="0"/>
              <a:t> 시스템 </a:t>
            </a:r>
            <a:r>
              <a:rPr lang="en-US" altLang="ko-KR" dirty="0"/>
              <a:t> </a:t>
            </a:r>
            <a:r>
              <a:rPr lang="ko-KR" altLang="en-US" dirty="0"/>
              <a:t>구축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dirty="0" err="1"/>
              <a:t>openCV</a:t>
            </a:r>
            <a:r>
              <a:rPr lang="ko-KR" altLang="en-US" dirty="0"/>
              <a:t>기반 기존 데이터 </a:t>
            </a:r>
            <a:r>
              <a:rPr lang="ko-KR" altLang="en-US" dirty="0" err="1"/>
              <a:t>라벨러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다양한 </a:t>
            </a:r>
            <a:r>
              <a:rPr lang="ko-KR" altLang="en-US" dirty="0" err="1"/>
              <a:t>라벨링</a:t>
            </a:r>
            <a:r>
              <a:rPr lang="ko-KR" altLang="en-US" dirty="0"/>
              <a:t> 기능 제공</a:t>
            </a:r>
            <a:r>
              <a:rPr lang="en-US" altLang="ko-KR" dirty="0"/>
              <a:t> (rectangle, polygon, polyline, point, cuboid)</a:t>
            </a:r>
          </a:p>
        </p:txBody>
      </p:sp>
      <p:pic>
        <p:nvPicPr>
          <p:cNvPr id="22" name="Picture 0">
            <a:extLst>
              <a:ext uri="{FF2B5EF4-FFF2-40B4-BE49-F238E27FC236}">
                <a16:creationId xmlns:a16="http://schemas.microsoft.com/office/drawing/2014/main" id="{69231876-8BC1-47E8-B316-568BE4DC4C5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6800" y="1567717"/>
            <a:ext cx="6875583" cy="78694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3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68C8C12F-83CE-4114-A597-9A05251A9F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859" y="2449507"/>
            <a:ext cx="6204668" cy="3880422"/>
          </a:xfrm>
          <a:prstGeom prst="rect">
            <a:avLst/>
          </a:prstGeom>
        </p:spPr>
      </p:pic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2BEB24A3-8AFA-4361-A40C-73B821E07B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516555"/>
              </p:ext>
            </p:extLst>
          </p:nvPr>
        </p:nvGraphicFramePr>
        <p:xfrm>
          <a:off x="4876800" y="1172308"/>
          <a:ext cx="6738731" cy="34691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738731">
                  <a:extLst>
                    <a:ext uri="{9D8B030D-6E8A-4147-A177-3AD203B41FA5}">
                      <a16:colId xmlns:a16="http://schemas.microsoft.com/office/drawing/2014/main" val="1666979717"/>
                    </a:ext>
                  </a:extLst>
                </a:gridCol>
              </a:tblGrid>
              <a:tr h="346910">
                <a:tc>
                  <a:txBody>
                    <a:bodyPr/>
                    <a:lstStyle/>
                    <a:p>
                      <a:pPr algn="ctr" latinLnBrk="1"/>
                      <a:endParaRPr lang="en-US" altLang="ko-KR" sz="105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328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1509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AA08C-1C9E-4C6B-A558-5CB83A419EE0}"/>
              </a:ext>
            </a:extLst>
          </p:cNvPr>
          <p:cNvSpPr/>
          <p:nvPr/>
        </p:nvSpPr>
        <p:spPr>
          <a:xfrm>
            <a:off x="0" y="1"/>
            <a:ext cx="2637692" cy="790574"/>
          </a:xfrm>
          <a:prstGeom prst="rect">
            <a:avLst/>
          </a:prstGeom>
          <a:solidFill>
            <a:schemeClr val="accent6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312408-ED16-4614-B6DC-4C4748F90F2C}"/>
              </a:ext>
            </a:extLst>
          </p:cNvPr>
          <p:cNvSpPr txBox="1"/>
          <p:nvPr/>
        </p:nvSpPr>
        <p:spPr>
          <a:xfrm>
            <a:off x="594309" y="230147"/>
            <a:ext cx="226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F0E1D4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웹 구현과 서비스</a:t>
            </a:r>
            <a:endParaRPr lang="ko-KR" altLang="en-US" b="1" dirty="0">
              <a:solidFill>
                <a:srgbClr val="F0E1D4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4BC7DC-38F5-4055-84D6-22CD2E2CAA14}"/>
              </a:ext>
            </a:extLst>
          </p:cNvPr>
          <p:cNvSpPr txBox="1"/>
          <p:nvPr/>
        </p:nvSpPr>
        <p:spPr>
          <a:xfrm>
            <a:off x="0" y="-157895"/>
            <a:ext cx="3209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F0E1D4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  <a:cs typeface="David" panose="020E0502060401010101" pitchFamily="34" charset="-79"/>
              </a:rPr>
              <a:t>2</a:t>
            </a:r>
            <a:endParaRPr lang="ko-KR" altLang="en-US" sz="6000" b="1" dirty="0">
              <a:solidFill>
                <a:srgbClr val="F0E1D4"/>
              </a:solidFill>
              <a:latin typeface="Adobe 명조 Std M" panose="02020600000000000000" pitchFamily="18" charset="-127"/>
              <a:ea typeface="Adobe 명조 Std M" panose="02020600000000000000" pitchFamily="18" charset="-127"/>
              <a:cs typeface="David" panose="020E0502060401010101" pitchFamily="34" charset="-79"/>
            </a:endParaRP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3D2F0ADD-3E65-40D1-9D76-36E1CB22E8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058882"/>
              </p:ext>
            </p:extLst>
          </p:nvPr>
        </p:nvGraphicFramePr>
        <p:xfrm>
          <a:off x="5993295" y="1578459"/>
          <a:ext cx="5307496" cy="233640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1760">
                  <a:extLst>
                    <a:ext uri="{9D8B030D-6E8A-4147-A177-3AD203B41FA5}">
                      <a16:colId xmlns:a16="http://schemas.microsoft.com/office/drawing/2014/main" val="741352585"/>
                    </a:ext>
                  </a:extLst>
                </a:gridCol>
                <a:gridCol w="1965736">
                  <a:extLst>
                    <a:ext uri="{9D8B030D-6E8A-4147-A177-3AD203B41FA5}">
                      <a16:colId xmlns:a16="http://schemas.microsoft.com/office/drawing/2014/main" val="16923384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08458" marR="108458" marT="55319" marB="55319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08458" marR="108458" marT="55319" marB="55319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440503"/>
                  </a:ext>
                </a:extLst>
              </a:tr>
              <a:tr h="20657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marL="109542" marR="109542" marT="55319" marB="55319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marL="109542" marR="109542" marT="55319" marB="55319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117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754610"/>
                  </a:ext>
                </a:extLst>
              </a:tr>
            </a:tbl>
          </a:graphicData>
        </a:graphic>
      </p:graphicFrame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2BEFEEDE-89EF-4159-82EB-703B0FBC43A2}"/>
              </a:ext>
            </a:extLst>
          </p:cNvPr>
          <p:cNvCxnSpPr>
            <a:cxnSpLocks/>
          </p:cNvCxnSpPr>
          <p:nvPr/>
        </p:nvCxnSpPr>
        <p:spPr>
          <a:xfrm>
            <a:off x="339776" y="790575"/>
            <a:ext cx="11358888" cy="0"/>
          </a:xfrm>
          <a:prstGeom prst="line">
            <a:avLst/>
          </a:prstGeom>
          <a:ln w="19050">
            <a:solidFill>
              <a:srgbClr val="D5AD8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2109C1A9-0307-488E-B32B-D20C7AD6C9B3}"/>
              </a:ext>
            </a:extLst>
          </p:cNvPr>
          <p:cNvSpPr/>
          <p:nvPr/>
        </p:nvSpPr>
        <p:spPr>
          <a:xfrm>
            <a:off x="11323954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4B1E7ED-E199-4D1F-B7CA-9B87164689E7}"/>
              </a:ext>
            </a:extLst>
          </p:cNvPr>
          <p:cNvSpPr txBox="1"/>
          <p:nvPr/>
        </p:nvSpPr>
        <p:spPr>
          <a:xfrm>
            <a:off x="2709675" y="238920"/>
            <a:ext cx="4254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j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2-2. </a:t>
            </a:r>
            <a:r>
              <a:rPr lang="ko-KR" altLang="en-US" sz="1600" b="1" dirty="0">
                <a:latin typeface="+mj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웹 서비스 제공 </a:t>
            </a:r>
            <a:r>
              <a:rPr lang="en-US" altLang="ko-KR" sz="1600" b="1" dirty="0">
                <a:latin typeface="+mj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(1) </a:t>
            </a:r>
            <a:endParaRPr lang="ko-KR" altLang="en-US" sz="1600" b="1" dirty="0">
              <a:latin typeface="+mj-lt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2BEB24A3-8AFA-4361-A40C-73B821E07B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079730"/>
              </p:ext>
            </p:extLst>
          </p:nvPr>
        </p:nvGraphicFramePr>
        <p:xfrm>
          <a:off x="4443046" y="1090246"/>
          <a:ext cx="7231100" cy="42203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31100">
                  <a:extLst>
                    <a:ext uri="{9D8B030D-6E8A-4147-A177-3AD203B41FA5}">
                      <a16:colId xmlns:a16="http://schemas.microsoft.com/office/drawing/2014/main" val="1666979717"/>
                    </a:ext>
                  </a:extLst>
                </a:gridCol>
              </a:tblGrid>
              <a:tr h="422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1"/>
                          </a:solidFill>
                        </a:rPr>
                        <a:t>웹 사이트</a:t>
                      </a:r>
                      <a:endParaRPr lang="en-US" altLang="ko-KR" sz="105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anchor="ctr"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328466"/>
                  </a:ext>
                </a:extLst>
              </a:tr>
            </a:tbl>
          </a:graphicData>
        </a:graphic>
      </p:graphicFrame>
      <p:graphicFrame>
        <p:nvGraphicFramePr>
          <p:cNvPr id="143" name="표 142">
            <a:extLst>
              <a:ext uri="{FF2B5EF4-FFF2-40B4-BE49-F238E27FC236}">
                <a16:creationId xmlns:a16="http://schemas.microsoft.com/office/drawing/2014/main" id="{DD99D0DA-3C20-45E0-8C99-0AB5BC30C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321565"/>
              </p:ext>
            </p:extLst>
          </p:nvPr>
        </p:nvGraphicFramePr>
        <p:xfrm>
          <a:off x="5993294" y="3933906"/>
          <a:ext cx="5317436" cy="23607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39369">
                  <a:extLst>
                    <a:ext uri="{9D8B030D-6E8A-4147-A177-3AD203B41FA5}">
                      <a16:colId xmlns:a16="http://schemas.microsoft.com/office/drawing/2014/main" val="741352585"/>
                    </a:ext>
                  </a:extLst>
                </a:gridCol>
                <a:gridCol w="1978067">
                  <a:extLst>
                    <a:ext uri="{9D8B030D-6E8A-4147-A177-3AD203B41FA5}">
                      <a16:colId xmlns:a16="http://schemas.microsoft.com/office/drawing/2014/main" val="1692338489"/>
                    </a:ext>
                  </a:extLst>
                </a:gridCol>
              </a:tblGrid>
              <a:tr h="295042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08458" marR="108458" marT="55319" marB="55319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08458" marR="108458" marT="55319" marB="55319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440503"/>
                  </a:ext>
                </a:extLst>
              </a:tr>
              <a:tr h="20657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marL="109542" marR="109542" marT="55319" marB="55319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marL="109542" marR="109542" marT="55319" marB="55319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117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75461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D1F7DDF-56BF-404F-B65D-C5F922197012}"/>
              </a:ext>
            </a:extLst>
          </p:cNvPr>
          <p:cNvSpPr txBox="1"/>
          <p:nvPr/>
        </p:nvSpPr>
        <p:spPr>
          <a:xfrm>
            <a:off x="6694681" y="2624948"/>
            <a:ext cx="982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Concrete</a:t>
            </a: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Grey</a:t>
            </a:r>
            <a:endParaRPr lang="ko-KR" altLang="en-US" sz="1600" b="1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60784" y="1645457"/>
            <a:ext cx="360790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웹 시스템 </a:t>
            </a:r>
            <a:r>
              <a:rPr lang="en-US" altLang="ko-KR" dirty="0"/>
              <a:t>(Django) </a:t>
            </a:r>
            <a:r>
              <a:rPr lang="ko-KR" altLang="en-US" dirty="0"/>
              <a:t>구축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ko-KR" altLang="en-US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dirty="0"/>
              <a:t>React</a:t>
            </a:r>
            <a:r>
              <a:rPr lang="ko-KR" altLang="en-US" dirty="0"/>
              <a:t>로 웹 에디터 개발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ko-KR" altLang="en-US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다양한 </a:t>
            </a:r>
            <a:r>
              <a:rPr lang="ko-KR" altLang="en-US" dirty="0" err="1"/>
              <a:t>라벨링</a:t>
            </a:r>
            <a:r>
              <a:rPr lang="ko-KR" altLang="en-US" dirty="0"/>
              <a:t> 기능 지원</a:t>
            </a:r>
            <a:r>
              <a:rPr lang="en-US" altLang="ko-KR" dirty="0"/>
              <a:t>(rectangle, polygon, polyline, point, cuboid)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dirty="0"/>
              <a:t>1) </a:t>
            </a:r>
            <a:r>
              <a:rPr lang="en-US" altLang="ko-KR" dirty="0" err="1"/>
              <a:t>nginX</a:t>
            </a:r>
            <a:r>
              <a:rPr lang="en-US" altLang="ko-KR" dirty="0"/>
              <a:t> </a:t>
            </a:r>
            <a:r>
              <a:rPr lang="ko-KR" altLang="en-US" dirty="0"/>
              <a:t>웹 서버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dirty="0"/>
              <a:t>2) </a:t>
            </a:r>
            <a:r>
              <a:rPr lang="ko-KR" altLang="en-US" dirty="0"/>
              <a:t>객체</a:t>
            </a:r>
            <a:r>
              <a:rPr lang="en-US" altLang="ko-KR" dirty="0"/>
              <a:t>-</a:t>
            </a:r>
            <a:r>
              <a:rPr lang="ko-KR" altLang="en-US" dirty="0"/>
              <a:t>관계형 데이터베이스 관리시스템인 </a:t>
            </a:r>
            <a:r>
              <a:rPr lang="en-US" altLang="ko-KR" dirty="0"/>
              <a:t>PostgreSQL 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dirty="0"/>
              <a:t>3) Django </a:t>
            </a:r>
            <a:r>
              <a:rPr lang="ko-KR" altLang="en-US" dirty="0"/>
              <a:t>웹 </a:t>
            </a:r>
            <a:r>
              <a:rPr lang="ko-KR" altLang="en-US" dirty="0" err="1"/>
              <a:t>어플케이션</a:t>
            </a:r>
            <a:r>
              <a:rPr lang="ko-KR" altLang="en-US" dirty="0"/>
              <a:t> 프레임워크</a:t>
            </a:r>
          </a:p>
        </p:txBody>
      </p:sp>
      <p:pic>
        <p:nvPicPr>
          <p:cNvPr id="21" name="Picture 1">
            <a:extLst>
              <a:ext uri="{FF2B5EF4-FFF2-40B4-BE49-F238E27FC236}">
                <a16:creationId xmlns:a16="http://schemas.microsoft.com/office/drawing/2014/main" id="{EC9A95EB-02AC-4BB0-ADE3-11A4E7E6755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t="4700"/>
          <a:stretch/>
        </p:blipFill>
        <p:spPr>
          <a:xfrm>
            <a:off x="4454770" y="1500554"/>
            <a:ext cx="7156550" cy="4794137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45665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9434F3C9-48AD-4E9C-AA96-F11A2DF2F095}"/>
              </a:ext>
            </a:extLst>
          </p:cNvPr>
          <p:cNvSpPr/>
          <p:nvPr/>
        </p:nvSpPr>
        <p:spPr>
          <a:xfrm>
            <a:off x="0" y="1"/>
            <a:ext cx="2637692" cy="790574"/>
          </a:xfrm>
          <a:prstGeom prst="rect">
            <a:avLst/>
          </a:prstGeom>
          <a:solidFill>
            <a:schemeClr val="accent6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07848-41B7-46B5-A3E7-DCC3A348B256}"/>
              </a:ext>
            </a:extLst>
          </p:cNvPr>
          <p:cNvSpPr txBox="1"/>
          <p:nvPr/>
        </p:nvSpPr>
        <p:spPr>
          <a:xfrm>
            <a:off x="594309" y="230147"/>
            <a:ext cx="226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F0E1D4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웹 구현과 서비스</a:t>
            </a:r>
            <a:endParaRPr lang="ko-KR" altLang="en-US" b="1" dirty="0">
              <a:solidFill>
                <a:srgbClr val="F0E1D4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0BAEE8-74C3-437C-B2C1-28642FC91CB2}"/>
              </a:ext>
            </a:extLst>
          </p:cNvPr>
          <p:cNvSpPr txBox="1"/>
          <p:nvPr/>
        </p:nvSpPr>
        <p:spPr>
          <a:xfrm>
            <a:off x="0" y="-157895"/>
            <a:ext cx="3209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F0E1D4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  <a:cs typeface="David" panose="020E0502060401010101" pitchFamily="34" charset="-79"/>
              </a:rPr>
              <a:t>2</a:t>
            </a:r>
            <a:endParaRPr lang="ko-KR" altLang="en-US" sz="6000" b="1" dirty="0">
              <a:solidFill>
                <a:srgbClr val="F0E1D4"/>
              </a:solidFill>
              <a:latin typeface="Adobe 명조 Std M" panose="02020600000000000000" pitchFamily="18" charset="-127"/>
              <a:ea typeface="Adobe 명조 Std M" panose="02020600000000000000" pitchFamily="18" charset="-127"/>
              <a:cs typeface="David" panose="020E0502060401010101" pitchFamily="34" charset="-79"/>
            </a:endParaRP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3D2F0ADD-3E65-40D1-9D76-36E1CB22E8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058882"/>
              </p:ext>
            </p:extLst>
          </p:nvPr>
        </p:nvGraphicFramePr>
        <p:xfrm>
          <a:off x="6321541" y="1578459"/>
          <a:ext cx="5307496" cy="233640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1760">
                  <a:extLst>
                    <a:ext uri="{9D8B030D-6E8A-4147-A177-3AD203B41FA5}">
                      <a16:colId xmlns:a16="http://schemas.microsoft.com/office/drawing/2014/main" val="741352585"/>
                    </a:ext>
                  </a:extLst>
                </a:gridCol>
                <a:gridCol w="1965736">
                  <a:extLst>
                    <a:ext uri="{9D8B030D-6E8A-4147-A177-3AD203B41FA5}">
                      <a16:colId xmlns:a16="http://schemas.microsoft.com/office/drawing/2014/main" val="16923384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08458" marR="108458" marT="55319" marB="55319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08458" marR="108458" marT="55319" marB="55319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440503"/>
                  </a:ext>
                </a:extLst>
              </a:tr>
              <a:tr h="20657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marL="109542" marR="109542" marT="55319" marB="55319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marL="109542" marR="109542" marT="55319" marB="55319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117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754610"/>
                  </a:ext>
                </a:extLst>
              </a:tr>
            </a:tbl>
          </a:graphicData>
        </a:graphic>
      </p:graphicFrame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2BEFEEDE-89EF-4159-82EB-703B0FBC43A2}"/>
              </a:ext>
            </a:extLst>
          </p:cNvPr>
          <p:cNvCxnSpPr>
            <a:cxnSpLocks/>
          </p:cNvCxnSpPr>
          <p:nvPr/>
        </p:nvCxnSpPr>
        <p:spPr>
          <a:xfrm>
            <a:off x="339776" y="790575"/>
            <a:ext cx="11358888" cy="0"/>
          </a:xfrm>
          <a:prstGeom prst="line">
            <a:avLst/>
          </a:prstGeom>
          <a:ln w="19050">
            <a:solidFill>
              <a:srgbClr val="D5AD8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2109C1A9-0307-488E-B32B-D20C7AD6C9B3}"/>
              </a:ext>
            </a:extLst>
          </p:cNvPr>
          <p:cNvSpPr/>
          <p:nvPr/>
        </p:nvSpPr>
        <p:spPr>
          <a:xfrm>
            <a:off x="11323954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4B1E7ED-E199-4D1F-B7CA-9B87164689E7}"/>
              </a:ext>
            </a:extLst>
          </p:cNvPr>
          <p:cNvSpPr txBox="1"/>
          <p:nvPr/>
        </p:nvSpPr>
        <p:spPr>
          <a:xfrm>
            <a:off x="2709675" y="238920"/>
            <a:ext cx="4254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j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2-3. </a:t>
            </a:r>
            <a:r>
              <a:rPr lang="ko-KR" altLang="en-US" sz="1600" b="1" dirty="0">
                <a:latin typeface="+mj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웹 서비스 제공 </a:t>
            </a:r>
            <a:r>
              <a:rPr lang="en-US" altLang="ko-KR" sz="1600" b="1" dirty="0">
                <a:latin typeface="+mj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(2) </a:t>
            </a:r>
            <a:endParaRPr lang="ko-KR" altLang="en-US" sz="1600" b="1" dirty="0">
              <a:latin typeface="+mj-lt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2BEB24A3-8AFA-4361-A40C-73B821E07B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515250"/>
              </p:ext>
            </p:extLst>
          </p:nvPr>
        </p:nvGraphicFramePr>
        <p:xfrm>
          <a:off x="4325815" y="1053548"/>
          <a:ext cx="7256585" cy="4118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56585">
                  <a:extLst>
                    <a:ext uri="{9D8B030D-6E8A-4147-A177-3AD203B41FA5}">
                      <a16:colId xmlns:a16="http://schemas.microsoft.com/office/drawing/2014/main" val="1666979717"/>
                    </a:ext>
                  </a:extLst>
                </a:gridCol>
              </a:tblGrid>
              <a:tr h="411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CVAT </a:t>
                      </a:r>
                      <a:r>
                        <a:rPr lang="ko-KR" altLang="en-US" sz="1050" dirty="0">
                          <a:solidFill>
                            <a:schemeClr val="bg1"/>
                          </a:solidFill>
                        </a:rPr>
                        <a:t>예시</a:t>
                      </a:r>
                      <a:endParaRPr lang="en-US" altLang="ko-KR" sz="105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anchor="ctr"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328466"/>
                  </a:ext>
                </a:extLst>
              </a:tr>
            </a:tbl>
          </a:graphicData>
        </a:graphic>
      </p:graphicFrame>
      <p:graphicFrame>
        <p:nvGraphicFramePr>
          <p:cNvPr id="143" name="표 142">
            <a:extLst>
              <a:ext uri="{FF2B5EF4-FFF2-40B4-BE49-F238E27FC236}">
                <a16:creationId xmlns:a16="http://schemas.microsoft.com/office/drawing/2014/main" id="{DD99D0DA-3C20-45E0-8C99-0AB5BC30C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321565"/>
              </p:ext>
            </p:extLst>
          </p:nvPr>
        </p:nvGraphicFramePr>
        <p:xfrm>
          <a:off x="5993294" y="3933906"/>
          <a:ext cx="5317436" cy="23607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39369">
                  <a:extLst>
                    <a:ext uri="{9D8B030D-6E8A-4147-A177-3AD203B41FA5}">
                      <a16:colId xmlns:a16="http://schemas.microsoft.com/office/drawing/2014/main" val="741352585"/>
                    </a:ext>
                  </a:extLst>
                </a:gridCol>
                <a:gridCol w="1978067">
                  <a:extLst>
                    <a:ext uri="{9D8B030D-6E8A-4147-A177-3AD203B41FA5}">
                      <a16:colId xmlns:a16="http://schemas.microsoft.com/office/drawing/2014/main" val="1692338489"/>
                    </a:ext>
                  </a:extLst>
                </a:gridCol>
              </a:tblGrid>
              <a:tr h="295042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08458" marR="108458" marT="55319" marB="55319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08458" marR="108458" marT="55319" marB="55319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440503"/>
                  </a:ext>
                </a:extLst>
              </a:tr>
              <a:tr h="20657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marL="109542" marR="109542" marT="55319" marB="55319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marL="109542" marR="109542" marT="55319" marB="55319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117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75461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D1F7DDF-56BF-404F-B65D-C5F922197012}"/>
              </a:ext>
            </a:extLst>
          </p:cNvPr>
          <p:cNvSpPr txBox="1"/>
          <p:nvPr/>
        </p:nvSpPr>
        <p:spPr>
          <a:xfrm>
            <a:off x="6694681" y="2624948"/>
            <a:ext cx="982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Concrete</a:t>
            </a: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Grey</a:t>
            </a:r>
            <a:endParaRPr lang="ko-KR" altLang="en-US" sz="1600" b="1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457254" y="1997839"/>
            <a:ext cx="37736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필요한 형식에 맞게 다양한 포맷으로 </a:t>
            </a:r>
            <a:r>
              <a:rPr lang="en-US" altLang="ko-KR" dirty="0"/>
              <a:t>Export 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웹에서 작업 가능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ko-KR" altLang="en-US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ko-KR" altLang="en-US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서버에 작업물을 저장해서 이전에 작업한 것들을 불러와서 사용 가능</a:t>
            </a:r>
          </a:p>
        </p:txBody>
      </p:sp>
      <p:pic>
        <p:nvPicPr>
          <p:cNvPr id="15" name="Picture 5">
            <a:extLst>
              <a:ext uri="{FF2B5EF4-FFF2-40B4-BE49-F238E27FC236}">
                <a16:creationId xmlns:a16="http://schemas.microsoft.com/office/drawing/2014/main" id="{E8D78114-D2A4-468D-A539-6996547D568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30840" y="1547446"/>
            <a:ext cx="2115476" cy="498230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6" name="Picture 7">
            <a:extLst>
              <a:ext uri="{FF2B5EF4-FFF2-40B4-BE49-F238E27FC236}">
                <a16:creationId xmlns:a16="http://schemas.microsoft.com/office/drawing/2014/main" id="{4D7B2BD0-A968-484C-8C7C-96B3682670A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95283" y="1825624"/>
            <a:ext cx="5333655" cy="4727575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45665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A38E67-C500-434C-885F-2029DE78015A}"/>
              </a:ext>
            </a:extLst>
          </p:cNvPr>
          <p:cNvSpPr/>
          <p:nvPr/>
        </p:nvSpPr>
        <p:spPr>
          <a:xfrm>
            <a:off x="0" y="1"/>
            <a:ext cx="2637692" cy="790574"/>
          </a:xfrm>
          <a:prstGeom prst="rect">
            <a:avLst/>
          </a:prstGeom>
          <a:solidFill>
            <a:schemeClr val="accent6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EFF054-2696-4EBD-B672-AC0BC98F3EDD}"/>
              </a:ext>
            </a:extLst>
          </p:cNvPr>
          <p:cNvSpPr txBox="1"/>
          <p:nvPr/>
        </p:nvSpPr>
        <p:spPr>
          <a:xfrm>
            <a:off x="594309" y="230147"/>
            <a:ext cx="226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F0E1D4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웹 구현과 서비스</a:t>
            </a:r>
            <a:endParaRPr lang="ko-KR" altLang="en-US" b="1" dirty="0">
              <a:solidFill>
                <a:srgbClr val="F0E1D4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9F5CAC-1806-451C-8C56-F1CEAD8D4469}"/>
              </a:ext>
            </a:extLst>
          </p:cNvPr>
          <p:cNvSpPr txBox="1"/>
          <p:nvPr/>
        </p:nvSpPr>
        <p:spPr>
          <a:xfrm>
            <a:off x="0" y="-157895"/>
            <a:ext cx="3209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F0E1D4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  <a:cs typeface="David" panose="020E0502060401010101" pitchFamily="34" charset="-79"/>
              </a:rPr>
              <a:t>2</a:t>
            </a:r>
            <a:endParaRPr lang="ko-KR" altLang="en-US" sz="6000" b="1" dirty="0">
              <a:solidFill>
                <a:srgbClr val="F0E1D4"/>
              </a:solidFill>
              <a:latin typeface="Adobe 명조 Std M" panose="02020600000000000000" pitchFamily="18" charset="-127"/>
              <a:ea typeface="Adobe 명조 Std M" panose="02020600000000000000" pitchFamily="18" charset="-127"/>
              <a:cs typeface="David" panose="020E0502060401010101" pitchFamily="34" charset="-79"/>
            </a:endParaRP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3D2F0ADD-3E65-40D1-9D76-36E1CB22E8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058882"/>
              </p:ext>
            </p:extLst>
          </p:nvPr>
        </p:nvGraphicFramePr>
        <p:xfrm>
          <a:off x="5993295" y="1578459"/>
          <a:ext cx="5307496" cy="233640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1760">
                  <a:extLst>
                    <a:ext uri="{9D8B030D-6E8A-4147-A177-3AD203B41FA5}">
                      <a16:colId xmlns:a16="http://schemas.microsoft.com/office/drawing/2014/main" val="741352585"/>
                    </a:ext>
                  </a:extLst>
                </a:gridCol>
                <a:gridCol w="1965736">
                  <a:extLst>
                    <a:ext uri="{9D8B030D-6E8A-4147-A177-3AD203B41FA5}">
                      <a16:colId xmlns:a16="http://schemas.microsoft.com/office/drawing/2014/main" val="16923384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08458" marR="108458" marT="55319" marB="55319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08458" marR="108458" marT="55319" marB="55319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440503"/>
                  </a:ext>
                </a:extLst>
              </a:tr>
              <a:tr h="20657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marL="109542" marR="109542" marT="55319" marB="55319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marL="109542" marR="109542" marT="55319" marB="55319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117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754610"/>
                  </a:ext>
                </a:extLst>
              </a:tr>
            </a:tbl>
          </a:graphicData>
        </a:graphic>
      </p:graphicFrame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2BEFEEDE-89EF-4159-82EB-703B0FBC43A2}"/>
              </a:ext>
            </a:extLst>
          </p:cNvPr>
          <p:cNvCxnSpPr>
            <a:cxnSpLocks/>
          </p:cNvCxnSpPr>
          <p:nvPr/>
        </p:nvCxnSpPr>
        <p:spPr>
          <a:xfrm>
            <a:off x="339776" y="790575"/>
            <a:ext cx="11358888" cy="0"/>
          </a:xfrm>
          <a:prstGeom prst="line">
            <a:avLst/>
          </a:prstGeom>
          <a:ln w="19050">
            <a:solidFill>
              <a:srgbClr val="D5AD8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2109C1A9-0307-488E-B32B-D20C7AD6C9B3}"/>
              </a:ext>
            </a:extLst>
          </p:cNvPr>
          <p:cNvSpPr/>
          <p:nvPr/>
        </p:nvSpPr>
        <p:spPr>
          <a:xfrm>
            <a:off x="11323954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4B1E7ED-E199-4D1F-B7CA-9B87164689E7}"/>
              </a:ext>
            </a:extLst>
          </p:cNvPr>
          <p:cNvSpPr txBox="1"/>
          <p:nvPr/>
        </p:nvSpPr>
        <p:spPr>
          <a:xfrm>
            <a:off x="2709675" y="238920"/>
            <a:ext cx="4254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j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2-4. </a:t>
            </a:r>
            <a:r>
              <a:rPr lang="ko-KR" altLang="en-US" sz="1600" b="1" dirty="0">
                <a:latin typeface="+mj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웹 서비스 제공 </a:t>
            </a:r>
            <a:r>
              <a:rPr lang="en-US" altLang="ko-KR" sz="1600" b="1" dirty="0">
                <a:latin typeface="+mj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(3) </a:t>
            </a:r>
            <a:endParaRPr lang="ko-KR" altLang="en-US" sz="1600" b="1" dirty="0">
              <a:latin typeface="+mj-lt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2BEB24A3-8AFA-4361-A40C-73B821E07B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108055"/>
              </p:ext>
            </p:extLst>
          </p:nvPr>
        </p:nvGraphicFramePr>
        <p:xfrm>
          <a:off x="4407876" y="1053548"/>
          <a:ext cx="7266269" cy="35322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66269">
                  <a:extLst>
                    <a:ext uri="{9D8B030D-6E8A-4147-A177-3AD203B41FA5}">
                      <a16:colId xmlns:a16="http://schemas.microsoft.com/office/drawing/2014/main" val="1666979717"/>
                    </a:ext>
                  </a:extLst>
                </a:gridCol>
              </a:tblGrid>
              <a:tr h="353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Docker </a:t>
                      </a:r>
                      <a:r>
                        <a:rPr lang="en-US" altLang="ko-KR" sz="1050" dirty="0" err="1">
                          <a:solidFill>
                            <a:schemeClr val="bg1"/>
                          </a:solidFill>
                        </a:rPr>
                        <a:t>contatiner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, AWS EC2</a:t>
                      </a:r>
                    </a:p>
                  </a:txBody>
                  <a:tcPr marL="100584" marR="100584" anchor="ctr"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328466"/>
                  </a:ext>
                </a:extLst>
              </a:tr>
            </a:tbl>
          </a:graphicData>
        </a:graphic>
      </p:graphicFrame>
      <p:graphicFrame>
        <p:nvGraphicFramePr>
          <p:cNvPr id="143" name="표 142">
            <a:extLst>
              <a:ext uri="{FF2B5EF4-FFF2-40B4-BE49-F238E27FC236}">
                <a16:creationId xmlns:a16="http://schemas.microsoft.com/office/drawing/2014/main" id="{DD99D0DA-3C20-45E0-8C99-0AB5BC30C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321565"/>
              </p:ext>
            </p:extLst>
          </p:nvPr>
        </p:nvGraphicFramePr>
        <p:xfrm>
          <a:off x="5993294" y="3933906"/>
          <a:ext cx="5317436" cy="23607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39369">
                  <a:extLst>
                    <a:ext uri="{9D8B030D-6E8A-4147-A177-3AD203B41FA5}">
                      <a16:colId xmlns:a16="http://schemas.microsoft.com/office/drawing/2014/main" val="741352585"/>
                    </a:ext>
                  </a:extLst>
                </a:gridCol>
                <a:gridCol w="1978067">
                  <a:extLst>
                    <a:ext uri="{9D8B030D-6E8A-4147-A177-3AD203B41FA5}">
                      <a16:colId xmlns:a16="http://schemas.microsoft.com/office/drawing/2014/main" val="1692338489"/>
                    </a:ext>
                  </a:extLst>
                </a:gridCol>
              </a:tblGrid>
              <a:tr h="295042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08458" marR="108458" marT="55319" marB="55319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08458" marR="108458" marT="55319" marB="55319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440503"/>
                  </a:ext>
                </a:extLst>
              </a:tr>
              <a:tr h="20657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marL="109542" marR="109542" marT="55319" marB="55319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marL="109542" marR="109542" marT="55319" marB="55319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117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75461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D1F7DDF-56BF-404F-B65D-C5F922197012}"/>
              </a:ext>
            </a:extLst>
          </p:cNvPr>
          <p:cNvSpPr txBox="1"/>
          <p:nvPr/>
        </p:nvSpPr>
        <p:spPr>
          <a:xfrm>
            <a:off x="6694681" y="2624948"/>
            <a:ext cx="982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Concrete</a:t>
            </a: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Grey</a:t>
            </a:r>
            <a:endParaRPr lang="ko-KR" altLang="en-US" sz="1600" b="1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486509" y="2734955"/>
            <a:ext cx="37487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dirty="0"/>
              <a:t>Docker container</a:t>
            </a:r>
            <a:r>
              <a:rPr lang="ko-KR" altLang="en-US" dirty="0"/>
              <a:t>를 이용해서 시스템 환경 구축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dirty="0"/>
              <a:t>AWS EC2</a:t>
            </a:r>
            <a:r>
              <a:rPr lang="ko-KR" altLang="en-US" dirty="0"/>
              <a:t>를 통한 클라우드 서버 제공 예정</a:t>
            </a:r>
          </a:p>
        </p:txBody>
      </p:sp>
      <p:pic>
        <p:nvPicPr>
          <p:cNvPr id="15" name="Picture 0">
            <a:extLst>
              <a:ext uri="{FF2B5EF4-FFF2-40B4-BE49-F238E27FC236}">
                <a16:creationId xmlns:a16="http://schemas.microsoft.com/office/drawing/2014/main" id="{69231876-8BC1-47E8-B316-568BE4DC4C5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89456" y="1450485"/>
            <a:ext cx="7304313" cy="78694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E28957A7-0814-4B5F-BD72-503BA6F27CD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01178" y="2259084"/>
            <a:ext cx="7304313" cy="4188607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45665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946</Words>
  <Application>Microsoft Office PowerPoint</Application>
  <PresentationFormat>와이드스크린</PresentationFormat>
  <Paragraphs>233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Adobe 명조 Std M</vt:lpstr>
      <vt:lpstr>Malgun Gothic Semilight</vt:lpstr>
      <vt:lpstr>맑은 고딕</vt:lpstr>
      <vt:lpstr>Arial</vt:lpstr>
      <vt:lpstr>David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이선주 [twinklecream]</dc:creator>
  <cp:lastModifiedBy>대형 김</cp:lastModifiedBy>
  <cp:revision>51</cp:revision>
  <dcterms:created xsi:type="dcterms:W3CDTF">2021-01-27T06:04:35Z</dcterms:created>
  <dcterms:modified xsi:type="dcterms:W3CDTF">2021-05-19T13:50:27Z</dcterms:modified>
</cp:coreProperties>
</file>