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Georgia" panose="02040502050405020303" pitchFamily="18" charset="0"/>
      <p:regular r:id="rId23"/>
      <p:bold r:id="rId24"/>
      <p:italic r:id="rId25"/>
      <p:boldItalic r:id="rId26"/>
    </p:embeddedFont>
    <p:embeddedFont>
      <p:font typeface="Open Sans" panose="020B0606030504020204" pitchFamily="34" charset="0"/>
      <p:regular r:id="rId27"/>
      <p:bold r:id="rId28"/>
      <p:italic r:id="rId29"/>
      <p:boldItalic r:id="rId30"/>
    </p:embeddedFont>
    <p:embeddedFont>
      <p:font typeface="Oswald" panose="00000500000000000000" pitchFamily="2" charset="0"/>
      <p:regular r:id="rId31"/>
      <p:bold r:id="rId32"/>
    </p:embeddedFont>
    <p:embeddedFont>
      <p:font typeface="Playfair Display" panose="00000500000000000000" pitchFamily="2" charset="0"/>
      <p:regular r:id="rId33"/>
      <p:bold r:id="rId34"/>
      <p:italic r:id="rId35"/>
      <p:boldItalic r:id="rId36"/>
    </p:embeddedFont>
    <p:embeddedFont>
      <p:font typeface="Playfair Display Medium" panose="020B0604020202020204" charset="0"/>
      <p:regular r:id="rId37"/>
      <p:bold r:id="rId38"/>
      <p:italic r:id="rId39"/>
      <p:boldItalic r:id="rId40"/>
    </p:embeddedFont>
    <p:embeddedFont>
      <p:font typeface="PT Sans Narrow" panose="020B0604020202020204" pitchFamily="34"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5E6CD5-36D3-4E49-B276-785820F19707}">
  <a:tblStyle styleId="{5F5E6CD5-36D3-4E49-B276-785820F1970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51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caabffe2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3caabffe2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c21ea9a4f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3c21ea9a4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3caabffe24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3caabffe2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3caabffe2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3caabffe2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3caabffe2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3caabffe2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3caabffe24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3caabffe2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3caabffe24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3caabffe24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3caabffe24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3caabffe24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3caabffe24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3caabffe2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3caabffe24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3caabffe2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3c954d038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3c954d038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3caabffe24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3caabffe24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3c954d038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3c954d038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3c954d0380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3c954d038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369b37a65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369b37a65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369b37a655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369b37a65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369b37a655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369b37a655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369b37a655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369b37a65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369b37a655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369b37a65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www.cryptocompare.com"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forbes.com/advisor/in/investing/what-is-cryptocurrency-and-how-does-it-work/#:~:text=They%20are%20a%20hedge%20against,mining%20any%20type%20of%20cryptocurrency."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fool.com/the-ascent/cryptocurrency/best-place-buy-bitcoin/"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344250" y="761150"/>
            <a:ext cx="8455500" cy="278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4320"/>
              <a:t>An Empirical Study on Cryptocurrencies Price Prediction Using Different Machine Learning Classifier </a:t>
            </a:r>
            <a:endParaRPr sz="4320"/>
          </a:p>
        </p:txBody>
      </p:sp>
      <p:sp>
        <p:nvSpPr>
          <p:cNvPr id="67" name="Google Shape;67;p13"/>
          <p:cNvSpPr txBox="1">
            <a:spLocks noGrp="1"/>
          </p:cNvSpPr>
          <p:nvPr>
            <p:ph type="subTitle" idx="1"/>
          </p:nvPr>
        </p:nvSpPr>
        <p:spPr>
          <a:xfrm>
            <a:off x="2078550" y="4124350"/>
            <a:ext cx="6721200" cy="843300"/>
          </a:xfrm>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0"/>
              </a:spcAft>
              <a:buNone/>
            </a:pPr>
            <a:r>
              <a:rPr lang="en" sz="2000" b="1"/>
              <a:t>Anubrata Sarkar, Utsab Talukder, Samriddhi Sarkar</a:t>
            </a:r>
            <a:endParaRPr sz="20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Methodology</a:t>
            </a:r>
            <a:endParaRPr/>
          </a:p>
        </p:txBody>
      </p:sp>
      <p:sp>
        <p:nvSpPr>
          <p:cNvPr id="122" name="Google Shape;122;p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For this prediction we have used 4 types of different ML methods that are :</a:t>
            </a:r>
            <a:endParaRPr/>
          </a:p>
          <a:p>
            <a:pPr marL="457200" lvl="0" indent="-342900" algn="l" rtl="0">
              <a:spcBef>
                <a:spcPts val="1200"/>
              </a:spcBef>
              <a:spcAft>
                <a:spcPts val="0"/>
              </a:spcAft>
              <a:buSzPts val="1800"/>
              <a:buAutoNum type="arabicPeriod"/>
            </a:pPr>
            <a:r>
              <a:rPr lang="en"/>
              <a:t>Long Short Term (LSTM)</a:t>
            </a:r>
            <a:endParaRPr/>
          </a:p>
          <a:p>
            <a:pPr marL="457200" lvl="0" indent="-342900" algn="l" rtl="0">
              <a:spcBef>
                <a:spcPts val="0"/>
              </a:spcBef>
              <a:spcAft>
                <a:spcPts val="0"/>
              </a:spcAft>
              <a:buSzPts val="1800"/>
              <a:buAutoNum type="arabicPeriod"/>
            </a:pPr>
            <a:r>
              <a:rPr lang="en"/>
              <a:t>Least Absolute Shrinkage and Selection ( LASSO)- Linear Regression</a:t>
            </a:r>
            <a:endParaRPr/>
          </a:p>
          <a:p>
            <a:pPr marL="457200" lvl="0" indent="-342900" algn="l" rtl="0">
              <a:spcBef>
                <a:spcPts val="0"/>
              </a:spcBef>
              <a:spcAft>
                <a:spcPts val="0"/>
              </a:spcAft>
              <a:buSzPts val="1800"/>
              <a:buAutoNum type="arabicPeriod"/>
            </a:pPr>
            <a:r>
              <a:rPr lang="en"/>
              <a:t>Gradient Boost </a:t>
            </a:r>
            <a:endParaRPr/>
          </a:p>
          <a:p>
            <a:pPr marL="457200" lvl="0" indent="-342900" algn="l" rtl="0">
              <a:spcBef>
                <a:spcPts val="0"/>
              </a:spcBef>
              <a:spcAft>
                <a:spcPts val="0"/>
              </a:spcAft>
              <a:buSzPts val="1800"/>
              <a:buAutoNum type="arabicPeriod"/>
            </a:pPr>
            <a:r>
              <a:rPr lang="en"/>
              <a:t>Random Forest Regression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273225" y="54150"/>
            <a:ext cx="35757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Flowchart</a:t>
            </a:r>
            <a:endParaRPr/>
          </a:p>
        </p:txBody>
      </p:sp>
      <p:pic>
        <p:nvPicPr>
          <p:cNvPr id="128" name="Google Shape;128;p23"/>
          <p:cNvPicPr preferRelativeResize="0"/>
          <p:nvPr/>
        </p:nvPicPr>
        <p:blipFill>
          <a:blip r:embed="rId3">
            <a:alphaModFix/>
          </a:blip>
          <a:stretch>
            <a:fillRect/>
          </a:stretch>
        </p:blipFill>
        <p:spPr>
          <a:xfrm>
            <a:off x="2245325" y="108800"/>
            <a:ext cx="5633200" cy="4866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311700" y="814800"/>
            <a:ext cx="8571300" cy="1582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Result of Cryptocurrency Price Prediction Using Various Machine Learning Models.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Based on Train_test_split.</a:t>
            </a:r>
            <a:endParaRPr/>
          </a:p>
        </p:txBody>
      </p:sp>
      <p:graphicFrame>
        <p:nvGraphicFramePr>
          <p:cNvPr id="139" name="Google Shape;139;p25"/>
          <p:cNvGraphicFramePr/>
          <p:nvPr/>
        </p:nvGraphicFramePr>
        <p:xfrm>
          <a:off x="1141225" y="812050"/>
          <a:ext cx="2321075" cy="2133166"/>
        </p:xfrm>
        <a:graphic>
          <a:graphicData uri="http://schemas.openxmlformats.org/drawingml/2006/table">
            <a:tbl>
              <a:tblPr>
                <a:noFill/>
                <a:tableStyleId>{5F5E6CD5-36D3-4E49-B276-785820F19707}</a:tableStyleId>
              </a:tblPr>
              <a:tblGrid>
                <a:gridCol w="704450">
                  <a:extLst>
                    <a:ext uri="{9D8B030D-6E8A-4147-A177-3AD203B41FA5}">
                      <a16:colId xmlns:a16="http://schemas.microsoft.com/office/drawing/2014/main" val="20000"/>
                    </a:ext>
                  </a:extLst>
                </a:gridCol>
                <a:gridCol w="704450">
                  <a:extLst>
                    <a:ext uri="{9D8B030D-6E8A-4147-A177-3AD203B41FA5}">
                      <a16:colId xmlns:a16="http://schemas.microsoft.com/office/drawing/2014/main" val="20001"/>
                    </a:ext>
                  </a:extLst>
                </a:gridCol>
                <a:gridCol w="912175">
                  <a:extLst>
                    <a:ext uri="{9D8B030D-6E8A-4147-A177-3AD203B41FA5}">
                      <a16:colId xmlns:a16="http://schemas.microsoft.com/office/drawing/2014/main" val="20002"/>
                    </a:ext>
                  </a:extLst>
                </a:gridCol>
              </a:tblGrid>
              <a:tr h="365075">
                <a:tc gridSpan="3">
                  <a:txBody>
                    <a:bodyPr/>
                    <a:lstStyle/>
                    <a:p>
                      <a:pPr marL="0" lvl="0" indent="0" algn="ctr" rtl="0">
                        <a:spcBef>
                          <a:spcPts val="0"/>
                        </a:spcBef>
                        <a:spcAft>
                          <a:spcPts val="0"/>
                        </a:spcAft>
                        <a:buNone/>
                      </a:pPr>
                      <a:r>
                        <a:rPr lang="en" sz="1300" b="1"/>
                        <a:t>Random Forest Regressor</a:t>
                      </a:r>
                      <a:endParaRPr sz="13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4925">
                <a:tc>
                  <a:txBody>
                    <a:bodyPr/>
                    <a:lstStyle/>
                    <a:p>
                      <a:pPr marL="0" lvl="0" indent="0" algn="ctr" rtl="0">
                        <a:spcBef>
                          <a:spcPts val="0"/>
                        </a:spcBef>
                        <a:spcAft>
                          <a:spcPts val="0"/>
                        </a:spcAft>
                        <a:buNone/>
                      </a:pPr>
                      <a:r>
                        <a:rPr lang="en" sz="1300"/>
                        <a:t>Split ratio</a:t>
                      </a:r>
                      <a:endParaRPr sz="13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300"/>
                        <a:t>MAE</a:t>
                      </a:r>
                      <a:endParaRPr sz="13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300"/>
                        <a:t>MSE</a:t>
                      </a:r>
                      <a:endParaRPr sz="13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06650">
                <a:tc>
                  <a:txBody>
                    <a:bodyPr/>
                    <a:lstStyle/>
                    <a:p>
                      <a:pPr marL="0" lvl="0" indent="0" algn="ctr" rtl="0">
                        <a:lnSpc>
                          <a:spcPct val="115000"/>
                        </a:lnSpc>
                        <a:spcBef>
                          <a:spcPts val="0"/>
                        </a:spcBef>
                        <a:spcAft>
                          <a:spcPts val="0"/>
                        </a:spcAft>
                        <a:buClr>
                          <a:schemeClr val="dk2"/>
                        </a:buClr>
                        <a:buSzPts val="1100"/>
                        <a:buFont typeface="Arial"/>
                        <a:buNone/>
                      </a:pPr>
                      <a:r>
                        <a:rPr lang="en" sz="900">
                          <a:latin typeface="Georgia"/>
                          <a:ea typeface="Georgia"/>
                          <a:cs typeface="Georgia"/>
                          <a:sym typeface="Georgia"/>
                        </a:rPr>
                        <a:t>80:20</a:t>
                      </a:r>
                      <a:endParaRPr sz="13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Clr>
                          <a:schemeClr val="dk2"/>
                        </a:buClr>
                        <a:buSzPts val="1100"/>
                        <a:buFont typeface="Arial"/>
                        <a:buNone/>
                      </a:pPr>
                      <a:r>
                        <a:rPr lang="en" sz="900">
                          <a:latin typeface="Georgia"/>
                          <a:ea typeface="Georgia"/>
                          <a:cs typeface="Georgia"/>
                          <a:sym typeface="Georgia"/>
                        </a:rPr>
                        <a:t>0.007832</a:t>
                      </a:r>
                      <a:endParaRPr sz="13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Clr>
                          <a:schemeClr val="dk2"/>
                        </a:buClr>
                        <a:buSzPts val="1100"/>
                        <a:buFont typeface="Arial"/>
                        <a:buNone/>
                      </a:pPr>
                      <a:r>
                        <a:rPr lang="en" sz="900">
                          <a:latin typeface="Georgia"/>
                          <a:ea typeface="Georgia"/>
                          <a:cs typeface="Georgia"/>
                          <a:sym typeface="Georgia"/>
                        </a:rPr>
                        <a:t>0.000169</a:t>
                      </a:r>
                      <a:endParaRPr sz="13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06650">
                <a:tc>
                  <a:txBody>
                    <a:bodyPr/>
                    <a:lstStyle/>
                    <a:p>
                      <a:pPr marL="0" lvl="0" indent="0" algn="ctr" rtl="0">
                        <a:lnSpc>
                          <a:spcPct val="115000"/>
                        </a:lnSpc>
                        <a:spcBef>
                          <a:spcPts val="0"/>
                        </a:spcBef>
                        <a:spcAft>
                          <a:spcPts val="0"/>
                        </a:spcAft>
                        <a:buClr>
                          <a:schemeClr val="dk2"/>
                        </a:buClr>
                        <a:buSzPts val="1100"/>
                        <a:buFont typeface="Arial"/>
                        <a:buNone/>
                      </a:pPr>
                      <a:r>
                        <a:rPr lang="en" sz="900">
                          <a:latin typeface="Georgia"/>
                          <a:ea typeface="Georgia"/>
                          <a:cs typeface="Georgia"/>
                          <a:sym typeface="Georgia"/>
                        </a:rPr>
                        <a:t>70:30</a:t>
                      </a:r>
                      <a:endParaRPr sz="13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Clr>
                          <a:schemeClr val="dk2"/>
                        </a:buClr>
                        <a:buSzPts val="1100"/>
                        <a:buFont typeface="Arial"/>
                        <a:buNone/>
                      </a:pPr>
                      <a:r>
                        <a:rPr lang="en" sz="900">
                          <a:latin typeface="Georgia"/>
                          <a:ea typeface="Georgia"/>
                          <a:cs typeface="Georgia"/>
                          <a:sym typeface="Georgia"/>
                        </a:rPr>
                        <a:t>0.007960</a:t>
                      </a:r>
                      <a:endParaRPr sz="13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Clr>
                          <a:schemeClr val="dk2"/>
                        </a:buClr>
                        <a:buSzPts val="1100"/>
                        <a:buFont typeface="Arial"/>
                        <a:buNone/>
                      </a:pPr>
                      <a:r>
                        <a:rPr lang="en" sz="900">
                          <a:latin typeface="Georgia"/>
                          <a:ea typeface="Georgia"/>
                          <a:cs typeface="Georgia"/>
                          <a:sym typeface="Georgia"/>
                        </a:rPr>
                        <a:t>0.000149</a:t>
                      </a:r>
                      <a:endParaRPr sz="13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518100">
                <a:tc>
                  <a:txBody>
                    <a:bodyPr/>
                    <a:lstStyle/>
                    <a:p>
                      <a:pPr marL="0" lvl="0" indent="0" algn="ctr" rtl="0">
                        <a:lnSpc>
                          <a:spcPct val="115000"/>
                        </a:lnSpc>
                        <a:spcBef>
                          <a:spcPts val="0"/>
                        </a:spcBef>
                        <a:spcAft>
                          <a:spcPts val="0"/>
                        </a:spcAft>
                        <a:buClr>
                          <a:schemeClr val="dk2"/>
                        </a:buClr>
                        <a:buSzPts val="1100"/>
                        <a:buFont typeface="Arial"/>
                        <a:buNone/>
                      </a:pPr>
                      <a:r>
                        <a:rPr lang="en" sz="900">
                          <a:latin typeface="Georgia"/>
                          <a:ea typeface="Georgia"/>
                          <a:cs typeface="Georgia"/>
                          <a:sym typeface="Georgia"/>
                        </a:rPr>
                        <a:t>60:40</a:t>
                      </a:r>
                      <a:endParaRPr sz="13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Clr>
                          <a:schemeClr val="dk2"/>
                        </a:buClr>
                        <a:buSzPts val="1100"/>
                        <a:buFont typeface="Arial"/>
                        <a:buNone/>
                      </a:pPr>
                      <a:r>
                        <a:rPr lang="en" sz="900">
                          <a:highlight>
                            <a:srgbClr val="FFFF00"/>
                          </a:highlight>
                          <a:latin typeface="Georgia"/>
                          <a:ea typeface="Georgia"/>
                          <a:cs typeface="Georgia"/>
                          <a:sym typeface="Georgia"/>
                        </a:rPr>
                        <a:t>0.007213</a:t>
                      </a:r>
                      <a:endParaRPr sz="1300">
                        <a:highlight>
                          <a:srgbClr val="FFFF00"/>
                        </a:highligh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Clr>
                          <a:schemeClr val="dk2"/>
                        </a:buClr>
                        <a:buSzPts val="1100"/>
                        <a:buFont typeface="Arial"/>
                        <a:buNone/>
                      </a:pPr>
                      <a:r>
                        <a:rPr lang="en" sz="900">
                          <a:highlight>
                            <a:srgbClr val="FFFF00"/>
                          </a:highlight>
                          <a:latin typeface="Georgia"/>
                          <a:ea typeface="Georgia"/>
                          <a:cs typeface="Georgia"/>
                          <a:sym typeface="Georgia"/>
                        </a:rPr>
                        <a:t>0.000124</a:t>
                      </a:r>
                      <a:endParaRPr sz="1300">
                        <a:highlight>
                          <a:srgbClr val="FFFF00"/>
                        </a:highligh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140" name="Google Shape;140;p25"/>
          <p:cNvGraphicFramePr/>
          <p:nvPr>
            <p:extLst>
              <p:ext uri="{D42A27DB-BD31-4B8C-83A1-F6EECF244321}">
                <p14:modId xmlns:p14="http://schemas.microsoft.com/office/powerpoint/2010/main" val="1543390082"/>
              </p:ext>
            </p:extLst>
          </p:nvPr>
        </p:nvGraphicFramePr>
        <p:xfrm>
          <a:off x="1141225" y="2933252"/>
          <a:ext cx="2321075" cy="1942569"/>
        </p:xfrm>
        <a:graphic>
          <a:graphicData uri="http://schemas.openxmlformats.org/drawingml/2006/table">
            <a:tbl>
              <a:tblPr>
                <a:noFill/>
                <a:tableStyleId>{5F5E6CD5-36D3-4E49-B276-785820F19707}</a:tableStyleId>
              </a:tblPr>
              <a:tblGrid>
                <a:gridCol w="704450">
                  <a:extLst>
                    <a:ext uri="{9D8B030D-6E8A-4147-A177-3AD203B41FA5}">
                      <a16:colId xmlns:a16="http://schemas.microsoft.com/office/drawing/2014/main" val="20000"/>
                    </a:ext>
                  </a:extLst>
                </a:gridCol>
                <a:gridCol w="704450">
                  <a:extLst>
                    <a:ext uri="{9D8B030D-6E8A-4147-A177-3AD203B41FA5}">
                      <a16:colId xmlns:a16="http://schemas.microsoft.com/office/drawing/2014/main" val="20001"/>
                    </a:ext>
                  </a:extLst>
                </a:gridCol>
                <a:gridCol w="912175">
                  <a:extLst>
                    <a:ext uri="{9D8B030D-6E8A-4147-A177-3AD203B41FA5}">
                      <a16:colId xmlns:a16="http://schemas.microsoft.com/office/drawing/2014/main" val="20002"/>
                    </a:ext>
                  </a:extLst>
                </a:gridCol>
              </a:tblGrid>
              <a:tr h="365075">
                <a:tc gridSpan="3">
                  <a:txBody>
                    <a:bodyPr/>
                    <a:lstStyle/>
                    <a:p>
                      <a:pPr marL="0" lvl="0" indent="0" algn="ctr" rtl="0">
                        <a:spcBef>
                          <a:spcPts val="0"/>
                        </a:spcBef>
                        <a:spcAft>
                          <a:spcPts val="0"/>
                        </a:spcAft>
                        <a:buNone/>
                      </a:pPr>
                      <a:r>
                        <a:rPr lang="en" sz="1300" b="1" dirty="0"/>
                        <a:t>Gradient Boost</a:t>
                      </a:r>
                      <a:endParaRPr sz="1300" b="1"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4925">
                <a:tc>
                  <a:txBody>
                    <a:bodyPr/>
                    <a:lstStyle/>
                    <a:p>
                      <a:pPr marL="0" lvl="0" indent="0" algn="ctr" rtl="0">
                        <a:spcBef>
                          <a:spcPts val="0"/>
                        </a:spcBef>
                        <a:spcAft>
                          <a:spcPts val="0"/>
                        </a:spcAft>
                        <a:buNone/>
                      </a:pPr>
                      <a:r>
                        <a:rPr lang="en" sz="1300"/>
                        <a:t>Split ratio</a:t>
                      </a:r>
                      <a:endParaRPr sz="13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300"/>
                        <a:t>MAE</a:t>
                      </a:r>
                      <a:endParaRPr sz="13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300"/>
                        <a:t>MSE</a:t>
                      </a:r>
                      <a:endParaRPr sz="13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06650">
                <a:tc>
                  <a:txBody>
                    <a:bodyPr/>
                    <a:lstStyle/>
                    <a:p>
                      <a:pPr marL="0" lvl="0" indent="0" algn="ctr" rtl="0">
                        <a:lnSpc>
                          <a:spcPct val="115000"/>
                        </a:lnSpc>
                        <a:spcBef>
                          <a:spcPts val="0"/>
                        </a:spcBef>
                        <a:spcAft>
                          <a:spcPts val="0"/>
                        </a:spcAft>
                        <a:buNone/>
                      </a:pPr>
                      <a:r>
                        <a:rPr lang="en" sz="900">
                          <a:latin typeface="Georgia"/>
                          <a:ea typeface="Georgia"/>
                          <a:cs typeface="Georgia"/>
                          <a:sym typeface="Georgia"/>
                        </a:rPr>
                        <a:t>80:20</a:t>
                      </a:r>
                      <a:endParaRPr sz="13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dirty="0">
                          <a:latin typeface="Georgia"/>
                          <a:ea typeface="Georgia"/>
                          <a:cs typeface="Georgia"/>
                          <a:sym typeface="Georgia"/>
                        </a:rPr>
                        <a:t>0.007914</a:t>
                      </a:r>
                      <a:endParaRPr sz="900"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latin typeface="Georgia"/>
                          <a:ea typeface="Georgia"/>
                          <a:cs typeface="Georgia"/>
                          <a:sym typeface="Georgia"/>
                        </a:rPr>
                        <a:t>0.000157</a:t>
                      </a:r>
                      <a:endParaRPr sz="9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06650">
                <a:tc>
                  <a:txBody>
                    <a:bodyPr/>
                    <a:lstStyle/>
                    <a:p>
                      <a:pPr marL="0" lvl="0" indent="0" algn="ctr" rtl="0">
                        <a:lnSpc>
                          <a:spcPct val="115000"/>
                        </a:lnSpc>
                        <a:spcBef>
                          <a:spcPts val="0"/>
                        </a:spcBef>
                        <a:spcAft>
                          <a:spcPts val="0"/>
                        </a:spcAft>
                        <a:buNone/>
                      </a:pPr>
                      <a:r>
                        <a:rPr lang="en" sz="900">
                          <a:latin typeface="Georgia"/>
                          <a:ea typeface="Georgia"/>
                          <a:cs typeface="Georgia"/>
                          <a:sym typeface="Georgia"/>
                        </a:rPr>
                        <a:t>70:30</a:t>
                      </a:r>
                      <a:endParaRPr sz="13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dirty="0">
                          <a:latin typeface="Georgia"/>
                          <a:ea typeface="Georgia"/>
                          <a:cs typeface="Georgia"/>
                          <a:sym typeface="Georgia"/>
                        </a:rPr>
                        <a:t>0.008264</a:t>
                      </a:r>
                      <a:endParaRPr sz="900"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latin typeface="Georgia"/>
                          <a:ea typeface="Georgia"/>
                          <a:cs typeface="Georgia"/>
                          <a:sym typeface="Georgia"/>
                        </a:rPr>
                        <a:t>0.000154</a:t>
                      </a:r>
                      <a:endParaRPr sz="9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06650">
                <a:tc>
                  <a:txBody>
                    <a:bodyPr/>
                    <a:lstStyle/>
                    <a:p>
                      <a:pPr marL="0" lvl="0" indent="0" algn="ctr" rtl="0">
                        <a:lnSpc>
                          <a:spcPct val="115000"/>
                        </a:lnSpc>
                        <a:spcBef>
                          <a:spcPts val="0"/>
                        </a:spcBef>
                        <a:spcAft>
                          <a:spcPts val="0"/>
                        </a:spcAft>
                        <a:buNone/>
                      </a:pPr>
                      <a:r>
                        <a:rPr lang="en" sz="900">
                          <a:latin typeface="Georgia"/>
                          <a:ea typeface="Georgia"/>
                          <a:cs typeface="Georgia"/>
                          <a:sym typeface="Georgia"/>
                        </a:rPr>
                        <a:t>60:40</a:t>
                      </a:r>
                      <a:endParaRPr sz="13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latin typeface="Georgia"/>
                          <a:ea typeface="Georgia"/>
                          <a:cs typeface="Georgia"/>
                          <a:sym typeface="Georgia"/>
                        </a:rPr>
                        <a:t>0.007831</a:t>
                      </a:r>
                      <a:endParaRPr sz="9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dirty="0">
                          <a:latin typeface="Georgia"/>
                          <a:ea typeface="Georgia"/>
                          <a:cs typeface="Georgia"/>
                          <a:sym typeface="Georgia"/>
                        </a:rPr>
                        <a:t>0.000139</a:t>
                      </a:r>
                      <a:endParaRPr sz="900"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141" name="Google Shape;141;p25"/>
          <p:cNvGraphicFramePr/>
          <p:nvPr/>
        </p:nvGraphicFramePr>
        <p:xfrm>
          <a:off x="5208400" y="812050"/>
          <a:ext cx="2401475" cy="2134838"/>
        </p:xfrm>
        <a:graphic>
          <a:graphicData uri="http://schemas.openxmlformats.org/drawingml/2006/table">
            <a:tbl>
              <a:tblPr>
                <a:noFill/>
                <a:tableStyleId>{5F5E6CD5-36D3-4E49-B276-785820F19707}</a:tableStyleId>
              </a:tblPr>
              <a:tblGrid>
                <a:gridCol w="727950">
                  <a:extLst>
                    <a:ext uri="{9D8B030D-6E8A-4147-A177-3AD203B41FA5}">
                      <a16:colId xmlns:a16="http://schemas.microsoft.com/office/drawing/2014/main" val="20000"/>
                    </a:ext>
                  </a:extLst>
                </a:gridCol>
                <a:gridCol w="727950">
                  <a:extLst>
                    <a:ext uri="{9D8B030D-6E8A-4147-A177-3AD203B41FA5}">
                      <a16:colId xmlns:a16="http://schemas.microsoft.com/office/drawing/2014/main" val="20001"/>
                    </a:ext>
                  </a:extLst>
                </a:gridCol>
                <a:gridCol w="945575">
                  <a:extLst>
                    <a:ext uri="{9D8B030D-6E8A-4147-A177-3AD203B41FA5}">
                      <a16:colId xmlns:a16="http://schemas.microsoft.com/office/drawing/2014/main" val="20002"/>
                    </a:ext>
                  </a:extLst>
                </a:gridCol>
              </a:tblGrid>
              <a:tr h="380975">
                <a:tc gridSpan="3">
                  <a:txBody>
                    <a:bodyPr/>
                    <a:lstStyle/>
                    <a:p>
                      <a:pPr marL="0" lvl="0" indent="0" algn="ctr" rtl="0">
                        <a:spcBef>
                          <a:spcPts val="0"/>
                        </a:spcBef>
                        <a:spcAft>
                          <a:spcPts val="0"/>
                        </a:spcAft>
                        <a:buNone/>
                      </a:pPr>
                      <a:r>
                        <a:rPr lang="en" sz="1300" b="1"/>
                        <a:t>Linear Regression-Lasso</a:t>
                      </a:r>
                      <a:endParaRPr sz="13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9100">
                <a:tc>
                  <a:txBody>
                    <a:bodyPr/>
                    <a:lstStyle/>
                    <a:p>
                      <a:pPr marL="0" lvl="0" indent="0" algn="ctr" rtl="0">
                        <a:spcBef>
                          <a:spcPts val="0"/>
                        </a:spcBef>
                        <a:spcAft>
                          <a:spcPts val="0"/>
                        </a:spcAft>
                        <a:buNone/>
                      </a:pPr>
                      <a:r>
                        <a:rPr lang="en" sz="1300"/>
                        <a:t>Split ratio</a:t>
                      </a:r>
                      <a:endParaRPr sz="13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300"/>
                        <a:t>MAE</a:t>
                      </a:r>
                      <a:endParaRPr sz="13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300"/>
                        <a:t>MSE</a:t>
                      </a:r>
                      <a:endParaRPr sz="13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20000">
                <a:tc>
                  <a:txBody>
                    <a:bodyPr/>
                    <a:lstStyle/>
                    <a:p>
                      <a:pPr marL="0" lvl="0" indent="0" algn="ctr" rtl="0">
                        <a:lnSpc>
                          <a:spcPct val="115000"/>
                        </a:lnSpc>
                        <a:spcBef>
                          <a:spcPts val="0"/>
                        </a:spcBef>
                        <a:spcAft>
                          <a:spcPts val="0"/>
                        </a:spcAft>
                        <a:buNone/>
                      </a:pPr>
                      <a:r>
                        <a:rPr lang="en" sz="900">
                          <a:latin typeface="Georgia"/>
                          <a:ea typeface="Georgia"/>
                          <a:cs typeface="Georgia"/>
                          <a:sym typeface="Georgia"/>
                        </a:rPr>
                        <a:t>80:20</a:t>
                      </a:r>
                      <a:endParaRPr sz="13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latin typeface="Georgia"/>
                          <a:ea typeface="Georgia"/>
                          <a:cs typeface="Georgia"/>
                          <a:sym typeface="Georgia"/>
                        </a:rPr>
                        <a:t>0.274308</a:t>
                      </a:r>
                      <a:endParaRPr sz="13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latin typeface="Georgia"/>
                          <a:ea typeface="Georgia"/>
                          <a:cs typeface="Georgia"/>
                          <a:sym typeface="Georgia"/>
                        </a:rPr>
                        <a:t>0.091189</a:t>
                      </a:r>
                      <a:endParaRPr sz="13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20000">
                <a:tc>
                  <a:txBody>
                    <a:bodyPr/>
                    <a:lstStyle/>
                    <a:p>
                      <a:pPr marL="0" lvl="0" indent="0" algn="ctr" rtl="0">
                        <a:lnSpc>
                          <a:spcPct val="115000"/>
                        </a:lnSpc>
                        <a:spcBef>
                          <a:spcPts val="0"/>
                        </a:spcBef>
                        <a:spcAft>
                          <a:spcPts val="0"/>
                        </a:spcAft>
                        <a:buNone/>
                      </a:pPr>
                      <a:r>
                        <a:rPr lang="en" sz="900">
                          <a:latin typeface="Georgia"/>
                          <a:ea typeface="Georgia"/>
                          <a:cs typeface="Georgia"/>
                          <a:sym typeface="Georgia"/>
                        </a:rPr>
                        <a:t>70:30</a:t>
                      </a:r>
                      <a:endParaRPr sz="13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latin typeface="Georgia"/>
                          <a:ea typeface="Georgia"/>
                          <a:cs typeface="Georgia"/>
                          <a:sym typeface="Georgia"/>
                        </a:rPr>
                        <a:t>0.273553</a:t>
                      </a:r>
                      <a:endParaRPr sz="13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latin typeface="Georgia"/>
                          <a:ea typeface="Georgia"/>
                          <a:cs typeface="Georgia"/>
                          <a:sym typeface="Georgia"/>
                        </a:rPr>
                        <a:t>0.090258</a:t>
                      </a:r>
                      <a:endParaRPr sz="13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87625">
                <a:tc>
                  <a:txBody>
                    <a:bodyPr/>
                    <a:lstStyle/>
                    <a:p>
                      <a:pPr marL="0" lvl="0" indent="0" algn="ctr" rtl="0">
                        <a:lnSpc>
                          <a:spcPct val="115000"/>
                        </a:lnSpc>
                        <a:spcBef>
                          <a:spcPts val="0"/>
                        </a:spcBef>
                        <a:spcAft>
                          <a:spcPts val="0"/>
                        </a:spcAft>
                        <a:buNone/>
                      </a:pPr>
                      <a:r>
                        <a:rPr lang="en" sz="900">
                          <a:latin typeface="Georgia"/>
                          <a:ea typeface="Georgia"/>
                          <a:cs typeface="Georgia"/>
                          <a:sym typeface="Georgia"/>
                        </a:rPr>
                        <a:t>60:40</a:t>
                      </a:r>
                      <a:endParaRPr sz="13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latin typeface="Georgia"/>
                          <a:ea typeface="Georgia"/>
                          <a:cs typeface="Georgia"/>
                          <a:sym typeface="Georgia"/>
                        </a:rPr>
                        <a:t>0.271493</a:t>
                      </a:r>
                      <a:endParaRPr sz="13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latin typeface="Georgia"/>
                          <a:ea typeface="Georgia"/>
                          <a:cs typeface="Georgia"/>
                          <a:sym typeface="Georgia"/>
                        </a:rPr>
                        <a:t>0.088999</a:t>
                      </a:r>
                      <a:endParaRPr sz="13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142" name="Google Shape;142;p25"/>
          <p:cNvGraphicFramePr/>
          <p:nvPr>
            <p:extLst>
              <p:ext uri="{D42A27DB-BD31-4B8C-83A1-F6EECF244321}">
                <p14:modId xmlns:p14="http://schemas.microsoft.com/office/powerpoint/2010/main" val="2579560591"/>
              </p:ext>
            </p:extLst>
          </p:nvPr>
        </p:nvGraphicFramePr>
        <p:xfrm>
          <a:off x="5208400" y="2939878"/>
          <a:ext cx="2401475" cy="1942569"/>
        </p:xfrm>
        <a:graphic>
          <a:graphicData uri="http://schemas.openxmlformats.org/drawingml/2006/table">
            <a:tbl>
              <a:tblPr>
                <a:noFill/>
                <a:tableStyleId>{5F5E6CD5-36D3-4E49-B276-785820F19707}</a:tableStyleId>
              </a:tblPr>
              <a:tblGrid>
                <a:gridCol w="704450">
                  <a:extLst>
                    <a:ext uri="{9D8B030D-6E8A-4147-A177-3AD203B41FA5}">
                      <a16:colId xmlns:a16="http://schemas.microsoft.com/office/drawing/2014/main" val="20000"/>
                    </a:ext>
                  </a:extLst>
                </a:gridCol>
                <a:gridCol w="704450">
                  <a:extLst>
                    <a:ext uri="{9D8B030D-6E8A-4147-A177-3AD203B41FA5}">
                      <a16:colId xmlns:a16="http://schemas.microsoft.com/office/drawing/2014/main" val="20001"/>
                    </a:ext>
                  </a:extLst>
                </a:gridCol>
                <a:gridCol w="992575">
                  <a:extLst>
                    <a:ext uri="{9D8B030D-6E8A-4147-A177-3AD203B41FA5}">
                      <a16:colId xmlns:a16="http://schemas.microsoft.com/office/drawing/2014/main" val="20002"/>
                    </a:ext>
                  </a:extLst>
                </a:gridCol>
              </a:tblGrid>
              <a:tr h="304775">
                <a:tc gridSpan="3">
                  <a:txBody>
                    <a:bodyPr/>
                    <a:lstStyle/>
                    <a:p>
                      <a:pPr marL="0" lvl="0" indent="0" algn="ctr" rtl="0">
                        <a:spcBef>
                          <a:spcPts val="0"/>
                        </a:spcBef>
                        <a:spcAft>
                          <a:spcPts val="0"/>
                        </a:spcAft>
                        <a:buNone/>
                      </a:pPr>
                      <a:r>
                        <a:rPr lang="en" sz="1300" b="1"/>
                        <a:t>LSTM</a:t>
                      </a:r>
                      <a:endParaRPr sz="13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4925">
                <a:tc>
                  <a:txBody>
                    <a:bodyPr/>
                    <a:lstStyle/>
                    <a:p>
                      <a:pPr marL="0" lvl="0" indent="0" algn="ctr" rtl="0">
                        <a:spcBef>
                          <a:spcPts val="0"/>
                        </a:spcBef>
                        <a:spcAft>
                          <a:spcPts val="0"/>
                        </a:spcAft>
                        <a:buNone/>
                      </a:pPr>
                      <a:r>
                        <a:rPr lang="en" sz="1300"/>
                        <a:t>Split ratio</a:t>
                      </a:r>
                      <a:endParaRPr sz="13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300"/>
                        <a:t>MAE</a:t>
                      </a:r>
                      <a:endParaRPr sz="13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300"/>
                        <a:t>MSE</a:t>
                      </a:r>
                      <a:endParaRPr sz="13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06650">
                <a:tc>
                  <a:txBody>
                    <a:bodyPr/>
                    <a:lstStyle/>
                    <a:p>
                      <a:pPr marL="0" lvl="0" indent="0" algn="ctr" rtl="0">
                        <a:lnSpc>
                          <a:spcPct val="115000"/>
                        </a:lnSpc>
                        <a:spcBef>
                          <a:spcPts val="0"/>
                        </a:spcBef>
                        <a:spcAft>
                          <a:spcPts val="0"/>
                        </a:spcAft>
                        <a:buNone/>
                      </a:pPr>
                      <a:r>
                        <a:rPr lang="en" sz="900">
                          <a:latin typeface="Georgia"/>
                          <a:ea typeface="Georgia"/>
                          <a:cs typeface="Georgia"/>
                          <a:sym typeface="Georgia"/>
                        </a:rPr>
                        <a:t>80:20</a:t>
                      </a:r>
                      <a:endParaRPr sz="13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dirty="0">
                          <a:latin typeface="Georgia"/>
                          <a:ea typeface="Georgia"/>
                          <a:cs typeface="Georgia"/>
                          <a:sym typeface="Georgia"/>
                        </a:rPr>
                        <a:t>0.016559</a:t>
                      </a:r>
                      <a:endParaRPr sz="900"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a:latin typeface="Georgia"/>
                          <a:ea typeface="Georgia"/>
                          <a:cs typeface="Georgia"/>
                          <a:sym typeface="Georgia"/>
                        </a:rPr>
                        <a:t>0.000522</a:t>
                      </a:r>
                      <a:endParaRPr sz="9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06650">
                <a:tc>
                  <a:txBody>
                    <a:bodyPr/>
                    <a:lstStyle/>
                    <a:p>
                      <a:pPr marL="0" lvl="0" indent="0" algn="ctr" rtl="0">
                        <a:lnSpc>
                          <a:spcPct val="115000"/>
                        </a:lnSpc>
                        <a:spcBef>
                          <a:spcPts val="0"/>
                        </a:spcBef>
                        <a:spcAft>
                          <a:spcPts val="0"/>
                        </a:spcAft>
                        <a:buNone/>
                      </a:pPr>
                      <a:r>
                        <a:rPr lang="en" sz="900">
                          <a:latin typeface="Georgia"/>
                          <a:ea typeface="Georgia"/>
                          <a:cs typeface="Georgia"/>
                          <a:sym typeface="Georgia"/>
                        </a:rPr>
                        <a:t>70:30</a:t>
                      </a:r>
                      <a:endParaRPr sz="13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dirty="0">
                          <a:latin typeface="Georgia"/>
                          <a:ea typeface="Georgia"/>
                          <a:cs typeface="Georgia"/>
                          <a:sym typeface="Georgia"/>
                        </a:rPr>
                        <a:t>0.018267</a:t>
                      </a:r>
                      <a:endParaRPr sz="900"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dirty="0">
                          <a:latin typeface="Georgia"/>
                          <a:ea typeface="Georgia"/>
                          <a:cs typeface="Georgia"/>
                          <a:sym typeface="Georgia"/>
                        </a:rPr>
                        <a:t>0.000799</a:t>
                      </a:r>
                      <a:endParaRPr sz="900"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06650">
                <a:tc>
                  <a:txBody>
                    <a:bodyPr/>
                    <a:lstStyle/>
                    <a:p>
                      <a:pPr marL="0" lvl="0" indent="0" algn="ctr" rtl="0">
                        <a:lnSpc>
                          <a:spcPct val="115000"/>
                        </a:lnSpc>
                        <a:spcBef>
                          <a:spcPts val="0"/>
                        </a:spcBef>
                        <a:spcAft>
                          <a:spcPts val="0"/>
                        </a:spcAft>
                        <a:buNone/>
                      </a:pPr>
                      <a:r>
                        <a:rPr lang="en" sz="900">
                          <a:latin typeface="Georgia"/>
                          <a:ea typeface="Georgia"/>
                          <a:cs typeface="Georgia"/>
                          <a:sym typeface="Georgia"/>
                        </a:rPr>
                        <a:t>60:40</a:t>
                      </a:r>
                      <a:endParaRPr sz="13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a:latin typeface="Georgia"/>
                          <a:ea typeface="Georgia"/>
                          <a:cs typeface="Georgia"/>
                          <a:sym typeface="Georgia"/>
                        </a:rPr>
                        <a:t>0.015514</a:t>
                      </a:r>
                      <a:endParaRPr sz="9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dirty="0">
                          <a:latin typeface="Georgia"/>
                          <a:ea typeface="Georgia"/>
                          <a:cs typeface="Georgia"/>
                          <a:sym typeface="Georgia"/>
                        </a:rPr>
                        <a:t>0.000476</a:t>
                      </a:r>
                      <a:endParaRPr sz="900"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64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0555"/>
              <a:buFont typeface="Arial"/>
              <a:buNone/>
            </a:pPr>
            <a:r>
              <a:rPr lang="en"/>
              <a:t>Results Based on Grid Search CV.</a:t>
            </a:r>
            <a:endParaRPr/>
          </a:p>
          <a:p>
            <a:pPr marL="0" lvl="0" indent="0" algn="l" rtl="0">
              <a:spcBef>
                <a:spcPts val="0"/>
              </a:spcBef>
              <a:spcAft>
                <a:spcPts val="0"/>
              </a:spcAft>
              <a:buNone/>
            </a:pPr>
            <a:endParaRPr/>
          </a:p>
        </p:txBody>
      </p:sp>
      <p:sp>
        <p:nvSpPr>
          <p:cNvPr id="148" name="Google Shape;148;p26"/>
          <p:cNvSpPr txBox="1"/>
          <p:nvPr/>
        </p:nvSpPr>
        <p:spPr>
          <a:xfrm>
            <a:off x="378150" y="778400"/>
            <a:ext cx="25716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latin typeface="Playfair Display"/>
                <a:ea typeface="Playfair Display"/>
                <a:cs typeface="Playfair Display"/>
                <a:sym typeface="Playfair Display"/>
              </a:rPr>
              <a:t>RANDOM FOREST.</a:t>
            </a:r>
            <a:endParaRPr sz="1900" b="1">
              <a:latin typeface="Oswald"/>
              <a:ea typeface="Oswald"/>
              <a:cs typeface="Oswald"/>
              <a:sym typeface="Oswald"/>
            </a:endParaRPr>
          </a:p>
        </p:txBody>
      </p:sp>
      <p:sp>
        <p:nvSpPr>
          <p:cNvPr id="149" name="Google Shape;149;p26"/>
          <p:cNvSpPr txBox="1"/>
          <p:nvPr/>
        </p:nvSpPr>
        <p:spPr>
          <a:xfrm>
            <a:off x="105800" y="1163875"/>
            <a:ext cx="30444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latin typeface="Playfair Display"/>
                <a:ea typeface="Playfair Display"/>
                <a:cs typeface="Playfair Display"/>
                <a:sym typeface="Playfair Display"/>
              </a:rPr>
              <a:t>Parameter Grid:-</a:t>
            </a:r>
            <a:endParaRPr u="sng">
              <a:latin typeface="Playfair Display"/>
              <a:ea typeface="Playfair Display"/>
              <a:cs typeface="Playfair Display"/>
              <a:sym typeface="Playfair Display"/>
            </a:endParaRPr>
          </a:p>
          <a:p>
            <a:pPr marL="0" lvl="0" indent="0" algn="l" rtl="0">
              <a:spcBef>
                <a:spcPts val="0"/>
              </a:spcBef>
              <a:spcAft>
                <a:spcPts val="0"/>
              </a:spcAft>
              <a:buNone/>
            </a:pPr>
            <a:r>
              <a:rPr lang="en">
                <a:latin typeface="Playfair Display"/>
                <a:ea typeface="Playfair Display"/>
                <a:cs typeface="Playfair Display"/>
                <a:sym typeface="Playfair Display"/>
              </a:rPr>
              <a:t>‘bootstrap’ : [True]</a:t>
            </a:r>
            <a:endParaRPr>
              <a:latin typeface="Playfair Display"/>
              <a:ea typeface="Playfair Display"/>
              <a:cs typeface="Playfair Display"/>
              <a:sym typeface="Playfair Display"/>
            </a:endParaRPr>
          </a:p>
          <a:p>
            <a:pPr marL="0" lvl="0" indent="0" algn="l" rtl="0">
              <a:spcBef>
                <a:spcPts val="0"/>
              </a:spcBef>
              <a:spcAft>
                <a:spcPts val="0"/>
              </a:spcAft>
              <a:buNone/>
            </a:pPr>
            <a:r>
              <a:rPr lang="en">
                <a:latin typeface="Playfair Display"/>
                <a:ea typeface="Playfair Display"/>
                <a:cs typeface="Playfair Display"/>
                <a:sym typeface="Playfair Display"/>
              </a:rPr>
              <a:t>‘max_depth’ : [80,90,100,110]</a:t>
            </a:r>
            <a:endParaRPr>
              <a:latin typeface="Playfair Display"/>
              <a:ea typeface="Playfair Display"/>
              <a:cs typeface="Playfair Display"/>
              <a:sym typeface="Playfair Display"/>
            </a:endParaRPr>
          </a:p>
          <a:p>
            <a:pPr marL="0" lvl="0" indent="0" algn="l" rtl="0">
              <a:spcBef>
                <a:spcPts val="0"/>
              </a:spcBef>
              <a:spcAft>
                <a:spcPts val="0"/>
              </a:spcAft>
              <a:buNone/>
            </a:pPr>
            <a:r>
              <a:rPr lang="en">
                <a:latin typeface="Playfair Display"/>
                <a:ea typeface="Playfair Display"/>
                <a:cs typeface="Playfair Display"/>
                <a:sym typeface="Playfair Display"/>
              </a:rPr>
              <a:t>‘max_features’ : [2,3]</a:t>
            </a:r>
            <a:endParaRPr>
              <a:latin typeface="Playfair Display"/>
              <a:ea typeface="Playfair Display"/>
              <a:cs typeface="Playfair Display"/>
              <a:sym typeface="Playfair Display"/>
            </a:endParaRPr>
          </a:p>
          <a:p>
            <a:pPr marL="0" lvl="0" indent="0" algn="l" rtl="0">
              <a:spcBef>
                <a:spcPts val="0"/>
              </a:spcBef>
              <a:spcAft>
                <a:spcPts val="0"/>
              </a:spcAft>
              <a:buNone/>
            </a:pPr>
            <a:r>
              <a:rPr lang="en">
                <a:latin typeface="Playfair Display"/>
                <a:ea typeface="Playfair Display"/>
                <a:cs typeface="Playfair Display"/>
                <a:sym typeface="Playfair Display"/>
              </a:rPr>
              <a:t>‘mean_sample_leaf’ : [3,4,5]</a:t>
            </a:r>
            <a:endParaRPr>
              <a:latin typeface="Playfair Display"/>
              <a:ea typeface="Playfair Display"/>
              <a:cs typeface="Playfair Display"/>
              <a:sym typeface="Playfair Display"/>
            </a:endParaRPr>
          </a:p>
          <a:p>
            <a:pPr marL="0" lvl="0" indent="0" algn="l" rtl="0">
              <a:spcBef>
                <a:spcPts val="0"/>
              </a:spcBef>
              <a:spcAft>
                <a:spcPts val="0"/>
              </a:spcAft>
              <a:buNone/>
            </a:pPr>
            <a:r>
              <a:rPr lang="en">
                <a:latin typeface="Playfair Display"/>
                <a:ea typeface="Playfair Display"/>
                <a:cs typeface="Playfair Display"/>
                <a:sym typeface="Playfair Display"/>
              </a:rPr>
              <a:t>‘</a:t>
            </a:r>
            <a:r>
              <a:rPr lang="en">
                <a:highlight>
                  <a:srgbClr val="FFFFFF"/>
                </a:highlight>
                <a:latin typeface="Playfair Display"/>
                <a:ea typeface="Playfair Display"/>
                <a:cs typeface="Playfair Display"/>
                <a:sym typeface="Playfair Display"/>
              </a:rPr>
              <a:t>min_samples_split</a:t>
            </a:r>
            <a:r>
              <a:rPr lang="en">
                <a:latin typeface="Playfair Display"/>
                <a:ea typeface="Playfair Display"/>
                <a:cs typeface="Playfair Display"/>
                <a:sym typeface="Playfair Display"/>
              </a:rPr>
              <a:t>’ : [8,10,12]</a:t>
            </a:r>
            <a:endParaRPr>
              <a:latin typeface="Playfair Display"/>
              <a:ea typeface="Playfair Display"/>
              <a:cs typeface="Playfair Display"/>
              <a:sym typeface="Playfair Display"/>
            </a:endParaRPr>
          </a:p>
          <a:p>
            <a:pPr marL="0" lvl="0" indent="0" algn="l" rtl="0">
              <a:spcBef>
                <a:spcPts val="0"/>
              </a:spcBef>
              <a:spcAft>
                <a:spcPts val="0"/>
              </a:spcAft>
              <a:buClr>
                <a:schemeClr val="dk2"/>
              </a:buClr>
              <a:buSzPts val="1100"/>
              <a:buFont typeface="Arial"/>
              <a:buNone/>
            </a:pPr>
            <a:r>
              <a:rPr lang="en">
                <a:latin typeface="Playfair Display"/>
                <a:ea typeface="Playfair Display"/>
                <a:cs typeface="Playfair Display"/>
                <a:sym typeface="Playfair Display"/>
              </a:rPr>
              <a:t>‘</a:t>
            </a:r>
            <a:r>
              <a:rPr lang="en">
                <a:highlight>
                  <a:srgbClr val="FFFFFF"/>
                </a:highlight>
                <a:latin typeface="Playfair Display"/>
                <a:ea typeface="Playfair Display"/>
                <a:cs typeface="Playfair Display"/>
                <a:sym typeface="Playfair Display"/>
              </a:rPr>
              <a:t>n_estimators</a:t>
            </a:r>
            <a:r>
              <a:rPr lang="en">
                <a:latin typeface="Playfair Display"/>
                <a:ea typeface="Playfair Display"/>
                <a:cs typeface="Playfair Display"/>
                <a:sym typeface="Playfair Display"/>
              </a:rPr>
              <a:t>’ : [100,200,300,1000]</a:t>
            </a:r>
            <a:endParaRPr>
              <a:latin typeface="Playfair Display"/>
              <a:ea typeface="Playfair Display"/>
              <a:cs typeface="Playfair Display"/>
              <a:sym typeface="Playfair Display"/>
            </a:endParaRPr>
          </a:p>
        </p:txBody>
      </p:sp>
      <p:sp>
        <p:nvSpPr>
          <p:cNvPr id="150" name="Google Shape;150;p26"/>
          <p:cNvSpPr txBox="1"/>
          <p:nvPr/>
        </p:nvSpPr>
        <p:spPr>
          <a:xfrm>
            <a:off x="3125300" y="1123225"/>
            <a:ext cx="29202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latin typeface="Playfair Display"/>
                <a:ea typeface="Playfair Display"/>
                <a:cs typeface="Playfair Display"/>
                <a:sym typeface="Playfair Display"/>
              </a:rPr>
              <a:t>GS Best Parameters For Train Part:-</a:t>
            </a:r>
            <a:endParaRPr>
              <a:latin typeface="Playfair Display"/>
              <a:ea typeface="Playfair Display"/>
              <a:cs typeface="Playfair Display"/>
              <a:sym typeface="Playfair Display"/>
            </a:endParaRPr>
          </a:p>
          <a:p>
            <a:pPr marL="0" lvl="0" indent="0" algn="l" rtl="0">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max_depth=90,</a:t>
            </a:r>
            <a:endParaRPr>
              <a:solidFill>
                <a:srgbClr val="212121"/>
              </a:solidFill>
              <a:highlight>
                <a:srgbClr val="FFFFFF"/>
              </a:highlight>
              <a:latin typeface="Playfair Display"/>
              <a:ea typeface="Playfair Display"/>
              <a:cs typeface="Playfair Display"/>
              <a:sym typeface="Playfair Display"/>
            </a:endParaRPr>
          </a:p>
          <a:p>
            <a:pPr marL="0" lvl="0" indent="0" algn="l" rtl="0">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max_features=3, </a:t>
            </a:r>
            <a:endParaRPr>
              <a:solidFill>
                <a:srgbClr val="212121"/>
              </a:solidFill>
              <a:highlight>
                <a:srgbClr val="FFFFFF"/>
              </a:highlight>
              <a:latin typeface="Playfair Display"/>
              <a:ea typeface="Playfair Display"/>
              <a:cs typeface="Playfair Display"/>
              <a:sym typeface="Playfair Display"/>
            </a:endParaRPr>
          </a:p>
          <a:p>
            <a:pPr marL="0" lvl="0" indent="0" algn="l" rtl="0">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min_samples_leaf=3, </a:t>
            </a:r>
            <a:endParaRPr>
              <a:solidFill>
                <a:srgbClr val="212121"/>
              </a:solidFill>
              <a:highlight>
                <a:srgbClr val="FFFFFF"/>
              </a:highlight>
              <a:latin typeface="Playfair Display"/>
              <a:ea typeface="Playfair Display"/>
              <a:cs typeface="Playfair Display"/>
              <a:sym typeface="Playfair Display"/>
            </a:endParaRPr>
          </a:p>
          <a:p>
            <a:pPr marL="0" lvl="0" indent="0" algn="l" rtl="0">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min_samples_split=8, </a:t>
            </a:r>
            <a:endParaRPr>
              <a:solidFill>
                <a:srgbClr val="212121"/>
              </a:solidFill>
              <a:highlight>
                <a:srgbClr val="FFFFFF"/>
              </a:highlight>
              <a:latin typeface="Playfair Display"/>
              <a:ea typeface="Playfair Display"/>
              <a:cs typeface="Playfair Display"/>
              <a:sym typeface="Playfair Display"/>
            </a:endParaRPr>
          </a:p>
          <a:p>
            <a:pPr marL="0" lvl="0" indent="0" algn="l" rtl="0">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n_estimators=300</a:t>
            </a:r>
            <a:endParaRPr>
              <a:latin typeface="Playfair Display"/>
              <a:ea typeface="Playfair Display"/>
              <a:cs typeface="Playfair Display"/>
              <a:sym typeface="Playfair Display"/>
            </a:endParaRPr>
          </a:p>
        </p:txBody>
      </p:sp>
      <p:sp>
        <p:nvSpPr>
          <p:cNvPr id="151" name="Google Shape;151;p26"/>
          <p:cNvSpPr txBox="1"/>
          <p:nvPr/>
        </p:nvSpPr>
        <p:spPr>
          <a:xfrm>
            <a:off x="6045500" y="1123225"/>
            <a:ext cx="29202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latin typeface="Playfair Display"/>
                <a:ea typeface="Playfair Display"/>
                <a:cs typeface="Playfair Display"/>
                <a:sym typeface="Playfair Display"/>
              </a:rPr>
              <a:t>GS Best Parameters For Test Part:-</a:t>
            </a:r>
            <a:endParaRPr>
              <a:latin typeface="Playfair Display"/>
              <a:ea typeface="Playfair Display"/>
              <a:cs typeface="Playfair Display"/>
              <a:sym typeface="Playfair Display"/>
            </a:endParaRPr>
          </a:p>
          <a:p>
            <a:pPr marL="0" lvl="0" indent="0" algn="l" rtl="0">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max_depth=110,</a:t>
            </a:r>
            <a:endParaRPr>
              <a:solidFill>
                <a:srgbClr val="212121"/>
              </a:solidFill>
              <a:highlight>
                <a:srgbClr val="FFFFFF"/>
              </a:highlight>
              <a:latin typeface="Playfair Display"/>
              <a:ea typeface="Playfair Display"/>
              <a:cs typeface="Playfair Display"/>
              <a:sym typeface="Playfair Display"/>
            </a:endParaRPr>
          </a:p>
          <a:p>
            <a:pPr marL="0" lvl="0" indent="0" algn="l" rtl="0">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max_features=3, </a:t>
            </a:r>
            <a:endParaRPr>
              <a:solidFill>
                <a:srgbClr val="212121"/>
              </a:solidFill>
              <a:highlight>
                <a:srgbClr val="FFFFFF"/>
              </a:highlight>
              <a:latin typeface="Playfair Display"/>
              <a:ea typeface="Playfair Display"/>
              <a:cs typeface="Playfair Display"/>
              <a:sym typeface="Playfair Display"/>
            </a:endParaRPr>
          </a:p>
          <a:p>
            <a:pPr marL="0" lvl="0" indent="0" algn="l" rtl="0">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min_samples_leaf=3, </a:t>
            </a:r>
            <a:endParaRPr>
              <a:solidFill>
                <a:srgbClr val="212121"/>
              </a:solidFill>
              <a:highlight>
                <a:srgbClr val="FFFFFF"/>
              </a:highlight>
              <a:latin typeface="Playfair Display"/>
              <a:ea typeface="Playfair Display"/>
              <a:cs typeface="Playfair Display"/>
              <a:sym typeface="Playfair Display"/>
            </a:endParaRPr>
          </a:p>
          <a:p>
            <a:pPr marL="0" lvl="0" indent="0" algn="l" rtl="0">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min_samples_split=8, </a:t>
            </a:r>
            <a:endParaRPr>
              <a:solidFill>
                <a:srgbClr val="212121"/>
              </a:solidFill>
              <a:highlight>
                <a:srgbClr val="FFFFFF"/>
              </a:highlight>
              <a:latin typeface="Playfair Display"/>
              <a:ea typeface="Playfair Display"/>
              <a:cs typeface="Playfair Display"/>
              <a:sym typeface="Playfair Display"/>
            </a:endParaRPr>
          </a:p>
          <a:p>
            <a:pPr marL="0" lvl="0" indent="0" algn="l" rtl="0">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n_estimators=100</a:t>
            </a:r>
            <a:endParaRPr>
              <a:latin typeface="Playfair Display"/>
              <a:ea typeface="Playfair Display"/>
              <a:cs typeface="Playfair Display"/>
              <a:sym typeface="Playfair Display"/>
            </a:endParaRPr>
          </a:p>
        </p:txBody>
      </p:sp>
      <p:graphicFrame>
        <p:nvGraphicFramePr>
          <p:cNvPr id="152" name="Google Shape;152;p26"/>
          <p:cNvGraphicFramePr/>
          <p:nvPr/>
        </p:nvGraphicFramePr>
        <p:xfrm>
          <a:off x="2599425" y="2841923"/>
          <a:ext cx="3945150" cy="2011520"/>
        </p:xfrm>
        <a:graphic>
          <a:graphicData uri="http://schemas.openxmlformats.org/drawingml/2006/table">
            <a:tbl>
              <a:tblPr>
                <a:noFill/>
                <a:tableStyleId>{5F5E6CD5-36D3-4E49-B276-785820F19707}</a:tableStyleId>
              </a:tblPr>
              <a:tblGrid>
                <a:gridCol w="1315050">
                  <a:extLst>
                    <a:ext uri="{9D8B030D-6E8A-4147-A177-3AD203B41FA5}">
                      <a16:colId xmlns:a16="http://schemas.microsoft.com/office/drawing/2014/main" val="20000"/>
                    </a:ext>
                  </a:extLst>
                </a:gridCol>
                <a:gridCol w="1315050">
                  <a:extLst>
                    <a:ext uri="{9D8B030D-6E8A-4147-A177-3AD203B41FA5}">
                      <a16:colId xmlns:a16="http://schemas.microsoft.com/office/drawing/2014/main" val="20001"/>
                    </a:ext>
                  </a:extLst>
                </a:gridCol>
                <a:gridCol w="1315050">
                  <a:extLst>
                    <a:ext uri="{9D8B030D-6E8A-4147-A177-3AD203B41FA5}">
                      <a16:colId xmlns:a16="http://schemas.microsoft.com/office/drawing/2014/main" val="20002"/>
                    </a:ext>
                  </a:extLst>
                </a:gridCol>
              </a:tblGrid>
              <a:tr h="365725">
                <a:tc gridSpan="3">
                  <a:txBody>
                    <a:bodyPr/>
                    <a:lstStyle/>
                    <a:p>
                      <a:pPr marL="0" lvl="0" indent="0" algn="ctr" rtl="0">
                        <a:spcBef>
                          <a:spcPts val="0"/>
                        </a:spcBef>
                        <a:spcAft>
                          <a:spcPts val="0"/>
                        </a:spcAft>
                        <a:buNone/>
                      </a:pPr>
                      <a:r>
                        <a:rPr lang="en" sz="1200">
                          <a:latin typeface="Playfair Display"/>
                          <a:ea typeface="Playfair Display"/>
                          <a:cs typeface="Playfair Display"/>
                          <a:sym typeface="Playfair Display"/>
                        </a:rPr>
                        <a:t>GS Best Score.</a:t>
                      </a:r>
                      <a:endParaRPr sz="1200">
                        <a:latin typeface="Playfair Display"/>
                        <a:ea typeface="Playfair Display"/>
                        <a:cs typeface="Playfair Display"/>
                        <a:sym typeface="Playfair Display"/>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48600">
                <a:tc>
                  <a:txBody>
                    <a:bodyPr/>
                    <a:lstStyle/>
                    <a:p>
                      <a:pPr marL="0" lvl="0" indent="0" algn="ctr" rtl="0">
                        <a:spcBef>
                          <a:spcPts val="0"/>
                        </a:spcBef>
                        <a:spcAft>
                          <a:spcPts val="0"/>
                        </a:spcAft>
                        <a:buNone/>
                      </a:pPr>
                      <a:r>
                        <a:rPr lang="en" sz="1200">
                          <a:latin typeface="Playfair Display"/>
                          <a:ea typeface="Playfair Display"/>
                          <a:cs typeface="Playfair Display"/>
                          <a:sym typeface="Playfair Display"/>
                        </a:rPr>
                        <a:t>TrainTest Ratio</a:t>
                      </a:r>
                      <a:endParaRPr sz="1200">
                        <a:latin typeface="Playfair Display"/>
                        <a:ea typeface="Playfair Display"/>
                        <a:cs typeface="Playfair Display"/>
                        <a:sym typeface="Playfair Display"/>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Playfair Display"/>
                          <a:ea typeface="Playfair Display"/>
                          <a:cs typeface="Playfair Display"/>
                          <a:sym typeface="Playfair Display"/>
                        </a:rPr>
                        <a:t>Train Part</a:t>
                      </a:r>
                      <a:endParaRPr sz="1200">
                        <a:latin typeface="Playfair Display"/>
                        <a:ea typeface="Playfair Display"/>
                        <a:cs typeface="Playfair Display"/>
                        <a:sym typeface="Playfair Display"/>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Playfair Display"/>
                          <a:ea typeface="Playfair Display"/>
                          <a:cs typeface="Playfair Display"/>
                          <a:sym typeface="Playfair Display"/>
                        </a:rPr>
                        <a:t>Test Part</a:t>
                      </a:r>
                      <a:endParaRPr sz="1200">
                        <a:latin typeface="Playfair Display"/>
                        <a:ea typeface="Playfair Display"/>
                        <a:cs typeface="Playfair Display"/>
                        <a:sym typeface="Playfair Display"/>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65725">
                <a:tc>
                  <a:txBody>
                    <a:bodyPr/>
                    <a:lstStyle/>
                    <a:p>
                      <a:pPr marL="0" lvl="0" indent="0" algn="ctr" rtl="0">
                        <a:spcBef>
                          <a:spcPts val="0"/>
                        </a:spcBef>
                        <a:spcAft>
                          <a:spcPts val="0"/>
                        </a:spcAft>
                        <a:buNone/>
                      </a:pPr>
                      <a:r>
                        <a:rPr lang="en" sz="1200">
                          <a:latin typeface="Playfair Display"/>
                          <a:ea typeface="Playfair Display"/>
                          <a:cs typeface="Playfair Display"/>
                          <a:sym typeface="Playfair Display"/>
                        </a:rPr>
                        <a:t>80:20</a:t>
                      </a:r>
                      <a:endParaRPr sz="1200">
                        <a:latin typeface="Playfair Display"/>
                        <a:ea typeface="Playfair Display"/>
                        <a:cs typeface="Playfair Display"/>
                        <a:sym typeface="Playfair Display"/>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071924"/>
                          </a:solidFill>
                          <a:highlight>
                            <a:srgbClr val="FFFF00"/>
                          </a:highlight>
                          <a:latin typeface="Playfair Display"/>
                          <a:ea typeface="Playfair Display"/>
                          <a:cs typeface="Playfair Display"/>
                          <a:sym typeface="Playfair Display"/>
                        </a:rPr>
                        <a:t>0.998125</a:t>
                      </a:r>
                      <a:endParaRPr sz="1200">
                        <a:highlight>
                          <a:srgbClr val="FFFF00"/>
                        </a:highlight>
                        <a:latin typeface="Playfair Display"/>
                        <a:ea typeface="Playfair Display"/>
                        <a:cs typeface="Playfair Display"/>
                        <a:sym typeface="Playfair Display"/>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071924"/>
                          </a:solidFill>
                          <a:highlight>
                            <a:srgbClr val="FFFFFF"/>
                          </a:highlight>
                          <a:latin typeface="Playfair Display"/>
                          <a:ea typeface="Playfair Display"/>
                          <a:cs typeface="Playfair Display"/>
                          <a:sym typeface="Playfair Display"/>
                        </a:rPr>
                        <a:t>0.997195</a:t>
                      </a:r>
                      <a:endParaRPr sz="1200">
                        <a:latin typeface="Playfair Display"/>
                        <a:ea typeface="Playfair Display"/>
                        <a:cs typeface="Playfair Display"/>
                        <a:sym typeface="Playfair Display"/>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65725">
                <a:tc>
                  <a:txBody>
                    <a:bodyPr/>
                    <a:lstStyle/>
                    <a:p>
                      <a:pPr marL="0" lvl="0" indent="0" algn="ctr" rtl="0">
                        <a:spcBef>
                          <a:spcPts val="0"/>
                        </a:spcBef>
                        <a:spcAft>
                          <a:spcPts val="0"/>
                        </a:spcAft>
                        <a:buNone/>
                      </a:pPr>
                      <a:r>
                        <a:rPr lang="en" sz="1200">
                          <a:latin typeface="Playfair Display"/>
                          <a:ea typeface="Playfair Display"/>
                          <a:cs typeface="Playfair Display"/>
                          <a:sym typeface="Playfair Display"/>
                        </a:rPr>
                        <a:t>70:30</a:t>
                      </a:r>
                      <a:endParaRPr sz="1200">
                        <a:latin typeface="Playfair Display"/>
                        <a:ea typeface="Playfair Display"/>
                        <a:cs typeface="Playfair Display"/>
                        <a:sym typeface="Playfair Display"/>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071924"/>
                          </a:solidFill>
                          <a:highlight>
                            <a:srgbClr val="FFFFFF"/>
                          </a:highlight>
                          <a:latin typeface="Playfair Display"/>
                          <a:ea typeface="Playfair Display"/>
                          <a:cs typeface="Playfair Display"/>
                          <a:sym typeface="Playfair Display"/>
                        </a:rPr>
                        <a:t>0.997987</a:t>
                      </a:r>
                      <a:endParaRPr sz="1200">
                        <a:latin typeface="Playfair Display"/>
                        <a:ea typeface="Playfair Display"/>
                        <a:cs typeface="Playfair Display"/>
                        <a:sym typeface="Playfair Display"/>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071924"/>
                          </a:solidFill>
                          <a:highlight>
                            <a:srgbClr val="FFFFFF"/>
                          </a:highlight>
                          <a:latin typeface="Playfair Display"/>
                          <a:ea typeface="Playfair Display"/>
                          <a:cs typeface="Playfair Display"/>
                          <a:sym typeface="Playfair Display"/>
                        </a:rPr>
                        <a:t>0.997632</a:t>
                      </a:r>
                      <a:endParaRPr sz="1200">
                        <a:latin typeface="Playfair Display"/>
                        <a:ea typeface="Playfair Display"/>
                        <a:cs typeface="Playfair Display"/>
                        <a:sym typeface="Playfair Display"/>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65725">
                <a:tc>
                  <a:txBody>
                    <a:bodyPr/>
                    <a:lstStyle/>
                    <a:p>
                      <a:pPr marL="0" lvl="0" indent="0" algn="ctr" rtl="0">
                        <a:spcBef>
                          <a:spcPts val="0"/>
                        </a:spcBef>
                        <a:spcAft>
                          <a:spcPts val="0"/>
                        </a:spcAft>
                        <a:buNone/>
                      </a:pPr>
                      <a:r>
                        <a:rPr lang="en" sz="1200">
                          <a:latin typeface="Playfair Display"/>
                          <a:ea typeface="Playfair Display"/>
                          <a:cs typeface="Playfair Display"/>
                          <a:sym typeface="Playfair Display"/>
                        </a:rPr>
                        <a:t>60:40</a:t>
                      </a:r>
                      <a:endParaRPr sz="1200">
                        <a:latin typeface="Playfair Display"/>
                        <a:ea typeface="Playfair Display"/>
                        <a:cs typeface="Playfair Display"/>
                        <a:sym typeface="Playfair Display"/>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071924"/>
                          </a:solidFill>
                          <a:highlight>
                            <a:srgbClr val="FFFFFF"/>
                          </a:highlight>
                          <a:latin typeface="Playfair Display"/>
                          <a:ea typeface="Playfair Display"/>
                          <a:cs typeface="Playfair Display"/>
                          <a:sym typeface="Playfair Display"/>
                        </a:rPr>
                        <a:t>0.997787</a:t>
                      </a:r>
                      <a:endParaRPr sz="1200">
                        <a:latin typeface="Playfair Display"/>
                        <a:ea typeface="Playfair Display"/>
                        <a:cs typeface="Playfair Display"/>
                        <a:sym typeface="Playfair Display"/>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071924"/>
                          </a:solidFill>
                          <a:highlight>
                            <a:srgbClr val="FFFF00"/>
                          </a:highlight>
                          <a:latin typeface="Playfair Display"/>
                          <a:ea typeface="Playfair Display"/>
                          <a:cs typeface="Playfair Display"/>
                          <a:sym typeface="Playfair Display"/>
                        </a:rPr>
                        <a:t>0.997743</a:t>
                      </a:r>
                      <a:endParaRPr sz="1200">
                        <a:highlight>
                          <a:srgbClr val="FFFF00"/>
                        </a:highlight>
                        <a:latin typeface="Playfair Display"/>
                        <a:ea typeface="Playfair Display"/>
                        <a:cs typeface="Playfair Display"/>
                        <a:sym typeface="Playfair Display"/>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7"/>
          <p:cNvSpPr txBox="1">
            <a:spLocks noGrp="1"/>
          </p:cNvSpPr>
          <p:nvPr>
            <p:ph type="title"/>
          </p:nvPr>
        </p:nvSpPr>
        <p:spPr>
          <a:xfrm>
            <a:off x="311700" y="2926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Based on Grid Search CV.</a:t>
            </a:r>
            <a:endParaRPr/>
          </a:p>
          <a:p>
            <a:pPr marL="0" lvl="0" indent="0" algn="l" rtl="0">
              <a:spcBef>
                <a:spcPts val="0"/>
              </a:spcBef>
              <a:spcAft>
                <a:spcPts val="0"/>
              </a:spcAft>
              <a:buNone/>
            </a:pPr>
            <a:endParaRPr/>
          </a:p>
        </p:txBody>
      </p:sp>
      <p:sp>
        <p:nvSpPr>
          <p:cNvPr id="158" name="Google Shape;158;p27"/>
          <p:cNvSpPr txBox="1"/>
          <p:nvPr/>
        </p:nvSpPr>
        <p:spPr>
          <a:xfrm>
            <a:off x="378150" y="1007000"/>
            <a:ext cx="3153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latin typeface="Playfair Display"/>
                <a:ea typeface="Playfair Display"/>
                <a:cs typeface="Playfair Display"/>
                <a:sym typeface="Playfair Display"/>
              </a:rPr>
              <a:t>Linear Regression-Lasso.</a:t>
            </a:r>
            <a:endParaRPr sz="1900" b="1">
              <a:latin typeface="Oswald"/>
              <a:ea typeface="Oswald"/>
              <a:cs typeface="Oswald"/>
              <a:sym typeface="Oswald"/>
            </a:endParaRPr>
          </a:p>
        </p:txBody>
      </p:sp>
      <p:sp>
        <p:nvSpPr>
          <p:cNvPr id="159" name="Google Shape;159;p27"/>
          <p:cNvSpPr txBox="1"/>
          <p:nvPr/>
        </p:nvSpPr>
        <p:spPr>
          <a:xfrm>
            <a:off x="258200" y="1468675"/>
            <a:ext cx="30444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latin typeface="Playfair Display"/>
                <a:ea typeface="Playfair Display"/>
                <a:cs typeface="Playfair Display"/>
                <a:sym typeface="Playfair Display"/>
              </a:rPr>
              <a:t>Parameter Grid:-</a:t>
            </a:r>
            <a:endParaRPr u="sng">
              <a:latin typeface="Playfair Display"/>
              <a:ea typeface="Playfair Display"/>
              <a:cs typeface="Playfair Display"/>
              <a:sym typeface="Playfair Display"/>
            </a:endParaRPr>
          </a:p>
          <a:p>
            <a:pPr marL="0" lvl="0" indent="0" algn="l" rtl="0">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'alpha':[0,0.1,0.01,0.05,0.5,1]</a:t>
            </a:r>
            <a:endParaRPr>
              <a:solidFill>
                <a:srgbClr val="212121"/>
              </a:solidFill>
              <a:highlight>
                <a:srgbClr val="FFFFFF"/>
              </a:highlight>
              <a:latin typeface="Playfair Display"/>
              <a:ea typeface="Playfair Display"/>
              <a:cs typeface="Playfair Display"/>
              <a:sym typeface="Playfair Display"/>
            </a:endParaRPr>
          </a:p>
          <a:p>
            <a:pPr marL="0" lvl="0" indent="0" algn="l" rtl="0">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'normalize':[True,False]</a:t>
            </a:r>
            <a:endParaRPr>
              <a:solidFill>
                <a:srgbClr val="212121"/>
              </a:solidFill>
              <a:highlight>
                <a:srgbClr val="FFFFFF"/>
              </a:highlight>
              <a:latin typeface="Playfair Display"/>
              <a:ea typeface="Playfair Display"/>
              <a:cs typeface="Playfair Display"/>
              <a:sym typeface="Playfair Display"/>
            </a:endParaRPr>
          </a:p>
          <a:p>
            <a:pPr marL="0" lvl="0" indent="0" algn="l" rtl="0">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'selection':[‘cyclic’,’random’]</a:t>
            </a:r>
            <a:endParaRPr>
              <a:solidFill>
                <a:schemeClr val="dk2"/>
              </a:solidFill>
              <a:latin typeface="Playfair Display"/>
              <a:ea typeface="Playfair Display"/>
              <a:cs typeface="Playfair Display"/>
              <a:sym typeface="Playfair Display"/>
            </a:endParaRPr>
          </a:p>
        </p:txBody>
      </p:sp>
      <p:sp>
        <p:nvSpPr>
          <p:cNvPr id="160" name="Google Shape;160;p27"/>
          <p:cNvSpPr txBox="1"/>
          <p:nvPr/>
        </p:nvSpPr>
        <p:spPr>
          <a:xfrm>
            <a:off x="3277700" y="1428025"/>
            <a:ext cx="29202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latin typeface="Playfair Display"/>
                <a:ea typeface="Playfair Display"/>
                <a:cs typeface="Playfair Display"/>
                <a:sym typeface="Playfair Display"/>
              </a:rPr>
              <a:t>GS Best Parameters For Train Part:-</a:t>
            </a:r>
            <a:endParaRPr>
              <a:latin typeface="Playfair Display"/>
              <a:ea typeface="Playfair Display"/>
              <a:cs typeface="Playfair Display"/>
              <a:sym typeface="Playfair Display"/>
            </a:endParaRPr>
          </a:p>
          <a:p>
            <a:pPr marL="0" lvl="0" indent="0" algn="l" rtl="0">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'alpha' = 0,</a:t>
            </a:r>
            <a:endParaRPr>
              <a:solidFill>
                <a:srgbClr val="212121"/>
              </a:solidFill>
              <a:highlight>
                <a:srgbClr val="FFFFFF"/>
              </a:highlight>
              <a:latin typeface="Playfair Display"/>
              <a:ea typeface="Playfair Display"/>
              <a:cs typeface="Playfair Display"/>
              <a:sym typeface="Playfair Display"/>
            </a:endParaRPr>
          </a:p>
          <a:p>
            <a:pPr marL="0" lvl="0" indent="0" algn="l" rtl="0">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'normalize'= True, </a:t>
            </a:r>
            <a:endParaRPr>
              <a:solidFill>
                <a:srgbClr val="212121"/>
              </a:solidFill>
              <a:highlight>
                <a:srgbClr val="FFFFFF"/>
              </a:highlight>
              <a:latin typeface="Playfair Display"/>
              <a:ea typeface="Playfair Display"/>
              <a:cs typeface="Playfair Display"/>
              <a:sym typeface="Playfair Display"/>
            </a:endParaRPr>
          </a:p>
          <a:p>
            <a:pPr marL="0" lvl="0" indent="0" algn="l" rtl="0">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'selection'='cyclic'</a:t>
            </a:r>
            <a:endParaRPr>
              <a:latin typeface="Playfair Display"/>
              <a:ea typeface="Playfair Display"/>
              <a:cs typeface="Playfair Display"/>
              <a:sym typeface="Playfair Display"/>
            </a:endParaRPr>
          </a:p>
        </p:txBody>
      </p:sp>
      <p:sp>
        <p:nvSpPr>
          <p:cNvPr id="161" name="Google Shape;161;p27"/>
          <p:cNvSpPr txBox="1"/>
          <p:nvPr/>
        </p:nvSpPr>
        <p:spPr>
          <a:xfrm>
            <a:off x="6197900" y="1428025"/>
            <a:ext cx="29202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latin typeface="Playfair Display"/>
                <a:ea typeface="Playfair Display"/>
                <a:cs typeface="Playfair Display"/>
                <a:sym typeface="Playfair Display"/>
              </a:rPr>
              <a:t>GS Best Parameters For Test Part:-</a:t>
            </a:r>
            <a:endParaRPr>
              <a:latin typeface="Playfair Display"/>
              <a:ea typeface="Playfair Display"/>
              <a:cs typeface="Playfair Display"/>
              <a:sym typeface="Playfair Display"/>
            </a:endParaRPr>
          </a:p>
          <a:p>
            <a:pPr marL="0" lvl="0" indent="0" algn="l" rtl="0">
              <a:spcBef>
                <a:spcPts val="0"/>
              </a:spcBef>
              <a:spcAft>
                <a:spcPts val="0"/>
              </a:spcAft>
              <a:buClr>
                <a:schemeClr val="dk2"/>
              </a:buClr>
              <a:buSzPts val="1100"/>
              <a:buFont typeface="Arial"/>
              <a:buNone/>
            </a:pPr>
            <a:r>
              <a:rPr lang="en">
                <a:solidFill>
                  <a:srgbClr val="212121"/>
                </a:solidFill>
                <a:highlight>
                  <a:srgbClr val="FFFFFF"/>
                </a:highlight>
                <a:latin typeface="Playfair Display"/>
                <a:ea typeface="Playfair Display"/>
                <a:cs typeface="Playfair Display"/>
                <a:sym typeface="Playfair Display"/>
              </a:rPr>
              <a:t>'alpha' = 0,</a:t>
            </a:r>
            <a:endParaRPr>
              <a:solidFill>
                <a:srgbClr val="212121"/>
              </a:solidFill>
              <a:highlight>
                <a:srgbClr val="FFFFFF"/>
              </a:highlight>
              <a:latin typeface="Playfair Display"/>
              <a:ea typeface="Playfair Display"/>
              <a:cs typeface="Playfair Display"/>
              <a:sym typeface="Playfair Display"/>
            </a:endParaRPr>
          </a:p>
          <a:p>
            <a:pPr marL="0" lvl="0" indent="0" algn="l" rtl="0">
              <a:spcBef>
                <a:spcPts val="0"/>
              </a:spcBef>
              <a:spcAft>
                <a:spcPts val="0"/>
              </a:spcAft>
              <a:buClr>
                <a:schemeClr val="dk2"/>
              </a:buClr>
              <a:buSzPts val="1100"/>
              <a:buFont typeface="Arial"/>
              <a:buNone/>
            </a:pPr>
            <a:r>
              <a:rPr lang="en">
                <a:solidFill>
                  <a:srgbClr val="212121"/>
                </a:solidFill>
                <a:highlight>
                  <a:srgbClr val="FFFFFF"/>
                </a:highlight>
                <a:latin typeface="Playfair Display"/>
                <a:ea typeface="Playfair Display"/>
                <a:cs typeface="Playfair Display"/>
                <a:sym typeface="Playfair Display"/>
              </a:rPr>
              <a:t>'normalize': True, </a:t>
            </a:r>
            <a:endParaRPr>
              <a:solidFill>
                <a:srgbClr val="212121"/>
              </a:solidFill>
              <a:highlight>
                <a:srgbClr val="FFFFFF"/>
              </a:highlight>
              <a:latin typeface="Playfair Display"/>
              <a:ea typeface="Playfair Display"/>
              <a:cs typeface="Playfair Display"/>
              <a:sym typeface="Playfair Display"/>
            </a:endParaRPr>
          </a:p>
          <a:p>
            <a:pPr marL="0" lvl="0" indent="0" algn="l" rtl="0">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'selection': 'cyclic'</a:t>
            </a:r>
            <a:endParaRPr>
              <a:solidFill>
                <a:srgbClr val="212121"/>
              </a:solidFill>
              <a:highlight>
                <a:srgbClr val="FFFFFF"/>
              </a:highlight>
              <a:latin typeface="Playfair Display"/>
              <a:ea typeface="Playfair Display"/>
              <a:cs typeface="Playfair Display"/>
              <a:sym typeface="Playfair Display"/>
            </a:endParaRPr>
          </a:p>
        </p:txBody>
      </p:sp>
      <p:graphicFrame>
        <p:nvGraphicFramePr>
          <p:cNvPr id="162" name="Google Shape;162;p27"/>
          <p:cNvGraphicFramePr/>
          <p:nvPr/>
        </p:nvGraphicFramePr>
        <p:xfrm>
          <a:off x="2599425" y="2765723"/>
          <a:ext cx="3945150" cy="2011520"/>
        </p:xfrm>
        <a:graphic>
          <a:graphicData uri="http://schemas.openxmlformats.org/drawingml/2006/table">
            <a:tbl>
              <a:tblPr>
                <a:noFill/>
                <a:tableStyleId>{5F5E6CD5-36D3-4E49-B276-785820F19707}</a:tableStyleId>
              </a:tblPr>
              <a:tblGrid>
                <a:gridCol w="1315050">
                  <a:extLst>
                    <a:ext uri="{9D8B030D-6E8A-4147-A177-3AD203B41FA5}">
                      <a16:colId xmlns:a16="http://schemas.microsoft.com/office/drawing/2014/main" val="20000"/>
                    </a:ext>
                  </a:extLst>
                </a:gridCol>
                <a:gridCol w="1315050">
                  <a:extLst>
                    <a:ext uri="{9D8B030D-6E8A-4147-A177-3AD203B41FA5}">
                      <a16:colId xmlns:a16="http://schemas.microsoft.com/office/drawing/2014/main" val="20001"/>
                    </a:ext>
                  </a:extLst>
                </a:gridCol>
                <a:gridCol w="1315050">
                  <a:extLst>
                    <a:ext uri="{9D8B030D-6E8A-4147-A177-3AD203B41FA5}">
                      <a16:colId xmlns:a16="http://schemas.microsoft.com/office/drawing/2014/main" val="20002"/>
                    </a:ext>
                  </a:extLst>
                </a:gridCol>
              </a:tblGrid>
              <a:tr h="365725">
                <a:tc gridSpan="3">
                  <a:txBody>
                    <a:bodyPr/>
                    <a:lstStyle/>
                    <a:p>
                      <a:pPr marL="0" lvl="0" indent="0" algn="ctr" rtl="0">
                        <a:spcBef>
                          <a:spcPts val="0"/>
                        </a:spcBef>
                        <a:spcAft>
                          <a:spcPts val="0"/>
                        </a:spcAft>
                        <a:buNone/>
                      </a:pPr>
                      <a:r>
                        <a:rPr lang="en" sz="1200">
                          <a:latin typeface="Playfair Display"/>
                          <a:ea typeface="Playfair Display"/>
                          <a:cs typeface="Playfair Display"/>
                          <a:sym typeface="Playfair Display"/>
                        </a:rPr>
                        <a:t>GS Best Score.</a:t>
                      </a:r>
                      <a:endParaRPr sz="1200">
                        <a:latin typeface="Playfair Display"/>
                        <a:ea typeface="Playfair Display"/>
                        <a:cs typeface="Playfair Display"/>
                        <a:sym typeface="Playfair Display"/>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48600">
                <a:tc>
                  <a:txBody>
                    <a:bodyPr/>
                    <a:lstStyle/>
                    <a:p>
                      <a:pPr marL="0" lvl="0" indent="0" algn="ctr" rtl="0">
                        <a:spcBef>
                          <a:spcPts val="0"/>
                        </a:spcBef>
                        <a:spcAft>
                          <a:spcPts val="0"/>
                        </a:spcAft>
                        <a:buNone/>
                      </a:pPr>
                      <a:r>
                        <a:rPr lang="en" sz="1200">
                          <a:latin typeface="Playfair Display"/>
                          <a:ea typeface="Playfair Display"/>
                          <a:cs typeface="Playfair Display"/>
                          <a:sym typeface="Playfair Display"/>
                        </a:rPr>
                        <a:t>TrainTest Ratio</a:t>
                      </a:r>
                      <a:endParaRPr sz="1200">
                        <a:latin typeface="Playfair Display"/>
                        <a:ea typeface="Playfair Display"/>
                        <a:cs typeface="Playfair Display"/>
                        <a:sym typeface="Playfair Display"/>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Playfair Display"/>
                          <a:ea typeface="Playfair Display"/>
                          <a:cs typeface="Playfair Display"/>
                          <a:sym typeface="Playfair Display"/>
                        </a:rPr>
                        <a:t>Train Part</a:t>
                      </a:r>
                      <a:endParaRPr sz="1200">
                        <a:latin typeface="Playfair Display"/>
                        <a:ea typeface="Playfair Display"/>
                        <a:cs typeface="Playfair Display"/>
                        <a:sym typeface="Playfair Display"/>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Playfair Display"/>
                          <a:ea typeface="Playfair Display"/>
                          <a:cs typeface="Playfair Display"/>
                          <a:sym typeface="Playfair Display"/>
                        </a:rPr>
                        <a:t>Test Part</a:t>
                      </a:r>
                      <a:endParaRPr sz="1200">
                        <a:latin typeface="Playfair Display"/>
                        <a:ea typeface="Playfair Display"/>
                        <a:cs typeface="Playfair Display"/>
                        <a:sym typeface="Playfair Display"/>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65725">
                <a:tc>
                  <a:txBody>
                    <a:bodyPr/>
                    <a:lstStyle/>
                    <a:p>
                      <a:pPr marL="0" lvl="0" indent="0" algn="ctr" rtl="0">
                        <a:spcBef>
                          <a:spcPts val="0"/>
                        </a:spcBef>
                        <a:spcAft>
                          <a:spcPts val="0"/>
                        </a:spcAft>
                        <a:buNone/>
                      </a:pPr>
                      <a:r>
                        <a:rPr lang="en" sz="1200">
                          <a:latin typeface="Playfair Display"/>
                          <a:ea typeface="Playfair Display"/>
                          <a:cs typeface="Playfair Display"/>
                          <a:sym typeface="Playfair Display"/>
                        </a:rPr>
                        <a:t>80:20</a:t>
                      </a:r>
                      <a:endParaRPr sz="1200">
                        <a:latin typeface="Playfair Display"/>
                        <a:ea typeface="Playfair Display"/>
                        <a:cs typeface="Playfair Display"/>
                        <a:sym typeface="Playfair Display"/>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071924"/>
                          </a:solidFill>
                          <a:highlight>
                            <a:srgbClr val="FFFFFF"/>
                          </a:highlight>
                          <a:latin typeface="Playfair Display"/>
                          <a:ea typeface="Playfair Display"/>
                          <a:cs typeface="Playfair Display"/>
                          <a:sym typeface="Playfair Display"/>
                        </a:rPr>
                        <a:t>0.998952</a:t>
                      </a:r>
                      <a:endParaRPr sz="1200">
                        <a:latin typeface="Playfair Display"/>
                        <a:ea typeface="Playfair Display"/>
                        <a:cs typeface="Playfair Display"/>
                        <a:sym typeface="Playfair Display"/>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071924"/>
                          </a:solidFill>
                          <a:highlight>
                            <a:srgbClr val="FFFF00"/>
                          </a:highlight>
                          <a:latin typeface="Playfair Display"/>
                          <a:ea typeface="Playfair Display"/>
                          <a:cs typeface="Playfair Display"/>
                          <a:sym typeface="Playfair Display"/>
                        </a:rPr>
                        <a:t>0.999021</a:t>
                      </a:r>
                      <a:endParaRPr sz="1200">
                        <a:highlight>
                          <a:srgbClr val="FFFF00"/>
                        </a:highlight>
                        <a:latin typeface="Playfair Display"/>
                        <a:ea typeface="Playfair Display"/>
                        <a:cs typeface="Playfair Display"/>
                        <a:sym typeface="Playfair Display"/>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65725">
                <a:tc>
                  <a:txBody>
                    <a:bodyPr/>
                    <a:lstStyle/>
                    <a:p>
                      <a:pPr marL="0" lvl="0" indent="0" algn="ctr" rtl="0">
                        <a:spcBef>
                          <a:spcPts val="0"/>
                        </a:spcBef>
                        <a:spcAft>
                          <a:spcPts val="0"/>
                        </a:spcAft>
                        <a:buNone/>
                      </a:pPr>
                      <a:r>
                        <a:rPr lang="en" sz="1200">
                          <a:latin typeface="Playfair Display"/>
                          <a:ea typeface="Playfair Display"/>
                          <a:cs typeface="Playfair Display"/>
                          <a:sym typeface="Playfair Display"/>
                        </a:rPr>
                        <a:t>70:30</a:t>
                      </a:r>
                      <a:endParaRPr sz="1200">
                        <a:latin typeface="Playfair Display"/>
                        <a:ea typeface="Playfair Display"/>
                        <a:cs typeface="Playfair Display"/>
                        <a:sym typeface="Playfair Display"/>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071924"/>
                          </a:solidFill>
                          <a:highlight>
                            <a:srgbClr val="FFFF00"/>
                          </a:highlight>
                          <a:latin typeface="Playfair Display"/>
                          <a:ea typeface="Playfair Display"/>
                          <a:cs typeface="Playfair Display"/>
                          <a:sym typeface="Playfair Display"/>
                        </a:rPr>
                        <a:t>0.998964</a:t>
                      </a:r>
                      <a:endParaRPr sz="1200">
                        <a:highlight>
                          <a:srgbClr val="FFFF00"/>
                        </a:highlight>
                        <a:latin typeface="Playfair Display"/>
                        <a:ea typeface="Playfair Display"/>
                        <a:cs typeface="Playfair Display"/>
                        <a:sym typeface="Playfair Display"/>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071924"/>
                          </a:solidFill>
                          <a:highlight>
                            <a:srgbClr val="FFFFFF"/>
                          </a:highlight>
                          <a:latin typeface="Playfair Display"/>
                          <a:ea typeface="Playfair Display"/>
                          <a:cs typeface="Playfair Display"/>
                          <a:sym typeface="Playfair Display"/>
                        </a:rPr>
                        <a:t>0.998844</a:t>
                      </a:r>
                      <a:endParaRPr sz="1200">
                        <a:latin typeface="Playfair Display"/>
                        <a:ea typeface="Playfair Display"/>
                        <a:cs typeface="Playfair Display"/>
                        <a:sym typeface="Playfair Display"/>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65725">
                <a:tc>
                  <a:txBody>
                    <a:bodyPr/>
                    <a:lstStyle/>
                    <a:p>
                      <a:pPr marL="0" lvl="0" indent="0" algn="ctr" rtl="0">
                        <a:spcBef>
                          <a:spcPts val="0"/>
                        </a:spcBef>
                        <a:spcAft>
                          <a:spcPts val="0"/>
                        </a:spcAft>
                        <a:buNone/>
                      </a:pPr>
                      <a:r>
                        <a:rPr lang="en" sz="1200">
                          <a:latin typeface="Playfair Display"/>
                          <a:ea typeface="Playfair Display"/>
                          <a:cs typeface="Playfair Display"/>
                          <a:sym typeface="Playfair Display"/>
                        </a:rPr>
                        <a:t>60:40</a:t>
                      </a:r>
                      <a:endParaRPr sz="1200">
                        <a:latin typeface="Playfair Display"/>
                        <a:ea typeface="Playfair Display"/>
                        <a:cs typeface="Playfair Display"/>
                        <a:sym typeface="Playfair Display"/>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071924"/>
                          </a:solidFill>
                          <a:highlight>
                            <a:srgbClr val="FFFFFF"/>
                          </a:highlight>
                          <a:latin typeface="Playfair Display"/>
                          <a:ea typeface="Playfair Display"/>
                          <a:cs typeface="Playfair Display"/>
                          <a:sym typeface="Playfair Display"/>
                        </a:rPr>
                        <a:t>0.998913</a:t>
                      </a:r>
                      <a:endParaRPr sz="1200">
                        <a:latin typeface="Playfair Display"/>
                        <a:ea typeface="Playfair Display"/>
                        <a:cs typeface="Playfair Display"/>
                        <a:sym typeface="Playfair Display"/>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071924"/>
                          </a:solidFill>
                          <a:highlight>
                            <a:srgbClr val="FFFFFF"/>
                          </a:highlight>
                          <a:latin typeface="Playfair Display"/>
                          <a:ea typeface="Playfair Display"/>
                          <a:cs typeface="Playfair Display"/>
                          <a:sym typeface="Playfair Display"/>
                        </a:rPr>
                        <a:t>0.998949</a:t>
                      </a:r>
                      <a:endParaRPr sz="1200">
                        <a:latin typeface="Playfair Display"/>
                        <a:ea typeface="Playfair Display"/>
                        <a:cs typeface="Playfair Display"/>
                        <a:sym typeface="Playfair Display"/>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a:spLocks noGrp="1"/>
          </p:cNvSpPr>
          <p:nvPr>
            <p:ph type="title"/>
          </p:nvPr>
        </p:nvSpPr>
        <p:spPr>
          <a:xfrm>
            <a:off x="311700" y="2164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Based on Grid Search CV.</a:t>
            </a:r>
            <a:endParaRPr/>
          </a:p>
          <a:p>
            <a:pPr marL="0" lvl="0" indent="0" algn="l" rtl="0">
              <a:spcBef>
                <a:spcPts val="0"/>
              </a:spcBef>
              <a:spcAft>
                <a:spcPts val="0"/>
              </a:spcAft>
              <a:buNone/>
            </a:pPr>
            <a:endParaRPr/>
          </a:p>
        </p:txBody>
      </p:sp>
      <p:sp>
        <p:nvSpPr>
          <p:cNvPr id="168" name="Google Shape;168;p28"/>
          <p:cNvSpPr txBox="1"/>
          <p:nvPr/>
        </p:nvSpPr>
        <p:spPr>
          <a:xfrm>
            <a:off x="378150" y="854600"/>
            <a:ext cx="3153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latin typeface="Playfair Display"/>
                <a:ea typeface="Playfair Display"/>
                <a:cs typeface="Playfair Display"/>
                <a:sym typeface="Playfair Display"/>
              </a:rPr>
              <a:t>Gradient Boost.</a:t>
            </a:r>
            <a:endParaRPr sz="1900" b="1">
              <a:latin typeface="Oswald"/>
              <a:ea typeface="Oswald"/>
              <a:cs typeface="Oswald"/>
              <a:sym typeface="Oswald"/>
            </a:endParaRPr>
          </a:p>
        </p:txBody>
      </p:sp>
      <p:sp>
        <p:nvSpPr>
          <p:cNvPr id="169" name="Google Shape;169;p28"/>
          <p:cNvSpPr txBox="1"/>
          <p:nvPr/>
        </p:nvSpPr>
        <p:spPr>
          <a:xfrm>
            <a:off x="105800" y="1240075"/>
            <a:ext cx="30444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latin typeface="Playfair Display"/>
                <a:ea typeface="Playfair Display"/>
                <a:cs typeface="Playfair Display"/>
                <a:sym typeface="Playfair Display"/>
              </a:rPr>
              <a:t>Parameter Grid:-</a:t>
            </a:r>
            <a:endParaRPr u="sng">
              <a:latin typeface="Playfair Display"/>
              <a:ea typeface="Playfair Display"/>
              <a:cs typeface="Playfair Display"/>
              <a:sym typeface="Playfair Display"/>
            </a:endParaRPr>
          </a:p>
          <a:p>
            <a:pPr marL="0" lvl="0" indent="0" algn="l" rtl="0">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'learning_rate':[0.01,0.02,0.0.,0.04]</a:t>
            </a:r>
            <a:endParaRPr>
              <a:solidFill>
                <a:srgbClr val="212121"/>
              </a:solidFill>
              <a:highlight>
                <a:srgbClr val="FFFFFF"/>
              </a:highlight>
              <a:latin typeface="Playfair Display"/>
              <a:ea typeface="Playfair Display"/>
              <a:cs typeface="Playfair Display"/>
              <a:sym typeface="Playfair Display"/>
            </a:endParaRPr>
          </a:p>
          <a:p>
            <a:pPr marL="0" lvl="0" indent="0" algn="l" rtl="0">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'max_depth':[4,6,8,10]</a:t>
            </a:r>
            <a:endParaRPr>
              <a:solidFill>
                <a:srgbClr val="212121"/>
              </a:solidFill>
              <a:highlight>
                <a:srgbClr val="FFFFFF"/>
              </a:highlight>
              <a:latin typeface="Playfair Display"/>
              <a:ea typeface="Playfair Display"/>
              <a:cs typeface="Playfair Display"/>
              <a:sym typeface="Playfair Display"/>
            </a:endParaRPr>
          </a:p>
          <a:p>
            <a:pPr marL="0" lvl="0" indent="0" algn="l" rtl="0">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'n_estimators':[100,500,1000,1500]</a:t>
            </a:r>
            <a:endParaRPr>
              <a:solidFill>
                <a:srgbClr val="212121"/>
              </a:solidFill>
              <a:highlight>
                <a:srgbClr val="FFFFFF"/>
              </a:highlight>
              <a:latin typeface="Playfair Display"/>
              <a:ea typeface="Playfair Display"/>
              <a:cs typeface="Playfair Display"/>
              <a:sym typeface="Playfair Display"/>
            </a:endParaRPr>
          </a:p>
          <a:p>
            <a:pPr marL="0" lvl="0" indent="0" algn="l" rtl="0">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‘subsample’:[0.9,0.5,,0.2,0.1]</a:t>
            </a:r>
            <a:endParaRPr>
              <a:solidFill>
                <a:srgbClr val="212121"/>
              </a:solidFill>
              <a:highlight>
                <a:srgbClr val="FFFFFF"/>
              </a:highlight>
              <a:latin typeface="Playfair Display"/>
              <a:ea typeface="Playfair Display"/>
              <a:cs typeface="Playfair Display"/>
              <a:sym typeface="Playfair Display"/>
            </a:endParaRPr>
          </a:p>
        </p:txBody>
      </p:sp>
      <p:sp>
        <p:nvSpPr>
          <p:cNvPr id="170" name="Google Shape;170;p28"/>
          <p:cNvSpPr txBox="1"/>
          <p:nvPr/>
        </p:nvSpPr>
        <p:spPr>
          <a:xfrm>
            <a:off x="3125300" y="1199425"/>
            <a:ext cx="29202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latin typeface="Playfair Display"/>
                <a:ea typeface="Playfair Display"/>
                <a:cs typeface="Playfair Display"/>
                <a:sym typeface="Playfair Display"/>
              </a:rPr>
              <a:t>GS Best Parameters For Train Part:-</a:t>
            </a:r>
            <a:endParaRPr>
              <a:latin typeface="Playfair Display"/>
              <a:ea typeface="Playfair Display"/>
              <a:cs typeface="Playfair Display"/>
              <a:sym typeface="Playfair Display"/>
            </a:endParaRPr>
          </a:p>
          <a:p>
            <a:pPr marL="0" lvl="0" indent="0" algn="l" rtl="0">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‘learning_rate’=0.04,</a:t>
            </a:r>
            <a:endParaRPr>
              <a:solidFill>
                <a:srgbClr val="212121"/>
              </a:solidFill>
              <a:highlight>
                <a:srgbClr val="FFFFFF"/>
              </a:highlight>
              <a:latin typeface="Playfair Display"/>
              <a:ea typeface="Playfair Display"/>
              <a:cs typeface="Playfair Display"/>
              <a:sym typeface="Playfair Display"/>
            </a:endParaRPr>
          </a:p>
          <a:p>
            <a:pPr marL="0" lvl="0" indent="0" algn="l" rtl="0">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'max_depth’=8,</a:t>
            </a:r>
            <a:endParaRPr>
              <a:solidFill>
                <a:srgbClr val="212121"/>
              </a:solidFill>
              <a:highlight>
                <a:srgbClr val="FFFFFF"/>
              </a:highlight>
              <a:latin typeface="Playfair Display"/>
              <a:ea typeface="Playfair Display"/>
              <a:cs typeface="Playfair Display"/>
              <a:sym typeface="Playfair Display"/>
            </a:endParaRPr>
          </a:p>
          <a:p>
            <a:pPr marL="0" lvl="0" indent="0" algn="l" rtl="0">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‘n_estimators’=1000,</a:t>
            </a:r>
            <a:endParaRPr>
              <a:solidFill>
                <a:srgbClr val="212121"/>
              </a:solidFill>
              <a:highlight>
                <a:srgbClr val="FFFFFF"/>
              </a:highlight>
              <a:latin typeface="Playfair Display"/>
              <a:ea typeface="Playfair Display"/>
              <a:cs typeface="Playfair Display"/>
              <a:sym typeface="Playfair Display"/>
            </a:endParaRPr>
          </a:p>
          <a:p>
            <a:pPr marL="0" lvl="0" indent="0" algn="l" rtl="0">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‘subsample’=0.5</a:t>
            </a:r>
            <a:endParaRPr>
              <a:latin typeface="Playfair Display"/>
              <a:ea typeface="Playfair Display"/>
              <a:cs typeface="Playfair Display"/>
              <a:sym typeface="Playfair Display"/>
            </a:endParaRPr>
          </a:p>
        </p:txBody>
      </p:sp>
      <p:sp>
        <p:nvSpPr>
          <p:cNvPr id="171" name="Google Shape;171;p28"/>
          <p:cNvSpPr txBox="1"/>
          <p:nvPr/>
        </p:nvSpPr>
        <p:spPr>
          <a:xfrm>
            <a:off x="6045500" y="1199425"/>
            <a:ext cx="29202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latin typeface="Playfair Display"/>
                <a:ea typeface="Playfair Display"/>
                <a:cs typeface="Playfair Display"/>
                <a:sym typeface="Playfair Display"/>
              </a:rPr>
              <a:t>GS Best Parameters For Test Part:-</a:t>
            </a:r>
            <a:endParaRPr>
              <a:latin typeface="Playfair Display"/>
              <a:ea typeface="Playfair Display"/>
              <a:cs typeface="Playfair Display"/>
              <a:sym typeface="Playfair Display"/>
            </a:endParaRPr>
          </a:p>
          <a:p>
            <a:pPr marL="0" lvl="0" indent="0" algn="l" rtl="0">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‘learning_rate’=0.02,</a:t>
            </a:r>
            <a:endParaRPr>
              <a:solidFill>
                <a:srgbClr val="212121"/>
              </a:solidFill>
              <a:highlight>
                <a:srgbClr val="FFFFFF"/>
              </a:highlight>
              <a:latin typeface="Playfair Display"/>
              <a:ea typeface="Playfair Display"/>
              <a:cs typeface="Playfair Display"/>
              <a:sym typeface="Playfair Display"/>
            </a:endParaRPr>
          </a:p>
          <a:p>
            <a:pPr marL="0" lvl="0" indent="0" algn="l" rtl="0">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'max_depth’=8,</a:t>
            </a:r>
            <a:endParaRPr>
              <a:solidFill>
                <a:srgbClr val="212121"/>
              </a:solidFill>
              <a:highlight>
                <a:srgbClr val="FFFFFF"/>
              </a:highlight>
              <a:latin typeface="Playfair Display"/>
              <a:ea typeface="Playfair Display"/>
              <a:cs typeface="Playfair Display"/>
              <a:sym typeface="Playfair Display"/>
            </a:endParaRPr>
          </a:p>
          <a:p>
            <a:pPr marL="0" lvl="0" indent="0" algn="l" rtl="0">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‘n_estimators’=1000,</a:t>
            </a:r>
            <a:endParaRPr>
              <a:solidFill>
                <a:srgbClr val="212121"/>
              </a:solidFill>
              <a:highlight>
                <a:srgbClr val="FFFFFF"/>
              </a:highlight>
              <a:latin typeface="Playfair Display"/>
              <a:ea typeface="Playfair Display"/>
              <a:cs typeface="Playfair Display"/>
              <a:sym typeface="Playfair Display"/>
            </a:endParaRPr>
          </a:p>
          <a:p>
            <a:pPr marL="0" lvl="0" indent="0" algn="l" rtl="0">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‘subsample’=0.5</a:t>
            </a:r>
            <a:endParaRPr>
              <a:solidFill>
                <a:srgbClr val="212121"/>
              </a:solidFill>
              <a:highlight>
                <a:srgbClr val="FFFFFF"/>
              </a:highlight>
              <a:latin typeface="Playfair Display"/>
              <a:ea typeface="Playfair Display"/>
              <a:cs typeface="Playfair Display"/>
              <a:sym typeface="Playfair Display"/>
            </a:endParaRPr>
          </a:p>
        </p:txBody>
      </p:sp>
      <p:graphicFrame>
        <p:nvGraphicFramePr>
          <p:cNvPr id="172" name="Google Shape;172;p28"/>
          <p:cNvGraphicFramePr/>
          <p:nvPr/>
        </p:nvGraphicFramePr>
        <p:xfrm>
          <a:off x="2599425" y="2765723"/>
          <a:ext cx="3945150" cy="2011520"/>
        </p:xfrm>
        <a:graphic>
          <a:graphicData uri="http://schemas.openxmlformats.org/drawingml/2006/table">
            <a:tbl>
              <a:tblPr>
                <a:noFill/>
                <a:tableStyleId>{5F5E6CD5-36D3-4E49-B276-785820F19707}</a:tableStyleId>
              </a:tblPr>
              <a:tblGrid>
                <a:gridCol w="1315050">
                  <a:extLst>
                    <a:ext uri="{9D8B030D-6E8A-4147-A177-3AD203B41FA5}">
                      <a16:colId xmlns:a16="http://schemas.microsoft.com/office/drawing/2014/main" val="20000"/>
                    </a:ext>
                  </a:extLst>
                </a:gridCol>
                <a:gridCol w="1315050">
                  <a:extLst>
                    <a:ext uri="{9D8B030D-6E8A-4147-A177-3AD203B41FA5}">
                      <a16:colId xmlns:a16="http://schemas.microsoft.com/office/drawing/2014/main" val="20001"/>
                    </a:ext>
                  </a:extLst>
                </a:gridCol>
                <a:gridCol w="1315050">
                  <a:extLst>
                    <a:ext uri="{9D8B030D-6E8A-4147-A177-3AD203B41FA5}">
                      <a16:colId xmlns:a16="http://schemas.microsoft.com/office/drawing/2014/main" val="20002"/>
                    </a:ext>
                  </a:extLst>
                </a:gridCol>
              </a:tblGrid>
              <a:tr h="365725">
                <a:tc gridSpan="3">
                  <a:txBody>
                    <a:bodyPr/>
                    <a:lstStyle/>
                    <a:p>
                      <a:pPr marL="0" lvl="0" indent="0" algn="ctr" rtl="0">
                        <a:spcBef>
                          <a:spcPts val="0"/>
                        </a:spcBef>
                        <a:spcAft>
                          <a:spcPts val="0"/>
                        </a:spcAft>
                        <a:buNone/>
                      </a:pPr>
                      <a:r>
                        <a:rPr lang="en" sz="1200">
                          <a:latin typeface="Playfair Display"/>
                          <a:ea typeface="Playfair Display"/>
                          <a:cs typeface="Playfair Display"/>
                          <a:sym typeface="Playfair Display"/>
                        </a:rPr>
                        <a:t>GS Best Score.</a:t>
                      </a:r>
                      <a:endParaRPr sz="1200">
                        <a:latin typeface="Playfair Display"/>
                        <a:ea typeface="Playfair Display"/>
                        <a:cs typeface="Playfair Display"/>
                        <a:sym typeface="Playfair Display"/>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48600">
                <a:tc>
                  <a:txBody>
                    <a:bodyPr/>
                    <a:lstStyle/>
                    <a:p>
                      <a:pPr marL="0" lvl="0" indent="0" algn="ctr" rtl="0">
                        <a:spcBef>
                          <a:spcPts val="0"/>
                        </a:spcBef>
                        <a:spcAft>
                          <a:spcPts val="0"/>
                        </a:spcAft>
                        <a:buNone/>
                      </a:pPr>
                      <a:r>
                        <a:rPr lang="en" sz="1200">
                          <a:latin typeface="Playfair Display"/>
                          <a:ea typeface="Playfair Display"/>
                          <a:cs typeface="Playfair Display"/>
                          <a:sym typeface="Playfair Display"/>
                        </a:rPr>
                        <a:t>TrainTest Ratio</a:t>
                      </a:r>
                      <a:endParaRPr sz="1200">
                        <a:latin typeface="Playfair Display"/>
                        <a:ea typeface="Playfair Display"/>
                        <a:cs typeface="Playfair Display"/>
                        <a:sym typeface="Playfair Display"/>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Playfair Display"/>
                          <a:ea typeface="Playfair Display"/>
                          <a:cs typeface="Playfair Display"/>
                          <a:sym typeface="Playfair Display"/>
                        </a:rPr>
                        <a:t>Train Part</a:t>
                      </a:r>
                      <a:endParaRPr sz="1200">
                        <a:latin typeface="Playfair Display"/>
                        <a:ea typeface="Playfair Display"/>
                        <a:cs typeface="Playfair Display"/>
                        <a:sym typeface="Playfair Display"/>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Playfair Display"/>
                          <a:ea typeface="Playfair Display"/>
                          <a:cs typeface="Playfair Display"/>
                          <a:sym typeface="Playfair Display"/>
                        </a:rPr>
                        <a:t>Test Part</a:t>
                      </a:r>
                      <a:endParaRPr sz="1200">
                        <a:latin typeface="Playfair Display"/>
                        <a:ea typeface="Playfair Display"/>
                        <a:cs typeface="Playfair Display"/>
                        <a:sym typeface="Playfair Display"/>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65725">
                <a:tc>
                  <a:txBody>
                    <a:bodyPr/>
                    <a:lstStyle/>
                    <a:p>
                      <a:pPr marL="0" lvl="0" indent="0" algn="ctr" rtl="0">
                        <a:spcBef>
                          <a:spcPts val="0"/>
                        </a:spcBef>
                        <a:spcAft>
                          <a:spcPts val="0"/>
                        </a:spcAft>
                        <a:buNone/>
                      </a:pPr>
                      <a:r>
                        <a:rPr lang="en" sz="1200">
                          <a:latin typeface="Playfair Display"/>
                          <a:ea typeface="Playfair Display"/>
                          <a:cs typeface="Playfair Display"/>
                          <a:sym typeface="Playfair Display"/>
                        </a:rPr>
                        <a:t>80:20</a:t>
                      </a:r>
                      <a:endParaRPr sz="1200">
                        <a:latin typeface="Playfair Display"/>
                        <a:ea typeface="Playfair Display"/>
                        <a:cs typeface="Playfair Display"/>
                        <a:sym typeface="Playfair Display"/>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071924"/>
                          </a:solidFill>
                          <a:highlight>
                            <a:srgbClr val="FFFF00"/>
                          </a:highlight>
                          <a:latin typeface="Playfair Display"/>
                          <a:ea typeface="Playfair Display"/>
                          <a:cs typeface="Playfair Display"/>
                          <a:sym typeface="Playfair Display"/>
                        </a:rPr>
                        <a:t>0.998363</a:t>
                      </a:r>
                      <a:endParaRPr sz="1200">
                        <a:highlight>
                          <a:srgbClr val="FFFF00"/>
                        </a:highlight>
                        <a:latin typeface="Playfair Display"/>
                        <a:ea typeface="Playfair Display"/>
                        <a:cs typeface="Playfair Display"/>
                        <a:sym typeface="Playfair Display"/>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071924"/>
                          </a:solidFill>
                          <a:highlight>
                            <a:srgbClr val="FFFFFF"/>
                          </a:highlight>
                          <a:latin typeface="Playfair Display"/>
                          <a:ea typeface="Playfair Display"/>
                          <a:cs typeface="Playfair Display"/>
                          <a:sym typeface="Playfair Display"/>
                        </a:rPr>
                        <a:t>0.997902</a:t>
                      </a:r>
                      <a:endParaRPr sz="1200">
                        <a:latin typeface="Playfair Display"/>
                        <a:ea typeface="Playfair Display"/>
                        <a:cs typeface="Playfair Display"/>
                        <a:sym typeface="Playfair Display"/>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65725">
                <a:tc>
                  <a:txBody>
                    <a:bodyPr/>
                    <a:lstStyle/>
                    <a:p>
                      <a:pPr marL="0" lvl="0" indent="0" algn="ctr" rtl="0">
                        <a:spcBef>
                          <a:spcPts val="0"/>
                        </a:spcBef>
                        <a:spcAft>
                          <a:spcPts val="0"/>
                        </a:spcAft>
                        <a:buNone/>
                      </a:pPr>
                      <a:r>
                        <a:rPr lang="en" sz="1200">
                          <a:latin typeface="Playfair Display"/>
                          <a:ea typeface="Playfair Display"/>
                          <a:cs typeface="Playfair Display"/>
                          <a:sym typeface="Playfair Display"/>
                        </a:rPr>
                        <a:t>70:30</a:t>
                      </a:r>
                      <a:endParaRPr sz="1200">
                        <a:latin typeface="Playfair Display"/>
                        <a:ea typeface="Playfair Display"/>
                        <a:cs typeface="Playfair Display"/>
                        <a:sym typeface="Playfair Display"/>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071924"/>
                          </a:solidFill>
                          <a:highlight>
                            <a:srgbClr val="FFFFFF"/>
                          </a:highlight>
                          <a:latin typeface="Playfair Display"/>
                          <a:ea typeface="Playfair Display"/>
                          <a:cs typeface="Playfair Display"/>
                          <a:sym typeface="Playfair Display"/>
                        </a:rPr>
                        <a:t>0.998287</a:t>
                      </a:r>
                      <a:endParaRPr sz="1200">
                        <a:latin typeface="Playfair Display"/>
                        <a:ea typeface="Playfair Display"/>
                        <a:cs typeface="Playfair Display"/>
                        <a:sym typeface="Playfair Display"/>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071924"/>
                          </a:solidFill>
                          <a:highlight>
                            <a:srgbClr val="FFFF00"/>
                          </a:highlight>
                          <a:latin typeface="Playfair Display"/>
                          <a:ea typeface="Playfair Display"/>
                          <a:cs typeface="Playfair Display"/>
                          <a:sym typeface="Playfair Display"/>
                        </a:rPr>
                        <a:t>0.998042</a:t>
                      </a:r>
                      <a:endParaRPr sz="1200">
                        <a:highlight>
                          <a:srgbClr val="FFFF00"/>
                        </a:highlight>
                        <a:latin typeface="Playfair Display"/>
                        <a:ea typeface="Playfair Display"/>
                        <a:cs typeface="Playfair Display"/>
                        <a:sym typeface="Playfair Display"/>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65725">
                <a:tc>
                  <a:txBody>
                    <a:bodyPr/>
                    <a:lstStyle/>
                    <a:p>
                      <a:pPr marL="0" lvl="0" indent="0" algn="ctr" rtl="0">
                        <a:spcBef>
                          <a:spcPts val="0"/>
                        </a:spcBef>
                        <a:spcAft>
                          <a:spcPts val="0"/>
                        </a:spcAft>
                        <a:buNone/>
                      </a:pPr>
                      <a:r>
                        <a:rPr lang="en" sz="1200">
                          <a:latin typeface="Playfair Display"/>
                          <a:ea typeface="Playfair Display"/>
                          <a:cs typeface="Playfair Display"/>
                          <a:sym typeface="Playfair Display"/>
                        </a:rPr>
                        <a:t>60:40</a:t>
                      </a:r>
                      <a:endParaRPr sz="1200">
                        <a:latin typeface="Playfair Display"/>
                        <a:ea typeface="Playfair Display"/>
                        <a:cs typeface="Playfair Display"/>
                        <a:sym typeface="Playfair Display"/>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071924"/>
                          </a:solidFill>
                          <a:highlight>
                            <a:srgbClr val="FFFFFF"/>
                          </a:highlight>
                          <a:latin typeface="Playfair Display"/>
                          <a:ea typeface="Playfair Display"/>
                          <a:cs typeface="Playfair Display"/>
                          <a:sym typeface="Playfair Display"/>
                        </a:rPr>
                        <a:t>0.998123</a:t>
                      </a:r>
                      <a:endParaRPr sz="1200">
                        <a:latin typeface="Playfair Display"/>
                        <a:ea typeface="Playfair Display"/>
                        <a:cs typeface="Playfair Display"/>
                        <a:sym typeface="Playfair Display"/>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071924"/>
                          </a:solidFill>
                          <a:highlight>
                            <a:srgbClr val="FFFFFF"/>
                          </a:highlight>
                          <a:latin typeface="Playfair Display"/>
                          <a:ea typeface="Playfair Display"/>
                          <a:cs typeface="Playfair Display"/>
                          <a:sym typeface="Playfair Display"/>
                        </a:rPr>
                        <a:t>0.997721</a:t>
                      </a:r>
                      <a:endParaRPr sz="1200">
                        <a:latin typeface="Playfair Display"/>
                        <a:ea typeface="Playfair Display"/>
                        <a:cs typeface="Playfair Display"/>
                        <a:sym typeface="Playfair Display"/>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9"/>
          <p:cNvSpPr txBox="1">
            <a:spLocks noGrp="1"/>
          </p:cNvSpPr>
          <p:nvPr>
            <p:ph type="title"/>
          </p:nvPr>
        </p:nvSpPr>
        <p:spPr>
          <a:xfrm>
            <a:off x="311700" y="2926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Based on Grid Search CV.</a:t>
            </a:r>
            <a:endParaRPr/>
          </a:p>
          <a:p>
            <a:pPr marL="0" lvl="0" indent="0" algn="l" rtl="0">
              <a:spcBef>
                <a:spcPts val="0"/>
              </a:spcBef>
              <a:spcAft>
                <a:spcPts val="0"/>
              </a:spcAft>
              <a:buNone/>
            </a:pPr>
            <a:endParaRPr/>
          </a:p>
        </p:txBody>
      </p:sp>
      <p:sp>
        <p:nvSpPr>
          <p:cNvPr id="178" name="Google Shape;178;p29"/>
          <p:cNvSpPr txBox="1"/>
          <p:nvPr/>
        </p:nvSpPr>
        <p:spPr>
          <a:xfrm>
            <a:off x="454350" y="930800"/>
            <a:ext cx="3153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Playfair Display"/>
                <a:ea typeface="Playfair Display"/>
                <a:cs typeface="Playfair Display"/>
                <a:sym typeface="Playfair Display"/>
              </a:rPr>
              <a:t>LSTM.</a:t>
            </a:r>
            <a:endParaRPr sz="1800" b="1">
              <a:latin typeface="Oswald"/>
              <a:ea typeface="Oswald"/>
              <a:cs typeface="Oswald"/>
              <a:sym typeface="Oswald"/>
            </a:endParaRPr>
          </a:p>
        </p:txBody>
      </p:sp>
      <p:sp>
        <p:nvSpPr>
          <p:cNvPr id="179" name="Google Shape;179;p29"/>
          <p:cNvSpPr txBox="1"/>
          <p:nvPr/>
        </p:nvSpPr>
        <p:spPr>
          <a:xfrm>
            <a:off x="182000" y="1392475"/>
            <a:ext cx="31530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latin typeface="Playfair Display"/>
                <a:ea typeface="Playfair Display"/>
                <a:cs typeface="Playfair Display"/>
                <a:sym typeface="Playfair Display"/>
              </a:rPr>
              <a:t>Parameter Grid:-</a:t>
            </a:r>
            <a:endParaRPr u="sng">
              <a:latin typeface="Playfair Display"/>
              <a:ea typeface="Playfair Display"/>
              <a:cs typeface="Playfair Display"/>
              <a:sym typeface="Playfair Display"/>
            </a:endParaRPr>
          </a:p>
          <a:p>
            <a:pPr marL="0" lvl="0" indent="0" algn="l" rtl="0">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'batch_size':[20,32,40]</a:t>
            </a:r>
            <a:endParaRPr>
              <a:solidFill>
                <a:srgbClr val="212121"/>
              </a:solidFill>
              <a:highlight>
                <a:srgbClr val="FFFFFF"/>
              </a:highlight>
              <a:latin typeface="Playfair Display"/>
              <a:ea typeface="Playfair Display"/>
              <a:cs typeface="Playfair Display"/>
              <a:sym typeface="Playfair Display"/>
            </a:endParaRPr>
          </a:p>
          <a:p>
            <a:pPr marL="0" lvl="0" indent="0" algn="l" rtl="0">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'epochs':[8,30,50]</a:t>
            </a:r>
            <a:endParaRPr>
              <a:solidFill>
                <a:srgbClr val="212121"/>
              </a:solidFill>
              <a:highlight>
                <a:srgbClr val="FFFFFF"/>
              </a:highlight>
              <a:latin typeface="Playfair Display"/>
              <a:ea typeface="Playfair Display"/>
              <a:cs typeface="Playfair Display"/>
              <a:sym typeface="Playfair Display"/>
            </a:endParaRPr>
          </a:p>
          <a:p>
            <a:pPr marL="0" lvl="0" indent="0" algn="l" rtl="0">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'optimizer':[‘adam’,’adelta’,’rmsprop’]</a:t>
            </a:r>
            <a:endParaRPr>
              <a:solidFill>
                <a:srgbClr val="212121"/>
              </a:solidFill>
              <a:highlight>
                <a:srgbClr val="FFFFFF"/>
              </a:highlight>
              <a:latin typeface="Playfair Display"/>
              <a:ea typeface="Playfair Display"/>
              <a:cs typeface="Playfair Display"/>
              <a:sym typeface="Playfair Display"/>
            </a:endParaRPr>
          </a:p>
        </p:txBody>
      </p:sp>
      <p:sp>
        <p:nvSpPr>
          <p:cNvPr id="180" name="Google Shape;180;p29"/>
          <p:cNvSpPr txBox="1"/>
          <p:nvPr/>
        </p:nvSpPr>
        <p:spPr>
          <a:xfrm>
            <a:off x="3277700" y="1351825"/>
            <a:ext cx="29202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latin typeface="Playfair Display"/>
                <a:ea typeface="Playfair Display"/>
                <a:cs typeface="Playfair Display"/>
                <a:sym typeface="Playfair Display"/>
              </a:rPr>
              <a:t>GS Best Parameters For Train Part:-</a:t>
            </a:r>
            <a:endParaRPr>
              <a:latin typeface="Playfair Display"/>
              <a:ea typeface="Playfair Display"/>
              <a:cs typeface="Playfair Display"/>
              <a:sym typeface="Playfair Display"/>
            </a:endParaRPr>
          </a:p>
          <a:p>
            <a:pPr marL="0" lvl="0" indent="0" algn="l" rtl="0">
              <a:spcBef>
                <a:spcPts val="0"/>
              </a:spcBef>
              <a:spcAft>
                <a:spcPts val="0"/>
              </a:spcAft>
              <a:buClr>
                <a:schemeClr val="dk2"/>
              </a:buClr>
              <a:buSzPts val="1100"/>
              <a:buFont typeface="Arial"/>
              <a:buNone/>
            </a:pPr>
            <a:r>
              <a:rPr lang="en">
                <a:solidFill>
                  <a:srgbClr val="212121"/>
                </a:solidFill>
                <a:highlight>
                  <a:srgbClr val="FFFFFF"/>
                </a:highlight>
                <a:latin typeface="Playfair Display"/>
                <a:ea typeface="Playfair Display"/>
                <a:cs typeface="Playfair Display"/>
                <a:sym typeface="Playfair Display"/>
              </a:rPr>
              <a:t>'batch_size':=20</a:t>
            </a:r>
            <a:endParaRPr>
              <a:solidFill>
                <a:srgbClr val="212121"/>
              </a:solidFill>
              <a:highlight>
                <a:srgbClr val="FFFFFF"/>
              </a:highlight>
              <a:latin typeface="Playfair Display"/>
              <a:ea typeface="Playfair Display"/>
              <a:cs typeface="Playfair Display"/>
              <a:sym typeface="Playfair Display"/>
            </a:endParaRPr>
          </a:p>
          <a:p>
            <a:pPr marL="0" lvl="0" indent="0" algn="l" rtl="0">
              <a:spcBef>
                <a:spcPts val="0"/>
              </a:spcBef>
              <a:spcAft>
                <a:spcPts val="0"/>
              </a:spcAft>
              <a:buClr>
                <a:schemeClr val="dk2"/>
              </a:buClr>
              <a:buSzPts val="1100"/>
              <a:buFont typeface="Arial"/>
              <a:buNone/>
            </a:pPr>
            <a:r>
              <a:rPr lang="en">
                <a:solidFill>
                  <a:srgbClr val="212121"/>
                </a:solidFill>
                <a:highlight>
                  <a:srgbClr val="FFFFFF"/>
                </a:highlight>
                <a:latin typeface="Playfair Display"/>
                <a:ea typeface="Playfair Display"/>
                <a:cs typeface="Playfair Display"/>
                <a:sym typeface="Playfair Display"/>
              </a:rPr>
              <a:t>'epochs'=8</a:t>
            </a:r>
            <a:endParaRPr>
              <a:solidFill>
                <a:srgbClr val="212121"/>
              </a:solidFill>
              <a:highlight>
                <a:srgbClr val="FFFFFF"/>
              </a:highlight>
              <a:latin typeface="Playfair Display"/>
              <a:ea typeface="Playfair Display"/>
              <a:cs typeface="Playfair Display"/>
              <a:sym typeface="Playfair Display"/>
            </a:endParaRPr>
          </a:p>
          <a:p>
            <a:pPr marL="0" lvl="0" indent="0" algn="l" rtl="0">
              <a:spcBef>
                <a:spcPts val="0"/>
              </a:spcBef>
              <a:spcAft>
                <a:spcPts val="0"/>
              </a:spcAft>
              <a:buClr>
                <a:schemeClr val="dk2"/>
              </a:buClr>
              <a:buSzPts val="1100"/>
              <a:buFont typeface="Arial"/>
              <a:buNone/>
            </a:pPr>
            <a:r>
              <a:rPr lang="en">
                <a:solidFill>
                  <a:srgbClr val="212121"/>
                </a:solidFill>
                <a:highlight>
                  <a:srgbClr val="FFFFFF"/>
                </a:highlight>
                <a:latin typeface="Playfair Display"/>
                <a:ea typeface="Playfair Display"/>
                <a:cs typeface="Playfair Display"/>
                <a:sym typeface="Playfair Display"/>
              </a:rPr>
              <a:t>'optimizer'=’adelta’</a:t>
            </a:r>
            <a:endParaRPr>
              <a:solidFill>
                <a:srgbClr val="212121"/>
              </a:solidFill>
              <a:highlight>
                <a:srgbClr val="FFFFFF"/>
              </a:highlight>
              <a:latin typeface="Playfair Display"/>
              <a:ea typeface="Playfair Display"/>
              <a:cs typeface="Playfair Display"/>
              <a:sym typeface="Playfair Display"/>
            </a:endParaRPr>
          </a:p>
        </p:txBody>
      </p:sp>
      <p:sp>
        <p:nvSpPr>
          <p:cNvPr id="181" name="Google Shape;181;p29"/>
          <p:cNvSpPr txBox="1"/>
          <p:nvPr/>
        </p:nvSpPr>
        <p:spPr>
          <a:xfrm>
            <a:off x="6197900" y="1351825"/>
            <a:ext cx="29202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latin typeface="Playfair Display"/>
                <a:ea typeface="Playfair Display"/>
                <a:cs typeface="Playfair Display"/>
                <a:sym typeface="Playfair Display"/>
              </a:rPr>
              <a:t>GS Best Parameters For Test Part:-</a:t>
            </a:r>
            <a:endParaRPr>
              <a:latin typeface="Playfair Display"/>
              <a:ea typeface="Playfair Display"/>
              <a:cs typeface="Playfair Display"/>
              <a:sym typeface="Playfair Display"/>
            </a:endParaRPr>
          </a:p>
          <a:p>
            <a:pPr marL="0" lvl="0" indent="0" algn="l" rtl="0">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'batch_size':=20</a:t>
            </a:r>
            <a:endParaRPr>
              <a:solidFill>
                <a:srgbClr val="212121"/>
              </a:solidFill>
              <a:highlight>
                <a:srgbClr val="FFFFFF"/>
              </a:highlight>
              <a:latin typeface="Playfair Display"/>
              <a:ea typeface="Playfair Display"/>
              <a:cs typeface="Playfair Display"/>
              <a:sym typeface="Playfair Display"/>
            </a:endParaRPr>
          </a:p>
          <a:p>
            <a:pPr marL="0" lvl="0" indent="0" algn="l" rtl="0">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'epochs'=8</a:t>
            </a:r>
            <a:endParaRPr>
              <a:solidFill>
                <a:srgbClr val="212121"/>
              </a:solidFill>
              <a:highlight>
                <a:srgbClr val="FFFFFF"/>
              </a:highlight>
              <a:latin typeface="Playfair Display"/>
              <a:ea typeface="Playfair Display"/>
              <a:cs typeface="Playfair Display"/>
              <a:sym typeface="Playfair Display"/>
            </a:endParaRPr>
          </a:p>
          <a:p>
            <a:pPr marL="0" lvl="0" indent="0" algn="l" rtl="0">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'optimizer'=’adam’</a:t>
            </a:r>
            <a:endParaRPr>
              <a:solidFill>
                <a:srgbClr val="212121"/>
              </a:solidFill>
              <a:highlight>
                <a:srgbClr val="FFFFFF"/>
              </a:highlight>
              <a:latin typeface="Playfair Display"/>
              <a:ea typeface="Playfair Display"/>
              <a:cs typeface="Playfair Display"/>
              <a:sym typeface="Playfair Display"/>
            </a:endParaRPr>
          </a:p>
        </p:txBody>
      </p:sp>
      <p:graphicFrame>
        <p:nvGraphicFramePr>
          <p:cNvPr id="182" name="Google Shape;182;p29"/>
          <p:cNvGraphicFramePr/>
          <p:nvPr/>
        </p:nvGraphicFramePr>
        <p:xfrm>
          <a:off x="2599425" y="2689523"/>
          <a:ext cx="3945150" cy="2011520"/>
        </p:xfrm>
        <a:graphic>
          <a:graphicData uri="http://schemas.openxmlformats.org/drawingml/2006/table">
            <a:tbl>
              <a:tblPr>
                <a:noFill/>
                <a:tableStyleId>{5F5E6CD5-36D3-4E49-B276-785820F19707}</a:tableStyleId>
              </a:tblPr>
              <a:tblGrid>
                <a:gridCol w="1315050">
                  <a:extLst>
                    <a:ext uri="{9D8B030D-6E8A-4147-A177-3AD203B41FA5}">
                      <a16:colId xmlns:a16="http://schemas.microsoft.com/office/drawing/2014/main" val="20000"/>
                    </a:ext>
                  </a:extLst>
                </a:gridCol>
                <a:gridCol w="1315050">
                  <a:extLst>
                    <a:ext uri="{9D8B030D-6E8A-4147-A177-3AD203B41FA5}">
                      <a16:colId xmlns:a16="http://schemas.microsoft.com/office/drawing/2014/main" val="20001"/>
                    </a:ext>
                  </a:extLst>
                </a:gridCol>
                <a:gridCol w="1315050">
                  <a:extLst>
                    <a:ext uri="{9D8B030D-6E8A-4147-A177-3AD203B41FA5}">
                      <a16:colId xmlns:a16="http://schemas.microsoft.com/office/drawing/2014/main" val="20002"/>
                    </a:ext>
                  </a:extLst>
                </a:gridCol>
              </a:tblGrid>
              <a:tr h="365725">
                <a:tc gridSpan="3">
                  <a:txBody>
                    <a:bodyPr/>
                    <a:lstStyle/>
                    <a:p>
                      <a:pPr marL="0" lvl="0" indent="0" algn="ctr" rtl="0">
                        <a:spcBef>
                          <a:spcPts val="0"/>
                        </a:spcBef>
                        <a:spcAft>
                          <a:spcPts val="0"/>
                        </a:spcAft>
                        <a:buNone/>
                      </a:pPr>
                      <a:r>
                        <a:rPr lang="en" sz="1200">
                          <a:latin typeface="Playfair Display"/>
                          <a:ea typeface="Playfair Display"/>
                          <a:cs typeface="Playfair Display"/>
                          <a:sym typeface="Playfair Display"/>
                        </a:rPr>
                        <a:t>GS Accuracy.</a:t>
                      </a:r>
                      <a:endParaRPr sz="1200">
                        <a:latin typeface="Playfair Display"/>
                        <a:ea typeface="Playfair Display"/>
                        <a:cs typeface="Playfair Display"/>
                        <a:sym typeface="Playfair Display"/>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48600">
                <a:tc>
                  <a:txBody>
                    <a:bodyPr/>
                    <a:lstStyle/>
                    <a:p>
                      <a:pPr marL="0" lvl="0" indent="0" algn="ctr" rtl="0">
                        <a:spcBef>
                          <a:spcPts val="0"/>
                        </a:spcBef>
                        <a:spcAft>
                          <a:spcPts val="0"/>
                        </a:spcAft>
                        <a:buNone/>
                      </a:pPr>
                      <a:r>
                        <a:rPr lang="en" sz="1200">
                          <a:latin typeface="Playfair Display"/>
                          <a:ea typeface="Playfair Display"/>
                          <a:cs typeface="Playfair Display"/>
                          <a:sym typeface="Playfair Display"/>
                        </a:rPr>
                        <a:t>TrainTest Ratio</a:t>
                      </a:r>
                      <a:endParaRPr sz="1200">
                        <a:latin typeface="Playfair Display"/>
                        <a:ea typeface="Playfair Display"/>
                        <a:cs typeface="Playfair Display"/>
                        <a:sym typeface="Playfair Display"/>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Playfair Display"/>
                          <a:ea typeface="Playfair Display"/>
                          <a:cs typeface="Playfair Display"/>
                          <a:sym typeface="Playfair Display"/>
                        </a:rPr>
                        <a:t>Train Part</a:t>
                      </a:r>
                      <a:endParaRPr sz="1200">
                        <a:latin typeface="Playfair Display"/>
                        <a:ea typeface="Playfair Display"/>
                        <a:cs typeface="Playfair Display"/>
                        <a:sym typeface="Playfair Display"/>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Playfair Display"/>
                          <a:ea typeface="Playfair Display"/>
                          <a:cs typeface="Playfair Display"/>
                          <a:sym typeface="Playfair Display"/>
                        </a:rPr>
                        <a:t>Test Part</a:t>
                      </a:r>
                      <a:endParaRPr sz="1200">
                        <a:latin typeface="Playfair Display"/>
                        <a:ea typeface="Playfair Display"/>
                        <a:cs typeface="Playfair Display"/>
                        <a:sym typeface="Playfair Display"/>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65725">
                <a:tc>
                  <a:txBody>
                    <a:bodyPr/>
                    <a:lstStyle/>
                    <a:p>
                      <a:pPr marL="0" lvl="0" indent="0" algn="ctr" rtl="0">
                        <a:spcBef>
                          <a:spcPts val="0"/>
                        </a:spcBef>
                        <a:spcAft>
                          <a:spcPts val="0"/>
                        </a:spcAft>
                        <a:buNone/>
                      </a:pPr>
                      <a:r>
                        <a:rPr lang="en" sz="1200">
                          <a:latin typeface="Playfair Display"/>
                          <a:ea typeface="Playfair Display"/>
                          <a:cs typeface="Playfair Display"/>
                          <a:sym typeface="Playfair Display"/>
                        </a:rPr>
                        <a:t>80:20</a:t>
                      </a:r>
                      <a:endParaRPr sz="1200">
                        <a:latin typeface="Playfair Display"/>
                        <a:ea typeface="Playfair Display"/>
                        <a:cs typeface="Playfair Display"/>
                        <a:sym typeface="Playfair Display"/>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071924"/>
                          </a:solidFill>
                          <a:highlight>
                            <a:srgbClr val="FFFFFF"/>
                          </a:highlight>
                          <a:latin typeface="Playfair Display"/>
                          <a:ea typeface="Playfair Display"/>
                          <a:cs typeface="Playfair Display"/>
                          <a:sym typeface="Playfair Display"/>
                        </a:rPr>
                        <a:t>0.002496</a:t>
                      </a:r>
                      <a:endParaRPr sz="1200">
                        <a:latin typeface="Playfair Display"/>
                        <a:ea typeface="Playfair Display"/>
                        <a:cs typeface="Playfair Display"/>
                        <a:sym typeface="Playfair Display"/>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071924"/>
                          </a:solidFill>
                          <a:highlight>
                            <a:srgbClr val="FFFF00"/>
                          </a:highlight>
                          <a:latin typeface="Playfair Display"/>
                          <a:ea typeface="Playfair Display"/>
                          <a:cs typeface="Playfair Display"/>
                          <a:sym typeface="Playfair Display"/>
                        </a:rPr>
                        <a:t>0.014925</a:t>
                      </a:r>
                      <a:endParaRPr sz="1200">
                        <a:highlight>
                          <a:srgbClr val="FFFF00"/>
                        </a:highlight>
                        <a:latin typeface="Playfair Display"/>
                        <a:ea typeface="Playfair Display"/>
                        <a:cs typeface="Playfair Display"/>
                        <a:sym typeface="Playfair Display"/>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65725">
                <a:tc>
                  <a:txBody>
                    <a:bodyPr/>
                    <a:lstStyle/>
                    <a:p>
                      <a:pPr marL="0" lvl="0" indent="0" algn="ctr" rtl="0">
                        <a:spcBef>
                          <a:spcPts val="0"/>
                        </a:spcBef>
                        <a:spcAft>
                          <a:spcPts val="0"/>
                        </a:spcAft>
                        <a:buNone/>
                      </a:pPr>
                      <a:r>
                        <a:rPr lang="en" sz="1200">
                          <a:latin typeface="Playfair Display"/>
                          <a:ea typeface="Playfair Display"/>
                          <a:cs typeface="Playfair Display"/>
                          <a:sym typeface="Playfair Display"/>
                        </a:rPr>
                        <a:t>70:30</a:t>
                      </a:r>
                      <a:endParaRPr sz="1200">
                        <a:latin typeface="Playfair Display"/>
                        <a:ea typeface="Playfair Display"/>
                        <a:cs typeface="Playfair Display"/>
                        <a:sym typeface="Playfair Display"/>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071924"/>
                          </a:solidFill>
                          <a:highlight>
                            <a:srgbClr val="FFFF00"/>
                          </a:highlight>
                          <a:latin typeface="Playfair Display"/>
                          <a:ea typeface="Playfair Display"/>
                          <a:cs typeface="Playfair Display"/>
                          <a:sym typeface="Playfair Display"/>
                        </a:rPr>
                        <a:t>0.002861</a:t>
                      </a:r>
                      <a:endParaRPr sz="1200">
                        <a:highlight>
                          <a:srgbClr val="FFFF00"/>
                        </a:highlight>
                        <a:latin typeface="Playfair Display"/>
                        <a:ea typeface="Playfair Display"/>
                        <a:cs typeface="Playfair Display"/>
                        <a:sym typeface="Playfair Display"/>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071924"/>
                          </a:solidFill>
                          <a:highlight>
                            <a:srgbClr val="FFFFFF"/>
                          </a:highlight>
                          <a:latin typeface="Playfair Display"/>
                          <a:ea typeface="Playfair Display"/>
                          <a:cs typeface="Playfair Display"/>
                          <a:sym typeface="Playfair Display"/>
                        </a:rPr>
                        <a:t>0.003333</a:t>
                      </a:r>
                      <a:endParaRPr sz="1200">
                        <a:latin typeface="Playfair Display"/>
                        <a:ea typeface="Playfair Display"/>
                        <a:cs typeface="Playfair Display"/>
                        <a:sym typeface="Playfair Display"/>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65725">
                <a:tc>
                  <a:txBody>
                    <a:bodyPr/>
                    <a:lstStyle/>
                    <a:p>
                      <a:pPr marL="0" lvl="0" indent="0" algn="ctr" rtl="0">
                        <a:spcBef>
                          <a:spcPts val="0"/>
                        </a:spcBef>
                        <a:spcAft>
                          <a:spcPts val="0"/>
                        </a:spcAft>
                        <a:buNone/>
                      </a:pPr>
                      <a:r>
                        <a:rPr lang="en" sz="1200">
                          <a:latin typeface="Playfair Display"/>
                          <a:ea typeface="Playfair Display"/>
                          <a:cs typeface="Playfair Display"/>
                          <a:sym typeface="Playfair Display"/>
                        </a:rPr>
                        <a:t>60:40</a:t>
                      </a:r>
                      <a:endParaRPr sz="1200">
                        <a:latin typeface="Playfair Display"/>
                        <a:ea typeface="Playfair Display"/>
                        <a:cs typeface="Playfair Display"/>
                        <a:sym typeface="Playfair Display"/>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071924"/>
                          </a:solidFill>
                          <a:highlight>
                            <a:srgbClr val="FFFFFF"/>
                          </a:highlight>
                          <a:latin typeface="Playfair Display"/>
                          <a:ea typeface="Playfair Display"/>
                          <a:cs typeface="Playfair Display"/>
                          <a:sym typeface="Playfair Display"/>
                        </a:rPr>
                        <a:t>0.001666</a:t>
                      </a:r>
                      <a:endParaRPr sz="1200">
                        <a:latin typeface="Playfair Display"/>
                        <a:ea typeface="Playfair Display"/>
                        <a:cs typeface="Playfair Display"/>
                        <a:sym typeface="Playfair Display"/>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071924"/>
                          </a:solidFill>
                          <a:highlight>
                            <a:srgbClr val="FFFFFF"/>
                          </a:highlight>
                          <a:latin typeface="Playfair Display"/>
                          <a:ea typeface="Playfair Display"/>
                          <a:cs typeface="Playfair Display"/>
                          <a:sym typeface="Playfair Display"/>
                        </a:rPr>
                        <a:t>0.002506</a:t>
                      </a:r>
                      <a:endParaRPr sz="1200">
                        <a:latin typeface="Playfair Display"/>
                        <a:ea typeface="Playfair Display"/>
                        <a:cs typeface="Playfair Display"/>
                        <a:sym typeface="Playfair Display"/>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88" name="Google Shape;188;p3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2"/>
              </a:buClr>
              <a:buSzPts val="1100"/>
              <a:buFont typeface="Arial"/>
              <a:buNone/>
            </a:pPr>
            <a:r>
              <a:rPr lang="en" sz="1400">
                <a:latin typeface="Arial"/>
                <a:ea typeface="Arial"/>
                <a:cs typeface="Arial"/>
                <a:sym typeface="Arial"/>
              </a:rPr>
              <a:t>The way technology is advancing in the present age and the demand for cryptocurrency is increasing, it can be inferred that the use of machine learning in the crypto market will increase in the near future. In this context, we have tried our best to make the slightest contribution through this project.</a:t>
            </a:r>
            <a:endParaRPr sz="1400">
              <a:latin typeface="Arial"/>
              <a:ea typeface="Arial"/>
              <a:cs typeface="Arial"/>
              <a:sym typeface="Arial"/>
            </a:endParaRPr>
          </a:p>
          <a:p>
            <a:pPr marL="0" lvl="0" indent="0" algn="l" rtl="0">
              <a:spcBef>
                <a:spcPts val="0"/>
              </a:spcBef>
              <a:spcAft>
                <a:spcPts val="1200"/>
              </a:spcAft>
              <a:buNone/>
            </a:pP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a:t>
            </a:r>
            <a:endParaRPr/>
          </a:p>
        </p:txBody>
      </p:sp>
      <p:sp>
        <p:nvSpPr>
          <p:cNvPr id="194" name="Google Shape;194;p31"/>
          <p:cNvSpPr txBox="1">
            <a:spLocks noGrp="1"/>
          </p:cNvSpPr>
          <p:nvPr>
            <p:ph type="body" idx="1"/>
          </p:nvPr>
        </p:nvSpPr>
        <p:spPr>
          <a:xfrm>
            <a:off x="311700" y="1088050"/>
            <a:ext cx="8520600" cy="3480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222222"/>
              </a:buClr>
              <a:buSzPts val="1400"/>
              <a:buFont typeface="Arial"/>
              <a:buAutoNum type="arabicPeriod"/>
            </a:pPr>
            <a:r>
              <a:rPr lang="en" sz="1400">
                <a:solidFill>
                  <a:srgbClr val="222222"/>
                </a:solidFill>
                <a:highlight>
                  <a:srgbClr val="FFFFFF"/>
                </a:highlight>
                <a:latin typeface="Arial"/>
                <a:ea typeface="Arial"/>
                <a:cs typeface="Arial"/>
                <a:sym typeface="Arial"/>
              </a:rPr>
              <a:t>Sebastião, H., &amp; Godinho, P. (2021). Forecasting and trading cryptocurrencies with machine learning under changing market conditions. </a:t>
            </a:r>
            <a:r>
              <a:rPr lang="en" sz="1400" i="1">
                <a:solidFill>
                  <a:srgbClr val="222222"/>
                </a:solidFill>
                <a:highlight>
                  <a:srgbClr val="FFFFFF"/>
                </a:highlight>
                <a:latin typeface="Arial"/>
                <a:ea typeface="Arial"/>
                <a:cs typeface="Arial"/>
                <a:sym typeface="Arial"/>
              </a:rPr>
              <a:t>Financial Innovation</a:t>
            </a:r>
            <a:r>
              <a:rPr lang="en" sz="1400">
                <a:solidFill>
                  <a:srgbClr val="222222"/>
                </a:solidFill>
                <a:highlight>
                  <a:srgbClr val="FFFFFF"/>
                </a:highlight>
                <a:latin typeface="Arial"/>
                <a:ea typeface="Arial"/>
                <a:cs typeface="Arial"/>
                <a:sym typeface="Arial"/>
              </a:rPr>
              <a:t>, </a:t>
            </a:r>
            <a:r>
              <a:rPr lang="en" sz="1400" i="1">
                <a:solidFill>
                  <a:srgbClr val="222222"/>
                </a:solidFill>
                <a:highlight>
                  <a:srgbClr val="FFFFFF"/>
                </a:highlight>
                <a:latin typeface="Arial"/>
                <a:ea typeface="Arial"/>
                <a:cs typeface="Arial"/>
                <a:sym typeface="Arial"/>
              </a:rPr>
              <a:t>7</a:t>
            </a:r>
            <a:r>
              <a:rPr lang="en" sz="1400">
                <a:solidFill>
                  <a:srgbClr val="222222"/>
                </a:solidFill>
                <a:highlight>
                  <a:srgbClr val="FFFFFF"/>
                </a:highlight>
                <a:latin typeface="Arial"/>
                <a:ea typeface="Arial"/>
                <a:cs typeface="Arial"/>
                <a:sym typeface="Arial"/>
              </a:rPr>
              <a:t>(1), 1-30.</a:t>
            </a:r>
            <a:endParaRPr sz="1400">
              <a:solidFill>
                <a:srgbClr val="222222"/>
              </a:solidFill>
              <a:highlight>
                <a:srgbClr val="FFFFFF"/>
              </a:highlight>
              <a:latin typeface="Arial"/>
              <a:ea typeface="Arial"/>
              <a:cs typeface="Arial"/>
              <a:sym typeface="Arial"/>
            </a:endParaRPr>
          </a:p>
          <a:p>
            <a:pPr marL="457200" lvl="0" indent="-317500" algn="l" rtl="0">
              <a:spcBef>
                <a:spcPts val="0"/>
              </a:spcBef>
              <a:spcAft>
                <a:spcPts val="0"/>
              </a:spcAft>
              <a:buClr>
                <a:srgbClr val="222222"/>
              </a:buClr>
              <a:buSzPts val="1400"/>
              <a:buFont typeface="Arial"/>
              <a:buAutoNum type="arabicPeriod"/>
            </a:pPr>
            <a:r>
              <a:rPr lang="en" sz="1400">
                <a:solidFill>
                  <a:srgbClr val="222222"/>
                </a:solidFill>
                <a:highlight>
                  <a:srgbClr val="FFFFFF"/>
                </a:highlight>
                <a:latin typeface="Arial"/>
                <a:ea typeface="Arial"/>
                <a:cs typeface="Arial"/>
                <a:sym typeface="Arial"/>
              </a:rPr>
              <a:t>Jaquart, P., Dann, D., &amp; Weinhardt, C. (2021). Short-term bitcoin market prediction via machine learning. </a:t>
            </a:r>
            <a:r>
              <a:rPr lang="en" sz="1400" i="1">
                <a:solidFill>
                  <a:srgbClr val="222222"/>
                </a:solidFill>
                <a:highlight>
                  <a:srgbClr val="FFFFFF"/>
                </a:highlight>
                <a:latin typeface="Arial"/>
                <a:ea typeface="Arial"/>
                <a:cs typeface="Arial"/>
                <a:sym typeface="Arial"/>
              </a:rPr>
              <a:t>The journal of finance and data science</a:t>
            </a:r>
            <a:r>
              <a:rPr lang="en" sz="1400">
                <a:solidFill>
                  <a:srgbClr val="222222"/>
                </a:solidFill>
                <a:highlight>
                  <a:srgbClr val="FFFFFF"/>
                </a:highlight>
                <a:latin typeface="Arial"/>
                <a:ea typeface="Arial"/>
                <a:cs typeface="Arial"/>
                <a:sym typeface="Arial"/>
              </a:rPr>
              <a:t>, </a:t>
            </a:r>
            <a:r>
              <a:rPr lang="en" sz="1400" i="1">
                <a:solidFill>
                  <a:srgbClr val="222222"/>
                </a:solidFill>
                <a:highlight>
                  <a:srgbClr val="FFFFFF"/>
                </a:highlight>
                <a:latin typeface="Arial"/>
                <a:ea typeface="Arial"/>
                <a:cs typeface="Arial"/>
                <a:sym typeface="Arial"/>
              </a:rPr>
              <a:t>7</a:t>
            </a:r>
            <a:r>
              <a:rPr lang="en" sz="1400">
                <a:solidFill>
                  <a:srgbClr val="222222"/>
                </a:solidFill>
                <a:highlight>
                  <a:srgbClr val="FFFFFF"/>
                </a:highlight>
                <a:latin typeface="Arial"/>
                <a:ea typeface="Arial"/>
                <a:cs typeface="Arial"/>
                <a:sym typeface="Arial"/>
              </a:rPr>
              <a:t>, 45-66.</a:t>
            </a:r>
            <a:endParaRPr sz="1400">
              <a:solidFill>
                <a:srgbClr val="222222"/>
              </a:solidFill>
              <a:highlight>
                <a:srgbClr val="FFFFFF"/>
              </a:highlight>
              <a:latin typeface="Arial"/>
              <a:ea typeface="Arial"/>
              <a:cs typeface="Arial"/>
              <a:sym typeface="Arial"/>
            </a:endParaRPr>
          </a:p>
          <a:p>
            <a:pPr marL="457200" lvl="0" indent="-317500" algn="l" rtl="0">
              <a:spcBef>
                <a:spcPts val="0"/>
              </a:spcBef>
              <a:spcAft>
                <a:spcPts val="0"/>
              </a:spcAft>
              <a:buClr>
                <a:srgbClr val="222222"/>
              </a:buClr>
              <a:buSzPts val="1400"/>
              <a:buFont typeface="Arial"/>
              <a:buAutoNum type="arabicPeriod"/>
            </a:pPr>
            <a:r>
              <a:rPr lang="en" sz="1400">
                <a:solidFill>
                  <a:srgbClr val="222222"/>
                </a:solidFill>
                <a:highlight>
                  <a:srgbClr val="FFFFFF"/>
                </a:highlight>
                <a:latin typeface="Arial"/>
                <a:ea typeface="Arial"/>
                <a:cs typeface="Arial"/>
                <a:sym typeface="Arial"/>
              </a:rPr>
              <a:t>Ibrahim, A. A. (2020, November). Price prediction of different cryptocurrencies using technical trade indicators and machine learning. In </a:t>
            </a:r>
            <a:r>
              <a:rPr lang="en" sz="1400" i="1">
                <a:solidFill>
                  <a:srgbClr val="222222"/>
                </a:solidFill>
                <a:highlight>
                  <a:srgbClr val="FFFFFF"/>
                </a:highlight>
                <a:latin typeface="Arial"/>
                <a:ea typeface="Arial"/>
                <a:cs typeface="Arial"/>
                <a:sym typeface="Arial"/>
              </a:rPr>
              <a:t>IOP Conference Series: Materials Science and Engineering</a:t>
            </a:r>
            <a:r>
              <a:rPr lang="en" sz="1400">
                <a:solidFill>
                  <a:srgbClr val="222222"/>
                </a:solidFill>
                <a:highlight>
                  <a:srgbClr val="FFFFFF"/>
                </a:highlight>
                <a:latin typeface="Arial"/>
                <a:ea typeface="Arial"/>
                <a:cs typeface="Arial"/>
                <a:sym typeface="Arial"/>
              </a:rPr>
              <a:t> (Vol. 928, No. 3, p. 032007). IOP Publishing.</a:t>
            </a:r>
            <a:endParaRPr sz="1400">
              <a:solidFill>
                <a:srgbClr val="222222"/>
              </a:solidFill>
              <a:highlight>
                <a:srgbClr val="FFFFFF"/>
              </a:highlight>
              <a:latin typeface="Arial"/>
              <a:ea typeface="Arial"/>
              <a:cs typeface="Arial"/>
              <a:sym typeface="Arial"/>
            </a:endParaRPr>
          </a:p>
          <a:p>
            <a:pPr marL="457200" lvl="0" indent="-317500" algn="l" rtl="0">
              <a:spcBef>
                <a:spcPts val="0"/>
              </a:spcBef>
              <a:spcAft>
                <a:spcPts val="0"/>
              </a:spcAft>
              <a:buClr>
                <a:srgbClr val="222222"/>
              </a:buClr>
              <a:buSzPts val="1400"/>
              <a:buFont typeface="Arial"/>
              <a:buAutoNum type="arabicPeriod"/>
            </a:pPr>
            <a:r>
              <a:rPr lang="en" sz="1400">
                <a:solidFill>
                  <a:srgbClr val="222222"/>
                </a:solidFill>
                <a:highlight>
                  <a:srgbClr val="FFFFFF"/>
                </a:highlight>
                <a:latin typeface="Arial"/>
                <a:ea typeface="Arial"/>
                <a:cs typeface="Arial"/>
                <a:sym typeface="Arial"/>
              </a:rPr>
              <a:t>Azam, S., &amp; Kumar, R. (2021). CryptoCurrency Price Prediction Using Machine Learning. </a:t>
            </a:r>
            <a:r>
              <a:rPr lang="en" sz="1400" i="1">
                <a:solidFill>
                  <a:srgbClr val="222222"/>
                </a:solidFill>
                <a:highlight>
                  <a:srgbClr val="FFFFFF"/>
                </a:highlight>
                <a:latin typeface="Arial"/>
                <a:ea typeface="Arial"/>
                <a:cs typeface="Arial"/>
                <a:sym typeface="Arial"/>
              </a:rPr>
              <a:t>International Journal of Recent Advances in Multidisciplinary Topics</a:t>
            </a:r>
            <a:r>
              <a:rPr lang="en" sz="1400">
                <a:solidFill>
                  <a:srgbClr val="222222"/>
                </a:solidFill>
                <a:highlight>
                  <a:srgbClr val="FFFFFF"/>
                </a:highlight>
                <a:latin typeface="Arial"/>
                <a:ea typeface="Arial"/>
                <a:cs typeface="Arial"/>
                <a:sym typeface="Arial"/>
              </a:rPr>
              <a:t>, </a:t>
            </a:r>
            <a:r>
              <a:rPr lang="en" sz="1400" i="1">
                <a:solidFill>
                  <a:srgbClr val="222222"/>
                </a:solidFill>
                <a:highlight>
                  <a:srgbClr val="FFFFFF"/>
                </a:highlight>
                <a:latin typeface="Arial"/>
                <a:ea typeface="Arial"/>
                <a:cs typeface="Arial"/>
                <a:sym typeface="Arial"/>
              </a:rPr>
              <a:t>2</a:t>
            </a:r>
            <a:r>
              <a:rPr lang="en" sz="1400">
                <a:solidFill>
                  <a:srgbClr val="222222"/>
                </a:solidFill>
                <a:highlight>
                  <a:srgbClr val="FFFFFF"/>
                </a:highlight>
                <a:latin typeface="Arial"/>
                <a:ea typeface="Arial"/>
                <a:cs typeface="Arial"/>
                <a:sym typeface="Arial"/>
              </a:rPr>
              <a:t>(12), 56-58.</a:t>
            </a:r>
            <a:endParaRPr sz="1400">
              <a:solidFill>
                <a:srgbClr val="222222"/>
              </a:solidFill>
              <a:highlight>
                <a:srgbClr val="FFFFFF"/>
              </a:highlight>
              <a:latin typeface="Arial"/>
              <a:ea typeface="Arial"/>
              <a:cs typeface="Arial"/>
              <a:sym typeface="Arial"/>
            </a:endParaRPr>
          </a:p>
          <a:p>
            <a:pPr marL="457200" lvl="0" indent="-317500" algn="l" rtl="0">
              <a:spcBef>
                <a:spcPts val="0"/>
              </a:spcBef>
              <a:spcAft>
                <a:spcPts val="0"/>
              </a:spcAft>
              <a:buClr>
                <a:srgbClr val="222222"/>
              </a:buClr>
              <a:buSzPts val="1400"/>
              <a:buFont typeface="Arial"/>
              <a:buAutoNum type="arabicPeriod"/>
            </a:pPr>
            <a:r>
              <a:rPr lang="en" sz="1400">
                <a:solidFill>
                  <a:srgbClr val="222222"/>
                </a:solidFill>
                <a:highlight>
                  <a:srgbClr val="FFFFFF"/>
                </a:highlight>
                <a:latin typeface="Arial"/>
                <a:ea typeface="Arial"/>
                <a:cs typeface="Arial"/>
                <a:sym typeface="Arial"/>
              </a:rPr>
              <a:t>Garcia, D., &amp; Schweitzer, F. (2015). Social signals and algorithmic trading of Bitcoin. </a:t>
            </a:r>
            <a:r>
              <a:rPr lang="en" sz="1400" i="1">
                <a:solidFill>
                  <a:srgbClr val="222222"/>
                </a:solidFill>
                <a:highlight>
                  <a:srgbClr val="FFFFFF"/>
                </a:highlight>
                <a:latin typeface="Arial"/>
                <a:ea typeface="Arial"/>
                <a:cs typeface="Arial"/>
                <a:sym typeface="Arial"/>
              </a:rPr>
              <a:t>Royal Society open science</a:t>
            </a:r>
            <a:r>
              <a:rPr lang="en" sz="1400">
                <a:solidFill>
                  <a:srgbClr val="222222"/>
                </a:solidFill>
                <a:highlight>
                  <a:srgbClr val="FFFFFF"/>
                </a:highlight>
                <a:latin typeface="Arial"/>
                <a:ea typeface="Arial"/>
                <a:cs typeface="Arial"/>
                <a:sym typeface="Arial"/>
              </a:rPr>
              <a:t>, </a:t>
            </a:r>
            <a:r>
              <a:rPr lang="en" sz="1400" i="1">
                <a:solidFill>
                  <a:srgbClr val="222222"/>
                </a:solidFill>
                <a:highlight>
                  <a:srgbClr val="FFFFFF"/>
                </a:highlight>
                <a:latin typeface="Arial"/>
                <a:ea typeface="Arial"/>
                <a:cs typeface="Arial"/>
                <a:sym typeface="Arial"/>
              </a:rPr>
              <a:t>2</a:t>
            </a:r>
            <a:r>
              <a:rPr lang="en" sz="1400">
                <a:solidFill>
                  <a:srgbClr val="222222"/>
                </a:solidFill>
                <a:highlight>
                  <a:srgbClr val="FFFFFF"/>
                </a:highlight>
                <a:latin typeface="Arial"/>
                <a:ea typeface="Arial"/>
                <a:cs typeface="Arial"/>
                <a:sym typeface="Arial"/>
              </a:rPr>
              <a:t>(9), 150288.</a:t>
            </a:r>
            <a:endParaRPr sz="1400">
              <a:solidFill>
                <a:srgbClr val="222222"/>
              </a:solidFill>
              <a:highlight>
                <a:srgbClr val="FFFFFF"/>
              </a:highlight>
              <a:latin typeface="Arial"/>
              <a:ea typeface="Arial"/>
              <a:cs typeface="Arial"/>
              <a:sym typeface="Arial"/>
            </a:endParaRPr>
          </a:p>
          <a:p>
            <a:pPr marL="457200" lvl="0" indent="-317500" algn="l" rtl="0">
              <a:spcBef>
                <a:spcPts val="0"/>
              </a:spcBef>
              <a:spcAft>
                <a:spcPts val="0"/>
              </a:spcAft>
              <a:buClr>
                <a:srgbClr val="222222"/>
              </a:buClr>
              <a:buSzPts val="1400"/>
              <a:buFont typeface="Arial"/>
              <a:buAutoNum type="arabicPeriod"/>
            </a:pPr>
            <a:r>
              <a:rPr lang="en" sz="1400">
                <a:solidFill>
                  <a:srgbClr val="222222"/>
                </a:solidFill>
                <a:highlight>
                  <a:srgbClr val="FFFFFF"/>
                </a:highlight>
                <a:latin typeface="Arial"/>
                <a:ea typeface="Arial"/>
                <a:cs typeface="Arial"/>
                <a:sym typeface="Arial"/>
              </a:rPr>
              <a:t>Dataset API- </a:t>
            </a:r>
            <a:r>
              <a:rPr lang="en" sz="1400" u="sng">
                <a:solidFill>
                  <a:schemeClr val="hlink"/>
                </a:solidFill>
                <a:highlight>
                  <a:srgbClr val="FFFFFF"/>
                </a:highlight>
                <a:latin typeface="Arial"/>
                <a:ea typeface="Arial"/>
                <a:cs typeface="Arial"/>
                <a:sym typeface="Arial"/>
                <a:hlinkClick r:id="rId3"/>
              </a:rPr>
              <a:t>www.cryptocompare.com</a:t>
            </a:r>
            <a:r>
              <a:rPr lang="en" sz="1400">
                <a:solidFill>
                  <a:srgbClr val="222222"/>
                </a:solidFill>
                <a:highlight>
                  <a:srgbClr val="FFFFFF"/>
                </a:highlight>
                <a:latin typeface="Arial"/>
                <a:ea typeface="Arial"/>
                <a:cs typeface="Arial"/>
                <a:sym typeface="Arial"/>
              </a:rPr>
              <a:t>.</a:t>
            </a:r>
            <a:endParaRPr sz="1400">
              <a:solidFill>
                <a:srgbClr val="222222"/>
              </a:solidFill>
              <a:highlight>
                <a:srgbClr val="FFFFFF"/>
              </a:highlight>
              <a:latin typeface="Arial"/>
              <a:ea typeface="Arial"/>
              <a:cs typeface="Arial"/>
              <a:sym typeface="Arial"/>
            </a:endParaRPr>
          </a:p>
          <a:p>
            <a:pPr marL="0" lvl="0" indent="0" algn="l" rtl="0">
              <a:spcBef>
                <a:spcPts val="0"/>
              </a:spcBef>
              <a:spcAft>
                <a:spcPts val="0"/>
              </a:spcAft>
              <a:buNone/>
            </a:pPr>
            <a:endParaRPr sz="1400">
              <a:solidFill>
                <a:srgbClr val="222222"/>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814800"/>
            <a:ext cx="8571300" cy="1327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All about Cryptocurrencies</a:t>
            </a:r>
            <a:endParaRPr/>
          </a:p>
          <a:p>
            <a:pPr marL="0" lvl="0" indent="0" algn="ctr" rtl="0">
              <a:spcBef>
                <a:spcPts val="0"/>
              </a:spcBef>
              <a:spcAft>
                <a:spcPts val="0"/>
              </a:spcAft>
              <a:buNone/>
            </a:pPr>
            <a:r>
              <a:rPr lang="en"/>
              <a:t>(History, Application, Usage)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2"/>
          <p:cNvSpPr txBox="1">
            <a:spLocks noGrp="1"/>
          </p:cNvSpPr>
          <p:nvPr>
            <p:ph type="title"/>
          </p:nvPr>
        </p:nvSpPr>
        <p:spPr>
          <a:xfrm>
            <a:off x="311700" y="445025"/>
            <a:ext cx="8520600" cy="156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9100"/>
              <a:t>The End.</a:t>
            </a:r>
            <a:endParaRPr sz="9100"/>
          </a:p>
        </p:txBody>
      </p:sp>
      <p:sp>
        <p:nvSpPr>
          <p:cNvPr id="200" name="Google Shape;200;p32"/>
          <p:cNvSpPr txBox="1">
            <a:spLocks noGrp="1"/>
          </p:cNvSpPr>
          <p:nvPr>
            <p:ph type="body" idx="1"/>
          </p:nvPr>
        </p:nvSpPr>
        <p:spPr>
          <a:xfrm>
            <a:off x="1671650" y="2571750"/>
            <a:ext cx="5984400" cy="1563000"/>
          </a:xfrm>
          <a:prstGeom prst="rect">
            <a:avLst/>
          </a:prstGeom>
        </p:spPr>
        <p:txBody>
          <a:bodyPr spcFirstLastPara="1" wrap="square" lIns="91425" tIns="91425" rIns="91425" bIns="91425" anchor="t" anchorCtr="0">
            <a:noAutofit/>
          </a:bodyPr>
          <a:lstStyle/>
          <a:p>
            <a:pPr marL="0" lvl="0" indent="0" algn="ctr" rtl="0">
              <a:lnSpc>
                <a:spcPct val="105000"/>
              </a:lnSpc>
              <a:spcBef>
                <a:spcPts val="0"/>
              </a:spcBef>
              <a:spcAft>
                <a:spcPts val="0"/>
              </a:spcAft>
              <a:buSzPts val="523"/>
              <a:buNone/>
            </a:pPr>
            <a:r>
              <a:rPr lang="en" sz="2455" b="1"/>
              <a:t>Thank You</a:t>
            </a:r>
            <a:endParaRPr sz="2455" b="1"/>
          </a:p>
          <a:p>
            <a:pPr marL="0" lvl="0" indent="0" algn="ctr" rtl="0">
              <a:lnSpc>
                <a:spcPct val="105000"/>
              </a:lnSpc>
              <a:spcBef>
                <a:spcPts val="1200"/>
              </a:spcBef>
              <a:spcAft>
                <a:spcPts val="1200"/>
              </a:spcAft>
              <a:buSzPts val="523"/>
              <a:buNone/>
            </a:pPr>
            <a:r>
              <a:rPr lang="en" sz="2455" b="1"/>
              <a:t>Any Question….?</a:t>
            </a:r>
            <a:endParaRPr sz="2455"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CryptoCurrency?</a:t>
            </a:r>
            <a:endParaRPr/>
          </a:p>
        </p:txBody>
      </p:sp>
      <p:sp>
        <p:nvSpPr>
          <p:cNvPr id="78" name="Google Shape;78;p15"/>
          <p:cNvSpPr txBox="1">
            <a:spLocks noGrp="1"/>
          </p:cNvSpPr>
          <p:nvPr>
            <p:ph type="body" idx="1"/>
          </p:nvPr>
        </p:nvSpPr>
        <p:spPr>
          <a:xfrm>
            <a:off x="311700" y="1545350"/>
            <a:ext cx="8520600" cy="3023400"/>
          </a:xfrm>
          <a:prstGeom prst="rect">
            <a:avLst/>
          </a:prstGeom>
        </p:spPr>
        <p:txBody>
          <a:bodyPr spcFirstLastPara="1" wrap="square" lIns="91425" tIns="91425" rIns="91425" bIns="91425" anchor="t" anchorCtr="0">
            <a:normAutofit lnSpcReduction="10000"/>
          </a:bodyPr>
          <a:lstStyle/>
          <a:p>
            <a:pPr marL="457200" lvl="0" indent="-342900" algn="just" rtl="0">
              <a:spcBef>
                <a:spcPts val="0"/>
              </a:spcBef>
              <a:spcAft>
                <a:spcPts val="0"/>
              </a:spcAft>
              <a:buSzPts val="1800"/>
              <a:buChar char="●"/>
            </a:pPr>
            <a:r>
              <a:rPr lang="en"/>
              <a:t>A cryptocurrency is a digital currency designed to work as medium of exchange through a computer network that is not reliant on any central authority, such as a government or bank, to uphold or maintain it.</a:t>
            </a:r>
            <a:endParaRPr/>
          </a:p>
          <a:p>
            <a:pPr marL="457200" lvl="0" indent="0" algn="just" rtl="0">
              <a:spcBef>
                <a:spcPts val="1200"/>
              </a:spcBef>
              <a:spcAft>
                <a:spcPts val="0"/>
              </a:spcAft>
              <a:buNone/>
            </a:pPr>
            <a:endParaRPr/>
          </a:p>
          <a:p>
            <a:pPr marL="457200" lvl="0" indent="-342900" algn="just" rtl="0">
              <a:spcBef>
                <a:spcPts val="1200"/>
              </a:spcBef>
              <a:spcAft>
                <a:spcPts val="0"/>
              </a:spcAft>
              <a:buSzPts val="1800"/>
              <a:buChar char="●"/>
            </a:pPr>
            <a:r>
              <a:rPr lang="en"/>
              <a:t>Cryptocurrency does not exist in physical form and is typically not issued by a central authority. Cryptocurrencies typically use decentralized as opposed to a central bank digital currency(CBDC).</a:t>
            </a: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History of Cryptocurrencies</a:t>
            </a:r>
            <a:endParaRPr/>
          </a:p>
        </p:txBody>
      </p:sp>
      <p:sp>
        <p:nvSpPr>
          <p:cNvPr id="84" name="Google Shape;84;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a:t>In 1983, the American cryptographer </a:t>
            </a:r>
            <a:r>
              <a:rPr lang="en" i="1">
                <a:solidFill>
                  <a:srgbClr val="CC0000"/>
                </a:solidFill>
              </a:rPr>
              <a:t>David Chaum</a:t>
            </a:r>
            <a:r>
              <a:rPr lang="en" i="1"/>
              <a:t> </a:t>
            </a:r>
            <a:r>
              <a:rPr lang="en"/>
              <a:t>conceived an anonymous cryptographic electronic money called </a:t>
            </a:r>
            <a:r>
              <a:rPr lang="en" i="1">
                <a:solidFill>
                  <a:srgbClr val="FF0000"/>
                </a:solidFill>
              </a:rPr>
              <a:t>ecash</a:t>
            </a:r>
            <a:r>
              <a:rPr lang="en"/>
              <a:t>. Later, in 1995, he implemented it through Digicash, an early form of cryptographic electronic payments.</a:t>
            </a:r>
            <a:endParaRPr/>
          </a:p>
          <a:p>
            <a:pPr marL="0" lvl="0" indent="0" algn="just" rtl="0">
              <a:spcBef>
                <a:spcPts val="1200"/>
              </a:spcBef>
              <a:spcAft>
                <a:spcPts val="0"/>
              </a:spcAft>
              <a:buNone/>
            </a:pPr>
            <a:r>
              <a:rPr lang="en"/>
              <a:t>In 2009, the first decentralized cryptocurrency, Bitcoin, was created by developer </a:t>
            </a:r>
            <a:r>
              <a:rPr lang="en" b="1" i="1"/>
              <a:t>Satoshi Nakamoto.</a:t>
            </a:r>
            <a:endParaRPr b="1" i="1"/>
          </a:p>
          <a:p>
            <a:pPr marL="0" lvl="0" indent="0" algn="just" rtl="0">
              <a:spcBef>
                <a:spcPts val="1200"/>
              </a:spcBef>
              <a:spcAft>
                <a:spcPts val="0"/>
              </a:spcAft>
              <a:buNone/>
            </a:pPr>
            <a:r>
              <a:rPr lang="en"/>
              <a:t>In June 2021, El salvador became the first country to accept Bitcoin as legal tender.</a:t>
            </a: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Can we use Cryptocurrency as investment option?</a:t>
            </a:r>
            <a:endParaRPr/>
          </a:p>
        </p:txBody>
      </p:sp>
      <p:sp>
        <p:nvSpPr>
          <p:cNvPr id="90" name="Google Shape;90;p17"/>
          <p:cNvSpPr txBox="1">
            <a:spLocks noGrp="1"/>
          </p:cNvSpPr>
          <p:nvPr>
            <p:ph type="body" idx="1"/>
          </p:nvPr>
        </p:nvSpPr>
        <p:spPr>
          <a:xfrm>
            <a:off x="311700" y="1234075"/>
            <a:ext cx="8520600" cy="1072500"/>
          </a:xfrm>
          <a:prstGeom prst="rect">
            <a:avLst/>
          </a:prstGeom>
        </p:spPr>
        <p:txBody>
          <a:bodyPr spcFirstLastPara="1" wrap="square" lIns="91425" tIns="91425" rIns="91425" bIns="91425" anchor="t" anchorCtr="0">
            <a:normAutofit fontScale="92500"/>
          </a:bodyPr>
          <a:lstStyle/>
          <a:p>
            <a:pPr marL="457200" lvl="0" indent="-334327" algn="just" rtl="0">
              <a:spcBef>
                <a:spcPts val="0"/>
              </a:spcBef>
              <a:spcAft>
                <a:spcPts val="0"/>
              </a:spcAft>
              <a:buSzPct val="100000"/>
              <a:buChar char="●"/>
            </a:pPr>
            <a:r>
              <a:rPr lang="en">
                <a:highlight>
                  <a:srgbClr val="FFFFFF"/>
                </a:highlight>
              </a:rPr>
              <a:t>Cryptocurrencies are becoming popular every day. According to reports, more than 300 million people use </a:t>
            </a:r>
            <a:r>
              <a:rPr lang="en">
                <a:highlight>
                  <a:srgbClr val="FFFFFF"/>
                </a:highlight>
                <a:uFill>
                  <a:noFill/>
                </a:uFill>
                <a:hlinkClick r:id="rId3"/>
              </a:rPr>
              <a:t>cryptocurrency</a:t>
            </a:r>
            <a:r>
              <a:rPr lang="en">
                <a:highlight>
                  <a:srgbClr val="FFFFFF"/>
                </a:highlight>
              </a:rPr>
              <a:t> worldwide. Many businesses are accepting Bitcoin and other cryptocurrencies as payment methods.</a:t>
            </a:r>
            <a:endParaRPr/>
          </a:p>
        </p:txBody>
      </p:sp>
      <p:sp>
        <p:nvSpPr>
          <p:cNvPr id="91" name="Google Shape;91;p17"/>
          <p:cNvSpPr txBox="1"/>
          <p:nvPr/>
        </p:nvSpPr>
        <p:spPr>
          <a:xfrm>
            <a:off x="308275" y="2417100"/>
            <a:ext cx="8047200" cy="600300"/>
          </a:xfrm>
          <a:prstGeom prst="rect">
            <a:avLst/>
          </a:prstGeom>
          <a:noFill/>
          <a:ln>
            <a:noFill/>
          </a:ln>
        </p:spPr>
        <p:txBody>
          <a:bodyPr spcFirstLastPara="1" wrap="square" lIns="91425" tIns="91425" rIns="91425" bIns="91425" anchor="t" anchorCtr="0">
            <a:spAutoFit/>
          </a:bodyPr>
          <a:lstStyle/>
          <a:p>
            <a:pPr marL="0" marR="0" lvl="0" indent="0" algn="l" rtl="0">
              <a:lnSpc>
                <a:spcPct val="125000"/>
              </a:lnSpc>
              <a:spcBef>
                <a:spcPts val="1500"/>
              </a:spcBef>
              <a:spcAft>
                <a:spcPts val="1500"/>
              </a:spcAft>
              <a:buNone/>
            </a:pPr>
            <a:r>
              <a:rPr lang="en" sz="2700">
                <a:solidFill>
                  <a:schemeClr val="dk2"/>
                </a:solidFill>
                <a:highlight>
                  <a:schemeClr val="dk1"/>
                </a:highlight>
                <a:latin typeface="Oswald"/>
                <a:ea typeface="Oswald"/>
                <a:cs typeface="Oswald"/>
                <a:sym typeface="Oswald"/>
              </a:rPr>
              <a:t>Should You Invest In Cryptocurrency?</a:t>
            </a:r>
            <a:endParaRPr sz="2700">
              <a:solidFill>
                <a:schemeClr val="dk2"/>
              </a:solidFill>
              <a:highlight>
                <a:schemeClr val="dk1"/>
              </a:highlight>
              <a:latin typeface="Oswald"/>
              <a:ea typeface="Oswald"/>
              <a:cs typeface="Oswald"/>
              <a:sym typeface="Oswald"/>
            </a:endParaRPr>
          </a:p>
        </p:txBody>
      </p:sp>
      <p:sp>
        <p:nvSpPr>
          <p:cNvPr id="92" name="Google Shape;92;p17"/>
          <p:cNvSpPr txBox="1"/>
          <p:nvPr/>
        </p:nvSpPr>
        <p:spPr>
          <a:xfrm>
            <a:off x="373575" y="3206050"/>
            <a:ext cx="8165100" cy="10158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2"/>
              </a:buClr>
              <a:buSzPts val="1800"/>
              <a:buFont typeface="Playfair Display"/>
              <a:buChar char="●"/>
            </a:pPr>
            <a:r>
              <a:rPr lang="en" sz="1800">
                <a:solidFill>
                  <a:schemeClr val="dk2"/>
                </a:solidFill>
                <a:highlight>
                  <a:srgbClr val="FFFFFF"/>
                </a:highlight>
                <a:latin typeface="Playfair Display"/>
                <a:ea typeface="Playfair Display"/>
                <a:cs typeface="Playfair Display"/>
                <a:sym typeface="Playfair Display"/>
              </a:rPr>
              <a:t>There are many advantages to dealing in cryptocurrencies, and a fair share of disadvantages as well. Here are the top three reasons that work in favor of and against cryptocurrencies.</a:t>
            </a:r>
            <a:endParaRPr sz="1800">
              <a:solidFill>
                <a:schemeClr val="dk2"/>
              </a:solidFill>
              <a:highlight>
                <a:srgbClr val="FFFFFF"/>
              </a:highlight>
              <a:latin typeface="Playfair Display"/>
              <a:ea typeface="Playfair Display"/>
              <a:cs typeface="Playfair Display"/>
              <a:sym typeface="Playfair Displ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00" y="2926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Advantages:</a:t>
            </a:r>
            <a:endParaRPr/>
          </a:p>
        </p:txBody>
      </p:sp>
      <p:sp>
        <p:nvSpPr>
          <p:cNvPr id="98" name="Google Shape;98;p18"/>
          <p:cNvSpPr txBox="1">
            <a:spLocks noGrp="1"/>
          </p:cNvSpPr>
          <p:nvPr>
            <p:ph type="body" idx="1"/>
          </p:nvPr>
        </p:nvSpPr>
        <p:spPr>
          <a:xfrm>
            <a:off x="311700" y="1037725"/>
            <a:ext cx="8520600" cy="3762600"/>
          </a:xfrm>
          <a:prstGeom prst="rect">
            <a:avLst/>
          </a:prstGeom>
        </p:spPr>
        <p:txBody>
          <a:bodyPr spcFirstLastPara="1" wrap="square" lIns="91425" tIns="91425" rIns="91425" bIns="91425" anchor="t" anchorCtr="0">
            <a:noAutofit/>
          </a:bodyPr>
          <a:lstStyle/>
          <a:p>
            <a:pPr marL="457200" marR="50800" lvl="0" indent="-320675" algn="just" rtl="0">
              <a:lnSpc>
                <a:spcPct val="166666"/>
              </a:lnSpc>
              <a:spcBef>
                <a:spcPts val="3000"/>
              </a:spcBef>
              <a:spcAft>
                <a:spcPts val="0"/>
              </a:spcAft>
              <a:buClr>
                <a:srgbClr val="333333"/>
              </a:buClr>
              <a:buSzPts val="1450"/>
              <a:buFont typeface="Playfair Display"/>
              <a:buChar char="●"/>
            </a:pPr>
            <a:r>
              <a:rPr lang="en" sz="1450">
                <a:solidFill>
                  <a:srgbClr val="333333"/>
                </a:solidFill>
              </a:rPr>
              <a:t>They are private and secure: The blockchain technology that fuels cryptocurrencies ensures user anonymity. It also assures high levels of security through cryptography, which we discussed before. </a:t>
            </a:r>
            <a:endParaRPr sz="1450">
              <a:solidFill>
                <a:srgbClr val="333333"/>
              </a:solidFill>
            </a:endParaRPr>
          </a:p>
          <a:p>
            <a:pPr marL="457200" marR="50800" lvl="0" indent="-320675" algn="just" rtl="0">
              <a:lnSpc>
                <a:spcPct val="166666"/>
              </a:lnSpc>
              <a:spcBef>
                <a:spcPts val="0"/>
              </a:spcBef>
              <a:spcAft>
                <a:spcPts val="0"/>
              </a:spcAft>
              <a:buClr>
                <a:srgbClr val="333333"/>
              </a:buClr>
              <a:buSzPts val="1450"/>
              <a:buFont typeface="Playfair Display"/>
              <a:buChar char="●"/>
            </a:pPr>
            <a:r>
              <a:rPr lang="en" sz="1450">
                <a:solidFill>
                  <a:srgbClr val="333333"/>
                </a:solidFill>
              </a:rPr>
              <a:t>They are decentralized, immutable, and transparent: The entire system functions on shared ownership, where data is available to all permissioned members and is tamper-proof.</a:t>
            </a:r>
            <a:endParaRPr sz="1450">
              <a:solidFill>
                <a:srgbClr val="333333"/>
              </a:solidFill>
            </a:endParaRPr>
          </a:p>
          <a:p>
            <a:pPr marL="457200" marR="50800" lvl="0" indent="-320675" algn="just" rtl="0">
              <a:lnSpc>
                <a:spcPct val="166666"/>
              </a:lnSpc>
              <a:spcBef>
                <a:spcPts val="0"/>
              </a:spcBef>
              <a:spcAft>
                <a:spcPts val="0"/>
              </a:spcAft>
              <a:buClr>
                <a:srgbClr val="333333"/>
              </a:buClr>
              <a:buSzPts val="1450"/>
              <a:buFont typeface="Playfair Display"/>
              <a:buChar char="●"/>
            </a:pPr>
            <a:r>
              <a:rPr lang="en" sz="1450">
                <a:solidFill>
                  <a:srgbClr val="333333"/>
                </a:solidFill>
              </a:rPr>
              <a:t>They are a hedge against inflation: Cryptocurrency makes for a great investment in times of inflation. For example, investors often compare cryptocurrency to gold. One of the reasons behind this is that, just like gold, they are in limited supply, as there is a cap on mining any type of cryptocurrency.</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Disadvantages:</a:t>
            </a:r>
            <a:endParaRPr/>
          </a:p>
        </p:txBody>
      </p:sp>
      <p:sp>
        <p:nvSpPr>
          <p:cNvPr id="104" name="Google Shape;104;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marR="50800" lvl="0" indent="-327025" algn="just" rtl="0">
              <a:lnSpc>
                <a:spcPct val="166666"/>
              </a:lnSpc>
              <a:spcBef>
                <a:spcPts val="3000"/>
              </a:spcBef>
              <a:spcAft>
                <a:spcPts val="0"/>
              </a:spcAft>
              <a:buClr>
                <a:srgbClr val="333333"/>
              </a:buClr>
              <a:buSzPts val="1550"/>
              <a:buFont typeface="Playfair Display"/>
              <a:buChar char="●"/>
            </a:pPr>
            <a:r>
              <a:rPr lang="en" sz="1550">
                <a:solidFill>
                  <a:srgbClr val="333333"/>
                </a:solidFill>
              </a:rPr>
              <a:t>They are not widely understood: They are a relatively new concept and the long-term sustainability of cryptocurrencies remains to be seen.</a:t>
            </a:r>
            <a:endParaRPr sz="1550">
              <a:solidFill>
                <a:srgbClr val="333333"/>
              </a:solidFill>
            </a:endParaRPr>
          </a:p>
          <a:p>
            <a:pPr marL="457200" marR="50800" lvl="0" indent="-327025" algn="just" rtl="0">
              <a:lnSpc>
                <a:spcPct val="166666"/>
              </a:lnSpc>
              <a:spcBef>
                <a:spcPts val="0"/>
              </a:spcBef>
              <a:spcAft>
                <a:spcPts val="0"/>
              </a:spcAft>
              <a:buClr>
                <a:srgbClr val="333333"/>
              </a:buClr>
              <a:buSzPts val="1550"/>
              <a:buFont typeface="Playfair Display"/>
              <a:buChar char="●"/>
            </a:pPr>
            <a:r>
              <a:rPr lang="en" sz="1550">
                <a:solidFill>
                  <a:srgbClr val="333333"/>
                </a:solidFill>
              </a:rPr>
              <a:t>They are prone to high risks: Needless to say, cryptocurrencies bring in as many rewards as risks. Their highly volatile and speculative nature makes them prone to sharp downward spirals. Investing in cryptocurrency can be risky for many reasons. </a:t>
            </a:r>
            <a:endParaRPr sz="1550">
              <a:solidFill>
                <a:srgbClr val="333333"/>
              </a:solidFill>
            </a:endParaRPr>
          </a:p>
          <a:p>
            <a:pPr marL="457200" marR="50800" lvl="0" indent="-327025" algn="just" rtl="0">
              <a:lnSpc>
                <a:spcPct val="166666"/>
              </a:lnSpc>
              <a:spcBef>
                <a:spcPts val="0"/>
              </a:spcBef>
              <a:spcAft>
                <a:spcPts val="0"/>
              </a:spcAft>
              <a:buClr>
                <a:srgbClr val="333333"/>
              </a:buClr>
              <a:buSzPts val="1550"/>
              <a:buFont typeface="Playfair Display"/>
              <a:buChar char="●"/>
            </a:pPr>
            <a:r>
              <a:rPr lang="en" sz="1550">
                <a:solidFill>
                  <a:srgbClr val="333333"/>
                </a:solidFill>
              </a:rPr>
              <a:t>A major deterrent could be the fact that digital currency seems to have no inherent or underlying value. There is a supply-demand type of equation that is used to determine the value of cryptos like bitcoins.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Can we see bitcoin as a long-term investment?</a:t>
            </a:r>
            <a:endParaRPr/>
          </a:p>
        </p:txBody>
      </p:sp>
      <p:sp>
        <p:nvSpPr>
          <p:cNvPr id="110" name="Google Shape;110;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2"/>
              </a:buClr>
              <a:buSzPts val="1100"/>
              <a:buFont typeface="Arial"/>
              <a:buNone/>
            </a:pPr>
            <a:r>
              <a:rPr lang="en" sz="1700">
                <a:highlight>
                  <a:srgbClr val="FFFFFF"/>
                </a:highlight>
                <a:latin typeface="Playfair Display Medium"/>
                <a:ea typeface="Playfair Display Medium"/>
                <a:cs typeface="Playfair Display Medium"/>
                <a:sym typeface="Playfair Display Medium"/>
              </a:rPr>
              <a:t>Bitcoin, as the most widely known cryptocurrency, benefits from the network effect -- more people want to own Bitcoin because Bitcoin is owned by the most people. Bitcoin is currently viewed by many investors as "digital gold," but it could also be used as a digital form of cash.</a:t>
            </a:r>
            <a:endParaRPr sz="1700">
              <a:highlight>
                <a:srgbClr val="FFFFFF"/>
              </a:highlight>
              <a:latin typeface="Playfair Display Medium"/>
              <a:ea typeface="Playfair Display Medium"/>
              <a:cs typeface="Playfair Display Medium"/>
              <a:sym typeface="Playfair Display Medium"/>
            </a:endParaRPr>
          </a:p>
          <a:p>
            <a:pPr marL="0" lvl="0" indent="0" algn="just" rtl="0">
              <a:spcBef>
                <a:spcPts val="1800"/>
              </a:spcBef>
              <a:spcAft>
                <a:spcPts val="1800"/>
              </a:spcAft>
              <a:buNone/>
            </a:pPr>
            <a:r>
              <a:rPr lang="en" sz="1700">
                <a:highlight>
                  <a:srgbClr val="FFFFFF"/>
                </a:highlight>
                <a:uFill>
                  <a:noFill/>
                </a:uFill>
                <a:latin typeface="Playfair Display Medium"/>
                <a:ea typeface="Playfair Display Medium"/>
                <a:cs typeface="Playfair Display Medium"/>
                <a:sym typeface="Playfair Display Medium"/>
                <a:hlinkClick r:id="rId3"/>
              </a:rPr>
              <a:t>Bitcoin investors</a:t>
            </a:r>
            <a:r>
              <a:rPr lang="en" sz="1700">
                <a:highlight>
                  <a:srgbClr val="FFFFFF"/>
                </a:highlight>
                <a:latin typeface="Playfair Display Medium"/>
                <a:ea typeface="Playfair Display Medium"/>
                <a:cs typeface="Playfair Display Medium"/>
                <a:sym typeface="Playfair Display Medium"/>
              </a:rPr>
              <a:t> believe the cryptocurrency will gain value over the long term because the supply is fixed, unlike the supplies of fiat currencies such as the U.S. dollar or the Japanese yen. The supply of Bitcoin is capped at fewer than 21 million coins, while most currencies can be printed at the will of central bankers. Many investors expect Bitcoin to gain value as fiat currencies depreciate.</a:t>
            </a:r>
            <a:endParaRPr sz="2400">
              <a:latin typeface="Playfair Display Medium"/>
              <a:ea typeface="Playfair Display Medium"/>
              <a:cs typeface="Playfair Display Medium"/>
              <a:sym typeface="Playfair Display Medium"/>
            </a:endParaRPr>
          </a:p>
        </p:txBody>
      </p:sp>
      <p:pic>
        <p:nvPicPr>
          <p:cNvPr id="111" name="Google Shape;111;p20"/>
          <p:cNvPicPr preferRelativeResize="0"/>
          <p:nvPr/>
        </p:nvPicPr>
        <p:blipFill>
          <a:blip r:embed="rId4">
            <a:alphaModFix/>
          </a:blip>
          <a:stretch>
            <a:fillRect/>
          </a:stretch>
        </p:blipFill>
        <p:spPr>
          <a:xfrm>
            <a:off x="7690743" y="280218"/>
            <a:ext cx="919150" cy="919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Clr>
                <a:schemeClr val="dk2"/>
              </a:buClr>
              <a:buSzPts val="891"/>
              <a:buFont typeface="Arial"/>
              <a:buNone/>
            </a:pPr>
            <a:r>
              <a:rPr lang="en" sz="4320"/>
              <a:t>Cryptocurrencies Price Prediction on Bitcoin Using Different Machine Learning Classifier</a:t>
            </a:r>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1468</Words>
  <Application>Microsoft Office PowerPoint</Application>
  <PresentationFormat>On-screen Show (16:9)</PresentationFormat>
  <Paragraphs>219</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Oswald</vt:lpstr>
      <vt:lpstr>Playfair Display</vt:lpstr>
      <vt:lpstr>Open Sans</vt:lpstr>
      <vt:lpstr>Playfair Display Medium</vt:lpstr>
      <vt:lpstr>PT Sans Narrow</vt:lpstr>
      <vt:lpstr>Georgia</vt:lpstr>
      <vt:lpstr>Arial</vt:lpstr>
      <vt:lpstr>Tropic</vt:lpstr>
      <vt:lpstr>An Empirical Study on Cryptocurrencies Price Prediction Using Different Machine Learning Classifier </vt:lpstr>
      <vt:lpstr>All about Cryptocurrencies (History, Application, Usage)</vt:lpstr>
      <vt:lpstr>What is CryptoCurrency?</vt:lpstr>
      <vt:lpstr>History of Cryptocurrencies</vt:lpstr>
      <vt:lpstr>Can we use Cryptocurrency as investment option?</vt:lpstr>
      <vt:lpstr>Advantages:</vt:lpstr>
      <vt:lpstr>Disadvantages:</vt:lpstr>
      <vt:lpstr>Can we see bitcoin as a long-term investment?</vt:lpstr>
      <vt:lpstr>Cryptocurrencies Price Prediction on Bitcoin Using Different Machine Learning Classifier</vt:lpstr>
      <vt:lpstr>Methodology</vt:lpstr>
      <vt:lpstr>Flowchart</vt:lpstr>
      <vt:lpstr>Result of Cryptocurrency Price Prediction Using Various Machine Learning Models.</vt:lpstr>
      <vt:lpstr>Results Based on Train_test_split.</vt:lpstr>
      <vt:lpstr>Results Based on Grid Search CV. </vt:lpstr>
      <vt:lpstr>Results Based on Grid Search CV. </vt:lpstr>
      <vt:lpstr>Results Based on Grid Search CV. </vt:lpstr>
      <vt:lpstr>Results Based on Grid Search CV. </vt:lpstr>
      <vt:lpstr>Conclusion.</vt:lpstr>
      <vt:lpstr>Reference.</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Empirical Study on Cryptocurrencies Price Prediction Using Different Machine Learning Classifier </dc:title>
  <cp:lastModifiedBy>Soumi Sur</cp:lastModifiedBy>
  <cp:revision>1</cp:revision>
  <dcterms:modified xsi:type="dcterms:W3CDTF">2022-07-13T06:43:24Z</dcterms:modified>
</cp:coreProperties>
</file>