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9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47F3DA-47FF-456F-8E0E-697626947297}" type="datetimeFigureOut">
              <a:rPr lang="en-US" smtClean="0"/>
              <a:t>2017/01/03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4B50E-3289-41F4-BAD1-DA7F969CE682}" type="slidenum">
              <a:rPr lang="en-US" smtClean="0"/>
              <a:t>‹#›</a:t>
            </a:fld>
            <a:endParaRPr lang="en-US"/>
          </a:p>
        </p:txBody>
      </p:sp>
    </p:spTree>
    <p:extLst>
      <p:ext uri="{BB962C8B-B14F-4D97-AF65-F5344CB8AC3E}">
        <p14:creationId xmlns:p14="http://schemas.microsoft.com/office/powerpoint/2010/main" val="408098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7F3DA-47FF-456F-8E0E-697626947297}" type="datetimeFigureOut">
              <a:rPr lang="en-US" smtClean="0"/>
              <a:t>2017/01/03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4B50E-3289-41F4-BAD1-DA7F969CE682}" type="slidenum">
              <a:rPr lang="en-US" smtClean="0"/>
              <a:t>‹#›</a:t>
            </a:fld>
            <a:endParaRPr lang="en-US"/>
          </a:p>
        </p:txBody>
      </p:sp>
    </p:spTree>
    <p:extLst>
      <p:ext uri="{BB962C8B-B14F-4D97-AF65-F5344CB8AC3E}">
        <p14:creationId xmlns:p14="http://schemas.microsoft.com/office/powerpoint/2010/main" val="1675351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7F3DA-47FF-456F-8E0E-697626947297}" type="datetimeFigureOut">
              <a:rPr lang="en-US" smtClean="0"/>
              <a:t>2017/01/03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4B50E-3289-41F4-BAD1-DA7F969CE682}" type="slidenum">
              <a:rPr lang="en-US" smtClean="0"/>
              <a:t>‹#›</a:t>
            </a:fld>
            <a:endParaRPr lang="en-US"/>
          </a:p>
        </p:txBody>
      </p:sp>
    </p:spTree>
    <p:extLst>
      <p:ext uri="{BB962C8B-B14F-4D97-AF65-F5344CB8AC3E}">
        <p14:creationId xmlns:p14="http://schemas.microsoft.com/office/powerpoint/2010/main" val="222241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7F3DA-47FF-456F-8E0E-697626947297}" type="datetimeFigureOut">
              <a:rPr lang="en-US" smtClean="0"/>
              <a:t>2017/01/03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4B50E-3289-41F4-BAD1-DA7F969CE682}" type="slidenum">
              <a:rPr lang="en-US" smtClean="0"/>
              <a:t>‹#›</a:t>
            </a:fld>
            <a:endParaRPr lang="en-US"/>
          </a:p>
        </p:txBody>
      </p:sp>
    </p:spTree>
    <p:extLst>
      <p:ext uri="{BB962C8B-B14F-4D97-AF65-F5344CB8AC3E}">
        <p14:creationId xmlns:p14="http://schemas.microsoft.com/office/powerpoint/2010/main" val="116344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47F3DA-47FF-456F-8E0E-697626947297}" type="datetimeFigureOut">
              <a:rPr lang="en-US" smtClean="0"/>
              <a:t>2017/01/03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4B50E-3289-41F4-BAD1-DA7F969CE682}" type="slidenum">
              <a:rPr lang="en-US" smtClean="0"/>
              <a:t>‹#›</a:t>
            </a:fld>
            <a:endParaRPr lang="en-US"/>
          </a:p>
        </p:txBody>
      </p:sp>
    </p:spTree>
    <p:extLst>
      <p:ext uri="{BB962C8B-B14F-4D97-AF65-F5344CB8AC3E}">
        <p14:creationId xmlns:p14="http://schemas.microsoft.com/office/powerpoint/2010/main" val="70532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47F3DA-47FF-456F-8E0E-697626947297}" type="datetimeFigureOut">
              <a:rPr lang="en-US" smtClean="0"/>
              <a:t>2017/01/03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4B50E-3289-41F4-BAD1-DA7F969CE682}" type="slidenum">
              <a:rPr lang="en-US" smtClean="0"/>
              <a:t>‹#›</a:t>
            </a:fld>
            <a:endParaRPr lang="en-US"/>
          </a:p>
        </p:txBody>
      </p:sp>
    </p:spTree>
    <p:extLst>
      <p:ext uri="{BB962C8B-B14F-4D97-AF65-F5344CB8AC3E}">
        <p14:creationId xmlns:p14="http://schemas.microsoft.com/office/powerpoint/2010/main" val="124110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47F3DA-47FF-456F-8E0E-697626947297}" type="datetimeFigureOut">
              <a:rPr lang="en-US" smtClean="0"/>
              <a:t>2017/01/03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4B50E-3289-41F4-BAD1-DA7F969CE682}" type="slidenum">
              <a:rPr lang="en-US" smtClean="0"/>
              <a:t>‹#›</a:t>
            </a:fld>
            <a:endParaRPr lang="en-US"/>
          </a:p>
        </p:txBody>
      </p:sp>
    </p:spTree>
    <p:extLst>
      <p:ext uri="{BB962C8B-B14F-4D97-AF65-F5344CB8AC3E}">
        <p14:creationId xmlns:p14="http://schemas.microsoft.com/office/powerpoint/2010/main" val="132148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47F3DA-47FF-456F-8E0E-697626947297}" type="datetimeFigureOut">
              <a:rPr lang="en-US" smtClean="0"/>
              <a:t>2017/01/03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F4B50E-3289-41F4-BAD1-DA7F969CE682}" type="slidenum">
              <a:rPr lang="en-US" smtClean="0"/>
              <a:t>‹#›</a:t>
            </a:fld>
            <a:endParaRPr lang="en-US"/>
          </a:p>
        </p:txBody>
      </p:sp>
    </p:spTree>
    <p:extLst>
      <p:ext uri="{BB962C8B-B14F-4D97-AF65-F5344CB8AC3E}">
        <p14:creationId xmlns:p14="http://schemas.microsoft.com/office/powerpoint/2010/main" val="391414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7F3DA-47FF-456F-8E0E-697626947297}" type="datetimeFigureOut">
              <a:rPr lang="en-US" smtClean="0"/>
              <a:t>2017/01/03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F4B50E-3289-41F4-BAD1-DA7F969CE682}" type="slidenum">
              <a:rPr lang="en-US" smtClean="0"/>
              <a:t>‹#›</a:t>
            </a:fld>
            <a:endParaRPr lang="en-US"/>
          </a:p>
        </p:txBody>
      </p:sp>
    </p:spTree>
    <p:extLst>
      <p:ext uri="{BB962C8B-B14F-4D97-AF65-F5344CB8AC3E}">
        <p14:creationId xmlns:p14="http://schemas.microsoft.com/office/powerpoint/2010/main" val="412722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47F3DA-47FF-456F-8E0E-697626947297}" type="datetimeFigureOut">
              <a:rPr lang="en-US" smtClean="0"/>
              <a:t>2017/01/03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4B50E-3289-41F4-BAD1-DA7F969CE682}" type="slidenum">
              <a:rPr lang="en-US" smtClean="0"/>
              <a:t>‹#›</a:t>
            </a:fld>
            <a:endParaRPr lang="en-US"/>
          </a:p>
        </p:txBody>
      </p:sp>
    </p:spTree>
    <p:extLst>
      <p:ext uri="{BB962C8B-B14F-4D97-AF65-F5344CB8AC3E}">
        <p14:creationId xmlns:p14="http://schemas.microsoft.com/office/powerpoint/2010/main" val="184053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47F3DA-47FF-456F-8E0E-697626947297}" type="datetimeFigureOut">
              <a:rPr lang="en-US" smtClean="0"/>
              <a:t>2017/01/03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4B50E-3289-41F4-BAD1-DA7F969CE682}" type="slidenum">
              <a:rPr lang="en-US" smtClean="0"/>
              <a:t>‹#›</a:t>
            </a:fld>
            <a:endParaRPr lang="en-US"/>
          </a:p>
        </p:txBody>
      </p:sp>
    </p:spTree>
    <p:extLst>
      <p:ext uri="{BB962C8B-B14F-4D97-AF65-F5344CB8AC3E}">
        <p14:creationId xmlns:p14="http://schemas.microsoft.com/office/powerpoint/2010/main" val="199378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7F3DA-47FF-456F-8E0E-697626947297}" type="datetimeFigureOut">
              <a:rPr lang="en-US" smtClean="0"/>
              <a:t>2017/01/03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4B50E-3289-41F4-BAD1-DA7F969CE682}" type="slidenum">
              <a:rPr lang="en-US" smtClean="0"/>
              <a:t>‹#›</a:t>
            </a:fld>
            <a:endParaRPr lang="en-US"/>
          </a:p>
        </p:txBody>
      </p:sp>
    </p:spTree>
    <p:extLst>
      <p:ext uri="{BB962C8B-B14F-4D97-AF65-F5344CB8AC3E}">
        <p14:creationId xmlns:p14="http://schemas.microsoft.com/office/powerpoint/2010/main" val="7915219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831975"/>
          </a:xfrm>
        </p:spPr>
        <p:txBody>
          <a:bodyPr>
            <a:normAutofit/>
          </a:bodyPr>
          <a:lstStyle/>
          <a:p>
            <a:pPr lvl="2" algn="ctr" rtl="0">
              <a:spcBef>
                <a:spcPct val="0"/>
              </a:spcBef>
            </a:pPr>
            <a:r>
              <a:rPr lang="en-US" sz="4000" dirty="0" smtClean="0"/>
              <a:t>Branching Strategy, guidelines</a:t>
            </a:r>
            <a:r>
              <a:rPr lang="en-US" dirty="0" smtClean="0"/>
              <a:t/>
            </a:r>
            <a:br>
              <a:rPr lang="en-US" dirty="0" smtClean="0"/>
            </a:br>
            <a:r>
              <a:rPr lang="en-US" dirty="0" smtClean="0"/>
              <a:t/>
            </a:r>
            <a:br>
              <a:rPr lang="en-US" dirty="0" smtClean="0"/>
            </a:br>
            <a:r>
              <a:rPr lang="en-US" sz="2400" dirty="0" smtClean="0"/>
              <a:t>(</a:t>
            </a:r>
            <a:r>
              <a:rPr lang="en-US" sz="2400" dirty="0" err="1" smtClean="0"/>
              <a:t>Git</a:t>
            </a:r>
            <a:r>
              <a:rPr lang="en-US" sz="2400" dirty="0" smtClean="0"/>
              <a:t>, TFS and Subversion)</a:t>
            </a:r>
            <a:r>
              <a:rPr lang="en-US" dirty="0" smtClean="0"/>
              <a:t/>
            </a:r>
            <a:br>
              <a:rPr lang="en-US" dirty="0" smtClean="0"/>
            </a:br>
            <a:endParaRPr lang="en-US" dirty="0"/>
          </a:p>
        </p:txBody>
      </p:sp>
      <p:sp>
        <p:nvSpPr>
          <p:cNvPr id="3" name="Subtitle 2"/>
          <p:cNvSpPr>
            <a:spLocks noGrp="1"/>
          </p:cNvSpPr>
          <p:nvPr>
            <p:ph type="subTitle" idx="1"/>
          </p:nvPr>
        </p:nvSpPr>
        <p:spPr>
          <a:xfrm>
            <a:off x="1371600" y="4114800"/>
            <a:ext cx="6400800" cy="838200"/>
          </a:xfrm>
        </p:spPr>
        <p:txBody>
          <a:bodyPr>
            <a:normAutofit/>
          </a:bodyPr>
          <a:lstStyle/>
          <a:p>
            <a:pPr lvl="2"/>
            <a:r>
              <a:rPr lang="en-US" dirty="0" smtClean="0"/>
              <a:t>By, Shared Services Team</a:t>
            </a:r>
            <a:endParaRPr lang="en-US" b="1" dirty="0" smtClean="0"/>
          </a:p>
          <a:p>
            <a:endParaRPr lang="en-US" dirty="0"/>
          </a:p>
        </p:txBody>
      </p:sp>
    </p:spTree>
    <p:extLst>
      <p:ext uri="{BB962C8B-B14F-4D97-AF65-F5344CB8AC3E}">
        <p14:creationId xmlns:p14="http://schemas.microsoft.com/office/powerpoint/2010/main" val="3969437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Hotfix Branch</a:t>
            </a:r>
          </a:p>
        </p:txBody>
      </p:sp>
      <p:grpSp>
        <p:nvGrpSpPr>
          <p:cNvPr id="101" name="Group 100"/>
          <p:cNvGrpSpPr/>
          <p:nvPr/>
        </p:nvGrpSpPr>
        <p:grpSpPr>
          <a:xfrm>
            <a:off x="436500" y="1217516"/>
            <a:ext cx="8128126" cy="1631234"/>
            <a:chOff x="536449" y="2514359"/>
            <a:chExt cx="8128126" cy="1631234"/>
          </a:xfrm>
        </p:grpSpPr>
        <p:sp>
          <p:nvSpPr>
            <p:cNvPr id="5" name="Rounded Rectangular Callout 4"/>
            <p:cNvSpPr/>
            <p:nvPr/>
          </p:nvSpPr>
          <p:spPr>
            <a:xfrm>
              <a:off x="1966913" y="2530234"/>
              <a:ext cx="633412" cy="273050"/>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smtClean="0"/>
                <a:t>Tag 1.0</a:t>
              </a:r>
              <a:endParaRPr lang="en-US" sz="1100" dirty="0"/>
            </a:p>
          </p:txBody>
        </p:sp>
        <p:sp>
          <p:nvSpPr>
            <p:cNvPr id="6" name="Rounded Rectangular Callout 5"/>
            <p:cNvSpPr/>
            <p:nvPr/>
          </p:nvSpPr>
          <p:spPr>
            <a:xfrm>
              <a:off x="3216275" y="2514359"/>
              <a:ext cx="755650" cy="274637"/>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a:t>Tag 1.0.1</a:t>
              </a:r>
            </a:p>
          </p:txBody>
        </p:sp>
        <p:sp>
          <p:nvSpPr>
            <p:cNvPr id="7" name="Rounded Rectangular Callout 6"/>
            <p:cNvSpPr/>
            <p:nvPr/>
          </p:nvSpPr>
          <p:spPr>
            <a:xfrm>
              <a:off x="7202488" y="2522296"/>
              <a:ext cx="631825" cy="274638"/>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t>Tag </a:t>
              </a:r>
              <a:r>
                <a:rPr lang="en-US" sz="1100" dirty="0" smtClean="0"/>
                <a:t>2.1</a:t>
              </a:r>
              <a:endParaRPr lang="en-US" sz="1100" dirty="0"/>
            </a:p>
          </p:txBody>
        </p:sp>
        <p:sp>
          <p:nvSpPr>
            <p:cNvPr id="8" name="Rounded Rectangular Callout 7"/>
            <p:cNvSpPr/>
            <p:nvPr/>
          </p:nvSpPr>
          <p:spPr>
            <a:xfrm>
              <a:off x="6226175" y="2514359"/>
              <a:ext cx="633413" cy="274637"/>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t>Tag </a:t>
              </a:r>
              <a:r>
                <a:rPr lang="en-US" sz="1100" dirty="0" smtClean="0"/>
                <a:t>2.0</a:t>
              </a:r>
              <a:endParaRPr lang="en-US" sz="1100" dirty="0"/>
            </a:p>
          </p:txBody>
        </p:sp>
        <p:cxnSp>
          <p:nvCxnSpPr>
            <p:cNvPr id="10" name="Straight Arrow Connector 9"/>
            <p:cNvCxnSpPr/>
            <p:nvPr/>
          </p:nvCxnSpPr>
          <p:spPr>
            <a:xfrm>
              <a:off x="1106488" y="2911234"/>
              <a:ext cx="990600" cy="635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Rectangular Callout 10"/>
            <p:cNvSpPr/>
            <p:nvPr/>
          </p:nvSpPr>
          <p:spPr>
            <a:xfrm>
              <a:off x="573088" y="2636596"/>
              <a:ext cx="655637" cy="258763"/>
            </a:xfrm>
            <a:prstGeom prst="wedge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solidFill>
                    <a:schemeClr val="bg1"/>
                  </a:solidFill>
                </a:rPr>
                <a:t>Master</a:t>
              </a:r>
            </a:p>
          </p:txBody>
        </p:sp>
        <p:cxnSp>
          <p:nvCxnSpPr>
            <p:cNvPr id="12" name="Straight Arrow Connector 11"/>
            <p:cNvCxnSpPr/>
            <p:nvPr/>
          </p:nvCxnSpPr>
          <p:spPr>
            <a:xfrm>
              <a:off x="1101599" y="3432804"/>
              <a:ext cx="7535863" cy="0"/>
            </a:xfrm>
            <a:prstGeom prst="straightConnector1">
              <a:avLst/>
            </a:prstGeom>
            <a:ln w="9525">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071563" y="4085267"/>
              <a:ext cx="132556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ular Callout 16"/>
            <p:cNvSpPr/>
            <p:nvPr/>
          </p:nvSpPr>
          <p:spPr>
            <a:xfrm>
              <a:off x="536449" y="3188330"/>
              <a:ext cx="739775" cy="258762"/>
            </a:xfrm>
            <a:prstGeom prst="wedgeRectCallou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solidFill>
                    <a:schemeClr val="bg1"/>
                  </a:solidFill>
                </a:rPr>
                <a:t>Hot Fixes</a:t>
              </a:r>
            </a:p>
          </p:txBody>
        </p:sp>
        <p:sp>
          <p:nvSpPr>
            <p:cNvPr id="18" name="Oval 17"/>
            <p:cNvSpPr/>
            <p:nvPr/>
          </p:nvSpPr>
          <p:spPr>
            <a:xfrm>
              <a:off x="2097088" y="2865196"/>
              <a:ext cx="166687"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9" name="Oval 18"/>
            <p:cNvSpPr/>
            <p:nvPr/>
          </p:nvSpPr>
          <p:spPr>
            <a:xfrm>
              <a:off x="3354388" y="2841384"/>
              <a:ext cx="166687" cy="1079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0" name="Oval 19"/>
            <p:cNvSpPr/>
            <p:nvPr/>
          </p:nvSpPr>
          <p:spPr>
            <a:xfrm>
              <a:off x="6372225" y="2865196"/>
              <a:ext cx="166688"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 name="Oval 20"/>
            <p:cNvSpPr/>
            <p:nvPr/>
          </p:nvSpPr>
          <p:spPr>
            <a:xfrm>
              <a:off x="7308850" y="2865197"/>
              <a:ext cx="168275"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 name="Oval 21"/>
            <p:cNvSpPr/>
            <p:nvPr/>
          </p:nvSpPr>
          <p:spPr>
            <a:xfrm>
              <a:off x="3197099" y="3378831"/>
              <a:ext cx="166688" cy="106362"/>
            </a:xfrm>
            <a:prstGeom prst="ellipse">
              <a:avLst/>
            </a:prstGeom>
            <a:solidFill>
              <a:schemeClr val="accent2">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23" name="Straight Arrow Connector 22"/>
            <p:cNvCxnSpPr/>
            <p:nvPr/>
          </p:nvCxnSpPr>
          <p:spPr>
            <a:xfrm>
              <a:off x="2181225" y="2971560"/>
              <a:ext cx="1052513" cy="434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352800" y="2949335"/>
              <a:ext cx="85725"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397125" y="4031292"/>
              <a:ext cx="168275"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31" name="Straight Arrow Connector 30"/>
            <p:cNvCxnSpPr>
              <a:stCxn id="18" idx="4"/>
            </p:cNvCxnSpPr>
            <p:nvPr/>
          </p:nvCxnSpPr>
          <p:spPr>
            <a:xfrm>
              <a:off x="2180432" y="2971559"/>
              <a:ext cx="300831" cy="10597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732088" y="4023354"/>
              <a:ext cx="168275"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3" name="Oval 32"/>
            <p:cNvSpPr/>
            <p:nvPr/>
          </p:nvSpPr>
          <p:spPr>
            <a:xfrm>
              <a:off x="3090863" y="4015417"/>
              <a:ext cx="166687" cy="10795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4" name="Oval 33"/>
            <p:cNvSpPr/>
            <p:nvPr/>
          </p:nvSpPr>
          <p:spPr>
            <a:xfrm>
              <a:off x="3409950" y="4015417"/>
              <a:ext cx="168275" cy="10795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5" name="Oval 34"/>
            <p:cNvSpPr/>
            <p:nvPr/>
          </p:nvSpPr>
          <p:spPr>
            <a:xfrm>
              <a:off x="3860800" y="4039230"/>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6" name="Oval 35"/>
            <p:cNvSpPr/>
            <p:nvPr/>
          </p:nvSpPr>
          <p:spPr>
            <a:xfrm>
              <a:off x="4318000" y="4031292"/>
              <a:ext cx="166688"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7" name="Oval 36"/>
            <p:cNvSpPr/>
            <p:nvPr/>
          </p:nvSpPr>
          <p:spPr>
            <a:xfrm>
              <a:off x="5003800" y="4039230"/>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8" name="Oval 37"/>
            <p:cNvSpPr/>
            <p:nvPr/>
          </p:nvSpPr>
          <p:spPr>
            <a:xfrm>
              <a:off x="5772150" y="4031292"/>
              <a:ext cx="168275"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9" name="Oval 38"/>
            <p:cNvSpPr/>
            <p:nvPr/>
          </p:nvSpPr>
          <p:spPr>
            <a:xfrm>
              <a:off x="6534150" y="4023354"/>
              <a:ext cx="168275"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0" name="Oval 39"/>
            <p:cNvSpPr/>
            <p:nvPr/>
          </p:nvSpPr>
          <p:spPr>
            <a:xfrm>
              <a:off x="7327900" y="4023354"/>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41" name="Straight Arrow Connector 40"/>
            <p:cNvCxnSpPr/>
            <p:nvPr/>
          </p:nvCxnSpPr>
          <p:spPr>
            <a:xfrm flipV="1">
              <a:off x="2579688" y="4077330"/>
              <a:ext cx="160337" cy="79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884488" y="4069392"/>
              <a:ext cx="236537"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251200" y="4061454"/>
              <a:ext cx="182563" cy="158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562350" y="4091617"/>
              <a:ext cx="33655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9" idx="5"/>
            </p:cNvCxnSpPr>
            <p:nvPr/>
          </p:nvCxnSpPr>
          <p:spPr>
            <a:xfrm>
              <a:off x="3496664" y="2933525"/>
              <a:ext cx="446686" cy="11057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035425" y="4085268"/>
              <a:ext cx="282575"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500563" y="4085268"/>
              <a:ext cx="495300"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170488" y="4085268"/>
              <a:ext cx="601662"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940425" y="4077330"/>
              <a:ext cx="593725"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710363" y="4069392"/>
              <a:ext cx="609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494588" y="4077330"/>
              <a:ext cx="1104900"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ular Callout 55"/>
            <p:cNvSpPr/>
            <p:nvPr/>
          </p:nvSpPr>
          <p:spPr>
            <a:xfrm>
              <a:off x="552450" y="3802693"/>
              <a:ext cx="663575" cy="258762"/>
            </a:xfrm>
            <a:prstGeom prst="wedgeRectCallout">
              <a:avLst/>
            </a:prstGeom>
            <a:solidFill>
              <a:srgbClr val="FFFF00"/>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solidFill>
                    <a:sysClr val="windowText" lastClr="000000"/>
                  </a:solidFill>
                </a:rPr>
                <a:t>Develop</a:t>
              </a:r>
              <a:endParaRPr lang="en-US" sz="1100" dirty="0">
                <a:solidFill>
                  <a:sysClr val="windowText" lastClr="000000"/>
                </a:solidFill>
                <a:latin typeface="+mn-lt"/>
                <a:ea typeface="+mn-ea"/>
                <a:cs typeface="+mn-cs"/>
              </a:endParaRPr>
            </a:p>
          </p:txBody>
        </p:sp>
        <p:cxnSp>
          <p:nvCxnSpPr>
            <p:cNvPr id="89" name="Straight Arrow Connector 88"/>
            <p:cNvCxnSpPr/>
            <p:nvPr/>
          </p:nvCxnSpPr>
          <p:spPr>
            <a:xfrm flipV="1">
              <a:off x="2263775" y="2895359"/>
              <a:ext cx="1090613" cy="2222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3521075" y="2895361"/>
              <a:ext cx="2851150" cy="2222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6538913" y="2917585"/>
              <a:ext cx="769937"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7477125" y="2917586"/>
              <a:ext cx="1187450"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685801" y="3352800"/>
            <a:ext cx="7543800" cy="3144451"/>
          </a:xfrm>
          <a:prstGeom prst="rect">
            <a:avLst/>
          </a:prstGeom>
          <a:noFill/>
        </p:spPr>
        <p:txBody>
          <a:bodyPr wrap="square" rtlCol="0">
            <a:spAutoFit/>
          </a:bodyPr>
          <a:lstStyle/>
          <a:p>
            <a:pPr marL="285750" indent="-285750">
              <a:spcBef>
                <a:spcPts val="600"/>
              </a:spcBef>
              <a:spcAft>
                <a:spcPts val="130"/>
              </a:spcAft>
              <a:buFont typeface="Wingdings" panose="05000000000000000000" pitchFamily="2" charset="2"/>
              <a:buChar char="q"/>
            </a:pPr>
            <a:r>
              <a:rPr lang="en-US" dirty="0"/>
              <a:t>Hotfix branches are very much like release branches in that they are also meant to prepare for a new production release, albeit unplanned. </a:t>
            </a:r>
          </a:p>
          <a:p>
            <a:pPr marL="285750" indent="-285750">
              <a:spcBef>
                <a:spcPts val="600"/>
              </a:spcBef>
              <a:spcAft>
                <a:spcPts val="130"/>
              </a:spcAft>
              <a:buFont typeface="Wingdings" panose="05000000000000000000" pitchFamily="2" charset="2"/>
              <a:buChar char="q"/>
            </a:pPr>
            <a:r>
              <a:rPr lang="en-US" dirty="0"/>
              <a:t>They arise from the necessity to act immediately upon an undesired state of a live production version. When a critical bug in a production version must be resolved immediately, a hotfix branch may be branched off from the corresponding tag on the master branch that marks the production version</a:t>
            </a:r>
            <a:r>
              <a:rPr lang="en-US" dirty="0" smtClean="0"/>
              <a:t>.</a:t>
            </a:r>
          </a:p>
          <a:p>
            <a:pPr marL="285750" indent="-285750">
              <a:spcBef>
                <a:spcPts val="600"/>
              </a:spcBef>
              <a:spcAft>
                <a:spcPts val="130"/>
              </a:spcAft>
              <a:buFont typeface="Wingdings" panose="05000000000000000000" pitchFamily="2" charset="2"/>
              <a:buChar char="q"/>
            </a:pPr>
            <a:r>
              <a:rPr lang="en-US" dirty="0"/>
              <a:t>The essence is that work of team members (on </a:t>
            </a:r>
            <a:r>
              <a:rPr lang="en-US" dirty="0" err="1"/>
              <a:t>thedevelop</a:t>
            </a:r>
            <a:r>
              <a:rPr lang="en-US" dirty="0"/>
              <a:t> branch) can continue, while another person is preparing a quick production fix.</a:t>
            </a:r>
          </a:p>
          <a:p>
            <a:pPr marL="285750" indent="-285750">
              <a:spcBef>
                <a:spcPts val="600"/>
              </a:spcBef>
              <a:spcAft>
                <a:spcPts val="130"/>
              </a:spcAft>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1505331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Hotfix Branch…</a:t>
            </a:r>
            <a:r>
              <a:rPr lang="en-US" dirty="0" err="1"/>
              <a:t>contd</a:t>
            </a:r>
            <a:endParaRPr lang="en-US" dirty="0"/>
          </a:p>
        </p:txBody>
      </p:sp>
      <p:sp>
        <p:nvSpPr>
          <p:cNvPr id="3" name="Content Placeholder 2"/>
          <p:cNvSpPr>
            <a:spLocks noGrp="1"/>
          </p:cNvSpPr>
          <p:nvPr>
            <p:ph idx="1"/>
          </p:nvPr>
        </p:nvSpPr>
        <p:spPr>
          <a:xfrm>
            <a:off x="473138" y="3352800"/>
            <a:ext cx="7985061" cy="3200399"/>
          </a:xfrm>
        </p:spPr>
        <p:txBody>
          <a:bodyPr>
            <a:normAutofit fontScale="92500"/>
          </a:bodyPr>
          <a:lstStyle/>
          <a:p>
            <a:pPr marL="285750" indent="-285750">
              <a:spcBef>
                <a:spcPts val="600"/>
              </a:spcBef>
              <a:spcAft>
                <a:spcPts val="130"/>
              </a:spcAft>
              <a:buFont typeface="Wingdings" panose="05000000000000000000" pitchFamily="2" charset="2"/>
              <a:buChar char="q"/>
            </a:pPr>
            <a:r>
              <a:rPr lang="en-US" sz="1800" dirty="0" smtClean="0"/>
              <a:t>Don’t </a:t>
            </a:r>
            <a:r>
              <a:rPr lang="en-US" sz="1800" dirty="0"/>
              <a:t>forget to bump the version number after branching off</a:t>
            </a:r>
            <a:r>
              <a:rPr lang="en-US" sz="1800" dirty="0" smtClean="0"/>
              <a:t>! Every Hot Fix should be versioned. </a:t>
            </a:r>
            <a:endParaRPr lang="en-US" sz="1800" dirty="0"/>
          </a:p>
          <a:p>
            <a:pPr marL="285750" indent="-285750">
              <a:spcBef>
                <a:spcPts val="600"/>
              </a:spcBef>
              <a:spcAft>
                <a:spcPts val="130"/>
              </a:spcAft>
              <a:buFont typeface="Wingdings" panose="05000000000000000000" pitchFamily="2" charset="2"/>
              <a:buChar char="q"/>
            </a:pPr>
            <a:r>
              <a:rPr lang="en-US" sz="1800" dirty="0"/>
              <a:t>When finished, the </a:t>
            </a:r>
            <a:r>
              <a:rPr lang="en-US" sz="1800" dirty="0" err="1"/>
              <a:t>bugfix</a:t>
            </a:r>
            <a:r>
              <a:rPr lang="en-US" sz="1800" dirty="0"/>
              <a:t> needs to be merged back into master, but also needs to be merged back into develop, in order to safeguard that the </a:t>
            </a:r>
            <a:r>
              <a:rPr lang="en-US" sz="1800" dirty="0" err="1"/>
              <a:t>bugfix</a:t>
            </a:r>
            <a:r>
              <a:rPr lang="en-US" sz="1800" dirty="0"/>
              <a:t> is included in the next release as well. </a:t>
            </a:r>
            <a:endParaRPr lang="en-US" sz="1800" dirty="0" smtClean="0"/>
          </a:p>
          <a:p>
            <a:pPr marL="285750" indent="-285750">
              <a:spcBef>
                <a:spcPts val="600"/>
              </a:spcBef>
              <a:spcAft>
                <a:spcPts val="130"/>
              </a:spcAft>
              <a:buFont typeface="Wingdings" panose="05000000000000000000" pitchFamily="2" charset="2"/>
              <a:buChar char="q"/>
            </a:pPr>
            <a:r>
              <a:rPr lang="en-US" sz="1800" dirty="0"/>
              <a:t>The one exception to the rule here is that, </a:t>
            </a:r>
            <a:r>
              <a:rPr lang="en-US" sz="1800" b="1" dirty="0"/>
              <a:t>when a release branch currently exists, the hotfix changes need to be merged into that release branch, instead of develop</a:t>
            </a:r>
            <a:r>
              <a:rPr lang="en-US" sz="1800" dirty="0"/>
              <a:t>. Back-merging the </a:t>
            </a:r>
            <a:r>
              <a:rPr lang="en-US" sz="1800" dirty="0" err="1"/>
              <a:t>bugfix</a:t>
            </a:r>
            <a:r>
              <a:rPr lang="en-US" sz="1800" dirty="0"/>
              <a:t> into the release branch will eventually result in the </a:t>
            </a:r>
            <a:r>
              <a:rPr lang="en-US" sz="1800" dirty="0" err="1"/>
              <a:t>bugfix</a:t>
            </a:r>
            <a:r>
              <a:rPr lang="en-US" sz="1800" dirty="0"/>
              <a:t> being merged into develop too, when the release branch is finished. (If work in develop immediately requires this </a:t>
            </a:r>
            <a:r>
              <a:rPr lang="en-US" sz="1800" dirty="0" err="1"/>
              <a:t>bugfix</a:t>
            </a:r>
            <a:r>
              <a:rPr lang="en-US" sz="1800" dirty="0"/>
              <a:t> and cannot wait for the release branch to be finished, you may safely merge the </a:t>
            </a:r>
            <a:r>
              <a:rPr lang="en-US" sz="1800" dirty="0" err="1"/>
              <a:t>bugfix</a:t>
            </a:r>
            <a:r>
              <a:rPr lang="en-US" sz="1800" dirty="0"/>
              <a:t> into develop now already as well.)</a:t>
            </a:r>
          </a:p>
        </p:txBody>
      </p:sp>
      <p:grpSp>
        <p:nvGrpSpPr>
          <p:cNvPr id="4" name="Group 3"/>
          <p:cNvGrpSpPr/>
          <p:nvPr/>
        </p:nvGrpSpPr>
        <p:grpSpPr>
          <a:xfrm>
            <a:off x="436500" y="1217516"/>
            <a:ext cx="8128126" cy="1631234"/>
            <a:chOff x="536449" y="2514359"/>
            <a:chExt cx="8128126" cy="1631234"/>
          </a:xfrm>
        </p:grpSpPr>
        <p:sp>
          <p:nvSpPr>
            <p:cNvPr id="5" name="Rounded Rectangular Callout 4"/>
            <p:cNvSpPr/>
            <p:nvPr/>
          </p:nvSpPr>
          <p:spPr>
            <a:xfrm>
              <a:off x="1966913" y="2530234"/>
              <a:ext cx="633412" cy="273050"/>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smtClean="0"/>
                <a:t>Tag 1.0</a:t>
              </a:r>
              <a:endParaRPr lang="en-US" sz="1100" dirty="0"/>
            </a:p>
          </p:txBody>
        </p:sp>
        <p:sp>
          <p:nvSpPr>
            <p:cNvPr id="6" name="Rounded Rectangular Callout 5"/>
            <p:cNvSpPr/>
            <p:nvPr/>
          </p:nvSpPr>
          <p:spPr>
            <a:xfrm>
              <a:off x="3216275" y="2514360"/>
              <a:ext cx="755650" cy="274638"/>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a:t>Tag 1.0.1</a:t>
              </a:r>
            </a:p>
          </p:txBody>
        </p:sp>
        <p:sp>
          <p:nvSpPr>
            <p:cNvPr id="7" name="Rounded Rectangular Callout 6"/>
            <p:cNvSpPr/>
            <p:nvPr/>
          </p:nvSpPr>
          <p:spPr>
            <a:xfrm>
              <a:off x="7202488" y="2522296"/>
              <a:ext cx="631825" cy="274638"/>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t>Tag </a:t>
              </a:r>
              <a:r>
                <a:rPr lang="en-US" sz="1100" dirty="0" smtClean="0"/>
                <a:t>2.1</a:t>
              </a:r>
              <a:endParaRPr lang="en-US" sz="1100" dirty="0"/>
            </a:p>
          </p:txBody>
        </p:sp>
        <p:sp>
          <p:nvSpPr>
            <p:cNvPr id="8" name="Rounded Rectangular Callout 7"/>
            <p:cNvSpPr/>
            <p:nvPr/>
          </p:nvSpPr>
          <p:spPr>
            <a:xfrm>
              <a:off x="6226175" y="2514359"/>
              <a:ext cx="633413" cy="274637"/>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t>Tag </a:t>
              </a:r>
              <a:r>
                <a:rPr lang="en-US" sz="1100" dirty="0" smtClean="0"/>
                <a:t>2.0</a:t>
              </a:r>
              <a:endParaRPr lang="en-US" sz="1100" dirty="0"/>
            </a:p>
          </p:txBody>
        </p:sp>
        <p:cxnSp>
          <p:nvCxnSpPr>
            <p:cNvPr id="9" name="Straight Arrow Connector 8"/>
            <p:cNvCxnSpPr/>
            <p:nvPr/>
          </p:nvCxnSpPr>
          <p:spPr>
            <a:xfrm>
              <a:off x="1106488" y="2911234"/>
              <a:ext cx="990600" cy="635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 name="Rectangular Callout 9"/>
            <p:cNvSpPr/>
            <p:nvPr/>
          </p:nvSpPr>
          <p:spPr>
            <a:xfrm>
              <a:off x="573088" y="2651677"/>
              <a:ext cx="655637" cy="243682"/>
            </a:xfrm>
            <a:prstGeom prst="wedge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solidFill>
                    <a:schemeClr val="bg1"/>
                  </a:solidFill>
                </a:rPr>
                <a:t>Master</a:t>
              </a:r>
            </a:p>
          </p:txBody>
        </p:sp>
        <p:cxnSp>
          <p:nvCxnSpPr>
            <p:cNvPr id="11" name="Straight Arrow Connector 10"/>
            <p:cNvCxnSpPr/>
            <p:nvPr/>
          </p:nvCxnSpPr>
          <p:spPr>
            <a:xfrm>
              <a:off x="1101599" y="3432804"/>
              <a:ext cx="7535863" cy="0"/>
            </a:xfrm>
            <a:prstGeom prst="straightConnector1">
              <a:avLst/>
            </a:prstGeom>
            <a:ln w="9525">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71563" y="4085267"/>
              <a:ext cx="132556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ular Callout 12"/>
            <p:cNvSpPr/>
            <p:nvPr/>
          </p:nvSpPr>
          <p:spPr>
            <a:xfrm>
              <a:off x="536449" y="3188330"/>
              <a:ext cx="739775" cy="258762"/>
            </a:xfrm>
            <a:prstGeom prst="wedgeRectCallou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solidFill>
                    <a:schemeClr val="bg1"/>
                  </a:solidFill>
                </a:rPr>
                <a:t>Hot Fixes</a:t>
              </a:r>
            </a:p>
          </p:txBody>
        </p:sp>
        <p:sp>
          <p:nvSpPr>
            <p:cNvPr id="14" name="Oval 13"/>
            <p:cNvSpPr/>
            <p:nvPr/>
          </p:nvSpPr>
          <p:spPr>
            <a:xfrm>
              <a:off x="2097088" y="2865196"/>
              <a:ext cx="166687"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5" name="Oval 14"/>
            <p:cNvSpPr/>
            <p:nvPr/>
          </p:nvSpPr>
          <p:spPr>
            <a:xfrm>
              <a:off x="3354388" y="2841384"/>
              <a:ext cx="166687" cy="1079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6" name="Oval 15"/>
            <p:cNvSpPr/>
            <p:nvPr/>
          </p:nvSpPr>
          <p:spPr>
            <a:xfrm>
              <a:off x="6372225" y="2865196"/>
              <a:ext cx="166688"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7" name="Oval 16"/>
            <p:cNvSpPr/>
            <p:nvPr/>
          </p:nvSpPr>
          <p:spPr>
            <a:xfrm>
              <a:off x="7308850" y="2865197"/>
              <a:ext cx="168275"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8" name="Oval 17"/>
            <p:cNvSpPr/>
            <p:nvPr/>
          </p:nvSpPr>
          <p:spPr>
            <a:xfrm>
              <a:off x="3197099" y="3378831"/>
              <a:ext cx="166688" cy="106362"/>
            </a:xfrm>
            <a:prstGeom prst="ellipse">
              <a:avLst/>
            </a:prstGeom>
            <a:solidFill>
              <a:schemeClr val="accent2">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19" name="Straight Arrow Connector 18"/>
            <p:cNvCxnSpPr/>
            <p:nvPr/>
          </p:nvCxnSpPr>
          <p:spPr>
            <a:xfrm>
              <a:off x="2181225" y="2971560"/>
              <a:ext cx="1052513" cy="434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352800" y="2949335"/>
              <a:ext cx="85725"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397125" y="4031292"/>
              <a:ext cx="168275"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22" name="Straight Arrow Connector 21"/>
            <p:cNvCxnSpPr>
              <a:stCxn id="14" idx="4"/>
            </p:cNvCxnSpPr>
            <p:nvPr/>
          </p:nvCxnSpPr>
          <p:spPr>
            <a:xfrm>
              <a:off x="2180432" y="2971559"/>
              <a:ext cx="300831" cy="10597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732088" y="4023354"/>
              <a:ext cx="168275"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4" name="Oval 23"/>
            <p:cNvSpPr/>
            <p:nvPr/>
          </p:nvSpPr>
          <p:spPr>
            <a:xfrm>
              <a:off x="3090863" y="4015417"/>
              <a:ext cx="166687" cy="10795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5" name="Oval 24"/>
            <p:cNvSpPr/>
            <p:nvPr/>
          </p:nvSpPr>
          <p:spPr>
            <a:xfrm>
              <a:off x="3409950" y="4015417"/>
              <a:ext cx="168275" cy="10795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6" name="Oval 25"/>
            <p:cNvSpPr/>
            <p:nvPr/>
          </p:nvSpPr>
          <p:spPr>
            <a:xfrm>
              <a:off x="3860800" y="4039230"/>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7" name="Oval 26"/>
            <p:cNvSpPr/>
            <p:nvPr/>
          </p:nvSpPr>
          <p:spPr>
            <a:xfrm>
              <a:off x="4318000" y="4031292"/>
              <a:ext cx="166688"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8" name="Oval 27"/>
            <p:cNvSpPr/>
            <p:nvPr/>
          </p:nvSpPr>
          <p:spPr>
            <a:xfrm>
              <a:off x="5003800" y="4039230"/>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9" name="Oval 28"/>
            <p:cNvSpPr/>
            <p:nvPr/>
          </p:nvSpPr>
          <p:spPr>
            <a:xfrm>
              <a:off x="5772150" y="4031292"/>
              <a:ext cx="168275"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0" name="Oval 29"/>
            <p:cNvSpPr/>
            <p:nvPr/>
          </p:nvSpPr>
          <p:spPr>
            <a:xfrm>
              <a:off x="6534150" y="4023354"/>
              <a:ext cx="168275"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1" name="Oval 30"/>
            <p:cNvSpPr/>
            <p:nvPr/>
          </p:nvSpPr>
          <p:spPr>
            <a:xfrm>
              <a:off x="7327900" y="4023354"/>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32" name="Straight Arrow Connector 31"/>
            <p:cNvCxnSpPr/>
            <p:nvPr/>
          </p:nvCxnSpPr>
          <p:spPr>
            <a:xfrm flipV="1">
              <a:off x="2579688" y="4077330"/>
              <a:ext cx="160337" cy="79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884488" y="4069392"/>
              <a:ext cx="236537"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251200" y="4061454"/>
              <a:ext cx="182563" cy="158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562350" y="4091617"/>
              <a:ext cx="33655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5" idx="5"/>
            </p:cNvCxnSpPr>
            <p:nvPr/>
          </p:nvCxnSpPr>
          <p:spPr>
            <a:xfrm>
              <a:off x="3496664" y="2933525"/>
              <a:ext cx="446686" cy="11057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4035425" y="4085268"/>
              <a:ext cx="282575"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500563" y="4085268"/>
              <a:ext cx="495300"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5170488" y="4085268"/>
              <a:ext cx="601662"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5940425" y="4077330"/>
              <a:ext cx="593725"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710363" y="4069392"/>
              <a:ext cx="609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494588" y="4077330"/>
              <a:ext cx="1104900"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ectangular Callout 42"/>
            <p:cNvSpPr/>
            <p:nvPr/>
          </p:nvSpPr>
          <p:spPr>
            <a:xfrm>
              <a:off x="552450" y="3802693"/>
              <a:ext cx="663575" cy="258762"/>
            </a:xfrm>
            <a:prstGeom prst="wedgeRectCallout">
              <a:avLst/>
            </a:prstGeom>
            <a:solidFill>
              <a:srgbClr val="FFFF00"/>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solidFill>
                    <a:sysClr val="windowText" lastClr="000000"/>
                  </a:solidFill>
                </a:rPr>
                <a:t>Develop</a:t>
              </a:r>
              <a:endParaRPr lang="en-US" sz="1100" dirty="0">
                <a:solidFill>
                  <a:sysClr val="windowText" lastClr="000000"/>
                </a:solidFill>
                <a:latin typeface="+mn-lt"/>
                <a:ea typeface="+mn-ea"/>
                <a:cs typeface="+mn-cs"/>
              </a:endParaRPr>
            </a:p>
          </p:txBody>
        </p:sp>
        <p:cxnSp>
          <p:nvCxnSpPr>
            <p:cNvPr id="44" name="Straight Arrow Connector 43"/>
            <p:cNvCxnSpPr/>
            <p:nvPr/>
          </p:nvCxnSpPr>
          <p:spPr>
            <a:xfrm flipV="1">
              <a:off x="2263775" y="2895359"/>
              <a:ext cx="1090613" cy="2222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521075" y="2895361"/>
              <a:ext cx="2851150" cy="2222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538913" y="2917585"/>
              <a:ext cx="769937"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477125" y="2917586"/>
              <a:ext cx="1187450"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6740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Key Notes</a:t>
            </a:r>
          </a:p>
        </p:txBody>
      </p:sp>
      <p:sp>
        <p:nvSpPr>
          <p:cNvPr id="3" name="Content Placeholder 2"/>
          <p:cNvSpPr>
            <a:spLocks noGrp="1"/>
          </p:cNvSpPr>
          <p:nvPr>
            <p:ph idx="1"/>
          </p:nvPr>
        </p:nvSpPr>
        <p:spPr>
          <a:xfrm>
            <a:off x="457200" y="1371600"/>
            <a:ext cx="8229600" cy="4754563"/>
          </a:xfrm>
        </p:spPr>
        <p:txBody>
          <a:bodyPr>
            <a:normAutofit lnSpcReduction="10000"/>
          </a:bodyPr>
          <a:lstStyle/>
          <a:p>
            <a:pPr marL="285750" indent="-285750">
              <a:spcBef>
                <a:spcPts val="600"/>
              </a:spcBef>
              <a:spcAft>
                <a:spcPts val="130"/>
              </a:spcAft>
              <a:buFont typeface="Wingdings" panose="05000000000000000000" pitchFamily="2" charset="2"/>
              <a:buChar char="q"/>
            </a:pPr>
            <a:r>
              <a:rPr lang="en-US" sz="1700" dirty="0"/>
              <a:t>Hot Fix, Release and Feature branch has an END. These branches should be locked, closed or deleted after release. </a:t>
            </a:r>
          </a:p>
          <a:p>
            <a:pPr marL="285750" indent="-285750">
              <a:spcBef>
                <a:spcPts val="600"/>
              </a:spcBef>
              <a:spcAft>
                <a:spcPts val="130"/>
              </a:spcAft>
              <a:buFont typeface="Wingdings" panose="05000000000000000000" pitchFamily="2" charset="2"/>
              <a:buChar char="q"/>
            </a:pPr>
            <a:r>
              <a:rPr lang="en-US" sz="1700" dirty="0"/>
              <a:t>Master and Development branches are indefinite. Development branch is always open for all development code commits. </a:t>
            </a:r>
          </a:p>
          <a:p>
            <a:pPr marL="285750" indent="-285750">
              <a:spcBef>
                <a:spcPts val="600"/>
              </a:spcBef>
              <a:spcAft>
                <a:spcPts val="130"/>
              </a:spcAft>
              <a:buFont typeface="Wingdings" panose="05000000000000000000" pitchFamily="2" charset="2"/>
              <a:buChar char="q"/>
            </a:pPr>
            <a:r>
              <a:rPr lang="en-US" sz="1700" dirty="0"/>
              <a:t>Release branch should be created as late as possible from develop branch. Version bump is next step, preferably automated. </a:t>
            </a:r>
          </a:p>
          <a:p>
            <a:pPr marL="285750" indent="-285750">
              <a:spcBef>
                <a:spcPts val="600"/>
              </a:spcBef>
              <a:spcAft>
                <a:spcPts val="130"/>
              </a:spcAft>
              <a:buFont typeface="Wingdings" panose="05000000000000000000" pitchFamily="2" charset="2"/>
              <a:buChar char="q"/>
            </a:pPr>
            <a:r>
              <a:rPr lang="en-US" sz="1700" dirty="0"/>
              <a:t>Tag liberally; Every Nightly build, Full build, Release build. </a:t>
            </a:r>
          </a:p>
          <a:p>
            <a:pPr marL="0" indent="0">
              <a:spcBef>
                <a:spcPts val="600"/>
              </a:spcBef>
              <a:spcAft>
                <a:spcPts val="130"/>
              </a:spcAft>
              <a:buNone/>
            </a:pPr>
            <a:r>
              <a:rPr lang="en-US" sz="1700" dirty="0"/>
              <a:t> </a:t>
            </a:r>
            <a:r>
              <a:rPr lang="en-US" sz="1700" dirty="0" smtClean="0"/>
              <a:t>      Tag </a:t>
            </a:r>
            <a:r>
              <a:rPr lang="en-US" sz="1700" dirty="0"/>
              <a:t>example, </a:t>
            </a:r>
          </a:p>
          <a:p>
            <a:pPr marL="0" indent="0">
              <a:spcBef>
                <a:spcPts val="600"/>
              </a:spcBef>
              <a:spcAft>
                <a:spcPts val="130"/>
              </a:spcAft>
              <a:buNone/>
            </a:pPr>
            <a:r>
              <a:rPr lang="en-US" sz="1700" dirty="0" smtClean="0"/>
              <a:t>              </a:t>
            </a:r>
            <a:r>
              <a:rPr lang="en-US" sz="1700" dirty="0"/>
              <a:t>&lt;TAG&gt;_&lt;</a:t>
            </a:r>
            <a:r>
              <a:rPr lang="en-US" sz="1700" dirty="0" err="1" smtClean="0"/>
              <a:t>AppCode</a:t>
            </a:r>
            <a:r>
              <a:rPr lang="en-US" sz="1700" dirty="0"/>
              <a:t>&gt;_&lt;Nightly/Full/Release/</a:t>
            </a:r>
            <a:r>
              <a:rPr lang="en-US" sz="1700" dirty="0" err="1"/>
              <a:t>HotFix</a:t>
            </a:r>
            <a:r>
              <a:rPr lang="en-US" sz="1700" dirty="0"/>
              <a:t>&gt;_&lt;Build#&gt;_&lt;Version#&gt;</a:t>
            </a:r>
          </a:p>
          <a:p>
            <a:pPr marL="285750" indent="-285750">
              <a:spcBef>
                <a:spcPts val="600"/>
              </a:spcBef>
              <a:spcAft>
                <a:spcPts val="130"/>
              </a:spcAft>
              <a:buFont typeface="Wingdings" panose="05000000000000000000" pitchFamily="2" charset="2"/>
              <a:buChar char="q"/>
            </a:pPr>
            <a:r>
              <a:rPr lang="en-US" sz="1700" dirty="0"/>
              <a:t>Don’t forget to tag Master branch with release number</a:t>
            </a:r>
            <a:r>
              <a:rPr lang="en-US" sz="1700" dirty="0" smtClean="0"/>
              <a:t>!</a:t>
            </a:r>
          </a:p>
          <a:p>
            <a:pPr marL="285750" indent="-285750">
              <a:spcBef>
                <a:spcPts val="600"/>
              </a:spcBef>
              <a:spcAft>
                <a:spcPts val="130"/>
              </a:spcAft>
              <a:buFont typeface="Wingdings" panose="05000000000000000000" pitchFamily="2" charset="2"/>
              <a:buChar char="q"/>
            </a:pPr>
            <a:r>
              <a:rPr lang="en-US" sz="1700" dirty="0" smtClean="0"/>
              <a:t>Merge often.  </a:t>
            </a:r>
          </a:p>
          <a:p>
            <a:pPr marL="685800" lvl="1">
              <a:spcBef>
                <a:spcPts val="600"/>
              </a:spcBef>
              <a:spcAft>
                <a:spcPts val="130"/>
              </a:spcAft>
              <a:buFont typeface="Wingdings" panose="05000000000000000000" pitchFamily="2" charset="2"/>
              <a:buChar char="q"/>
            </a:pPr>
            <a:r>
              <a:rPr lang="en-US" sz="1600" dirty="0" smtClean="0"/>
              <a:t>Development branch to feature branch to avoid major conflicts at the end of the feature development. </a:t>
            </a:r>
          </a:p>
          <a:p>
            <a:pPr marL="685800" lvl="1">
              <a:spcBef>
                <a:spcPts val="600"/>
              </a:spcBef>
              <a:spcAft>
                <a:spcPts val="130"/>
              </a:spcAft>
              <a:buFont typeface="Wingdings" panose="05000000000000000000" pitchFamily="2" charset="2"/>
              <a:buChar char="q"/>
            </a:pPr>
            <a:r>
              <a:rPr lang="en-US" sz="1600" dirty="0" smtClean="0"/>
              <a:t>Release branch to Master branch and Development branch. </a:t>
            </a:r>
          </a:p>
          <a:p>
            <a:pPr marL="685800" lvl="1">
              <a:spcBef>
                <a:spcPts val="600"/>
              </a:spcBef>
              <a:spcAft>
                <a:spcPts val="130"/>
              </a:spcAft>
              <a:buFont typeface="Wingdings" panose="05000000000000000000" pitchFamily="2" charset="2"/>
              <a:buChar char="q"/>
            </a:pPr>
            <a:r>
              <a:rPr lang="en-US" sz="1600" dirty="0" smtClean="0"/>
              <a:t>Hotfix branch to development branch and </a:t>
            </a:r>
            <a:r>
              <a:rPr lang="en-US" sz="1600" dirty="0"/>
              <a:t>M</a:t>
            </a:r>
            <a:r>
              <a:rPr lang="en-US" sz="1600" dirty="0" smtClean="0"/>
              <a:t>aster branch. </a:t>
            </a:r>
            <a:endParaRPr lang="en-US" sz="1600" dirty="0"/>
          </a:p>
        </p:txBody>
      </p:sp>
    </p:spTree>
    <p:extLst>
      <p:ext uri="{BB962C8B-B14F-4D97-AF65-F5344CB8AC3E}">
        <p14:creationId xmlns:p14="http://schemas.microsoft.com/office/powerpoint/2010/main" val="391973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err="1" smtClean="0"/>
              <a:t>Git</a:t>
            </a:r>
            <a:r>
              <a:rPr lang="en-US" dirty="0" smtClean="0"/>
              <a:t>	</a:t>
            </a:r>
            <a:endParaRPr lang="en-US" dirty="0"/>
          </a:p>
        </p:txBody>
      </p:sp>
      <p:sp>
        <p:nvSpPr>
          <p:cNvPr id="3" name="Content Placeholder 2"/>
          <p:cNvSpPr>
            <a:spLocks noGrp="1"/>
          </p:cNvSpPr>
          <p:nvPr>
            <p:ph idx="1"/>
          </p:nvPr>
        </p:nvSpPr>
        <p:spPr/>
        <p:txBody>
          <a:bodyPr/>
          <a:lstStyle/>
          <a:p>
            <a:r>
              <a:rPr lang="en-US" dirty="0" smtClean="0"/>
              <a:t>Distributed Version control system</a:t>
            </a:r>
          </a:p>
          <a:p>
            <a:r>
              <a:rPr lang="en-US" dirty="0" smtClean="0"/>
              <a:t>Cheap branching</a:t>
            </a:r>
          </a:p>
          <a:p>
            <a:r>
              <a:rPr lang="en-US" dirty="0" smtClean="0"/>
              <a:t>Easy operation and automation</a:t>
            </a:r>
          </a:p>
          <a:p>
            <a:r>
              <a:rPr lang="en-US" dirty="0" smtClean="0"/>
              <a:t>Strong support for non-linear development</a:t>
            </a:r>
          </a:p>
          <a:p>
            <a:r>
              <a:rPr lang="en-US" dirty="0" smtClean="0"/>
              <a:t>Increase in operation speed</a:t>
            </a:r>
          </a:p>
          <a:p>
            <a:r>
              <a:rPr lang="en-US" dirty="0" smtClean="0"/>
              <a:t>Incremental builds</a:t>
            </a:r>
            <a:endParaRPr lang="en-US" dirty="0"/>
          </a:p>
        </p:txBody>
      </p:sp>
    </p:spTree>
    <p:extLst>
      <p:ext uri="{BB962C8B-B14F-4D97-AF65-F5344CB8AC3E}">
        <p14:creationId xmlns:p14="http://schemas.microsoft.com/office/powerpoint/2010/main" val="64298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a:t>Branching Strategy </a:t>
            </a:r>
            <a:r>
              <a:rPr lang="en-US" dirty="0"/>
              <a:t>Objectives </a:t>
            </a:r>
            <a:r>
              <a:rPr lang="en-US" dirty="0" smtClean="0"/>
              <a:t>	</a:t>
            </a:r>
            <a:endParaRPr lang="en-US" dirty="0"/>
          </a:p>
        </p:txBody>
      </p:sp>
      <p:sp>
        <p:nvSpPr>
          <p:cNvPr id="6" name="Content Placeholder 5"/>
          <p:cNvSpPr>
            <a:spLocks noGrp="1"/>
          </p:cNvSpPr>
          <p:nvPr>
            <p:ph idx="1"/>
          </p:nvPr>
        </p:nvSpPr>
        <p:spPr>
          <a:xfrm>
            <a:off x="533400" y="1676400"/>
            <a:ext cx="8229600" cy="4525963"/>
          </a:xfrm>
        </p:spPr>
        <p:txBody>
          <a:bodyPr/>
          <a:lstStyle/>
          <a:p>
            <a:pPr lvl="1">
              <a:spcAft>
                <a:spcPts val="600"/>
              </a:spcAft>
              <a:buFont typeface="Wingdings" panose="05000000000000000000" pitchFamily="2" charset="2"/>
              <a:buChar char="q"/>
            </a:pPr>
            <a:r>
              <a:rPr lang="en-US" sz="2400" dirty="0" smtClean="0"/>
              <a:t>Always Stable </a:t>
            </a:r>
            <a:r>
              <a:rPr lang="en-US" sz="2400" dirty="0"/>
              <a:t>and Release Ready Main branch </a:t>
            </a:r>
          </a:p>
          <a:p>
            <a:pPr lvl="1">
              <a:spcAft>
                <a:spcPts val="600"/>
              </a:spcAft>
              <a:buFont typeface="Wingdings" panose="05000000000000000000" pitchFamily="2" charset="2"/>
              <a:buChar char="q"/>
            </a:pPr>
            <a:r>
              <a:rPr lang="en-US" sz="2400" dirty="0" smtClean="0"/>
              <a:t>Support parallel releases, always open development branch</a:t>
            </a:r>
            <a:endParaRPr lang="en-US" sz="2400" dirty="0"/>
          </a:p>
          <a:p>
            <a:pPr lvl="1">
              <a:spcAft>
                <a:spcPts val="600"/>
              </a:spcAft>
              <a:buFont typeface="Wingdings" panose="05000000000000000000" pitchFamily="2" charset="2"/>
              <a:buChar char="q"/>
            </a:pPr>
            <a:r>
              <a:rPr lang="en-US" sz="2400" dirty="0"/>
              <a:t>Multiple </a:t>
            </a:r>
            <a:r>
              <a:rPr lang="en-US" sz="2400" dirty="0" smtClean="0"/>
              <a:t>concurrent features </a:t>
            </a:r>
            <a:r>
              <a:rPr lang="en-US" sz="2400" dirty="0"/>
              <a:t>development</a:t>
            </a:r>
          </a:p>
          <a:p>
            <a:pPr lvl="1">
              <a:spcAft>
                <a:spcPts val="600"/>
              </a:spcAft>
              <a:buFont typeface="Wingdings" panose="05000000000000000000" pitchFamily="2" charset="2"/>
              <a:buChar char="q"/>
            </a:pPr>
            <a:r>
              <a:rPr lang="en-US" sz="2400" dirty="0" smtClean="0"/>
              <a:t>Dedicated Hot Fix  </a:t>
            </a:r>
            <a:r>
              <a:rPr lang="en-US" sz="2400" dirty="0"/>
              <a:t>and Support branches</a:t>
            </a:r>
          </a:p>
          <a:p>
            <a:pPr lvl="1">
              <a:spcAft>
                <a:spcPts val="600"/>
              </a:spcAft>
              <a:buFont typeface="Wingdings" panose="05000000000000000000" pitchFamily="2" charset="2"/>
              <a:buChar char="q"/>
            </a:pPr>
            <a:r>
              <a:rPr lang="en-US" sz="2400" dirty="0" smtClean="0"/>
              <a:t>Ability to reproduce build at any point of time </a:t>
            </a:r>
          </a:p>
          <a:p>
            <a:pPr lvl="1">
              <a:spcAft>
                <a:spcPts val="600"/>
              </a:spcAft>
              <a:buFont typeface="Wingdings" panose="05000000000000000000" pitchFamily="2" charset="2"/>
              <a:buChar char="q"/>
            </a:pPr>
            <a:r>
              <a:rPr lang="en-US" sz="2400" dirty="0" smtClean="0"/>
              <a:t>Freedom of code changes on feature branches</a:t>
            </a:r>
          </a:p>
          <a:p>
            <a:pPr lvl="1">
              <a:spcAft>
                <a:spcPts val="600"/>
              </a:spcAft>
              <a:buFont typeface="Wingdings" panose="05000000000000000000" pitchFamily="2" charset="2"/>
              <a:buChar char="q"/>
            </a:pPr>
            <a:r>
              <a:rPr lang="en-US" sz="2400" dirty="0" smtClean="0"/>
              <a:t>Defined Release versioning process</a:t>
            </a:r>
            <a:endParaRPr lang="en-US" sz="2400" dirty="0"/>
          </a:p>
          <a:p>
            <a:pPr lvl="1">
              <a:spcAft>
                <a:spcPts val="600"/>
              </a:spcAft>
              <a:buFont typeface="Wingdings" panose="05000000000000000000" pitchFamily="2" charset="2"/>
              <a:buChar char="q"/>
            </a:pPr>
            <a:endParaRPr lang="en-US" sz="2400" dirty="0"/>
          </a:p>
          <a:p>
            <a:endParaRPr lang="en-US" dirty="0"/>
          </a:p>
        </p:txBody>
      </p:sp>
    </p:spTree>
    <p:extLst>
      <p:ext uri="{BB962C8B-B14F-4D97-AF65-F5344CB8AC3E}">
        <p14:creationId xmlns:p14="http://schemas.microsoft.com/office/powerpoint/2010/main" val="200226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76200"/>
            <a:ext cx="8229600" cy="990600"/>
          </a:xfrm>
        </p:spPr>
        <p:txBody>
          <a:bodyPr/>
          <a:lstStyle/>
          <a:p>
            <a:r>
              <a:rPr lang="en-US" dirty="0" smtClean="0"/>
              <a:t>Branching Strategy</a:t>
            </a:r>
            <a:endParaRPr lang="en-US" dirty="0"/>
          </a:p>
        </p:txBody>
      </p:sp>
      <p:grpSp>
        <p:nvGrpSpPr>
          <p:cNvPr id="287" name="Group 286"/>
          <p:cNvGrpSpPr/>
          <p:nvPr/>
        </p:nvGrpSpPr>
        <p:grpSpPr>
          <a:xfrm>
            <a:off x="414338" y="1514509"/>
            <a:ext cx="8147050" cy="4191000"/>
            <a:chOff x="1127125" y="4062413"/>
            <a:chExt cx="8147050" cy="3505200"/>
          </a:xfrm>
        </p:grpSpPr>
        <p:sp>
          <p:nvSpPr>
            <p:cNvPr id="272" name="Rounded Rectangular Callout 271"/>
            <p:cNvSpPr/>
            <p:nvPr/>
          </p:nvSpPr>
          <p:spPr>
            <a:xfrm>
              <a:off x="2544763" y="4078288"/>
              <a:ext cx="633412" cy="273050"/>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smtClean="0"/>
                <a:t>Tag 1.0</a:t>
              </a:r>
              <a:endParaRPr lang="en-US" sz="1100" dirty="0"/>
            </a:p>
          </p:txBody>
        </p:sp>
        <p:sp>
          <p:nvSpPr>
            <p:cNvPr id="273" name="Rounded Rectangular Callout 272"/>
            <p:cNvSpPr/>
            <p:nvPr/>
          </p:nvSpPr>
          <p:spPr>
            <a:xfrm>
              <a:off x="3794125" y="4062413"/>
              <a:ext cx="755650" cy="274637"/>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a:t>Tag 1.0.1</a:t>
              </a:r>
            </a:p>
          </p:txBody>
        </p:sp>
        <p:sp>
          <p:nvSpPr>
            <p:cNvPr id="274" name="Rounded Rectangular Callout 273"/>
            <p:cNvSpPr/>
            <p:nvPr/>
          </p:nvSpPr>
          <p:spPr>
            <a:xfrm>
              <a:off x="7780338" y="4070350"/>
              <a:ext cx="631825" cy="274638"/>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t>Tag </a:t>
              </a:r>
              <a:r>
                <a:rPr lang="en-US" sz="1100" dirty="0" smtClean="0"/>
                <a:t>2.1</a:t>
              </a:r>
              <a:endParaRPr lang="en-US" sz="1100" dirty="0"/>
            </a:p>
          </p:txBody>
        </p:sp>
        <p:sp>
          <p:nvSpPr>
            <p:cNvPr id="275" name="Rounded Rectangular Callout 274"/>
            <p:cNvSpPr/>
            <p:nvPr/>
          </p:nvSpPr>
          <p:spPr>
            <a:xfrm>
              <a:off x="6804025" y="4062413"/>
              <a:ext cx="633413" cy="274637"/>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t>Tag </a:t>
              </a:r>
              <a:r>
                <a:rPr lang="en-US" sz="1100" dirty="0" smtClean="0"/>
                <a:t>2.0</a:t>
              </a:r>
              <a:endParaRPr lang="en-US" sz="1100" dirty="0"/>
            </a:p>
          </p:txBody>
        </p:sp>
        <p:grpSp>
          <p:nvGrpSpPr>
            <p:cNvPr id="285" name="Group 284"/>
            <p:cNvGrpSpPr/>
            <p:nvPr/>
          </p:nvGrpSpPr>
          <p:grpSpPr>
            <a:xfrm>
              <a:off x="1127125" y="4184650"/>
              <a:ext cx="8147050" cy="3382963"/>
              <a:chOff x="1127125" y="4184542"/>
              <a:chExt cx="8147050" cy="3382878"/>
            </a:xfrm>
          </p:grpSpPr>
          <p:cxnSp>
            <p:nvCxnSpPr>
              <p:cNvPr id="193" name="Straight Arrow Connector 192"/>
              <p:cNvCxnSpPr/>
              <p:nvPr/>
            </p:nvCxnSpPr>
            <p:spPr>
              <a:xfrm>
                <a:off x="1684338" y="4459173"/>
                <a:ext cx="990600" cy="635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4" name="Rectangular Callout 193"/>
              <p:cNvSpPr/>
              <p:nvPr/>
            </p:nvSpPr>
            <p:spPr>
              <a:xfrm>
                <a:off x="1150938" y="4184542"/>
                <a:ext cx="655637" cy="258756"/>
              </a:xfrm>
              <a:prstGeom prst="wedge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solidFill>
                      <a:schemeClr val="bg1"/>
                    </a:solidFill>
                  </a:rPr>
                  <a:t>Master</a:t>
                </a:r>
              </a:p>
            </p:txBody>
          </p:sp>
          <p:cxnSp>
            <p:nvCxnSpPr>
              <p:cNvPr id="195" name="Straight Arrow Connector 194"/>
              <p:cNvCxnSpPr>
                <a:endCxn id="205" idx="2"/>
              </p:cNvCxnSpPr>
              <p:nvPr/>
            </p:nvCxnSpPr>
            <p:spPr>
              <a:xfrm flipV="1">
                <a:off x="1692275" y="4991767"/>
                <a:ext cx="2095500" cy="793"/>
              </a:xfrm>
              <a:prstGeom prst="straightConnector1">
                <a:avLst/>
              </a:prstGeom>
              <a:ln w="9525">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a:off x="1722438" y="6287927"/>
                <a:ext cx="132556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flipV="1">
                <a:off x="1531938" y="5532296"/>
                <a:ext cx="3589337"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200" name="Rectangular Callout 199"/>
              <p:cNvSpPr/>
              <p:nvPr/>
            </p:nvSpPr>
            <p:spPr>
              <a:xfrm>
                <a:off x="1127125" y="4748091"/>
                <a:ext cx="739775" cy="258755"/>
              </a:xfrm>
              <a:prstGeom prst="wedgeRectCallou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a:solidFill>
                      <a:schemeClr val="bg1"/>
                    </a:solidFill>
                  </a:rPr>
                  <a:t>Hot Fixes</a:t>
                </a:r>
              </a:p>
            </p:txBody>
          </p:sp>
          <p:sp>
            <p:nvSpPr>
              <p:cNvPr id="201" name="Oval 200"/>
              <p:cNvSpPr/>
              <p:nvPr/>
            </p:nvSpPr>
            <p:spPr>
              <a:xfrm>
                <a:off x="2674938" y="4413136"/>
                <a:ext cx="166687" cy="1063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02" name="Oval 201"/>
              <p:cNvSpPr/>
              <p:nvPr/>
            </p:nvSpPr>
            <p:spPr>
              <a:xfrm>
                <a:off x="3932238" y="4389325"/>
                <a:ext cx="166687" cy="10794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03" name="Oval 202"/>
              <p:cNvSpPr/>
              <p:nvPr/>
            </p:nvSpPr>
            <p:spPr>
              <a:xfrm>
                <a:off x="6950075" y="4413136"/>
                <a:ext cx="166688" cy="1063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04" name="Oval 203"/>
              <p:cNvSpPr/>
              <p:nvPr/>
            </p:nvSpPr>
            <p:spPr>
              <a:xfrm>
                <a:off x="7886700" y="4413137"/>
                <a:ext cx="168275" cy="10636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05" name="Oval 204"/>
              <p:cNvSpPr/>
              <p:nvPr/>
            </p:nvSpPr>
            <p:spPr>
              <a:xfrm>
                <a:off x="3787775" y="4938587"/>
                <a:ext cx="166688" cy="106359"/>
              </a:xfrm>
              <a:prstGeom prst="ellipse">
                <a:avLst/>
              </a:prstGeom>
              <a:solidFill>
                <a:schemeClr val="accent2">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206" name="Straight Arrow Connector 205"/>
              <p:cNvCxnSpPr/>
              <p:nvPr/>
            </p:nvCxnSpPr>
            <p:spPr>
              <a:xfrm>
                <a:off x="2759075" y="4519498"/>
                <a:ext cx="1052513" cy="434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flipV="1">
                <a:off x="3930650" y="4497273"/>
                <a:ext cx="85725" cy="457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8" name="Rectangular Callout 207"/>
              <p:cNvSpPr/>
              <p:nvPr/>
            </p:nvSpPr>
            <p:spPr>
              <a:xfrm>
                <a:off x="1173163" y="5259254"/>
                <a:ext cx="685800" cy="258755"/>
              </a:xfrm>
              <a:prstGeom prst="wedgeRectCallout">
                <a:avLst/>
              </a:prstGeom>
              <a:solidFill>
                <a:srgbClr val="0070C0"/>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a:solidFill>
                      <a:schemeClr val="bg1"/>
                    </a:solidFill>
                  </a:rPr>
                  <a:t>Release</a:t>
                </a:r>
                <a:r>
                  <a:rPr lang="en-US" sz="1100" baseline="0">
                    <a:solidFill>
                      <a:schemeClr val="bg1"/>
                    </a:solidFill>
                  </a:rPr>
                  <a:t> </a:t>
                </a:r>
                <a:endParaRPr lang="en-US" sz="1100">
                  <a:solidFill>
                    <a:schemeClr val="bg1"/>
                  </a:solidFill>
                  <a:latin typeface="+mn-lt"/>
                  <a:ea typeface="+mn-ea"/>
                  <a:cs typeface="+mn-cs"/>
                </a:endParaRPr>
              </a:p>
            </p:txBody>
          </p:sp>
          <p:sp>
            <p:nvSpPr>
              <p:cNvPr id="209" name="Oval 208"/>
              <p:cNvSpPr/>
              <p:nvPr/>
            </p:nvSpPr>
            <p:spPr>
              <a:xfrm>
                <a:off x="5121275" y="5479910"/>
                <a:ext cx="166688" cy="106360"/>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0" name="Oval 209"/>
              <p:cNvSpPr/>
              <p:nvPr/>
            </p:nvSpPr>
            <p:spPr>
              <a:xfrm>
                <a:off x="5532438" y="5487848"/>
                <a:ext cx="166687" cy="106359"/>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1" name="Oval 210"/>
              <p:cNvSpPr/>
              <p:nvPr/>
            </p:nvSpPr>
            <p:spPr>
              <a:xfrm>
                <a:off x="5883275" y="5494197"/>
                <a:ext cx="166688" cy="107947"/>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2" name="Oval 211"/>
              <p:cNvSpPr/>
              <p:nvPr/>
            </p:nvSpPr>
            <p:spPr>
              <a:xfrm>
                <a:off x="6302375" y="5502134"/>
                <a:ext cx="166688" cy="106360"/>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3" name="Oval 212"/>
              <p:cNvSpPr/>
              <p:nvPr/>
            </p:nvSpPr>
            <p:spPr>
              <a:xfrm>
                <a:off x="3048000" y="6233954"/>
                <a:ext cx="168275" cy="106359"/>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214" name="Straight Arrow Connector 213"/>
              <p:cNvCxnSpPr/>
              <p:nvPr/>
            </p:nvCxnSpPr>
            <p:spPr>
              <a:xfrm>
                <a:off x="2759075" y="4519498"/>
                <a:ext cx="373063" cy="1714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Oval 214"/>
              <p:cNvSpPr/>
              <p:nvPr/>
            </p:nvSpPr>
            <p:spPr>
              <a:xfrm>
                <a:off x="3382963" y="6226016"/>
                <a:ext cx="168275" cy="10636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6" name="Oval 215"/>
              <p:cNvSpPr/>
              <p:nvPr/>
            </p:nvSpPr>
            <p:spPr>
              <a:xfrm>
                <a:off x="3741738" y="6218079"/>
                <a:ext cx="166687" cy="10794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7" name="Oval 216"/>
              <p:cNvSpPr/>
              <p:nvPr/>
            </p:nvSpPr>
            <p:spPr>
              <a:xfrm>
                <a:off x="4060825" y="6218079"/>
                <a:ext cx="168275" cy="10794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8" name="Oval 217"/>
              <p:cNvSpPr/>
              <p:nvPr/>
            </p:nvSpPr>
            <p:spPr>
              <a:xfrm>
                <a:off x="4511675" y="6241891"/>
                <a:ext cx="166688" cy="10636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9" name="Oval 218"/>
              <p:cNvSpPr/>
              <p:nvPr/>
            </p:nvSpPr>
            <p:spPr>
              <a:xfrm>
                <a:off x="4968875" y="6233954"/>
                <a:ext cx="166688" cy="106359"/>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0" name="Oval 219"/>
              <p:cNvSpPr/>
              <p:nvPr/>
            </p:nvSpPr>
            <p:spPr>
              <a:xfrm>
                <a:off x="5654675" y="6241891"/>
                <a:ext cx="166688" cy="10636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1" name="Oval 220"/>
              <p:cNvSpPr/>
              <p:nvPr/>
            </p:nvSpPr>
            <p:spPr>
              <a:xfrm>
                <a:off x="6423025" y="6233954"/>
                <a:ext cx="168275" cy="106359"/>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2" name="Oval 221"/>
              <p:cNvSpPr/>
              <p:nvPr/>
            </p:nvSpPr>
            <p:spPr>
              <a:xfrm>
                <a:off x="7185025" y="6226016"/>
                <a:ext cx="168275" cy="10636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3" name="Oval 222"/>
              <p:cNvSpPr/>
              <p:nvPr/>
            </p:nvSpPr>
            <p:spPr>
              <a:xfrm>
                <a:off x="7978775" y="6226016"/>
                <a:ext cx="166688" cy="10636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224" name="Straight Arrow Connector 223"/>
              <p:cNvCxnSpPr/>
              <p:nvPr/>
            </p:nvCxnSpPr>
            <p:spPr>
              <a:xfrm flipV="1">
                <a:off x="3230563" y="6279990"/>
                <a:ext cx="160337" cy="79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a:off x="3535363" y="6272053"/>
                <a:ext cx="236537"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p:nvPr/>
            </p:nvCxnSpPr>
            <p:spPr>
              <a:xfrm>
                <a:off x="3902075" y="6264115"/>
                <a:ext cx="182563" cy="158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p:nvPr/>
            </p:nvCxnSpPr>
            <p:spPr>
              <a:xfrm>
                <a:off x="4213225" y="6294277"/>
                <a:ext cx="33655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3930650" y="5029072"/>
                <a:ext cx="663575" cy="12128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p:nvPr/>
            </p:nvCxnSpPr>
            <p:spPr>
              <a:xfrm flipV="1">
                <a:off x="4686300" y="6287928"/>
                <a:ext cx="282575"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p:nvPr/>
            </p:nvCxnSpPr>
            <p:spPr>
              <a:xfrm>
                <a:off x="5151438" y="6287928"/>
                <a:ext cx="495300"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p:nvPr/>
            </p:nvCxnSpPr>
            <p:spPr>
              <a:xfrm flipV="1">
                <a:off x="5821363" y="6287928"/>
                <a:ext cx="601662"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p:nvPr/>
            </p:nvCxnSpPr>
            <p:spPr>
              <a:xfrm flipV="1">
                <a:off x="6591300" y="6279990"/>
                <a:ext cx="593725"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p:nvPr/>
            </p:nvCxnSpPr>
            <p:spPr>
              <a:xfrm>
                <a:off x="7361238" y="6272053"/>
                <a:ext cx="609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p:nvPr/>
            </p:nvCxnSpPr>
            <p:spPr>
              <a:xfrm flipV="1">
                <a:off x="5051425" y="5570396"/>
                <a:ext cx="93663" cy="663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p:nvPr/>
            </p:nvCxnSpPr>
            <p:spPr>
              <a:xfrm>
                <a:off x="8145463" y="6279990"/>
                <a:ext cx="1104900"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a:off x="6384925" y="5608495"/>
                <a:ext cx="122238" cy="625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p:nvPr/>
            </p:nvCxnSpPr>
            <p:spPr>
              <a:xfrm>
                <a:off x="5807075" y="5670405"/>
                <a:ext cx="212725" cy="54767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6011863" y="5670405"/>
                <a:ext cx="214312" cy="54767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39" name="Rectangular Callout 238"/>
              <p:cNvSpPr/>
              <p:nvPr/>
            </p:nvSpPr>
            <p:spPr>
              <a:xfrm>
                <a:off x="1204269" y="6043061"/>
                <a:ext cx="663575" cy="258755"/>
              </a:xfrm>
              <a:prstGeom prst="wedgeRectCallout">
                <a:avLst/>
              </a:prstGeom>
              <a:solidFill>
                <a:srgbClr val="FFFF00"/>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solidFill>
                      <a:sysClr val="windowText" lastClr="000000"/>
                    </a:solidFill>
                  </a:rPr>
                  <a:t>Develop</a:t>
                </a:r>
                <a:endParaRPr lang="en-US" sz="1100" dirty="0">
                  <a:solidFill>
                    <a:sysClr val="windowText" lastClr="000000"/>
                  </a:solidFill>
                  <a:latin typeface="+mn-lt"/>
                  <a:ea typeface="+mn-ea"/>
                  <a:cs typeface="+mn-cs"/>
                </a:endParaRPr>
              </a:p>
            </p:txBody>
          </p:sp>
          <p:cxnSp>
            <p:nvCxnSpPr>
              <p:cNvPr id="240" name="Straight Arrow Connector 239"/>
              <p:cNvCxnSpPr/>
              <p:nvPr/>
            </p:nvCxnSpPr>
            <p:spPr>
              <a:xfrm flipV="1">
                <a:off x="6445250" y="4519498"/>
                <a:ext cx="587375" cy="998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1" name="Oval 240"/>
              <p:cNvSpPr/>
              <p:nvPr/>
            </p:nvSpPr>
            <p:spPr>
              <a:xfrm>
                <a:off x="7399338" y="5494197"/>
                <a:ext cx="166687" cy="107947"/>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242" name="Straight Arrow Connector 241"/>
              <p:cNvCxnSpPr/>
              <p:nvPr/>
            </p:nvCxnSpPr>
            <p:spPr>
              <a:xfrm flipV="1">
                <a:off x="7269163" y="5602145"/>
                <a:ext cx="214312" cy="623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p:nvPr/>
            </p:nvCxnSpPr>
            <p:spPr>
              <a:xfrm flipV="1">
                <a:off x="7483475" y="4519498"/>
                <a:ext cx="487363" cy="9747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p:nvPr/>
            </p:nvCxnSpPr>
            <p:spPr>
              <a:xfrm>
                <a:off x="7542213" y="5586271"/>
                <a:ext cx="519112" cy="639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5" name="Oval 244"/>
              <p:cNvSpPr/>
              <p:nvPr/>
            </p:nvSpPr>
            <p:spPr>
              <a:xfrm>
                <a:off x="3832225" y="6775277"/>
                <a:ext cx="168275" cy="106360"/>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46" name="Oval 245"/>
              <p:cNvSpPr/>
              <p:nvPr/>
            </p:nvSpPr>
            <p:spPr>
              <a:xfrm>
                <a:off x="4221163" y="6783215"/>
                <a:ext cx="168275" cy="106359"/>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47" name="Oval 246"/>
              <p:cNvSpPr/>
              <p:nvPr/>
            </p:nvSpPr>
            <p:spPr>
              <a:xfrm>
                <a:off x="4525963" y="6775277"/>
                <a:ext cx="168275" cy="106360"/>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48" name="Oval 247"/>
              <p:cNvSpPr/>
              <p:nvPr/>
            </p:nvSpPr>
            <p:spPr>
              <a:xfrm>
                <a:off x="5905500" y="6759403"/>
                <a:ext cx="168275" cy="106360"/>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49" name="Oval 248"/>
              <p:cNvSpPr/>
              <p:nvPr/>
            </p:nvSpPr>
            <p:spPr>
              <a:xfrm>
                <a:off x="6683375" y="6759403"/>
                <a:ext cx="166688" cy="106360"/>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50" name="Oval 249"/>
              <p:cNvSpPr/>
              <p:nvPr/>
            </p:nvSpPr>
            <p:spPr>
              <a:xfrm>
                <a:off x="6278563" y="6759403"/>
                <a:ext cx="168275" cy="106360"/>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251" name="Straight Arrow Connector 250"/>
              <p:cNvCxnSpPr/>
              <p:nvPr/>
            </p:nvCxnSpPr>
            <p:spPr>
              <a:xfrm>
                <a:off x="5616575" y="5594207"/>
                <a:ext cx="120650" cy="647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p:nvPr/>
            </p:nvCxnSpPr>
            <p:spPr>
              <a:xfrm>
                <a:off x="5737225" y="6348251"/>
                <a:ext cx="192088" cy="427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p:nvPr/>
            </p:nvCxnSpPr>
            <p:spPr>
              <a:xfrm flipV="1">
                <a:off x="6826250" y="6318088"/>
                <a:ext cx="384175" cy="457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a:off x="3825875" y="6326026"/>
                <a:ext cx="90488" cy="449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p:nvPr/>
            </p:nvCxnSpPr>
            <p:spPr>
              <a:xfrm flipV="1">
                <a:off x="4610100" y="6340313"/>
                <a:ext cx="441325" cy="434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4000500" y="6827664"/>
                <a:ext cx="220663" cy="7937"/>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V="1">
                <a:off x="4389438" y="6827664"/>
                <a:ext cx="136525" cy="7937"/>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a:off x="6446838" y="6813376"/>
                <a:ext cx="236537" cy="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p:nvPr/>
            </p:nvCxnSpPr>
            <p:spPr>
              <a:xfrm>
                <a:off x="6073775" y="6813376"/>
                <a:ext cx="204788" cy="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0" name="Oval 259"/>
              <p:cNvSpPr/>
              <p:nvPr/>
            </p:nvSpPr>
            <p:spPr>
              <a:xfrm>
                <a:off x="3657600" y="7148331"/>
                <a:ext cx="168275" cy="106359"/>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61" name="Oval 260"/>
              <p:cNvSpPr/>
              <p:nvPr/>
            </p:nvSpPr>
            <p:spPr>
              <a:xfrm>
                <a:off x="4283075" y="7156268"/>
                <a:ext cx="166688" cy="106360"/>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62" name="Oval 261"/>
              <p:cNvSpPr/>
              <p:nvPr/>
            </p:nvSpPr>
            <p:spPr>
              <a:xfrm>
                <a:off x="5943600" y="7140393"/>
                <a:ext cx="168275" cy="106360"/>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63" name="Oval 262"/>
              <p:cNvSpPr/>
              <p:nvPr/>
            </p:nvSpPr>
            <p:spPr>
              <a:xfrm>
                <a:off x="6873875" y="7132456"/>
                <a:ext cx="166688" cy="107947"/>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264" name="Straight Arrow Connector 263"/>
              <p:cNvCxnSpPr/>
              <p:nvPr/>
            </p:nvCxnSpPr>
            <p:spPr>
              <a:xfrm>
                <a:off x="3467100" y="6332377"/>
                <a:ext cx="274638" cy="815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p:nvPr/>
            </p:nvCxnSpPr>
            <p:spPr>
              <a:xfrm>
                <a:off x="3825875" y="7202304"/>
                <a:ext cx="457200" cy="635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V="1">
                <a:off x="4449763" y="7194366"/>
                <a:ext cx="1493837" cy="14287"/>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flipV="1">
                <a:off x="6111875" y="7186430"/>
                <a:ext cx="762000" cy="7937"/>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V="1">
                <a:off x="7016750" y="6332377"/>
                <a:ext cx="252413" cy="815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9" name="Rectangular Callout 268"/>
              <p:cNvSpPr/>
              <p:nvPr/>
            </p:nvSpPr>
            <p:spPr>
              <a:xfrm>
                <a:off x="1257300" y="6546683"/>
                <a:ext cx="669925" cy="258756"/>
              </a:xfrm>
              <a:prstGeom prst="wedgeRectCallou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smtClean="0">
                    <a:solidFill>
                      <a:sysClr val="windowText" lastClr="000000"/>
                    </a:solidFill>
                  </a:rPr>
                  <a:t>Feature</a:t>
                </a:r>
                <a:endParaRPr lang="en-US" sz="1100" dirty="0">
                  <a:solidFill>
                    <a:sysClr val="windowText" lastClr="000000"/>
                  </a:solidFill>
                </a:endParaRPr>
              </a:p>
              <a:p>
                <a:pPr algn="l"/>
                <a:endParaRPr lang="en-US" sz="1100" dirty="0">
                  <a:solidFill>
                    <a:sysClr val="windowText" lastClr="000000"/>
                  </a:solidFill>
                  <a:latin typeface="+mn-lt"/>
                  <a:ea typeface="+mn-ea"/>
                  <a:cs typeface="+mn-cs"/>
                </a:endParaRPr>
              </a:p>
            </p:txBody>
          </p:sp>
          <p:sp>
            <p:nvSpPr>
              <p:cNvPr id="270" name="Rectangular Callout 269"/>
              <p:cNvSpPr/>
              <p:nvPr/>
            </p:nvSpPr>
            <p:spPr>
              <a:xfrm>
                <a:off x="1265238" y="6911799"/>
                <a:ext cx="661987" cy="258756"/>
              </a:xfrm>
              <a:prstGeom prst="wedgeRectCallou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solidFill>
                      <a:sysClr val="windowText" lastClr="000000"/>
                    </a:solidFill>
                  </a:rPr>
                  <a:t>Feature</a:t>
                </a:r>
              </a:p>
              <a:p>
                <a:pPr algn="l"/>
                <a:endParaRPr lang="en-US" sz="1100" dirty="0">
                  <a:solidFill>
                    <a:sysClr val="windowText" lastClr="000000"/>
                  </a:solidFill>
                  <a:latin typeface="+mn-lt"/>
                  <a:ea typeface="+mn-ea"/>
                  <a:cs typeface="+mn-cs"/>
                </a:endParaRPr>
              </a:p>
            </p:txBody>
          </p:sp>
          <p:cxnSp>
            <p:nvCxnSpPr>
              <p:cNvPr id="271" name="Straight Arrow Connector 270"/>
              <p:cNvCxnSpPr/>
              <p:nvPr/>
            </p:nvCxnSpPr>
            <p:spPr>
              <a:xfrm>
                <a:off x="1676400" y="7559482"/>
                <a:ext cx="7597775" cy="7938"/>
              </a:xfrm>
              <a:prstGeom prst="straightConnector1">
                <a:avLst/>
              </a:prstGeom>
              <a:ln w="15875" cmpd="thickThin">
                <a:solidFill>
                  <a:schemeClr val="accent3">
                    <a:lumMod val="50000"/>
                  </a:schemeClr>
                </a:solidFill>
                <a:prstDash val="solid"/>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p:nvPr/>
            </p:nvCxnSpPr>
            <p:spPr>
              <a:xfrm flipV="1">
                <a:off x="2841625" y="4443298"/>
                <a:ext cx="1090613" cy="22224"/>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4098925" y="4443300"/>
                <a:ext cx="2851150" cy="22224"/>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7116763" y="4465524"/>
                <a:ext cx="769937"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p:nvPr/>
            </p:nvCxnSpPr>
            <p:spPr>
              <a:xfrm>
                <a:off x="8054975" y="4465525"/>
                <a:ext cx="1187450"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5303838" y="5556110"/>
                <a:ext cx="250825" cy="0"/>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5699125" y="5540086"/>
                <a:ext cx="184150" cy="7938"/>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6049963" y="5547910"/>
                <a:ext cx="252412"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V="1">
                <a:off x="6469063" y="5548205"/>
                <a:ext cx="930275"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grpSp>
      <p:sp>
        <p:nvSpPr>
          <p:cNvPr id="288" name="Rectangle 287"/>
          <p:cNvSpPr/>
          <p:nvPr/>
        </p:nvSpPr>
        <p:spPr>
          <a:xfrm>
            <a:off x="3354019" y="5715000"/>
            <a:ext cx="2743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50000"/>
                  </a:schemeClr>
                </a:solidFill>
              </a:rPr>
              <a:t>Time</a:t>
            </a:r>
            <a:endParaRPr lang="en-US" b="1" dirty="0">
              <a:solidFill>
                <a:schemeClr val="accent5">
                  <a:lumMod val="50000"/>
                </a:schemeClr>
              </a:solidFill>
            </a:endParaRPr>
          </a:p>
        </p:txBody>
      </p:sp>
      <p:sp>
        <p:nvSpPr>
          <p:cNvPr id="291" name="Line Callout 1 290"/>
          <p:cNvSpPr/>
          <p:nvPr/>
        </p:nvSpPr>
        <p:spPr>
          <a:xfrm>
            <a:off x="3480648" y="2070333"/>
            <a:ext cx="1094528" cy="501737"/>
          </a:xfrm>
          <a:prstGeom prst="borderCallout1">
            <a:avLst>
              <a:gd name="adj1" fmla="val 51286"/>
              <a:gd name="adj2" fmla="val -3028"/>
              <a:gd name="adj3" fmla="val 106270"/>
              <a:gd name="adj4" fmla="val -20585"/>
            </a:avLst>
          </a:prstGeom>
          <a:gradFill>
            <a:gsLst>
              <a:gs pos="92000">
                <a:srgbClr val="D6B19C"/>
              </a:gs>
              <a:gs pos="93000">
                <a:srgbClr val="D49E6C"/>
              </a:gs>
              <a:gs pos="93000">
                <a:srgbClr val="A65528"/>
              </a:gs>
              <a:gs pos="93000">
                <a:srgbClr val="663012"/>
              </a:gs>
            </a:gsLst>
            <a:lin ang="5400000" scaled="0"/>
          </a:gra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dirty="0">
                <a:solidFill>
                  <a:prstClr val="black"/>
                </a:solidFill>
              </a:rPr>
              <a:t>Severe bug fixed for production</a:t>
            </a:r>
          </a:p>
        </p:txBody>
      </p:sp>
      <p:sp>
        <p:nvSpPr>
          <p:cNvPr id="292" name="Line Callout 1 291"/>
          <p:cNvSpPr/>
          <p:nvPr/>
        </p:nvSpPr>
        <p:spPr>
          <a:xfrm>
            <a:off x="3549650" y="2819399"/>
            <a:ext cx="858837" cy="388527"/>
          </a:xfrm>
          <a:prstGeom prst="borderCallout1">
            <a:avLst>
              <a:gd name="adj1" fmla="val 51286"/>
              <a:gd name="adj2" fmla="val 101092"/>
              <a:gd name="adj3" fmla="val 107957"/>
              <a:gd name="adj4" fmla="val 107070"/>
            </a:avLst>
          </a:prstGeom>
          <a:gradFill>
            <a:gsLst>
              <a:gs pos="15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100" dirty="0" smtClean="0">
                <a:solidFill>
                  <a:prstClr val="black"/>
                </a:solidFill>
              </a:rPr>
              <a:t>Start Release 2.0</a:t>
            </a:r>
            <a:endParaRPr lang="en-US" sz="1100" dirty="0">
              <a:solidFill>
                <a:prstClr val="black"/>
              </a:solidFill>
            </a:endParaRPr>
          </a:p>
        </p:txBody>
      </p:sp>
      <p:sp>
        <p:nvSpPr>
          <p:cNvPr id="293" name="Line Callout 1 292"/>
          <p:cNvSpPr/>
          <p:nvPr/>
        </p:nvSpPr>
        <p:spPr>
          <a:xfrm>
            <a:off x="5831688" y="3346173"/>
            <a:ext cx="778151" cy="510589"/>
          </a:xfrm>
          <a:prstGeom prst="borderCallout1">
            <a:avLst>
              <a:gd name="adj1" fmla="val 55097"/>
              <a:gd name="adj2" fmla="val 228"/>
              <a:gd name="adj3" fmla="val 66050"/>
              <a:gd name="adj4" fmla="val -58802"/>
            </a:avLst>
          </a:prstGeom>
          <a:gradFill>
            <a:gsLst>
              <a:gs pos="15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prstClr val="black"/>
                </a:solidFill>
              </a:rPr>
              <a:t>Bug fixes from release to development</a:t>
            </a:r>
            <a:endParaRPr lang="en-US" sz="800" dirty="0">
              <a:solidFill>
                <a:prstClr val="black"/>
              </a:solidFill>
            </a:endParaRPr>
          </a:p>
        </p:txBody>
      </p:sp>
      <p:sp>
        <p:nvSpPr>
          <p:cNvPr id="296" name="Rectangular Callout 295"/>
          <p:cNvSpPr/>
          <p:nvPr/>
        </p:nvSpPr>
        <p:spPr>
          <a:xfrm>
            <a:off x="1809189" y="4761842"/>
            <a:ext cx="756211" cy="323940"/>
          </a:xfrm>
          <a:prstGeom prst="wedgeRectCallout">
            <a:avLst>
              <a:gd name="adj1" fmla="val 107701"/>
              <a:gd name="adj2" fmla="val -22313"/>
            </a:avLst>
          </a:prstGeom>
          <a:gradFill>
            <a:gsLst>
              <a:gs pos="0">
                <a:schemeClr val="accent6">
                  <a:tint val="50000"/>
                  <a:satMod val="300000"/>
                </a:schemeClr>
              </a:gs>
              <a:gs pos="6000">
                <a:schemeClr val="accent6">
                  <a:tint val="37000"/>
                  <a:satMod val="300000"/>
                </a:schemeClr>
              </a:gs>
              <a:gs pos="100000">
                <a:schemeClr val="accent6">
                  <a:tint val="15000"/>
                  <a:satMod val="350000"/>
                </a:schemeClr>
              </a:gs>
            </a:gsLst>
          </a:gra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smtClean="0"/>
              <a:t>Future release</a:t>
            </a:r>
            <a:endParaRPr lang="en-US" sz="1100" dirty="0"/>
          </a:p>
        </p:txBody>
      </p:sp>
      <p:sp>
        <p:nvSpPr>
          <p:cNvPr id="297" name="Rectangular Callout 296"/>
          <p:cNvSpPr/>
          <p:nvPr/>
        </p:nvSpPr>
        <p:spPr>
          <a:xfrm>
            <a:off x="1903809" y="4234734"/>
            <a:ext cx="781843" cy="414484"/>
          </a:xfrm>
          <a:prstGeom prst="wedgeRectCallout">
            <a:avLst>
              <a:gd name="adj1" fmla="val 141282"/>
              <a:gd name="adj2" fmla="val -32491"/>
            </a:avLst>
          </a:prstGeom>
          <a:gradFill>
            <a:gsLst>
              <a:gs pos="0">
                <a:schemeClr val="accent6">
                  <a:tint val="50000"/>
                  <a:satMod val="300000"/>
                </a:schemeClr>
              </a:gs>
              <a:gs pos="6000">
                <a:schemeClr val="accent6">
                  <a:tint val="37000"/>
                  <a:satMod val="300000"/>
                </a:schemeClr>
              </a:gs>
              <a:gs pos="100000">
                <a:schemeClr val="accent6">
                  <a:tint val="15000"/>
                  <a:satMod val="350000"/>
                </a:schemeClr>
              </a:gs>
            </a:gsLst>
          </a:gra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baseline="-25000" dirty="0">
                <a:solidFill>
                  <a:schemeClr val="tx1"/>
                </a:solidFill>
              </a:rPr>
              <a:t>Major feature for next release</a:t>
            </a:r>
          </a:p>
        </p:txBody>
      </p:sp>
      <p:cxnSp>
        <p:nvCxnSpPr>
          <p:cNvPr id="4" name="Straight Arrow Connector 3"/>
          <p:cNvCxnSpPr>
            <a:endCxn id="245" idx="2"/>
          </p:cNvCxnSpPr>
          <p:nvPr/>
        </p:nvCxnSpPr>
        <p:spPr>
          <a:xfrm flipV="1">
            <a:off x="1146176" y="4821945"/>
            <a:ext cx="1973262" cy="3796"/>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963613" y="5264200"/>
            <a:ext cx="1973262" cy="3796"/>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41" idx="6"/>
            <a:endCxn id="8" idx="1"/>
          </p:cNvCxnSpPr>
          <p:nvPr/>
        </p:nvCxnSpPr>
        <p:spPr>
          <a:xfrm flipV="1">
            <a:off x="6853238" y="3290817"/>
            <a:ext cx="214313" cy="311"/>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067551" y="3167915"/>
            <a:ext cx="712788" cy="245804"/>
          </a:xfrm>
          <a:prstGeom prst="rect">
            <a:avLst/>
          </a:prstGeom>
          <a:solidFill>
            <a:schemeClr val="accent1">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a:t>
            </a:r>
            <a:endParaRPr lang="en-US" dirty="0">
              <a:solidFill>
                <a:schemeClr val="tx1"/>
              </a:solidFill>
            </a:endParaRPr>
          </a:p>
        </p:txBody>
      </p:sp>
      <p:cxnSp>
        <p:nvCxnSpPr>
          <p:cNvPr id="13" name="Straight Connector 12"/>
          <p:cNvCxnSpPr>
            <a:stCxn id="205" idx="6"/>
          </p:cNvCxnSpPr>
          <p:nvPr/>
        </p:nvCxnSpPr>
        <p:spPr>
          <a:xfrm>
            <a:off x="3241676" y="2625846"/>
            <a:ext cx="1333500" cy="0"/>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4599750" y="2489182"/>
            <a:ext cx="667818" cy="214011"/>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End</a:t>
            </a:r>
            <a:endParaRPr lang="en-US" dirty="0">
              <a:solidFill>
                <a:schemeClr val="tx1"/>
              </a:solidFill>
            </a:endParaRPr>
          </a:p>
        </p:txBody>
      </p:sp>
    </p:spTree>
    <p:extLst>
      <p:ext uri="{BB962C8B-B14F-4D97-AF65-F5344CB8AC3E}">
        <p14:creationId xmlns:p14="http://schemas.microsoft.com/office/powerpoint/2010/main" val="660566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657" y="152400"/>
            <a:ext cx="8229600" cy="914400"/>
          </a:xfrm>
        </p:spPr>
        <p:txBody>
          <a:bodyPr>
            <a:normAutofit/>
          </a:bodyPr>
          <a:lstStyle/>
          <a:p>
            <a:r>
              <a:rPr lang="en-US" dirty="0"/>
              <a:t>Master branch</a:t>
            </a:r>
          </a:p>
        </p:txBody>
      </p:sp>
      <p:sp>
        <p:nvSpPr>
          <p:cNvPr id="123" name="TextBox 122"/>
          <p:cNvSpPr txBox="1"/>
          <p:nvPr/>
        </p:nvSpPr>
        <p:spPr>
          <a:xfrm>
            <a:off x="623588" y="2819400"/>
            <a:ext cx="7834612" cy="2862322"/>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Master is main branch where HEAD is always a production ready code.</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smtClean="0"/>
              <a:t>Development</a:t>
            </a:r>
            <a:r>
              <a:rPr lang="en-US" dirty="0"/>
              <a:t> </a:t>
            </a:r>
            <a:r>
              <a:rPr lang="en-US" dirty="0" smtClean="0"/>
              <a:t>is branch </a:t>
            </a:r>
            <a:r>
              <a:rPr lang="en-US" dirty="0"/>
              <a:t>where the source code of HEAD always reflects a state with the latest delivered development changes for the next release. </a:t>
            </a:r>
            <a:r>
              <a:rPr lang="en-US" dirty="0" smtClean="0"/>
              <a:t>This </a:t>
            </a:r>
            <a:r>
              <a:rPr lang="en-US" dirty="0"/>
              <a:t>is where any automatic nightly builds are built </a:t>
            </a:r>
            <a:r>
              <a:rPr lang="en-US" dirty="0" smtClean="0"/>
              <a:t>from.</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a:t>When the source code in the develop branch reaches a stable point and is ready to be released, all of the changes should be merged back into master </a:t>
            </a:r>
            <a:r>
              <a:rPr lang="en-US" dirty="0" smtClean="0"/>
              <a:t>branch and </a:t>
            </a:r>
            <a:r>
              <a:rPr lang="en-US" dirty="0"/>
              <a:t>then tagged with a release number. </a:t>
            </a:r>
            <a:endParaRPr lang="en-US" dirty="0" smtClean="0"/>
          </a:p>
          <a:p>
            <a:endParaRPr lang="en-US" dirty="0"/>
          </a:p>
        </p:txBody>
      </p:sp>
      <p:grpSp>
        <p:nvGrpSpPr>
          <p:cNvPr id="156" name="Group 155"/>
          <p:cNvGrpSpPr/>
          <p:nvPr/>
        </p:nvGrpSpPr>
        <p:grpSpPr>
          <a:xfrm>
            <a:off x="471154" y="1239723"/>
            <a:ext cx="8139479" cy="1351077"/>
            <a:chOff x="471154" y="1239723"/>
            <a:chExt cx="8139479" cy="1073735"/>
          </a:xfrm>
        </p:grpSpPr>
        <p:sp>
          <p:nvSpPr>
            <p:cNvPr id="7" name="Rounded Rectangular Callout 6"/>
            <p:cNvSpPr/>
            <p:nvPr/>
          </p:nvSpPr>
          <p:spPr>
            <a:xfrm>
              <a:off x="1912971" y="1303911"/>
              <a:ext cx="696912" cy="486506"/>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800" dirty="0" smtClean="0"/>
                <a:t>Initial Production release</a:t>
              </a:r>
            </a:p>
            <a:p>
              <a:pPr algn="l"/>
              <a:endParaRPr lang="en-US" sz="1100" dirty="0"/>
            </a:p>
          </p:txBody>
        </p:sp>
        <p:sp>
          <p:nvSpPr>
            <p:cNvPr id="8" name="Rounded Rectangular Callout 7"/>
            <p:cNvSpPr/>
            <p:nvPr/>
          </p:nvSpPr>
          <p:spPr>
            <a:xfrm>
              <a:off x="5859394" y="1239723"/>
              <a:ext cx="704559" cy="471782"/>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800" dirty="0" smtClean="0"/>
                <a:t>Next Production </a:t>
              </a:r>
              <a:r>
                <a:rPr lang="en-US" sz="800" dirty="0"/>
                <a:t>release</a:t>
              </a:r>
            </a:p>
          </p:txBody>
        </p:sp>
        <p:cxnSp>
          <p:nvCxnSpPr>
            <p:cNvPr id="12" name="Straight Arrow Connector 11"/>
            <p:cNvCxnSpPr/>
            <p:nvPr/>
          </p:nvCxnSpPr>
          <p:spPr>
            <a:xfrm>
              <a:off x="1052546" y="1901656"/>
              <a:ext cx="990600" cy="6544"/>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Rectangular Callout 12"/>
            <p:cNvSpPr/>
            <p:nvPr/>
          </p:nvSpPr>
          <p:spPr>
            <a:xfrm>
              <a:off x="471154" y="1618648"/>
              <a:ext cx="703629" cy="266649"/>
            </a:xfrm>
            <a:prstGeom prst="wedge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solidFill>
                    <a:schemeClr val="bg1"/>
                  </a:solidFill>
                </a:rPr>
                <a:t>Master</a:t>
              </a:r>
            </a:p>
          </p:txBody>
        </p:sp>
        <p:sp>
          <p:nvSpPr>
            <p:cNvPr id="20" name="Oval 19"/>
            <p:cNvSpPr/>
            <p:nvPr/>
          </p:nvSpPr>
          <p:spPr>
            <a:xfrm>
              <a:off x="2043146" y="1854214"/>
              <a:ext cx="166687" cy="10960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 name="Oval 21"/>
            <p:cNvSpPr/>
            <p:nvPr/>
          </p:nvSpPr>
          <p:spPr>
            <a:xfrm>
              <a:off x="6006040" y="1799413"/>
              <a:ext cx="166688" cy="10960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3" name="Oval 22"/>
            <p:cNvSpPr/>
            <p:nvPr/>
          </p:nvSpPr>
          <p:spPr>
            <a:xfrm>
              <a:off x="7254908" y="1807438"/>
              <a:ext cx="168275" cy="10960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92" name="Straight Arrow Connector 91"/>
            <p:cNvCxnSpPr>
              <a:stCxn id="20" idx="6"/>
            </p:cNvCxnSpPr>
            <p:nvPr/>
          </p:nvCxnSpPr>
          <p:spPr>
            <a:xfrm flipV="1">
              <a:off x="2209833" y="1854214"/>
              <a:ext cx="3872407" cy="54802"/>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22" idx="6"/>
              <a:endCxn id="23" idx="2"/>
            </p:cNvCxnSpPr>
            <p:nvPr/>
          </p:nvCxnSpPr>
          <p:spPr>
            <a:xfrm>
              <a:off x="6172728" y="1854215"/>
              <a:ext cx="1082180" cy="802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7423183" y="1869213"/>
              <a:ext cx="1187450"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683" y="1239723"/>
              <a:ext cx="731837" cy="559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0" name="Straight Arrow Connector 89"/>
            <p:cNvCxnSpPr>
              <a:endCxn id="103" idx="2"/>
            </p:cNvCxnSpPr>
            <p:nvPr/>
          </p:nvCxnSpPr>
          <p:spPr>
            <a:xfrm>
              <a:off x="642671" y="2226756"/>
              <a:ext cx="1676400" cy="0"/>
            </a:xfrm>
            <a:prstGeom prst="straightConnector1">
              <a:avLst/>
            </a:prstGeom>
            <a:ln w="15875" cmpd="thickThin">
              <a:solidFill>
                <a:schemeClr val="accent3">
                  <a:lumMod val="50000"/>
                </a:schemeClr>
              </a:solidFill>
              <a:prstDash val="solid"/>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2319071" y="2148233"/>
              <a:ext cx="152400" cy="1570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2852471" y="2148233"/>
              <a:ext cx="152400" cy="1570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3385871" y="2156413"/>
              <a:ext cx="152400" cy="1570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914111" y="2152323"/>
              <a:ext cx="152400" cy="1570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417619" y="2139681"/>
              <a:ext cx="152400" cy="1570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4941559" y="2152323"/>
              <a:ext cx="152400" cy="1570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5367071" y="2148233"/>
              <a:ext cx="152400" cy="1570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929840" y="2148233"/>
              <a:ext cx="152400" cy="1570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6433871" y="2139681"/>
              <a:ext cx="152400" cy="1570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979723" y="2127666"/>
              <a:ext cx="152400" cy="15704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a:stCxn id="20" idx="4"/>
              <a:endCxn id="103" idx="1"/>
            </p:cNvCxnSpPr>
            <p:nvPr/>
          </p:nvCxnSpPr>
          <p:spPr>
            <a:xfrm>
              <a:off x="2126490" y="1963818"/>
              <a:ext cx="214899" cy="207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10" idx="7"/>
              <a:endCxn id="22" idx="3"/>
            </p:cNvCxnSpPr>
            <p:nvPr/>
          </p:nvCxnSpPr>
          <p:spPr>
            <a:xfrm flipV="1">
              <a:off x="5497153" y="1892966"/>
              <a:ext cx="533298" cy="278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2" idx="7"/>
              <a:endCxn id="23" idx="3"/>
            </p:cNvCxnSpPr>
            <p:nvPr/>
          </p:nvCxnSpPr>
          <p:spPr>
            <a:xfrm flipV="1">
              <a:off x="6563953" y="1900991"/>
              <a:ext cx="715598" cy="2616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Rectangular Callout 124"/>
            <p:cNvSpPr/>
            <p:nvPr/>
          </p:nvSpPr>
          <p:spPr>
            <a:xfrm>
              <a:off x="471154" y="2031835"/>
              <a:ext cx="1028700" cy="241953"/>
            </a:xfrm>
            <a:prstGeom prst="wedgeRectCallout">
              <a:avLst/>
            </a:prstGeom>
            <a:solidFill>
              <a:srgbClr val="FFFF00"/>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Develop</a:t>
              </a:r>
            </a:p>
          </p:txBody>
        </p:sp>
        <p:cxnSp>
          <p:nvCxnSpPr>
            <p:cNvPr id="130" name="Straight Arrow Connector 129"/>
            <p:cNvCxnSpPr>
              <a:endCxn id="105" idx="2"/>
            </p:cNvCxnSpPr>
            <p:nvPr/>
          </p:nvCxnSpPr>
          <p:spPr>
            <a:xfrm flipV="1">
              <a:off x="2471471" y="2226756"/>
              <a:ext cx="381000" cy="10284"/>
            </a:xfrm>
            <a:prstGeom prst="straightConnector1">
              <a:avLst/>
            </a:prstGeom>
            <a:ln w="15875" cmpd="thickThin">
              <a:solidFill>
                <a:schemeClr val="accent3">
                  <a:lumMod val="50000"/>
                </a:schemeClr>
              </a:solidFill>
              <a:prstDash val="solid"/>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3014935" y="2216472"/>
              <a:ext cx="381000" cy="10284"/>
            </a:xfrm>
            <a:prstGeom prst="straightConnector1">
              <a:avLst/>
            </a:prstGeom>
            <a:ln w="15875" cmpd="thickThin">
              <a:solidFill>
                <a:schemeClr val="accent3">
                  <a:lumMod val="50000"/>
                </a:schemeClr>
              </a:solidFill>
              <a:prstDash val="solid"/>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3538271" y="2237828"/>
              <a:ext cx="381000" cy="10284"/>
            </a:xfrm>
            <a:prstGeom prst="straightConnector1">
              <a:avLst/>
            </a:prstGeom>
            <a:ln w="15875" cmpd="thickThin">
              <a:solidFill>
                <a:schemeClr val="accent3">
                  <a:lumMod val="50000"/>
                </a:schemeClr>
              </a:solidFill>
              <a:prstDash val="solid"/>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V="1">
              <a:off x="4070508" y="2211330"/>
              <a:ext cx="381000" cy="10284"/>
            </a:xfrm>
            <a:prstGeom prst="straightConnector1">
              <a:avLst/>
            </a:prstGeom>
            <a:ln w="15875" cmpd="thickThin">
              <a:solidFill>
                <a:schemeClr val="accent3">
                  <a:lumMod val="50000"/>
                </a:schemeClr>
              </a:solidFill>
              <a:prstDash val="solid"/>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flipV="1">
              <a:off x="4570019" y="2220561"/>
              <a:ext cx="381000" cy="10284"/>
            </a:xfrm>
            <a:prstGeom prst="straightConnector1">
              <a:avLst/>
            </a:prstGeom>
            <a:ln w="15875" cmpd="thickThin">
              <a:solidFill>
                <a:schemeClr val="accent3">
                  <a:lumMod val="50000"/>
                </a:schemeClr>
              </a:solidFill>
              <a:prstDash val="solid"/>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endCxn id="110" idx="2"/>
            </p:cNvCxnSpPr>
            <p:nvPr/>
          </p:nvCxnSpPr>
          <p:spPr>
            <a:xfrm flipV="1">
              <a:off x="5109995" y="2226756"/>
              <a:ext cx="257076" cy="11177"/>
            </a:xfrm>
            <a:prstGeom prst="straightConnector1">
              <a:avLst/>
            </a:prstGeom>
            <a:ln w="15875" cmpd="thickThin">
              <a:solidFill>
                <a:schemeClr val="accent3">
                  <a:lumMod val="50000"/>
                </a:schemeClr>
              </a:solidFill>
              <a:prstDash val="solid"/>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1">
              <a:off x="5548840" y="2206188"/>
              <a:ext cx="381000" cy="10284"/>
            </a:xfrm>
            <a:prstGeom prst="straightConnector1">
              <a:avLst/>
            </a:prstGeom>
            <a:ln w="15875" cmpd="thickThin">
              <a:solidFill>
                <a:schemeClr val="accent3">
                  <a:lumMod val="50000"/>
                </a:schemeClr>
              </a:solidFill>
              <a:prstDash val="solid"/>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1">
              <a:off x="6598723" y="2207693"/>
              <a:ext cx="381000" cy="10284"/>
            </a:xfrm>
            <a:prstGeom prst="straightConnector1">
              <a:avLst/>
            </a:prstGeom>
            <a:ln w="15875" cmpd="thickThin">
              <a:solidFill>
                <a:schemeClr val="accent3">
                  <a:lumMod val="50000"/>
                </a:schemeClr>
              </a:solidFill>
              <a:prstDash val="solid"/>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V="1">
              <a:off x="6114930" y="2197409"/>
              <a:ext cx="381000" cy="10284"/>
            </a:xfrm>
            <a:prstGeom prst="straightConnector1">
              <a:avLst/>
            </a:prstGeom>
            <a:ln w="15875" cmpd="thickThin">
              <a:solidFill>
                <a:schemeClr val="accent3">
                  <a:lumMod val="50000"/>
                </a:schemeClr>
              </a:solidFill>
              <a:prstDash val="solid"/>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flipV="1">
              <a:off x="7090601" y="2195904"/>
              <a:ext cx="1381553" cy="10285"/>
            </a:xfrm>
            <a:prstGeom prst="straightConnector1">
              <a:avLst/>
            </a:prstGeom>
            <a:ln w="15875" cmpd="thickThin">
              <a:solidFill>
                <a:schemeClr val="accent3">
                  <a:lumMod val="50000"/>
                </a:schemeClr>
              </a:solidFill>
              <a:prstDash val="solid"/>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9730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a:endCxn id="62" idx="2"/>
          </p:cNvCxnSpPr>
          <p:nvPr/>
        </p:nvCxnSpPr>
        <p:spPr>
          <a:xfrm>
            <a:off x="1133187" y="1846215"/>
            <a:ext cx="1990332" cy="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77" idx="2"/>
          </p:cNvCxnSpPr>
          <p:nvPr/>
        </p:nvCxnSpPr>
        <p:spPr>
          <a:xfrm>
            <a:off x="1133187" y="2173535"/>
            <a:ext cx="1813485" cy="7116"/>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90537" y="0"/>
            <a:ext cx="8229600" cy="914400"/>
          </a:xfrm>
        </p:spPr>
        <p:txBody>
          <a:bodyPr>
            <a:normAutofit/>
          </a:bodyPr>
          <a:lstStyle/>
          <a:p>
            <a:r>
              <a:rPr lang="en-US" dirty="0"/>
              <a:t>Feature Branches</a:t>
            </a:r>
          </a:p>
        </p:txBody>
      </p:sp>
      <p:grpSp>
        <p:nvGrpSpPr>
          <p:cNvPr id="102" name="Group 101"/>
          <p:cNvGrpSpPr/>
          <p:nvPr/>
        </p:nvGrpSpPr>
        <p:grpSpPr>
          <a:xfrm>
            <a:off x="461168" y="1066801"/>
            <a:ext cx="8149431" cy="1168642"/>
            <a:chOff x="461168" y="1330082"/>
            <a:chExt cx="8149431" cy="1168642"/>
          </a:xfrm>
        </p:grpSpPr>
        <p:cxnSp>
          <p:nvCxnSpPr>
            <p:cNvPr id="15" name="Straight Arrow Connector 14"/>
            <p:cNvCxnSpPr/>
            <p:nvPr/>
          </p:nvCxnSpPr>
          <p:spPr>
            <a:xfrm>
              <a:off x="986886" y="1624917"/>
              <a:ext cx="134242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329315" y="1576531"/>
              <a:ext cx="170416" cy="9535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2" name="Oval 31"/>
            <p:cNvSpPr/>
            <p:nvPr/>
          </p:nvSpPr>
          <p:spPr>
            <a:xfrm>
              <a:off x="2668540" y="1569415"/>
              <a:ext cx="170416" cy="95351"/>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3" name="Oval 32"/>
            <p:cNvSpPr/>
            <p:nvPr/>
          </p:nvSpPr>
          <p:spPr>
            <a:xfrm>
              <a:off x="3031881" y="1562299"/>
              <a:ext cx="168808" cy="9677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4" name="Oval 33"/>
            <p:cNvSpPr/>
            <p:nvPr/>
          </p:nvSpPr>
          <p:spPr>
            <a:xfrm>
              <a:off x="3355028" y="1562299"/>
              <a:ext cx="170416" cy="9677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5" name="Oval 34"/>
            <p:cNvSpPr/>
            <p:nvPr/>
          </p:nvSpPr>
          <p:spPr>
            <a:xfrm>
              <a:off x="3811614" y="1583647"/>
              <a:ext cx="168809" cy="95351"/>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6" name="Oval 35"/>
            <p:cNvSpPr/>
            <p:nvPr/>
          </p:nvSpPr>
          <p:spPr>
            <a:xfrm>
              <a:off x="4274632" y="1576531"/>
              <a:ext cx="168809" cy="9535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7" name="Oval 36"/>
            <p:cNvSpPr/>
            <p:nvPr/>
          </p:nvSpPr>
          <p:spPr>
            <a:xfrm>
              <a:off x="4969158" y="1583647"/>
              <a:ext cx="168809" cy="95351"/>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8" name="Oval 37"/>
            <p:cNvSpPr/>
            <p:nvPr/>
          </p:nvSpPr>
          <p:spPr>
            <a:xfrm>
              <a:off x="5747285" y="1576531"/>
              <a:ext cx="170416" cy="9535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9" name="Oval 38"/>
            <p:cNvSpPr/>
            <p:nvPr/>
          </p:nvSpPr>
          <p:spPr>
            <a:xfrm>
              <a:off x="6518981" y="1569415"/>
              <a:ext cx="170416" cy="95351"/>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0" name="Oval 39"/>
            <p:cNvSpPr/>
            <p:nvPr/>
          </p:nvSpPr>
          <p:spPr>
            <a:xfrm>
              <a:off x="7322831" y="1569415"/>
              <a:ext cx="168809" cy="95351"/>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41" name="Straight Arrow Connector 40"/>
            <p:cNvCxnSpPr/>
            <p:nvPr/>
          </p:nvCxnSpPr>
          <p:spPr>
            <a:xfrm flipV="1">
              <a:off x="2514201" y="1617802"/>
              <a:ext cx="162377" cy="711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822880" y="1610686"/>
              <a:ext cx="239547"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194258" y="1603570"/>
              <a:ext cx="184886" cy="142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509367" y="1630610"/>
              <a:ext cx="34083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988461" y="1624918"/>
              <a:ext cx="286171" cy="569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459518" y="1624918"/>
              <a:ext cx="501602" cy="569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137967" y="1624918"/>
              <a:ext cx="609318" cy="569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917701" y="1617802"/>
              <a:ext cx="601280" cy="1280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697436" y="1610686"/>
              <a:ext cx="617357"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491640" y="1617802"/>
              <a:ext cx="1118959" cy="1280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ular Callout 55"/>
            <p:cNvSpPr/>
            <p:nvPr/>
          </p:nvSpPr>
          <p:spPr>
            <a:xfrm>
              <a:off x="461168" y="1330082"/>
              <a:ext cx="672019" cy="273490"/>
            </a:xfrm>
            <a:prstGeom prst="wedgeRectCallout">
              <a:avLst/>
            </a:prstGeom>
            <a:solidFill>
              <a:srgbClr val="FFFF00"/>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solidFill>
                    <a:sysClr val="windowText" lastClr="000000"/>
                  </a:solidFill>
                </a:rPr>
                <a:t>Develop</a:t>
              </a:r>
              <a:endParaRPr lang="en-US" sz="1100" dirty="0">
                <a:solidFill>
                  <a:sysClr val="windowText" lastClr="000000"/>
                </a:solidFill>
                <a:latin typeface="+mn-lt"/>
                <a:ea typeface="+mn-ea"/>
                <a:cs typeface="+mn-cs"/>
              </a:endParaRPr>
            </a:p>
          </p:txBody>
        </p:sp>
        <p:sp>
          <p:nvSpPr>
            <p:cNvPr id="62" name="Oval 61"/>
            <p:cNvSpPr/>
            <p:nvPr/>
          </p:nvSpPr>
          <p:spPr>
            <a:xfrm>
              <a:off x="3123519" y="2061820"/>
              <a:ext cx="170416" cy="95351"/>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3" name="Oval 62"/>
            <p:cNvSpPr/>
            <p:nvPr/>
          </p:nvSpPr>
          <p:spPr>
            <a:xfrm>
              <a:off x="3517406" y="2068936"/>
              <a:ext cx="170416" cy="95350"/>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4" name="Oval 63"/>
            <p:cNvSpPr/>
            <p:nvPr/>
          </p:nvSpPr>
          <p:spPr>
            <a:xfrm>
              <a:off x="3826084" y="2061820"/>
              <a:ext cx="170416" cy="95351"/>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5" name="Oval 64"/>
            <p:cNvSpPr/>
            <p:nvPr/>
          </p:nvSpPr>
          <p:spPr>
            <a:xfrm>
              <a:off x="5223175" y="2047589"/>
              <a:ext cx="170416" cy="95351"/>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6" name="Oval 65"/>
            <p:cNvSpPr/>
            <p:nvPr/>
          </p:nvSpPr>
          <p:spPr>
            <a:xfrm>
              <a:off x="6010948" y="2047589"/>
              <a:ext cx="168809" cy="95351"/>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67" name="Oval 66"/>
            <p:cNvSpPr/>
            <p:nvPr/>
          </p:nvSpPr>
          <p:spPr>
            <a:xfrm>
              <a:off x="5600985" y="2047589"/>
              <a:ext cx="170416" cy="95351"/>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69" name="Straight Arrow Connector 68"/>
            <p:cNvCxnSpPr/>
            <p:nvPr/>
          </p:nvCxnSpPr>
          <p:spPr>
            <a:xfrm>
              <a:off x="5052759" y="1678997"/>
              <a:ext cx="194532" cy="382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6155641" y="1651957"/>
              <a:ext cx="389063" cy="409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3117088" y="1659073"/>
              <a:ext cx="91639" cy="402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3911292" y="1671880"/>
              <a:ext cx="446941" cy="389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3293935" y="2108784"/>
              <a:ext cx="223471" cy="7115"/>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687822" y="2108784"/>
              <a:ext cx="138262" cy="7115"/>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771401" y="2095975"/>
              <a:ext cx="239547" cy="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393591" y="2095975"/>
              <a:ext cx="207394" cy="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946672" y="2396257"/>
              <a:ext cx="170416" cy="95350"/>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78" name="Oval 77"/>
            <p:cNvSpPr/>
            <p:nvPr/>
          </p:nvSpPr>
          <p:spPr>
            <a:xfrm>
              <a:off x="3580106" y="2403373"/>
              <a:ext cx="168809" cy="95351"/>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79" name="Oval 78"/>
            <p:cNvSpPr/>
            <p:nvPr/>
          </p:nvSpPr>
          <p:spPr>
            <a:xfrm>
              <a:off x="5261760" y="2389141"/>
              <a:ext cx="170416" cy="95351"/>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80" name="Oval 79"/>
            <p:cNvSpPr/>
            <p:nvPr/>
          </p:nvSpPr>
          <p:spPr>
            <a:xfrm>
              <a:off x="6203872" y="2382026"/>
              <a:ext cx="168809" cy="96773"/>
            </a:xfrm>
            <a:prstGeom prst="ellipse">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81" name="Straight Arrow Connector 80"/>
            <p:cNvCxnSpPr/>
            <p:nvPr/>
          </p:nvCxnSpPr>
          <p:spPr>
            <a:xfrm>
              <a:off x="2753748" y="1664766"/>
              <a:ext cx="278133" cy="731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117088" y="2444644"/>
              <a:ext cx="463018" cy="5693"/>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3748915" y="2437528"/>
              <a:ext cx="1512845" cy="12808"/>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5432176" y="2430413"/>
              <a:ext cx="771696" cy="7115"/>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6348565" y="1664766"/>
              <a:ext cx="255625" cy="731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9" name="Rounded Rectangular Callout 98"/>
            <p:cNvSpPr/>
            <p:nvPr/>
          </p:nvSpPr>
          <p:spPr>
            <a:xfrm>
              <a:off x="1371600" y="1863292"/>
              <a:ext cx="782145" cy="570678"/>
            </a:xfrm>
            <a:prstGeom prst="wedgeRoundRectCallout">
              <a:avLst>
                <a:gd name="adj1" fmla="val 150315"/>
                <a:gd name="adj2" fmla="val -18565"/>
                <a:gd name="adj3" fmla="val 16667"/>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Feature branches</a:t>
              </a:r>
              <a:endParaRPr lang="en-US" sz="1100" dirty="0">
                <a:solidFill>
                  <a:schemeClr val="tx1"/>
                </a:solidFill>
              </a:endParaRPr>
            </a:p>
          </p:txBody>
        </p:sp>
      </p:grpSp>
      <p:sp>
        <p:nvSpPr>
          <p:cNvPr id="101" name="TextBox 100"/>
          <p:cNvSpPr txBox="1"/>
          <p:nvPr/>
        </p:nvSpPr>
        <p:spPr>
          <a:xfrm>
            <a:off x="776832" y="2667000"/>
            <a:ext cx="7162801"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t>Feature branches </a:t>
            </a:r>
            <a:r>
              <a:rPr lang="en-US" dirty="0" smtClean="0"/>
              <a:t>are used </a:t>
            </a:r>
            <a:r>
              <a:rPr lang="en-US" dirty="0"/>
              <a:t>to develop new features for the upcoming or a distant future release. </a:t>
            </a:r>
            <a:endParaRPr lang="en-US" dirty="0" smtClean="0"/>
          </a:p>
          <a:p>
            <a:endParaRPr lang="en-US" dirty="0" smtClean="0"/>
          </a:p>
          <a:p>
            <a:pPr marL="285750" indent="-285750">
              <a:buFont typeface="Wingdings" panose="05000000000000000000" pitchFamily="2" charset="2"/>
              <a:buChar char="q"/>
            </a:pPr>
            <a:r>
              <a:rPr lang="en-US" dirty="0" smtClean="0"/>
              <a:t>When </a:t>
            </a:r>
            <a:r>
              <a:rPr lang="en-US" dirty="0"/>
              <a:t>starting development of a feature, the target release in which this feature will be incorporated may well be unknown at that point. </a:t>
            </a:r>
            <a:endParaRPr lang="en-US" dirty="0" smtClean="0"/>
          </a:p>
          <a:p>
            <a:endParaRPr lang="en-US" dirty="0" smtClean="0"/>
          </a:p>
          <a:p>
            <a:pPr marL="285750" indent="-285750">
              <a:buFont typeface="Wingdings" panose="05000000000000000000" pitchFamily="2" charset="2"/>
              <a:buChar char="q"/>
            </a:pPr>
            <a:r>
              <a:rPr lang="en-US" dirty="0" smtClean="0"/>
              <a:t>The </a:t>
            </a:r>
            <a:r>
              <a:rPr lang="en-US" dirty="0"/>
              <a:t>essence of a feature branch is that it exists as long as the feature is in development, but will eventually be merged back into develop (to definitely add the new feature to the upcoming release) or discarded (in case of a disappointing experiment</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Feature branches typically exist in developer repos only, not in origin</a:t>
            </a:r>
            <a:r>
              <a:rPr lang="en-US" dirty="0" smtClean="0"/>
              <a:t>.</a:t>
            </a:r>
          </a:p>
          <a:p>
            <a:endParaRPr lang="en-US" dirty="0"/>
          </a:p>
          <a:p>
            <a:endParaRPr lang="en-US" dirty="0"/>
          </a:p>
        </p:txBody>
      </p:sp>
    </p:spTree>
    <p:extLst>
      <p:ext uri="{BB962C8B-B14F-4D97-AF65-F5344CB8AC3E}">
        <p14:creationId xmlns:p14="http://schemas.microsoft.com/office/powerpoint/2010/main" val="3671365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549" y="152400"/>
            <a:ext cx="8229600" cy="762000"/>
          </a:xfrm>
        </p:spPr>
        <p:txBody>
          <a:bodyPr>
            <a:normAutofit/>
          </a:bodyPr>
          <a:lstStyle/>
          <a:p>
            <a:r>
              <a:rPr lang="en-US" dirty="0"/>
              <a:t>Release Branch</a:t>
            </a:r>
          </a:p>
        </p:txBody>
      </p:sp>
      <p:grpSp>
        <p:nvGrpSpPr>
          <p:cNvPr id="6144" name="Group 6143"/>
          <p:cNvGrpSpPr/>
          <p:nvPr/>
        </p:nvGrpSpPr>
        <p:grpSpPr>
          <a:xfrm>
            <a:off x="534307" y="1130929"/>
            <a:ext cx="7751764" cy="1585322"/>
            <a:chOff x="774700" y="1634266"/>
            <a:chExt cx="8099425" cy="2441776"/>
          </a:xfrm>
        </p:grpSpPr>
        <p:sp>
          <p:nvSpPr>
            <p:cNvPr id="6" name="Rounded Rectangular Callout 5"/>
            <p:cNvSpPr/>
            <p:nvPr/>
          </p:nvSpPr>
          <p:spPr>
            <a:xfrm>
              <a:off x="2147605" y="1634266"/>
              <a:ext cx="777874" cy="378292"/>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smtClean="0"/>
                <a:t>Tag 1.0</a:t>
              </a:r>
              <a:endParaRPr lang="en-US" sz="1100" dirty="0"/>
            </a:p>
          </p:txBody>
        </p:sp>
        <p:sp>
          <p:nvSpPr>
            <p:cNvPr id="7" name="Rounded Rectangular Callout 6"/>
            <p:cNvSpPr/>
            <p:nvPr/>
          </p:nvSpPr>
          <p:spPr>
            <a:xfrm>
              <a:off x="3344951" y="1652858"/>
              <a:ext cx="862012" cy="359700"/>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smtClean="0"/>
                <a:t>Tag 1.0.1</a:t>
              </a:r>
              <a:endParaRPr lang="en-US" sz="1100" dirty="0"/>
            </a:p>
          </p:txBody>
        </p:sp>
        <p:sp>
          <p:nvSpPr>
            <p:cNvPr id="8" name="Rounded Rectangular Callout 7"/>
            <p:cNvSpPr/>
            <p:nvPr/>
          </p:nvSpPr>
          <p:spPr>
            <a:xfrm>
              <a:off x="7403563" y="1634268"/>
              <a:ext cx="722313" cy="378292"/>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t>Tag </a:t>
              </a:r>
              <a:r>
                <a:rPr lang="en-US" sz="1100" dirty="0" smtClean="0"/>
                <a:t>2.1</a:t>
              </a:r>
              <a:endParaRPr lang="en-US" sz="1100" dirty="0"/>
            </a:p>
          </p:txBody>
        </p:sp>
        <p:sp>
          <p:nvSpPr>
            <p:cNvPr id="9" name="Rounded Rectangular Callout 8"/>
            <p:cNvSpPr/>
            <p:nvPr/>
          </p:nvSpPr>
          <p:spPr>
            <a:xfrm>
              <a:off x="6469857" y="1634268"/>
              <a:ext cx="655637" cy="365203"/>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t>Tag </a:t>
              </a:r>
              <a:r>
                <a:rPr lang="en-US" sz="1100" dirty="0" smtClean="0"/>
                <a:t>2.0</a:t>
              </a:r>
              <a:endParaRPr lang="en-US" sz="1100" dirty="0"/>
            </a:p>
          </p:txBody>
        </p:sp>
        <p:cxnSp>
          <p:nvCxnSpPr>
            <p:cNvPr id="11" name="Straight Arrow Connector 10"/>
            <p:cNvCxnSpPr/>
            <p:nvPr/>
          </p:nvCxnSpPr>
          <p:spPr>
            <a:xfrm>
              <a:off x="1308100" y="2186916"/>
              <a:ext cx="990600" cy="635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Rectangular Callout 11"/>
            <p:cNvSpPr/>
            <p:nvPr/>
          </p:nvSpPr>
          <p:spPr>
            <a:xfrm>
              <a:off x="774700" y="1652858"/>
              <a:ext cx="655637" cy="518186"/>
            </a:xfrm>
            <a:prstGeom prst="wedge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solidFill>
                    <a:schemeClr val="bg1"/>
                  </a:solidFill>
                </a:rPr>
                <a:t>Master</a:t>
              </a:r>
            </a:p>
          </p:txBody>
        </p:sp>
        <p:cxnSp>
          <p:nvCxnSpPr>
            <p:cNvPr id="16" name="Straight Arrow Connector 15"/>
            <p:cNvCxnSpPr/>
            <p:nvPr/>
          </p:nvCxnSpPr>
          <p:spPr>
            <a:xfrm>
              <a:off x="1346200" y="4015716"/>
              <a:ext cx="132556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155700" y="2921241"/>
              <a:ext cx="3589337"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298700" y="2140878"/>
              <a:ext cx="166687"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0" name="Oval 19"/>
            <p:cNvSpPr/>
            <p:nvPr/>
          </p:nvSpPr>
          <p:spPr>
            <a:xfrm>
              <a:off x="3556000" y="2117066"/>
              <a:ext cx="166687" cy="1079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1" name="Oval 20"/>
            <p:cNvSpPr/>
            <p:nvPr/>
          </p:nvSpPr>
          <p:spPr>
            <a:xfrm>
              <a:off x="6573837" y="2140878"/>
              <a:ext cx="166688"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 name="Oval 21"/>
            <p:cNvSpPr/>
            <p:nvPr/>
          </p:nvSpPr>
          <p:spPr>
            <a:xfrm>
              <a:off x="7510462" y="2140879"/>
              <a:ext cx="168275"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6" name="Rectangular Callout 25"/>
            <p:cNvSpPr/>
            <p:nvPr/>
          </p:nvSpPr>
          <p:spPr>
            <a:xfrm>
              <a:off x="796925" y="2474424"/>
              <a:ext cx="685800" cy="432533"/>
            </a:xfrm>
            <a:prstGeom prst="wedgeRectCallout">
              <a:avLst/>
            </a:prstGeom>
            <a:solidFill>
              <a:srgbClr val="0070C0"/>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solidFill>
                    <a:schemeClr val="bg1"/>
                  </a:solidFill>
                </a:rPr>
                <a:t>Release</a:t>
              </a:r>
              <a:r>
                <a:rPr lang="en-US" sz="1100" baseline="0" dirty="0">
                  <a:solidFill>
                    <a:schemeClr val="bg1"/>
                  </a:solidFill>
                </a:rPr>
                <a:t> </a:t>
              </a:r>
              <a:endParaRPr lang="en-US" sz="1100" dirty="0">
                <a:solidFill>
                  <a:schemeClr val="bg1"/>
                </a:solidFill>
                <a:latin typeface="+mn-lt"/>
                <a:ea typeface="+mn-ea"/>
                <a:cs typeface="+mn-cs"/>
              </a:endParaRPr>
            </a:p>
          </p:txBody>
        </p:sp>
        <p:sp>
          <p:nvSpPr>
            <p:cNvPr id="27" name="Oval 26"/>
            <p:cNvSpPr/>
            <p:nvPr/>
          </p:nvSpPr>
          <p:spPr>
            <a:xfrm>
              <a:off x="4745037" y="2868854"/>
              <a:ext cx="166688" cy="106363"/>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8" name="Oval 27"/>
            <p:cNvSpPr/>
            <p:nvPr/>
          </p:nvSpPr>
          <p:spPr>
            <a:xfrm>
              <a:off x="5156200" y="2853773"/>
              <a:ext cx="166687" cy="106361"/>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9" name="Oval 28"/>
            <p:cNvSpPr/>
            <p:nvPr/>
          </p:nvSpPr>
          <p:spPr>
            <a:xfrm>
              <a:off x="5507037" y="2883140"/>
              <a:ext cx="166688" cy="107950"/>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0" name="Oval 29"/>
            <p:cNvSpPr/>
            <p:nvPr/>
          </p:nvSpPr>
          <p:spPr>
            <a:xfrm>
              <a:off x="5926137" y="2891078"/>
              <a:ext cx="166688" cy="106363"/>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1" name="Oval 30"/>
            <p:cNvSpPr/>
            <p:nvPr/>
          </p:nvSpPr>
          <p:spPr>
            <a:xfrm>
              <a:off x="2671762" y="3961741"/>
              <a:ext cx="168275"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3" name="Oval 32"/>
            <p:cNvSpPr/>
            <p:nvPr/>
          </p:nvSpPr>
          <p:spPr>
            <a:xfrm>
              <a:off x="3006725" y="3953803"/>
              <a:ext cx="168275"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4" name="Oval 33"/>
            <p:cNvSpPr/>
            <p:nvPr/>
          </p:nvSpPr>
          <p:spPr>
            <a:xfrm>
              <a:off x="3365500" y="3945866"/>
              <a:ext cx="166687" cy="10795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5" name="Oval 34"/>
            <p:cNvSpPr/>
            <p:nvPr/>
          </p:nvSpPr>
          <p:spPr>
            <a:xfrm>
              <a:off x="3684587" y="3945866"/>
              <a:ext cx="168275" cy="10795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6" name="Oval 35"/>
            <p:cNvSpPr/>
            <p:nvPr/>
          </p:nvSpPr>
          <p:spPr>
            <a:xfrm>
              <a:off x="4135437" y="3969679"/>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7" name="Oval 36"/>
            <p:cNvSpPr/>
            <p:nvPr/>
          </p:nvSpPr>
          <p:spPr>
            <a:xfrm>
              <a:off x="4592637" y="3961741"/>
              <a:ext cx="166688"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8" name="Oval 37"/>
            <p:cNvSpPr/>
            <p:nvPr/>
          </p:nvSpPr>
          <p:spPr>
            <a:xfrm>
              <a:off x="5278437" y="3969679"/>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9" name="Oval 38"/>
            <p:cNvSpPr/>
            <p:nvPr/>
          </p:nvSpPr>
          <p:spPr>
            <a:xfrm>
              <a:off x="6046787" y="3961741"/>
              <a:ext cx="168275"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0" name="Oval 39"/>
            <p:cNvSpPr/>
            <p:nvPr/>
          </p:nvSpPr>
          <p:spPr>
            <a:xfrm>
              <a:off x="6808787" y="3953803"/>
              <a:ext cx="168275"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1" name="Oval 40"/>
            <p:cNvSpPr/>
            <p:nvPr/>
          </p:nvSpPr>
          <p:spPr>
            <a:xfrm>
              <a:off x="7602537" y="3953803"/>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42" name="Straight Arrow Connector 41"/>
            <p:cNvCxnSpPr/>
            <p:nvPr/>
          </p:nvCxnSpPr>
          <p:spPr>
            <a:xfrm flipV="1">
              <a:off x="2854325" y="4007779"/>
              <a:ext cx="160337" cy="79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159125" y="3999841"/>
              <a:ext cx="236537"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525837" y="3991903"/>
              <a:ext cx="182563" cy="158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836987" y="4022066"/>
              <a:ext cx="33655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310062" y="4015717"/>
              <a:ext cx="282575"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775200" y="4015717"/>
              <a:ext cx="495300"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445125" y="4015717"/>
              <a:ext cx="601662"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215062" y="4007779"/>
              <a:ext cx="593725"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985000" y="3999841"/>
              <a:ext cx="609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27" idx="4"/>
            </p:cNvCxnSpPr>
            <p:nvPr/>
          </p:nvCxnSpPr>
          <p:spPr>
            <a:xfrm flipV="1">
              <a:off x="4675187" y="2975217"/>
              <a:ext cx="153194" cy="9865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769225" y="4007779"/>
              <a:ext cx="1104900"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009481" y="2991090"/>
              <a:ext cx="83344" cy="871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445125" y="2999063"/>
              <a:ext cx="198437" cy="946806"/>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673725" y="2999063"/>
              <a:ext cx="176212" cy="946806"/>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57" name="Rectangular Callout 56"/>
            <p:cNvSpPr/>
            <p:nvPr/>
          </p:nvSpPr>
          <p:spPr>
            <a:xfrm>
              <a:off x="827086" y="3583917"/>
              <a:ext cx="801843" cy="407986"/>
            </a:xfrm>
            <a:prstGeom prst="wedgeRectCallout">
              <a:avLst/>
            </a:prstGeom>
            <a:solidFill>
              <a:srgbClr val="FFFF00"/>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1100" dirty="0">
                  <a:solidFill>
                    <a:sysClr val="windowText" lastClr="000000"/>
                  </a:solidFill>
                </a:rPr>
                <a:t>Develop</a:t>
              </a:r>
              <a:endParaRPr lang="en-US" sz="1100" dirty="0">
                <a:solidFill>
                  <a:sysClr val="windowText" lastClr="000000"/>
                </a:solidFill>
                <a:latin typeface="+mn-lt"/>
                <a:ea typeface="+mn-ea"/>
                <a:cs typeface="+mn-cs"/>
              </a:endParaRPr>
            </a:p>
          </p:txBody>
        </p:sp>
        <p:cxnSp>
          <p:nvCxnSpPr>
            <p:cNvPr id="58" name="Straight Arrow Connector 57"/>
            <p:cNvCxnSpPr>
              <a:stCxn id="30" idx="0"/>
            </p:cNvCxnSpPr>
            <p:nvPr/>
          </p:nvCxnSpPr>
          <p:spPr>
            <a:xfrm flipV="1">
              <a:off x="6009482" y="2247243"/>
              <a:ext cx="646905" cy="643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996521" y="2891113"/>
              <a:ext cx="166687" cy="107950"/>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cxnSp>
          <p:nvCxnSpPr>
            <p:cNvPr id="60" name="Straight Arrow Connector 59"/>
            <p:cNvCxnSpPr>
              <a:endCxn id="59" idx="4"/>
            </p:cNvCxnSpPr>
            <p:nvPr/>
          </p:nvCxnSpPr>
          <p:spPr>
            <a:xfrm flipV="1">
              <a:off x="6892925" y="2999062"/>
              <a:ext cx="186940" cy="954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9" idx="7"/>
            </p:cNvCxnSpPr>
            <p:nvPr/>
          </p:nvCxnSpPr>
          <p:spPr>
            <a:xfrm flipV="1">
              <a:off x="7138797" y="2247244"/>
              <a:ext cx="455803" cy="659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9" idx="5"/>
            </p:cNvCxnSpPr>
            <p:nvPr/>
          </p:nvCxnSpPr>
          <p:spPr>
            <a:xfrm>
              <a:off x="7138797" y="2983253"/>
              <a:ext cx="546290" cy="970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8" idx="4"/>
              <a:endCxn id="38" idx="0"/>
            </p:cNvCxnSpPr>
            <p:nvPr/>
          </p:nvCxnSpPr>
          <p:spPr>
            <a:xfrm>
              <a:off x="5239544" y="2960135"/>
              <a:ext cx="122237" cy="1009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2465387" y="2171041"/>
              <a:ext cx="1090613" cy="2222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722687" y="2171043"/>
              <a:ext cx="2851150" cy="2222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740525" y="2193267"/>
              <a:ext cx="769937"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678737" y="2193268"/>
              <a:ext cx="1187450"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4927600" y="2945054"/>
              <a:ext cx="250825" cy="0"/>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5322887" y="2929031"/>
              <a:ext cx="184150"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673725" y="2936855"/>
              <a:ext cx="252412"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6092825" y="2937150"/>
              <a:ext cx="930275"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189787" y="2937118"/>
              <a:ext cx="1646238"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sp>
        <p:nvSpPr>
          <p:cNvPr id="6156" name="TextBox 6155"/>
          <p:cNvSpPr txBox="1"/>
          <p:nvPr/>
        </p:nvSpPr>
        <p:spPr>
          <a:xfrm>
            <a:off x="619339" y="3048000"/>
            <a:ext cx="7848599" cy="3311163"/>
          </a:xfrm>
          <a:prstGeom prst="rect">
            <a:avLst/>
          </a:prstGeom>
          <a:noFill/>
        </p:spPr>
        <p:txBody>
          <a:bodyPr wrap="square" rtlCol="0">
            <a:spAutoFit/>
          </a:bodyPr>
          <a:lstStyle/>
          <a:p>
            <a:pPr marL="285750" indent="-285750">
              <a:spcBef>
                <a:spcPts val="600"/>
              </a:spcBef>
              <a:spcAft>
                <a:spcPts val="130"/>
              </a:spcAft>
              <a:buFont typeface="Wingdings" panose="05000000000000000000" pitchFamily="2" charset="2"/>
              <a:buChar char="q"/>
            </a:pPr>
            <a:r>
              <a:rPr lang="en-US" dirty="0"/>
              <a:t>Release branches support preparation of a new production release. </a:t>
            </a:r>
            <a:endParaRPr lang="en-US" dirty="0" smtClean="0"/>
          </a:p>
          <a:p>
            <a:pPr marL="285750" indent="-285750">
              <a:spcBef>
                <a:spcPts val="600"/>
              </a:spcBef>
              <a:spcAft>
                <a:spcPts val="130"/>
              </a:spcAft>
              <a:buFont typeface="Wingdings" panose="05000000000000000000" pitchFamily="2" charset="2"/>
              <a:buChar char="q"/>
            </a:pPr>
            <a:r>
              <a:rPr lang="en-US" dirty="0" smtClean="0"/>
              <a:t>Allow last-minute </a:t>
            </a:r>
            <a:r>
              <a:rPr lang="en-US" dirty="0"/>
              <a:t>dotting of i’s and crossing t’s. </a:t>
            </a:r>
            <a:endParaRPr lang="en-US" dirty="0" smtClean="0"/>
          </a:p>
          <a:p>
            <a:pPr marL="285750" indent="-285750">
              <a:spcBef>
                <a:spcPts val="600"/>
              </a:spcBef>
              <a:spcAft>
                <a:spcPts val="130"/>
              </a:spcAft>
              <a:buFont typeface="Wingdings" panose="05000000000000000000" pitchFamily="2" charset="2"/>
              <a:buChar char="q"/>
            </a:pPr>
            <a:r>
              <a:rPr lang="en-US" dirty="0" smtClean="0"/>
              <a:t>Allow </a:t>
            </a:r>
            <a:r>
              <a:rPr lang="en-US" dirty="0"/>
              <a:t>for minor bug fixes and preparing meta-data for a release (version number, build dates, etc.). </a:t>
            </a:r>
            <a:endParaRPr lang="en-US" dirty="0" smtClean="0"/>
          </a:p>
          <a:p>
            <a:pPr marL="285750" indent="-285750">
              <a:spcBef>
                <a:spcPts val="600"/>
              </a:spcBef>
              <a:spcAft>
                <a:spcPts val="130"/>
              </a:spcAft>
              <a:buFont typeface="Wingdings" panose="05000000000000000000" pitchFamily="2" charset="2"/>
              <a:buChar char="q"/>
            </a:pPr>
            <a:r>
              <a:rPr lang="en-US" dirty="0" smtClean="0"/>
              <a:t>By </a:t>
            </a:r>
            <a:r>
              <a:rPr lang="en-US" dirty="0"/>
              <a:t>doing all of this work on a release branch, </a:t>
            </a:r>
            <a:r>
              <a:rPr lang="en-US" dirty="0" smtClean="0"/>
              <a:t>the develop</a:t>
            </a:r>
            <a:r>
              <a:rPr lang="en-US" dirty="0"/>
              <a:t> branch is cleared to receive features for the next big release</a:t>
            </a:r>
            <a:r>
              <a:rPr lang="en-US" dirty="0" smtClean="0"/>
              <a:t>.</a:t>
            </a:r>
          </a:p>
          <a:p>
            <a:pPr marL="285750" indent="-285750">
              <a:spcBef>
                <a:spcPts val="600"/>
              </a:spcBef>
              <a:spcAft>
                <a:spcPts val="130"/>
              </a:spcAft>
              <a:buFont typeface="Wingdings" panose="05000000000000000000" pitchFamily="2" charset="2"/>
              <a:buChar char="q"/>
            </a:pPr>
            <a:r>
              <a:rPr lang="en-US" dirty="0" smtClean="0"/>
              <a:t>The </a:t>
            </a:r>
            <a:r>
              <a:rPr lang="en-US" dirty="0"/>
              <a:t>key moment to branch off a new release branch from develop is when develop (almost) reflects the desired state of the new release. </a:t>
            </a:r>
            <a:r>
              <a:rPr lang="en-US" dirty="0" smtClean="0"/>
              <a:t> </a:t>
            </a:r>
          </a:p>
          <a:p>
            <a:pPr marL="285750" indent="-285750">
              <a:spcBef>
                <a:spcPts val="600"/>
              </a:spcBef>
              <a:spcAft>
                <a:spcPts val="130"/>
              </a:spcAft>
              <a:buFont typeface="Wingdings" panose="05000000000000000000" pitchFamily="2" charset="2"/>
              <a:buChar char="q"/>
            </a:pPr>
            <a:r>
              <a:rPr lang="en-US" dirty="0" smtClean="0"/>
              <a:t>All the features </a:t>
            </a:r>
            <a:r>
              <a:rPr lang="en-US" dirty="0"/>
              <a:t>that are targeted for the release-to-be-built must be merged in to develop at this point in time. </a:t>
            </a:r>
            <a:endParaRPr lang="en-US" dirty="0" smtClean="0"/>
          </a:p>
        </p:txBody>
      </p:sp>
    </p:spTree>
    <p:extLst>
      <p:ext uri="{BB962C8B-B14F-4D97-AF65-F5344CB8AC3E}">
        <p14:creationId xmlns:p14="http://schemas.microsoft.com/office/powerpoint/2010/main" val="1567916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549" y="152400"/>
            <a:ext cx="8229600" cy="838200"/>
          </a:xfrm>
        </p:spPr>
        <p:txBody>
          <a:bodyPr>
            <a:normAutofit/>
          </a:bodyPr>
          <a:lstStyle/>
          <a:p>
            <a:r>
              <a:rPr lang="en-US" dirty="0"/>
              <a:t>Release Branch…</a:t>
            </a:r>
            <a:r>
              <a:rPr lang="en-US" dirty="0" err="1"/>
              <a:t>contd</a:t>
            </a:r>
            <a:endParaRPr lang="en-US" dirty="0"/>
          </a:p>
        </p:txBody>
      </p:sp>
      <p:grpSp>
        <p:nvGrpSpPr>
          <p:cNvPr id="6144" name="Group 6143"/>
          <p:cNvGrpSpPr/>
          <p:nvPr/>
        </p:nvGrpSpPr>
        <p:grpSpPr>
          <a:xfrm>
            <a:off x="525400" y="1041522"/>
            <a:ext cx="7751764" cy="1701677"/>
            <a:chOff x="774700" y="1640119"/>
            <a:chExt cx="8099425" cy="2435923"/>
          </a:xfrm>
        </p:grpSpPr>
        <p:sp>
          <p:nvSpPr>
            <p:cNvPr id="6" name="Rounded Rectangular Callout 5"/>
            <p:cNvSpPr/>
            <p:nvPr/>
          </p:nvSpPr>
          <p:spPr>
            <a:xfrm>
              <a:off x="2154368" y="1669827"/>
              <a:ext cx="777874" cy="363133"/>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dirty="0" smtClean="0">
                  <a:solidFill>
                    <a:prstClr val="black"/>
                  </a:solidFill>
                </a:rPr>
                <a:t>Tag 1.0</a:t>
              </a:r>
              <a:endParaRPr lang="en-US" dirty="0">
                <a:solidFill>
                  <a:prstClr val="black"/>
                </a:solidFill>
              </a:endParaRPr>
            </a:p>
          </p:txBody>
        </p:sp>
        <p:sp>
          <p:nvSpPr>
            <p:cNvPr id="7" name="Rounded Rectangular Callout 6"/>
            <p:cNvSpPr/>
            <p:nvPr/>
          </p:nvSpPr>
          <p:spPr>
            <a:xfrm>
              <a:off x="3421856" y="1640119"/>
              <a:ext cx="862012" cy="348845"/>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dirty="0" smtClean="0">
                  <a:solidFill>
                    <a:prstClr val="black"/>
                  </a:solidFill>
                </a:rPr>
                <a:t>Tag 1.0.1</a:t>
              </a:r>
              <a:endParaRPr lang="en-US" dirty="0">
                <a:solidFill>
                  <a:prstClr val="black"/>
                </a:solidFill>
              </a:endParaRPr>
            </a:p>
          </p:txBody>
        </p:sp>
        <p:sp>
          <p:nvSpPr>
            <p:cNvPr id="8" name="Rounded Rectangular Callout 7"/>
            <p:cNvSpPr/>
            <p:nvPr/>
          </p:nvSpPr>
          <p:spPr>
            <a:xfrm>
              <a:off x="7372668" y="1676307"/>
              <a:ext cx="722313" cy="356787"/>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dirty="0">
                  <a:solidFill>
                    <a:prstClr val="black"/>
                  </a:solidFill>
                </a:rPr>
                <a:t>Tag </a:t>
              </a:r>
              <a:r>
                <a:rPr lang="en-US" dirty="0" smtClean="0">
                  <a:solidFill>
                    <a:prstClr val="black"/>
                  </a:solidFill>
                </a:rPr>
                <a:t>2.1</a:t>
              </a:r>
              <a:endParaRPr lang="en-US" dirty="0">
                <a:solidFill>
                  <a:prstClr val="black"/>
                </a:solidFill>
              </a:endParaRPr>
            </a:p>
          </p:txBody>
        </p:sp>
        <p:sp>
          <p:nvSpPr>
            <p:cNvPr id="9" name="Rounded Rectangular Callout 8"/>
            <p:cNvSpPr/>
            <p:nvPr/>
          </p:nvSpPr>
          <p:spPr>
            <a:xfrm>
              <a:off x="6500315" y="1666587"/>
              <a:ext cx="655637" cy="348845"/>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dirty="0">
                  <a:solidFill>
                    <a:prstClr val="black"/>
                  </a:solidFill>
                </a:rPr>
                <a:t>Tag </a:t>
              </a:r>
              <a:r>
                <a:rPr lang="en-US" dirty="0" smtClean="0">
                  <a:solidFill>
                    <a:prstClr val="black"/>
                  </a:solidFill>
                </a:rPr>
                <a:t>2.0</a:t>
              </a:r>
              <a:endParaRPr lang="en-US" dirty="0">
                <a:solidFill>
                  <a:prstClr val="black"/>
                </a:solidFill>
              </a:endParaRPr>
            </a:p>
          </p:txBody>
        </p:sp>
        <p:cxnSp>
          <p:nvCxnSpPr>
            <p:cNvPr id="11" name="Straight Arrow Connector 10"/>
            <p:cNvCxnSpPr/>
            <p:nvPr/>
          </p:nvCxnSpPr>
          <p:spPr>
            <a:xfrm>
              <a:off x="1308100" y="2186916"/>
              <a:ext cx="990600" cy="635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Rectangular Callout 11"/>
            <p:cNvSpPr/>
            <p:nvPr/>
          </p:nvSpPr>
          <p:spPr>
            <a:xfrm>
              <a:off x="774700" y="1676307"/>
              <a:ext cx="655637" cy="494738"/>
            </a:xfrm>
            <a:prstGeom prst="wedge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dirty="0">
                  <a:solidFill>
                    <a:prstClr val="white"/>
                  </a:solidFill>
                </a:rPr>
                <a:t>Master</a:t>
              </a:r>
            </a:p>
          </p:txBody>
        </p:sp>
        <p:cxnSp>
          <p:nvCxnSpPr>
            <p:cNvPr id="16" name="Straight Arrow Connector 15"/>
            <p:cNvCxnSpPr/>
            <p:nvPr/>
          </p:nvCxnSpPr>
          <p:spPr>
            <a:xfrm>
              <a:off x="1346200" y="4015716"/>
              <a:ext cx="132556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155700" y="2921241"/>
              <a:ext cx="3589337"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298700" y="2140878"/>
              <a:ext cx="166687"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0" name="Oval 19"/>
            <p:cNvSpPr/>
            <p:nvPr/>
          </p:nvSpPr>
          <p:spPr>
            <a:xfrm>
              <a:off x="3556000" y="2117066"/>
              <a:ext cx="166687" cy="1079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1" name="Oval 20"/>
            <p:cNvSpPr/>
            <p:nvPr/>
          </p:nvSpPr>
          <p:spPr>
            <a:xfrm>
              <a:off x="6573837" y="2140878"/>
              <a:ext cx="166688"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2" name="Oval 21"/>
            <p:cNvSpPr/>
            <p:nvPr/>
          </p:nvSpPr>
          <p:spPr>
            <a:xfrm>
              <a:off x="7510462" y="2140879"/>
              <a:ext cx="168275"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6" name="Rectangular Callout 25"/>
            <p:cNvSpPr/>
            <p:nvPr/>
          </p:nvSpPr>
          <p:spPr>
            <a:xfrm>
              <a:off x="796925" y="2439857"/>
              <a:ext cx="752388" cy="467096"/>
            </a:xfrm>
            <a:prstGeom prst="wedgeRectCallout">
              <a:avLst/>
            </a:prstGeom>
            <a:solidFill>
              <a:srgbClr val="0070C0"/>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dirty="0">
                  <a:solidFill>
                    <a:prstClr val="white"/>
                  </a:solidFill>
                </a:rPr>
                <a:t>Release </a:t>
              </a:r>
            </a:p>
          </p:txBody>
        </p:sp>
        <p:sp>
          <p:nvSpPr>
            <p:cNvPr id="27" name="Oval 26"/>
            <p:cNvSpPr/>
            <p:nvPr/>
          </p:nvSpPr>
          <p:spPr>
            <a:xfrm>
              <a:off x="4745037" y="2868854"/>
              <a:ext cx="166688" cy="106363"/>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8" name="Oval 27"/>
            <p:cNvSpPr/>
            <p:nvPr/>
          </p:nvSpPr>
          <p:spPr>
            <a:xfrm>
              <a:off x="5156200" y="2853773"/>
              <a:ext cx="166687" cy="106361"/>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9" name="Oval 28"/>
            <p:cNvSpPr/>
            <p:nvPr/>
          </p:nvSpPr>
          <p:spPr>
            <a:xfrm>
              <a:off x="5507037" y="2883140"/>
              <a:ext cx="166688" cy="107950"/>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30" name="Oval 29"/>
            <p:cNvSpPr/>
            <p:nvPr/>
          </p:nvSpPr>
          <p:spPr>
            <a:xfrm>
              <a:off x="5926137" y="2891078"/>
              <a:ext cx="166688" cy="106363"/>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31" name="Oval 30"/>
            <p:cNvSpPr/>
            <p:nvPr/>
          </p:nvSpPr>
          <p:spPr>
            <a:xfrm>
              <a:off x="2671762" y="3961741"/>
              <a:ext cx="168275"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33" name="Oval 32"/>
            <p:cNvSpPr/>
            <p:nvPr/>
          </p:nvSpPr>
          <p:spPr>
            <a:xfrm>
              <a:off x="3006725" y="3953803"/>
              <a:ext cx="168275"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34" name="Oval 33"/>
            <p:cNvSpPr/>
            <p:nvPr/>
          </p:nvSpPr>
          <p:spPr>
            <a:xfrm>
              <a:off x="3365500" y="3945866"/>
              <a:ext cx="166687" cy="10795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35" name="Oval 34"/>
            <p:cNvSpPr/>
            <p:nvPr/>
          </p:nvSpPr>
          <p:spPr>
            <a:xfrm>
              <a:off x="3684587" y="3945866"/>
              <a:ext cx="168275" cy="10795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36" name="Oval 35"/>
            <p:cNvSpPr/>
            <p:nvPr/>
          </p:nvSpPr>
          <p:spPr>
            <a:xfrm>
              <a:off x="4135437" y="3969679"/>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37" name="Oval 36"/>
            <p:cNvSpPr/>
            <p:nvPr/>
          </p:nvSpPr>
          <p:spPr>
            <a:xfrm>
              <a:off x="4592637" y="3961741"/>
              <a:ext cx="166688"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38" name="Oval 37"/>
            <p:cNvSpPr/>
            <p:nvPr/>
          </p:nvSpPr>
          <p:spPr>
            <a:xfrm>
              <a:off x="5278437" y="3969679"/>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39" name="Oval 38"/>
            <p:cNvSpPr/>
            <p:nvPr/>
          </p:nvSpPr>
          <p:spPr>
            <a:xfrm>
              <a:off x="6046787" y="3961741"/>
              <a:ext cx="168275"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40" name="Oval 39"/>
            <p:cNvSpPr/>
            <p:nvPr/>
          </p:nvSpPr>
          <p:spPr>
            <a:xfrm>
              <a:off x="6808787" y="3953803"/>
              <a:ext cx="168275"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41" name="Oval 40"/>
            <p:cNvSpPr/>
            <p:nvPr/>
          </p:nvSpPr>
          <p:spPr>
            <a:xfrm>
              <a:off x="7602537" y="3953803"/>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cxnSp>
          <p:nvCxnSpPr>
            <p:cNvPr id="42" name="Straight Arrow Connector 41"/>
            <p:cNvCxnSpPr/>
            <p:nvPr/>
          </p:nvCxnSpPr>
          <p:spPr>
            <a:xfrm flipV="1">
              <a:off x="2854325" y="4007779"/>
              <a:ext cx="160337" cy="79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159125" y="3999841"/>
              <a:ext cx="236537"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525837" y="3991903"/>
              <a:ext cx="182563" cy="158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836987" y="4022066"/>
              <a:ext cx="33655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310062" y="4015717"/>
              <a:ext cx="282575"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775200" y="4015717"/>
              <a:ext cx="495300"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445125" y="4015717"/>
              <a:ext cx="601662"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215062" y="4007779"/>
              <a:ext cx="593725"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985000" y="3999841"/>
              <a:ext cx="609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27" idx="4"/>
            </p:cNvCxnSpPr>
            <p:nvPr/>
          </p:nvCxnSpPr>
          <p:spPr>
            <a:xfrm flipV="1">
              <a:off x="4675187" y="2975217"/>
              <a:ext cx="153194" cy="9865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769225" y="4007779"/>
              <a:ext cx="1104900"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009481" y="2991090"/>
              <a:ext cx="83344" cy="871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445125" y="3094332"/>
              <a:ext cx="198437" cy="85153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673725" y="3094332"/>
              <a:ext cx="176212" cy="85153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57" name="Rectangular Callout 56"/>
            <p:cNvSpPr/>
            <p:nvPr/>
          </p:nvSpPr>
          <p:spPr>
            <a:xfrm>
              <a:off x="827086" y="3583917"/>
              <a:ext cx="801843" cy="407987"/>
            </a:xfrm>
            <a:prstGeom prst="wedgeRectCallout">
              <a:avLst/>
            </a:prstGeom>
            <a:solidFill>
              <a:srgbClr val="FFFF00"/>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dirty="0">
                  <a:solidFill>
                    <a:sysClr val="windowText" lastClr="000000"/>
                  </a:solidFill>
                </a:rPr>
                <a:t>Develop</a:t>
              </a:r>
            </a:p>
          </p:txBody>
        </p:sp>
        <p:cxnSp>
          <p:nvCxnSpPr>
            <p:cNvPr id="58" name="Straight Arrow Connector 57"/>
            <p:cNvCxnSpPr>
              <a:stCxn id="30" idx="0"/>
            </p:cNvCxnSpPr>
            <p:nvPr/>
          </p:nvCxnSpPr>
          <p:spPr>
            <a:xfrm flipV="1">
              <a:off x="6009482" y="2247243"/>
              <a:ext cx="646905" cy="643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996521" y="2891113"/>
              <a:ext cx="166687" cy="107950"/>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cxnSp>
          <p:nvCxnSpPr>
            <p:cNvPr id="60" name="Straight Arrow Connector 59"/>
            <p:cNvCxnSpPr>
              <a:endCxn id="59" idx="4"/>
            </p:cNvCxnSpPr>
            <p:nvPr/>
          </p:nvCxnSpPr>
          <p:spPr>
            <a:xfrm flipV="1">
              <a:off x="6892925" y="2999062"/>
              <a:ext cx="186940" cy="954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9" idx="7"/>
            </p:cNvCxnSpPr>
            <p:nvPr/>
          </p:nvCxnSpPr>
          <p:spPr>
            <a:xfrm flipV="1">
              <a:off x="7138797" y="2247244"/>
              <a:ext cx="455803" cy="659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9" idx="5"/>
            </p:cNvCxnSpPr>
            <p:nvPr/>
          </p:nvCxnSpPr>
          <p:spPr>
            <a:xfrm>
              <a:off x="7138797" y="2983253"/>
              <a:ext cx="546290" cy="970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8" idx="4"/>
              <a:endCxn id="38" idx="0"/>
            </p:cNvCxnSpPr>
            <p:nvPr/>
          </p:nvCxnSpPr>
          <p:spPr>
            <a:xfrm>
              <a:off x="5239544" y="2960135"/>
              <a:ext cx="122237" cy="1009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2465387" y="2171041"/>
              <a:ext cx="1090613" cy="2222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722687" y="2171043"/>
              <a:ext cx="2851150" cy="2222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740525" y="2193267"/>
              <a:ext cx="769937"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678737" y="2193268"/>
              <a:ext cx="1187450"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4927600" y="2945054"/>
              <a:ext cx="250825" cy="0"/>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5322887" y="2929031"/>
              <a:ext cx="184150"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673725" y="2936855"/>
              <a:ext cx="252412"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6092825" y="2937150"/>
              <a:ext cx="930275"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189787" y="2937118"/>
              <a:ext cx="1646238"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sp>
        <p:nvSpPr>
          <p:cNvPr id="6156" name="TextBox 6155"/>
          <p:cNvSpPr txBox="1"/>
          <p:nvPr/>
        </p:nvSpPr>
        <p:spPr>
          <a:xfrm>
            <a:off x="609600" y="3048000"/>
            <a:ext cx="7848599" cy="3054682"/>
          </a:xfrm>
          <a:prstGeom prst="rect">
            <a:avLst/>
          </a:prstGeom>
          <a:noFill/>
        </p:spPr>
        <p:txBody>
          <a:bodyPr wrap="square" rtlCol="0">
            <a:spAutoFit/>
          </a:bodyPr>
          <a:lstStyle/>
          <a:p>
            <a:pPr marL="285750" indent="-285750">
              <a:spcBef>
                <a:spcPts val="600"/>
              </a:spcBef>
              <a:spcAft>
                <a:spcPts val="130"/>
              </a:spcAft>
              <a:buFont typeface="Wingdings" panose="05000000000000000000" pitchFamily="2" charset="2"/>
              <a:buChar char="q"/>
            </a:pPr>
            <a:r>
              <a:rPr lang="en-US" dirty="0"/>
              <a:t>All features targeted at future releases may not be merged—they must wait until after the release branch is branched off.</a:t>
            </a:r>
          </a:p>
          <a:p>
            <a:pPr marL="285750" indent="-285750">
              <a:spcBef>
                <a:spcPts val="600"/>
              </a:spcBef>
              <a:spcAft>
                <a:spcPts val="130"/>
              </a:spcAft>
              <a:buFont typeface="Wingdings" panose="05000000000000000000" pitchFamily="2" charset="2"/>
              <a:buChar char="q"/>
            </a:pPr>
            <a:r>
              <a:rPr lang="en-US" dirty="0" smtClean="0"/>
              <a:t>It </a:t>
            </a:r>
            <a:r>
              <a:rPr lang="en-US" dirty="0"/>
              <a:t>is exactly at the start of a release branch that the upcoming release gets assigned a version number—not any earlier. </a:t>
            </a:r>
            <a:endParaRPr lang="en-US" dirty="0" smtClean="0"/>
          </a:p>
          <a:p>
            <a:pPr marL="285750" indent="-285750">
              <a:spcBef>
                <a:spcPts val="600"/>
              </a:spcBef>
              <a:spcAft>
                <a:spcPts val="130"/>
              </a:spcAft>
              <a:buFont typeface="Wingdings" panose="05000000000000000000" pitchFamily="2" charset="2"/>
              <a:buChar char="q"/>
            </a:pPr>
            <a:r>
              <a:rPr lang="en-US" dirty="0" smtClean="0"/>
              <a:t>Up </a:t>
            </a:r>
            <a:r>
              <a:rPr lang="en-US" dirty="0"/>
              <a:t>until that moment, the develop branch reflected changes for the “next release”, but it is unclear whether that “next release” will eventually become 0.3 or 1.0, until the release branch is started. That decision is made on the start of the release branch and is carried out by the project’s rules on version number bumping</a:t>
            </a:r>
            <a:r>
              <a:rPr lang="en-US" dirty="0" smtClean="0">
                <a:solidFill>
                  <a:prstClr val="black"/>
                </a:solidFill>
              </a:rPr>
              <a:t>.</a:t>
            </a:r>
            <a:endParaRPr lang="en-US" dirty="0">
              <a:solidFill>
                <a:prstClr val="black"/>
              </a:solidFill>
            </a:endParaRPr>
          </a:p>
          <a:p>
            <a:endParaRPr lang="en-US" dirty="0">
              <a:solidFill>
                <a:prstClr val="black"/>
              </a:solidFill>
            </a:endParaRPr>
          </a:p>
        </p:txBody>
      </p:sp>
    </p:spTree>
    <p:extLst>
      <p:ext uri="{BB962C8B-B14F-4D97-AF65-F5344CB8AC3E}">
        <p14:creationId xmlns:p14="http://schemas.microsoft.com/office/powerpoint/2010/main" val="1266224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Release Branch…</a:t>
            </a:r>
            <a:r>
              <a:rPr lang="en-US" dirty="0" err="1"/>
              <a:t>contd</a:t>
            </a:r>
            <a:endParaRPr lang="en-US" dirty="0"/>
          </a:p>
        </p:txBody>
      </p:sp>
      <p:sp>
        <p:nvSpPr>
          <p:cNvPr id="3" name="Content Placeholder 2"/>
          <p:cNvSpPr>
            <a:spLocks noGrp="1"/>
          </p:cNvSpPr>
          <p:nvPr>
            <p:ph idx="1"/>
          </p:nvPr>
        </p:nvSpPr>
        <p:spPr>
          <a:xfrm>
            <a:off x="428839" y="3429001"/>
            <a:ext cx="8229600" cy="2895600"/>
          </a:xfrm>
        </p:spPr>
        <p:txBody>
          <a:bodyPr>
            <a:normAutofit/>
          </a:bodyPr>
          <a:lstStyle/>
          <a:p>
            <a:pPr marL="285750" indent="-285750">
              <a:spcBef>
                <a:spcPts val="600"/>
              </a:spcBef>
              <a:spcAft>
                <a:spcPts val="130"/>
              </a:spcAft>
              <a:buFont typeface="Wingdings" panose="05000000000000000000" pitchFamily="2" charset="2"/>
              <a:buChar char="q"/>
            </a:pPr>
            <a:r>
              <a:rPr lang="en-US" sz="1800" dirty="0"/>
              <a:t>When the state of the release branch is ready to become a real release, some actions need to be carried out.</a:t>
            </a:r>
          </a:p>
          <a:p>
            <a:pPr lvl="1">
              <a:spcBef>
                <a:spcPts val="600"/>
              </a:spcBef>
              <a:spcAft>
                <a:spcPts val="130"/>
              </a:spcAft>
              <a:buFont typeface="+mj-lt"/>
              <a:buAutoNum type="arabicPeriod"/>
            </a:pPr>
            <a:r>
              <a:rPr lang="en-US" sz="1800" dirty="0" smtClean="0"/>
              <a:t>The </a:t>
            </a:r>
            <a:r>
              <a:rPr lang="en-US" sz="1800" dirty="0"/>
              <a:t>release branch is merged into master (since every commit on master is a new release by definition). </a:t>
            </a:r>
            <a:endParaRPr lang="en-US" sz="1800" dirty="0" smtClean="0"/>
          </a:p>
          <a:p>
            <a:pPr lvl="1">
              <a:spcBef>
                <a:spcPts val="600"/>
              </a:spcBef>
              <a:spcAft>
                <a:spcPts val="130"/>
              </a:spcAft>
              <a:buFont typeface="+mj-lt"/>
              <a:buAutoNum type="arabicPeriod"/>
            </a:pPr>
            <a:r>
              <a:rPr lang="en-US" sz="1800" dirty="0" smtClean="0"/>
              <a:t>Commit </a:t>
            </a:r>
            <a:r>
              <a:rPr lang="en-US" sz="1800" dirty="0"/>
              <a:t>on master must be tagged for easy future reference to this historical version.</a:t>
            </a:r>
          </a:p>
          <a:p>
            <a:pPr lvl="1">
              <a:spcBef>
                <a:spcPts val="600"/>
              </a:spcBef>
              <a:spcAft>
                <a:spcPts val="130"/>
              </a:spcAft>
              <a:buFont typeface="+mj-lt"/>
              <a:buAutoNum type="arabicPeriod"/>
            </a:pPr>
            <a:r>
              <a:rPr lang="en-US" sz="1800" dirty="0" smtClean="0"/>
              <a:t>The </a:t>
            </a:r>
            <a:r>
              <a:rPr lang="en-US" sz="1800" dirty="0"/>
              <a:t>changes made on the release branch need to be merged back into develop, so that future releases also contain these bug fixes.</a:t>
            </a:r>
          </a:p>
        </p:txBody>
      </p:sp>
      <p:grpSp>
        <p:nvGrpSpPr>
          <p:cNvPr id="4" name="Group 3"/>
          <p:cNvGrpSpPr/>
          <p:nvPr/>
        </p:nvGrpSpPr>
        <p:grpSpPr>
          <a:xfrm>
            <a:off x="465392" y="1403550"/>
            <a:ext cx="7751764" cy="1582979"/>
            <a:chOff x="774700" y="1577099"/>
            <a:chExt cx="8099425" cy="2498943"/>
          </a:xfrm>
        </p:grpSpPr>
        <p:sp>
          <p:nvSpPr>
            <p:cNvPr id="5" name="Rounded Rectangular Callout 4"/>
            <p:cNvSpPr/>
            <p:nvPr/>
          </p:nvSpPr>
          <p:spPr>
            <a:xfrm>
              <a:off x="2132971" y="1577099"/>
              <a:ext cx="777874" cy="411153"/>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dirty="0" smtClean="0">
                  <a:solidFill>
                    <a:prstClr val="black"/>
                  </a:solidFill>
                </a:rPr>
                <a:t>Tag 1.0</a:t>
              </a:r>
              <a:endParaRPr lang="en-US" dirty="0">
                <a:solidFill>
                  <a:prstClr val="black"/>
                </a:solidFill>
              </a:endParaRPr>
            </a:p>
          </p:txBody>
        </p:sp>
        <p:sp>
          <p:nvSpPr>
            <p:cNvPr id="6" name="Rounded Rectangular Callout 5"/>
            <p:cNvSpPr/>
            <p:nvPr/>
          </p:nvSpPr>
          <p:spPr>
            <a:xfrm>
              <a:off x="3291680" y="1577100"/>
              <a:ext cx="862012" cy="436841"/>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dirty="0" smtClean="0">
                  <a:solidFill>
                    <a:prstClr val="black"/>
                  </a:solidFill>
                </a:rPr>
                <a:t>Tag 1.0.1</a:t>
              </a:r>
              <a:endParaRPr lang="en-US" dirty="0">
                <a:solidFill>
                  <a:prstClr val="black"/>
                </a:solidFill>
              </a:endParaRPr>
            </a:p>
          </p:txBody>
        </p:sp>
        <p:sp>
          <p:nvSpPr>
            <p:cNvPr id="7" name="Rounded Rectangular Callout 6"/>
            <p:cNvSpPr/>
            <p:nvPr/>
          </p:nvSpPr>
          <p:spPr>
            <a:xfrm>
              <a:off x="7399952" y="1577101"/>
              <a:ext cx="722313" cy="444783"/>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dirty="0">
                  <a:solidFill>
                    <a:prstClr val="black"/>
                  </a:solidFill>
                </a:rPr>
                <a:t>Tag </a:t>
              </a:r>
              <a:r>
                <a:rPr lang="en-US" dirty="0" smtClean="0">
                  <a:solidFill>
                    <a:prstClr val="black"/>
                  </a:solidFill>
                </a:rPr>
                <a:t>2.1</a:t>
              </a:r>
              <a:endParaRPr lang="en-US" dirty="0">
                <a:solidFill>
                  <a:prstClr val="black"/>
                </a:solidFill>
              </a:endParaRPr>
            </a:p>
          </p:txBody>
        </p:sp>
        <p:sp>
          <p:nvSpPr>
            <p:cNvPr id="8" name="Rounded Rectangular Callout 7"/>
            <p:cNvSpPr/>
            <p:nvPr/>
          </p:nvSpPr>
          <p:spPr>
            <a:xfrm>
              <a:off x="6412707" y="1585043"/>
              <a:ext cx="655637" cy="436841"/>
            </a:xfrm>
            <a:prstGeom prst="wedgeRoundRect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dirty="0">
                  <a:solidFill>
                    <a:prstClr val="black"/>
                  </a:solidFill>
                </a:rPr>
                <a:t>Tag </a:t>
              </a:r>
              <a:r>
                <a:rPr lang="en-US" dirty="0" smtClean="0">
                  <a:solidFill>
                    <a:prstClr val="black"/>
                  </a:solidFill>
                </a:rPr>
                <a:t>2.0</a:t>
              </a:r>
              <a:endParaRPr lang="en-US" dirty="0">
                <a:solidFill>
                  <a:prstClr val="black"/>
                </a:solidFill>
              </a:endParaRPr>
            </a:p>
          </p:txBody>
        </p:sp>
        <p:cxnSp>
          <p:nvCxnSpPr>
            <p:cNvPr id="9" name="Straight Arrow Connector 8"/>
            <p:cNvCxnSpPr/>
            <p:nvPr/>
          </p:nvCxnSpPr>
          <p:spPr>
            <a:xfrm>
              <a:off x="1308100" y="2186916"/>
              <a:ext cx="990600" cy="635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 name="Rectangular Callout 9"/>
            <p:cNvSpPr/>
            <p:nvPr/>
          </p:nvSpPr>
          <p:spPr>
            <a:xfrm>
              <a:off x="774700" y="1697388"/>
              <a:ext cx="655637" cy="473655"/>
            </a:xfrm>
            <a:prstGeom prst="wedge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dirty="0">
                  <a:solidFill>
                    <a:prstClr val="white"/>
                  </a:solidFill>
                </a:rPr>
                <a:t>Master</a:t>
              </a:r>
            </a:p>
          </p:txBody>
        </p:sp>
        <p:cxnSp>
          <p:nvCxnSpPr>
            <p:cNvPr id="11" name="Straight Arrow Connector 10"/>
            <p:cNvCxnSpPr/>
            <p:nvPr/>
          </p:nvCxnSpPr>
          <p:spPr>
            <a:xfrm>
              <a:off x="1346200" y="4015716"/>
              <a:ext cx="132556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155700" y="2921241"/>
              <a:ext cx="3589337"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298700" y="2140878"/>
              <a:ext cx="166687"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14" name="Oval 13"/>
            <p:cNvSpPr/>
            <p:nvPr/>
          </p:nvSpPr>
          <p:spPr>
            <a:xfrm>
              <a:off x="3556000" y="2117066"/>
              <a:ext cx="166687" cy="10795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15" name="Oval 14"/>
            <p:cNvSpPr/>
            <p:nvPr/>
          </p:nvSpPr>
          <p:spPr>
            <a:xfrm>
              <a:off x="6573837" y="2140878"/>
              <a:ext cx="166688"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16" name="Oval 15"/>
            <p:cNvSpPr/>
            <p:nvPr/>
          </p:nvSpPr>
          <p:spPr>
            <a:xfrm>
              <a:off x="7510462" y="2140879"/>
              <a:ext cx="168275" cy="1063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17" name="Rectangular Callout 16"/>
            <p:cNvSpPr/>
            <p:nvPr/>
          </p:nvSpPr>
          <p:spPr>
            <a:xfrm>
              <a:off x="796925" y="2419139"/>
              <a:ext cx="685800" cy="487815"/>
            </a:xfrm>
            <a:prstGeom prst="wedgeRectCallout">
              <a:avLst/>
            </a:prstGeom>
            <a:solidFill>
              <a:srgbClr val="0070C0"/>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dirty="0">
                  <a:solidFill>
                    <a:prstClr val="white"/>
                  </a:solidFill>
                </a:rPr>
                <a:t>Release </a:t>
              </a:r>
            </a:p>
          </p:txBody>
        </p:sp>
        <p:sp>
          <p:nvSpPr>
            <p:cNvPr id="18" name="Oval 17"/>
            <p:cNvSpPr/>
            <p:nvPr/>
          </p:nvSpPr>
          <p:spPr>
            <a:xfrm>
              <a:off x="4745037" y="2868854"/>
              <a:ext cx="166688" cy="106363"/>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19" name="Oval 18"/>
            <p:cNvSpPr/>
            <p:nvPr/>
          </p:nvSpPr>
          <p:spPr>
            <a:xfrm>
              <a:off x="5156200" y="2853773"/>
              <a:ext cx="166687" cy="106361"/>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0" name="Oval 19"/>
            <p:cNvSpPr/>
            <p:nvPr/>
          </p:nvSpPr>
          <p:spPr>
            <a:xfrm>
              <a:off x="5507037" y="2883140"/>
              <a:ext cx="166688" cy="107950"/>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1" name="Oval 20"/>
            <p:cNvSpPr/>
            <p:nvPr/>
          </p:nvSpPr>
          <p:spPr>
            <a:xfrm>
              <a:off x="5926137" y="2891078"/>
              <a:ext cx="166688" cy="106363"/>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2" name="Oval 21"/>
            <p:cNvSpPr/>
            <p:nvPr/>
          </p:nvSpPr>
          <p:spPr>
            <a:xfrm>
              <a:off x="2671762" y="3961741"/>
              <a:ext cx="168275"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3" name="Oval 22"/>
            <p:cNvSpPr/>
            <p:nvPr/>
          </p:nvSpPr>
          <p:spPr>
            <a:xfrm>
              <a:off x="3006725" y="3953803"/>
              <a:ext cx="168275"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4" name="Oval 23"/>
            <p:cNvSpPr/>
            <p:nvPr/>
          </p:nvSpPr>
          <p:spPr>
            <a:xfrm>
              <a:off x="3365500" y="3945866"/>
              <a:ext cx="166687" cy="10795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5" name="Oval 24"/>
            <p:cNvSpPr/>
            <p:nvPr/>
          </p:nvSpPr>
          <p:spPr>
            <a:xfrm>
              <a:off x="3684587" y="3945866"/>
              <a:ext cx="168275" cy="107950"/>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6" name="Oval 25"/>
            <p:cNvSpPr/>
            <p:nvPr/>
          </p:nvSpPr>
          <p:spPr>
            <a:xfrm>
              <a:off x="4135437" y="3969679"/>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7" name="Oval 26"/>
            <p:cNvSpPr/>
            <p:nvPr/>
          </p:nvSpPr>
          <p:spPr>
            <a:xfrm>
              <a:off x="4592637" y="3961741"/>
              <a:ext cx="166688"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8" name="Oval 27"/>
            <p:cNvSpPr/>
            <p:nvPr/>
          </p:nvSpPr>
          <p:spPr>
            <a:xfrm>
              <a:off x="5278437" y="3969679"/>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29" name="Oval 28"/>
            <p:cNvSpPr/>
            <p:nvPr/>
          </p:nvSpPr>
          <p:spPr>
            <a:xfrm>
              <a:off x="6046787" y="3961741"/>
              <a:ext cx="168275" cy="106362"/>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30" name="Oval 29"/>
            <p:cNvSpPr/>
            <p:nvPr/>
          </p:nvSpPr>
          <p:spPr>
            <a:xfrm>
              <a:off x="6808787" y="3953803"/>
              <a:ext cx="168275"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sp>
          <p:nvSpPr>
            <p:cNvPr id="31" name="Oval 30"/>
            <p:cNvSpPr/>
            <p:nvPr/>
          </p:nvSpPr>
          <p:spPr>
            <a:xfrm>
              <a:off x="7602537" y="3953803"/>
              <a:ext cx="166688" cy="106363"/>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cxnSp>
          <p:nvCxnSpPr>
            <p:cNvPr id="32" name="Straight Arrow Connector 31"/>
            <p:cNvCxnSpPr/>
            <p:nvPr/>
          </p:nvCxnSpPr>
          <p:spPr>
            <a:xfrm flipV="1">
              <a:off x="2854325" y="4007779"/>
              <a:ext cx="160337" cy="793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159125" y="3999841"/>
              <a:ext cx="236537"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25837" y="3991903"/>
              <a:ext cx="182563" cy="158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836987" y="4022066"/>
              <a:ext cx="33655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310062" y="4015717"/>
              <a:ext cx="282575"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775200" y="4015717"/>
              <a:ext cx="495300"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445125" y="4015717"/>
              <a:ext cx="601662" cy="63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215062" y="4007779"/>
              <a:ext cx="593725"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985000" y="3999841"/>
              <a:ext cx="609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8" idx="4"/>
            </p:cNvCxnSpPr>
            <p:nvPr/>
          </p:nvCxnSpPr>
          <p:spPr>
            <a:xfrm flipV="1">
              <a:off x="4675187" y="2975217"/>
              <a:ext cx="153194" cy="9865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769225" y="4007779"/>
              <a:ext cx="1104900" cy="14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009481" y="2991090"/>
              <a:ext cx="83344" cy="871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445125" y="2999063"/>
              <a:ext cx="198437" cy="94680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673725" y="2999063"/>
              <a:ext cx="176212" cy="94680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46" name="Rectangular Callout 45"/>
            <p:cNvSpPr/>
            <p:nvPr/>
          </p:nvSpPr>
          <p:spPr>
            <a:xfrm>
              <a:off x="827086" y="3583917"/>
              <a:ext cx="801843" cy="407987"/>
            </a:xfrm>
            <a:prstGeom prst="wedgeRectCallout">
              <a:avLst/>
            </a:prstGeom>
            <a:solidFill>
              <a:srgbClr val="FFFF00"/>
            </a:solid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dirty="0">
                  <a:solidFill>
                    <a:sysClr val="windowText" lastClr="000000"/>
                  </a:solidFill>
                </a:rPr>
                <a:t>Develop</a:t>
              </a:r>
            </a:p>
          </p:txBody>
        </p:sp>
        <p:cxnSp>
          <p:nvCxnSpPr>
            <p:cNvPr id="47" name="Straight Arrow Connector 46"/>
            <p:cNvCxnSpPr>
              <a:stCxn id="21" idx="0"/>
            </p:cNvCxnSpPr>
            <p:nvPr/>
          </p:nvCxnSpPr>
          <p:spPr>
            <a:xfrm flipV="1">
              <a:off x="6009482" y="2247243"/>
              <a:ext cx="646905" cy="643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996521" y="2891113"/>
              <a:ext cx="166687" cy="107950"/>
            </a:xfrm>
            <a:prstGeom prst="ellipse">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prstClr val="white"/>
                </a:solidFill>
              </a:endParaRPr>
            </a:p>
          </p:txBody>
        </p:sp>
        <p:cxnSp>
          <p:nvCxnSpPr>
            <p:cNvPr id="49" name="Straight Arrow Connector 48"/>
            <p:cNvCxnSpPr>
              <a:endCxn id="48" idx="4"/>
            </p:cNvCxnSpPr>
            <p:nvPr/>
          </p:nvCxnSpPr>
          <p:spPr>
            <a:xfrm flipV="1">
              <a:off x="6892925" y="2999062"/>
              <a:ext cx="186940" cy="954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7"/>
            </p:cNvCxnSpPr>
            <p:nvPr/>
          </p:nvCxnSpPr>
          <p:spPr>
            <a:xfrm flipV="1">
              <a:off x="7138797" y="2247244"/>
              <a:ext cx="455803" cy="659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8" idx="5"/>
            </p:cNvCxnSpPr>
            <p:nvPr/>
          </p:nvCxnSpPr>
          <p:spPr>
            <a:xfrm>
              <a:off x="7138797" y="2983253"/>
              <a:ext cx="546290" cy="970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9" idx="4"/>
              <a:endCxn id="28" idx="0"/>
            </p:cNvCxnSpPr>
            <p:nvPr/>
          </p:nvCxnSpPr>
          <p:spPr>
            <a:xfrm>
              <a:off x="5239544" y="2960135"/>
              <a:ext cx="122237" cy="1009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465387" y="2171041"/>
              <a:ext cx="1090613" cy="2222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722687" y="2171043"/>
              <a:ext cx="2851150" cy="22225"/>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740525" y="2193267"/>
              <a:ext cx="769937"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678737" y="2193268"/>
              <a:ext cx="1187450" cy="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927600" y="2945054"/>
              <a:ext cx="250825" cy="0"/>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322887" y="2929031"/>
              <a:ext cx="184150"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673725" y="2936855"/>
              <a:ext cx="252412"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6092825" y="2937150"/>
              <a:ext cx="930275"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189787" y="2937118"/>
              <a:ext cx="1646238" cy="7937"/>
            </a:xfrm>
            <a:prstGeom prst="straightConnector1">
              <a:avLst/>
            </a:prstGeom>
            <a:ln w="19050">
              <a:solidFill>
                <a:srgbClr val="0070C0"/>
              </a:solidFill>
              <a:tailEnd type="arrow"/>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845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TotalTime>
  <Words>632</Words>
  <Application>Microsoft Office PowerPoint</Application>
  <PresentationFormat>On-screen Show (4:3)</PresentationFormat>
  <Paragraphs>127</Paragraphs>
  <Slides>12</Slides>
  <Notes>0</Notes>
  <HiddenSlides>1</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Branching Strategy, guidelines  (Git, TFS and Subversion) </vt:lpstr>
      <vt:lpstr>Why Git </vt:lpstr>
      <vt:lpstr>Branching Strategy Objectives  </vt:lpstr>
      <vt:lpstr>Branching Strategy</vt:lpstr>
      <vt:lpstr>Master branch</vt:lpstr>
      <vt:lpstr>Feature Branches</vt:lpstr>
      <vt:lpstr>Release Branch</vt:lpstr>
      <vt:lpstr>Release Branch…contd</vt:lpstr>
      <vt:lpstr>Release Branch…contd</vt:lpstr>
      <vt:lpstr>Hotfix Branch</vt:lpstr>
      <vt:lpstr>Hotfix Branch…contd</vt:lpstr>
      <vt:lpstr>Key Notes</vt:lpstr>
    </vt:vector>
  </TitlesOfParts>
  <Company>RBC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Branching Strategy</dc:title>
  <dc:creator>Sonaikar Sameer</dc:creator>
  <cp:lastModifiedBy>Sonaikar Sameer</cp:lastModifiedBy>
  <cp:revision>96</cp:revision>
  <dcterms:created xsi:type="dcterms:W3CDTF">2016-12-25T21:14:15Z</dcterms:created>
  <dcterms:modified xsi:type="dcterms:W3CDTF">2017-01-03T20:17:12Z</dcterms:modified>
</cp:coreProperties>
</file>