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68" r:id="rId6"/>
    <p:sldId id="269" r:id="rId7"/>
    <p:sldId id="271" r:id="rId8"/>
    <p:sldId id="273" r:id="rId9"/>
    <p:sldId id="270" r:id="rId10"/>
    <p:sldId id="272" r:id="rId11"/>
    <p:sldId id="274" r:id="rId12"/>
    <p:sldId id="257" r:id="rId13"/>
    <p:sldId id="275" r:id="rId14"/>
    <p:sldId id="276" r:id="rId15"/>
    <p:sldId id="277" r:id="rId16"/>
    <p:sldId id="278" r:id="rId17"/>
    <p:sldId id="279" r:id="rId18"/>
    <p:sldId id="280" r:id="rId19"/>
    <p:sldId id="258" r:id="rId20"/>
    <p:sldId id="262" r:id="rId21"/>
    <p:sldId id="281" r:id="rId22"/>
    <p:sldId id="283" r:id="rId23"/>
    <p:sldId id="282" r:id="rId24"/>
    <p:sldId id="263" r:id="rId25"/>
    <p:sldId id="264"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428FE9-51F3-4F34-A755-C68BA4DE5F6C}" type="datetimeFigureOut">
              <a:rPr lang="en-US" smtClean="0"/>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7DA60F-17E2-4B5C-8C7D-CF837521998E}" type="slidenum">
              <a:rPr lang="en-US" smtClean="0"/>
              <a:t>‹#›</a:t>
            </a:fld>
            <a:endParaRPr lang="en-US"/>
          </a:p>
        </p:txBody>
      </p:sp>
    </p:spTree>
    <p:extLst>
      <p:ext uri="{BB962C8B-B14F-4D97-AF65-F5344CB8AC3E}">
        <p14:creationId xmlns:p14="http://schemas.microsoft.com/office/powerpoint/2010/main" val="2210770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428FE9-51F3-4F34-A755-C68BA4DE5F6C}" type="datetimeFigureOut">
              <a:rPr lang="en-US" smtClean="0"/>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7DA60F-17E2-4B5C-8C7D-CF837521998E}" type="slidenum">
              <a:rPr lang="en-US" smtClean="0"/>
              <a:t>‹#›</a:t>
            </a:fld>
            <a:endParaRPr lang="en-US"/>
          </a:p>
        </p:txBody>
      </p:sp>
    </p:spTree>
    <p:extLst>
      <p:ext uri="{BB962C8B-B14F-4D97-AF65-F5344CB8AC3E}">
        <p14:creationId xmlns:p14="http://schemas.microsoft.com/office/powerpoint/2010/main" val="391577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428FE9-51F3-4F34-A755-C68BA4DE5F6C}" type="datetimeFigureOut">
              <a:rPr lang="en-US" smtClean="0"/>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7DA60F-17E2-4B5C-8C7D-CF837521998E}" type="slidenum">
              <a:rPr lang="en-US" smtClean="0"/>
              <a:t>‹#›</a:t>
            </a:fld>
            <a:endParaRPr lang="en-US"/>
          </a:p>
        </p:txBody>
      </p:sp>
    </p:spTree>
    <p:extLst>
      <p:ext uri="{BB962C8B-B14F-4D97-AF65-F5344CB8AC3E}">
        <p14:creationId xmlns:p14="http://schemas.microsoft.com/office/powerpoint/2010/main" val="3443363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428FE9-51F3-4F34-A755-C68BA4DE5F6C}" type="datetimeFigureOut">
              <a:rPr lang="en-US" smtClean="0"/>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7DA60F-17E2-4B5C-8C7D-CF837521998E}" type="slidenum">
              <a:rPr lang="en-US" smtClean="0"/>
              <a:t>‹#›</a:t>
            </a:fld>
            <a:endParaRPr lang="en-US"/>
          </a:p>
        </p:txBody>
      </p:sp>
    </p:spTree>
    <p:extLst>
      <p:ext uri="{BB962C8B-B14F-4D97-AF65-F5344CB8AC3E}">
        <p14:creationId xmlns:p14="http://schemas.microsoft.com/office/powerpoint/2010/main" val="1903315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8428FE9-51F3-4F34-A755-C68BA4DE5F6C}" type="datetimeFigureOut">
              <a:rPr lang="en-US" smtClean="0"/>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7DA60F-17E2-4B5C-8C7D-CF837521998E}" type="slidenum">
              <a:rPr lang="en-US" smtClean="0"/>
              <a:t>‹#›</a:t>
            </a:fld>
            <a:endParaRPr lang="en-US"/>
          </a:p>
        </p:txBody>
      </p:sp>
    </p:spTree>
    <p:extLst>
      <p:ext uri="{BB962C8B-B14F-4D97-AF65-F5344CB8AC3E}">
        <p14:creationId xmlns:p14="http://schemas.microsoft.com/office/powerpoint/2010/main" val="3153218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428FE9-51F3-4F34-A755-C68BA4DE5F6C}" type="datetimeFigureOut">
              <a:rPr lang="en-US" smtClean="0"/>
              <a:t>6/7/2018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7DA60F-17E2-4B5C-8C7D-CF837521998E}" type="slidenum">
              <a:rPr lang="en-US" smtClean="0"/>
              <a:t>‹#›</a:t>
            </a:fld>
            <a:endParaRPr lang="en-US"/>
          </a:p>
        </p:txBody>
      </p:sp>
    </p:spTree>
    <p:extLst>
      <p:ext uri="{BB962C8B-B14F-4D97-AF65-F5344CB8AC3E}">
        <p14:creationId xmlns:p14="http://schemas.microsoft.com/office/powerpoint/2010/main" val="2419712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428FE9-51F3-4F34-A755-C68BA4DE5F6C}" type="datetimeFigureOut">
              <a:rPr lang="en-US" smtClean="0"/>
              <a:t>6/7/2018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7DA60F-17E2-4B5C-8C7D-CF837521998E}" type="slidenum">
              <a:rPr lang="en-US" smtClean="0"/>
              <a:t>‹#›</a:t>
            </a:fld>
            <a:endParaRPr lang="en-US"/>
          </a:p>
        </p:txBody>
      </p:sp>
    </p:spTree>
    <p:extLst>
      <p:ext uri="{BB962C8B-B14F-4D97-AF65-F5344CB8AC3E}">
        <p14:creationId xmlns:p14="http://schemas.microsoft.com/office/powerpoint/2010/main" val="1158197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428FE9-51F3-4F34-A755-C68BA4DE5F6C}" type="datetimeFigureOut">
              <a:rPr lang="en-US" smtClean="0"/>
              <a:t>6/7/2018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7DA60F-17E2-4B5C-8C7D-CF837521998E}" type="slidenum">
              <a:rPr lang="en-US" smtClean="0"/>
              <a:t>‹#›</a:t>
            </a:fld>
            <a:endParaRPr lang="en-US"/>
          </a:p>
        </p:txBody>
      </p:sp>
    </p:spTree>
    <p:extLst>
      <p:ext uri="{BB962C8B-B14F-4D97-AF65-F5344CB8AC3E}">
        <p14:creationId xmlns:p14="http://schemas.microsoft.com/office/powerpoint/2010/main" val="765198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428FE9-51F3-4F34-A755-C68BA4DE5F6C}" type="datetimeFigureOut">
              <a:rPr lang="en-US" smtClean="0"/>
              <a:t>6/7/2018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7DA60F-17E2-4B5C-8C7D-CF837521998E}" type="slidenum">
              <a:rPr lang="en-US" smtClean="0"/>
              <a:t>‹#›</a:t>
            </a:fld>
            <a:endParaRPr lang="en-US"/>
          </a:p>
        </p:txBody>
      </p:sp>
    </p:spTree>
    <p:extLst>
      <p:ext uri="{BB962C8B-B14F-4D97-AF65-F5344CB8AC3E}">
        <p14:creationId xmlns:p14="http://schemas.microsoft.com/office/powerpoint/2010/main" val="3067062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428FE9-51F3-4F34-A755-C68BA4DE5F6C}" type="datetimeFigureOut">
              <a:rPr lang="en-US" smtClean="0"/>
              <a:t>6/7/2018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7DA60F-17E2-4B5C-8C7D-CF837521998E}" type="slidenum">
              <a:rPr lang="en-US" smtClean="0"/>
              <a:t>‹#›</a:t>
            </a:fld>
            <a:endParaRPr lang="en-US"/>
          </a:p>
        </p:txBody>
      </p:sp>
    </p:spTree>
    <p:extLst>
      <p:ext uri="{BB962C8B-B14F-4D97-AF65-F5344CB8AC3E}">
        <p14:creationId xmlns:p14="http://schemas.microsoft.com/office/powerpoint/2010/main" val="3261080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428FE9-51F3-4F34-A755-C68BA4DE5F6C}" type="datetimeFigureOut">
              <a:rPr lang="en-US" smtClean="0"/>
              <a:t>6/7/2018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7DA60F-17E2-4B5C-8C7D-CF837521998E}" type="slidenum">
              <a:rPr lang="en-US" smtClean="0"/>
              <a:t>‹#›</a:t>
            </a:fld>
            <a:endParaRPr lang="en-US"/>
          </a:p>
        </p:txBody>
      </p:sp>
    </p:spTree>
    <p:extLst>
      <p:ext uri="{BB962C8B-B14F-4D97-AF65-F5344CB8AC3E}">
        <p14:creationId xmlns:p14="http://schemas.microsoft.com/office/powerpoint/2010/main" val="3764008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428FE9-51F3-4F34-A755-C68BA4DE5F6C}" type="datetimeFigureOut">
              <a:rPr lang="en-US" smtClean="0"/>
              <a:t>6/7/2018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7DA60F-17E2-4B5C-8C7D-CF837521998E}" type="slidenum">
              <a:rPr lang="en-US" smtClean="0"/>
              <a:t>‹#›</a:t>
            </a:fld>
            <a:endParaRPr lang="en-US"/>
          </a:p>
        </p:txBody>
      </p:sp>
    </p:spTree>
    <p:extLst>
      <p:ext uri="{BB962C8B-B14F-4D97-AF65-F5344CB8AC3E}">
        <p14:creationId xmlns:p14="http://schemas.microsoft.com/office/powerpoint/2010/main" val="3173043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87198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Modeling of part – Part 1 </a:t>
            </a:r>
            <a:endParaRPr lang="en-US" dirty="0"/>
          </a:p>
        </p:txBody>
      </p:sp>
      <p:pic>
        <p:nvPicPr>
          <p:cNvPr id="9" name="Content Placeholder 8"/>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94115"/>
            <a:ext cx="5181600" cy="4245428"/>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95680" y="2948634"/>
            <a:ext cx="4934639" cy="2105319"/>
          </a:xfrm>
        </p:spPr>
      </p:pic>
      <p:sp>
        <p:nvSpPr>
          <p:cNvPr id="8" name="TextBox 7"/>
          <p:cNvSpPr txBox="1"/>
          <p:nvPr/>
        </p:nvSpPr>
        <p:spPr>
          <a:xfrm>
            <a:off x="6648996" y="5473337"/>
            <a:ext cx="4267816" cy="646331"/>
          </a:xfrm>
          <a:prstGeom prst="rect">
            <a:avLst/>
          </a:prstGeom>
          <a:noFill/>
        </p:spPr>
        <p:txBody>
          <a:bodyPr wrap="square" rtlCol="0">
            <a:spAutoFit/>
          </a:bodyPr>
          <a:lstStyle/>
          <a:p>
            <a:r>
              <a:rPr lang="en-US" dirty="0" smtClean="0"/>
              <a:t>Fig: Part 1 Main Body of the Adjustable spanner</a:t>
            </a:r>
            <a:endParaRPr lang="en-US" dirty="0"/>
          </a:p>
        </p:txBody>
      </p:sp>
      <p:sp>
        <p:nvSpPr>
          <p:cNvPr id="10" name="TextBox 9"/>
          <p:cNvSpPr txBox="1"/>
          <p:nvPr/>
        </p:nvSpPr>
        <p:spPr>
          <a:xfrm>
            <a:off x="1332411" y="6335486"/>
            <a:ext cx="4480560" cy="369332"/>
          </a:xfrm>
          <a:prstGeom prst="rect">
            <a:avLst/>
          </a:prstGeom>
          <a:noFill/>
        </p:spPr>
        <p:txBody>
          <a:bodyPr wrap="square" rtlCol="0">
            <a:spAutoFit/>
          </a:bodyPr>
          <a:lstStyle/>
          <a:p>
            <a:r>
              <a:rPr lang="en-US" dirty="0" smtClean="0"/>
              <a:t>Fig: steps involved in making of part 1</a:t>
            </a:r>
            <a:endParaRPr lang="en-US" dirty="0"/>
          </a:p>
        </p:txBody>
      </p:sp>
    </p:spTree>
    <p:extLst>
      <p:ext uri="{BB962C8B-B14F-4D97-AF65-F5344CB8AC3E}">
        <p14:creationId xmlns:p14="http://schemas.microsoft.com/office/powerpoint/2010/main" val="217466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Modeling of parts – steps in making part1</a:t>
            </a:r>
            <a:endParaRPr lang="en-US" dirty="0"/>
          </a:p>
        </p:txBody>
      </p:sp>
      <p:sp>
        <p:nvSpPr>
          <p:cNvPr id="6" name="Content Placeholder 5"/>
          <p:cNvSpPr>
            <a:spLocks noGrp="1"/>
          </p:cNvSpPr>
          <p:nvPr>
            <p:ph idx="1"/>
          </p:nvPr>
        </p:nvSpPr>
        <p:spPr/>
        <p:txBody>
          <a:bodyPr>
            <a:normAutofit fontScale="92500" lnSpcReduction="20000"/>
          </a:bodyPr>
          <a:lstStyle/>
          <a:p>
            <a:pPr algn="just"/>
            <a:r>
              <a:rPr lang="en-US" dirty="0" smtClean="0"/>
              <a:t>Cutting to shape from rectangular block and while drawing the </a:t>
            </a:r>
            <a:r>
              <a:rPr lang="en-US" dirty="0"/>
              <a:t>shape all the dimensions in </a:t>
            </a:r>
            <a:r>
              <a:rPr lang="en-US" dirty="0" smtClean="0"/>
              <a:t>the figure </a:t>
            </a:r>
            <a:r>
              <a:rPr lang="en-US" dirty="0"/>
              <a:t>(including the dimensions for constraints) are made from parameters.</a:t>
            </a:r>
          </a:p>
          <a:p>
            <a:pPr algn="just"/>
            <a:r>
              <a:rPr lang="en-US" dirty="0"/>
              <a:t> </a:t>
            </a:r>
            <a:r>
              <a:rPr lang="en-US" dirty="0" smtClean="0"/>
              <a:t>Drill feature is used to make the drill the drill depth </a:t>
            </a:r>
            <a:r>
              <a:rPr lang="en-US" dirty="0"/>
              <a:t>is given till the face instead </a:t>
            </a:r>
            <a:r>
              <a:rPr lang="en-US" dirty="0" smtClean="0"/>
              <a:t>of specifying </a:t>
            </a:r>
            <a:r>
              <a:rPr lang="en-US" dirty="0"/>
              <a:t>the drill </a:t>
            </a:r>
            <a:r>
              <a:rPr lang="en-US" dirty="0" smtClean="0"/>
              <a:t>depth. And </a:t>
            </a:r>
            <a:r>
              <a:rPr lang="en-US" dirty="0"/>
              <a:t>also the </a:t>
            </a:r>
            <a:r>
              <a:rPr lang="en-US" dirty="0" err="1" smtClean="0"/>
              <a:t>centre</a:t>
            </a:r>
            <a:r>
              <a:rPr lang="en-US" dirty="0" smtClean="0"/>
              <a:t> point </a:t>
            </a:r>
            <a:r>
              <a:rPr lang="en-US" dirty="0"/>
              <a:t>of the drill is constrained with a distance which is a parameter which </a:t>
            </a:r>
            <a:r>
              <a:rPr lang="en-US" dirty="0" smtClean="0"/>
              <a:t>depends on </a:t>
            </a:r>
            <a:r>
              <a:rPr lang="en-US" dirty="0"/>
              <a:t>the model number of the part.</a:t>
            </a:r>
          </a:p>
          <a:p>
            <a:pPr algn="just"/>
            <a:r>
              <a:rPr lang="en-US" dirty="0"/>
              <a:t> </a:t>
            </a:r>
            <a:r>
              <a:rPr lang="en-US" dirty="0" smtClean="0"/>
              <a:t>Cut </a:t>
            </a:r>
            <a:r>
              <a:rPr lang="en-US" dirty="0"/>
              <a:t>is made for the screw by extrude and subtract cut depth is given till the </a:t>
            </a:r>
            <a:r>
              <a:rPr lang="en-US" dirty="0" smtClean="0"/>
              <a:t>bottom face</a:t>
            </a:r>
            <a:r>
              <a:rPr lang="en-US" dirty="0"/>
              <a:t>.</a:t>
            </a:r>
          </a:p>
          <a:p>
            <a:pPr algn="just"/>
            <a:r>
              <a:rPr lang="en-US" dirty="0"/>
              <a:t> </a:t>
            </a:r>
            <a:r>
              <a:rPr lang="en-US" dirty="0" smtClean="0"/>
              <a:t>After </a:t>
            </a:r>
            <a:r>
              <a:rPr lang="en-US" dirty="0"/>
              <a:t>drawing section it is cut for moving jaw movement while extruding it is </a:t>
            </a:r>
            <a:r>
              <a:rPr lang="en-US" dirty="0" smtClean="0"/>
              <a:t>ex-</a:t>
            </a:r>
            <a:r>
              <a:rPr lang="en-US" dirty="0" err="1" smtClean="0"/>
              <a:t>truded</a:t>
            </a:r>
            <a:r>
              <a:rPr lang="en-US" dirty="0" smtClean="0"/>
              <a:t> </a:t>
            </a:r>
            <a:r>
              <a:rPr lang="en-US" dirty="0"/>
              <a:t>till the face.</a:t>
            </a:r>
          </a:p>
          <a:p>
            <a:pPr algn="just"/>
            <a:r>
              <a:rPr lang="en-US" dirty="0"/>
              <a:t> drill is made for the pin insertion till the side face of the main part.</a:t>
            </a:r>
          </a:p>
        </p:txBody>
      </p:sp>
    </p:spTree>
    <p:extLst>
      <p:ext uri="{BB962C8B-B14F-4D97-AF65-F5344CB8AC3E}">
        <p14:creationId xmlns:p14="http://schemas.microsoft.com/office/powerpoint/2010/main" val="1356648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Modeling of parts – part 1 </a:t>
            </a:r>
            <a:endParaRPr lang="en-US"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04782" y="1825625"/>
            <a:ext cx="2248434" cy="4351338"/>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69280" y="3117538"/>
            <a:ext cx="5475514" cy="1767512"/>
          </a:xfrm>
        </p:spPr>
      </p:pic>
      <p:sp>
        <p:nvSpPr>
          <p:cNvPr id="9" name="TextBox 8"/>
          <p:cNvSpPr txBox="1"/>
          <p:nvPr/>
        </p:nvSpPr>
        <p:spPr>
          <a:xfrm>
            <a:off x="2481943" y="6387737"/>
            <a:ext cx="8007531" cy="369332"/>
          </a:xfrm>
          <a:prstGeom prst="rect">
            <a:avLst/>
          </a:prstGeom>
          <a:noFill/>
        </p:spPr>
        <p:txBody>
          <a:bodyPr wrap="square" rtlCol="0">
            <a:spAutoFit/>
          </a:bodyPr>
          <a:lstStyle/>
          <a:p>
            <a:pPr algn="ctr"/>
            <a:r>
              <a:rPr lang="en-US" dirty="0" smtClean="0"/>
              <a:t>Fig: Shows the specifying drill depth for the part </a:t>
            </a:r>
            <a:endParaRPr lang="en-US" dirty="0"/>
          </a:p>
        </p:txBody>
      </p:sp>
    </p:spTree>
    <p:extLst>
      <p:ext uri="{BB962C8B-B14F-4D97-AF65-F5344CB8AC3E}">
        <p14:creationId xmlns:p14="http://schemas.microsoft.com/office/powerpoint/2010/main" val="109218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of parts – part 2</a:t>
            </a:r>
            <a:endParaRPr 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199" y="1959429"/>
            <a:ext cx="6032863" cy="3605348"/>
          </a:xfrm>
        </p:spPr>
      </p:pic>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194255" y="1963088"/>
            <a:ext cx="3410426" cy="3762900"/>
          </a:xfrm>
        </p:spPr>
      </p:pic>
      <p:sp>
        <p:nvSpPr>
          <p:cNvPr id="7" name="TextBox 6"/>
          <p:cNvSpPr txBox="1"/>
          <p:nvPr/>
        </p:nvSpPr>
        <p:spPr>
          <a:xfrm>
            <a:off x="8373291" y="6035040"/>
            <a:ext cx="3278778" cy="369332"/>
          </a:xfrm>
          <a:prstGeom prst="rect">
            <a:avLst/>
          </a:prstGeom>
          <a:noFill/>
        </p:spPr>
        <p:txBody>
          <a:bodyPr wrap="square" rtlCol="0">
            <a:spAutoFit/>
          </a:bodyPr>
          <a:lstStyle/>
          <a:p>
            <a:r>
              <a:rPr lang="en-US" dirty="0" smtClean="0"/>
              <a:t>Fig: Moving jaw - Part 2</a:t>
            </a:r>
            <a:endParaRPr lang="en-US" dirty="0"/>
          </a:p>
        </p:txBody>
      </p:sp>
      <p:sp>
        <p:nvSpPr>
          <p:cNvPr id="8" name="TextBox 7"/>
          <p:cNvSpPr txBox="1"/>
          <p:nvPr/>
        </p:nvSpPr>
        <p:spPr>
          <a:xfrm>
            <a:off x="1828800" y="5891349"/>
            <a:ext cx="5185954" cy="369332"/>
          </a:xfrm>
          <a:prstGeom prst="rect">
            <a:avLst/>
          </a:prstGeom>
          <a:noFill/>
        </p:spPr>
        <p:txBody>
          <a:bodyPr wrap="square" rtlCol="0">
            <a:spAutoFit/>
          </a:bodyPr>
          <a:lstStyle/>
          <a:p>
            <a:r>
              <a:rPr lang="en-US" dirty="0" smtClean="0"/>
              <a:t>Fig: Inter-part Relation derived from the main part</a:t>
            </a:r>
            <a:endParaRPr lang="en-US" dirty="0"/>
          </a:p>
        </p:txBody>
      </p:sp>
    </p:spTree>
    <p:extLst>
      <p:ext uri="{BB962C8B-B14F-4D97-AF65-F5344CB8AC3E}">
        <p14:creationId xmlns:p14="http://schemas.microsoft.com/office/powerpoint/2010/main" val="755411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of parts – part 3 &amp; 4</a:t>
            </a:r>
            <a:endParaRPr lang="en-US"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605551" y="3567846"/>
            <a:ext cx="2314898" cy="866896"/>
          </a:xfrm>
        </p:spPr>
      </p:pic>
      <p:pic>
        <p:nvPicPr>
          <p:cNvPr id="7" name="Content Placeholder 6"/>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785708" y="2405634"/>
            <a:ext cx="3286584" cy="3191320"/>
          </a:xfrm>
        </p:spPr>
      </p:pic>
      <p:sp>
        <p:nvSpPr>
          <p:cNvPr id="9" name="TextBox 8"/>
          <p:cNvSpPr txBox="1"/>
          <p:nvPr/>
        </p:nvSpPr>
        <p:spPr>
          <a:xfrm>
            <a:off x="1502229" y="5734594"/>
            <a:ext cx="3762102" cy="369332"/>
          </a:xfrm>
          <a:prstGeom prst="rect">
            <a:avLst/>
          </a:prstGeom>
          <a:noFill/>
        </p:spPr>
        <p:txBody>
          <a:bodyPr wrap="square" rtlCol="0">
            <a:spAutoFit/>
          </a:bodyPr>
          <a:lstStyle/>
          <a:p>
            <a:r>
              <a:rPr lang="en-US" dirty="0" smtClean="0"/>
              <a:t>Fig: Part number 3 : screw</a:t>
            </a:r>
            <a:endParaRPr lang="en-US" dirty="0"/>
          </a:p>
        </p:txBody>
      </p:sp>
      <p:sp>
        <p:nvSpPr>
          <p:cNvPr id="10" name="TextBox 9"/>
          <p:cNvSpPr txBox="1"/>
          <p:nvPr/>
        </p:nvSpPr>
        <p:spPr>
          <a:xfrm>
            <a:off x="7637434" y="5560419"/>
            <a:ext cx="3762102" cy="369332"/>
          </a:xfrm>
          <a:prstGeom prst="rect">
            <a:avLst/>
          </a:prstGeom>
          <a:noFill/>
        </p:spPr>
        <p:txBody>
          <a:bodyPr wrap="square" rtlCol="0">
            <a:spAutoFit/>
          </a:bodyPr>
          <a:lstStyle/>
          <a:p>
            <a:r>
              <a:rPr lang="en-US" dirty="0" smtClean="0"/>
              <a:t>Fig: Part number 4 : Pin</a:t>
            </a:r>
            <a:endParaRPr lang="en-US" dirty="0"/>
          </a:p>
        </p:txBody>
      </p:sp>
    </p:spTree>
    <p:extLst>
      <p:ext uri="{BB962C8B-B14F-4D97-AF65-F5344CB8AC3E}">
        <p14:creationId xmlns:p14="http://schemas.microsoft.com/office/powerpoint/2010/main" val="1492153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of parts</a:t>
            </a:r>
            <a:endParaRPr lang="en-US" dirty="0"/>
          </a:p>
        </p:txBody>
      </p:sp>
      <p:sp>
        <p:nvSpPr>
          <p:cNvPr id="7" name="Content Placeholder 6"/>
          <p:cNvSpPr>
            <a:spLocks noGrp="1"/>
          </p:cNvSpPr>
          <p:nvPr>
            <p:ph idx="1"/>
          </p:nvPr>
        </p:nvSpPr>
        <p:spPr/>
        <p:txBody>
          <a:bodyPr>
            <a:normAutofit fontScale="92500" lnSpcReduction="10000"/>
          </a:bodyPr>
          <a:lstStyle/>
          <a:p>
            <a:pPr algn="just"/>
            <a:r>
              <a:rPr lang="en-US" dirty="0" smtClean="0"/>
              <a:t>First main body is imported to the assembly environment.</a:t>
            </a:r>
          </a:p>
          <a:p>
            <a:pPr algn="just"/>
            <a:r>
              <a:rPr lang="en-US" dirty="0"/>
              <a:t>Moving jaw is loaded and aligned to the main body by applying constraints </a:t>
            </a:r>
            <a:r>
              <a:rPr lang="en-US" dirty="0" smtClean="0"/>
              <a:t>touch align </a:t>
            </a:r>
            <a:r>
              <a:rPr lang="en-US" dirty="0"/>
              <a:t>option on the bottom face of the moving jaw and the top surface of the </a:t>
            </a:r>
            <a:r>
              <a:rPr lang="en-US" dirty="0" smtClean="0"/>
              <a:t>main body(as </a:t>
            </a:r>
            <a:r>
              <a:rPr lang="en-US" dirty="0"/>
              <a:t>shown in </a:t>
            </a:r>
            <a:r>
              <a:rPr lang="en-US" dirty="0" smtClean="0"/>
              <a:t>figure) </a:t>
            </a:r>
            <a:r>
              <a:rPr lang="en-US" dirty="0"/>
              <a:t>and then using align and lock option the axis of </a:t>
            </a:r>
            <a:r>
              <a:rPr lang="en-US" dirty="0" smtClean="0"/>
              <a:t>the screw </a:t>
            </a:r>
            <a:r>
              <a:rPr lang="en-US" dirty="0"/>
              <a:t>in the moving jaw is made concentric with the hole diameter in the </a:t>
            </a:r>
            <a:r>
              <a:rPr lang="en-US" dirty="0" smtClean="0"/>
              <a:t>main body</a:t>
            </a:r>
            <a:r>
              <a:rPr lang="en-US" dirty="0"/>
              <a:t>.</a:t>
            </a:r>
          </a:p>
          <a:p>
            <a:pPr algn="just"/>
            <a:r>
              <a:rPr lang="en-US" dirty="0"/>
              <a:t> The pin is aligned such that the hole and the pin diameter are concentric and </a:t>
            </a:r>
            <a:r>
              <a:rPr lang="en-US" dirty="0" smtClean="0"/>
              <a:t>the end </a:t>
            </a:r>
            <a:r>
              <a:rPr lang="en-US" dirty="0"/>
              <a:t>face of the pin touches the main body end face.</a:t>
            </a:r>
          </a:p>
          <a:p>
            <a:pPr algn="just"/>
            <a:r>
              <a:rPr lang="en-US" dirty="0"/>
              <a:t> The screw is placed such that the internal diameter is concentric with the </a:t>
            </a:r>
            <a:r>
              <a:rPr lang="en-US" dirty="0" smtClean="0"/>
              <a:t>hole present </a:t>
            </a:r>
            <a:r>
              <a:rPr lang="en-US" dirty="0"/>
              <a:t>in the </a:t>
            </a:r>
            <a:r>
              <a:rPr lang="en-US" dirty="0" smtClean="0"/>
              <a:t>main body </a:t>
            </a:r>
            <a:r>
              <a:rPr lang="en-US" dirty="0"/>
              <a:t>and then the face of the screw thread is </a:t>
            </a:r>
            <a:r>
              <a:rPr lang="en-US" dirty="0" smtClean="0"/>
              <a:t> mating </a:t>
            </a:r>
            <a:r>
              <a:rPr lang="en-US" dirty="0"/>
              <a:t>with </a:t>
            </a:r>
            <a:r>
              <a:rPr lang="en-US" dirty="0" smtClean="0"/>
              <a:t>the thread </a:t>
            </a:r>
            <a:r>
              <a:rPr lang="en-US" dirty="0"/>
              <a:t>present in the moving jaw.</a:t>
            </a:r>
          </a:p>
        </p:txBody>
      </p:sp>
    </p:spTree>
    <p:extLst>
      <p:ext uri="{BB962C8B-B14F-4D97-AF65-F5344CB8AC3E}">
        <p14:creationId xmlns:p14="http://schemas.microsoft.com/office/powerpoint/2010/main" val="2577744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Assembly of parts – choosing constraints</a:t>
            </a:r>
            <a:endParaRPr lang="en-US"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42892" y="2043633"/>
            <a:ext cx="2972215" cy="3915321"/>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4745" y="1825625"/>
            <a:ext cx="5116510" cy="4351338"/>
          </a:xfrm>
        </p:spPr>
      </p:pic>
      <p:sp>
        <p:nvSpPr>
          <p:cNvPr id="9" name="TextBox 8"/>
          <p:cNvSpPr txBox="1"/>
          <p:nvPr/>
        </p:nvSpPr>
        <p:spPr>
          <a:xfrm>
            <a:off x="6204745" y="6413863"/>
            <a:ext cx="5149055" cy="369332"/>
          </a:xfrm>
          <a:prstGeom prst="rect">
            <a:avLst/>
          </a:prstGeom>
          <a:noFill/>
        </p:spPr>
        <p:txBody>
          <a:bodyPr wrap="square" rtlCol="0">
            <a:spAutoFit/>
          </a:bodyPr>
          <a:lstStyle/>
          <a:p>
            <a:r>
              <a:rPr lang="en-US" dirty="0" smtClean="0"/>
              <a:t>Fig: Fixing of constraint's for assembly of parts</a:t>
            </a:r>
            <a:endParaRPr lang="en-US" dirty="0"/>
          </a:p>
        </p:txBody>
      </p:sp>
      <p:sp>
        <p:nvSpPr>
          <p:cNvPr id="10" name="TextBox 9"/>
          <p:cNvSpPr txBox="1"/>
          <p:nvPr/>
        </p:nvSpPr>
        <p:spPr>
          <a:xfrm>
            <a:off x="1184241" y="6278882"/>
            <a:ext cx="5149055" cy="369332"/>
          </a:xfrm>
          <a:prstGeom prst="rect">
            <a:avLst/>
          </a:prstGeom>
          <a:noFill/>
        </p:spPr>
        <p:txBody>
          <a:bodyPr wrap="square" rtlCol="0">
            <a:spAutoFit/>
          </a:bodyPr>
          <a:lstStyle/>
          <a:p>
            <a:r>
              <a:rPr lang="en-US" dirty="0" smtClean="0"/>
              <a:t>Fig: Fixing of constraint's for assembly of parts</a:t>
            </a:r>
            <a:endParaRPr lang="en-US" dirty="0"/>
          </a:p>
        </p:txBody>
      </p:sp>
    </p:spTree>
    <p:extLst>
      <p:ext uri="{BB962C8B-B14F-4D97-AF65-F5344CB8AC3E}">
        <p14:creationId xmlns:p14="http://schemas.microsoft.com/office/powerpoint/2010/main" val="3124745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Assembly of parts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6702" y="1915028"/>
            <a:ext cx="5229955" cy="4172532"/>
          </a:xfrm>
        </p:spPr>
      </p:pic>
      <p:sp>
        <p:nvSpPr>
          <p:cNvPr id="8" name="TextBox 7"/>
          <p:cNvSpPr txBox="1"/>
          <p:nvPr/>
        </p:nvSpPr>
        <p:spPr>
          <a:xfrm>
            <a:off x="1737360" y="6087560"/>
            <a:ext cx="7759337" cy="369332"/>
          </a:xfrm>
          <a:prstGeom prst="rect">
            <a:avLst/>
          </a:prstGeom>
          <a:noFill/>
        </p:spPr>
        <p:txBody>
          <a:bodyPr wrap="square" rtlCol="0">
            <a:spAutoFit/>
          </a:bodyPr>
          <a:lstStyle/>
          <a:p>
            <a:pPr algn="ctr"/>
            <a:r>
              <a:rPr lang="en-US" dirty="0" smtClean="0"/>
              <a:t>Fig: Shows the Assembled view of Adjustable wrench</a:t>
            </a:r>
            <a:endParaRPr lang="en-US" dirty="0"/>
          </a:p>
        </p:txBody>
      </p:sp>
    </p:spTree>
    <p:extLst>
      <p:ext uri="{BB962C8B-B14F-4D97-AF65-F5344CB8AC3E}">
        <p14:creationId xmlns:p14="http://schemas.microsoft.com/office/powerpoint/2010/main" val="367003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t>To decide on the manufacturing process of </a:t>
            </a:r>
            <a:r>
              <a:rPr lang="en-US" dirty="0" smtClean="0"/>
              <a:t>the product/component </a:t>
            </a:r>
            <a:r>
              <a:rPr lang="en-US" dirty="0"/>
              <a:t>some of the assumptions need to be made. The number of </a:t>
            </a:r>
            <a:r>
              <a:rPr lang="en-US" dirty="0" smtClean="0"/>
              <a:t>parts that </a:t>
            </a:r>
            <a:r>
              <a:rPr lang="en-US" dirty="0"/>
              <a:t>is required, the tolerance of each part dimensions and surface </a:t>
            </a:r>
            <a:r>
              <a:rPr lang="en-US" dirty="0" smtClean="0"/>
              <a:t>finish </a:t>
            </a:r>
            <a:r>
              <a:rPr lang="en-US" dirty="0"/>
              <a:t>requirements.</a:t>
            </a:r>
          </a:p>
          <a:p>
            <a:pPr algn="just"/>
            <a:r>
              <a:rPr lang="en-US" dirty="0"/>
              <a:t>It is assumed that the company needs to make 2000 pieces of this part </a:t>
            </a:r>
            <a:endParaRPr lang="en-US" dirty="0" smtClean="0"/>
          </a:p>
          <a:p>
            <a:pPr algn="just"/>
            <a:r>
              <a:rPr lang="en-US" dirty="0" smtClean="0"/>
              <a:t>And </a:t>
            </a:r>
            <a:r>
              <a:rPr lang="en-US" dirty="0"/>
              <a:t>since the </a:t>
            </a:r>
            <a:r>
              <a:rPr lang="en-US" dirty="0" smtClean="0"/>
              <a:t>tool is </a:t>
            </a:r>
            <a:r>
              <a:rPr lang="en-US" dirty="0"/>
              <a:t>used on bare hands most of the time the surface </a:t>
            </a:r>
            <a:r>
              <a:rPr lang="en-US" dirty="0" smtClean="0"/>
              <a:t>finish </a:t>
            </a:r>
            <a:r>
              <a:rPr lang="en-US" dirty="0"/>
              <a:t>of the tool has to be </a:t>
            </a:r>
            <a:r>
              <a:rPr lang="en-US" dirty="0" err="1"/>
              <a:t>atleast</a:t>
            </a:r>
            <a:r>
              <a:rPr lang="en-US" dirty="0"/>
              <a:t> 1.6.</a:t>
            </a:r>
          </a:p>
          <a:p>
            <a:pPr algn="just"/>
            <a:r>
              <a:rPr lang="en-US" dirty="0"/>
              <a:t>The pin which </a:t>
            </a:r>
            <a:r>
              <a:rPr lang="en-US" dirty="0" smtClean="0"/>
              <a:t>fixes </a:t>
            </a:r>
            <a:r>
              <a:rPr lang="en-US" dirty="0"/>
              <a:t>the screw and the hole in the main body is in interference </a:t>
            </a:r>
            <a:r>
              <a:rPr lang="en-US" dirty="0" smtClean="0"/>
              <a:t>fit</a:t>
            </a:r>
            <a:r>
              <a:rPr lang="en-US" dirty="0"/>
              <a:t>.</a:t>
            </a:r>
          </a:p>
        </p:txBody>
      </p:sp>
      <p:sp>
        <p:nvSpPr>
          <p:cNvPr id="4" name="Title 4"/>
          <p:cNvSpPr>
            <a:spLocks noGrp="1"/>
          </p:cNvSpPr>
          <p:nvPr>
            <p:ph type="title"/>
          </p:nvPr>
        </p:nvSpPr>
        <p:spPr/>
        <p:txBody>
          <a:bodyPr/>
          <a:lstStyle/>
          <a:p>
            <a:r>
              <a:rPr lang="en-US" dirty="0" smtClean="0"/>
              <a:t>Manufacturing of part</a:t>
            </a:r>
            <a:endParaRPr lang="en-US" dirty="0"/>
          </a:p>
        </p:txBody>
      </p:sp>
    </p:spTree>
    <p:extLst>
      <p:ext uri="{BB962C8B-B14F-4D97-AF65-F5344CB8AC3E}">
        <p14:creationId xmlns:p14="http://schemas.microsoft.com/office/powerpoint/2010/main" val="648435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Manufacturing of part –selection of primary production process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08023" y="1724128"/>
            <a:ext cx="6126446" cy="3788566"/>
          </a:xfrm>
        </p:spPr>
      </p:pic>
      <p:sp>
        <p:nvSpPr>
          <p:cNvPr id="8" name="Rectangle 7"/>
          <p:cNvSpPr/>
          <p:nvPr/>
        </p:nvSpPr>
        <p:spPr>
          <a:xfrm>
            <a:off x="8033657" y="3618411"/>
            <a:ext cx="653143" cy="326572"/>
          </a:xfrm>
          <a:prstGeom prst="rect">
            <a:avLst/>
          </a:prstGeom>
          <a:solidFill>
            <a:schemeClr val="accent2">
              <a:alpha val="29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00446" y="1881051"/>
            <a:ext cx="4206240" cy="3416320"/>
          </a:xfrm>
          <a:prstGeom prst="rect">
            <a:avLst/>
          </a:prstGeom>
          <a:noFill/>
        </p:spPr>
        <p:txBody>
          <a:bodyPr wrap="square" rtlCol="0">
            <a:spAutoFit/>
          </a:bodyPr>
          <a:lstStyle/>
          <a:p>
            <a:pPr algn="just"/>
            <a:r>
              <a:rPr lang="en-US" sz="2400" dirty="0" smtClean="0"/>
              <a:t>Since the Part has some lateral features and has hollow volume inside the part is considered as very complex part and from shape complexity table the primary production process </a:t>
            </a:r>
            <a:r>
              <a:rPr lang="en-US" sz="2400" dirty="0" err="1" smtClean="0"/>
              <a:t>prefered</a:t>
            </a:r>
            <a:r>
              <a:rPr lang="en-US" sz="2400" dirty="0" smtClean="0"/>
              <a:t> is </a:t>
            </a:r>
            <a:r>
              <a:rPr lang="en-US" sz="2400" dirty="0"/>
              <a:t>solid </a:t>
            </a:r>
            <a:r>
              <a:rPr lang="en-US" sz="2400" dirty="0" smtClean="0"/>
              <a:t>deformation and </a:t>
            </a:r>
            <a:r>
              <a:rPr lang="en-US" sz="2400" dirty="0"/>
              <a:t>the second priority of the process is joining of </a:t>
            </a:r>
            <a:r>
              <a:rPr lang="en-US" sz="2400" dirty="0" smtClean="0"/>
              <a:t>pieces.</a:t>
            </a:r>
            <a:endParaRPr lang="en-US" sz="2400" dirty="0"/>
          </a:p>
        </p:txBody>
      </p:sp>
    </p:spTree>
    <p:extLst>
      <p:ext uri="{BB962C8B-B14F-4D97-AF65-F5344CB8AC3E}">
        <p14:creationId xmlns:p14="http://schemas.microsoft.com/office/powerpoint/2010/main" val="3239113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to be met</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a:t>During modeling of product following things are held in mind</a:t>
            </a:r>
          </a:p>
          <a:p>
            <a:pPr marL="0" indent="0" algn="just">
              <a:buNone/>
            </a:pPr>
            <a:r>
              <a:rPr lang="en-US" dirty="0"/>
              <a:t>1. Shape element should not only acts like a geometric feature it should have </a:t>
            </a:r>
            <a:r>
              <a:rPr lang="en-US" dirty="0" smtClean="0"/>
              <a:t>technical information</a:t>
            </a:r>
            <a:r>
              <a:rPr lang="en-US" dirty="0"/>
              <a:t>. For example a hole should not only be like a circle it should </a:t>
            </a:r>
            <a:r>
              <a:rPr lang="en-US" dirty="0" smtClean="0"/>
              <a:t>have features </a:t>
            </a:r>
            <a:r>
              <a:rPr lang="en-US" dirty="0"/>
              <a:t>of hole.</a:t>
            </a:r>
          </a:p>
          <a:p>
            <a:pPr marL="0" indent="0" algn="just">
              <a:buNone/>
            </a:pPr>
            <a:r>
              <a:rPr lang="en-US" dirty="0"/>
              <a:t>2. The same model should be made compatible to be used in </a:t>
            </a:r>
            <a:r>
              <a:rPr lang="en-US" dirty="0" smtClean="0"/>
              <a:t>different </a:t>
            </a:r>
            <a:r>
              <a:rPr lang="en-US" dirty="0"/>
              <a:t>departments </a:t>
            </a:r>
            <a:r>
              <a:rPr lang="en-US" dirty="0" smtClean="0"/>
              <a:t>for </a:t>
            </a:r>
            <a:r>
              <a:rPr lang="en-US" dirty="0" err="1" smtClean="0"/>
              <a:t>eg</a:t>
            </a:r>
            <a:r>
              <a:rPr lang="en-US" dirty="0" smtClean="0"/>
              <a:t> </a:t>
            </a:r>
            <a:r>
              <a:rPr lang="en-US" dirty="0"/>
              <a:t>it should be used for design optimization and it should be used for </a:t>
            </a:r>
            <a:r>
              <a:rPr lang="en-US" dirty="0" smtClean="0"/>
              <a:t>manufacturing of </a:t>
            </a:r>
            <a:r>
              <a:rPr lang="en-US" dirty="0"/>
              <a:t>the part. So while drawings are issued for </a:t>
            </a:r>
            <a:r>
              <a:rPr lang="en-US" dirty="0" smtClean="0"/>
              <a:t>different </a:t>
            </a:r>
            <a:r>
              <a:rPr lang="en-US" dirty="0"/>
              <a:t>departments the changes </a:t>
            </a:r>
            <a:r>
              <a:rPr lang="en-US" dirty="0" smtClean="0"/>
              <a:t>that should </a:t>
            </a:r>
            <a:r>
              <a:rPr lang="en-US" dirty="0"/>
              <a:t>be done on the model should be minimum</a:t>
            </a:r>
          </a:p>
        </p:txBody>
      </p:sp>
    </p:spTree>
    <p:extLst>
      <p:ext uri="{BB962C8B-B14F-4D97-AF65-F5344CB8AC3E}">
        <p14:creationId xmlns:p14="http://schemas.microsoft.com/office/powerpoint/2010/main" val="2912270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Primary process selection</a:t>
            </a:r>
            <a:endParaRPr lang="en-US" dirty="0"/>
          </a:p>
        </p:txBody>
      </p:sp>
      <p:sp>
        <p:nvSpPr>
          <p:cNvPr id="10" name="Content Placeholder 9"/>
          <p:cNvSpPr>
            <a:spLocks noGrp="1"/>
          </p:cNvSpPr>
          <p:nvPr>
            <p:ph idx="1"/>
          </p:nvPr>
        </p:nvSpPr>
        <p:spPr/>
        <p:txBody>
          <a:bodyPr>
            <a:normAutofit/>
          </a:bodyPr>
          <a:lstStyle/>
          <a:p>
            <a:r>
              <a:rPr lang="en-US" dirty="0" smtClean="0"/>
              <a:t>In deformation process two methods are available bulk production and sheet metal forming. Out of these possible methods technologically possible methods is forging. Since the part need to be have more strength this method favored. First the part shape is cut from raw material and then it can be forged.</a:t>
            </a:r>
          </a:p>
          <a:p>
            <a:r>
              <a:rPr lang="en-US" dirty="0" smtClean="0"/>
              <a:t>Different types of </a:t>
            </a:r>
            <a:r>
              <a:rPr lang="en-US" dirty="0"/>
              <a:t>forging include Drawn out, upset forging or compression die forging. Here closed </a:t>
            </a:r>
            <a:r>
              <a:rPr lang="en-US" dirty="0" smtClean="0"/>
              <a:t>die forging </a:t>
            </a:r>
            <a:r>
              <a:rPr lang="en-US" dirty="0"/>
              <a:t>operation is selected followed by trimming process.</a:t>
            </a: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1255439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pPr algn="just"/>
            <a:r>
              <a:rPr lang="en-US" dirty="0"/>
              <a:t>one of the critical dimension in this part is the hole for insertion of the pin this is </a:t>
            </a:r>
            <a:r>
              <a:rPr lang="en-US" dirty="0" smtClean="0"/>
              <a:t>a interference fit </a:t>
            </a:r>
            <a:r>
              <a:rPr lang="en-US" dirty="0"/>
              <a:t>which may be H7/s6 </a:t>
            </a:r>
            <a:r>
              <a:rPr lang="en-US" baseline="30000" dirty="0"/>
              <a:t>[3]</a:t>
            </a:r>
            <a:r>
              <a:rPr lang="en-US" dirty="0"/>
              <a:t> for a pin of 4 mm diameter the tolerance 4 s6</a:t>
            </a:r>
          </a:p>
          <a:p>
            <a:pPr algn="just"/>
            <a:r>
              <a:rPr lang="en-US" dirty="0"/>
              <a:t>corresponds to+19 to +27 and hole of 4 H7 corresponds to 0 to +12 micron</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86207" y="2377440"/>
            <a:ext cx="5444963" cy="2790829"/>
          </a:xfrm>
        </p:spPr>
      </p:pic>
      <p:sp>
        <p:nvSpPr>
          <p:cNvPr id="8" name="Title 8"/>
          <p:cNvSpPr>
            <a:spLocks noGrp="1"/>
          </p:cNvSpPr>
          <p:nvPr>
            <p:ph type="title"/>
          </p:nvPr>
        </p:nvSpPr>
        <p:spPr/>
        <p:txBody>
          <a:bodyPr/>
          <a:lstStyle/>
          <a:p>
            <a:r>
              <a:rPr lang="en-US" dirty="0" smtClean="0"/>
              <a:t>Primary process selection</a:t>
            </a:r>
            <a:endParaRPr lang="en-US" dirty="0"/>
          </a:p>
        </p:txBody>
      </p:sp>
      <p:sp>
        <p:nvSpPr>
          <p:cNvPr id="9" name="TextBox 8"/>
          <p:cNvSpPr txBox="1"/>
          <p:nvPr/>
        </p:nvSpPr>
        <p:spPr>
          <a:xfrm>
            <a:off x="6019801" y="5394960"/>
            <a:ext cx="5911370" cy="369332"/>
          </a:xfrm>
          <a:prstGeom prst="rect">
            <a:avLst/>
          </a:prstGeom>
          <a:noFill/>
        </p:spPr>
        <p:txBody>
          <a:bodyPr wrap="square" rtlCol="0">
            <a:spAutoFit/>
          </a:bodyPr>
          <a:lstStyle/>
          <a:p>
            <a:pPr algn="ctr"/>
            <a:r>
              <a:rPr lang="en-US" dirty="0" smtClean="0"/>
              <a:t>Fig: Showing General tolerance limits of closed die forging</a:t>
            </a:r>
            <a:endParaRPr lang="en-US" dirty="0"/>
          </a:p>
        </p:txBody>
      </p:sp>
    </p:spTree>
    <p:extLst>
      <p:ext uri="{BB962C8B-B14F-4D97-AF65-F5344CB8AC3E}">
        <p14:creationId xmlns:p14="http://schemas.microsoft.com/office/powerpoint/2010/main" val="3811739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Manufacturing of part 1</a:t>
            </a:r>
            <a:endParaRPr lang="en-US" dirty="0"/>
          </a:p>
        </p:txBody>
      </p:sp>
      <p:sp>
        <p:nvSpPr>
          <p:cNvPr id="5" name="Content Placeholder 4"/>
          <p:cNvSpPr>
            <a:spLocks noGrp="1"/>
          </p:cNvSpPr>
          <p:nvPr>
            <p:ph sz="half" idx="1"/>
          </p:nvPr>
        </p:nvSpPr>
        <p:spPr/>
        <p:txBody>
          <a:bodyPr>
            <a:normAutofit/>
          </a:bodyPr>
          <a:lstStyle/>
          <a:p>
            <a:pPr algn="just"/>
            <a:r>
              <a:rPr lang="en-US" dirty="0" smtClean="0"/>
              <a:t>Since the </a:t>
            </a:r>
            <a:r>
              <a:rPr lang="en-US" dirty="0"/>
              <a:t>required tolerances is more </a:t>
            </a:r>
            <a:r>
              <a:rPr lang="en-US" dirty="0" smtClean="0"/>
              <a:t>closer than </a:t>
            </a:r>
            <a:r>
              <a:rPr lang="en-US" dirty="0"/>
              <a:t>the tolerance achieved by the </a:t>
            </a:r>
            <a:r>
              <a:rPr lang="en-US" dirty="0" smtClean="0"/>
              <a:t>current selected </a:t>
            </a:r>
            <a:r>
              <a:rPr lang="en-US" dirty="0"/>
              <a:t>process. So this requires some subsequent operations to be done on the </a:t>
            </a:r>
            <a:r>
              <a:rPr lang="en-US" dirty="0" smtClean="0"/>
              <a:t>forged component</a:t>
            </a:r>
            <a:r>
              <a:rPr lang="en-US" dirty="0"/>
              <a:t>. Drilling is done for this process on a CNC machine15. And slot milling </a:t>
            </a:r>
            <a:r>
              <a:rPr lang="en-US" dirty="0" smtClean="0"/>
              <a:t>is required</a:t>
            </a:r>
            <a:r>
              <a:rPr lang="en-US" dirty="0"/>
              <a:t>.</a:t>
            </a:r>
          </a:p>
          <a:p>
            <a:pPr marL="0" indent="0" algn="just">
              <a:buNone/>
            </a:pP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544514"/>
            <a:ext cx="5181600" cy="2913559"/>
          </a:xfrm>
        </p:spPr>
      </p:pic>
      <p:sp>
        <p:nvSpPr>
          <p:cNvPr id="8" name="TextBox 7"/>
          <p:cNvSpPr txBox="1"/>
          <p:nvPr/>
        </p:nvSpPr>
        <p:spPr>
          <a:xfrm>
            <a:off x="6172200" y="5643154"/>
            <a:ext cx="5181600" cy="369332"/>
          </a:xfrm>
          <a:prstGeom prst="rect">
            <a:avLst/>
          </a:prstGeom>
          <a:noFill/>
        </p:spPr>
        <p:txBody>
          <a:bodyPr wrap="square" rtlCol="0">
            <a:spAutoFit/>
          </a:bodyPr>
          <a:lstStyle/>
          <a:p>
            <a:pPr algn="ctr"/>
            <a:r>
              <a:rPr lang="en-US" dirty="0" smtClean="0"/>
              <a:t>Fig: Tolerance value of drilling operation </a:t>
            </a:r>
            <a:r>
              <a:rPr lang="en-US" baseline="30000" dirty="0" smtClean="0"/>
              <a:t>[4]</a:t>
            </a:r>
            <a:endParaRPr lang="en-US" baseline="30000" dirty="0"/>
          </a:p>
        </p:txBody>
      </p:sp>
    </p:spTree>
    <p:extLst>
      <p:ext uri="{BB962C8B-B14F-4D97-AF65-F5344CB8AC3E}">
        <p14:creationId xmlns:p14="http://schemas.microsoft.com/office/powerpoint/2010/main" val="2183127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Exchange test</a:t>
            </a:r>
            <a:endParaRPr lang="en-US" dirty="0"/>
          </a:p>
        </p:txBody>
      </p:sp>
      <p:sp>
        <p:nvSpPr>
          <p:cNvPr id="3" name="Content Placeholder 2"/>
          <p:cNvSpPr>
            <a:spLocks noGrp="1"/>
          </p:cNvSpPr>
          <p:nvPr>
            <p:ph idx="1"/>
          </p:nvPr>
        </p:nvSpPr>
        <p:spPr/>
        <p:txBody>
          <a:bodyPr>
            <a:normAutofit/>
          </a:bodyPr>
          <a:lstStyle/>
          <a:p>
            <a:pPr algn="just"/>
            <a:r>
              <a:rPr lang="en-US" dirty="0" smtClean="0"/>
              <a:t>In closed loop test the file is converted into a standard format such as IGES or STEP and then these formats are opened again in the same CAD software. From closed loop  test following observations are made</a:t>
            </a:r>
          </a:p>
          <a:p>
            <a:pPr algn="just"/>
            <a:r>
              <a:rPr lang="en-US" dirty="0"/>
              <a:t>In IGES format all the features are converted into a body and in STEP format </a:t>
            </a:r>
            <a:r>
              <a:rPr lang="en-US" dirty="0" smtClean="0"/>
              <a:t>the part </a:t>
            </a:r>
            <a:r>
              <a:rPr lang="en-US" dirty="0"/>
              <a:t>is imported as one solid part there are no features present </a:t>
            </a:r>
            <a:endParaRPr lang="en-US" dirty="0" smtClean="0"/>
          </a:p>
          <a:p>
            <a:pPr algn="just"/>
            <a:r>
              <a:rPr lang="en-US" dirty="0" smtClean="0"/>
              <a:t>The </a:t>
            </a:r>
            <a:r>
              <a:rPr lang="en-US" dirty="0"/>
              <a:t>imported part doesn't have any expression this means Parametric </a:t>
            </a:r>
            <a:r>
              <a:rPr lang="en-US" dirty="0" smtClean="0"/>
              <a:t>modelling feature </a:t>
            </a:r>
            <a:r>
              <a:rPr lang="en-US" dirty="0"/>
              <a:t>is not available anymore.</a:t>
            </a:r>
          </a:p>
          <a:p>
            <a:pPr algn="just"/>
            <a:r>
              <a:rPr lang="en-US" dirty="0"/>
              <a:t> All rendering options are deleted.</a:t>
            </a:r>
          </a:p>
        </p:txBody>
      </p:sp>
    </p:spTree>
    <p:extLst>
      <p:ext uri="{BB962C8B-B14F-4D97-AF65-F5344CB8AC3E}">
        <p14:creationId xmlns:p14="http://schemas.microsoft.com/office/powerpoint/2010/main" val="131906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Closed Loop Testing – conversion to IGES Format</a:t>
            </a:r>
            <a:endParaRPr lang="en-US"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2904159"/>
            <a:ext cx="5181600" cy="219427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748803"/>
            <a:ext cx="5181600" cy="2504981"/>
          </a:xfrm>
        </p:spPr>
      </p:pic>
      <p:sp>
        <p:nvSpPr>
          <p:cNvPr id="8" name="TextBox 7"/>
          <p:cNvSpPr txBox="1"/>
          <p:nvPr/>
        </p:nvSpPr>
        <p:spPr>
          <a:xfrm>
            <a:off x="838200" y="5253784"/>
            <a:ext cx="5181600" cy="646331"/>
          </a:xfrm>
          <a:prstGeom prst="rect">
            <a:avLst/>
          </a:prstGeom>
          <a:noFill/>
        </p:spPr>
        <p:txBody>
          <a:bodyPr wrap="square" rtlCol="0">
            <a:spAutoFit/>
          </a:bodyPr>
          <a:lstStyle/>
          <a:p>
            <a:pPr algn="ctr"/>
            <a:r>
              <a:rPr lang="en-US" dirty="0" smtClean="0"/>
              <a:t>Fig: Part file created in NX with features and parametric modelling</a:t>
            </a:r>
            <a:endParaRPr lang="en-US" dirty="0"/>
          </a:p>
        </p:txBody>
      </p:sp>
      <p:sp>
        <p:nvSpPr>
          <p:cNvPr id="9" name="TextBox 8"/>
          <p:cNvSpPr txBox="1"/>
          <p:nvPr/>
        </p:nvSpPr>
        <p:spPr>
          <a:xfrm>
            <a:off x="6072064" y="5262491"/>
            <a:ext cx="5181600" cy="369332"/>
          </a:xfrm>
          <a:prstGeom prst="rect">
            <a:avLst/>
          </a:prstGeom>
          <a:noFill/>
        </p:spPr>
        <p:txBody>
          <a:bodyPr wrap="square" rtlCol="0">
            <a:spAutoFit/>
          </a:bodyPr>
          <a:lstStyle/>
          <a:p>
            <a:pPr algn="ctr"/>
            <a:r>
              <a:rPr lang="en-US" dirty="0" smtClean="0"/>
              <a:t>Fig: Part file converted to IGES standard </a:t>
            </a:r>
            <a:endParaRPr lang="en-US" dirty="0"/>
          </a:p>
        </p:txBody>
      </p:sp>
    </p:spTree>
    <p:extLst>
      <p:ext uri="{BB962C8B-B14F-4D97-AF65-F5344CB8AC3E}">
        <p14:creationId xmlns:p14="http://schemas.microsoft.com/office/powerpoint/2010/main" val="3543300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Closed loop  test – conversion to STEP</a:t>
            </a:r>
            <a:endParaRPr lang="en-US"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2904159"/>
            <a:ext cx="5181600" cy="219427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713104"/>
            <a:ext cx="5181600" cy="2576380"/>
          </a:xfrm>
        </p:spPr>
      </p:pic>
      <p:sp>
        <p:nvSpPr>
          <p:cNvPr id="8" name="TextBox 7"/>
          <p:cNvSpPr txBox="1"/>
          <p:nvPr/>
        </p:nvSpPr>
        <p:spPr>
          <a:xfrm>
            <a:off x="838200" y="5253784"/>
            <a:ext cx="5181600" cy="646331"/>
          </a:xfrm>
          <a:prstGeom prst="rect">
            <a:avLst/>
          </a:prstGeom>
          <a:noFill/>
        </p:spPr>
        <p:txBody>
          <a:bodyPr wrap="square" rtlCol="0">
            <a:spAutoFit/>
          </a:bodyPr>
          <a:lstStyle/>
          <a:p>
            <a:pPr algn="ctr"/>
            <a:r>
              <a:rPr lang="en-US" dirty="0" smtClean="0"/>
              <a:t>Fig: Original Part file created in NX with features and parametric modelling</a:t>
            </a:r>
            <a:endParaRPr lang="en-US" dirty="0"/>
          </a:p>
        </p:txBody>
      </p:sp>
      <p:sp>
        <p:nvSpPr>
          <p:cNvPr id="9" name="TextBox 8"/>
          <p:cNvSpPr txBox="1"/>
          <p:nvPr/>
        </p:nvSpPr>
        <p:spPr>
          <a:xfrm>
            <a:off x="6019810" y="5340869"/>
            <a:ext cx="5181600" cy="369332"/>
          </a:xfrm>
          <a:prstGeom prst="rect">
            <a:avLst/>
          </a:prstGeom>
          <a:noFill/>
        </p:spPr>
        <p:txBody>
          <a:bodyPr wrap="square" rtlCol="0">
            <a:spAutoFit/>
          </a:bodyPr>
          <a:lstStyle/>
          <a:p>
            <a:pPr algn="ctr"/>
            <a:r>
              <a:rPr lang="en-US" dirty="0" smtClean="0"/>
              <a:t>Fig: Part file after conversion from STEP conversion</a:t>
            </a:r>
            <a:endParaRPr lang="en-US" dirty="0"/>
          </a:p>
        </p:txBody>
      </p:sp>
    </p:spTree>
    <p:extLst>
      <p:ext uri="{BB962C8B-B14F-4D97-AF65-F5344CB8AC3E}">
        <p14:creationId xmlns:p14="http://schemas.microsoft.com/office/powerpoint/2010/main" val="1045464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Closed loop test</a:t>
            </a:r>
            <a:endParaRPr lang="en-US" dirty="0"/>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1878340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followed to met the requirements</a:t>
            </a:r>
            <a:endParaRPr lang="en-US" dirty="0"/>
          </a:p>
        </p:txBody>
      </p:sp>
      <p:sp>
        <p:nvSpPr>
          <p:cNvPr id="3" name="Content Placeholder 2"/>
          <p:cNvSpPr>
            <a:spLocks noGrp="1"/>
          </p:cNvSpPr>
          <p:nvPr>
            <p:ph idx="1"/>
          </p:nvPr>
        </p:nvSpPr>
        <p:spPr/>
        <p:txBody>
          <a:bodyPr>
            <a:normAutofit/>
          </a:bodyPr>
          <a:lstStyle/>
          <a:p>
            <a:r>
              <a:rPr lang="en-US" dirty="0" smtClean="0"/>
              <a:t>Parametric modeling</a:t>
            </a:r>
          </a:p>
          <a:p>
            <a:pPr marL="0" indent="0">
              <a:buNone/>
            </a:pPr>
            <a:endParaRPr lang="en-US" dirty="0"/>
          </a:p>
          <a:p>
            <a:pPr marL="0" indent="0">
              <a:buNone/>
            </a:pPr>
            <a:endParaRPr lang="en-US" dirty="0" smtClean="0"/>
          </a:p>
          <a:p>
            <a:r>
              <a:rPr lang="en-US" dirty="0" smtClean="0"/>
              <a:t>Feature modelling</a:t>
            </a:r>
          </a:p>
          <a:p>
            <a:pPr marL="0" indent="0">
              <a:buNone/>
            </a:pPr>
            <a:endParaRPr lang="en-US" dirty="0"/>
          </a:p>
        </p:txBody>
      </p:sp>
    </p:spTree>
    <p:extLst>
      <p:ext uri="{BB962C8B-B14F-4D97-AF65-F5344CB8AC3E}">
        <p14:creationId xmlns:p14="http://schemas.microsoft.com/office/powerpoint/2010/main" val="3266969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Part Modeling</a:t>
            </a:r>
            <a:endParaRPr lang="en-US" dirty="0"/>
          </a:p>
        </p:txBody>
      </p:sp>
      <p:sp>
        <p:nvSpPr>
          <p:cNvPr id="5" name="Content Placeholder 4"/>
          <p:cNvSpPr>
            <a:spLocks noGrp="1"/>
          </p:cNvSpPr>
          <p:nvPr>
            <p:ph sz="half" idx="1"/>
          </p:nvPr>
        </p:nvSpPr>
        <p:spPr/>
        <p:txBody>
          <a:bodyPr/>
          <a:lstStyle/>
          <a:p>
            <a:pPr algn="just"/>
            <a:r>
              <a:rPr lang="en-US" dirty="0" smtClean="0"/>
              <a:t>Component selected for Modelling is Adjustable wrench also known as crescent wrench</a:t>
            </a:r>
          </a:p>
          <a:p>
            <a:pPr algn="just"/>
            <a:r>
              <a:rPr lang="en-US" dirty="0" smtClean="0"/>
              <a:t>It has 4 parts</a:t>
            </a:r>
          </a:p>
          <a:p>
            <a:pPr lvl="1" algn="just"/>
            <a:r>
              <a:rPr lang="en-US" dirty="0" smtClean="0"/>
              <a:t>Main body</a:t>
            </a:r>
          </a:p>
          <a:p>
            <a:pPr lvl="1" algn="just"/>
            <a:r>
              <a:rPr lang="en-US" dirty="0" smtClean="0"/>
              <a:t>Moving jaw</a:t>
            </a:r>
          </a:p>
          <a:p>
            <a:pPr lvl="1" algn="just"/>
            <a:r>
              <a:rPr lang="en-US" dirty="0" smtClean="0"/>
              <a:t>Screw</a:t>
            </a:r>
          </a:p>
          <a:p>
            <a:pPr lvl="1" algn="just"/>
            <a:r>
              <a:rPr lang="en-US" dirty="0" smtClean="0"/>
              <a:t>Pin</a:t>
            </a:r>
          </a:p>
          <a:p>
            <a:pPr algn="just"/>
            <a:r>
              <a:rPr lang="en-US" dirty="0" smtClean="0"/>
              <a:t>The software used for modeling is NX</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46622" y="1446800"/>
            <a:ext cx="4432756" cy="4351338"/>
          </a:xfrm>
        </p:spPr>
      </p:pic>
      <p:sp>
        <p:nvSpPr>
          <p:cNvPr id="8" name="TextBox 7"/>
          <p:cNvSpPr txBox="1"/>
          <p:nvPr/>
        </p:nvSpPr>
        <p:spPr>
          <a:xfrm>
            <a:off x="6949440" y="5982789"/>
            <a:ext cx="3997234" cy="369332"/>
          </a:xfrm>
          <a:prstGeom prst="rect">
            <a:avLst/>
          </a:prstGeom>
          <a:noFill/>
        </p:spPr>
        <p:txBody>
          <a:bodyPr wrap="square" rtlCol="0">
            <a:spAutoFit/>
          </a:bodyPr>
          <a:lstStyle/>
          <a:p>
            <a:pPr algn="ctr"/>
            <a:r>
              <a:rPr lang="en-US" dirty="0" smtClean="0"/>
              <a:t>Fig: Adjustable Spanner</a:t>
            </a:r>
            <a:endParaRPr lang="en-US" dirty="0"/>
          </a:p>
        </p:txBody>
      </p:sp>
    </p:spTree>
    <p:extLst>
      <p:ext uri="{BB962C8B-B14F-4D97-AF65-F5344CB8AC3E}">
        <p14:creationId xmlns:p14="http://schemas.microsoft.com/office/powerpoint/2010/main" val="3721968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of Part – Parametric modeling</a:t>
            </a:r>
            <a:endParaRPr 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251279" y="1459863"/>
            <a:ext cx="6244046" cy="4117975"/>
          </a:xfrm>
        </p:spPr>
      </p:pic>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21987" y="1982378"/>
            <a:ext cx="4134427" cy="2810267"/>
          </a:xfrm>
        </p:spPr>
      </p:pic>
      <p:sp>
        <p:nvSpPr>
          <p:cNvPr id="7" name="TextBox 6"/>
          <p:cNvSpPr txBox="1"/>
          <p:nvPr/>
        </p:nvSpPr>
        <p:spPr>
          <a:xfrm>
            <a:off x="914400" y="6139543"/>
            <a:ext cx="10802983" cy="369332"/>
          </a:xfrm>
          <a:prstGeom prst="rect">
            <a:avLst/>
          </a:prstGeom>
          <a:noFill/>
        </p:spPr>
        <p:txBody>
          <a:bodyPr wrap="square" rtlCol="0">
            <a:spAutoFit/>
          </a:bodyPr>
          <a:lstStyle/>
          <a:p>
            <a:r>
              <a:rPr lang="en-US" dirty="0" smtClean="0"/>
              <a:t>From a Product catalogue of a manufacturer</a:t>
            </a:r>
            <a:r>
              <a:rPr lang="en-US" baseline="30000" dirty="0" smtClean="0"/>
              <a:t>[1] </a:t>
            </a:r>
            <a:r>
              <a:rPr lang="en-US" dirty="0" smtClean="0"/>
              <a:t>some of the dimensions of the wrench are taken</a:t>
            </a:r>
            <a:endParaRPr lang="en-US" dirty="0"/>
          </a:p>
        </p:txBody>
      </p:sp>
      <p:sp>
        <p:nvSpPr>
          <p:cNvPr id="8" name="TextBox 7"/>
          <p:cNvSpPr txBox="1"/>
          <p:nvPr/>
        </p:nvSpPr>
        <p:spPr>
          <a:xfrm>
            <a:off x="6008914" y="5577838"/>
            <a:ext cx="4441372" cy="369332"/>
          </a:xfrm>
          <a:prstGeom prst="rect">
            <a:avLst/>
          </a:prstGeom>
          <a:noFill/>
        </p:spPr>
        <p:txBody>
          <a:bodyPr wrap="square" rtlCol="0">
            <a:spAutoFit/>
          </a:bodyPr>
          <a:lstStyle/>
          <a:p>
            <a:pPr algn="ctr"/>
            <a:r>
              <a:rPr lang="en-US" dirty="0" smtClean="0"/>
              <a:t>Fig: Dimension of the parts</a:t>
            </a:r>
            <a:endParaRPr lang="en-US" dirty="0"/>
          </a:p>
        </p:txBody>
      </p:sp>
    </p:spTree>
    <p:extLst>
      <p:ext uri="{BB962C8B-B14F-4D97-AF65-F5344CB8AC3E}">
        <p14:creationId xmlns:p14="http://schemas.microsoft.com/office/powerpoint/2010/main" val="1830442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of Parts – Parameter introduction</a:t>
            </a:r>
            <a:endParaRPr lang="en-US" dirty="0"/>
          </a:p>
        </p:txBody>
      </p:sp>
      <p:sp>
        <p:nvSpPr>
          <p:cNvPr id="3" name="Content Placeholder 2"/>
          <p:cNvSpPr>
            <a:spLocks noGrp="1"/>
          </p:cNvSpPr>
          <p:nvPr>
            <p:ph sz="half" idx="1"/>
          </p:nvPr>
        </p:nvSpPr>
        <p:spPr/>
        <p:txBody>
          <a:bodyPr>
            <a:normAutofit/>
          </a:bodyPr>
          <a:lstStyle/>
          <a:p>
            <a:pPr marL="0" indent="0" algn="just">
              <a:buNone/>
            </a:pPr>
            <a:r>
              <a:rPr lang="en-US" dirty="0" smtClean="0"/>
              <a:t>In-order to </a:t>
            </a:r>
            <a:r>
              <a:rPr lang="en-US" dirty="0"/>
              <a:t>make one model for all their products parametric modeling of the parts is </a:t>
            </a:r>
            <a:r>
              <a:rPr lang="en-US" dirty="0" smtClean="0"/>
              <a:t>required this </a:t>
            </a:r>
            <a:r>
              <a:rPr lang="en-US" dirty="0"/>
              <a:t>is done by the following way.</a:t>
            </a:r>
          </a:p>
          <a:p>
            <a:pPr algn="just"/>
            <a:r>
              <a:rPr lang="en-US" dirty="0" smtClean="0"/>
              <a:t>Listing possible values</a:t>
            </a:r>
            <a:endParaRPr lang="en-US" dirty="0"/>
          </a:p>
          <a:p>
            <a:pPr algn="just"/>
            <a:r>
              <a:rPr lang="en-US" dirty="0"/>
              <a:t> </a:t>
            </a:r>
            <a:r>
              <a:rPr lang="en-US" dirty="0" smtClean="0"/>
              <a:t>Model number variable</a:t>
            </a:r>
            <a:endParaRPr lang="en-US" dirty="0"/>
          </a:p>
          <a:p>
            <a:pPr algn="just"/>
            <a:r>
              <a:rPr lang="en-US" dirty="0"/>
              <a:t> </a:t>
            </a:r>
            <a:r>
              <a:rPr lang="en-US" dirty="0" smtClean="0"/>
              <a:t>Look up table.</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22072" y="1907178"/>
            <a:ext cx="5310553" cy="2405523"/>
          </a:xfrm>
        </p:spPr>
      </p:pic>
      <p:sp>
        <p:nvSpPr>
          <p:cNvPr id="6" name="TextBox 5"/>
          <p:cNvSpPr txBox="1"/>
          <p:nvPr/>
        </p:nvSpPr>
        <p:spPr>
          <a:xfrm>
            <a:off x="7158446" y="4689566"/>
            <a:ext cx="4391297" cy="369332"/>
          </a:xfrm>
          <a:prstGeom prst="rect">
            <a:avLst/>
          </a:prstGeom>
          <a:noFill/>
        </p:spPr>
        <p:txBody>
          <a:bodyPr wrap="square" rtlCol="0">
            <a:spAutoFit/>
          </a:bodyPr>
          <a:lstStyle/>
          <a:p>
            <a:r>
              <a:rPr lang="en-US" dirty="0" smtClean="0"/>
              <a:t>Fig: Creation of Parameters in NX</a:t>
            </a:r>
            <a:endParaRPr lang="en-US" dirty="0"/>
          </a:p>
        </p:txBody>
      </p:sp>
    </p:spTree>
    <p:extLst>
      <p:ext uri="{BB962C8B-B14F-4D97-AF65-F5344CB8AC3E}">
        <p14:creationId xmlns:p14="http://schemas.microsoft.com/office/powerpoint/2010/main" val="1119881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Modeling of Parts – Parameter introduction</a:t>
            </a:r>
            <a:endParaRPr lang="en-US" dirty="0"/>
          </a:p>
        </p:txBody>
      </p:sp>
      <p:sp>
        <p:nvSpPr>
          <p:cNvPr id="6" name="Content Placeholder 5"/>
          <p:cNvSpPr>
            <a:spLocks noGrp="1"/>
          </p:cNvSpPr>
          <p:nvPr>
            <p:ph idx="1"/>
          </p:nvPr>
        </p:nvSpPr>
        <p:spPr>
          <a:xfrm>
            <a:off x="838200" y="1690688"/>
            <a:ext cx="10515600" cy="4486275"/>
          </a:xfrm>
        </p:spPr>
        <p:txBody>
          <a:bodyPr>
            <a:normAutofit fontScale="85000" lnSpcReduction="20000"/>
          </a:bodyPr>
          <a:lstStyle/>
          <a:p>
            <a:pPr algn="just"/>
            <a:r>
              <a:rPr lang="en-US" dirty="0" smtClean="0"/>
              <a:t>From </a:t>
            </a:r>
            <a:r>
              <a:rPr lang="en-US" dirty="0"/>
              <a:t>one main parameter (here maximum size of the bolt head that can be </a:t>
            </a:r>
            <a:r>
              <a:rPr lang="en-US" dirty="0" smtClean="0"/>
              <a:t>hold) parameter </a:t>
            </a:r>
            <a:r>
              <a:rPr lang="en-US" dirty="0"/>
              <a:t>A all other parameters are </a:t>
            </a:r>
            <a:r>
              <a:rPr lang="en-US" dirty="0" smtClean="0"/>
              <a:t>derived.</a:t>
            </a:r>
            <a:endParaRPr lang="en-US" dirty="0"/>
          </a:p>
          <a:p>
            <a:pPr algn="just"/>
            <a:r>
              <a:rPr lang="en-US" dirty="0"/>
              <a:t> Using the table value and </a:t>
            </a:r>
            <a:r>
              <a:rPr lang="en-US" dirty="0" smtClean="0"/>
              <a:t>fitting </a:t>
            </a:r>
            <a:r>
              <a:rPr lang="en-US" dirty="0"/>
              <a:t>a polyline of order 2 </a:t>
            </a:r>
            <a:r>
              <a:rPr lang="en-US" dirty="0" smtClean="0"/>
              <a:t>relationship with all </a:t>
            </a:r>
            <a:r>
              <a:rPr lang="en-US" dirty="0"/>
              <a:t>the other </a:t>
            </a:r>
            <a:r>
              <a:rPr lang="en-US" dirty="0" smtClean="0"/>
              <a:t>parameters are calculated from this relation between variables other variables are derived.</a:t>
            </a:r>
            <a:endParaRPr lang="en-US" dirty="0"/>
          </a:p>
          <a:p>
            <a:pPr algn="just"/>
            <a:r>
              <a:rPr lang="en-US" dirty="0"/>
              <a:t> These parameters are then can be extracted to the NX </a:t>
            </a:r>
            <a:r>
              <a:rPr lang="en-US" dirty="0" smtClean="0"/>
              <a:t>expression</a:t>
            </a:r>
          </a:p>
          <a:p>
            <a:pPr marL="0" indent="0" algn="just">
              <a:buNone/>
            </a:pPr>
            <a:r>
              <a:rPr lang="en-US" dirty="0"/>
              <a:t>This process has following advantages</a:t>
            </a:r>
          </a:p>
          <a:p>
            <a:pPr algn="just"/>
            <a:r>
              <a:rPr lang="en-US" dirty="0"/>
              <a:t> Instead of making only for particular set of model types we can have </a:t>
            </a:r>
            <a:r>
              <a:rPr lang="en-US" dirty="0" smtClean="0"/>
              <a:t>infinite number of </a:t>
            </a:r>
            <a:r>
              <a:rPr lang="en-US" dirty="0"/>
              <a:t>model. So this model is better if a design analysis need to be done.</a:t>
            </a:r>
          </a:p>
          <a:p>
            <a:pPr algn="just"/>
            <a:r>
              <a:rPr lang="en-US" dirty="0"/>
              <a:t> By this method we can involve expression relation between parameter which </a:t>
            </a:r>
            <a:r>
              <a:rPr lang="en-US" dirty="0" smtClean="0"/>
              <a:t>are more </a:t>
            </a:r>
            <a:r>
              <a:rPr lang="en-US" dirty="0"/>
              <a:t>than order1 (NX expression does not allow for Quadratic or cubic </a:t>
            </a:r>
            <a:r>
              <a:rPr lang="en-US" dirty="0" smtClean="0"/>
              <a:t>expression if </a:t>
            </a:r>
            <a:r>
              <a:rPr lang="en-US" dirty="0"/>
              <a:t>the two parameters are of same dimension( example length of the part) .</a:t>
            </a:r>
          </a:p>
        </p:txBody>
      </p:sp>
    </p:spTree>
    <p:extLst>
      <p:ext uri="{BB962C8B-B14F-4D97-AF65-F5344CB8AC3E}">
        <p14:creationId xmlns:p14="http://schemas.microsoft.com/office/powerpoint/2010/main" val="3464469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22515" y="365125"/>
            <a:ext cx="11220994" cy="1325563"/>
          </a:xfrm>
        </p:spPr>
        <p:txBody>
          <a:bodyPr/>
          <a:lstStyle/>
          <a:p>
            <a:r>
              <a:rPr lang="en-US" dirty="0" smtClean="0"/>
              <a:t>Modeling of parts – General procedure followed</a:t>
            </a:r>
            <a:endParaRPr lang="en-US" dirty="0"/>
          </a:p>
        </p:txBody>
      </p:sp>
      <p:sp>
        <p:nvSpPr>
          <p:cNvPr id="6" name="Content Placeholder 5"/>
          <p:cNvSpPr>
            <a:spLocks noGrp="1"/>
          </p:cNvSpPr>
          <p:nvPr>
            <p:ph idx="1"/>
          </p:nvPr>
        </p:nvSpPr>
        <p:spPr/>
        <p:txBody>
          <a:bodyPr>
            <a:normAutofit lnSpcReduction="10000"/>
          </a:bodyPr>
          <a:lstStyle/>
          <a:p>
            <a:pPr algn="just"/>
            <a:r>
              <a:rPr lang="en-US" dirty="0" smtClean="0"/>
              <a:t>Top down approach is followed.</a:t>
            </a:r>
          </a:p>
          <a:p>
            <a:pPr algn="just"/>
            <a:r>
              <a:rPr lang="en-US" dirty="0" smtClean="0"/>
              <a:t>All dimensions are made in reference with the parameters defined.</a:t>
            </a:r>
          </a:p>
          <a:p>
            <a:pPr algn="just"/>
            <a:r>
              <a:rPr lang="en-US" dirty="0" smtClean="0"/>
              <a:t> While making the parts features are used thinking of manufacturing. for example instead of drawing circle and extrude, hole feature is used.</a:t>
            </a:r>
          </a:p>
          <a:p>
            <a:pPr algn="just"/>
            <a:r>
              <a:rPr lang="en-US" dirty="0" smtClean="0"/>
              <a:t> All the extrude option the end point is given with reference to the surface end.</a:t>
            </a:r>
          </a:p>
          <a:p>
            <a:pPr algn="just"/>
            <a:r>
              <a:rPr lang="en-US" dirty="0" smtClean="0"/>
              <a:t> While making any sketch it is ensured that the sketch is fully constrained and there is no auto constrained available and the dimensions for constraining is also a parameter.</a:t>
            </a:r>
          </a:p>
          <a:p>
            <a:endParaRPr lang="en-US" dirty="0"/>
          </a:p>
        </p:txBody>
      </p:sp>
    </p:spTree>
    <p:extLst>
      <p:ext uri="{BB962C8B-B14F-4D97-AF65-F5344CB8AC3E}">
        <p14:creationId xmlns:p14="http://schemas.microsoft.com/office/powerpoint/2010/main" val="2087019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of part – Part 1 </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dirty="0"/>
          </a:p>
        </p:txBody>
      </p:sp>
    </p:spTree>
    <p:extLst>
      <p:ext uri="{BB962C8B-B14F-4D97-AF65-F5344CB8AC3E}">
        <p14:creationId xmlns:p14="http://schemas.microsoft.com/office/powerpoint/2010/main" val="1391855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695</TotalTime>
  <Words>1417</Words>
  <Application>Microsoft Office PowerPoint</Application>
  <PresentationFormat>Widescreen</PresentationFormat>
  <Paragraphs>98</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Requirements to be met</vt:lpstr>
      <vt:lpstr>Steps followed to met the requirements</vt:lpstr>
      <vt:lpstr>Part Modeling</vt:lpstr>
      <vt:lpstr>Modeling of Part – Parametric modeling</vt:lpstr>
      <vt:lpstr>Modeling of Parts – Parameter introduction</vt:lpstr>
      <vt:lpstr>Modeling of Parts – Parameter introduction</vt:lpstr>
      <vt:lpstr>Modeling of parts – General procedure followed</vt:lpstr>
      <vt:lpstr>Modeling of part – Part 1 </vt:lpstr>
      <vt:lpstr>Modeling of part – Part 1 </vt:lpstr>
      <vt:lpstr>Modeling of parts – steps in making part1</vt:lpstr>
      <vt:lpstr>Modeling of parts – part 1 </vt:lpstr>
      <vt:lpstr>Modeling of parts – part 2</vt:lpstr>
      <vt:lpstr>Modeling of parts – part 3 &amp; 4</vt:lpstr>
      <vt:lpstr>Assembly of parts</vt:lpstr>
      <vt:lpstr>Assembly of parts – choosing constraints</vt:lpstr>
      <vt:lpstr>Assembly of parts</vt:lpstr>
      <vt:lpstr>Manufacturing of part</vt:lpstr>
      <vt:lpstr>Manufacturing of part –selection of primary production process</vt:lpstr>
      <vt:lpstr>Primary process selection</vt:lpstr>
      <vt:lpstr>Primary process selection</vt:lpstr>
      <vt:lpstr>Manufacturing of part 1</vt:lpstr>
      <vt:lpstr>File Exchange test</vt:lpstr>
      <vt:lpstr>Closed Loop Testing – conversion to IGES Format</vt:lpstr>
      <vt:lpstr>Closed loop  test – conversion to STEP</vt:lpstr>
      <vt:lpstr>Closed loop test</vt:lpstr>
    </vt:vector>
  </TitlesOfParts>
  <Company>KU Leuven FEB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Sonai Pandiyan Subramanian</dc:creator>
  <cp:lastModifiedBy>Sonai Pandiyan Subramanian</cp:lastModifiedBy>
  <cp:revision>22</cp:revision>
  <dcterms:created xsi:type="dcterms:W3CDTF">2018-06-07T15:33:10Z</dcterms:created>
  <dcterms:modified xsi:type="dcterms:W3CDTF">2018-06-08T03:08:36Z</dcterms:modified>
</cp:coreProperties>
</file>