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57" r:id="rId3"/>
    <p:sldId id="258" r:id="rId4"/>
    <p:sldId id="259" r:id="rId5"/>
    <p:sldId id="260" r:id="rId6"/>
    <p:sldId id="261" r:id="rId7"/>
    <p:sldId id="263" r:id="rId8"/>
    <p:sldId id="264" r:id="rId9"/>
    <p:sldId id="262" r:id="rId10"/>
    <p:sldId id="265" r:id="rId11"/>
    <p:sldId id="266" r:id="rId12"/>
    <p:sldId id="267" r:id="rId13"/>
    <p:sldId id="269" r:id="rId14"/>
    <p:sldId id="270" r:id="rId15"/>
    <p:sldId id="273" r:id="rId16"/>
    <p:sldId id="268" r:id="rId17"/>
    <p:sldId id="272"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B61BEF0D-F0BB-DE4B-95CE-6DB70DBA9567}" type="datetimeFigureOut">
              <a:rPr lang="en-US" smtClean="0"/>
              <a:pPr/>
              <a:t>4/18/2019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49893804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630069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3492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4/18/2019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54468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B61BEF0D-F0BB-DE4B-95CE-6DB70DBA9567}" type="datetimeFigureOut">
              <a:rPr lang="en-US" smtClean="0"/>
              <a:pPr/>
              <a:t>4/18/2019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08233672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4/18/2019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974910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9687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5281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9353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2A54C80-263E-416B-A8E0-580EDEADCBDC}" type="datetimeFigureOut">
              <a:rPr lang="en-US" smtClean="0"/>
              <a:t>4/18/2019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19954A3-9DFD-4C44-94BA-B95130A3BA1C}"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76576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61BEF0D-F0BB-DE4B-95CE-6DB70DBA9567}" type="datetimeFigureOut">
              <a:rPr lang="en-US" smtClean="0"/>
              <a:pPr/>
              <a:t>4/18/2019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34988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B61BEF0D-F0BB-DE4B-95CE-6DB70DBA9567}" type="datetimeFigureOut">
              <a:rPr lang="en-US" smtClean="0"/>
              <a:pPr/>
              <a:t>4/18/2019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57F1E4F-1CFF-5643-939E-217C01CDF56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7651530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dataaspirant.com/2017/02/01/decision-tree-algorithm-python-with-scikit-learn/" TargetMode="External"/><Relationship Id="rId2" Type="http://schemas.openxmlformats.org/officeDocument/2006/relationships/hyperlink" Target="https://medium.com/@rrfd/boosting-bagging-and-stacking-ensemble-methods-with-sklearn-and-mlens-a455c0c982d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0DE10-B39A-4E5B-A618-165EECE80F32}"/>
              </a:ext>
            </a:extLst>
          </p:cNvPr>
          <p:cNvSpPr>
            <a:spLocks noGrp="1"/>
          </p:cNvSpPr>
          <p:nvPr>
            <p:ph type="ctrTitle"/>
          </p:nvPr>
        </p:nvSpPr>
        <p:spPr>
          <a:xfrm>
            <a:off x="1753761" y="2638424"/>
            <a:ext cx="9038064" cy="2901721"/>
          </a:xfrm>
        </p:spPr>
        <p:txBody>
          <a:bodyPr/>
          <a:lstStyle/>
          <a:p>
            <a:r>
              <a:rPr lang="en-US" sz="2400" dirty="0"/>
              <a:t>FINAL PROJECT</a:t>
            </a:r>
            <a:br>
              <a:rPr lang="en-US" sz="2400" dirty="0"/>
            </a:br>
            <a:r>
              <a:rPr lang="en-US" sz="2400" dirty="0"/>
              <a:t>Statistical and Predictive Modeling for Analytics II (DATA 2204)</a:t>
            </a:r>
            <a:br>
              <a:rPr lang="en-US" sz="2400" dirty="0"/>
            </a:br>
            <a:br>
              <a:rPr lang="en-US" sz="2400" dirty="0"/>
            </a:br>
            <a:r>
              <a:rPr lang="en-US" sz="2400" dirty="0"/>
              <a:t>					                  SONAKSHI Karkera</a:t>
            </a:r>
            <a:br>
              <a:rPr lang="en-US" sz="2400" dirty="0"/>
            </a:br>
            <a:r>
              <a:rPr lang="en-US" sz="2400" dirty="0"/>
              <a:t>				                                              100720763</a:t>
            </a:r>
            <a:br>
              <a:rPr lang="en-US" sz="2400" dirty="0"/>
            </a:br>
            <a:r>
              <a:rPr lang="en-US" sz="2400" dirty="0"/>
              <a:t>                                                                                     Prof: Sam </a:t>
            </a:r>
            <a:r>
              <a:rPr lang="en-US" sz="2400" dirty="0" err="1"/>
              <a:t>plati</a:t>
            </a:r>
            <a:endParaRPr lang="en-US" sz="2400" dirty="0"/>
          </a:p>
        </p:txBody>
      </p:sp>
      <p:sp>
        <p:nvSpPr>
          <p:cNvPr id="3" name="Subtitle 2">
            <a:extLst>
              <a:ext uri="{FF2B5EF4-FFF2-40B4-BE49-F238E27FC236}">
                <a16:creationId xmlns:a16="http://schemas.microsoft.com/office/drawing/2014/main" id="{0DEBB603-4F72-445F-B4B7-BBD9EF60FCEF}"/>
              </a:ext>
            </a:extLst>
          </p:cNvPr>
          <p:cNvSpPr>
            <a:spLocks noGrp="1"/>
          </p:cNvSpPr>
          <p:nvPr>
            <p:ph type="subTitle" idx="1"/>
          </p:nvPr>
        </p:nvSpPr>
        <p:spPr>
          <a:xfrm>
            <a:off x="1829403" y="1317854"/>
            <a:ext cx="8514747" cy="1587271"/>
          </a:xfrm>
        </p:spPr>
        <p:txBody>
          <a:bodyPr>
            <a:noAutofit/>
          </a:bodyPr>
          <a:lstStyle/>
          <a:p>
            <a:r>
              <a:rPr lang="en-US" sz="3600" b="1" cap="all" dirty="0">
                <a:latin typeface="+mj-lt"/>
                <a:ea typeface="+mj-ea"/>
                <a:cs typeface="+mj-cs"/>
              </a:rPr>
              <a:t>Fraud transaction detection for banking industry</a:t>
            </a:r>
          </a:p>
        </p:txBody>
      </p:sp>
    </p:spTree>
    <p:extLst>
      <p:ext uri="{BB962C8B-B14F-4D97-AF65-F5344CB8AC3E}">
        <p14:creationId xmlns:p14="http://schemas.microsoft.com/office/powerpoint/2010/main" val="630711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58D32A-9EB5-473C-BB70-993C6E10CF01}"/>
              </a:ext>
            </a:extLst>
          </p:cNvPr>
          <p:cNvSpPr>
            <a:spLocks noGrp="1"/>
          </p:cNvSpPr>
          <p:nvPr>
            <p:ph idx="1"/>
          </p:nvPr>
        </p:nvSpPr>
        <p:spPr>
          <a:xfrm>
            <a:off x="1172634" y="333376"/>
            <a:ext cx="8596668" cy="5812762"/>
          </a:xfrm>
        </p:spPr>
        <p:txBody>
          <a:bodyPr/>
          <a:lstStyle/>
          <a:p>
            <a:r>
              <a:rPr lang="en-US" u="sng" dirty="0"/>
              <a:t>Gradient boosting: </a:t>
            </a:r>
            <a:r>
              <a:rPr lang="en-US" dirty="0"/>
              <a:t>Gradient Boosting trains models in a gradual, additive and sequential manner. It identifies the shortcoming of weak decision tree by using gradient in the loss function.</a:t>
            </a:r>
          </a:p>
          <a:p>
            <a:r>
              <a:rPr lang="en-US" dirty="0"/>
              <a:t>the loss function would be a measure of how good our predictive model is at classifying fraudulent behavior. </a:t>
            </a:r>
          </a:p>
          <a:p>
            <a:r>
              <a:rPr lang="en-US" u="sng" dirty="0"/>
              <a:t>Random Forest Classifier: It</a:t>
            </a:r>
            <a:r>
              <a:rPr lang="en-US" dirty="0"/>
              <a:t> trains each tree independently, using random sample of the data. This randomness helps to make the model more robust than a single decision tree, and they are less likely to overfit on the train data </a:t>
            </a:r>
          </a:p>
          <a:p>
            <a:pPr marL="0" indent="0">
              <a:buNone/>
            </a:pPr>
            <a:r>
              <a:rPr lang="en-US" dirty="0"/>
              <a:t>   </a:t>
            </a:r>
            <a:r>
              <a:rPr lang="en-US" u="sng" dirty="0"/>
              <a:t>Advantages:</a:t>
            </a:r>
          </a:p>
          <a:p>
            <a:r>
              <a:rPr lang="en-US" dirty="0"/>
              <a:t>RF are much easier to tune</a:t>
            </a:r>
          </a:p>
          <a:p>
            <a:r>
              <a:rPr lang="en-US" dirty="0"/>
              <a:t>It resolves overfitting problem.</a:t>
            </a:r>
          </a:p>
        </p:txBody>
      </p:sp>
    </p:spTree>
    <p:extLst>
      <p:ext uri="{BB962C8B-B14F-4D97-AF65-F5344CB8AC3E}">
        <p14:creationId xmlns:p14="http://schemas.microsoft.com/office/powerpoint/2010/main" val="2977399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9645-3F98-44E6-8091-91A179BCD0A0}"/>
              </a:ext>
            </a:extLst>
          </p:cNvPr>
          <p:cNvSpPr>
            <a:spLocks noGrp="1"/>
          </p:cNvSpPr>
          <p:nvPr>
            <p:ph type="title"/>
          </p:nvPr>
        </p:nvSpPr>
        <p:spPr>
          <a:xfrm>
            <a:off x="820209" y="76829"/>
            <a:ext cx="8596668" cy="521363"/>
          </a:xfrm>
        </p:spPr>
        <p:txBody>
          <a:bodyPr>
            <a:normAutofit fontScale="90000"/>
          </a:bodyPr>
          <a:lstStyle/>
          <a:p>
            <a:r>
              <a:rPr lang="en-US" dirty="0"/>
              <a:t>Results</a:t>
            </a:r>
          </a:p>
        </p:txBody>
      </p:sp>
      <p:sp>
        <p:nvSpPr>
          <p:cNvPr id="3" name="Content Placeholder 2">
            <a:extLst>
              <a:ext uri="{FF2B5EF4-FFF2-40B4-BE49-F238E27FC236}">
                <a16:creationId xmlns:a16="http://schemas.microsoft.com/office/drawing/2014/main" id="{709EFCC3-1688-4AD0-B7FD-5F8BF621C028}"/>
              </a:ext>
            </a:extLst>
          </p:cNvPr>
          <p:cNvSpPr>
            <a:spLocks noGrp="1"/>
          </p:cNvSpPr>
          <p:nvPr>
            <p:ph idx="1"/>
          </p:nvPr>
        </p:nvSpPr>
        <p:spPr>
          <a:xfrm>
            <a:off x="820209" y="844586"/>
            <a:ext cx="10556848" cy="5936585"/>
          </a:xfrm>
        </p:spPr>
        <p:txBody>
          <a:bodyPr>
            <a:normAutofit fontScale="92500" lnSpcReduction="10000"/>
          </a:bodyPr>
          <a:lstStyle/>
          <a:p>
            <a:pPr marL="0" indent="0">
              <a:buNone/>
            </a:pPr>
            <a:r>
              <a:rPr lang="en-US" dirty="0"/>
              <a:t>    </a:t>
            </a:r>
            <a:r>
              <a:rPr lang="en-US" b="1" u="sng" dirty="0"/>
              <a:t>Decision tree with Optimization</a:t>
            </a:r>
            <a:endParaRPr lang="en-US" dirty="0"/>
          </a:p>
          <a:p>
            <a:pPr lvl="0"/>
            <a:r>
              <a:rPr lang="en-US" dirty="0"/>
              <a:t>We divide the data into train and test (80:20) after scaling </a:t>
            </a:r>
          </a:p>
          <a:p>
            <a:pPr marL="0" lvl="0" indent="0">
              <a:buNone/>
            </a:pPr>
            <a:r>
              <a:rPr lang="en-US" dirty="0"/>
              <a:t>      the data so that our features fit in the range of 0 to 1.</a:t>
            </a:r>
          </a:p>
          <a:p>
            <a:pPr lvl="0"/>
            <a:r>
              <a:rPr lang="en-US" dirty="0"/>
              <a:t>We set random state as 100 to get standard result each time</a:t>
            </a:r>
          </a:p>
          <a:p>
            <a:pPr marL="0" lvl="0" indent="0">
              <a:buNone/>
            </a:pPr>
            <a:r>
              <a:rPr lang="en-US" dirty="0"/>
              <a:t>      it runs.</a:t>
            </a:r>
          </a:p>
          <a:p>
            <a:pPr lvl="0"/>
            <a:r>
              <a:rPr lang="en-US" dirty="0"/>
              <a:t>We import Decision Tree Classifier through pipeline.</a:t>
            </a:r>
          </a:p>
          <a:p>
            <a:pPr lvl="0"/>
            <a:r>
              <a:rPr lang="en-US" dirty="0"/>
              <a:t>Grid Search is used to find the optimal hyperparameters which is then passed on to our Decision Tree classifier. We then evaluate the testing and training accuracy through learning plot.</a:t>
            </a:r>
          </a:p>
          <a:p>
            <a:r>
              <a:rPr lang="en-US" dirty="0"/>
              <a:t>Using cross validation, we evaluate recall value-which is  a measure of how many truly relevant results are returned.</a:t>
            </a:r>
          </a:p>
          <a:p>
            <a:pPr lvl="0"/>
            <a:r>
              <a:rPr lang="en-US" dirty="0"/>
              <a:t>Above plot tells us how much we benefit from adding more training data and whether the estimator suffers more from a variance error or a bias error.</a:t>
            </a:r>
          </a:p>
          <a:p>
            <a:pPr lvl="0"/>
            <a:r>
              <a:rPr lang="en-US" dirty="0"/>
              <a:t>We see that training score is much greater than the validation score for the maximum number of training samples, adding more training samples will most likely increase generalization. The Model could benefit from more training examples.</a:t>
            </a:r>
          </a:p>
          <a:p>
            <a:pPr lvl="0"/>
            <a:r>
              <a:rPr lang="en-US" dirty="0"/>
              <a:t>We can see clearly from (fig c) that the training score is still around the maximum and the validation score increases with more training samples.</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E46609DD-CA3B-49E7-84E6-3CCCA5FC5CC6}"/>
              </a:ext>
            </a:extLst>
          </p:cNvPr>
          <p:cNvPicPr>
            <a:picLocks noChangeAspect="1"/>
          </p:cNvPicPr>
          <p:nvPr/>
        </p:nvPicPr>
        <p:blipFill>
          <a:blip r:embed="rId2">
            <a:duotone>
              <a:schemeClr val="accent2">
                <a:shade val="45000"/>
                <a:satMod val="135000"/>
              </a:schemeClr>
              <a:prstClr val="white"/>
            </a:duotone>
          </a:blip>
          <a:stretch>
            <a:fillRect/>
          </a:stretch>
        </p:blipFill>
        <p:spPr>
          <a:xfrm>
            <a:off x="7553326" y="69818"/>
            <a:ext cx="4418630" cy="2740063"/>
          </a:xfrm>
          <a:prstGeom prst="rect">
            <a:avLst/>
          </a:prstGeom>
        </p:spPr>
      </p:pic>
      <p:sp>
        <p:nvSpPr>
          <p:cNvPr id="6" name="TextBox 5">
            <a:extLst>
              <a:ext uri="{FF2B5EF4-FFF2-40B4-BE49-F238E27FC236}">
                <a16:creationId xmlns:a16="http://schemas.microsoft.com/office/drawing/2014/main" id="{D6E77B53-B8BE-4EEB-9B34-A0A760950F06}"/>
              </a:ext>
            </a:extLst>
          </p:cNvPr>
          <p:cNvSpPr txBox="1"/>
          <p:nvPr/>
        </p:nvSpPr>
        <p:spPr>
          <a:xfrm>
            <a:off x="9416877" y="2929317"/>
            <a:ext cx="628650" cy="253916"/>
          </a:xfrm>
          <a:prstGeom prst="rect">
            <a:avLst/>
          </a:prstGeom>
          <a:noFill/>
        </p:spPr>
        <p:txBody>
          <a:bodyPr wrap="square" rtlCol="0">
            <a:spAutoFit/>
          </a:bodyPr>
          <a:lstStyle/>
          <a:p>
            <a:r>
              <a:rPr lang="en-US" sz="1050" dirty="0"/>
              <a:t>Fig c</a:t>
            </a:r>
          </a:p>
        </p:txBody>
      </p:sp>
    </p:spTree>
    <p:extLst>
      <p:ext uri="{BB962C8B-B14F-4D97-AF65-F5344CB8AC3E}">
        <p14:creationId xmlns:p14="http://schemas.microsoft.com/office/powerpoint/2010/main" val="3358684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772F59-6434-4420-A87F-360FF8452CE8}"/>
              </a:ext>
            </a:extLst>
          </p:cNvPr>
          <p:cNvSpPr>
            <a:spLocks noGrp="1"/>
          </p:cNvSpPr>
          <p:nvPr>
            <p:ph idx="1"/>
          </p:nvPr>
        </p:nvSpPr>
        <p:spPr>
          <a:xfrm>
            <a:off x="1014410" y="147638"/>
            <a:ext cx="9324975" cy="6562724"/>
          </a:xfrm>
        </p:spPr>
        <p:txBody>
          <a:bodyPr/>
          <a:lstStyle/>
          <a:p>
            <a:endParaRPr lang="en-US" dirty="0"/>
          </a:p>
          <a:p>
            <a:endParaRPr lang="en-US" dirty="0"/>
          </a:p>
          <a:p>
            <a:pPr marL="0" indent="0">
              <a:buNone/>
            </a:pPr>
            <a:endParaRPr lang="en-US" dirty="0"/>
          </a:p>
          <a:p>
            <a:r>
              <a:rPr lang="en-US" dirty="0"/>
              <a:t>Relying only on classification accuracy when evaluating certain learning method is not enough, you need to consider additional evaluation metrics such as recall value</a:t>
            </a:r>
          </a:p>
          <a:p>
            <a:r>
              <a:rPr lang="en-US" dirty="0"/>
              <a:t>We get recall value of 98%±0.01 and accuracy of 99% is quite good. It might be possible  that the classifier is overfitting the training set. Therefore, to avoid that, you need to perform your classification process using ensemble models and check if there is any chance in model performance.</a:t>
            </a:r>
          </a:p>
          <a:p>
            <a:r>
              <a:rPr lang="en-US" dirty="0"/>
              <a:t>We have we will try using other models or use ensemble method. We’ll compare the results of ensemble methods</a:t>
            </a:r>
          </a:p>
          <a:p>
            <a:endParaRPr lang="en-US" dirty="0"/>
          </a:p>
        </p:txBody>
      </p:sp>
      <p:pic>
        <p:nvPicPr>
          <p:cNvPr id="4" name="Picture 3">
            <a:extLst>
              <a:ext uri="{FF2B5EF4-FFF2-40B4-BE49-F238E27FC236}">
                <a16:creationId xmlns:a16="http://schemas.microsoft.com/office/drawing/2014/main" id="{2AD2A403-FC82-4FA9-950C-77BA51A6DCB8}"/>
              </a:ext>
            </a:extLst>
          </p:cNvPr>
          <p:cNvPicPr>
            <a:picLocks noChangeAspect="1"/>
          </p:cNvPicPr>
          <p:nvPr/>
        </p:nvPicPr>
        <p:blipFill>
          <a:blip r:embed="rId2">
            <a:duotone>
              <a:schemeClr val="accent2">
                <a:shade val="45000"/>
                <a:satMod val="135000"/>
              </a:schemeClr>
              <a:prstClr val="white"/>
            </a:duotone>
          </a:blip>
          <a:stretch>
            <a:fillRect/>
          </a:stretch>
        </p:blipFill>
        <p:spPr>
          <a:xfrm>
            <a:off x="1297778" y="295275"/>
            <a:ext cx="10629902" cy="1027592"/>
          </a:xfrm>
          <a:prstGeom prst="rect">
            <a:avLst/>
          </a:prstGeom>
        </p:spPr>
      </p:pic>
      <p:pic>
        <p:nvPicPr>
          <p:cNvPr id="5" name="Picture 4">
            <a:extLst>
              <a:ext uri="{FF2B5EF4-FFF2-40B4-BE49-F238E27FC236}">
                <a16:creationId xmlns:a16="http://schemas.microsoft.com/office/drawing/2014/main" id="{5D026DBC-8B0E-406D-BD0C-83EB672AE137}"/>
              </a:ext>
            </a:extLst>
          </p:cNvPr>
          <p:cNvPicPr>
            <a:picLocks noChangeAspect="1"/>
          </p:cNvPicPr>
          <p:nvPr/>
        </p:nvPicPr>
        <p:blipFill>
          <a:blip r:embed="rId3">
            <a:duotone>
              <a:schemeClr val="accent2">
                <a:shade val="45000"/>
                <a:satMod val="135000"/>
              </a:schemeClr>
              <a:prstClr val="white"/>
            </a:duotone>
          </a:blip>
          <a:stretch>
            <a:fillRect/>
          </a:stretch>
        </p:blipFill>
        <p:spPr>
          <a:xfrm>
            <a:off x="1297778" y="4943475"/>
            <a:ext cx="5876926" cy="1504950"/>
          </a:xfrm>
          <a:prstGeom prst="rect">
            <a:avLst/>
          </a:prstGeom>
        </p:spPr>
      </p:pic>
      <p:pic>
        <p:nvPicPr>
          <p:cNvPr id="7" name="Picture 6">
            <a:extLst>
              <a:ext uri="{FF2B5EF4-FFF2-40B4-BE49-F238E27FC236}">
                <a16:creationId xmlns:a16="http://schemas.microsoft.com/office/drawing/2014/main" id="{CA4BB74D-C499-4A4F-A978-21CF6B3D3280}"/>
              </a:ext>
            </a:extLst>
          </p:cNvPr>
          <p:cNvPicPr>
            <a:picLocks noChangeAspect="1"/>
          </p:cNvPicPr>
          <p:nvPr/>
        </p:nvPicPr>
        <p:blipFill>
          <a:blip r:embed="rId4">
            <a:duotone>
              <a:schemeClr val="accent2">
                <a:shade val="45000"/>
                <a:satMod val="135000"/>
              </a:schemeClr>
              <a:prstClr val="white"/>
            </a:duotone>
          </a:blip>
          <a:stretch>
            <a:fillRect/>
          </a:stretch>
        </p:blipFill>
        <p:spPr>
          <a:xfrm>
            <a:off x="7277097" y="4943475"/>
            <a:ext cx="4486278" cy="1504950"/>
          </a:xfrm>
          <a:prstGeom prst="rect">
            <a:avLst/>
          </a:prstGeom>
        </p:spPr>
      </p:pic>
    </p:spTree>
    <p:extLst>
      <p:ext uri="{BB962C8B-B14F-4D97-AF65-F5344CB8AC3E}">
        <p14:creationId xmlns:p14="http://schemas.microsoft.com/office/powerpoint/2010/main" val="2585134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196D42-B062-48DF-A25A-302123DBC1F4}"/>
              </a:ext>
            </a:extLst>
          </p:cNvPr>
          <p:cNvSpPr>
            <a:spLocks noGrp="1"/>
          </p:cNvSpPr>
          <p:nvPr>
            <p:ph idx="1"/>
          </p:nvPr>
        </p:nvSpPr>
        <p:spPr>
          <a:xfrm>
            <a:off x="1192161" y="247650"/>
            <a:ext cx="10771239" cy="6610350"/>
          </a:xfrm>
        </p:spPr>
        <p:txBody>
          <a:bodyPr>
            <a:normAutofit/>
          </a:bodyPr>
          <a:lstStyle/>
          <a:p>
            <a:pPr marL="0" indent="0">
              <a:buNone/>
            </a:pPr>
            <a:r>
              <a:rPr lang="en-US" u="sng" dirty="0"/>
              <a:t>Random Forest Classifier: </a:t>
            </a:r>
            <a:r>
              <a:rPr lang="en-US" dirty="0"/>
              <a:t>Random decision forests corrects </a:t>
            </a:r>
          </a:p>
          <a:p>
            <a:pPr marL="0" indent="0">
              <a:buNone/>
            </a:pPr>
            <a:r>
              <a:rPr lang="en-US" dirty="0"/>
              <a:t>decision tree’s issue of overfitting to their training set. </a:t>
            </a:r>
          </a:p>
          <a:p>
            <a:pPr marL="0" indent="0">
              <a:buNone/>
            </a:pPr>
            <a:r>
              <a:rPr lang="en-US" dirty="0"/>
              <a:t>We see that training accuracy is still around the maximum </a:t>
            </a:r>
          </a:p>
          <a:p>
            <a:pPr marL="0" indent="0">
              <a:buNone/>
            </a:pPr>
            <a:r>
              <a:rPr lang="en-US" dirty="0"/>
              <a:t>and the test accuracy is 98%. Though technically the</a:t>
            </a:r>
          </a:p>
          <a:p>
            <a:pPr marL="0" indent="0">
              <a:buNone/>
            </a:pPr>
            <a:r>
              <a:rPr lang="en-US" dirty="0"/>
              <a:t> "accuracy" of the model is &gt;99%.</a:t>
            </a:r>
          </a:p>
          <a:p>
            <a:pPr marL="0" indent="0">
              <a:buNone/>
            </a:pPr>
            <a:r>
              <a:rPr lang="en-US" dirty="0"/>
              <a:t> When the actual transaction is fraud the classifier </a:t>
            </a:r>
          </a:p>
          <a:p>
            <a:pPr marL="0" indent="0">
              <a:buNone/>
            </a:pPr>
            <a:r>
              <a:rPr lang="en-US" dirty="0"/>
              <a:t>is able to identify it 99% of the times.</a:t>
            </a:r>
          </a:p>
          <a:p>
            <a:pPr marL="0" indent="0">
              <a:buNone/>
            </a:pPr>
            <a:r>
              <a:rPr lang="en-US" u="sng" dirty="0"/>
              <a:t>AdaBoost Classifier:</a:t>
            </a:r>
            <a:r>
              <a:rPr lang="en-US" dirty="0"/>
              <a:t> It is less susceptible to overfitting </a:t>
            </a:r>
          </a:p>
          <a:p>
            <a:pPr marL="0" indent="0">
              <a:buNone/>
            </a:pPr>
            <a:r>
              <a:rPr lang="en-US" dirty="0"/>
              <a:t>training set. </a:t>
            </a:r>
          </a:p>
          <a:p>
            <a:pPr marL="0" indent="0">
              <a:buNone/>
            </a:pPr>
            <a:r>
              <a:rPr lang="en-US" dirty="0"/>
              <a:t>We see that training accuracy is still around the maximum </a:t>
            </a:r>
          </a:p>
          <a:p>
            <a:pPr marL="0" indent="0">
              <a:buNone/>
            </a:pPr>
            <a:r>
              <a:rPr lang="en-US" dirty="0"/>
              <a:t>and the test accuracy is 99%. Though technically the</a:t>
            </a:r>
          </a:p>
          <a:p>
            <a:pPr marL="0" indent="0">
              <a:buNone/>
            </a:pPr>
            <a:r>
              <a:rPr lang="en-US" dirty="0"/>
              <a:t> "accuracy" of the model is &gt;99%,when the actual </a:t>
            </a:r>
          </a:p>
          <a:p>
            <a:pPr marL="0" indent="0">
              <a:buNone/>
            </a:pPr>
            <a:r>
              <a:rPr lang="en-US" dirty="0"/>
              <a:t>transaction is fraud the classifier is able to identify it </a:t>
            </a:r>
          </a:p>
          <a:p>
            <a:pPr marL="0" indent="0">
              <a:buNone/>
            </a:pPr>
            <a:r>
              <a:rPr lang="en-US" dirty="0"/>
              <a:t>99% of the times.</a:t>
            </a:r>
          </a:p>
          <a:p>
            <a:endParaRPr lang="en-US" dirty="0"/>
          </a:p>
        </p:txBody>
      </p:sp>
      <p:pic>
        <p:nvPicPr>
          <p:cNvPr id="5" name="Picture 4">
            <a:extLst>
              <a:ext uri="{FF2B5EF4-FFF2-40B4-BE49-F238E27FC236}">
                <a16:creationId xmlns:a16="http://schemas.microsoft.com/office/drawing/2014/main" id="{EC1697F3-A888-4188-8927-11CE15F789B4}"/>
              </a:ext>
            </a:extLst>
          </p:cNvPr>
          <p:cNvPicPr>
            <a:picLocks noChangeAspect="1"/>
          </p:cNvPicPr>
          <p:nvPr/>
        </p:nvPicPr>
        <p:blipFill>
          <a:blip r:embed="rId2">
            <a:duotone>
              <a:schemeClr val="accent2">
                <a:shade val="45000"/>
                <a:satMod val="135000"/>
              </a:schemeClr>
              <a:prstClr val="white"/>
            </a:duotone>
          </a:blip>
          <a:stretch>
            <a:fillRect/>
          </a:stretch>
        </p:blipFill>
        <p:spPr>
          <a:xfrm>
            <a:off x="7829550" y="314325"/>
            <a:ext cx="4048125" cy="1685925"/>
          </a:xfrm>
          <a:prstGeom prst="rect">
            <a:avLst/>
          </a:prstGeom>
        </p:spPr>
      </p:pic>
      <p:pic>
        <p:nvPicPr>
          <p:cNvPr id="6148" name="Picture 4">
            <a:extLst>
              <a:ext uri="{FF2B5EF4-FFF2-40B4-BE49-F238E27FC236}">
                <a16:creationId xmlns:a16="http://schemas.microsoft.com/office/drawing/2014/main" id="{D82AB291-3F0B-43BF-8352-A5D33AD04F9A}"/>
              </a:ext>
            </a:extLst>
          </p:cNvPr>
          <p:cNvPicPr>
            <a:picLocks noChangeAspect="1" noChangeArrowheads="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7486651" y="1760641"/>
            <a:ext cx="4476750" cy="5097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658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3A8968-34C4-4026-B73A-D978AC7871AF}"/>
              </a:ext>
            </a:extLst>
          </p:cNvPr>
          <p:cNvSpPr>
            <a:spLocks noGrp="1"/>
          </p:cNvSpPr>
          <p:nvPr>
            <p:ph idx="1"/>
          </p:nvPr>
        </p:nvSpPr>
        <p:spPr>
          <a:xfrm>
            <a:off x="971549" y="209550"/>
            <a:ext cx="11115676" cy="6648450"/>
          </a:xfrm>
        </p:spPr>
        <p:txBody>
          <a:bodyPr>
            <a:normAutofit fontScale="92500" lnSpcReduction="20000"/>
          </a:bodyPr>
          <a:lstStyle/>
          <a:p>
            <a:pPr marL="0" indent="0">
              <a:lnSpc>
                <a:spcPct val="150000"/>
              </a:lnSpc>
              <a:buNone/>
            </a:pPr>
            <a:r>
              <a:rPr lang="en-US" u="sng" dirty="0"/>
              <a:t>Gradient Boosting Classifier</a:t>
            </a:r>
            <a:r>
              <a:rPr lang="en-US" dirty="0"/>
              <a:t>: It generalizes allowing optimization of an arbitrary differentiable loss function. We see that training accuracy is still around the maximum and the test accuracy is 99%. Though technically the "accuracy" of the model is &gt;99%,when the actual  transaction is fraud the classifier is able to identify it 99% of the times.</a:t>
            </a:r>
          </a:p>
          <a:p>
            <a:pPr marL="0" indent="0">
              <a:lnSpc>
                <a:spcPct val="150000"/>
              </a:lnSpc>
              <a:buNone/>
            </a:pPr>
            <a:r>
              <a:rPr lang="en-US" u="sng" dirty="0"/>
              <a:t>Voting Classifier: </a:t>
            </a:r>
            <a:r>
              <a:rPr lang="en-US" dirty="0"/>
              <a:t>It combines different machine learning classifiers, and takes vote on what the predicted class labels are for a record. Looking at the below result, the recall value there is not much increase or decrease in the value after combining all the model into one.</a:t>
            </a:r>
          </a:p>
          <a:p>
            <a:pPr marL="0" indent="0">
              <a:lnSpc>
                <a:spcPct val="150000"/>
              </a:lnSpc>
              <a:buNone/>
            </a:pPr>
            <a:r>
              <a:rPr lang="en-US" u="sng" dirty="0"/>
              <a:t>Stacking Classifier: </a:t>
            </a:r>
            <a:r>
              <a:rPr lang="en-US" dirty="0"/>
              <a:t>In this a new model is trained from the combined </a:t>
            </a:r>
          </a:p>
          <a:p>
            <a:pPr marL="0" indent="0">
              <a:lnSpc>
                <a:spcPct val="150000"/>
              </a:lnSpc>
              <a:buNone/>
            </a:pPr>
            <a:r>
              <a:rPr lang="en-US" dirty="0"/>
              <a:t>predictions of previous models. We obtain value of 99% after stacking</a:t>
            </a:r>
          </a:p>
          <a:p>
            <a:pPr marL="0" indent="0">
              <a:lnSpc>
                <a:spcPct val="150000"/>
              </a:lnSpc>
              <a:buNone/>
            </a:pPr>
            <a:r>
              <a:rPr lang="en-US" dirty="0"/>
              <a:t> all the previous models.</a:t>
            </a:r>
          </a:p>
          <a:p>
            <a:pPr marL="0" indent="0">
              <a:lnSpc>
                <a:spcPct val="150000"/>
              </a:lnSpc>
              <a:buNone/>
            </a:pPr>
            <a:r>
              <a:rPr lang="en-US" u="sng" dirty="0"/>
              <a:t>Comparison:</a:t>
            </a:r>
          </a:p>
          <a:p>
            <a:pPr marL="0" indent="0">
              <a:lnSpc>
                <a:spcPct val="150000"/>
              </a:lnSpc>
              <a:buNone/>
            </a:pPr>
            <a:r>
              <a:rPr lang="en-US" dirty="0"/>
              <a:t>Hence ,we see that ensemble models are working perfectly fine and not</a:t>
            </a:r>
          </a:p>
          <a:p>
            <a:pPr marL="0" indent="0">
              <a:lnSpc>
                <a:spcPct val="150000"/>
              </a:lnSpc>
              <a:buNone/>
            </a:pPr>
            <a:r>
              <a:rPr lang="en-US" dirty="0"/>
              <a:t>much difference in accuracy and recall value They perform pretty well</a:t>
            </a:r>
          </a:p>
          <a:p>
            <a:pPr marL="0" indent="0">
              <a:lnSpc>
                <a:spcPct val="150000"/>
              </a:lnSpc>
              <a:buNone/>
            </a:pPr>
            <a:r>
              <a:rPr lang="en-US" dirty="0"/>
              <a:t> the same.</a:t>
            </a:r>
          </a:p>
          <a:p>
            <a:pPr marL="0" indent="0">
              <a:lnSpc>
                <a:spcPct val="150000"/>
              </a:lnSpc>
              <a:buNone/>
            </a:pPr>
            <a:endParaRPr lang="en-US" dirty="0"/>
          </a:p>
          <a:p>
            <a:pPr marL="0" indent="0">
              <a:lnSpc>
                <a:spcPct val="150000"/>
              </a:lnSpc>
              <a:buNone/>
            </a:pPr>
            <a:endParaRPr lang="en-US" dirty="0"/>
          </a:p>
          <a:p>
            <a:endParaRPr lang="en-US" dirty="0"/>
          </a:p>
        </p:txBody>
      </p:sp>
      <p:pic>
        <p:nvPicPr>
          <p:cNvPr id="4" name="Picture 3">
            <a:extLst>
              <a:ext uri="{FF2B5EF4-FFF2-40B4-BE49-F238E27FC236}">
                <a16:creationId xmlns:a16="http://schemas.microsoft.com/office/drawing/2014/main" id="{889F4D63-0B5E-4B4E-8278-72752C4E2A43}"/>
              </a:ext>
            </a:extLst>
          </p:cNvPr>
          <p:cNvPicPr>
            <a:picLocks noChangeAspect="1"/>
          </p:cNvPicPr>
          <p:nvPr/>
        </p:nvPicPr>
        <p:blipFill>
          <a:blip r:embed="rId2">
            <a:duotone>
              <a:schemeClr val="accent2">
                <a:shade val="45000"/>
                <a:satMod val="135000"/>
              </a:schemeClr>
              <a:prstClr val="white"/>
            </a:duotone>
          </a:blip>
          <a:stretch>
            <a:fillRect/>
          </a:stretch>
        </p:blipFill>
        <p:spPr>
          <a:xfrm>
            <a:off x="8372476" y="2809956"/>
            <a:ext cx="3819524" cy="1785856"/>
          </a:xfrm>
          <a:prstGeom prst="rect">
            <a:avLst/>
          </a:prstGeom>
        </p:spPr>
      </p:pic>
      <p:pic>
        <p:nvPicPr>
          <p:cNvPr id="5" name="Picture 4">
            <a:extLst>
              <a:ext uri="{FF2B5EF4-FFF2-40B4-BE49-F238E27FC236}">
                <a16:creationId xmlns:a16="http://schemas.microsoft.com/office/drawing/2014/main" id="{624CE30D-087F-4207-8F1A-E347E2AA0CF9}"/>
              </a:ext>
            </a:extLst>
          </p:cNvPr>
          <p:cNvPicPr>
            <a:picLocks noChangeAspect="1"/>
          </p:cNvPicPr>
          <p:nvPr/>
        </p:nvPicPr>
        <p:blipFill>
          <a:blip r:embed="rId3">
            <a:duotone>
              <a:schemeClr val="accent2">
                <a:shade val="45000"/>
                <a:satMod val="135000"/>
              </a:schemeClr>
              <a:prstClr val="white"/>
            </a:duotone>
          </a:blip>
          <a:stretch>
            <a:fillRect/>
          </a:stretch>
        </p:blipFill>
        <p:spPr>
          <a:xfrm>
            <a:off x="8410574" y="4957762"/>
            <a:ext cx="3781426" cy="1538288"/>
          </a:xfrm>
          <a:prstGeom prst="rect">
            <a:avLst/>
          </a:prstGeom>
        </p:spPr>
      </p:pic>
    </p:spTree>
    <p:extLst>
      <p:ext uri="{BB962C8B-B14F-4D97-AF65-F5344CB8AC3E}">
        <p14:creationId xmlns:p14="http://schemas.microsoft.com/office/powerpoint/2010/main" val="721235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0EFF7-1E50-4E93-A853-A5D0C19B3460}"/>
              </a:ext>
            </a:extLst>
          </p:cNvPr>
          <p:cNvSpPr>
            <a:spLocks noGrp="1"/>
          </p:cNvSpPr>
          <p:nvPr>
            <p:ph type="title"/>
          </p:nvPr>
        </p:nvSpPr>
        <p:spPr>
          <a:xfrm>
            <a:off x="1371600" y="447675"/>
            <a:ext cx="9601200" cy="762000"/>
          </a:xfrm>
        </p:spPr>
        <p:txBody>
          <a:bodyPr/>
          <a:lstStyle/>
          <a:p>
            <a:r>
              <a:rPr lang="en-US" dirty="0"/>
              <a:t>Conclusion</a:t>
            </a:r>
          </a:p>
        </p:txBody>
      </p:sp>
      <p:sp>
        <p:nvSpPr>
          <p:cNvPr id="3" name="Content Placeholder 2">
            <a:extLst>
              <a:ext uri="{FF2B5EF4-FFF2-40B4-BE49-F238E27FC236}">
                <a16:creationId xmlns:a16="http://schemas.microsoft.com/office/drawing/2014/main" id="{F7385086-7BD0-457A-B092-78BCBFA9CCF3}"/>
              </a:ext>
            </a:extLst>
          </p:cNvPr>
          <p:cNvSpPr>
            <a:spLocks noGrp="1"/>
          </p:cNvSpPr>
          <p:nvPr>
            <p:ph idx="1"/>
          </p:nvPr>
        </p:nvSpPr>
        <p:spPr>
          <a:xfrm>
            <a:off x="1371600" y="1209675"/>
            <a:ext cx="9601200" cy="4953000"/>
          </a:xfrm>
        </p:spPr>
        <p:txBody>
          <a:bodyPr/>
          <a:lstStyle/>
          <a:p>
            <a:r>
              <a:rPr lang="en-US" dirty="0"/>
              <a:t>Comparing the two models, decision tree with optimization using ensemble method performs better than the decision tree.</a:t>
            </a:r>
          </a:p>
          <a:p>
            <a:r>
              <a:rPr lang="en-US" dirty="0"/>
              <a:t>Recall value is the metric we look for rather than accuracy of the model.</a:t>
            </a:r>
          </a:p>
          <a:p>
            <a:r>
              <a:rPr lang="en-US" dirty="0"/>
              <a:t> It classifies fraudulent transactions 99% of the time.</a:t>
            </a:r>
          </a:p>
          <a:p>
            <a:r>
              <a:rPr lang="en-US" dirty="0"/>
              <a:t> The training accuracy of the decision tree is 1, which indicates that there is high variance and the model wont perform good with provided with real time data.</a:t>
            </a:r>
          </a:p>
          <a:p>
            <a:r>
              <a:rPr lang="en-US" dirty="0"/>
              <a:t>Ensemble models mitigates the problem of overfitting. Hence, we choose this as it mitigates the issue of overfitting.</a:t>
            </a:r>
          </a:p>
          <a:p>
            <a:pPr marL="0" indent="0">
              <a:buNone/>
            </a:pPr>
            <a:endParaRPr lang="en-US" dirty="0"/>
          </a:p>
        </p:txBody>
      </p:sp>
    </p:spTree>
    <p:extLst>
      <p:ext uri="{BB962C8B-B14F-4D97-AF65-F5344CB8AC3E}">
        <p14:creationId xmlns:p14="http://schemas.microsoft.com/office/powerpoint/2010/main" val="3685965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8190F-786F-446D-A6EB-FFCE9FFDD09A}"/>
              </a:ext>
            </a:extLst>
          </p:cNvPr>
          <p:cNvSpPr>
            <a:spLocks noGrp="1"/>
          </p:cNvSpPr>
          <p:nvPr>
            <p:ph type="title"/>
          </p:nvPr>
        </p:nvSpPr>
        <p:spPr>
          <a:xfrm>
            <a:off x="1076325" y="247650"/>
            <a:ext cx="10801350" cy="742950"/>
          </a:xfrm>
        </p:spPr>
        <p:txBody>
          <a:bodyPr/>
          <a:lstStyle/>
          <a:p>
            <a:r>
              <a:rPr lang="en-US" dirty="0"/>
              <a:t>Recommendation</a:t>
            </a:r>
          </a:p>
        </p:txBody>
      </p:sp>
      <p:sp>
        <p:nvSpPr>
          <p:cNvPr id="3" name="Content Placeholder 2">
            <a:extLst>
              <a:ext uri="{FF2B5EF4-FFF2-40B4-BE49-F238E27FC236}">
                <a16:creationId xmlns:a16="http://schemas.microsoft.com/office/drawing/2014/main" id="{D3E5C103-0356-43D3-B74D-79939345D622}"/>
              </a:ext>
            </a:extLst>
          </p:cNvPr>
          <p:cNvSpPr>
            <a:spLocks noGrp="1"/>
          </p:cNvSpPr>
          <p:nvPr>
            <p:ph idx="1"/>
          </p:nvPr>
        </p:nvSpPr>
        <p:spPr>
          <a:xfrm>
            <a:off x="876300" y="1238250"/>
            <a:ext cx="10801350" cy="5619750"/>
          </a:xfrm>
        </p:spPr>
        <p:txBody>
          <a:bodyPr>
            <a:normAutofit/>
          </a:bodyPr>
          <a:lstStyle/>
          <a:p>
            <a:pPr>
              <a:lnSpc>
                <a:spcPct val="150000"/>
              </a:lnSpc>
            </a:pPr>
            <a:r>
              <a:rPr lang="en-US" dirty="0"/>
              <a:t>On comparing Decision Tree and ensemble methods, we see that both them perform quite well and there is not much difference in the recall values of the ensemble methods and decision tree. However, decision tree is prone to overfitting and ensemble methods control overfitting hence its wise to choose any one of the ensemble methods for modelling.</a:t>
            </a:r>
          </a:p>
          <a:p>
            <a:pPr>
              <a:lnSpc>
                <a:spcPct val="150000"/>
              </a:lnSpc>
            </a:pPr>
            <a:r>
              <a:rPr lang="en-US" dirty="0"/>
              <a:t>Our aim was to achieve recall value of &gt; 95%, which we achieved using the models described. However, credibility of the result comes under question when it performs so well. If we have more features and data for this dataset then probably we would see some difference in the performance.</a:t>
            </a:r>
          </a:p>
          <a:p>
            <a:pPr>
              <a:lnSpc>
                <a:spcPct val="120000"/>
              </a:lnSpc>
            </a:pPr>
            <a:r>
              <a:rPr lang="en-US" dirty="0"/>
              <a:t>The main reason for using ensemble classifier is that it combines all results equally weighted from decision tree  model. An improvement to this work could be optimizing each of the simple models by  finding best parameters and then checking whether the ensemble model can outperform.</a:t>
            </a:r>
          </a:p>
          <a:p>
            <a:pPr>
              <a:lnSpc>
                <a:spcPct val="150000"/>
              </a:lnSpc>
            </a:pPr>
            <a:endParaRPr lang="en-US" dirty="0"/>
          </a:p>
        </p:txBody>
      </p:sp>
    </p:spTree>
    <p:extLst>
      <p:ext uri="{BB962C8B-B14F-4D97-AF65-F5344CB8AC3E}">
        <p14:creationId xmlns:p14="http://schemas.microsoft.com/office/powerpoint/2010/main" val="2481071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EEEAF8-3828-426C-9C6D-A8FB2F36AAF0}"/>
              </a:ext>
            </a:extLst>
          </p:cNvPr>
          <p:cNvSpPr>
            <a:spLocks noGrp="1"/>
          </p:cNvSpPr>
          <p:nvPr>
            <p:ph idx="1"/>
          </p:nvPr>
        </p:nvSpPr>
        <p:spPr>
          <a:xfrm>
            <a:off x="1114425" y="333375"/>
            <a:ext cx="9858375" cy="6238875"/>
          </a:xfrm>
        </p:spPr>
        <p:txBody>
          <a:bodyPr/>
          <a:lstStyle/>
          <a:p>
            <a:r>
              <a:rPr lang="en-US" b="1" dirty="0"/>
              <a:t>KNN</a:t>
            </a:r>
            <a:r>
              <a:rPr lang="en-US" dirty="0"/>
              <a:t> can be used to achieve high performance, without a priori assumptions about the distributions from which the training examples.</a:t>
            </a:r>
          </a:p>
          <a:p>
            <a:r>
              <a:rPr lang="en-US" b="1" dirty="0"/>
              <a:t>SVM </a:t>
            </a:r>
            <a:r>
              <a:rPr lang="en-US" dirty="0"/>
              <a:t>can be used for credit card fraud recognition, for each test case, it decides whether the test case falls inside the learned area. At that point if a test case falls inside the learned area, it is considered as expected; else it is pronounced as an anomaly. This model can be used to have higher precision and recall value as compared to other models</a:t>
            </a:r>
          </a:p>
        </p:txBody>
      </p:sp>
    </p:spTree>
    <p:extLst>
      <p:ext uri="{BB962C8B-B14F-4D97-AF65-F5344CB8AC3E}">
        <p14:creationId xmlns:p14="http://schemas.microsoft.com/office/powerpoint/2010/main" val="4141637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027B9-5613-4544-8E03-1A72902FAF30}"/>
              </a:ext>
            </a:extLst>
          </p:cNvPr>
          <p:cNvSpPr>
            <a:spLocks noGrp="1"/>
          </p:cNvSpPr>
          <p:nvPr>
            <p:ph type="title"/>
          </p:nvPr>
        </p:nvSpPr>
        <p:spPr>
          <a:xfrm>
            <a:off x="1371600" y="685800"/>
            <a:ext cx="9601200" cy="762000"/>
          </a:xfrm>
        </p:spPr>
        <p:txBody>
          <a:bodyPr/>
          <a:lstStyle/>
          <a:p>
            <a:r>
              <a:rPr lang="en-US" dirty="0"/>
              <a:t>References:</a:t>
            </a:r>
          </a:p>
        </p:txBody>
      </p:sp>
      <p:sp>
        <p:nvSpPr>
          <p:cNvPr id="4" name="Rectangle 1">
            <a:extLst>
              <a:ext uri="{FF2B5EF4-FFF2-40B4-BE49-F238E27FC236}">
                <a16:creationId xmlns:a16="http://schemas.microsoft.com/office/drawing/2014/main" id="{F20A29F1-24B8-4886-939D-EE37F7E6229D}"/>
              </a:ext>
            </a:extLst>
          </p:cNvPr>
          <p:cNvSpPr>
            <a:spLocks noGrp="1" noChangeArrowheads="1"/>
          </p:cNvSpPr>
          <p:nvPr>
            <p:ph idx="1"/>
          </p:nvPr>
        </p:nvSpPr>
        <p:spPr bwMode="auto">
          <a:xfrm rot="10800000" flipV="1">
            <a:off x="1552575" y="1155926"/>
            <a:ext cx="10467974" cy="2830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333333"/>
              </a:solidFill>
              <a:effectLst/>
              <a:latin typeface="Open Sans"/>
            </a:endParaRPr>
          </a:p>
          <a:p>
            <a:pPr eaLnBrk="0" fontAlgn="base" hangingPunct="0">
              <a:lnSpc>
                <a:spcPct val="100000"/>
              </a:lnSpc>
              <a:spcBef>
                <a:spcPct val="0"/>
              </a:spcBef>
              <a:spcAft>
                <a:spcPct val="0"/>
              </a:spcAft>
            </a:pPr>
            <a:r>
              <a:rPr lang="en-US" altLang="en-US" dirty="0"/>
              <a:t>Boosting, Bagging, and Stacking - Ensemble Methods with Sklearn and </a:t>
            </a:r>
            <a:r>
              <a:rPr lang="en-US" altLang="en-US" dirty="0" err="1"/>
              <a:t>Mlens</a:t>
            </a: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Robert </a:t>
            </a:r>
            <a:r>
              <a:rPr lang="en-US" altLang="en-US" dirty="0" err="1"/>
              <a:t>DeFilippi</a:t>
            </a:r>
            <a:r>
              <a:rPr lang="en-US" altLang="en-US" dirty="0"/>
              <a:t>-Robert </a:t>
            </a:r>
            <a:r>
              <a:rPr lang="en-US" altLang="en-US" dirty="0" err="1"/>
              <a:t>DeFilippi</a:t>
            </a:r>
            <a:r>
              <a:rPr lang="en-US" altLang="en-US" dirty="0"/>
              <a:t> - </a:t>
            </a:r>
            <a:r>
              <a:rPr lang="en-US" altLang="en-US" dirty="0">
                <a:hlinkClick r:id="rId2"/>
              </a:rPr>
              <a:t>https://medium.com/@rrfd/boosting-bagging-and-stacking-ensemble-methods-with-sklearn-and-mlens-a455c0c982de</a:t>
            </a:r>
            <a:r>
              <a:rPr lang="en-US" altLang="en-US" dirty="0"/>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r>
              <a:rPr lang="en-US" dirty="0"/>
              <a:t>Building Decision Tree Algorithm in Python with </a:t>
            </a:r>
            <a:r>
              <a:rPr lang="en-US" dirty="0" err="1"/>
              <a:t>Scikit</a:t>
            </a:r>
            <a:r>
              <a:rPr lang="en-US" dirty="0"/>
              <a:t> Learn</a:t>
            </a:r>
          </a:p>
          <a:p>
            <a:pPr marL="0" indent="0">
              <a:buNone/>
            </a:pPr>
            <a:r>
              <a:rPr lang="en-US" dirty="0">
                <a:hlinkClick r:id="rId3"/>
              </a:rPr>
              <a:t>http://dataaspirant.com/2017/02/01/decision-tree-algorithm-python-with-scikit-learn/</a:t>
            </a:r>
            <a:r>
              <a:rPr lang="en-US" dirty="0"/>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735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877D3-A534-4BFE-B84A-8B0B0F45B5A1}"/>
              </a:ext>
            </a:extLst>
          </p:cNvPr>
          <p:cNvSpPr>
            <a:spLocks noGrp="1"/>
          </p:cNvSpPr>
          <p:nvPr>
            <p:ph type="title"/>
          </p:nvPr>
        </p:nvSpPr>
        <p:spPr>
          <a:xfrm>
            <a:off x="1118832" y="114300"/>
            <a:ext cx="8596668" cy="619125"/>
          </a:xfrm>
        </p:spPr>
        <p:txBody>
          <a:bodyPr>
            <a:normAutofit fontScale="90000"/>
          </a:bodyPr>
          <a:lstStyle/>
          <a:p>
            <a:r>
              <a:rPr lang="en-US" dirty="0"/>
              <a:t>Problem Statement </a:t>
            </a:r>
          </a:p>
        </p:txBody>
      </p:sp>
      <p:sp>
        <p:nvSpPr>
          <p:cNvPr id="3" name="Content Placeholder 2">
            <a:extLst>
              <a:ext uri="{FF2B5EF4-FFF2-40B4-BE49-F238E27FC236}">
                <a16:creationId xmlns:a16="http://schemas.microsoft.com/office/drawing/2014/main" id="{726072AE-0C31-49FF-9342-DEC912A6C349}"/>
              </a:ext>
            </a:extLst>
          </p:cNvPr>
          <p:cNvSpPr>
            <a:spLocks noGrp="1"/>
          </p:cNvSpPr>
          <p:nvPr>
            <p:ph idx="1"/>
          </p:nvPr>
        </p:nvSpPr>
        <p:spPr>
          <a:xfrm>
            <a:off x="1220259" y="895349"/>
            <a:ext cx="9038166" cy="5572125"/>
          </a:xfrm>
        </p:spPr>
        <p:txBody>
          <a:bodyPr>
            <a:normAutofit fontScale="92500" lnSpcReduction="20000"/>
          </a:bodyPr>
          <a:lstStyle/>
          <a:p>
            <a:r>
              <a:rPr lang="en-US" dirty="0"/>
              <a:t>In banking sector fraud has become one of the leading issues that they are trying to stop for the past 100 years.</a:t>
            </a:r>
          </a:p>
          <a:p>
            <a:r>
              <a:rPr lang="en-US" b="1" dirty="0"/>
              <a:t>The problem selected for this project is to identify the fraudulent behavior based on various transactions performed by the customers.</a:t>
            </a:r>
          </a:p>
          <a:p>
            <a:r>
              <a:rPr lang="en-US" dirty="0"/>
              <a:t>This problem of fraud detection is framed as </a:t>
            </a:r>
            <a:r>
              <a:rPr lang="en-US" b="1" dirty="0"/>
              <a:t>classification problems —</a:t>
            </a:r>
            <a:r>
              <a:rPr lang="en-US" dirty="0"/>
              <a:t>predicting a discrete class label output given a data observation. Our aim here is to detect 100% of the fraudulent transactions while minimizing the incorrect fraud classifications.</a:t>
            </a:r>
          </a:p>
          <a:p>
            <a:r>
              <a:rPr lang="en-US" dirty="0"/>
              <a:t>This dataset contains various transactions that occurred, where we have 610 frauds out of 1372 transactions. The dataset is fairly balanced, the positive class (frauds) account for 44% of all transactions</a:t>
            </a:r>
          </a:p>
          <a:p>
            <a:r>
              <a:rPr lang="en-US" dirty="0"/>
              <a:t>The dataset provided is a valuable training and testing ground for supervised machine learning to try and develop models that can identify patterns of fraud from the features within the data.</a:t>
            </a:r>
          </a:p>
          <a:p>
            <a:r>
              <a:rPr lang="en-US" dirty="0"/>
              <a:t>We will use detection algorithms and identify transactions with a high probability of being fraudulent.</a:t>
            </a:r>
          </a:p>
          <a:p>
            <a:r>
              <a:rPr lang="en-US" dirty="0"/>
              <a:t>The ultimate goal of analyzing the dataset is to be able to predict cases of fraud or unsafe practices far in advance, so those responsible can be punished, and those who are innocent are not harmed.</a:t>
            </a:r>
          </a:p>
        </p:txBody>
      </p:sp>
    </p:spTree>
    <p:extLst>
      <p:ext uri="{BB962C8B-B14F-4D97-AF65-F5344CB8AC3E}">
        <p14:creationId xmlns:p14="http://schemas.microsoft.com/office/powerpoint/2010/main" val="2448705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C7FD-15C7-4EA0-B19C-594252FE80D7}"/>
              </a:ext>
            </a:extLst>
          </p:cNvPr>
          <p:cNvSpPr>
            <a:spLocks noGrp="1"/>
          </p:cNvSpPr>
          <p:nvPr>
            <p:ph type="title"/>
          </p:nvPr>
        </p:nvSpPr>
        <p:spPr>
          <a:xfrm>
            <a:off x="873430" y="164558"/>
            <a:ext cx="8596668" cy="619125"/>
          </a:xfrm>
        </p:spPr>
        <p:txBody>
          <a:bodyPr>
            <a:normAutofit fontScale="90000"/>
          </a:bodyPr>
          <a:lstStyle/>
          <a:p>
            <a:r>
              <a:rPr lang="en-US" dirty="0"/>
              <a:t>Exploratory data analysis (EDA)</a:t>
            </a:r>
          </a:p>
        </p:txBody>
      </p:sp>
      <p:sp>
        <p:nvSpPr>
          <p:cNvPr id="3" name="Content Placeholder 2">
            <a:extLst>
              <a:ext uri="{FF2B5EF4-FFF2-40B4-BE49-F238E27FC236}">
                <a16:creationId xmlns:a16="http://schemas.microsoft.com/office/drawing/2014/main" id="{C3A01862-E9AE-43AF-8354-585FEB30391C}"/>
              </a:ext>
            </a:extLst>
          </p:cNvPr>
          <p:cNvSpPr>
            <a:spLocks noGrp="1"/>
          </p:cNvSpPr>
          <p:nvPr>
            <p:ph idx="1"/>
          </p:nvPr>
        </p:nvSpPr>
        <p:spPr>
          <a:xfrm>
            <a:off x="1334559" y="917342"/>
            <a:ext cx="4685241" cy="5457825"/>
          </a:xfrm>
        </p:spPr>
        <p:txBody>
          <a:bodyPr/>
          <a:lstStyle/>
          <a:p>
            <a:r>
              <a:rPr lang="en-US" dirty="0"/>
              <a:t>On exploring the data through head function we find that the data has 4 independent variables-V1, V2,V3,V4 and 1 dependent variable-classification (fig 1)</a:t>
            </a:r>
          </a:p>
          <a:p>
            <a:r>
              <a:rPr lang="en-US" dirty="0"/>
              <a:t>Describe function to get various summary statistics that exclude </a:t>
            </a:r>
            <a:r>
              <a:rPr lang="en-US" dirty="0" err="1"/>
              <a:t>NaN</a:t>
            </a:r>
            <a:r>
              <a:rPr lang="en-US" dirty="0"/>
              <a:t> values. This gives us important information about count, min, max, std, mean and percentile for each feature.(fig 2)</a:t>
            </a:r>
          </a:p>
          <a:p>
            <a:r>
              <a:rPr lang="en-US" dirty="0"/>
              <a:t>We check if there are any null or missing values in any of the features. However, the dataset has no null values.</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F671F152-94EB-4C0A-B1E7-6B6C410DFEBE}"/>
              </a:ext>
            </a:extLst>
          </p:cNvPr>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8800"/>
                    </a14:imgEffect>
                  </a14:imgLayer>
                </a14:imgProps>
              </a:ext>
            </a:extLst>
          </a:blip>
          <a:stretch>
            <a:fillRect/>
          </a:stretch>
        </p:blipFill>
        <p:spPr>
          <a:xfrm>
            <a:off x="6247778" y="2462055"/>
            <a:ext cx="5289520" cy="2368401"/>
          </a:xfrm>
          <a:prstGeom prst="rect">
            <a:avLst/>
          </a:prstGeom>
        </p:spPr>
      </p:pic>
      <p:pic>
        <p:nvPicPr>
          <p:cNvPr id="5" name="Picture 4">
            <a:extLst>
              <a:ext uri="{FF2B5EF4-FFF2-40B4-BE49-F238E27FC236}">
                <a16:creationId xmlns:a16="http://schemas.microsoft.com/office/drawing/2014/main" id="{D0051E0F-815A-44F7-8B92-7EFAE0184287}"/>
              </a:ext>
            </a:extLst>
          </p:cNvPr>
          <p:cNvPicPr>
            <a:picLocks noChangeAspect="1"/>
          </p:cNvPicPr>
          <p:nvPr/>
        </p:nvPicPr>
        <p:blipFill>
          <a:blip r:embed="rId4">
            <a:duotone>
              <a:schemeClr val="accent2">
                <a:shade val="45000"/>
                <a:satMod val="135000"/>
              </a:schemeClr>
              <a:prstClr val="white"/>
            </a:duotone>
          </a:blip>
          <a:stretch>
            <a:fillRect/>
          </a:stretch>
        </p:blipFill>
        <p:spPr>
          <a:xfrm>
            <a:off x="6247778" y="774739"/>
            <a:ext cx="5289520" cy="1519237"/>
          </a:xfrm>
          <a:prstGeom prst="rect">
            <a:avLst/>
          </a:prstGeom>
        </p:spPr>
      </p:pic>
      <p:sp>
        <p:nvSpPr>
          <p:cNvPr id="6" name="TextBox 5">
            <a:extLst>
              <a:ext uri="{FF2B5EF4-FFF2-40B4-BE49-F238E27FC236}">
                <a16:creationId xmlns:a16="http://schemas.microsoft.com/office/drawing/2014/main" id="{14D2E6C2-EF59-4A78-BD9D-68BE707DFE52}"/>
              </a:ext>
            </a:extLst>
          </p:cNvPr>
          <p:cNvSpPr txBox="1"/>
          <p:nvPr/>
        </p:nvSpPr>
        <p:spPr>
          <a:xfrm>
            <a:off x="7495788" y="2305979"/>
            <a:ext cx="876301" cy="230832"/>
          </a:xfrm>
          <a:prstGeom prst="rect">
            <a:avLst/>
          </a:prstGeom>
          <a:noFill/>
        </p:spPr>
        <p:txBody>
          <a:bodyPr wrap="square" rtlCol="0">
            <a:spAutoFit/>
          </a:bodyPr>
          <a:lstStyle/>
          <a:p>
            <a:r>
              <a:rPr lang="en-US" sz="900" dirty="0"/>
              <a:t>Fig 1</a:t>
            </a:r>
          </a:p>
        </p:txBody>
      </p:sp>
      <p:sp>
        <p:nvSpPr>
          <p:cNvPr id="7" name="TextBox 6">
            <a:extLst>
              <a:ext uri="{FF2B5EF4-FFF2-40B4-BE49-F238E27FC236}">
                <a16:creationId xmlns:a16="http://schemas.microsoft.com/office/drawing/2014/main" id="{434599E1-531A-4E89-80F6-94D4E8BBAD12}"/>
              </a:ext>
            </a:extLst>
          </p:cNvPr>
          <p:cNvSpPr txBox="1"/>
          <p:nvPr/>
        </p:nvSpPr>
        <p:spPr>
          <a:xfrm>
            <a:off x="7495788" y="4782092"/>
            <a:ext cx="876301" cy="230832"/>
          </a:xfrm>
          <a:prstGeom prst="rect">
            <a:avLst/>
          </a:prstGeom>
          <a:noFill/>
        </p:spPr>
        <p:txBody>
          <a:bodyPr wrap="square" rtlCol="0">
            <a:spAutoFit/>
          </a:bodyPr>
          <a:lstStyle/>
          <a:p>
            <a:r>
              <a:rPr lang="en-US" sz="900" dirty="0"/>
              <a:t>Fig 2</a:t>
            </a:r>
          </a:p>
        </p:txBody>
      </p:sp>
      <p:pic>
        <p:nvPicPr>
          <p:cNvPr id="8" name="Picture 7">
            <a:extLst>
              <a:ext uri="{FF2B5EF4-FFF2-40B4-BE49-F238E27FC236}">
                <a16:creationId xmlns:a16="http://schemas.microsoft.com/office/drawing/2014/main" id="{9FF515B8-6F69-4A74-99E0-6824CC5290F5}"/>
              </a:ext>
            </a:extLst>
          </p:cNvPr>
          <p:cNvPicPr>
            <a:picLocks noChangeAspect="1"/>
          </p:cNvPicPr>
          <p:nvPr/>
        </p:nvPicPr>
        <p:blipFill>
          <a:blip r:embed="rId5">
            <a:duotone>
              <a:schemeClr val="accent2">
                <a:shade val="45000"/>
                <a:satMod val="135000"/>
              </a:schemeClr>
              <a:prstClr val="white"/>
            </a:duotone>
          </a:blip>
          <a:stretch>
            <a:fillRect/>
          </a:stretch>
        </p:blipFill>
        <p:spPr>
          <a:xfrm>
            <a:off x="6247779" y="4984145"/>
            <a:ext cx="5289519" cy="1557633"/>
          </a:xfrm>
          <a:prstGeom prst="rect">
            <a:avLst/>
          </a:prstGeom>
        </p:spPr>
      </p:pic>
      <p:sp>
        <p:nvSpPr>
          <p:cNvPr id="9" name="TextBox 8">
            <a:extLst>
              <a:ext uri="{FF2B5EF4-FFF2-40B4-BE49-F238E27FC236}">
                <a16:creationId xmlns:a16="http://schemas.microsoft.com/office/drawing/2014/main" id="{D1AC1FA6-F507-4F3E-91B7-2ED94DED3994}"/>
              </a:ext>
            </a:extLst>
          </p:cNvPr>
          <p:cNvSpPr txBox="1"/>
          <p:nvPr/>
        </p:nvSpPr>
        <p:spPr>
          <a:xfrm>
            <a:off x="7562464" y="6541778"/>
            <a:ext cx="876301" cy="230832"/>
          </a:xfrm>
          <a:prstGeom prst="rect">
            <a:avLst/>
          </a:prstGeom>
          <a:noFill/>
        </p:spPr>
        <p:txBody>
          <a:bodyPr wrap="square" rtlCol="0">
            <a:spAutoFit/>
          </a:bodyPr>
          <a:lstStyle/>
          <a:p>
            <a:r>
              <a:rPr lang="en-US" sz="900" dirty="0"/>
              <a:t>Fig 3</a:t>
            </a:r>
          </a:p>
        </p:txBody>
      </p:sp>
    </p:spTree>
    <p:extLst>
      <p:ext uri="{BB962C8B-B14F-4D97-AF65-F5344CB8AC3E}">
        <p14:creationId xmlns:p14="http://schemas.microsoft.com/office/powerpoint/2010/main" val="430406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FC642-7A73-4908-97E2-F22111E9451C}"/>
              </a:ext>
            </a:extLst>
          </p:cNvPr>
          <p:cNvSpPr>
            <a:spLocks noGrp="1"/>
          </p:cNvSpPr>
          <p:nvPr>
            <p:ph type="title"/>
          </p:nvPr>
        </p:nvSpPr>
        <p:spPr>
          <a:xfrm>
            <a:off x="895350" y="54866"/>
            <a:ext cx="8950152" cy="600075"/>
          </a:xfrm>
        </p:spPr>
        <p:txBody>
          <a:bodyPr>
            <a:normAutofit fontScale="90000"/>
          </a:bodyPr>
          <a:lstStyle/>
          <a:p>
            <a:r>
              <a:rPr lang="en-US" dirty="0"/>
              <a:t>Graphical Representation of Data</a:t>
            </a:r>
          </a:p>
        </p:txBody>
      </p:sp>
      <p:sp>
        <p:nvSpPr>
          <p:cNvPr id="3" name="Content Placeholder 2">
            <a:extLst>
              <a:ext uri="{FF2B5EF4-FFF2-40B4-BE49-F238E27FC236}">
                <a16:creationId xmlns:a16="http://schemas.microsoft.com/office/drawing/2014/main" id="{78D03D5D-C9A4-4FC5-9D92-1CF5CAD207A8}"/>
              </a:ext>
            </a:extLst>
          </p:cNvPr>
          <p:cNvSpPr>
            <a:spLocks noGrp="1"/>
          </p:cNvSpPr>
          <p:nvPr>
            <p:ph idx="1"/>
          </p:nvPr>
        </p:nvSpPr>
        <p:spPr>
          <a:xfrm>
            <a:off x="800101" y="808890"/>
            <a:ext cx="5295899" cy="5824799"/>
          </a:xfrm>
        </p:spPr>
        <p:txBody>
          <a:bodyPr/>
          <a:lstStyle/>
          <a:p>
            <a:r>
              <a:rPr lang="en-US" dirty="0"/>
              <a:t>We look at the </a:t>
            </a:r>
            <a:r>
              <a:rPr lang="en-US" b="1" dirty="0"/>
              <a:t>behaviors or distribution</a:t>
            </a:r>
            <a:r>
              <a:rPr lang="en-US" i="1" dirty="0"/>
              <a:t> </a:t>
            </a:r>
            <a:r>
              <a:rPr lang="en-US" dirty="0"/>
              <a:t>of columns by plotting Histogram, Boxplot and correlation plot.</a:t>
            </a:r>
          </a:p>
          <a:p>
            <a:r>
              <a:rPr lang="en-US" dirty="0"/>
              <a:t>The histogram graph on the right, provides us with distribution of data for each feature. For V1, the data is widely spread across the center. We see that majority of the values for V1 ranges between -6 to 6. We can see a Gaussian-like shape to the data, that although is not strongly the familiar bell-shape, is a rough approximation.</a:t>
            </a:r>
          </a:p>
          <a:p>
            <a:r>
              <a:rPr lang="en-US" dirty="0"/>
              <a:t>V3 is positively skewed while v4 is negatively skewed. Most of the data point for V3 is between -5 to 5 whereas for v4 it is between 1.5 to -2</a:t>
            </a:r>
          </a:p>
          <a:p>
            <a:r>
              <a:rPr lang="en-US" dirty="0"/>
              <a:t>For V2, the data is widely spread across the center. . We see that majority of the values for V2 ranges between 0 to 20. </a:t>
            </a:r>
          </a:p>
          <a:p>
            <a:endParaRPr lang="en-US" dirty="0"/>
          </a:p>
          <a:p>
            <a:endParaRPr lang="en-US" dirty="0"/>
          </a:p>
        </p:txBody>
      </p:sp>
      <p:pic>
        <p:nvPicPr>
          <p:cNvPr id="2050" name="Picture 2">
            <a:extLst>
              <a:ext uri="{FF2B5EF4-FFF2-40B4-BE49-F238E27FC236}">
                <a16:creationId xmlns:a16="http://schemas.microsoft.com/office/drawing/2014/main" id="{9F58F2DA-4FA4-4137-B984-B981AB39C991}"/>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00774" y="999757"/>
            <a:ext cx="5715001" cy="540318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4F34089-E572-49D8-907F-5C52FCD2F6C7}"/>
              </a:ext>
            </a:extLst>
          </p:cNvPr>
          <p:cNvSpPr txBox="1"/>
          <p:nvPr/>
        </p:nvSpPr>
        <p:spPr>
          <a:xfrm>
            <a:off x="7626177" y="630425"/>
            <a:ext cx="3219450" cy="369332"/>
          </a:xfrm>
          <a:prstGeom prst="rect">
            <a:avLst/>
          </a:prstGeom>
          <a:noFill/>
        </p:spPr>
        <p:txBody>
          <a:bodyPr wrap="square" rtlCol="0">
            <a:spAutoFit/>
          </a:bodyPr>
          <a:lstStyle/>
          <a:p>
            <a:r>
              <a:rPr lang="en-US" dirty="0"/>
              <a:t>Histogram Plot</a:t>
            </a:r>
          </a:p>
        </p:txBody>
      </p:sp>
    </p:spTree>
    <p:extLst>
      <p:ext uri="{BB962C8B-B14F-4D97-AF65-F5344CB8AC3E}">
        <p14:creationId xmlns:p14="http://schemas.microsoft.com/office/powerpoint/2010/main" val="4040831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DE81B7-10F3-49BE-8B45-20DD4A5A3C35}"/>
              </a:ext>
            </a:extLst>
          </p:cNvPr>
          <p:cNvSpPr>
            <a:spLocks noGrp="1"/>
          </p:cNvSpPr>
          <p:nvPr>
            <p:ph idx="1"/>
          </p:nvPr>
        </p:nvSpPr>
        <p:spPr>
          <a:xfrm>
            <a:off x="867305" y="108744"/>
            <a:ext cx="7352770" cy="6640512"/>
          </a:xfrm>
        </p:spPr>
        <p:txBody>
          <a:bodyPr>
            <a:normAutofit lnSpcReduction="10000"/>
          </a:bodyPr>
          <a:lstStyle/>
          <a:p>
            <a:pPr lvl="0" fontAlgn="base"/>
            <a:r>
              <a:rPr lang="en-US" dirty="0"/>
              <a:t>From the above graph first black horizontal line of rectangle shape of box plot is First quartile or 25%</a:t>
            </a:r>
          </a:p>
          <a:p>
            <a:pPr lvl="0"/>
            <a:r>
              <a:rPr lang="en-US" dirty="0"/>
              <a:t>Second black horizontal line of rectangle shape of box plot is second quartile or 50% or median.</a:t>
            </a:r>
          </a:p>
          <a:p>
            <a:pPr lvl="0"/>
            <a:r>
              <a:rPr lang="en-US" dirty="0"/>
              <a:t>Third black horizontal line of rectangle shape of box plot is third quartile or 75%</a:t>
            </a:r>
          </a:p>
          <a:p>
            <a:pPr lvl="0"/>
            <a:r>
              <a:rPr lang="en-US" dirty="0"/>
              <a:t>Top black horizontal line of rectangle shape of box plot is maximum value and bottom is minimum value. Small diamond shape of box plot is outlier data or erroneous data.</a:t>
            </a:r>
          </a:p>
          <a:p>
            <a:r>
              <a:rPr lang="en-US" dirty="0"/>
              <a:t>We see that max value for V1  is approx. 6 and minimum is -6. Maximum concentration of data lies between -1 and 3. Any value beyond minimum and max value is outliers and we need to eliminate this from our data.</a:t>
            </a:r>
          </a:p>
          <a:p>
            <a:r>
              <a:rPr lang="en-US" dirty="0"/>
              <a:t>Similarly for V2 max value is approx. 12 and minimum is -13. Maximum concentration of data lies between -1 and 6</a:t>
            </a:r>
          </a:p>
          <a:p>
            <a:r>
              <a:rPr lang="en-US" dirty="0"/>
              <a:t>For V3, max value is approx. 17 and minimum is -6 Maximum concentration of data lies between -1 and 3.However, we see some outlier values beyond 10.</a:t>
            </a:r>
          </a:p>
          <a:p>
            <a:r>
              <a:rPr lang="en-US" dirty="0"/>
              <a:t>For V4, max value is approx. 3 and minimum is -9 Maximum concentration of data lies between -2 and 0.However, we see some outlier values beyond -6</a:t>
            </a:r>
          </a:p>
          <a:p>
            <a:endParaRPr lang="en-US" dirty="0"/>
          </a:p>
          <a:p>
            <a:endParaRPr lang="en-US" dirty="0"/>
          </a:p>
          <a:p>
            <a:pPr lvl="0"/>
            <a:endParaRPr lang="en-US" dirty="0"/>
          </a:p>
        </p:txBody>
      </p:sp>
      <p:pic>
        <p:nvPicPr>
          <p:cNvPr id="3076" name="Picture 4">
            <a:extLst>
              <a:ext uri="{FF2B5EF4-FFF2-40B4-BE49-F238E27FC236}">
                <a16:creationId xmlns:a16="http://schemas.microsoft.com/office/drawing/2014/main" id="{0973949F-8261-43BE-881E-CD680D3BC1B0}"/>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53375" y="227807"/>
            <a:ext cx="3990445" cy="6269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676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83ED7A-DE81-4394-9F00-00B640E525A9}"/>
              </a:ext>
            </a:extLst>
          </p:cNvPr>
          <p:cNvSpPr>
            <a:spLocks noGrp="1"/>
          </p:cNvSpPr>
          <p:nvPr>
            <p:ph idx="1"/>
          </p:nvPr>
        </p:nvSpPr>
        <p:spPr>
          <a:xfrm>
            <a:off x="1322504" y="302418"/>
            <a:ext cx="4238626" cy="6181726"/>
          </a:xfrm>
        </p:spPr>
        <p:txBody>
          <a:bodyPr/>
          <a:lstStyle/>
          <a:p>
            <a:pPr marL="0" indent="0">
              <a:buNone/>
            </a:pPr>
            <a:r>
              <a:rPr lang="en-US" dirty="0"/>
              <a:t>     </a:t>
            </a:r>
            <a:r>
              <a:rPr lang="en-US" u="sng" dirty="0"/>
              <a:t>Correlation graph:</a:t>
            </a:r>
          </a:p>
          <a:p>
            <a:r>
              <a:rPr lang="en-US" dirty="0"/>
              <a:t>From the below correlation matrix graph, we see V1 has strong negative correlation with classification of about 72% whereas with V3 again it is negatively correlated by 38%.In case of V2 and V3 , its positively correlated by 26% and 28%</a:t>
            </a:r>
          </a:p>
          <a:p>
            <a:r>
              <a:rPr lang="en-US" dirty="0"/>
              <a:t>Similarly, V2 has strong negative correlation with V3 V4 by 78% and 52%.Whereas with classification its again it is negatively correlated by 44%.</a:t>
            </a:r>
          </a:p>
          <a:p>
            <a:endParaRPr lang="en-US" dirty="0"/>
          </a:p>
          <a:p>
            <a:endParaRPr lang="en-US" dirty="0"/>
          </a:p>
        </p:txBody>
      </p:sp>
      <p:pic>
        <p:nvPicPr>
          <p:cNvPr id="4106" name="Picture 10">
            <a:extLst>
              <a:ext uri="{FF2B5EF4-FFF2-40B4-BE49-F238E27FC236}">
                <a16:creationId xmlns:a16="http://schemas.microsoft.com/office/drawing/2014/main" id="{988266CE-08E5-4C5E-B64D-0975CCCF74AE}"/>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30871" y="373856"/>
            <a:ext cx="5180129" cy="6110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18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3936E-F848-4851-8063-7EFFBD7F893B}"/>
              </a:ext>
            </a:extLst>
          </p:cNvPr>
          <p:cNvSpPr>
            <a:spLocks noGrp="1"/>
          </p:cNvSpPr>
          <p:nvPr>
            <p:ph type="title"/>
          </p:nvPr>
        </p:nvSpPr>
        <p:spPr>
          <a:xfrm>
            <a:off x="867834" y="161924"/>
            <a:ext cx="6428316" cy="457200"/>
          </a:xfrm>
        </p:spPr>
        <p:txBody>
          <a:bodyPr/>
          <a:lstStyle/>
          <a:p>
            <a:r>
              <a:rPr lang="en-US" sz="1800" u="sng" dirty="0">
                <a:solidFill>
                  <a:schemeClr val="tx1">
                    <a:lumMod val="75000"/>
                    <a:lumOff val="25000"/>
                  </a:schemeClr>
                </a:solidFill>
                <a:latin typeface="+mn-lt"/>
                <a:ea typeface="+mn-ea"/>
                <a:cs typeface="+mn-cs"/>
              </a:rPr>
              <a:t>Scatter plot</a:t>
            </a:r>
          </a:p>
        </p:txBody>
      </p:sp>
      <p:sp>
        <p:nvSpPr>
          <p:cNvPr id="3" name="Content Placeholder 2">
            <a:extLst>
              <a:ext uri="{FF2B5EF4-FFF2-40B4-BE49-F238E27FC236}">
                <a16:creationId xmlns:a16="http://schemas.microsoft.com/office/drawing/2014/main" id="{142ABC8D-CB4E-437B-99DB-B8E24455532B}"/>
              </a:ext>
            </a:extLst>
          </p:cNvPr>
          <p:cNvSpPr>
            <a:spLocks noGrp="1"/>
          </p:cNvSpPr>
          <p:nvPr>
            <p:ph idx="1"/>
          </p:nvPr>
        </p:nvSpPr>
        <p:spPr>
          <a:xfrm>
            <a:off x="867834" y="781050"/>
            <a:ext cx="6428316" cy="5686426"/>
          </a:xfrm>
        </p:spPr>
        <p:txBody>
          <a:bodyPr/>
          <a:lstStyle/>
          <a:p>
            <a:r>
              <a:rPr lang="en-US" dirty="0"/>
              <a:t>From the above scatter Plot, we see that V1 has  somewhat linear relationship with V2 and V4. Hence, they are correlated.</a:t>
            </a:r>
          </a:p>
          <a:p>
            <a:r>
              <a:rPr lang="en-US" dirty="0"/>
              <a:t>Similarly, V4 and classification has linear relationship.</a:t>
            </a:r>
          </a:p>
          <a:p>
            <a:r>
              <a:rPr lang="en-US" dirty="0"/>
              <a:t>Assumption for correlation: If two are correlated and one is removed then it won’t affect the model as each one is same as the other</a:t>
            </a:r>
          </a:p>
        </p:txBody>
      </p:sp>
      <p:pic>
        <p:nvPicPr>
          <p:cNvPr id="4" name="Picture 8">
            <a:extLst>
              <a:ext uri="{FF2B5EF4-FFF2-40B4-BE49-F238E27FC236}">
                <a16:creationId xmlns:a16="http://schemas.microsoft.com/office/drawing/2014/main" id="{3F1E3C73-EB16-455D-B33A-F1539B92EF09}"/>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91350" y="228600"/>
            <a:ext cx="5086350" cy="614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043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03A16-FCC5-43C9-AE7B-CF8F183A49B0}"/>
              </a:ext>
            </a:extLst>
          </p:cNvPr>
          <p:cNvSpPr>
            <a:spLocks noGrp="1"/>
          </p:cNvSpPr>
          <p:nvPr>
            <p:ph type="title"/>
          </p:nvPr>
        </p:nvSpPr>
        <p:spPr>
          <a:xfrm>
            <a:off x="1115484" y="123825"/>
            <a:ext cx="8596668" cy="619125"/>
          </a:xfrm>
        </p:spPr>
        <p:txBody>
          <a:bodyPr>
            <a:normAutofit fontScale="90000"/>
          </a:bodyPr>
          <a:lstStyle/>
          <a:p>
            <a:r>
              <a:rPr lang="en-US" b="1" dirty="0"/>
              <a:t>Models used</a:t>
            </a:r>
          </a:p>
        </p:txBody>
      </p:sp>
      <p:sp>
        <p:nvSpPr>
          <p:cNvPr id="3" name="Content Placeholder 2">
            <a:extLst>
              <a:ext uri="{FF2B5EF4-FFF2-40B4-BE49-F238E27FC236}">
                <a16:creationId xmlns:a16="http://schemas.microsoft.com/office/drawing/2014/main" id="{19E4FB79-BAA9-4608-B096-2BDE9B82DB46}"/>
              </a:ext>
            </a:extLst>
          </p:cNvPr>
          <p:cNvSpPr>
            <a:spLocks noGrp="1"/>
          </p:cNvSpPr>
          <p:nvPr>
            <p:ph idx="1"/>
          </p:nvPr>
        </p:nvSpPr>
        <p:spPr>
          <a:xfrm>
            <a:off x="963084" y="991727"/>
            <a:ext cx="10124016" cy="5742448"/>
          </a:xfrm>
        </p:spPr>
        <p:txBody>
          <a:bodyPr>
            <a:normAutofit fontScale="85000" lnSpcReduction="10000"/>
          </a:bodyPr>
          <a:lstStyle/>
          <a:p>
            <a:r>
              <a:rPr lang="en-US" sz="2200" dirty="0"/>
              <a:t>The objective of choosing model is to create simple and efficient model like </a:t>
            </a:r>
          </a:p>
          <a:p>
            <a:pPr marL="0" indent="0">
              <a:buNone/>
            </a:pPr>
            <a:r>
              <a:rPr lang="en-US" sz="2200" dirty="0"/>
              <a:t>     </a:t>
            </a:r>
            <a:r>
              <a:rPr lang="en-US" sz="2200" b="1" dirty="0"/>
              <a:t>Decision tree </a:t>
            </a:r>
            <a:r>
              <a:rPr lang="en-US" sz="2200" dirty="0"/>
              <a:t>and use </a:t>
            </a:r>
            <a:r>
              <a:rPr lang="en-US" sz="2200" b="1" dirty="0"/>
              <a:t>ensemble</a:t>
            </a:r>
            <a:r>
              <a:rPr lang="en-US" sz="2200" dirty="0"/>
              <a:t> methods to check if the performance of the model</a:t>
            </a:r>
          </a:p>
          <a:p>
            <a:pPr marL="0" indent="0">
              <a:buNone/>
            </a:pPr>
            <a:r>
              <a:rPr lang="en-US" sz="2200" dirty="0"/>
              <a:t>     increases.</a:t>
            </a:r>
          </a:p>
          <a:p>
            <a:r>
              <a:rPr lang="en-US" sz="2200" dirty="0"/>
              <a:t>A decision tree allows partitioning data into much deeper level, not easily achieved with</a:t>
            </a:r>
          </a:p>
          <a:p>
            <a:pPr marL="0" indent="0">
              <a:buNone/>
            </a:pPr>
            <a:r>
              <a:rPr lang="en-US" sz="2200" dirty="0"/>
              <a:t>     other decision-making classifiers such as logistic regression or support of vector machines.</a:t>
            </a:r>
          </a:p>
          <a:p>
            <a:r>
              <a:rPr lang="en-US" sz="2200" dirty="0"/>
              <a:t>When we fit a decision tree to a our train dataset, top few nodes on which the tree is split</a:t>
            </a:r>
          </a:p>
          <a:p>
            <a:pPr marL="0" indent="0">
              <a:buNone/>
            </a:pPr>
            <a:r>
              <a:rPr lang="en-US" sz="2200" dirty="0"/>
              <a:t>      are the most important variables in the dataset and feature selection is done automatically.</a:t>
            </a:r>
          </a:p>
          <a:p>
            <a:r>
              <a:rPr lang="en-US" sz="2200" dirty="0"/>
              <a:t>Additionally since we have non linear data relationship, decision tree handles nonlinear</a:t>
            </a:r>
          </a:p>
          <a:p>
            <a:pPr marL="0" indent="0">
              <a:buNone/>
            </a:pPr>
            <a:r>
              <a:rPr lang="en-US" sz="2200" dirty="0"/>
              <a:t>     relationships between parameters and does not let it affect tree performance.</a:t>
            </a:r>
          </a:p>
          <a:p>
            <a:r>
              <a:rPr lang="en-US" sz="2200" dirty="0"/>
              <a:t>Ensemble methods: The problem with decision tree is that as number of levels in the tree grows</a:t>
            </a:r>
          </a:p>
          <a:p>
            <a:pPr marL="0" indent="0">
              <a:buNone/>
            </a:pPr>
            <a:r>
              <a:rPr lang="en-US" sz="2200" dirty="0"/>
              <a:t>      the tree becomes prone to overfitting. It suffers from large bias with simple trees and a large</a:t>
            </a:r>
          </a:p>
          <a:p>
            <a:pPr marL="0" indent="0">
              <a:buNone/>
            </a:pPr>
            <a:r>
              <a:rPr lang="en-US" sz="2200" dirty="0"/>
              <a:t>      variance with complex trees. and ensemble method is the viable way to apply</a:t>
            </a:r>
          </a:p>
          <a:p>
            <a:pPr marL="0" indent="0">
              <a:buNone/>
            </a:pPr>
            <a:r>
              <a:rPr lang="en-US" sz="2200" dirty="0"/>
              <a:t>       regularization over the model</a:t>
            </a:r>
            <a:r>
              <a:rPr lang="en-US" dirty="0"/>
              <a:t>.</a:t>
            </a:r>
          </a:p>
          <a:p>
            <a:endParaRPr lang="en-US" dirty="0"/>
          </a:p>
        </p:txBody>
      </p:sp>
    </p:spTree>
    <p:extLst>
      <p:ext uri="{BB962C8B-B14F-4D97-AF65-F5344CB8AC3E}">
        <p14:creationId xmlns:p14="http://schemas.microsoft.com/office/powerpoint/2010/main" val="671429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3F9822-21E8-4C15-9DF3-3BC8196DD664}"/>
              </a:ext>
            </a:extLst>
          </p:cNvPr>
          <p:cNvSpPr>
            <a:spLocks noGrp="1"/>
          </p:cNvSpPr>
          <p:nvPr>
            <p:ph idx="1"/>
          </p:nvPr>
        </p:nvSpPr>
        <p:spPr>
          <a:xfrm>
            <a:off x="1272117" y="280987"/>
            <a:ext cx="9647766" cy="6296025"/>
          </a:xfrm>
        </p:spPr>
        <p:txBody>
          <a:bodyPr>
            <a:normAutofit lnSpcReduction="10000"/>
          </a:bodyPr>
          <a:lstStyle/>
          <a:p>
            <a:r>
              <a:rPr lang="en-US" sz="1900" u="sng" dirty="0"/>
              <a:t>Bagging(Random Forest): </a:t>
            </a:r>
            <a:r>
              <a:rPr lang="en-US" sz="1900" dirty="0"/>
              <a:t>Creates m new training sets. Each new train data set picks an example of sample with substitution (bootstrap test) from original set. By inspecting with substitution, a few observation might be rehashed in each new training set. The m models are fitted utilizing the above m bootstrap samples and consolidated by averaging the result (for relapse) or casting</a:t>
            </a:r>
            <a:r>
              <a:rPr lang="en-US" dirty="0"/>
              <a:t> a ballot (for grouping)</a:t>
            </a:r>
          </a:p>
          <a:p>
            <a:r>
              <a:rPr lang="en-US" u="sng" dirty="0"/>
              <a:t>Advantages</a:t>
            </a:r>
            <a:r>
              <a:rPr lang="en-US" dirty="0"/>
              <a:t>:</a:t>
            </a:r>
          </a:p>
          <a:p>
            <a:r>
              <a:rPr lang="en-US" dirty="0"/>
              <a:t>It is useful for improving accuracy and stability of the algorithms</a:t>
            </a:r>
          </a:p>
          <a:p>
            <a:r>
              <a:rPr lang="en-US" dirty="0"/>
              <a:t>It reduces variance.</a:t>
            </a:r>
          </a:p>
          <a:p>
            <a:r>
              <a:rPr lang="en-US" u="sng" dirty="0"/>
              <a:t>Boosting(AdaBoost): </a:t>
            </a:r>
            <a:r>
              <a:rPr lang="en-US" dirty="0"/>
              <a:t>gives consecutive learning of the indicators. The main indicator is found out in original dataset, while coming up next are learnt on the training set dependent on the execution of the past one. It begins by characterizing the original dataset and giving equivalent loads to every observation. On the off chance that classes are anticipated inaccurately utilizing the primary learner, at that point it gives higher load to the missed classified observation. Being an iterative procedure, it keeps on including classifier until a point of confinement is come to in the quantity of models or precision.</a:t>
            </a:r>
          </a:p>
          <a:p>
            <a:r>
              <a:rPr lang="en-US" u="sng" dirty="0"/>
              <a:t>Advantages:</a:t>
            </a:r>
          </a:p>
          <a:p>
            <a:r>
              <a:rPr lang="en-US" dirty="0"/>
              <a:t>Each tree complements the previous ones (Avoid redundancy)</a:t>
            </a:r>
          </a:p>
          <a:p>
            <a:r>
              <a:rPr lang="en-US" dirty="0"/>
              <a:t>Keeps track of errors.</a:t>
            </a:r>
          </a:p>
        </p:txBody>
      </p:sp>
    </p:spTree>
    <p:extLst>
      <p:ext uri="{BB962C8B-B14F-4D97-AF65-F5344CB8AC3E}">
        <p14:creationId xmlns:p14="http://schemas.microsoft.com/office/powerpoint/2010/main" val="176360772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5321</TotalTime>
  <Words>1982</Words>
  <Application>Microsoft Office PowerPoint</Application>
  <PresentationFormat>Widescreen</PresentationFormat>
  <Paragraphs>137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Franklin Gothic Book</vt:lpstr>
      <vt:lpstr>Open Sans</vt:lpstr>
      <vt:lpstr>Crop</vt:lpstr>
      <vt:lpstr>FINAL PROJECT Statistical and Predictive Modeling for Analytics II (DATA 2204)                         SONAKSHI Karkera                                                   100720763                                                                                      Prof: Sam plati</vt:lpstr>
      <vt:lpstr>Problem Statement </vt:lpstr>
      <vt:lpstr>Exploratory data analysis (EDA)</vt:lpstr>
      <vt:lpstr>Graphical Representation of Data</vt:lpstr>
      <vt:lpstr>PowerPoint Presentation</vt:lpstr>
      <vt:lpstr>PowerPoint Presentation</vt:lpstr>
      <vt:lpstr>Scatter plot</vt:lpstr>
      <vt:lpstr>Models used</vt:lpstr>
      <vt:lpstr>PowerPoint Presentation</vt:lpstr>
      <vt:lpstr>PowerPoint Presentation</vt:lpstr>
      <vt:lpstr>Results</vt:lpstr>
      <vt:lpstr>PowerPoint Presentation</vt:lpstr>
      <vt:lpstr>PowerPoint Presentation</vt:lpstr>
      <vt:lpstr>PowerPoint Presentation</vt:lpstr>
      <vt:lpstr>Conclusion</vt:lpstr>
      <vt:lpstr>Recommendation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Sonakhi Karkera</dc:creator>
  <cp:lastModifiedBy>Sonakhi Karkera</cp:lastModifiedBy>
  <cp:revision>125</cp:revision>
  <dcterms:created xsi:type="dcterms:W3CDTF">2019-04-15T08:39:43Z</dcterms:created>
  <dcterms:modified xsi:type="dcterms:W3CDTF">2019-04-19T01:22:02Z</dcterms:modified>
</cp:coreProperties>
</file>