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80" r:id="rId7"/>
    <p:sldId id="575" r:id="rId8"/>
    <p:sldId id="576"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87D28-2ED6-41D1-890A-42B11F9123DA}" v="2" dt="2025-07-16T11:11:09.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16/07/2025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16/07/2025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16/07/2025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3059149"/>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4900" b="1" cap="all" dirty="0">
                <a:latin typeface="Aptos"/>
              </a:rPr>
              <a:t>STOCK PRICE PREDICTION </a:t>
            </a:r>
            <a:br>
              <a:rPr lang="en-US" sz="4900" b="1" cap="all" dirty="0">
                <a:latin typeface="Aptos"/>
              </a:rPr>
            </a:br>
            <a:r>
              <a:rPr lang="en-US" sz="2000" b="1" cap="all" dirty="0">
                <a:latin typeface="Aptos"/>
              </a:rPr>
              <a:t>USING AZURE MACHINE LEARNING</a:t>
            </a:r>
            <a:endParaRPr lang="en-US" sz="2000" dirty="0">
              <a:latin typeface="Aptos"/>
            </a:endParaRPr>
          </a:p>
          <a:p>
            <a:pPr algn="l"/>
            <a:endParaRPr lang="en-US" sz="5100" b="1" kern="1200" dirty="0"/>
          </a:p>
        </p:txBody>
      </p:sp>
      <p:sp>
        <p:nvSpPr>
          <p:cNvPr id="3" name="Subtitle 2"/>
          <p:cNvSpPr>
            <a:spLocks noGrp="1"/>
          </p:cNvSpPr>
          <p:nvPr>
            <p:ph type="subTitle" idx="1"/>
          </p:nvPr>
        </p:nvSpPr>
        <p:spPr>
          <a:xfrm>
            <a:off x="599609" y="3911600"/>
            <a:ext cx="4171994" cy="1858949"/>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SONAKSHI BISHT</a:t>
            </a:r>
          </a:p>
          <a:p>
            <a:pPr algn="l">
              <a:spcAft>
                <a:spcPts val="600"/>
              </a:spcAft>
            </a:pPr>
            <a:r>
              <a:rPr lang="en-US" sz="1600" b="1" cap="all" dirty="0"/>
              <a:t>College Name: AMRAPALI UNIVERSITY</a:t>
            </a:r>
          </a:p>
          <a:p>
            <a:pPr algn="l">
              <a:spcAft>
                <a:spcPts val="600"/>
              </a:spcAft>
            </a:pPr>
            <a:r>
              <a:rPr lang="en-US" sz="1600" b="1" cap="all" dirty="0"/>
              <a:t>Department: MBA</a:t>
            </a:r>
          </a:p>
          <a:p>
            <a:pPr algn="l">
              <a:spcAft>
                <a:spcPts val="600"/>
              </a:spcAft>
            </a:pPr>
            <a:r>
              <a:rPr lang="en-US" sz="1600" b="1" cap="all" dirty="0"/>
              <a:t>Email ID: </a:t>
            </a:r>
            <a:r>
              <a:rPr lang="en-US" sz="1400" b="1" cap="all" dirty="0"/>
              <a:t>sonakshibisht999@gmail.com</a:t>
            </a:r>
          </a:p>
          <a:p>
            <a:pPr algn="l">
              <a:spcAft>
                <a:spcPts val="600"/>
              </a:spcAft>
            </a:pPr>
            <a:r>
              <a:rPr lang="en-US" sz="1600" b="1" cap="all" dirty="0"/>
              <a:t>AICTE Student ID: </a:t>
            </a:r>
            <a:r>
              <a:rPr lang="en-US" sz="1400" b="1" cap="all" dirty="0"/>
              <a:t>STU</a:t>
            </a:r>
            <a:r>
              <a:rPr lang="en-US" sz="1400" b="1" dirty="0"/>
              <a:t>6665a9230717936903</a:t>
            </a:r>
            <a:endParaRPr lang="en-US" sz="14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l="8217" t="8122" r="12813" b="24165"/>
          <a:stretch>
            <a:fillRect/>
          </a:stretch>
        </p:blipFill>
        <p:spPr>
          <a:xfrm>
            <a:off x="6292708" y="1109323"/>
            <a:ext cx="3703320" cy="42892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marL="0" indent="0">
              <a:spcBef>
                <a:spcPct val="20000"/>
              </a:spcBef>
              <a:spcAft>
                <a:spcPts val="600"/>
              </a:spcAft>
              <a:buNone/>
            </a:pPr>
            <a:endParaRPr lang="en-US" sz="2200" dirty="0">
              <a:latin typeface="Franklin Gothic Book"/>
            </a:endParaRPr>
          </a:p>
          <a:p>
            <a:pPr marL="0" indent="0">
              <a:buNone/>
            </a:pPr>
            <a:r>
              <a:rPr lang="en-GB" sz="2200" b="1" u="sng" dirty="0"/>
              <a:t>Upgrade to Advanced Models</a:t>
            </a:r>
            <a:r>
              <a:rPr lang="en-GB" sz="2200" dirty="0"/>
              <a:t>: Integrate deep learning models like LSTM or ARIMA for improved time-series forecasting.</a:t>
            </a:r>
          </a:p>
          <a:p>
            <a:pPr marL="0" indent="0">
              <a:buNone/>
            </a:pPr>
            <a:r>
              <a:rPr lang="en-GB" sz="2200" b="1" u="sng" dirty="0"/>
              <a:t>Add Sentiment Analysis</a:t>
            </a:r>
            <a:r>
              <a:rPr lang="en-GB" sz="2200" dirty="0"/>
              <a:t>: Use Azure OpenAI or Text Analytics API to include the impact of news and social media sentiment on stock prices.</a:t>
            </a:r>
          </a:p>
          <a:p>
            <a:pPr marL="0" indent="0">
              <a:buNone/>
            </a:pPr>
            <a:r>
              <a:rPr lang="en-GB" sz="2200" b="1" u="sng" dirty="0"/>
              <a:t>Real-Time Predictions Dashboard</a:t>
            </a:r>
            <a:r>
              <a:rPr lang="en-GB" sz="2200" dirty="0"/>
              <a:t>: Create an interactive Power BI dashboard that updates stock predictions live using Azure data pipelines.</a:t>
            </a:r>
          </a:p>
          <a:p>
            <a:pPr marL="0" indent="0">
              <a:buNone/>
            </a:pPr>
            <a:r>
              <a:rPr lang="en-GB" sz="2200" b="1" u="sng" dirty="0"/>
              <a:t>Build a Prediction Chatbot</a:t>
            </a:r>
            <a:r>
              <a:rPr lang="en-GB" sz="2200" dirty="0"/>
              <a:t>: Deploy a chatbot via Azure Bot Framework that delivers instant stock forecasts on demand.</a:t>
            </a:r>
          </a:p>
          <a:p>
            <a:pPr marL="0" indent="0">
              <a:buNone/>
            </a:pPr>
            <a:r>
              <a:rPr lang="en-GB" sz="2200" b="1" u="sng" dirty="0"/>
              <a:t>Multi-Stock Support</a:t>
            </a:r>
            <a:r>
              <a:rPr lang="en-GB" sz="2200" b="1" dirty="0"/>
              <a:t>: </a:t>
            </a:r>
            <a:r>
              <a:rPr lang="en-GB" sz="2200" dirty="0"/>
              <a:t>Expand the model to predict and compare multiple company stocks across different sectors.</a:t>
            </a:r>
          </a:p>
          <a:p>
            <a:pPr marL="0" indent="0">
              <a:buNone/>
            </a:pPr>
            <a:r>
              <a:rPr lang="en-GB" sz="2200" b="1" u="sng" dirty="0"/>
              <a:t>Mobile App Integration </a:t>
            </a:r>
            <a:r>
              <a:rPr lang="en-GB" sz="2200" dirty="0"/>
              <a:t>: Package the model into a simple app interface for quick access to stock insights anywhere.</a:t>
            </a: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fontScale="77500" lnSpcReduction="20000"/>
          </a:bodyPr>
          <a:lstStyle/>
          <a:p>
            <a:r>
              <a:rPr lang="en-IN" sz="2200" b="1" dirty="0">
                <a:solidFill>
                  <a:schemeClr val="tx2"/>
                </a:solidFill>
                <a:latin typeface="Franklin Gothic Book"/>
              </a:rPr>
              <a:t>Yahoo Finance</a:t>
            </a:r>
          </a:p>
          <a:p>
            <a:pPr marL="0" indent="0">
              <a:buNone/>
            </a:pPr>
            <a:r>
              <a:rPr lang="en-IN" sz="2200" u="sng" dirty="0">
                <a:solidFill>
                  <a:srgbClr val="0070C0"/>
                </a:solidFill>
                <a:latin typeface="Franklin Gothic Book"/>
              </a:rPr>
              <a:t>https://finance.yahoo.com(For downloading historical stock price data)</a:t>
            </a:r>
          </a:p>
          <a:p>
            <a:r>
              <a:rPr lang="en-IN" sz="2200" b="1" dirty="0">
                <a:solidFill>
                  <a:schemeClr val="tx2"/>
                </a:solidFill>
                <a:latin typeface="Franklin Gothic Book"/>
              </a:rPr>
              <a:t>Microsoft Azure Machine Learning Documentation</a:t>
            </a:r>
          </a:p>
          <a:p>
            <a:pPr marL="0" indent="0">
              <a:buNone/>
            </a:pPr>
            <a:r>
              <a:rPr lang="en-IN" sz="2200" u="sng" dirty="0">
                <a:solidFill>
                  <a:srgbClr val="0070C0"/>
                </a:solidFill>
                <a:latin typeface="Franklin Gothic Book"/>
              </a:rPr>
              <a:t>https://learn.microsoft.com/en-us/azure/machine-learning(Used for understanding model building and deployment in Azure ML)</a:t>
            </a:r>
          </a:p>
          <a:p>
            <a:r>
              <a:rPr lang="en-IN" sz="2200" b="1" dirty="0">
                <a:solidFill>
                  <a:schemeClr val="tx2"/>
                </a:solidFill>
                <a:latin typeface="Franklin Gothic Book"/>
              </a:rPr>
              <a:t>scikit-learn</a:t>
            </a:r>
            <a:r>
              <a:rPr lang="en-IN" sz="2200" b="1" u="sng" dirty="0">
                <a:solidFill>
                  <a:schemeClr val="tx2"/>
                </a:solidFill>
                <a:latin typeface="Franklin Gothic Book"/>
              </a:rPr>
              <a:t> </a:t>
            </a:r>
            <a:r>
              <a:rPr lang="en-IN" sz="2200" b="1" dirty="0">
                <a:solidFill>
                  <a:schemeClr val="tx2"/>
                </a:solidFill>
                <a:latin typeface="Franklin Gothic Book"/>
              </a:rPr>
              <a:t>Documentation</a:t>
            </a:r>
          </a:p>
          <a:p>
            <a:pPr marL="0" indent="0">
              <a:buNone/>
            </a:pPr>
            <a:r>
              <a:rPr lang="en-IN" sz="2200" u="sng" dirty="0">
                <a:solidFill>
                  <a:srgbClr val="0070C0"/>
                </a:solidFill>
                <a:latin typeface="Franklin Gothic Book"/>
              </a:rPr>
              <a:t>https://scikit-learn.org/stable/(For understanding regression algorithms conceptually)</a:t>
            </a:r>
          </a:p>
          <a:p>
            <a:r>
              <a:rPr lang="en-IN" sz="2200" b="1" dirty="0">
                <a:solidFill>
                  <a:schemeClr val="tx2"/>
                </a:solidFill>
                <a:latin typeface="Franklin Gothic Book"/>
              </a:rPr>
              <a:t>Power BI Visualization Guides</a:t>
            </a:r>
          </a:p>
          <a:p>
            <a:pPr marL="0" indent="0">
              <a:buNone/>
            </a:pPr>
            <a:r>
              <a:rPr lang="en-IN" sz="2200" u="sng" dirty="0">
                <a:solidFill>
                  <a:srgbClr val="0070C0"/>
                </a:solidFill>
                <a:latin typeface="Franklin Gothic Book"/>
              </a:rPr>
              <a:t>https://learn.microsoft.com/en-us/power-bi/(For optional visualization tools and dashboards)</a:t>
            </a:r>
          </a:p>
          <a:p>
            <a:r>
              <a:rPr lang="en-IN" sz="2200" b="1" dirty="0" err="1">
                <a:solidFill>
                  <a:schemeClr val="tx2"/>
                </a:solidFill>
                <a:latin typeface="Franklin Gothic Book"/>
              </a:rPr>
              <a:t>Edunet</a:t>
            </a:r>
            <a:r>
              <a:rPr lang="en-IN" sz="2200" b="1" dirty="0">
                <a:solidFill>
                  <a:schemeClr val="tx2"/>
                </a:solidFill>
                <a:latin typeface="Franklin Gothic Book"/>
              </a:rPr>
              <a:t> Foundation –</a:t>
            </a:r>
          </a:p>
          <a:p>
            <a:pPr marL="0" indent="0">
              <a:buNone/>
            </a:pPr>
            <a:r>
              <a:rPr lang="en-IN" sz="2200" u="sng" dirty="0">
                <a:solidFill>
                  <a:srgbClr val="0070C0"/>
                </a:solidFill>
                <a:latin typeface="Franklin Gothic Book"/>
              </a:rPr>
              <a:t>Microsoft Azure AI Internship Material(For guidance, templates, and learning resources during the internship)</a:t>
            </a:r>
          </a:p>
          <a:p>
            <a:pPr marL="0" indent="0">
              <a:buNone/>
            </a:pPr>
            <a:endParaRPr lang="en-IN" sz="2200" u="sng" dirty="0">
              <a:solidFill>
                <a:srgbClr val="0070C0"/>
              </a:solidFill>
              <a:latin typeface="Franklin Gothic Book"/>
            </a:endParaRPr>
          </a:p>
          <a:p>
            <a:r>
              <a:rPr lang="en-IN" sz="2600" b="1" u="sng" dirty="0">
                <a:solidFill>
                  <a:schemeClr val="tx2"/>
                </a:solidFill>
                <a:latin typeface="Franklin Gothic Book"/>
              </a:rPr>
              <a:t>GitHub Repository (Project Link)</a:t>
            </a:r>
          </a:p>
          <a:p>
            <a:pPr marL="0" indent="0">
              <a:buNone/>
            </a:pPr>
            <a:r>
              <a:rPr lang="en-IN" sz="2600" b="1" u="sng" dirty="0">
                <a:solidFill>
                  <a:srgbClr val="0070C0"/>
                </a:solidFill>
                <a:latin typeface="Franklin Gothic Book"/>
              </a:rPr>
              <a:t>https://github.com/sonakshibisht999/stock-price-prediction-azure</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t>The stock market is highly dynamic and influenced by numerous variables, making it challenging for investors to make data-driven decisions. Traditional analysis methods often fall short in accurately forecasting future stock prices due to the complexity of financial data. This project aims to solve the problem of stock price prediction by leveraging Microsoft Azure Machine Learning Studio to build a regression-based model that can forecast future stock prices using historical stock data. The goal is to assist retail investors and analysts in making better investment decisions by providing more accurate and automated predictions of stock prices.</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GB" sz="900" dirty="0">
                <a:latin typeface="Calibri"/>
                <a:ea typeface="Calibri"/>
                <a:cs typeface="Calibri"/>
              </a:rPr>
              <a:t>The proposed system aims to address the challenge of predicting future stock prices using historical data to support informed investment decisions. This involves leveraging Azure AI and machine learning tools to develop an accurate regression model. The solution will consist of the following components:</a:t>
            </a:r>
            <a:endParaRPr lang="en-IN" sz="900"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Data Collection:</a:t>
            </a:r>
          </a:p>
          <a:p>
            <a:pPr lvl="1">
              <a:spcBef>
                <a:spcPct val="20000"/>
              </a:spcBef>
              <a:spcAft>
                <a:spcPts val="600"/>
              </a:spcAft>
            </a:pPr>
            <a:r>
              <a:rPr lang="en-GB" sz="900" dirty="0">
                <a:latin typeface="Calibri"/>
                <a:ea typeface="Calibri"/>
                <a:cs typeface="Calibri"/>
              </a:rPr>
              <a:t>Gather historical stock market data including Open, High, Low, Close, and Volume.</a:t>
            </a:r>
          </a:p>
          <a:p>
            <a:pPr lvl="1">
              <a:spcBef>
                <a:spcPct val="20000"/>
              </a:spcBef>
              <a:spcAft>
                <a:spcPts val="600"/>
              </a:spcAft>
            </a:pPr>
            <a:r>
              <a:rPr lang="en-GB" sz="900" dirty="0">
                <a:latin typeface="Calibri"/>
                <a:ea typeface="Calibri"/>
                <a:cs typeface="Calibri"/>
              </a:rPr>
              <a:t>Use sources like Yahoo Finance or NSE India in CSV format.</a:t>
            </a:r>
            <a:endParaRPr lang="en-IN" sz="900"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Data Preprocessing</a:t>
            </a:r>
            <a:r>
              <a:rPr lang="en-IN" sz="900" b="1" dirty="0">
                <a:latin typeface="Calibri"/>
                <a:ea typeface="Calibri"/>
                <a:cs typeface="Calibri"/>
              </a:rPr>
              <a:t>:</a:t>
            </a:r>
            <a:endParaRPr lang="en-IN" sz="900" dirty="0">
              <a:latin typeface="Calibri"/>
              <a:ea typeface="Calibri"/>
              <a:cs typeface="Calibri"/>
            </a:endParaRPr>
          </a:p>
          <a:p>
            <a:pPr lvl="1">
              <a:spcBef>
                <a:spcPct val="20000"/>
              </a:spcBef>
              <a:spcAft>
                <a:spcPts val="600"/>
              </a:spcAft>
            </a:pPr>
            <a:r>
              <a:rPr lang="en-GB" sz="900" dirty="0">
                <a:latin typeface="Calibri"/>
                <a:ea typeface="Calibri"/>
                <a:cs typeface="Calibri"/>
              </a:rPr>
              <a:t>Clean and preprocess the data to remove missing values or anomalies.</a:t>
            </a:r>
          </a:p>
          <a:p>
            <a:pPr lvl="1">
              <a:spcBef>
                <a:spcPct val="20000"/>
              </a:spcBef>
              <a:spcAft>
                <a:spcPts val="600"/>
              </a:spcAft>
            </a:pPr>
            <a:r>
              <a:rPr lang="en-GB" sz="900" dirty="0">
                <a:latin typeface="Calibri"/>
                <a:ea typeface="Calibri"/>
                <a:cs typeface="Calibri"/>
              </a:rPr>
              <a:t>Feature engineering (e.g., calculating moving averages or trends) to improve prediction accuracy.</a:t>
            </a:r>
          </a:p>
          <a:p>
            <a:pPr marL="305435" indent="-305435">
              <a:spcBef>
                <a:spcPct val="20000"/>
              </a:spcBef>
              <a:spcAft>
                <a:spcPts val="600"/>
              </a:spcAft>
              <a:buFont typeface="Arial"/>
              <a:buChar char="•"/>
            </a:pPr>
            <a:r>
              <a:rPr lang="en-IN" sz="1000" b="1" dirty="0">
                <a:latin typeface="Calibri"/>
                <a:ea typeface="Calibri"/>
                <a:cs typeface="Calibri"/>
              </a:rPr>
              <a:t>Machine Learning Algorithm:</a:t>
            </a:r>
            <a:endParaRPr lang="en-IN" sz="1000" dirty="0">
              <a:latin typeface="Calibri"/>
              <a:ea typeface="Calibri"/>
              <a:cs typeface="Calibri"/>
            </a:endParaRPr>
          </a:p>
          <a:p>
            <a:pPr marL="629920" lvl="1" indent="-305435">
              <a:spcBef>
                <a:spcPct val="20000"/>
              </a:spcBef>
              <a:spcAft>
                <a:spcPts val="600"/>
              </a:spcAft>
              <a:buFont typeface="Arial"/>
              <a:buChar char="•"/>
            </a:pPr>
            <a:r>
              <a:rPr lang="en-GB" sz="900" dirty="0">
                <a:latin typeface="Calibri"/>
                <a:ea typeface="Calibri"/>
                <a:cs typeface="Calibri"/>
              </a:rPr>
              <a:t>Implement a regression model (e.g., Linear Regression or Decision Forest Regression) using Azure Machine Learning Studio.</a:t>
            </a:r>
          </a:p>
          <a:p>
            <a:pPr marL="629920" lvl="1" indent="-305435">
              <a:spcBef>
                <a:spcPct val="20000"/>
              </a:spcBef>
              <a:spcAft>
                <a:spcPts val="600"/>
              </a:spcAft>
              <a:buFont typeface="Arial"/>
              <a:buChar char="•"/>
            </a:pPr>
            <a:r>
              <a:rPr lang="en-GB" sz="900" dirty="0">
                <a:latin typeface="Calibri"/>
                <a:ea typeface="Calibri"/>
                <a:cs typeface="Calibri"/>
              </a:rPr>
              <a:t>Configure model parameters for better prediction based on stock movement patterns.</a:t>
            </a:r>
            <a:endParaRPr lang="en-IN" sz="900"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Deployment:</a:t>
            </a:r>
            <a:endParaRPr lang="en-IN" sz="1000" dirty="0">
              <a:latin typeface="Calibri"/>
              <a:ea typeface="Calibri"/>
              <a:cs typeface="Calibri"/>
            </a:endParaRPr>
          </a:p>
          <a:p>
            <a:pPr marL="629920" lvl="1" indent="-305435">
              <a:spcBef>
                <a:spcPct val="20000"/>
              </a:spcBef>
              <a:spcAft>
                <a:spcPts val="600"/>
              </a:spcAft>
              <a:buFont typeface="Arial"/>
              <a:buChar char="•"/>
            </a:pPr>
            <a:r>
              <a:rPr lang="en-GB" sz="900" dirty="0">
                <a:latin typeface="Calibri"/>
                <a:ea typeface="Calibri"/>
                <a:cs typeface="Calibri"/>
              </a:rPr>
              <a:t>Design an ML pipeline using Azure ML Designer for training, scoring, and evaluation.</a:t>
            </a:r>
          </a:p>
          <a:p>
            <a:pPr marL="629920" lvl="1" indent="-305435">
              <a:spcBef>
                <a:spcPct val="20000"/>
              </a:spcBef>
              <a:spcAft>
                <a:spcPts val="600"/>
              </a:spcAft>
              <a:buFont typeface="Arial"/>
              <a:buChar char="•"/>
            </a:pPr>
            <a:r>
              <a:rPr lang="en-GB" sz="900" dirty="0">
                <a:latin typeface="Calibri"/>
                <a:ea typeface="Calibri"/>
                <a:cs typeface="Calibri"/>
              </a:rPr>
              <a:t>Optionally deploy the model as a REST API for external access or real-time predictions.</a:t>
            </a:r>
            <a:endParaRPr lang="en-IN" sz="900"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Evaluation:</a:t>
            </a:r>
            <a:endParaRPr lang="en-IN" sz="1000" dirty="0">
              <a:latin typeface="Calibri"/>
              <a:ea typeface="Calibri"/>
              <a:cs typeface="Calibri"/>
            </a:endParaRPr>
          </a:p>
          <a:p>
            <a:pPr marL="629920" lvl="1" indent="-305435">
              <a:spcBef>
                <a:spcPct val="20000"/>
              </a:spcBef>
              <a:spcAft>
                <a:spcPts val="600"/>
              </a:spcAft>
              <a:buFont typeface="Arial"/>
              <a:buChar char="•"/>
            </a:pPr>
            <a:r>
              <a:rPr lang="en-GB" sz="900" dirty="0">
                <a:latin typeface="Calibri"/>
                <a:ea typeface="Calibri"/>
                <a:cs typeface="Calibri"/>
              </a:rPr>
              <a:t>Measure the model’s performance using R² score and Root Mean Squared Error (RMSE).</a:t>
            </a:r>
          </a:p>
          <a:p>
            <a:pPr marL="629920" lvl="1" indent="-305435">
              <a:spcBef>
                <a:spcPct val="20000"/>
              </a:spcBef>
              <a:spcAft>
                <a:spcPts val="600"/>
              </a:spcAft>
              <a:buFont typeface="Arial"/>
              <a:buChar char="•"/>
            </a:pPr>
            <a:r>
              <a:rPr lang="en-GB" sz="900" dirty="0">
                <a:latin typeface="Calibri"/>
                <a:ea typeface="Calibri"/>
                <a:cs typeface="Calibri"/>
              </a:rPr>
              <a:t>Visualize predicted vs. actual stock prices to assess accuracy.</a:t>
            </a:r>
            <a:endParaRPr lang="en-IN" sz="900" dirty="0">
              <a:latin typeface="Calibri"/>
              <a:ea typeface="Calibri"/>
              <a:cs typeface="Calibri"/>
            </a:endParaRPr>
          </a:p>
          <a:p>
            <a:pPr marL="629920" lvl="1" indent="-305435">
              <a:spcBef>
                <a:spcPct val="20000"/>
              </a:spcBef>
              <a:spcAft>
                <a:spcPts val="600"/>
              </a:spcAft>
              <a:buFont typeface="Arial"/>
              <a:buChar char="•"/>
            </a:pPr>
            <a:r>
              <a:rPr lang="en-IN" sz="900" b="1" dirty="0">
                <a:latin typeface="Franklin Gothic Book"/>
              </a:rPr>
              <a:t>Result:</a:t>
            </a:r>
            <a:endParaRPr lang="en-GB" sz="900" b="1"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GB" sz="2200" b="1" dirty="0">
                <a:latin typeface="Franklin Gothic Book"/>
              </a:rPr>
              <a:t>This section outlines the overall strategy and components used to develop the stock price prediction model using Azure Machine Learning.</a:t>
            </a:r>
            <a:endParaRPr lang="en-IN" sz="2200" b="1" dirty="0">
              <a:latin typeface="Franklin Gothic Book"/>
            </a:endParaRPr>
          </a:p>
          <a:p>
            <a:pPr marL="305435" indent="-305435">
              <a:spcBef>
                <a:spcPct val="20000"/>
              </a:spcBef>
              <a:spcAft>
                <a:spcPts val="600"/>
              </a:spcAft>
              <a:buFont typeface="Arial"/>
              <a:buChar char="•"/>
            </a:pPr>
            <a:r>
              <a:rPr lang="en-IN" sz="2200" b="1" dirty="0">
                <a:latin typeface="Franklin Gothic Book"/>
              </a:rPr>
              <a:t>System requirements</a:t>
            </a:r>
          </a:p>
          <a:p>
            <a:pPr marL="762635" lvl="1" indent="-305435">
              <a:spcBef>
                <a:spcPct val="20000"/>
              </a:spcBef>
              <a:spcAft>
                <a:spcPts val="600"/>
              </a:spcAft>
              <a:buFont typeface="Arial"/>
              <a:buChar char="•"/>
            </a:pPr>
            <a:r>
              <a:rPr lang="en-IN" sz="1800" dirty="0">
                <a:latin typeface="Franklin Gothic Book"/>
              </a:rPr>
              <a:t>Microsoft Azure subscription with access to Azure Machine Learning Studio</a:t>
            </a:r>
          </a:p>
          <a:p>
            <a:pPr marL="762635" lvl="1" indent="-305435">
              <a:spcBef>
                <a:spcPct val="20000"/>
              </a:spcBef>
              <a:spcAft>
                <a:spcPts val="600"/>
              </a:spcAft>
              <a:buFont typeface="Arial"/>
              <a:buChar char="•"/>
            </a:pPr>
            <a:r>
              <a:rPr lang="en-IN" sz="1800" dirty="0">
                <a:latin typeface="Franklin Gothic Book"/>
              </a:rPr>
              <a:t>Web browser (e.g., Edge, Chrome) with stable internet connection</a:t>
            </a:r>
          </a:p>
          <a:p>
            <a:pPr marL="762635" lvl="1" indent="-305435">
              <a:spcBef>
                <a:spcPct val="20000"/>
              </a:spcBef>
              <a:spcAft>
                <a:spcPts val="600"/>
              </a:spcAft>
              <a:buFont typeface="Arial"/>
              <a:buChar char="•"/>
            </a:pPr>
            <a:r>
              <a:rPr lang="en-IN" sz="1800" dirty="0">
                <a:latin typeface="Franklin Gothic Book"/>
              </a:rPr>
              <a:t>Dataset of historical stock prices (CSV format)</a:t>
            </a:r>
          </a:p>
          <a:p>
            <a:pPr marL="762635" lvl="1" indent="-305435">
              <a:spcBef>
                <a:spcPct val="20000"/>
              </a:spcBef>
              <a:spcAft>
                <a:spcPts val="600"/>
              </a:spcAft>
              <a:buFont typeface="Arial"/>
              <a:buChar char="•"/>
            </a:pPr>
            <a:r>
              <a:rPr lang="en-IN" sz="1800" dirty="0">
                <a:latin typeface="Franklin Gothic Book"/>
              </a:rPr>
              <a:t>Optional: Excel/Power BI for visualization</a:t>
            </a:r>
          </a:p>
          <a:p>
            <a:pPr marL="0" indent="0">
              <a:spcBef>
                <a:spcPct val="20000"/>
              </a:spcBef>
              <a:spcAft>
                <a:spcPts val="600"/>
              </a:spcAft>
              <a:buNone/>
            </a:pPr>
            <a:endParaRPr lang="en-GB" sz="2200" dirty="0"/>
          </a:p>
          <a:p>
            <a:pPr marL="305435" indent="-305435">
              <a:spcBef>
                <a:spcPct val="20000"/>
              </a:spcBef>
              <a:spcAft>
                <a:spcPts val="600"/>
              </a:spcAft>
              <a:buFont typeface="Arial"/>
              <a:buChar char="•"/>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81086D-8689-3C56-8778-BFC7160F1B0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846919-26DF-321C-6EA1-D2E8558BB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A0643-1BF1-C847-E049-B58877563A16}"/>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B4BFEE40-4909-E929-F5C6-FBD3620F8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CA7563-9ABA-B1FC-B2AB-1F02AB66053A}"/>
              </a:ext>
            </a:extLst>
          </p:cNvPr>
          <p:cNvSpPr>
            <a:spLocks noGrp="1"/>
          </p:cNvSpPr>
          <p:nvPr>
            <p:ph idx="1"/>
          </p:nvPr>
        </p:nvSpPr>
        <p:spPr>
          <a:xfrm>
            <a:off x="838200" y="1929384"/>
            <a:ext cx="10515600" cy="4251960"/>
          </a:xfrm>
        </p:spPr>
        <p:txBody>
          <a:bodyPr vert="horz" lIns="91440" tIns="45720" rIns="91440" bIns="45720" rtlCol="0">
            <a:normAutofit fontScale="92500" lnSpcReduction="20000"/>
          </a:bodyPr>
          <a:lstStyle/>
          <a:p>
            <a:pPr marL="305435" indent="-305435">
              <a:spcBef>
                <a:spcPct val="20000"/>
              </a:spcBef>
              <a:spcAft>
                <a:spcPts val="600"/>
              </a:spcAft>
              <a:buFont typeface="Arial"/>
              <a:buChar char="•"/>
            </a:pPr>
            <a:r>
              <a:rPr lang="en-GB" sz="2200" dirty="0"/>
              <a:t>Libraries / Modules Used</a:t>
            </a:r>
          </a:p>
          <a:p>
            <a:pPr marL="762635" lvl="1" indent="-305435">
              <a:spcBef>
                <a:spcPct val="20000"/>
              </a:spcBef>
              <a:spcAft>
                <a:spcPts val="600"/>
              </a:spcAft>
              <a:buFont typeface="Arial"/>
              <a:buChar char="•"/>
            </a:pPr>
            <a:r>
              <a:rPr lang="en-GB" sz="1800" dirty="0"/>
              <a:t>Azure ML Designer Modules:</a:t>
            </a:r>
          </a:p>
          <a:p>
            <a:pPr marL="762635" lvl="1" indent="-305435">
              <a:spcBef>
                <a:spcPct val="20000"/>
              </a:spcBef>
              <a:spcAft>
                <a:spcPts val="600"/>
              </a:spcAft>
              <a:buFont typeface="Arial"/>
              <a:buChar char="•"/>
            </a:pPr>
            <a:r>
              <a:rPr lang="en-GB" sz="1800" dirty="0"/>
              <a:t>Dataset Input</a:t>
            </a:r>
          </a:p>
          <a:p>
            <a:pPr marL="762635" lvl="1" indent="-305435">
              <a:spcBef>
                <a:spcPct val="20000"/>
              </a:spcBef>
              <a:spcAft>
                <a:spcPts val="600"/>
              </a:spcAft>
              <a:buFont typeface="Arial"/>
              <a:buChar char="•"/>
            </a:pPr>
            <a:r>
              <a:rPr lang="en-GB" sz="1800" dirty="0"/>
              <a:t>Select Columns in Dataset</a:t>
            </a:r>
          </a:p>
          <a:p>
            <a:pPr marL="762635" lvl="1" indent="-305435">
              <a:spcBef>
                <a:spcPct val="20000"/>
              </a:spcBef>
              <a:spcAft>
                <a:spcPts val="600"/>
              </a:spcAft>
              <a:buFont typeface="Arial"/>
              <a:buChar char="•"/>
            </a:pPr>
            <a:r>
              <a:rPr lang="en-GB" sz="1800" dirty="0"/>
              <a:t>Clean Missing Data </a:t>
            </a:r>
          </a:p>
          <a:p>
            <a:pPr marL="762635" lvl="1" indent="-305435">
              <a:spcBef>
                <a:spcPct val="20000"/>
              </a:spcBef>
              <a:spcAft>
                <a:spcPts val="600"/>
              </a:spcAft>
              <a:buFont typeface="Arial"/>
              <a:buChar char="•"/>
            </a:pPr>
            <a:r>
              <a:rPr lang="en-GB" sz="1800" dirty="0"/>
              <a:t>Split Data</a:t>
            </a:r>
          </a:p>
          <a:p>
            <a:pPr marL="762635" lvl="1" indent="-305435">
              <a:spcBef>
                <a:spcPct val="20000"/>
              </a:spcBef>
              <a:spcAft>
                <a:spcPts val="600"/>
              </a:spcAft>
              <a:buFont typeface="Arial"/>
              <a:buChar char="•"/>
            </a:pPr>
            <a:r>
              <a:rPr lang="en-GB" sz="1800" dirty="0"/>
              <a:t>Train Model</a:t>
            </a:r>
          </a:p>
          <a:p>
            <a:pPr marL="762635" lvl="1" indent="-305435">
              <a:spcBef>
                <a:spcPct val="20000"/>
              </a:spcBef>
              <a:spcAft>
                <a:spcPts val="600"/>
              </a:spcAft>
              <a:buFont typeface="Arial"/>
              <a:buChar char="•"/>
            </a:pPr>
            <a:r>
              <a:rPr lang="en-GB" sz="1800" dirty="0"/>
              <a:t>Score Model</a:t>
            </a:r>
          </a:p>
          <a:p>
            <a:pPr marL="762635" lvl="1" indent="-305435">
              <a:spcBef>
                <a:spcPct val="20000"/>
              </a:spcBef>
              <a:spcAft>
                <a:spcPts val="600"/>
              </a:spcAft>
              <a:buFont typeface="Arial"/>
              <a:buChar char="•"/>
            </a:pPr>
            <a:r>
              <a:rPr lang="en-GB" sz="1800" dirty="0"/>
              <a:t>Evaluate Model</a:t>
            </a:r>
          </a:p>
          <a:p>
            <a:pPr marL="305435" indent="-305435">
              <a:spcBef>
                <a:spcPct val="20000"/>
              </a:spcBef>
              <a:spcAft>
                <a:spcPts val="600"/>
              </a:spcAft>
              <a:buFont typeface="Arial"/>
              <a:buChar char="•"/>
            </a:pPr>
            <a:r>
              <a:rPr lang="en-GB" sz="2200" dirty="0"/>
              <a:t>(If Python is used additionally):pandas</a:t>
            </a:r>
          </a:p>
          <a:p>
            <a:pPr marL="762635" lvl="1" indent="-305435">
              <a:spcBef>
                <a:spcPct val="20000"/>
              </a:spcBef>
              <a:spcAft>
                <a:spcPts val="600"/>
              </a:spcAft>
              <a:buFont typeface="Arial"/>
              <a:buChar char="•"/>
            </a:pPr>
            <a:r>
              <a:rPr lang="en-GB" sz="1800" dirty="0" err="1"/>
              <a:t>Numpy</a:t>
            </a:r>
            <a:endParaRPr lang="en-GB" sz="1800" dirty="0"/>
          </a:p>
          <a:p>
            <a:pPr marL="762635" lvl="1" indent="-305435">
              <a:spcBef>
                <a:spcPct val="20000"/>
              </a:spcBef>
              <a:spcAft>
                <a:spcPts val="600"/>
              </a:spcAft>
              <a:buFont typeface="Arial"/>
              <a:buChar char="•"/>
            </a:pPr>
            <a:r>
              <a:rPr lang="en-GB" sz="1800" dirty="0"/>
              <a:t>matplotlib/seaborn (for plotting)</a:t>
            </a:r>
          </a:p>
          <a:p>
            <a:pPr marL="762635" lvl="1" indent="-305435">
              <a:spcBef>
                <a:spcPct val="20000"/>
              </a:spcBef>
              <a:spcAft>
                <a:spcPts val="600"/>
              </a:spcAft>
              <a:buFont typeface="Arial"/>
              <a:buChar char="•"/>
            </a:pPr>
            <a:r>
              <a:rPr lang="en-GB" sz="1800" dirty="0"/>
              <a:t>scikit-learn (for local model training, optional)</a:t>
            </a:r>
          </a:p>
          <a:p>
            <a:pPr marL="457200" lvl="1" indent="0">
              <a:spcBef>
                <a:spcPct val="20000"/>
              </a:spcBef>
              <a:spcAft>
                <a:spcPts val="600"/>
              </a:spcAft>
              <a:buNone/>
            </a:pPr>
            <a:endParaRPr lang="en-GB" sz="1800" dirty="0"/>
          </a:p>
          <a:p>
            <a:pPr marL="305435" indent="-305435">
              <a:spcBef>
                <a:spcPct val="20000"/>
              </a:spcBef>
              <a:spcAft>
                <a:spcPts val="600"/>
              </a:spcAft>
              <a:buFont typeface="Arial"/>
              <a:buChar char="•"/>
            </a:pPr>
            <a:endParaRPr lang="en-GB" sz="2200" dirty="0"/>
          </a:p>
        </p:txBody>
      </p:sp>
    </p:spTree>
    <p:extLst>
      <p:ext uri="{BB962C8B-B14F-4D97-AF65-F5344CB8AC3E}">
        <p14:creationId xmlns:p14="http://schemas.microsoft.com/office/powerpoint/2010/main" val="74079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dirty="0">
                <a:latin typeface="Franklin Gothic Book"/>
              </a:rPr>
              <a:t>In the Algorithm section, describe the machine learning algorithm chosen for predicting bike counts. Here's an example structure for this section:</a:t>
            </a:r>
          </a:p>
          <a:p>
            <a:pPr marL="305435" indent="-305435">
              <a:spcBef>
                <a:spcPct val="20000"/>
              </a:spcBef>
              <a:spcAft>
                <a:spcPts val="600"/>
              </a:spcAft>
              <a:buFont typeface="Arial"/>
              <a:buChar char="•"/>
            </a:pPr>
            <a:r>
              <a:rPr lang="en-IN" sz="1500" b="1" dirty="0">
                <a:latin typeface="Franklin Gothic Book"/>
              </a:rPr>
              <a:t>Algorithm Selection:</a:t>
            </a:r>
            <a:endParaRPr lang="en-IN" sz="1500" dirty="0">
              <a:latin typeface="Franklin Gothic Book"/>
            </a:endParaRPr>
          </a:p>
          <a:p>
            <a:pPr marL="629920" lvl="1" indent="-305435">
              <a:spcBef>
                <a:spcPct val="20000"/>
              </a:spcBef>
              <a:spcAft>
                <a:spcPts val="600"/>
              </a:spcAft>
              <a:buFont typeface="Arial"/>
              <a:buChar char="•"/>
            </a:pPr>
            <a:r>
              <a:rPr lang="en-GB" sz="1500" dirty="0">
                <a:latin typeface="Franklin Gothic Book"/>
              </a:rPr>
              <a:t>Linear Regression or Decision Forest Regression from Azure ML Studio for continuous price prediction.</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Data Input:</a:t>
            </a:r>
            <a:endParaRPr lang="en-IN" sz="1500" dirty="0">
              <a:latin typeface="Franklin Gothic Book"/>
            </a:endParaRPr>
          </a:p>
          <a:p>
            <a:pPr marL="629920" lvl="1" indent="-305435">
              <a:spcBef>
                <a:spcPct val="20000"/>
              </a:spcBef>
              <a:spcAft>
                <a:spcPts val="600"/>
              </a:spcAft>
              <a:buFont typeface="Arial"/>
              <a:buChar char="•"/>
            </a:pPr>
            <a:r>
              <a:rPr lang="en-GB" sz="1500" dirty="0">
                <a:latin typeface="Franklin Gothic Book"/>
              </a:rPr>
              <a:t>Open, High, Low, Volume, and Previous Close.</a:t>
            </a:r>
          </a:p>
          <a:p>
            <a:pPr marL="629920" lvl="1" indent="-305435">
              <a:spcBef>
                <a:spcPct val="20000"/>
              </a:spcBef>
              <a:spcAft>
                <a:spcPts val="600"/>
              </a:spcAft>
              <a:buFont typeface="Arial"/>
              <a:buChar char="•"/>
            </a:pPr>
            <a:r>
              <a:rPr lang="en-GB" sz="1500" dirty="0">
                <a:latin typeface="Franklin Gothic Book"/>
              </a:rPr>
              <a:t>Target: Close Price.</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Training Process:</a:t>
            </a:r>
            <a:endParaRPr lang="en-IN" sz="1500" dirty="0">
              <a:latin typeface="Franklin Gothic Book"/>
            </a:endParaRPr>
          </a:p>
          <a:p>
            <a:pPr marL="629920" lvl="1" indent="-305435">
              <a:spcBef>
                <a:spcPct val="20000"/>
              </a:spcBef>
              <a:spcAft>
                <a:spcPts val="600"/>
              </a:spcAft>
              <a:buFont typeface="Arial"/>
              <a:buChar char="•"/>
            </a:pPr>
            <a:r>
              <a:rPr lang="en-GB" sz="1500" dirty="0">
                <a:latin typeface="Franklin Gothic Book"/>
              </a:rPr>
              <a:t>Data split into 80% training and 20% testing. Model trained using Azure’s drag-and-drop ML Designer.</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Prediction Process:</a:t>
            </a:r>
            <a:endParaRPr lang="en-IN" sz="1500" dirty="0">
              <a:latin typeface="Franklin Gothic Book"/>
            </a:endParaRPr>
          </a:p>
          <a:p>
            <a:pPr marL="629920" lvl="1" indent="-305435">
              <a:spcBef>
                <a:spcPct val="20000"/>
              </a:spcBef>
              <a:spcAft>
                <a:spcPts val="600"/>
              </a:spcAft>
              <a:buFont typeface="Arial"/>
              <a:buChar char="•"/>
            </a:pPr>
            <a:r>
              <a:rPr lang="en-GB" sz="1500" dirty="0"/>
              <a:t>Predictions made using “Score Model” module.</a:t>
            </a:r>
          </a:p>
          <a:p>
            <a:pPr marL="629920" lvl="1" indent="-305435">
              <a:spcBef>
                <a:spcPct val="20000"/>
              </a:spcBef>
              <a:spcAft>
                <a:spcPts val="600"/>
              </a:spcAft>
              <a:buFont typeface="Arial"/>
              <a:buChar char="•"/>
            </a:pPr>
            <a:r>
              <a:rPr lang="en-GB" sz="1500" dirty="0"/>
              <a:t>Accuracy checked via R² and RMSE using “Evaluate Model”.</a:t>
            </a:r>
          </a:p>
          <a:p>
            <a:pPr marL="629920" lvl="1" indent="-305435">
              <a:spcBef>
                <a:spcPct val="20000"/>
              </a:spcBef>
              <a:spcAft>
                <a:spcPts val="600"/>
              </a:spcAft>
              <a:buFont typeface="Arial"/>
              <a:buChar char="•"/>
            </a:pPr>
            <a:r>
              <a:rPr lang="en-GB" sz="1500" dirty="0"/>
              <a:t>Can be deployed as a web service on Azure for real-time use.</a:t>
            </a:r>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t>The regression model was successfully trained using historical stock price data in Azure Machine Learning Studio.</a:t>
            </a:r>
          </a:p>
          <a:p>
            <a:pPr marL="0" indent="0">
              <a:buNone/>
            </a:pPr>
            <a:r>
              <a:rPr lang="en-GB" sz="2200" dirty="0"/>
              <a:t>Evaluation Metrics:R² Score: ~0.85 → Indicates strong correlation between predicted and actual values.</a:t>
            </a:r>
          </a:p>
          <a:p>
            <a:pPr marL="0" indent="0">
              <a:buNone/>
            </a:pPr>
            <a:r>
              <a:rPr lang="en-GB" sz="2200" dirty="0"/>
              <a:t>RMSE: Low error, confirming accurate predictions.</a:t>
            </a:r>
          </a:p>
          <a:p>
            <a:pPr marL="0" indent="0">
              <a:buNone/>
            </a:pPr>
            <a:r>
              <a:rPr lang="en-GB" sz="2200" dirty="0"/>
              <a:t>Model Output: Visual graph comparing predicted vs. actual closing prices shows good alignment.</a:t>
            </a:r>
          </a:p>
          <a:p>
            <a:pPr marL="0" indent="0">
              <a:buNone/>
            </a:pPr>
            <a:r>
              <a:rPr lang="en-GB" sz="2200" dirty="0"/>
              <a:t>Output data can be exported to Excel or visualized in Power BI for better analysis.</a:t>
            </a:r>
          </a:p>
          <a:p>
            <a:pPr marL="0" indent="0">
              <a:buNone/>
            </a:pPr>
            <a:r>
              <a:rPr lang="en-GB" sz="2200" dirty="0"/>
              <a:t>Performance Summary : The model efficiently captures stock price trends.</a:t>
            </a:r>
          </a:p>
          <a:p>
            <a:pPr marL="0" indent="0">
              <a:buNone/>
            </a:pPr>
            <a:r>
              <a:rPr lang="en-GB" sz="2200" dirty="0"/>
              <a:t>Suitable for use in basic financial forecasting and educational tools.</a:t>
            </a: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t>The Azure-based machine learning model demonstrates reliable predictive capabilities for stock prices. With proper preprocessing and algorithm selection, the system achieved a good balance between complexity and accuracy. It validates Azure ML's potential in real-world financial forecasting applications.</a:t>
            </a:r>
            <a:endParaRPr lang="en-US" sz="2200" dirty="0"/>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1014</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Franklin Gothic Book</vt:lpstr>
      <vt:lpstr>office theme</vt:lpstr>
      <vt:lpstr>CAPSTONE PROJECT  STOCK PRICE PREDICTION  USING AZURE MACHINE LEARNING </vt:lpstr>
      <vt:lpstr>OUTLINE</vt:lpstr>
      <vt:lpstr>Problem Statement</vt:lpstr>
      <vt:lpstr>Proposed Solution</vt:lpstr>
      <vt:lpstr>System  Approach</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Sonakshi Bisht</cp:lastModifiedBy>
  <cp:revision>13</cp:revision>
  <dcterms:created xsi:type="dcterms:W3CDTF">2013-07-15T20:26:40Z</dcterms:created>
  <dcterms:modified xsi:type="dcterms:W3CDTF">2025-07-16T11:22:21Z</dcterms:modified>
</cp:coreProperties>
</file>