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jpeg" Type="http://schemas.openxmlformats.org/officeDocument/2006/relationships/image"/><Relationship Id="rId6" Target="../media/image25.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25.jpeg" Type="http://schemas.openxmlformats.org/officeDocument/2006/relationships/image"/><Relationship Id="rId6" Target="../media/image6.pn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447634"/>
            <a:ext cx="9815307" cy="4243263"/>
          </a:xfrm>
          <a:prstGeom prst="rect">
            <a:avLst/>
          </a:prstGeom>
        </p:spPr>
        <p:txBody>
          <a:bodyPr anchor="t" rtlCol="false" tIns="0" lIns="0" bIns="0" rIns="0">
            <a:spAutoFit/>
          </a:bodyPr>
          <a:lstStyle/>
          <a:p>
            <a:pPr algn="ctr">
              <a:lnSpc>
                <a:spcPts val="8092"/>
              </a:lnSpc>
            </a:pPr>
            <a:r>
              <a:rPr lang="en-US" sz="5863" spc="574">
                <a:solidFill>
                  <a:srgbClr val="231F20"/>
                </a:solidFill>
                <a:latin typeface="Oswald Bold"/>
              </a:rPr>
              <a:t>MULTIPLE DISEASE PREDICTION SYSTEM USING MACHINE LEARNING</a:t>
            </a:r>
          </a:p>
          <a:p>
            <a:pPr algn="ctr">
              <a:lnSpc>
                <a:spcPts val="9748"/>
              </a:lnSpc>
            </a:pPr>
          </a:p>
        </p:txBody>
      </p:sp>
      <p:sp>
        <p:nvSpPr>
          <p:cNvPr name="TextBox 9" id="9"/>
          <p:cNvSpPr txBox="true"/>
          <p:nvPr/>
        </p:nvSpPr>
        <p:spPr>
          <a:xfrm rot="0">
            <a:off x="2719596" y="7482578"/>
            <a:ext cx="12848809" cy="896299"/>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SONAL DIXIT (21BCE5528)</a:t>
            </a:r>
          </a:p>
          <a:p>
            <a:pPr algn="ctr">
              <a:lnSpc>
                <a:spcPts val="3661"/>
              </a:lnSpc>
            </a:pPr>
            <a:r>
              <a:rPr lang="en-US" sz="2653" spc="140">
                <a:solidFill>
                  <a:srgbClr val="231F20"/>
                </a:solidFill>
                <a:latin typeface="Montserrat Classic Bold"/>
              </a:rPr>
              <a:t>SHIVAM CHOUDHARY (21BCE6093)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THANK'S FOR WATCHING</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5484314"/>
            <a:chOff x="0" y="0"/>
            <a:chExt cx="368852" cy="1444428"/>
          </a:xfrm>
        </p:grpSpPr>
        <p:sp>
          <p:nvSpPr>
            <p:cNvPr name="Freeform 4" id="4"/>
            <p:cNvSpPr/>
            <p:nvPr/>
          </p:nvSpPr>
          <p:spPr>
            <a:xfrm flipH="false" flipV="false" rot="0">
              <a:off x="0" y="0"/>
              <a:ext cx="368852" cy="1444428"/>
            </a:xfrm>
            <a:custGeom>
              <a:avLst/>
              <a:gdLst/>
              <a:ahLst/>
              <a:cxnLst/>
              <a:rect r="r" b="b" t="t" l="l"/>
              <a:pathLst>
                <a:path h="1444428" w="368852">
                  <a:moveTo>
                    <a:pt x="0" y="0"/>
                  </a:moveTo>
                  <a:lnTo>
                    <a:pt x="368852" y="0"/>
                  </a:lnTo>
                  <a:lnTo>
                    <a:pt x="368852" y="1444428"/>
                  </a:lnTo>
                  <a:lnTo>
                    <a:pt x="0" y="1444428"/>
                  </a:lnTo>
                  <a:close/>
                </a:path>
              </a:pathLst>
            </a:custGeom>
            <a:solidFill>
              <a:srgbClr val="CCCCCC"/>
            </a:solidFill>
          </p:spPr>
        </p:sp>
        <p:sp>
          <p:nvSpPr>
            <p:cNvPr name="TextBox 5" id="5"/>
            <p:cNvSpPr txBox="true"/>
            <p:nvPr/>
          </p:nvSpPr>
          <p:spPr>
            <a:xfrm>
              <a:off x="0" y="-19050"/>
              <a:ext cx="368852" cy="146347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6607430" y="3333137"/>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PROBLEM STATEMENT</a:t>
            </a:r>
          </a:p>
        </p:txBody>
      </p:sp>
      <p:sp>
        <p:nvSpPr>
          <p:cNvPr name="TextBox 15" id="15"/>
          <p:cNvSpPr txBox="true"/>
          <p:nvPr/>
        </p:nvSpPr>
        <p:spPr>
          <a:xfrm rot="0">
            <a:off x="6607430" y="4127355"/>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WORKING OF THE SYSTEM</a:t>
            </a:r>
          </a:p>
        </p:txBody>
      </p:sp>
      <p:sp>
        <p:nvSpPr>
          <p:cNvPr name="TextBox 16" id="16"/>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SYSTEM DESCRIPTION</a:t>
            </a:r>
          </a:p>
        </p:txBody>
      </p:sp>
      <p:sp>
        <p:nvSpPr>
          <p:cNvPr name="TextBox 17" id="17"/>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OUR SERVICES</a:t>
            </a:r>
          </a:p>
        </p:txBody>
      </p:sp>
      <p:sp>
        <p:nvSpPr>
          <p:cNvPr name="TextBox 18" id="18"/>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APPLICATIONS</a:t>
            </a:r>
          </a:p>
        </p:txBody>
      </p:sp>
      <p:sp>
        <p:nvSpPr>
          <p:cNvPr name="TextBox 19" id="19"/>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ADVANTAGE AND LIMITATIONS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9729619" y="3253430"/>
            <a:ext cx="8229924" cy="5458120"/>
          </a:xfrm>
          <a:custGeom>
            <a:avLst/>
            <a:gdLst/>
            <a:ahLst/>
            <a:cxnLst/>
            <a:rect r="r" b="b" t="t" l="l"/>
            <a:pathLst>
              <a:path h="5458120" w="8229924">
                <a:moveTo>
                  <a:pt x="0" y="0"/>
                </a:moveTo>
                <a:lnTo>
                  <a:pt x="8229924" y="0"/>
                </a:lnTo>
                <a:lnTo>
                  <a:pt x="8229924" y="5458120"/>
                </a:lnTo>
                <a:lnTo>
                  <a:pt x="0" y="5458120"/>
                </a:lnTo>
                <a:lnTo>
                  <a:pt x="0" y="0"/>
                </a:lnTo>
                <a:close/>
              </a:path>
            </a:pathLst>
          </a:custGeom>
          <a:blipFill>
            <a:blip r:embed="rId4"/>
            <a:stretch>
              <a:fillRect l="0" t="-436" r="0" b="0"/>
            </a:stretch>
          </a:blipFill>
        </p:spPr>
      </p:sp>
      <p:grpSp>
        <p:nvGrpSpPr>
          <p:cNvPr name="Group 8" id="8"/>
          <p:cNvGrpSpPr/>
          <p:nvPr/>
        </p:nvGrpSpPr>
        <p:grpSpPr>
          <a:xfrm rot="0">
            <a:off x="2142191" y="3396305"/>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3" id="13"/>
          <p:cNvGrpSpPr/>
          <p:nvPr/>
        </p:nvGrpSpPr>
        <p:grpSpPr>
          <a:xfrm rot="0">
            <a:off x="2142191" y="5777447"/>
            <a:ext cx="9610044" cy="1948998"/>
            <a:chOff x="0" y="0"/>
            <a:chExt cx="3682024" cy="746746"/>
          </a:xfrm>
        </p:grpSpPr>
        <p:sp>
          <p:nvSpPr>
            <p:cNvPr name="Freeform 14" id="14"/>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5" id="15"/>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6" id="16"/>
          <p:cNvSpPr/>
          <p:nvPr/>
        </p:nvSpPr>
        <p:spPr>
          <a:xfrm flipH="false" flipV="false" rot="0">
            <a:off x="2371799"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3908899" y="5767217"/>
            <a:ext cx="7986258" cy="2051456"/>
          </a:xfrm>
          <a:prstGeom prst="rect">
            <a:avLst/>
          </a:prstGeom>
        </p:spPr>
        <p:txBody>
          <a:bodyPr anchor="t" rtlCol="false" tIns="0" lIns="0" bIns="0" rIns="0">
            <a:spAutoFit/>
          </a:bodyPr>
          <a:lstStyle/>
          <a:p>
            <a:pPr>
              <a:lnSpc>
                <a:spcPts val="2083"/>
              </a:lnSpc>
            </a:pPr>
            <a:r>
              <a:rPr lang="en-US" sz="1509" spc="147">
                <a:solidFill>
                  <a:srgbClr val="231F20"/>
                </a:solidFill>
                <a:latin typeface="DM Sans"/>
              </a:rPr>
              <a:t>By keeping this in mind, we have developed our Multiple Disease Prediction System using Machine Learning. It is a web-based program that predicts a user's disease based on the symptoms they have. It will enable end users to predict chronic diseases without having to visit a physician or doctor for a diagnosis. The aim is to identify various diseases by observing the symptoms of patients and applying various Machine Learning Models techniques.</a:t>
            </a:r>
          </a:p>
          <a:p>
            <a:pPr algn="l" marL="0" indent="0" lvl="0">
              <a:lnSpc>
                <a:spcPts val="2083"/>
              </a:lnSpc>
              <a:spcBef>
                <a:spcPct val="0"/>
              </a:spcBef>
            </a:pPr>
          </a:p>
        </p:txBody>
      </p:sp>
      <p:sp>
        <p:nvSpPr>
          <p:cNvPr name="Freeform 18" id="18"/>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2142191" y="964805"/>
            <a:ext cx="7416941" cy="939186"/>
          </a:xfrm>
          <a:prstGeom prst="rect">
            <a:avLst/>
          </a:prstGeom>
        </p:spPr>
        <p:txBody>
          <a:bodyPr anchor="t" rtlCol="false" tIns="0" lIns="0" bIns="0" rIns="0">
            <a:spAutoFit/>
          </a:bodyPr>
          <a:lstStyle/>
          <a:p>
            <a:pPr>
              <a:lnSpc>
                <a:spcPts val="7703"/>
              </a:lnSpc>
            </a:pPr>
            <a:r>
              <a:rPr lang="en-US" sz="5582" spc="547">
                <a:solidFill>
                  <a:srgbClr val="231F20"/>
                </a:solidFill>
                <a:latin typeface="Oswald Bold"/>
              </a:rPr>
              <a:t>PROBLEM STATEMENT</a:t>
            </a:r>
          </a:p>
        </p:txBody>
      </p:sp>
      <p:sp>
        <p:nvSpPr>
          <p:cNvPr name="TextBox 20" id="20"/>
          <p:cNvSpPr txBox="true"/>
          <p:nvPr/>
        </p:nvSpPr>
        <p:spPr>
          <a:xfrm rot="0">
            <a:off x="3908899" y="3643795"/>
            <a:ext cx="7694499" cy="1794272"/>
          </a:xfrm>
          <a:prstGeom prst="rect">
            <a:avLst/>
          </a:prstGeom>
        </p:spPr>
        <p:txBody>
          <a:bodyPr anchor="t" rtlCol="false" tIns="0" lIns="0" bIns="0" rIns="0">
            <a:spAutoFit/>
          </a:bodyPr>
          <a:lstStyle/>
          <a:p>
            <a:pPr>
              <a:lnSpc>
                <a:spcPts val="2084"/>
              </a:lnSpc>
            </a:pPr>
            <a:r>
              <a:rPr lang="en-US" sz="1510" spc="148">
                <a:solidFill>
                  <a:srgbClr val="231F20"/>
                </a:solidFill>
                <a:latin typeface="DM Sans"/>
              </a:rPr>
              <a:t>When anyone is currently afflicted with an illness, they must see a doctor, which is both time-consuming and expensive. It can also be difficult for the user if they are out of reach of doctors and hospitals because the illness cannot be detected. So, if the above procedure can be done using automated software that saves time and money, it could be better for the patient, making the process go more smoothly.</a:t>
            </a:r>
          </a:p>
          <a:p>
            <a:pPr algn="l" marL="0" indent="0" lvl="0">
              <a:lnSpc>
                <a:spcPts val="2084"/>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1</a:t>
              </a:r>
            </a:p>
          </p:txBody>
        </p:sp>
      </p:grpSp>
      <p:sp>
        <p:nvSpPr>
          <p:cNvPr name="TextBox 13" id="13"/>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WORKING OF THE SYSTEM</a:t>
            </a:r>
          </a:p>
        </p:txBody>
      </p:sp>
      <p:sp>
        <p:nvSpPr>
          <p:cNvPr name="TextBox 14" id="14"/>
          <p:cNvSpPr txBox="true"/>
          <p:nvPr/>
        </p:nvSpPr>
        <p:spPr>
          <a:xfrm rot="0">
            <a:off x="1028700" y="4054766"/>
            <a:ext cx="5370509" cy="3594506"/>
          </a:xfrm>
          <a:prstGeom prst="rect">
            <a:avLst/>
          </a:prstGeom>
        </p:spPr>
        <p:txBody>
          <a:bodyPr anchor="t" rtlCol="false" tIns="0" lIns="0" bIns="0" rIns="0">
            <a:spAutoFit/>
          </a:bodyPr>
          <a:lstStyle/>
          <a:p>
            <a:pPr algn="ctr">
              <a:lnSpc>
                <a:spcPts val="2083"/>
              </a:lnSpc>
            </a:pPr>
            <a:r>
              <a:rPr lang="en-US" sz="1509" spc="147">
                <a:solidFill>
                  <a:srgbClr val="231F20"/>
                </a:solidFill>
                <a:latin typeface="DM Sans"/>
              </a:rPr>
              <a:t>The system comprises 2 major modules namely Admin and User.</a:t>
            </a:r>
          </a:p>
          <a:p>
            <a:pPr algn="ctr">
              <a:lnSpc>
                <a:spcPts val="2083"/>
              </a:lnSpc>
            </a:pPr>
            <a:r>
              <a:rPr lang="en-US" sz="1509" spc="147">
                <a:solidFill>
                  <a:srgbClr val="231F20"/>
                </a:solidFill>
                <a:latin typeface="DM Sans"/>
              </a:rPr>
              <a:t>The admin can log in directly using their credentials. They can manage the hospitals. They can view all the registered users and feedback provided by them.</a:t>
            </a:r>
          </a:p>
          <a:p>
            <a:pPr algn="ctr">
              <a:lnSpc>
                <a:spcPts val="2083"/>
              </a:lnSpc>
            </a:pPr>
            <a:r>
              <a:rPr lang="en-US" sz="1509" spc="147">
                <a:solidFill>
                  <a:srgbClr val="231F20"/>
                </a:solidFill>
                <a:latin typeface="DM Sans"/>
              </a:rPr>
              <a:t>The user would require to register first and then log in using their credentials. They can check the risk for Heart Disease, Liver Disease and Diabetes. The user can also inquire about their queries related to the inputs through the chatbot. If the system predicts any of the diseases, it will recommend hospitals accordingly to the users.</a:t>
            </a:r>
          </a:p>
          <a:p>
            <a:pPr algn="ctr" marL="0" indent="0" lvl="0">
              <a:lnSpc>
                <a:spcPts val="2083"/>
              </a:lnSpc>
              <a:spcBef>
                <a:spcPct val="0"/>
              </a:spcBef>
            </a:pPr>
          </a:p>
        </p:txBody>
      </p:sp>
      <p:grpSp>
        <p:nvGrpSpPr>
          <p:cNvPr name="Group 15" id="15"/>
          <p:cNvGrpSpPr/>
          <p:nvPr/>
        </p:nvGrpSpPr>
        <p:grpSpPr>
          <a:xfrm rot="0">
            <a:off x="7218805" y="3206190"/>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2</a:t>
              </a:r>
            </a:p>
          </p:txBody>
        </p:sp>
      </p:grpSp>
      <p:sp>
        <p:nvSpPr>
          <p:cNvPr name="TextBox 18" id="18"/>
          <p:cNvSpPr txBox="true"/>
          <p:nvPr/>
        </p:nvSpPr>
        <p:spPr>
          <a:xfrm rot="0">
            <a:off x="6138875" y="4052061"/>
            <a:ext cx="6254887" cy="1279931"/>
          </a:xfrm>
          <a:prstGeom prst="rect">
            <a:avLst/>
          </a:prstGeom>
        </p:spPr>
        <p:txBody>
          <a:bodyPr anchor="t" rtlCol="false" tIns="0" lIns="0" bIns="0" rIns="0">
            <a:spAutoFit/>
          </a:bodyPr>
          <a:lstStyle/>
          <a:p>
            <a:pPr algn="ctr">
              <a:lnSpc>
                <a:spcPts val="2083"/>
              </a:lnSpc>
            </a:pPr>
          </a:p>
          <a:p>
            <a:pPr algn="ctr">
              <a:lnSpc>
                <a:spcPts val="2083"/>
              </a:lnSpc>
            </a:pPr>
            <a:r>
              <a:rPr lang="en-US" sz="1509" spc="147">
                <a:solidFill>
                  <a:srgbClr val="231F20"/>
                </a:solidFill>
                <a:latin typeface="DM Sans"/>
              </a:rPr>
              <a:t>For this system, the front end involves HTML, CSS and JavaScript and the back end involves the MSSQL database. The dataset is from Kaggle.</a:t>
            </a:r>
          </a:p>
          <a:p>
            <a:pPr algn="ctr" marL="0" indent="0" lvl="0">
              <a:lnSpc>
                <a:spcPts val="2083"/>
              </a:lnSpc>
              <a:spcBef>
                <a:spcPct val="0"/>
              </a:spcBef>
            </a:pPr>
          </a:p>
        </p:txBody>
      </p:sp>
      <p:grpSp>
        <p:nvGrpSpPr>
          <p:cNvPr name="Group 19" id="19"/>
          <p:cNvGrpSpPr/>
          <p:nvPr/>
        </p:nvGrpSpPr>
        <p:grpSpPr>
          <a:xfrm rot="0">
            <a:off x="13284209"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3</a:t>
              </a:r>
            </a:p>
          </p:txBody>
        </p:sp>
      </p:grpSp>
      <p:sp>
        <p:nvSpPr>
          <p:cNvPr name="TextBox 22" id="22"/>
          <p:cNvSpPr txBox="true"/>
          <p:nvPr/>
        </p:nvSpPr>
        <p:spPr>
          <a:xfrm rot="0">
            <a:off x="12452671" y="4054766"/>
            <a:ext cx="5835329" cy="3594506"/>
          </a:xfrm>
          <a:prstGeom prst="rect">
            <a:avLst/>
          </a:prstGeom>
        </p:spPr>
        <p:txBody>
          <a:bodyPr anchor="t" rtlCol="false" tIns="0" lIns="0" bIns="0" rIns="0">
            <a:spAutoFit/>
          </a:bodyPr>
          <a:lstStyle/>
          <a:p>
            <a:pPr algn="ctr">
              <a:lnSpc>
                <a:spcPts val="2083"/>
              </a:lnSpc>
            </a:pPr>
            <a:r>
              <a:rPr lang="en-US" sz="1509" spc="147">
                <a:solidFill>
                  <a:srgbClr val="231F20"/>
                </a:solidFill>
                <a:latin typeface="DM Sans"/>
              </a:rPr>
              <a:t>The algorithms used to develop this system includes Random Forest, KNN and XGBoost. Random forests are ensemble classifiers that randomly learn multiple decision trees. The random forest method consists of a training step that constructs several decision trees, and a test step that classifies or predicts an outcome variable based on an input vector. The KNN, a supervised algorithm, predicts the classification of unlabeled data by taking into account the features and labels of the training data. Xgboost is an efficient implementation of ensemble learning, whose main idea is boosting and introducing regular terms in the objective function to prevent overfitting.</a:t>
            </a:r>
          </a:p>
          <a:p>
            <a:pPr algn="ctr" marL="0" indent="0" lvl="0">
              <a:lnSpc>
                <a:spcPts val="2083"/>
              </a:lnSpc>
              <a:spcBef>
                <a:spcPct val="0"/>
              </a:spcBef>
            </a:pP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3528" r="0" b="-18474"/>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Admin</a:t>
              </a:r>
            </a:p>
          </p:txBody>
        </p:sp>
      </p:grpSp>
      <p:sp>
        <p:nvSpPr>
          <p:cNvPr name="TextBox 12" id="12"/>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SYSTEM DESCRIPTION</a:t>
            </a:r>
          </a:p>
        </p:txBody>
      </p:sp>
      <p:grpSp>
        <p:nvGrpSpPr>
          <p:cNvPr name="Group 13" id="13"/>
          <p:cNvGrpSpPr/>
          <p:nvPr/>
        </p:nvGrpSpPr>
        <p:grpSpPr>
          <a:xfrm rot="0">
            <a:off x="6893475" y="3510391"/>
            <a:ext cx="9034431" cy="2808103"/>
            <a:chOff x="0" y="0"/>
            <a:chExt cx="1744696" cy="542290"/>
          </a:xfrm>
        </p:grpSpPr>
        <p:sp>
          <p:nvSpPr>
            <p:cNvPr name="Freeform 14" id="14"/>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7224667" y="3531461"/>
            <a:ext cx="8211599" cy="2815712"/>
          </a:xfrm>
          <a:prstGeom prst="rect">
            <a:avLst/>
          </a:prstGeom>
        </p:spPr>
        <p:txBody>
          <a:bodyPr anchor="t" rtlCol="false" tIns="0" lIns="0" bIns="0" rIns="0">
            <a:spAutoFit/>
          </a:bodyPr>
          <a:lstStyle/>
          <a:p>
            <a:pPr marL="394666" indent="-197333" lvl="1">
              <a:lnSpc>
                <a:spcPts val="2522"/>
              </a:lnSpc>
              <a:buFont typeface="Arial"/>
              <a:buChar char="•"/>
            </a:pPr>
            <a:r>
              <a:rPr lang="en-US" sz="1828" spc="179">
                <a:solidFill>
                  <a:srgbClr val="231F20"/>
                </a:solidFill>
                <a:latin typeface="DM Sans Bold"/>
              </a:rPr>
              <a:t>Login</a:t>
            </a:r>
            <a:r>
              <a:rPr lang="en-US" sz="1828" spc="179">
                <a:solidFill>
                  <a:srgbClr val="231F20"/>
                </a:solidFill>
                <a:latin typeface="DM Sans"/>
              </a:rPr>
              <a:t>:</a:t>
            </a:r>
          </a:p>
          <a:p>
            <a:pPr>
              <a:lnSpc>
                <a:spcPts val="2522"/>
              </a:lnSpc>
            </a:pPr>
            <a:r>
              <a:rPr lang="en-US" sz="1828" spc="179">
                <a:solidFill>
                  <a:srgbClr val="231F20"/>
                </a:solidFill>
                <a:latin typeface="DM Sans"/>
              </a:rPr>
              <a:t>             </a:t>
            </a:r>
            <a:r>
              <a:rPr lang="en-US" sz="1828" spc="179">
                <a:solidFill>
                  <a:srgbClr val="231F20"/>
                </a:solidFill>
                <a:latin typeface="DM Sans"/>
              </a:rPr>
              <a:t>The admin can log in using their credentials.</a:t>
            </a:r>
          </a:p>
          <a:p>
            <a:pPr marL="394666" indent="-197333" lvl="1">
              <a:lnSpc>
                <a:spcPts val="2522"/>
              </a:lnSpc>
              <a:buFont typeface="Arial"/>
              <a:buChar char="•"/>
            </a:pPr>
            <a:r>
              <a:rPr lang="en-US" sz="1828" spc="179">
                <a:solidFill>
                  <a:srgbClr val="231F20"/>
                </a:solidFill>
                <a:latin typeface="DM Sans Bold"/>
              </a:rPr>
              <a:t>Hospitals</a:t>
            </a:r>
            <a:r>
              <a:rPr lang="en-US" sz="1828" spc="179">
                <a:solidFill>
                  <a:srgbClr val="231F20"/>
                </a:solidFill>
                <a:latin typeface="DM Sans"/>
              </a:rPr>
              <a:t>:</a:t>
            </a:r>
          </a:p>
          <a:p>
            <a:pPr>
              <a:lnSpc>
                <a:spcPts val="2522"/>
              </a:lnSpc>
            </a:pPr>
            <a:r>
              <a:rPr lang="en-US" sz="1828" spc="179">
                <a:solidFill>
                  <a:srgbClr val="231F20"/>
                </a:solidFill>
                <a:latin typeface="DM Sans"/>
              </a:rPr>
              <a:t>              </a:t>
            </a:r>
            <a:r>
              <a:rPr lang="en-US" sz="1828" spc="179">
                <a:solidFill>
                  <a:srgbClr val="231F20"/>
                </a:solidFill>
                <a:latin typeface="DM Sans"/>
              </a:rPr>
              <a:t>They can add, update, view and delete hospitals.</a:t>
            </a:r>
          </a:p>
          <a:p>
            <a:pPr marL="394666" indent="-197333" lvl="1">
              <a:lnSpc>
                <a:spcPts val="2522"/>
              </a:lnSpc>
              <a:buFont typeface="Arial"/>
              <a:buChar char="•"/>
            </a:pPr>
            <a:r>
              <a:rPr lang="en-US" sz="1828" spc="179">
                <a:solidFill>
                  <a:srgbClr val="231F20"/>
                </a:solidFill>
                <a:latin typeface="DM Sans Bold"/>
              </a:rPr>
              <a:t>View</a:t>
            </a:r>
            <a:r>
              <a:rPr lang="en-US" sz="1828" spc="179">
                <a:solidFill>
                  <a:srgbClr val="231F20"/>
                </a:solidFill>
                <a:latin typeface="DM Sans"/>
              </a:rPr>
              <a:t> </a:t>
            </a:r>
            <a:r>
              <a:rPr lang="en-US" sz="1828" spc="179">
                <a:solidFill>
                  <a:srgbClr val="231F20"/>
                </a:solidFill>
                <a:latin typeface="DM Sans Bold"/>
              </a:rPr>
              <a:t>Users</a:t>
            </a:r>
            <a:r>
              <a:rPr lang="en-US" sz="1828" spc="179">
                <a:solidFill>
                  <a:srgbClr val="231F20"/>
                </a:solidFill>
                <a:latin typeface="DM Sans"/>
              </a:rPr>
              <a:t>:</a:t>
            </a:r>
          </a:p>
          <a:p>
            <a:pPr>
              <a:lnSpc>
                <a:spcPts val="2522"/>
              </a:lnSpc>
            </a:pPr>
            <a:r>
              <a:rPr lang="en-US" sz="1828" spc="179">
                <a:solidFill>
                  <a:srgbClr val="231F20"/>
                </a:solidFill>
                <a:latin typeface="DM Sans"/>
              </a:rPr>
              <a:t>              </a:t>
            </a:r>
            <a:r>
              <a:rPr lang="en-US" sz="1828" spc="179">
                <a:solidFill>
                  <a:srgbClr val="231F20"/>
                </a:solidFill>
                <a:latin typeface="DM Sans"/>
              </a:rPr>
              <a:t>They can view the list of registered users.</a:t>
            </a:r>
          </a:p>
          <a:p>
            <a:pPr marL="394666" indent="-197333" lvl="1">
              <a:lnSpc>
                <a:spcPts val="2522"/>
              </a:lnSpc>
              <a:buFont typeface="Arial"/>
              <a:buChar char="•"/>
            </a:pPr>
            <a:r>
              <a:rPr lang="en-US" sz="1828" spc="179">
                <a:solidFill>
                  <a:srgbClr val="231F20"/>
                </a:solidFill>
                <a:latin typeface="DM Sans Bold"/>
              </a:rPr>
              <a:t>View</a:t>
            </a:r>
            <a:r>
              <a:rPr lang="en-US" sz="1828" spc="179">
                <a:solidFill>
                  <a:srgbClr val="231F20"/>
                </a:solidFill>
                <a:latin typeface="DM Sans"/>
              </a:rPr>
              <a:t> </a:t>
            </a:r>
            <a:r>
              <a:rPr lang="en-US" sz="1828" spc="179">
                <a:solidFill>
                  <a:srgbClr val="231F20"/>
                </a:solidFill>
                <a:latin typeface="DM Sans Bold"/>
              </a:rPr>
              <a:t>Feedback</a:t>
            </a:r>
            <a:r>
              <a:rPr lang="en-US" sz="1828" spc="179">
                <a:solidFill>
                  <a:srgbClr val="231F20"/>
                </a:solidFill>
                <a:latin typeface="DM Sans"/>
              </a:rPr>
              <a:t>:</a:t>
            </a:r>
          </a:p>
          <a:p>
            <a:pPr>
              <a:lnSpc>
                <a:spcPts val="2522"/>
              </a:lnSpc>
            </a:pPr>
            <a:r>
              <a:rPr lang="en-US" sz="1828" spc="179">
                <a:solidFill>
                  <a:srgbClr val="231F20"/>
                </a:solidFill>
                <a:latin typeface="DM Sans"/>
              </a:rPr>
              <a:t>              </a:t>
            </a:r>
            <a:r>
              <a:rPr lang="en-US" sz="1828" spc="179">
                <a:solidFill>
                  <a:srgbClr val="231F20"/>
                </a:solidFill>
                <a:latin typeface="DM Sans"/>
              </a:rPr>
              <a:t>They can view the feedback provided by the users.</a:t>
            </a:r>
          </a:p>
          <a:p>
            <a:pPr>
              <a:lnSpc>
                <a:spcPts val="2522"/>
              </a:lnSpc>
            </a:pPr>
          </a:p>
        </p:txBody>
      </p:sp>
      <p:sp>
        <p:nvSpPr>
          <p:cNvPr name="Freeform 17" id="17"/>
          <p:cNvSpPr/>
          <p:nvPr/>
        </p:nvSpPr>
        <p:spPr>
          <a:xfrm flipH="false" flipV="false" rot="0">
            <a:off x="11410691" y="6937093"/>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6"/>
            <a:stretch>
              <a:fillRect l="0" t="-11039" r="0" b="-11039"/>
            </a:stretch>
          </a:blipFill>
        </p:spPr>
      </p:sp>
      <p:grpSp>
        <p:nvGrpSpPr>
          <p:cNvPr name="Group 18" id="18"/>
          <p:cNvGrpSpPr/>
          <p:nvPr/>
        </p:nvGrpSpPr>
        <p:grpSpPr>
          <a:xfrm rot="0">
            <a:off x="11410691" y="6504266"/>
            <a:ext cx="4473739" cy="636748"/>
            <a:chOff x="0" y="0"/>
            <a:chExt cx="1178269" cy="167703"/>
          </a:xfrm>
        </p:grpSpPr>
        <p:sp>
          <p:nvSpPr>
            <p:cNvPr name="Freeform 19" id="1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20" id="2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Users</a:t>
              </a:r>
            </a:p>
          </p:txBody>
        </p:sp>
      </p:grpSp>
      <p:grpSp>
        <p:nvGrpSpPr>
          <p:cNvPr name="Group 21" id="21"/>
          <p:cNvGrpSpPr/>
          <p:nvPr/>
        </p:nvGrpSpPr>
        <p:grpSpPr>
          <a:xfrm rot="0">
            <a:off x="2179166" y="6413848"/>
            <a:ext cx="9151300" cy="3693314"/>
            <a:chOff x="0" y="0"/>
            <a:chExt cx="1767265" cy="713239"/>
          </a:xfrm>
        </p:grpSpPr>
        <p:sp>
          <p:nvSpPr>
            <p:cNvPr name="Freeform 22" id="22"/>
            <p:cNvSpPr/>
            <p:nvPr/>
          </p:nvSpPr>
          <p:spPr>
            <a:xfrm flipH="false" flipV="false" rot="0">
              <a:off x="0" y="0"/>
              <a:ext cx="1767265" cy="713239"/>
            </a:xfrm>
            <a:custGeom>
              <a:avLst/>
              <a:gdLst/>
              <a:ahLst/>
              <a:cxnLst/>
              <a:rect r="r" b="b" t="t" l="l"/>
              <a:pathLst>
                <a:path h="713239" w="1767265">
                  <a:moveTo>
                    <a:pt x="0" y="0"/>
                  </a:moveTo>
                  <a:lnTo>
                    <a:pt x="1767265" y="0"/>
                  </a:lnTo>
                  <a:lnTo>
                    <a:pt x="1767265" y="713239"/>
                  </a:lnTo>
                  <a:lnTo>
                    <a:pt x="0" y="713239"/>
                  </a:lnTo>
                  <a:close/>
                </a:path>
              </a:pathLst>
            </a:custGeom>
            <a:solidFill>
              <a:srgbClr val="000000">
                <a:alpha val="0"/>
              </a:srgbClr>
            </a:solidFill>
            <a:ln w="38100" cap="sq">
              <a:solidFill>
                <a:srgbClr val="000000"/>
              </a:solidFill>
              <a:prstDash val="solid"/>
              <a:miter/>
            </a:ln>
          </p:spPr>
        </p:sp>
        <p:sp>
          <p:nvSpPr>
            <p:cNvPr name="TextBox 23" id="23"/>
            <p:cNvSpPr txBox="true"/>
            <p:nvPr/>
          </p:nvSpPr>
          <p:spPr>
            <a:xfrm>
              <a:off x="0" y="-19050"/>
              <a:ext cx="1767265" cy="732289"/>
            </a:xfrm>
            <a:prstGeom prst="rect">
              <a:avLst/>
            </a:prstGeom>
          </p:spPr>
          <p:txBody>
            <a:bodyPr anchor="ctr" rtlCol="false" tIns="50800" lIns="50800" bIns="50800" rIns="50800"/>
            <a:lstStyle/>
            <a:p>
              <a:pPr algn="ctr">
                <a:lnSpc>
                  <a:spcPts val="2859"/>
                </a:lnSpc>
              </a:pPr>
            </a:p>
          </p:txBody>
        </p:sp>
      </p:grpSp>
      <p:sp>
        <p:nvSpPr>
          <p:cNvPr name="TextBox 24" id="24"/>
          <p:cNvSpPr txBox="true"/>
          <p:nvPr/>
        </p:nvSpPr>
        <p:spPr>
          <a:xfrm rot="0">
            <a:off x="2311849" y="6432898"/>
            <a:ext cx="9226935" cy="3594779"/>
          </a:xfrm>
          <a:prstGeom prst="rect">
            <a:avLst/>
          </a:prstGeom>
        </p:spPr>
        <p:txBody>
          <a:bodyPr anchor="t" rtlCol="false" tIns="0" lIns="0" bIns="0" rIns="0">
            <a:spAutoFit/>
          </a:bodyPr>
          <a:lstStyle/>
          <a:p>
            <a:pPr marL="323434" indent="-161717" lvl="1">
              <a:lnSpc>
                <a:spcPts val="2067"/>
              </a:lnSpc>
              <a:buFont typeface="Arial"/>
              <a:buChar char="•"/>
            </a:pPr>
            <a:r>
              <a:rPr lang="en-US" sz="1498" spc="146">
                <a:solidFill>
                  <a:srgbClr val="231F20"/>
                </a:solidFill>
                <a:latin typeface="DM Sans Bold"/>
              </a:rPr>
              <a:t>Heart Disease</a:t>
            </a:r>
            <a:r>
              <a:rPr lang="en-US" sz="1498" spc="146">
                <a:solidFill>
                  <a:srgbClr val="231F20"/>
                </a:solidFill>
                <a:latin typeface="DM Sans"/>
              </a:rPr>
              <a:t>:</a:t>
            </a:r>
          </a:p>
          <a:p>
            <a:pPr>
              <a:lnSpc>
                <a:spcPts val="2067"/>
              </a:lnSpc>
            </a:pPr>
            <a:r>
              <a:rPr lang="en-US" sz="1498" spc="146">
                <a:solidFill>
                  <a:srgbClr val="231F20"/>
                </a:solidFill>
                <a:latin typeface="DM Sans"/>
              </a:rPr>
              <a:t>         </a:t>
            </a:r>
            <a:r>
              <a:rPr lang="en-US" sz="1498" spc="146">
                <a:solidFill>
                  <a:srgbClr val="231F20"/>
                </a:solidFill>
                <a:latin typeface="DM Sans"/>
              </a:rPr>
              <a:t>The user can check the risk of heart disease.</a:t>
            </a:r>
          </a:p>
          <a:p>
            <a:pPr marL="323434" indent="-161717" lvl="1">
              <a:lnSpc>
                <a:spcPts val="2067"/>
              </a:lnSpc>
              <a:buFont typeface="Arial"/>
              <a:buChar char="•"/>
            </a:pPr>
            <a:r>
              <a:rPr lang="en-US" sz="1498" spc="146">
                <a:solidFill>
                  <a:srgbClr val="231F20"/>
                </a:solidFill>
                <a:latin typeface="DM Sans Bold"/>
              </a:rPr>
              <a:t>Liver Disease</a:t>
            </a:r>
            <a:r>
              <a:rPr lang="en-US" sz="1498" spc="146">
                <a:solidFill>
                  <a:srgbClr val="231F20"/>
                </a:solidFill>
                <a:latin typeface="DM Sans"/>
              </a:rPr>
              <a:t>:</a:t>
            </a:r>
          </a:p>
          <a:p>
            <a:pPr>
              <a:lnSpc>
                <a:spcPts val="2067"/>
              </a:lnSpc>
            </a:pPr>
            <a:r>
              <a:rPr lang="en-US" sz="1498" spc="146">
                <a:solidFill>
                  <a:srgbClr val="231F20"/>
                </a:solidFill>
                <a:latin typeface="DM Sans"/>
              </a:rPr>
              <a:t>          </a:t>
            </a:r>
            <a:r>
              <a:rPr lang="en-US" sz="1498" spc="146">
                <a:solidFill>
                  <a:srgbClr val="231F20"/>
                </a:solidFill>
                <a:latin typeface="DM Sans"/>
              </a:rPr>
              <a:t>They can check the risk of liver disease.</a:t>
            </a:r>
          </a:p>
          <a:p>
            <a:pPr marL="323434" indent="-161717" lvl="1">
              <a:lnSpc>
                <a:spcPts val="2067"/>
              </a:lnSpc>
              <a:buFont typeface="Arial"/>
              <a:buChar char="•"/>
            </a:pPr>
            <a:r>
              <a:rPr lang="en-US" sz="1498" spc="146">
                <a:solidFill>
                  <a:srgbClr val="231F20"/>
                </a:solidFill>
                <a:latin typeface="DM Sans Bold"/>
              </a:rPr>
              <a:t>Diabetes Disease</a:t>
            </a:r>
            <a:r>
              <a:rPr lang="en-US" sz="1498" spc="146">
                <a:solidFill>
                  <a:srgbClr val="231F20"/>
                </a:solidFill>
                <a:latin typeface="DM Sans"/>
              </a:rPr>
              <a:t>:</a:t>
            </a:r>
          </a:p>
          <a:p>
            <a:pPr>
              <a:lnSpc>
                <a:spcPts val="2067"/>
              </a:lnSpc>
            </a:pPr>
            <a:r>
              <a:rPr lang="en-US" sz="1498" spc="146">
                <a:solidFill>
                  <a:srgbClr val="231F20"/>
                </a:solidFill>
                <a:latin typeface="DM Sans"/>
              </a:rPr>
              <a:t>          </a:t>
            </a:r>
            <a:r>
              <a:rPr lang="en-US" sz="1498" spc="146">
                <a:solidFill>
                  <a:srgbClr val="231F20"/>
                </a:solidFill>
                <a:latin typeface="DM Sans"/>
              </a:rPr>
              <a:t>They can check for the risk of diabetes.</a:t>
            </a:r>
          </a:p>
          <a:p>
            <a:pPr marL="323434" indent="-161717" lvl="1">
              <a:lnSpc>
                <a:spcPts val="2067"/>
              </a:lnSpc>
              <a:buFont typeface="Arial"/>
              <a:buChar char="•"/>
            </a:pPr>
            <a:r>
              <a:rPr lang="en-US" sz="1498" spc="146">
                <a:solidFill>
                  <a:srgbClr val="231F20"/>
                </a:solidFill>
                <a:latin typeface="DM Sans Bold"/>
              </a:rPr>
              <a:t>Chatbot</a:t>
            </a:r>
            <a:r>
              <a:rPr lang="en-US" sz="1498" spc="146">
                <a:solidFill>
                  <a:srgbClr val="231F20"/>
                </a:solidFill>
                <a:latin typeface="DM Sans"/>
              </a:rPr>
              <a:t>:</a:t>
            </a:r>
          </a:p>
          <a:p>
            <a:pPr>
              <a:lnSpc>
                <a:spcPts val="2067"/>
              </a:lnSpc>
            </a:pPr>
            <a:r>
              <a:rPr lang="en-US" sz="1498" spc="146">
                <a:solidFill>
                  <a:srgbClr val="231F20"/>
                </a:solidFill>
                <a:latin typeface="DM Sans"/>
              </a:rPr>
              <a:t>          </a:t>
            </a:r>
            <a:r>
              <a:rPr lang="en-US" sz="1498" spc="146">
                <a:solidFill>
                  <a:srgbClr val="231F20"/>
                </a:solidFill>
                <a:latin typeface="DM Sans"/>
              </a:rPr>
              <a:t>The user can ask queries about the input like what should be the input for any feature.</a:t>
            </a:r>
          </a:p>
          <a:p>
            <a:pPr marL="323434" indent="-161717" lvl="1">
              <a:lnSpc>
                <a:spcPts val="2067"/>
              </a:lnSpc>
              <a:buFont typeface="Arial"/>
              <a:buChar char="•"/>
            </a:pPr>
            <a:r>
              <a:rPr lang="en-US" sz="1498" spc="146">
                <a:solidFill>
                  <a:srgbClr val="231F20"/>
                </a:solidFill>
                <a:latin typeface="DM Sans Bold"/>
              </a:rPr>
              <a:t>View Hospitals</a:t>
            </a:r>
            <a:r>
              <a:rPr lang="en-US" sz="1498" spc="146">
                <a:solidFill>
                  <a:srgbClr val="231F20"/>
                </a:solidFill>
                <a:latin typeface="DM Sans"/>
              </a:rPr>
              <a:t>:</a:t>
            </a:r>
          </a:p>
          <a:p>
            <a:pPr>
              <a:lnSpc>
                <a:spcPts val="2067"/>
              </a:lnSpc>
            </a:pPr>
            <a:r>
              <a:rPr lang="en-US" sz="1498" spc="146">
                <a:solidFill>
                  <a:srgbClr val="231F20"/>
                </a:solidFill>
                <a:latin typeface="DM Sans"/>
              </a:rPr>
              <a:t>          </a:t>
            </a:r>
            <a:r>
              <a:rPr lang="en-US" sz="1498" spc="146">
                <a:solidFill>
                  <a:srgbClr val="231F20"/>
                </a:solidFill>
                <a:latin typeface="DM Sans"/>
              </a:rPr>
              <a:t>If any of the disease is predicted, accordingly hospitals will be shown to the users.</a:t>
            </a:r>
          </a:p>
          <a:p>
            <a:pPr marL="323434" indent="-161717" lvl="1">
              <a:lnSpc>
                <a:spcPts val="2067"/>
              </a:lnSpc>
              <a:buFont typeface="Arial"/>
              <a:buChar char="•"/>
            </a:pPr>
            <a:r>
              <a:rPr lang="en-US" sz="1498" spc="146">
                <a:solidFill>
                  <a:srgbClr val="231F20"/>
                </a:solidFill>
                <a:latin typeface="DM Sans Bold"/>
              </a:rPr>
              <a:t>Give Feedback</a:t>
            </a:r>
            <a:r>
              <a:rPr lang="en-US" sz="1498" spc="146">
                <a:solidFill>
                  <a:srgbClr val="231F20"/>
                </a:solidFill>
                <a:latin typeface="DM Sans"/>
              </a:rPr>
              <a:t>:</a:t>
            </a:r>
          </a:p>
          <a:p>
            <a:pPr>
              <a:lnSpc>
                <a:spcPts val="2067"/>
              </a:lnSpc>
            </a:pPr>
            <a:r>
              <a:rPr lang="en-US" sz="1498" spc="146">
                <a:solidFill>
                  <a:srgbClr val="231F20"/>
                </a:solidFill>
                <a:latin typeface="DM Sans"/>
              </a:rPr>
              <a:t>         </a:t>
            </a:r>
            <a:r>
              <a:rPr lang="en-US" sz="1498" spc="146">
                <a:solidFill>
                  <a:srgbClr val="231F20"/>
                </a:solidFill>
                <a:latin typeface="DM Sans"/>
              </a:rPr>
              <a:t>They can provide feedback as well.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OUR SERVICES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0727192" cy="2510862"/>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rPr>
              <a:t>We will help the users get analysis based on the data provided by them regarding heart,liver and diabetes diseases and suggest nearby hospitals as per the analysis and also provide guided assisstance through our ai chatbot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206"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542437" y="5240576"/>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2190716" y="6537441"/>
            <a:ext cx="3204526" cy="254003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Using user input parameters like </a:t>
            </a:r>
            <a:r>
              <a:rPr lang="en-US" sz="1844" spc="180">
                <a:solidFill>
                  <a:srgbClr val="231F20"/>
                </a:solidFill>
                <a:latin typeface="DM Sans Medium"/>
              </a:rPr>
              <a:t>age, blood pressure, heartbeat, sex, ECG results, blood sugar</a:t>
            </a:r>
            <a:r>
              <a:rPr lang="en-US" sz="1844" spc="180">
                <a:solidFill>
                  <a:srgbClr val="231F20"/>
                </a:solidFill>
                <a:latin typeface="DM Sans"/>
              </a:rPr>
              <a:t> we will predict the potential heart disease risk for the user</a:t>
            </a:r>
          </a:p>
        </p:txBody>
      </p:sp>
      <p:sp>
        <p:nvSpPr>
          <p:cNvPr name="TextBox 10" id="10"/>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TextBox 11" id="11"/>
          <p:cNvSpPr txBox="true"/>
          <p:nvPr/>
        </p:nvSpPr>
        <p:spPr>
          <a:xfrm rot="0">
            <a:off x="2059451" y="5941547"/>
            <a:ext cx="3467055"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HEART DISEASE</a:t>
            </a:r>
          </a:p>
        </p:txBody>
      </p:sp>
      <p:sp>
        <p:nvSpPr>
          <p:cNvPr name="Freeform 12" id="12"/>
          <p:cNvSpPr/>
          <p:nvPr/>
        </p:nvSpPr>
        <p:spPr>
          <a:xfrm flipH="false" flipV="false" rot="0">
            <a:off x="6267505"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7030737" y="5240576"/>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6267505"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Freeform 17" id="17"/>
          <p:cNvSpPr/>
          <p:nvPr/>
        </p:nvSpPr>
        <p:spPr>
          <a:xfrm flipH="false" flipV="false" rot="0">
            <a:off x="9758062"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0521294" y="5240576"/>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9758062"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Freeform 22" id="22"/>
          <p:cNvSpPr/>
          <p:nvPr/>
        </p:nvSpPr>
        <p:spPr>
          <a:xfrm flipH="false" flipV="false" rot="0">
            <a:off x="13248619"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4011851" y="5240576"/>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6" id="26"/>
          <p:cNvSpPr txBox="true"/>
          <p:nvPr/>
        </p:nvSpPr>
        <p:spPr>
          <a:xfrm rot="0">
            <a:off x="13248619"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04</a:t>
            </a:r>
          </a:p>
        </p:txBody>
      </p:sp>
      <p:sp>
        <p:nvSpPr>
          <p:cNvPr name="TextBox 27" id="27"/>
          <p:cNvSpPr txBox="true"/>
          <p:nvPr/>
        </p:nvSpPr>
        <p:spPr>
          <a:xfrm rot="0">
            <a:off x="5679015" y="6537441"/>
            <a:ext cx="3204526" cy="285923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Using AST, ALT, GGT or Alkaline phosphatase), bilirubin and albumin levels and coagulation test values we can help the user get an idea of the potential liver problems that they may suffer in the future</a:t>
            </a:r>
          </a:p>
        </p:txBody>
      </p:sp>
      <p:sp>
        <p:nvSpPr>
          <p:cNvPr name="TextBox 28" id="28"/>
          <p:cNvSpPr txBox="true"/>
          <p:nvPr/>
        </p:nvSpPr>
        <p:spPr>
          <a:xfrm rot="0">
            <a:off x="5889722" y="5941547"/>
            <a:ext cx="3279850"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LIVER DISEASE</a:t>
            </a:r>
          </a:p>
        </p:txBody>
      </p:sp>
      <p:sp>
        <p:nvSpPr>
          <p:cNvPr name="TextBox 29" id="29"/>
          <p:cNvSpPr txBox="true"/>
          <p:nvPr/>
        </p:nvSpPr>
        <p:spPr>
          <a:xfrm rot="0">
            <a:off x="9169572" y="6537441"/>
            <a:ext cx="3204526" cy="349764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Using user input parameters like 'Glucose', 'BloodPressure', 'SkinThickness', 'Insulin',</a:t>
            </a:r>
          </a:p>
          <a:p>
            <a:pPr algn="ctr">
              <a:lnSpc>
                <a:spcPts val="2545"/>
              </a:lnSpc>
            </a:pPr>
            <a:r>
              <a:rPr lang="en-US" sz="1844" spc="180">
                <a:solidFill>
                  <a:srgbClr val="231F20"/>
                </a:solidFill>
                <a:latin typeface="DM Sans"/>
              </a:rPr>
              <a:t>       'BMI', 'DiabetesPedigreeFunction', 'Age', we will suggest the likeliness of the user being prone to be diabetic or not </a:t>
            </a:r>
          </a:p>
        </p:txBody>
      </p:sp>
      <p:sp>
        <p:nvSpPr>
          <p:cNvPr name="TextBox 30" id="30"/>
          <p:cNvSpPr txBox="true"/>
          <p:nvPr/>
        </p:nvSpPr>
        <p:spPr>
          <a:xfrm rot="0">
            <a:off x="9380279" y="5941547"/>
            <a:ext cx="2709833"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DIABETES</a:t>
            </a:r>
          </a:p>
        </p:txBody>
      </p:sp>
      <p:sp>
        <p:nvSpPr>
          <p:cNvPr name="TextBox 31" id="31"/>
          <p:cNvSpPr txBox="true"/>
          <p:nvPr/>
        </p:nvSpPr>
        <p:spPr>
          <a:xfrm rot="0">
            <a:off x="12660129" y="6538853"/>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To have a conversation with your potential concerns, we will have  a few pre-trained tools using NLP which can help us to build an AI chatbot system.</a:t>
            </a:r>
          </a:p>
        </p:txBody>
      </p:sp>
      <p:sp>
        <p:nvSpPr>
          <p:cNvPr name="TextBox 32" id="32"/>
          <p:cNvSpPr txBox="true"/>
          <p:nvPr/>
        </p:nvSpPr>
        <p:spPr>
          <a:xfrm rot="0">
            <a:off x="12870836" y="5942960"/>
            <a:ext cx="2709833"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AI CHATBOT</a:t>
            </a:r>
          </a:p>
        </p:txBody>
      </p:sp>
      <p:sp>
        <p:nvSpPr>
          <p:cNvPr name="Freeform 33" id="33"/>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489411" y="664311"/>
            <a:ext cx="6021895" cy="8876442"/>
          </a:xfrm>
          <a:custGeom>
            <a:avLst/>
            <a:gdLst/>
            <a:ahLst/>
            <a:cxnLst/>
            <a:rect r="r" b="b" t="t" l="l"/>
            <a:pathLst>
              <a:path h="8876442" w="6021895">
                <a:moveTo>
                  <a:pt x="0" y="0"/>
                </a:moveTo>
                <a:lnTo>
                  <a:pt x="6021895" y="0"/>
                </a:lnTo>
                <a:lnTo>
                  <a:pt x="6021895" y="8876442"/>
                </a:lnTo>
                <a:lnTo>
                  <a:pt x="0" y="8876442"/>
                </a:lnTo>
                <a:lnTo>
                  <a:pt x="0" y="0"/>
                </a:lnTo>
                <a:close/>
              </a:path>
            </a:pathLst>
          </a:custGeom>
          <a:blipFill>
            <a:blip r:embed="rId5"/>
            <a:stretch>
              <a:fillRect l="-42054" t="0" r="-79050" b="0"/>
            </a:stretch>
          </a:blipFill>
        </p:spPr>
      </p:sp>
      <p:sp>
        <p:nvSpPr>
          <p:cNvPr name="Freeform 5" id="5"/>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6"/>
            <a:stretch>
              <a:fillRect l="0" t="-86495" r="0" b="0"/>
            </a:stretch>
          </a:blipFill>
        </p:spPr>
      </p:sp>
      <p:grpSp>
        <p:nvGrpSpPr>
          <p:cNvPr name="Group 6" id="6"/>
          <p:cNvGrpSpPr/>
          <p:nvPr/>
        </p:nvGrpSpPr>
        <p:grpSpPr>
          <a:xfrm rot="0">
            <a:off x="8220749" y="3205532"/>
            <a:ext cx="4858949" cy="4794814"/>
            <a:chOff x="0" y="0"/>
            <a:chExt cx="1279723" cy="1262832"/>
          </a:xfrm>
        </p:grpSpPr>
        <p:sp>
          <p:nvSpPr>
            <p:cNvPr name="Freeform 7" id="7"/>
            <p:cNvSpPr/>
            <p:nvPr/>
          </p:nvSpPr>
          <p:spPr>
            <a:xfrm flipH="false" flipV="false" rot="0">
              <a:off x="0" y="0"/>
              <a:ext cx="1279723" cy="1262832"/>
            </a:xfrm>
            <a:custGeom>
              <a:avLst/>
              <a:gdLst/>
              <a:ahLst/>
              <a:cxnLst/>
              <a:rect r="r" b="b" t="t" l="l"/>
              <a:pathLst>
                <a:path h="1262832" w="1279723">
                  <a:moveTo>
                    <a:pt x="0" y="0"/>
                  </a:moveTo>
                  <a:lnTo>
                    <a:pt x="1279723" y="0"/>
                  </a:lnTo>
                  <a:lnTo>
                    <a:pt x="1279723" y="1262832"/>
                  </a:lnTo>
                  <a:lnTo>
                    <a:pt x="0" y="1262832"/>
                  </a:lnTo>
                  <a:close/>
                </a:path>
              </a:pathLst>
            </a:custGeom>
            <a:solidFill>
              <a:srgbClr val="1A1A1A"/>
            </a:solidFill>
          </p:spPr>
        </p:sp>
        <p:sp>
          <p:nvSpPr>
            <p:cNvPr name="TextBox 8" id="8"/>
            <p:cNvSpPr txBox="true"/>
            <p:nvPr/>
          </p:nvSpPr>
          <p:spPr>
            <a:xfrm>
              <a:off x="0" y="-57150"/>
              <a:ext cx="1279723" cy="1319982"/>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365769" y="3791077"/>
            <a:ext cx="2551375" cy="2622909"/>
          </a:xfrm>
          <a:custGeom>
            <a:avLst/>
            <a:gdLst/>
            <a:ahLst/>
            <a:cxnLst/>
            <a:rect r="r" b="b" t="t" l="l"/>
            <a:pathLst>
              <a:path h="2622909" w="2551375">
                <a:moveTo>
                  <a:pt x="0" y="0"/>
                </a:moveTo>
                <a:lnTo>
                  <a:pt x="2551375" y="0"/>
                </a:lnTo>
                <a:lnTo>
                  <a:pt x="2551375" y="2622909"/>
                </a:lnTo>
                <a:lnTo>
                  <a:pt x="0" y="26229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2191002" y="1162050"/>
            <a:ext cx="8545116" cy="1303627"/>
          </a:xfrm>
          <a:prstGeom prst="rect">
            <a:avLst/>
          </a:prstGeom>
        </p:spPr>
        <p:txBody>
          <a:bodyPr anchor="t" rtlCol="false" tIns="0" lIns="0" bIns="0" rIns="0">
            <a:spAutoFit/>
          </a:bodyPr>
          <a:lstStyle/>
          <a:p>
            <a:pPr marL="0" indent="0" lvl="0">
              <a:lnSpc>
                <a:spcPts val="9903"/>
              </a:lnSpc>
            </a:pPr>
            <a:r>
              <a:rPr lang="en-US" sz="9431" spc="924">
                <a:solidFill>
                  <a:srgbClr val="231F20"/>
                </a:solidFill>
                <a:latin typeface="Oswald Bold"/>
              </a:rPr>
              <a:t>APPLICATIONS</a:t>
            </a:r>
          </a:p>
        </p:txBody>
      </p:sp>
      <p:sp>
        <p:nvSpPr>
          <p:cNvPr name="TextBox 12" id="12"/>
          <p:cNvSpPr txBox="true"/>
          <p:nvPr/>
        </p:nvSpPr>
        <p:spPr>
          <a:xfrm rot="0">
            <a:off x="2008951" y="3756523"/>
            <a:ext cx="6162866" cy="2327829"/>
          </a:xfrm>
          <a:prstGeom prst="rect">
            <a:avLst/>
          </a:prstGeom>
        </p:spPr>
        <p:txBody>
          <a:bodyPr anchor="t" rtlCol="false" tIns="0" lIns="0" bIns="0" rIns="0">
            <a:spAutoFit/>
          </a:bodyPr>
          <a:lstStyle/>
          <a:p>
            <a:pPr marL="494517" indent="-247258" lvl="1">
              <a:lnSpc>
                <a:spcPts val="3160"/>
              </a:lnSpc>
              <a:buFont typeface="Arial"/>
              <a:buChar char="•"/>
            </a:pPr>
            <a:r>
              <a:rPr lang="en-US" sz="2290" spc="224">
                <a:solidFill>
                  <a:srgbClr val="231F20"/>
                </a:solidFill>
                <a:latin typeface="DM Sans"/>
              </a:rPr>
              <a:t>Our Multiple Disease Prediction System is designed to predict the risk of multiple chronic diseases like Heart Disease, Liver Disease and Diabetes.</a:t>
            </a:r>
          </a:p>
          <a:p>
            <a:pPr marL="494517" indent="-247258" lvl="1">
              <a:lnSpc>
                <a:spcPts val="3160"/>
              </a:lnSpc>
              <a:buFont typeface="Arial"/>
              <a:buChar char="•"/>
            </a:pPr>
          </a:p>
        </p:txBody>
      </p:sp>
      <p:sp>
        <p:nvSpPr>
          <p:cNvPr name="TextBox 13" id="13"/>
          <p:cNvSpPr txBox="true"/>
          <p:nvPr/>
        </p:nvSpPr>
        <p:spPr>
          <a:xfrm rot="0">
            <a:off x="2008951" y="6062865"/>
            <a:ext cx="6162866" cy="1156784"/>
          </a:xfrm>
          <a:prstGeom prst="rect">
            <a:avLst/>
          </a:prstGeom>
        </p:spPr>
        <p:txBody>
          <a:bodyPr anchor="t" rtlCol="false" tIns="0" lIns="0" bIns="0" rIns="0">
            <a:spAutoFit/>
          </a:bodyPr>
          <a:lstStyle/>
          <a:p>
            <a:pPr marL="494517" indent="-247258" lvl="1">
              <a:lnSpc>
                <a:spcPts val="3160"/>
              </a:lnSpc>
              <a:buFont typeface="Arial"/>
              <a:buChar char="•"/>
            </a:pPr>
            <a:r>
              <a:rPr lang="en-US" sz="2290" spc="224">
                <a:solidFill>
                  <a:srgbClr val="231F20"/>
                </a:solidFill>
                <a:latin typeface="DM Sans"/>
              </a:rPr>
              <a:t>Helps user get the due analysis of their reports on their own as a pre doctor consultation</a:t>
            </a:r>
          </a:p>
        </p:txBody>
      </p:sp>
      <p:sp>
        <p:nvSpPr>
          <p:cNvPr name="TextBox 14" id="14"/>
          <p:cNvSpPr txBox="true"/>
          <p:nvPr/>
        </p:nvSpPr>
        <p:spPr>
          <a:xfrm rot="0">
            <a:off x="8498723" y="6552336"/>
            <a:ext cx="4135657" cy="694164"/>
          </a:xfrm>
          <a:prstGeom prst="rect">
            <a:avLst/>
          </a:prstGeom>
        </p:spPr>
        <p:txBody>
          <a:bodyPr anchor="t" rtlCol="false" tIns="0" lIns="0" bIns="0" rIns="0">
            <a:spAutoFit/>
          </a:bodyPr>
          <a:lstStyle/>
          <a:p>
            <a:pPr algn="ctr">
              <a:lnSpc>
                <a:spcPts val="5632"/>
              </a:lnSpc>
            </a:pPr>
            <a:r>
              <a:rPr lang="en-US" sz="4081" spc="399">
                <a:solidFill>
                  <a:srgbClr val="FDFBFB"/>
                </a:solidFill>
                <a:latin typeface="DM Sans Bold"/>
              </a:rPr>
              <a:t>CUSTOMERS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720102" y="3376069"/>
            <a:ext cx="6916765" cy="1396186"/>
          </a:xfrm>
          <a:prstGeom prst="rect">
            <a:avLst/>
          </a:prstGeom>
        </p:spPr>
        <p:txBody>
          <a:bodyPr anchor="t" rtlCol="false" tIns="0" lIns="0" bIns="0" rIns="0">
            <a:spAutoFit/>
          </a:bodyPr>
          <a:lstStyle/>
          <a:p>
            <a:pPr>
              <a:lnSpc>
                <a:spcPts val="11349"/>
              </a:lnSpc>
            </a:pPr>
            <a:r>
              <a:rPr lang="en-US" sz="8224" spc="806">
                <a:solidFill>
                  <a:srgbClr val="FFFFFF"/>
                </a:solidFill>
                <a:latin typeface="Oswald Bold"/>
              </a:rPr>
              <a:t>ADVANTAGES</a:t>
            </a:r>
          </a:p>
        </p:txBody>
      </p:sp>
      <p:sp>
        <p:nvSpPr>
          <p:cNvPr name="TextBox 11" id="11"/>
          <p:cNvSpPr txBox="true"/>
          <p:nvPr/>
        </p:nvSpPr>
        <p:spPr>
          <a:xfrm rot="0">
            <a:off x="421214" y="5095875"/>
            <a:ext cx="8040648" cy="5032372"/>
          </a:xfrm>
          <a:prstGeom prst="rect">
            <a:avLst/>
          </a:prstGeom>
        </p:spPr>
        <p:txBody>
          <a:bodyPr anchor="t" rtlCol="false" tIns="0" lIns="0" bIns="0" rIns="0">
            <a:spAutoFit/>
          </a:bodyPr>
          <a:lstStyle/>
          <a:p>
            <a:pPr marL="624699" indent="-312350" lvl="1">
              <a:lnSpc>
                <a:spcPts val="3992"/>
              </a:lnSpc>
              <a:buFont typeface="Arial"/>
              <a:buChar char="•"/>
            </a:pPr>
            <a:r>
              <a:rPr lang="en-US" sz="2893" spc="283">
                <a:solidFill>
                  <a:srgbClr val="F5FFF5"/>
                </a:solidFill>
                <a:latin typeface="DM Sans"/>
              </a:rPr>
              <a:t>Th</a:t>
            </a:r>
            <a:r>
              <a:rPr lang="en-US" sz="2893" spc="283">
                <a:solidFill>
                  <a:srgbClr val="F5FFF5"/>
                </a:solidFill>
                <a:latin typeface="DM Sans"/>
              </a:rPr>
              <a:t>e system can efficiently predict the risk of Heart and Liver Diseases, including Diabetes.</a:t>
            </a:r>
          </a:p>
          <a:p>
            <a:pPr marL="624699" indent="-312350" lvl="1">
              <a:lnSpc>
                <a:spcPts val="3992"/>
              </a:lnSpc>
              <a:buFont typeface="Arial"/>
              <a:buChar char="•"/>
            </a:pPr>
            <a:r>
              <a:rPr lang="en-US" sz="2893" spc="283">
                <a:solidFill>
                  <a:srgbClr val="F5FFF5"/>
                </a:solidFill>
                <a:latin typeface="DM Sans"/>
              </a:rPr>
              <a:t>The user can also view the hospitals nearby their location.</a:t>
            </a:r>
          </a:p>
          <a:p>
            <a:pPr marL="624699" indent="-312350" lvl="1">
              <a:lnSpc>
                <a:spcPts val="3992"/>
              </a:lnSpc>
              <a:buFont typeface="Arial"/>
              <a:buChar char="•"/>
            </a:pPr>
            <a:r>
              <a:rPr lang="en-US" sz="2893" spc="283">
                <a:solidFill>
                  <a:srgbClr val="F5FFF5"/>
                </a:solidFill>
                <a:latin typeface="DM Sans"/>
              </a:rPr>
              <a:t>The user can provide feedback as well.</a:t>
            </a:r>
          </a:p>
          <a:p>
            <a:pPr algn="l" marL="624699" indent="-312350" lvl="1">
              <a:lnSpc>
                <a:spcPts val="3992"/>
              </a:lnSpc>
              <a:buFont typeface="Arial"/>
              <a:buChar char="•"/>
            </a:pPr>
            <a:r>
              <a:rPr lang="en-US" sz="2893" spc="283">
                <a:solidFill>
                  <a:srgbClr val="F5FFF5"/>
                </a:solidFill>
                <a:latin typeface="DM Sans"/>
              </a:rPr>
              <a:t>The system integrated a chatbot that can help users resolve queries.</a:t>
            </a:r>
          </a:p>
          <a:p>
            <a:pPr algn="l">
              <a:lnSpc>
                <a:spcPts val="3992"/>
              </a:lnSpc>
            </a:pPr>
          </a:p>
        </p:txBody>
      </p:sp>
      <p:sp>
        <p:nvSpPr>
          <p:cNvPr name="TextBox 12" id="12"/>
          <p:cNvSpPr txBox="true"/>
          <p:nvPr/>
        </p:nvSpPr>
        <p:spPr>
          <a:xfrm rot="0">
            <a:off x="10349972" y="3395119"/>
            <a:ext cx="7801523" cy="1213098"/>
          </a:xfrm>
          <a:prstGeom prst="rect">
            <a:avLst/>
          </a:prstGeom>
        </p:spPr>
        <p:txBody>
          <a:bodyPr anchor="t" rtlCol="false" tIns="0" lIns="0" bIns="0" rIns="0">
            <a:spAutoFit/>
          </a:bodyPr>
          <a:lstStyle/>
          <a:p>
            <a:pPr algn="ctr" marL="0" indent="0" lvl="0">
              <a:lnSpc>
                <a:spcPts val="9886"/>
              </a:lnSpc>
              <a:spcBef>
                <a:spcPct val="0"/>
              </a:spcBef>
            </a:pPr>
            <a:r>
              <a:rPr lang="en-US" sz="7163">
                <a:solidFill>
                  <a:srgbClr val="231F20"/>
                </a:solidFill>
                <a:latin typeface="Oswald Bold"/>
              </a:rPr>
              <a:t>LIMITATIONS</a:t>
            </a:r>
          </a:p>
        </p:txBody>
      </p:sp>
      <p:sp>
        <p:nvSpPr>
          <p:cNvPr name="TextBox 13" id="13"/>
          <p:cNvSpPr txBox="true"/>
          <p:nvPr/>
        </p:nvSpPr>
        <p:spPr>
          <a:xfrm rot="0">
            <a:off x="10031777" y="4900961"/>
            <a:ext cx="8040648" cy="2505605"/>
          </a:xfrm>
          <a:prstGeom prst="rect">
            <a:avLst/>
          </a:prstGeom>
        </p:spPr>
        <p:txBody>
          <a:bodyPr anchor="t" rtlCol="false" tIns="0" lIns="0" bIns="0" rIns="0">
            <a:spAutoFit/>
          </a:bodyPr>
          <a:lstStyle/>
          <a:p>
            <a:pPr marL="624699" indent="-312349" lvl="1">
              <a:lnSpc>
                <a:spcPts val="3992"/>
              </a:lnSpc>
              <a:buFont typeface="Arial"/>
              <a:buChar char="•"/>
            </a:pPr>
            <a:r>
              <a:rPr lang="en-US" sz="2893" spc="283">
                <a:solidFill>
                  <a:srgbClr val="231F20"/>
                </a:solidFill>
                <a:latin typeface="DM Sans"/>
              </a:rPr>
              <a:t>The system may lack accuracy.</a:t>
            </a:r>
          </a:p>
          <a:p>
            <a:pPr marL="624699" indent="-312349" lvl="1">
              <a:lnSpc>
                <a:spcPts val="3992"/>
              </a:lnSpc>
              <a:buFont typeface="Arial"/>
              <a:buChar char="•"/>
            </a:pPr>
            <a:r>
              <a:rPr lang="en-US" sz="2893" spc="283">
                <a:solidFill>
                  <a:srgbClr val="231F20"/>
                </a:solidFill>
                <a:latin typeface="DM Sans"/>
              </a:rPr>
              <a:t>If any incorrect data is entered, the system may produce inaccurate results.</a:t>
            </a:r>
          </a:p>
          <a:p>
            <a:pPr algn="l">
              <a:lnSpc>
                <a:spcPts val="399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DAF6Qef6arc</dc:identifier>
  <dcterms:modified xsi:type="dcterms:W3CDTF">2011-08-01T06:04:30Z</dcterms:modified>
  <cp:revision>1</cp:revision>
  <dc:title>Grey minimalist business project presentation </dc:title>
</cp:coreProperties>
</file>