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79" r:id="rId2"/>
    <p:sldId id="277" r:id="rId3"/>
    <p:sldId id="278" r:id="rId4"/>
    <p:sldId id="282" r:id="rId5"/>
    <p:sldId id="295" r:id="rId6"/>
    <p:sldId id="296" r:id="rId7"/>
    <p:sldId id="280" r:id="rId8"/>
    <p:sldId id="281" r:id="rId9"/>
    <p:sldId id="289" r:id="rId10"/>
    <p:sldId id="283" r:id="rId11"/>
    <p:sldId id="290" r:id="rId12"/>
    <p:sldId id="291" r:id="rId13"/>
    <p:sldId id="292" r:id="rId14"/>
    <p:sldId id="293" r:id="rId15"/>
    <p:sldId id="294" r:id="rId16"/>
    <p:sldId id="284" r:id="rId17"/>
    <p:sldId id="285" r:id="rId18"/>
    <p:sldId id="287" r:id="rId19"/>
    <p:sldId id="28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876082-C54F-4616-9B2F-F7336EBE0E05}">
          <p14:sldIdLst>
            <p14:sldId id="279"/>
            <p14:sldId id="277"/>
            <p14:sldId id="278"/>
            <p14:sldId id="282"/>
            <p14:sldId id="295"/>
            <p14:sldId id="296"/>
            <p14:sldId id="280"/>
            <p14:sldId id="281"/>
            <p14:sldId id="289"/>
            <p14:sldId id="283"/>
            <p14:sldId id="290"/>
            <p14:sldId id="291"/>
            <p14:sldId id="292"/>
            <p14:sldId id="293"/>
            <p14:sldId id="294"/>
            <p14:sldId id="284"/>
            <p14:sldId id="285"/>
            <p14:sldId id="287"/>
            <p14:sldId id="288"/>
          </p14:sldIdLst>
        </p14:section>
        <p14:section name="Untitled Section" id="{1352E0D9-D3B4-42A0-B7D9-4FCAA945DB8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633" autoAdjust="0"/>
  </p:normalViewPr>
  <p:slideViewPr>
    <p:cSldViewPr>
      <p:cViewPr>
        <p:scale>
          <a:sx n="86" d="100"/>
          <a:sy n="86" d="100"/>
        </p:scale>
        <p:origin x="135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83C83-55EA-43EA-B1FA-5A4F40A0DA4C}" type="datetimeFigureOut">
              <a:rPr lang="en-US" smtClean="0"/>
              <a:t>5/3/2023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4EA17-4769-485B-A173-58A8FE7AFF89}" type="slidenum">
              <a:rPr lang="en-US" smtClean="0"/>
              <a:t>‹#›</a:t>
            </a:fld>
            <a:endParaRPr lang="en-US"/>
          </a:p>
        </p:txBody>
      </p:sp>
    </p:spTree>
    <p:extLst>
      <p:ext uri="{BB962C8B-B14F-4D97-AF65-F5344CB8AC3E}">
        <p14:creationId xmlns:p14="http://schemas.microsoft.com/office/powerpoint/2010/main" val="3367010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Copyright </a:t>
            </a:r>
            <a:r>
              <a:rPr lang="en-US" b="1"/>
              <a:t>PresentationGO.com</a:t>
            </a:r>
            <a:r>
              <a:rPr lang="en-US"/>
              <a:t> – The free PowerPoint and Google Slides template library</a:t>
            </a:r>
            <a:endParaRPr/>
          </a:p>
        </p:txBody>
      </p:sp>
      <p:sp>
        <p:nvSpPr>
          <p:cNvPr id="126" name="Google Shape;12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1</a:t>
            </a:fld>
            <a:endParaRPr/>
          </a:p>
        </p:txBody>
      </p:sp>
    </p:spTree>
    <p:extLst>
      <p:ext uri="{BB962C8B-B14F-4D97-AF65-F5344CB8AC3E}">
        <p14:creationId xmlns:p14="http://schemas.microsoft.com/office/powerpoint/2010/main" val="4170522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F4EA17-4769-485B-A173-58A8FE7AFF89}" type="slidenum">
              <a:rPr lang="en-US" smtClean="0"/>
              <a:t>3</a:t>
            </a:fld>
            <a:endParaRPr lang="en-US"/>
          </a:p>
        </p:txBody>
      </p:sp>
    </p:spTree>
    <p:extLst>
      <p:ext uri="{BB962C8B-B14F-4D97-AF65-F5344CB8AC3E}">
        <p14:creationId xmlns:p14="http://schemas.microsoft.com/office/powerpoint/2010/main" val="75604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2C4006E7-8E2E-4039-B082-1EC5149852D4}" type="datetimeFigureOut">
              <a:rPr lang="en-US" smtClean="0"/>
              <a:pPr/>
              <a:t>5/3/2023</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F5F33D4-6B3A-418E-8FB3-6DA010C66FF0}" type="slidenum">
              <a:rPr lang="en-IN" smtClean="0"/>
              <a:pPr/>
              <a:t>‹#›</a:t>
            </a:fld>
            <a:endParaRPr lang="en-IN"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C4006E7-8E2E-4039-B082-1EC5149852D4}" type="datetimeFigureOut">
              <a:rPr lang="en-US" smtClean="0"/>
              <a:pPr/>
              <a:t>5/3/2023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F5F33D4-6B3A-418E-8FB3-6DA010C66FF0}"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C4006E7-8E2E-4039-B082-1EC5149852D4}" type="datetimeFigureOut">
              <a:rPr lang="en-US" smtClean="0"/>
              <a:pPr/>
              <a:t>5/3/2023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F5F33D4-6B3A-418E-8FB3-6DA010C66FF0}" type="slidenum">
              <a:rPr lang="en-IN" smtClean="0"/>
              <a:pPr/>
              <a:t>‹#›</a:t>
            </a:fld>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p:cSld name="Cover">
    <p:spTree>
      <p:nvGrpSpPr>
        <p:cNvPr id="1" name="Shape 15"/>
        <p:cNvGrpSpPr/>
        <p:nvPr/>
      </p:nvGrpSpPr>
      <p:grpSpPr>
        <a:xfrm>
          <a:off x="0" y="0"/>
          <a:ext cx="0" cy="0"/>
          <a:chOff x="0" y="0"/>
          <a:chExt cx="0" cy="0"/>
        </a:xfrm>
      </p:grpSpPr>
      <p:sp>
        <p:nvSpPr>
          <p:cNvPr id="16" name="Google Shape;16;p89"/>
          <p:cNvSpPr txBox="1">
            <a:spLocks noGrp="1"/>
          </p:cNvSpPr>
          <p:nvPr>
            <p:ph type="ctrTitle"/>
          </p:nvPr>
        </p:nvSpPr>
        <p:spPr>
          <a:xfrm>
            <a:off x="518160" y="512122"/>
            <a:ext cx="5302350" cy="18201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2"/>
              </a:buClr>
              <a:buSzPts val="6000"/>
              <a:buFont typeface="Calibri"/>
              <a:buNone/>
              <a:defRPr sz="45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 name="Google Shape;17;p89"/>
          <p:cNvSpPr txBox="1">
            <a:spLocks noGrp="1"/>
          </p:cNvSpPr>
          <p:nvPr>
            <p:ph type="subTitle" idx="1"/>
          </p:nvPr>
        </p:nvSpPr>
        <p:spPr>
          <a:xfrm>
            <a:off x="518160" y="2461205"/>
            <a:ext cx="4159350" cy="12114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750"/>
              </a:spcBef>
              <a:spcAft>
                <a:spcPts val="0"/>
              </a:spcAft>
              <a:buClr>
                <a:schemeClr val="lt1"/>
              </a:buClr>
              <a:buSzPts val="2400"/>
              <a:buNone/>
              <a:defRPr sz="1800">
                <a:solidFill>
                  <a:schemeClr val="lt1"/>
                </a:solidFill>
              </a:defRPr>
            </a:lvl1pPr>
            <a:lvl2pPr lvl="1" algn="ctr" rtl="0">
              <a:lnSpc>
                <a:spcPct val="90000"/>
              </a:lnSpc>
              <a:spcBef>
                <a:spcPts val="900"/>
              </a:spcBef>
              <a:spcAft>
                <a:spcPts val="0"/>
              </a:spcAft>
              <a:buClr>
                <a:schemeClr val="dk2"/>
              </a:buClr>
              <a:buSzPts val="2000"/>
              <a:buNone/>
              <a:defRPr sz="1500"/>
            </a:lvl2pPr>
            <a:lvl3pPr lvl="2" algn="ctr" rtl="0">
              <a:lnSpc>
                <a:spcPct val="90000"/>
              </a:lnSpc>
              <a:spcBef>
                <a:spcPts val="900"/>
              </a:spcBef>
              <a:spcAft>
                <a:spcPts val="0"/>
              </a:spcAft>
              <a:buClr>
                <a:schemeClr val="dk2"/>
              </a:buClr>
              <a:buSzPts val="1800"/>
              <a:buNone/>
              <a:defRPr sz="1350"/>
            </a:lvl3pPr>
            <a:lvl4pPr lvl="3" algn="ctr" rtl="0">
              <a:lnSpc>
                <a:spcPct val="90000"/>
              </a:lnSpc>
              <a:spcBef>
                <a:spcPts val="900"/>
              </a:spcBef>
              <a:spcAft>
                <a:spcPts val="0"/>
              </a:spcAft>
              <a:buClr>
                <a:schemeClr val="dk2"/>
              </a:buClr>
              <a:buSzPts val="1600"/>
              <a:buNone/>
              <a:defRPr sz="1200"/>
            </a:lvl4pPr>
            <a:lvl5pPr lvl="4" algn="ctr" rtl="0">
              <a:lnSpc>
                <a:spcPct val="90000"/>
              </a:lnSpc>
              <a:spcBef>
                <a:spcPts val="900"/>
              </a:spcBef>
              <a:spcAft>
                <a:spcPts val="0"/>
              </a:spcAft>
              <a:buClr>
                <a:schemeClr val="dk2"/>
              </a:buClr>
              <a:buSzPts val="1600"/>
              <a:buNone/>
              <a:defRPr sz="1200"/>
            </a:lvl5pPr>
            <a:lvl6pPr lvl="5" algn="ctr" rtl="0">
              <a:lnSpc>
                <a:spcPct val="90000"/>
              </a:lnSpc>
              <a:spcBef>
                <a:spcPts val="900"/>
              </a:spcBef>
              <a:spcAft>
                <a:spcPts val="0"/>
              </a:spcAft>
              <a:buClr>
                <a:schemeClr val="dk1"/>
              </a:buClr>
              <a:buSzPts val="1600"/>
              <a:buNone/>
              <a:defRPr sz="1200"/>
            </a:lvl6pPr>
            <a:lvl7pPr lvl="6" algn="ctr" rtl="0">
              <a:lnSpc>
                <a:spcPct val="90000"/>
              </a:lnSpc>
              <a:spcBef>
                <a:spcPts val="375"/>
              </a:spcBef>
              <a:spcAft>
                <a:spcPts val="0"/>
              </a:spcAft>
              <a:buClr>
                <a:schemeClr val="dk1"/>
              </a:buClr>
              <a:buSzPts val="1600"/>
              <a:buNone/>
              <a:defRPr sz="1200"/>
            </a:lvl7pPr>
            <a:lvl8pPr lvl="7" algn="ctr" rtl="0">
              <a:lnSpc>
                <a:spcPct val="90000"/>
              </a:lnSpc>
              <a:spcBef>
                <a:spcPts val="375"/>
              </a:spcBef>
              <a:spcAft>
                <a:spcPts val="0"/>
              </a:spcAft>
              <a:buClr>
                <a:schemeClr val="dk1"/>
              </a:buClr>
              <a:buSzPts val="1600"/>
              <a:buNone/>
              <a:defRPr sz="1200"/>
            </a:lvl8pPr>
            <a:lvl9pPr lvl="8" algn="ctr" rtl="0">
              <a:lnSpc>
                <a:spcPct val="90000"/>
              </a:lnSpc>
              <a:spcBef>
                <a:spcPts val="375"/>
              </a:spcBef>
              <a:spcAft>
                <a:spcPts val="0"/>
              </a:spcAft>
              <a:buClr>
                <a:schemeClr val="dk1"/>
              </a:buClr>
              <a:buSzPts val="1600"/>
              <a:buNone/>
              <a:defRPr sz="1200"/>
            </a:lvl9pPr>
          </a:lstStyle>
          <a:p>
            <a:endParaRPr/>
          </a:p>
        </p:txBody>
      </p:sp>
      <p:sp>
        <p:nvSpPr>
          <p:cNvPr id="18" name="Google Shape;18;p89"/>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Clr>
                <a:srgbClr val="888888"/>
              </a:buClr>
              <a:buSzPts val="1400"/>
              <a:buFont typeface="Calibri"/>
              <a:buNone/>
              <a:defRPr/>
            </a:lvl1pPr>
            <a:lvl2pPr lvl="1" algn="l" rtl="0">
              <a:lnSpc>
                <a:spcPct val="100000"/>
              </a:lnSpc>
              <a:spcBef>
                <a:spcPts val="0"/>
              </a:spcBef>
              <a:spcAft>
                <a:spcPts val="0"/>
              </a:spcAft>
              <a:buClr>
                <a:schemeClr val="dk1"/>
              </a:buClr>
              <a:buSzPts val="1400"/>
              <a:buFont typeface="Calibri"/>
              <a:buNone/>
              <a:defRPr/>
            </a:lvl2pPr>
            <a:lvl3pPr lvl="2" algn="l" rtl="0">
              <a:lnSpc>
                <a:spcPct val="100000"/>
              </a:lnSpc>
              <a:spcBef>
                <a:spcPts val="0"/>
              </a:spcBef>
              <a:spcAft>
                <a:spcPts val="0"/>
              </a:spcAft>
              <a:buClr>
                <a:schemeClr val="dk1"/>
              </a:buClr>
              <a:buSzPts val="1400"/>
              <a:buFont typeface="Calibri"/>
              <a:buNone/>
              <a:defRPr/>
            </a:lvl3pPr>
            <a:lvl4pPr lvl="3" algn="l" rtl="0">
              <a:lnSpc>
                <a:spcPct val="100000"/>
              </a:lnSpc>
              <a:spcBef>
                <a:spcPts val="0"/>
              </a:spcBef>
              <a:spcAft>
                <a:spcPts val="0"/>
              </a:spcAft>
              <a:buClr>
                <a:schemeClr val="dk1"/>
              </a:buClr>
              <a:buSzPts val="1400"/>
              <a:buFont typeface="Calibri"/>
              <a:buNone/>
              <a:defRPr/>
            </a:lvl4pPr>
            <a:lvl5pPr lvl="4" algn="l" rtl="0">
              <a:lnSpc>
                <a:spcPct val="100000"/>
              </a:lnSpc>
              <a:spcBef>
                <a:spcPts val="0"/>
              </a:spcBef>
              <a:spcAft>
                <a:spcPts val="0"/>
              </a:spcAft>
              <a:buClr>
                <a:schemeClr val="dk1"/>
              </a:buClr>
              <a:buSzPts val="1400"/>
              <a:buFont typeface="Calibri"/>
              <a:buNone/>
              <a:defRPr/>
            </a:lvl5pPr>
            <a:lvl6pPr lvl="5" algn="l" rtl="0">
              <a:lnSpc>
                <a:spcPct val="100000"/>
              </a:lnSpc>
              <a:spcBef>
                <a:spcPts val="0"/>
              </a:spcBef>
              <a:spcAft>
                <a:spcPts val="0"/>
              </a:spcAft>
              <a:buClr>
                <a:schemeClr val="dk1"/>
              </a:buClr>
              <a:buSzPts val="1400"/>
              <a:buFont typeface="Calibri"/>
              <a:buNone/>
              <a:defRPr/>
            </a:lvl6pPr>
            <a:lvl7pPr lvl="6" algn="l" rtl="0">
              <a:lnSpc>
                <a:spcPct val="100000"/>
              </a:lnSpc>
              <a:spcBef>
                <a:spcPts val="0"/>
              </a:spcBef>
              <a:spcAft>
                <a:spcPts val="0"/>
              </a:spcAft>
              <a:buClr>
                <a:schemeClr val="dk1"/>
              </a:buClr>
              <a:buSzPts val="1400"/>
              <a:buFont typeface="Calibri"/>
              <a:buNone/>
              <a:defRPr/>
            </a:lvl7pPr>
            <a:lvl8pPr lvl="7" algn="l" rtl="0">
              <a:lnSpc>
                <a:spcPct val="100000"/>
              </a:lnSpc>
              <a:spcBef>
                <a:spcPts val="0"/>
              </a:spcBef>
              <a:spcAft>
                <a:spcPts val="0"/>
              </a:spcAft>
              <a:buClr>
                <a:schemeClr val="dk1"/>
              </a:buClr>
              <a:buSzPts val="1400"/>
              <a:buFont typeface="Calibri"/>
              <a:buNone/>
              <a:defRPr/>
            </a:lvl8pPr>
            <a:lvl9pPr lvl="8" algn="l" rtl="0">
              <a:lnSpc>
                <a:spcPct val="100000"/>
              </a:lnSpc>
              <a:spcBef>
                <a:spcPts val="0"/>
              </a:spcBef>
              <a:spcAft>
                <a:spcPts val="0"/>
              </a:spcAft>
              <a:buClr>
                <a:schemeClr val="dk1"/>
              </a:buClr>
              <a:buSzPts val="1400"/>
              <a:buFont typeface="Calibri"/>
              <a:buNone/>
              <a:defRPr/>
            </a:lvl9pPr>
          </a:lstStyle>
          <a:p>
            <a:endParaRPr/>
          </a:p>
        </p:txBody>
      </p:sp>
      <p:sp>
        <p:nvSpPr>
          <p:cNvPr id="19" name="Google Shape;19;p89"/>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Clr>
                <a:srgbClr val="888888"/>
              </a:buClr>
              <a:buSzPts val="1400"/>
              <a:buFont typeface="Calibri"/>
              <a:buNone/>
              <a:defRPr/>
            </a:lvl1pPr>
            <a:lvl2pPr lvl="1" algn="l" rtl="0">
              <a:lnSpc>
                <a:spcPct val="100000"/>
              </a:lnSpc>
              <a:spcBef>
                <a:spcPts val="0"/>
              </a:spcBef>
              <a:spcAft>
                <a:spcPts val="0"/>
              </a:spcAft>
              <a:buClr>
                <a:schemeClr val="dk1"/>
              </a:buClr>
              <a:buSzPts val="1400"/>
              <a:buFont typeface="Calibri"/>
              <a:buNone/>
              <a:defRPr/>
            </a:lvl2pPr>
            <a:lvl3pPr lvl="2" algn="l" rtl="0">
              <a:lnSpc>
                <a:spcPct val="100000"/>
              </a:lnSpc>
              <a:spcBef>
                <a:spcPts val="0"/>
              </a:spcBef>
              <a:spcAft>
                <a:spcPts val="0"/>
              </a:spcAft>
              <a:buClr>
                <a:schemeClr val="dk1"/>
              </a:buClr>
              <a:buSzPts val="1400"/>
              <a:buFont typeface="Calibri"/>
              <a:buNone/>
              <a:defRPr/>
            </a:lvl3pPr>
            <a:lvl4pPr lvl="3" algn="l" rtl="0">
              <a:lnSpc>
                <a:spcPct val="100000"/>
              </a:lnSpc>
              <a:spcBef>
                <a:spcPts val="0"/>
              </a:spcBef>
              <a:spcAft>
                <a:spcPts val="0"/>
              </a:spcAft>
              <a:buClr>
                <a:schemeClr val="dk1"/>
              </a:buClr>
              <a:buSzPts val="1400"/>
              <a:buFont typeface="Calibri"/>
              <a:buNone/>
              <a:defRPr/>
            </a:lvl4pPr>
            <a:lvl5pPr lvl="4" algn="l" rtl="0">
              <a:lnSpc>
                <a:spcPct val="100000"/>
              </a:lnSpc>
              <a:spcBef>
                <a:spcPts val="0"/>
              </a:spcBef>
              <a:spcAft>
                <a:spcPts val="0"/>
              </a:spcAft>
              <a:buClr>
                <a:schemeClr val="dk1"/>
              </a:buClr>
              <a:buSzPts val="1400"/>
              <a:buFont typeface="Calibri"/>
              <a:buNone/>
              <a:defRPr/>
            </a:lvl5pPr>
            <a:lvl6pPr lvl="5" algn="l" rtl="0">
              <a:lnSpc>
                <a:spcPct val="100000"/>
              </a:lnSpc>
              <a:spcBef>
                <a:spcPts val="0"/>
              </a:spcBef>
              <a:spcAft>
                <a:spcPts val="0"/>
              </a:spcAft>
              <a:buClr>
                <a:schemeClr val="dk1"/>
              </a:buClr>
              <a:buSzPts val="1400"/>
              <a:buFont typeface="Calibri"/>
              <a:buNone/>
              <a:defRPr/>
            </a:lvl6pPr>
            <a:lvl7pPr lvl="6" algn="l" rtl="0">
              <a:lnSpc>
                <a:spcPct val="100000"/>
              </a:lnSpc>
              <a:spcBef>
                <a:spcPts val="0"/>
              </a:spcBef>
              <a:spcAft>
                <a:spcPts val="0"/>
              </a:spcAft>
              <a:buClr>
                <a:schemeClr val="dk1"/>
              </a:buClr>
              <a:buSzPts val="1400"/>
              <a:buFont typeface="Calibri"/>
              <a:buNone/>
              <a:defRPr/>
            </a:lvl7pPr>
            <a:lvl8pPr lvl="7" algn="l" rtl="0">
              <a:lnSpc>
                <a:spcPct val="100000"/>
              </a:lnSpc>
              <a:spcBef>
                <a:spcPts val="0"/>
              </a:spcBef>
              <a:spcAft>
                <a:spcPts val="0"/>
              </a:spcAft>
              <a:buClr>
                <a:schemeClr val="dk1"/>
              </a:buClr>
              <a:buSzPts val="1400"/>
              <a:buFont typeface="Calibri"/>
              <a:buNone/>
              <a:defRPr/>
            </a:lvl8pPr>
            <a:lvl9pPr lvl="8" algn="l" rtl="0">
              <a:lnSpc>
                <a:spcPct val="100000"/>
              </a:lnSpc>
              <a:spcBef>
                <a:spcPts val="0"/>
              </a:spcBef>
              <a:spcAft>
                <a:spcPts val="0"/>
              </a:spcAft>
              <a:buClr>
                <a:schemeClr val="dk1"/>
              </a:buClr>
              <a:buSzPts val="1400"/>
              <a:buFont typeface="Calibri"/>
              <a:buNone/>
              <a:defRPr/>
            </a:lvl9pPr>
          </a:lstStyle>
          <a:p>
            <a:endParaRPr/>
          </a:p>
        </p:txBody>
      </p:sp>
      <p:sp>
        <p:nvSpPr>
          <p:cNvPr id="20" name="Google Shape;20;p89"/>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12074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2C4006E7-8E2E-4039-B082-1EC5149852D4}" type="datetimeFigureOut">
              <a:rPr lang="en-US" smtClean="0"/>
              <a:pPr/>
              <a:t>5/3/2023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F5F33D4-6B3A-418E-8FB3-6DA010C66FF0}" type="slidenum">
              <a:rPr lang="en-IN" smtClean="0"/>
              <a:pPr/>
              <a:t>‹#›</a:t>
            </a:fld>
            <a:endParaRPr lang="en-IN"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C4006E7-8E2E-4039-B082-1EC5149852D4}" type="datetimeFigureOut">
              <a:rPr lang="en-US" smtClean="0"/>
              <a:pPr/>
              <a:t>5/3/2023</a:t>
            </a:fld>
            <a:endParaRPr lang="en-IN" dirty="0"/>
          </a:p>
        </p:txBody>
      </p:sp>
      <p:sp>
        <p:nvSpPr>
          <p:cNvPr id="5" name="Footer Placeholder 4"/>
          <p:cNvSpPr>
            <a:spLocks noGrp="1"/>
          </p:cNvSpPr>
          <p:nvPr>
            <p:ph type="ftr" sz="quarter" idx="11"/>
          </p:nvPr>
        </p:nvSpPr>
        <p:spPr>
          <a:xfrm>
            <a:off x="800100" y="6172200"/>
            <a:ext cx="4000500" cy="457200"/>
          </a:xfrm>
        </p:spPr>
        <p:txBody>
          <a:bodyPr/>
          <a:lstStyle/>
          <a:p>
            <a:endParaRPr lang="en-IN"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3F5F33D4-6B3A-418E-8FB3-6DA010C66FF0}"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C4006E7-8E2E-4039-B082-1EC5149852D4}" type="datetimeFigureOut">
              <a:rPr lang="en-US" smtClean="0"/>
              <a:pPr/>
              <a:t>5/3/2023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F5F33D4-6B3A-418E-8FB3-6DA010C66FF0}" type="slidenum">
              <a:rPr lang="en-IN" smtClean="0"/>
              <a:pPr/>
              <a:t>‹#›</a:t>
            </a:fld>
            <a:endParaRPr lang="en-IN"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C4006E7-8E2E-4039-B082-1EC5149852D4}" type="datetimeFigureOut">
              <a:rPr lang="en-US" smtClean="0"/>
              <a:pPr/>
              <a:t>5/3/2023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F5F33D4-6B3A-418E-8FB3-6DA010C66FF0}" type="slidenum">
              <a:rPr lang="en-IN" smtClean="0"/>
              <a:pPr/>
              <a:t>‹#›</a:t>
            </a:fld>
            <a:endParaRPr lang="en-IN"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C4006E7-8E2E-4039-B082-1EC5149852D4}" type="datetimeFigureOut">
              <a:rPr lang="en-US" smtClean="0"/>
              <a:pPr/>
              <a:t>5/3/2023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F5F33D4-6B3A-418E-8FB3-6DA010C66FF0}"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4006E7-8E2E-4039-B082-1EC5149852D4}" type="datetimeFigureOut">
              <a:rPr lang="en-US" smtClean="0"/>
              <a:pPr/>
              <a:t>5/3/2023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F5F33D4-6B3A-418E-8FB3-6DA010C66FF0}"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C4006E7-8E2E-4039-B082-1EC5149852D4}" type="datetimeFigureOut">
              <a:rPr lang="en-US" smtClean="0"/>
              <a:pPr/>
              <a:t>5/3/2023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F5F33D4-6B3A-418E-8FB3-6DA010C66FF0}" type="slidenum">
              <a:rPr lang="en-IN" smtClean="0"/>
              <a:pPr/>
              <a:t>‹#›</a:t>
            </a:fld>
            <a:endParaRPr lang="en-IN"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C4006E7-8E2E-4039-B082-1EC5149852D4}" type="datetimeFigureOut">
              <a:rPr lang="en-US" smtClean="0"/>
              <a:pPr/>
              <a:t>5/3/2023</a:t>
            </a:fld>
            <a:endParaRPr lang="en-IN" dirty="0"/>
          </a:p>
        </p:txBody>
      </p:sp>
      <p:sp>
        <p:nvSpPr>
          <p:cNvPr id="6" name="Footer Placeholder 5"/>
          <p:cNvSpPr>
            <a:spLocks noGrp="1"/>
          </p:cNvSpPr>
          <p:nvPr>
            <p:ph type="ftr" sz="quarter" idx="11"/>
          </p:nvPr>
        </p:nvSpPr>
        <p:spPr>
          <a:xfrm>
            <a:off x="914400" y="6172200"/>
            <a:ext cx="3886200" cy="457200"/>
          </a:xfrm>
        </p:spPr>
        <p:txBody>
          <a:bodyPr/>
          <a:lstStyle/>
          <a:p>
            <a:endParaRPr lang="en-IN" dirty="0"/>
          </a:p>
        </p:txBody>
      </p:sp>
      <p:sp>
        <p:nvSpPr>
          <p:cNvPr id="7" name="Slide Number Placeholder 6"/>
          <p:cNvSpPr>
            <a:spLocks noGrp="1"/>
          </p:cNvSpPr>
          <p:nvPr>
            <p:ph type="sldNum" sz="quarter" idx="12"/>
          </p:nvPr>
        </p:nvSpPr>
        <p:spPr>
          <a:xfrm>
            <a:off x="146304" y="6208776"/>
            <a:ext cx="457200" cy="457200"/>
          </a:xfrm>
        </p:spPr>
        <p:txBody>
          <a:bodyPr/>
          <a:lstStyle/>
          <a:p>
            <a:fld id="{3F5F33D4-6B3A-418E-8FB3-6DA010C66FF0}" type="slidenum">
              <a:rPr lang="en-IN" smtClean="0"/>
              <a:pPr/>
              <a:t>‹#›</a:t>
            </a:fld>
            <a:endParaRPr lang="en-IN"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C4006E7-8E2E-4039-B082-1EC5149852D4}" type="datetimeFigureOut">
              <a:rPr lang="en-US" smtClean="0"/>
              <a:pPr/>
              <a:t>5/3/2023</a:t>
            </a:fld>
            <a:endParaRPr lang="en-IN"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F5F33D4-6B3A-418E-8FB3-6DA010C66FF0}"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
          <p:cNvSpPr txBox="1">
            <a:spLocks noGrp="1"/>
          </p:cNvSpPr>
          <p:nvPr>
            <p:ph type="ctrTitle"/>
          </p:nvPr>
        </p:nvSpPr>
        <p:spPr>
          <a:xfrm>
            <a:off x="291089" y="724929"/>
            <a:ext cx="8280635" cy="1284135"/>
          </a:xfrm>
          <a:prstGeom prst="rect">
            <a:avLst/>
          </a:prstGeom>
          <a:noFill/>
          <a:ln>
            <a:noFill/>
          </a:ln>
        </p:spPr>
        <p:txBody>
          <a:bodyPr spcFirstLastPara="1" wrap="square" lIns="68569" tIns="34275" rIns="68569" bIns="34275" anchor="b" anchorCtr="0">
            <a:normAutofit fontScale="90000"/>
          </a:bodyPr>
          <a:lstStyle/>
          <a:p>
            <a:pPr marL="519113" algn="ctr">
              <a:lnSpc>
                <a:spcPct val="100000"/>
              </a:lnSpc>
              <a:buClr>
                <a:schemeClr val="dk1"/>
              </a:buClr>
              <a:buSzPct val="285755"/>
            </a:pPr>
            <a:endParaRPr sz="1750" b="1" i="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519113" algn="ctr">
              <a:lnSpc>
                <a:spcPct val="100000"/>
              </a:lnSpc>
              <a:buClr>
                <a:schemeClr val="dk1"/>
              </a:buClr>
              <a:buSzPct val="285755"/>
            </a:pPr>
            <a:endParaRPr sz="1750" b="1" i="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519113" algn="ctr">
              <a:lnSpc>
                <a:spcPct val="100000"/>
              </a:lnSpc>
              <a:buClr>
                <a:schemeClr val="dk1"/>
              </a:buClr>
              <a:buSzPct val="260925"/>
            </a:pPr>
            <a:br>
              <a:rPr lang="en-US" sz="1916" b="1" i="1" dirty="0">
                <a:solidFill>
                  <a:srgbClr val="2F5496"/>
                </a:solidFill>
                <a:latin typeface="Times New Roman" panose="02020603050405020304" pitchFamily="18" charset="0"/>
                <a:ea typeface="Times New Roman"/>
                <a:cs typeface="Times New Roman" panose="02020603050405020304" pitchFamily="18" charset="0"/>
                <a:sym typeface="Times New Roman"/>
              </a:rPr>
            </a:br>
            <a:br>
              <a:rPr lang="en-US" sz="1916" b="1" i="1" dirty="0">
                <a:solidFill>
                  <a:srgbClr val="2F5496"/>
                </a:solidFill>
                <a:latin typeface="Times New Roman" panose="02020603050405020304" pitchFamily="18" charset="0"/>
                <a:ea typeface="Times New Roman"/>
                <a:cs typeface="Times New Roman" panose="02020603050405020304" pitchFamily="18" charset="0"/>
                <a:sym typeface="Times New Roman"/>
              </a:rPr>
            </a:br>
            <a:br>
              <a:rPr lang="en-US" sz="1916" b="1" i="1" dirty="0">
                <a:solidFill>
                  <a:srgbClr val="2F5496"/>
                </a:solidFill>
                <a:latin typeface="Times New Roman" panose="02020603050405020304" pitchFamily="18" charset="0"/>
                <a:ea typeface="Times New Roman"/>
                <a:cs typeface="Times New Roman" panose="02020603050405020304" pitchFamily="18" charset="0"/>
                <a:sym typeface="Times New Roman"/>
              </a:rPr>
            </a:br>
            <a:br>
              <a:rPr lang="en-US" sz="1916" b="1" i="1" dirty="0">
                <a:solidFill>
                  <a:srgbClr val="2F5496"/>
                </a:solidFill>
                <a:latin typeface="Times New Roman" panose="02020603050405020304" pitchFamily="18" charset="0"/>
                <a:ea typeface="Times New Roman"/>
                <a:cs typeface="Times New Roman" panose="02020603050405020304" pitchFamily="18" charset="0"/>
                <a:sym typeface="Times New Roman"/>
              </a:rPr>
            </a:br>
            <a:br>
              <a:rPr lang="en-US" sz="1916" b="1" i="1" dirty="0">
                <a:solidFill>
                  <a:srgbClr val="2F5496"/>
                </a:solidFill>
                <a:latin typeface="Times New Roman" panose="02020603050405020304" pitchFamily="18" charset="0"/>
                <a:ea typeface="Times New Roman"/>
                <a:cs typeface="Times New Roman" panose="02020603050405020304" pitchFamily="18" charset="0"/>
                <a:sym typeface="Times New Roman"/>
              </a:rPr>
            </a:br>
            <a:br>
              <a:rPr lang="en-US" sz="1916" b="1" i="1" dirty="0">
                <a:solidFill>
                  <a:srgbClr val="2F5496"/>
                </a:solidFill>
                <a:latin typeface="Times New Roman" panose="02020603050405020304" pitchFamily="18" charset="0"/>
                <a:ea typeface="Times New Roman"/>
                <a:cs typeface="Times New Roman" panose="02020603050405020304" pitchFamily="18" charset="0"/>
                <a:sym typeface="Times New Roman"/>
              </a:rPr>
            </a:br>
            <a:br>
              <a:rPr lang="en-US" sz="1916" b="1" i="1" dirty="0">
                <a:solidFill>
                  <a:srgbClr val="2F5496"/>
                </a:solidFill>
                <a:latin typeface="Times New Roman" panose="02020603050405020304" pitchFamily="18" charset="0"/>
                <a:ea typeface="Times New Roman"/>
                <a:cs typeface="Times New Roman" panose="02020603050405020304" pitchFamily="18" charset="0"/>
                <a:sym typeface="Times New Roman"/>
              </a:rPr>
            </a:br>
            <a:br>
              <a:rPr lang="en-US" sz="1916" b="1" i="1" dirty="0">
                <a:solidFill>
                  <a:srgbClr val="2F5496"/>
                </a:solidFill>
                <a:latin typeface="Times New Roman" panose="02020603050405020304" pitchFamily="18" charset="0"/>
                <a:ea typeface="Times New Roman"/>
                <a:cs typeface="Times New Roman" panose="02020603050405020304" pitchFamily="18" charset="0"/>
                <a:sym typeface="Times New Roman"/>
              </a:rPr>
            </a:br>
            <a:br>
              <a:rPr lang="en-US" sz="1916" b="1" i="1" dirty="0">
                <a:solidFill>
                  <a:srgbClr val="2F5496"/>
                </a:solidFill>
                <a:latin typeface="Times New Roman" panose="02020603050405020304" pitchFamily="18" charset="0"/>
                <a:ea typeface="Times New Roman"/>
                <a:cs typeface="Times New Roman" panose="02020603050405020304" pitchFamily="18" charset="0"/>
                <a:sym typeface="Times New Roman"/>
              </a:rPr>
            </a:br>
            <a:br>
              <a:rPr lang="en-US" sz="1916" b="1" i="1" dirty="0">
                <a:solidFill>
                  <a:srgbClr val="2F5496"/>
                </a:solidFill>
                <a:latin typeface="Times New Roman" panose="02020603050405020304" pitchFamily="18" charset="0"/>
                <a:ea typeface="Times New Roman"/>
                <a:cs typeface="Times New Roman" panose="02020603050405020304" pitchFamily="18" charset="0"/>
                <a:sym typeface="Times New Roman"/>
              </a:rPr>
            </a:br>
            <a:br>
              <a:rPr lang="en-US" sz="1916" b="1" i="1" dirty="0">
                <a:solidFill>
                  <a:srgbClr val="2F5496"/>
                </a:solidFill>
                <a:latin typeface="Times New Roman" panose="02020603050405020304" pitchFamily="18" charset="0"/>
                <a:ea typeface="Times New Roman"/>
                <a:cs typeface="Times New Roman" panose="02020603050405020304" pitchFamily="18" charset="0"/>
                <a:sym typeface="Times New Roman"/>
              </a:rPr>
            </a:br>
            <a:br>
              <a:rPr lang="en-US" sz="1916" b="1" i="1" dirty="0">
                <a:solidFill>
                  <a:srgbClr val="2F5496"/>
                </a:solidFill>
                <a:latin typeface="Times New Roman" panose="02020603050405020304" pitchFamily="18" charset="0"/>
                <a:ea typeface="Times New Roman"/>
                <a:cs typeface="Times New Roman" panose="02020603050405020304" pitchFamily="18" charset="0"/>
                <a:sym typeface="Times New Roman"/>
              </a:rPr>
            </a:br>
            <a:br>
              <a:rPr lang="en-US" sz="1916" b="1" i="1" dirty="0">
                <a:solidFill>
                  <a:srgbClr val="2F5496"/>
                </a:solidFill>
                <a:latin typeface="Times New Roman" panose="02020603050405020304" pitchFamily="18" charset="0"/>
                <a:ea typeface="Times New Roman"/>
                <a:cs typeface="Times New Roman" panose="02020603050405020304" pitchFamily="18" charset="0"/>
                <a:sym typeface="Times New Roman"/>
              </a:rPr>
            </a:br>
            <a:br>
              <a:rPr lang="en-US" sz="1916" b="1" i="1" dirty="0">
                <a:solidFill>
                  <a:srgbClr val="2F5496"/>
                </a:solidFill>
                <a:latin typeface="Times New Roman" panose="02020603050405020304" pitchFamily="18" charset="0"/>
                <a:ea typeface="Times New Roman"/>
                <a:cs typeface="Times New Roman" panose="02020603050405020304" pitchFamily="18" charset="0"/>
                <a:sym typeface="Times New Roman"/>
              </a:rPr>
            </a:br>
            <a:r>
              <a:rPr lang="en-US" sz="2700" b="1" i="1" dirty="0">
                <a:solidFill>
                  <a:srgbClr val="2F5496"/>
                </a:solidFill>
                <a:latin typeface="Times New Roman" panose="02020603050405020304" pitchFamily="18" charset="0"/>
                <a:ea typeface="Times New Roman"/>
                <a:cs typeface="Times New Roman" panose="02020603050405020304" pitchFamily="18" charset="0"/>
                <a:sym typeface="Times New Roman"/>
              </a:rPr>
              <a:t>Sir M. Visvesvaraya Institute of Technology</a:t>
            </a:r>
            <a:endParaRPr sz="2700" b="1" i="1" dirty="0">
              <a:solidFill>
                <a:srgbClr val="2F5496"/>
              </a:solidFill>
              <a:latin typeface="Times New Roman" panose="02020603050405020304" pitchFamily="18" charset="0"/>
              <a:ea typeface="Times New Roman"/>
              <a:cs typeface="Times New Roman" panose="02020603050405020304" pitchFamily="18" charset="0"/>
              <a:sym typeface="Times New Roman"/>
            </a:endParaRPr>
          </a:p>
          <a:p>
            <a:pPr algn="ctr">
              <a:lnSpc>
                <a:spcPct val="100000"/>
              </a:lnSpc>
              <a:buClr>
                <a:schemeClr val="dk1"/>
              </a:buClr>
              <a:buSzPct val="260925"/>
            </a:pPr>
            <a:r>
              <a:rPr lang="en-US" sz="2700" dirty="0">
                <a:solidFill>
                  <a:srgbClr val="2F5496"/>
                </a:solidFill>
                <a:latin typeface="Times New Roman" panose="02020603050405020304" pitchFamily="18" charset="0"/>
                <a:ea typeface="Times New Roman"/>
                <a:cs typeface="Times New Roman" panose="02020603050405020304" pitchFamily="18" charset="0"/>
                <a:sym typeface="Times New Roman"/>
              </a:rPr>
              <a:t>                                   Bengaluru- 562157		</a:t>
            </a:r>
            <a:r>
              <a:rPr lang="en-US" sz="1500" dirty="0">
                <a:solidFill>
                  <a:srgbClr val="2F5496"/>
                </a:solidFill>
                <a:latin typeface="Times New Roman" panose="02020603050405020304" pitchFamily="18" charset="0"/>
                <a:ea typeface="Times New Roman"/>
                <a:cs typeface="Times New Roman" panose="02020603050405020304" pitchFamily="18" charset="0"/>
                <a:sym typeface="Times New Roman"/>
              </a:rPr>
              <a:t>	</a:t>
            </a:r>
            <a:endParaRPr sz="1500" dirty="0">
              <a:solidFill>
                <a:srgbClr val="2F5496"/>
              </a:solidFill>
              <a:latin typeface="Times New Roman" panose="02020603050405020304" pitchFamily="18" charset="0"/>
              <a:ea typeface="Times New Roman"/>
              <a:cs typeface="Times New Roman" panose="02020603050405020304" pitchFamily="18" charset="0"/>
              <a:sym typeface="Times New Roman"/>
            </a:endParaRPr>
          </a:p>
          <a:p>
            <a:pPr>
              <a:lnSpc>
                <a:spcPct val="100000"/>
              </a:lnSpc>
              <a:buClr>
                <a:schemeClr val="dk1"/>
              </a:buClr>
              <a:buSzPct val="100000"/>
            </a:pPr>
            <a:r>
              <a:rPr lang="en-US" sz="825" dirty="0">
                <a:solidFill>
                  <a:srgbClr val="2F5496"/>
                </a:solidFill>
                <a:latin typeface="Times New Roman" panose="02020603050405020304" pitchFamily="18" charset="0"/>
                <a:ea typeface="Arial"/>
                <a:cs typeface="Times New Roman" panose="02020603050405020304" pitchFamily="18" charset="0"/>
                <a:sym typeface="Arial"/>
              </a:rPr>
              <a:t>	</a:t>
            </a:r>
            <a:endParaRPr sz="1800" dirty="0">
              <a:solidFill>
                <a:srgbClr val="2F5496"/>
              </a:solidFill>
              <a:latin typeface="Times New Roman" panose="02020603050405020304" pitchFamily="18" charset="0"/>
              <a:ea typeface="Times New Roman"/>
              <a:cs typeface="Times New Roman" panose="02020603050405020304" pitchFamily="18" charset="0"/>
              <a:sym typeface="Times New Roman"/>
            </a:endParaRPr>
          </a:p>
          <a:p>
            <a:pPr>
              <a:buSzPct val="100000"/>
            </a:pPr>
            <a:endParaRPr dirty="0">
              <a:latin typeface="Times New Roman" panose="02020603050405020304" pitchFamily="18" charset="0"/>
              <a:cs typeface="Times New Roman" panose="02020603050405020304" pitchFamily="18" charset="0"/>
            </a:endParaRPr>
          </a:p>
        </p:txBody>
      </p:sp>
      <p:sp>
        <p:nvSpPr>
          <p:cNvPr id="129" name="Google Shape;129;p1"/>
          <p:cNvSpPr txBox="1">
            <a:spLocks noGrp="1"/>
          </p:cNvSpPr>
          <p:nvPr>
            <p:ph type="subTitle" idx="1"/>
          </p:nvPr>
        </p:nvSpPr>
        <p:spPr>
          <a:xfrm>
            <a:off x="1005704" y="1891684"/>
            <a:ext cx="7148475" cy="1292850"/>
          </a:xfrm>
          <a:prstGeom prst="rect">
            <a:avLst/>
          </a:prstGeom>
          <a:noFill/>
          <a:ln>
            <a:noFill/>
          </a:ln>
        </p:spPr>
        <p:txBody>
          <a:bodyPr spcFirstLastPara="1" wrap="square" lIns="68569" tIns="34275" rIns="68569" bIns="34275" anchor="t" anchorCtr="0">
            <a:noAutofit/>
          </a:bodyPr>
          <a:lstStyle/>
          <a:p>
            <a:pPr marL="0" indent="0" algn="ctr">
              <a:lnSpc>
                <a:spcPct val="80000"/>
              </a:lnSpc>
              <a:spcBef>
                <a:spcPts val="0"/>
              </a:spcBef>
              <a:buClr>
                <a:schemeClr val="dk1"/>
              </a:buClr>
              <a:buSzPts val="6400"/>
            </a:pPr>
            <a:r>
              <a:rPr lang="en-US" sz="2800" b="1" dirty="0">
                <a:solidFill>
                  <a:srgbClr val="385623"/>
                </a:solidFill>
                <a:latin typeface="Times New Roman" panose="02020603050405020304" pitchFamily="18" charset="0"/>
                <a:ea typeface="Times New Roman"/>
                <a:cs typeface="Times New Roman" panose="02020603050405020304" pitchFamily="18" charset="0"/>
                <a:sym typeface="Times New Roman"/>
              </a:rPr>
              <a:t>Project Work Phase-I (18ECP78) </a:t>
            </a:r>
            <a:endParaRPr sz="2800" dirty="0">
              <a:solidFill>
                <a:srgbClr val="385623"/>
              </a:solidFill>
              <a:highlight>
                <a:schemeClr val="accent1"/>
              </a:highlight>
              <a:latin typeface="Times New Roman" panose="02020603050405020304" pitchFamily="18" charset="0"/>
              <a:ea typeface="Roboto"/>
              <a:cs typeface="Times New Roman" panose="02020603050405020304" pitchFamily="18" charset="0"/>
              <a:sym typeface="Roboto"/>
            </a:endParaRPr>
          </a:p>
          <a:p>
            <a:pPr marL="0" indent="0" algn="ctr">
              <a:lnSpc>
                <a:spcPct val="100000"/>
              </a:lnSpc>
              <a:spcBef>
                <a:spcPts val="0"/>
              </a:spcBef>
              <a:buClr>
                <a:schemeClr val="dk1"/>
              </a:buClr>
              <a:buSzPts val="6400"/>
            </a:pPr>
            <a:endParaRPr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indent="0" algn="ctr">
              <a:lnSpc>
                <a:spcPct val="80000"/>
              </a:lnSpc>
              <a:spcBef>
                <a:spcPts val="0"/>
              </a:spcBef>
              <a:buClr>
                <a:schemeClr val="dk1"/>
              </a:buClr>
              <a:buSzPts val="6400"/>
            </a:pPr>
            <a:r>
              <a:rPr lang="en-US" sz="2800" b="1" dirty="0">
                <a:solidFill>
                  <a:schemeClr val="dk1"/>
                </a:solidFill>
                <a:latin typeface="Times New Roman" panose="02020603050405020304" pitchFamily="18" charset="0"/>
                <a:ea typeface="Times New Roman"/>
                <a:cs typeface="Times New Roman" panose="02020603050405020304" pitchFamily="18" charset="0"/>
                <a:sym typeface="Times New Roman"/>
              </a:rPr>
              <a:t>AUTONOMOUS FEEDING ROBOT WITH ARDUINO</a:t>
            </a:r>
            <a:endParaRPr sz="2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pic>
        <p:nvPicPr>
          <p:cNvPr id="130" name="Google Shape;130;p1"/>
          <p:cNvPicPr preferRelativeResize="0"/>
          <p:nvPr/>
        </p:nvPicPr>
        <p:blipFill rotWithShape="1">
          <a:blip r:embed="rId3">
            <a:alphaModFix/>
          </a:blip>
          <a:srcRect/>
          <a:stretch/>
        </p:blipFill>
        <p:spPr>
          <a:xfrm>
            <a:off x="7812360" y="521301"/>
            <a:ext cx="1089006" cy="938491"/>
          </a:xfrm>
          <a:prstGeom prst="rect">
            <a:avLst/>
          </a:prstGeom>
          <a:noFill/>
          <a:ln>
            <a:noFill/>
          </a:ln>
        </p:spPr>
      </p:pic>
      <p:sp>
        <p:nvSpPr>
          <p:cNvPr id="131" name="Google Shape;131;p1"/>
          <p:cNvSpPr txBox="1"/>
          <p:nvPr/>
        </p:nvSpPr>
        <p:spPr>
          <a:xfrm>
            <a:off x="5171391" y="3429000"/>
            <a:ext cx="3300562" cy="1331111"/>
          </a:xfrm>
          <a:prstGeom prst="rect">
            <a:avLst/>
          </a:prstGeom>
          <a:noFill/>
          <a:ln>
            <a:noFill/>
          </a:ln>
        </p:spPr>
        <p:txBody>
          <a:bodyPr spcFirstLastPara="1" wrap="square" lIns="68569" tIns="68569" rIns="68569" bIns="68569" anchor="t" anchorCtr="0">
            <a:spAutoFit/>
          </a:bodyPr>
          <a:lstStyle/>
          <a:p>
            <a:pPr marL="685800">
              <a:buClr>
                <a:srgbClr val="FF0000"/>
              </a:buClr>
              <a:buSzPts val="2000"/>
            </a:pPr>
            <a:r>
              <a:rPr lang="en-US" sz="1600" dirty="0">
                <a:solidFill>
                  <a:srgbClr val="833C0B"/>
                </a:solidFill>
                <a:latin typeface="Times New Roman" panose="02020603050405020304" pitchFamily="18" charset="0"/>
                <a:ea typeface="Arial Black"/>
                <a:cs typeface="Times New Roman" panose="02020603050405020304" pitchFamily="18" charset="0"/>
                <a:sym typeface="Arial Black"/>
              </a:rPr>
              <a:t>Under the Guidance of:</a:t>
            </a:r>
          </a:p>
          <a:p>
            <a:pPr marL="685800">
              <a:buClr>
                <a:srgbClr val="FF0000"/>
              </a:buClr>
              <a:buSzPts val="2000"/>
            </a:pPr>
            <a:r>
              <a:rPr lang="en-US" sz="1600" dirty="0">
                <a:latin typeface="Times New Roman" panose="02020603050405020304" pitchFamily="18" charset="0"/>
                <a:ea typeface="Arial Black"/>
                <a:cs typeface="Times New Roman" panose="02020603050405020304" pitchFamily="18" charset="0"/>
                <a:sym typeface="Arial Black"/>
              </a:rPr>
              <a:t>Dr. R </a:t>
            </a:r>
            <a:r>
              <a:rPr lang="en-US" sz="1600" dirty="0" err="1">
                <a:latin typeface="Times New Roman" panose="02020603050405020304" pitchFamily="18" charset="0"/>
                <a:ea typeface="Arial Black"/>
                <a:cs typeface="Times New Roman" panose="02020603050405020304" pitchFamily="18" charset="0"/>
                <a:sym typeface="Arial Black"/>
              </a:rPr>
              <a:t>Sundaraguru</a:t>
            </a:r>
            <a:endParaRPr lang="en-US" sz="1600" dirty="0">
              <a:latin typeface="Times New Roman" panose="02020603050405020304" pitchFamily="18" charset="0"/>
              <a:ea typeface="Arial Black"/>
              <a:cs typeface="Times New Roman" panose="02020603050405020304" pitchFamily="18" charset="0"/>
              <a:sym typeface="Arial Black"/>
            </a:endParaRPr>
          </a:p>
          <a:p>
            <a:pPr marL="685800">
              <a:buClr>
                <a:srgbClr val="FF0000"/>
              </a:buClr>
              <a:buSzPts val="2000"/>
            </a:pPr>
            <a:r>
              <a:rPr lang="en-US" sz="1600" dirty="0">
                <a:latin typeface="Times New Roman" panose="02020603050405020304" pitchFamily="18" charset="0"/>
                <a:ea typeface="Arial Black"/>
                <a:cs typeface="Times New Roman" panose="02020603050405020304" pitchFamily="18" charset="0"/>
                <a:sym typeface="Arial Black"/>
              </a:rPr>
              <a:t>Professor &amp; HOD </a:t>
            </a:r>
          </a:p>
          <a:p>
            <a:pPr marL="685800">
              <a:buClr>
                <a:srgbClr val="FF0000"/>
              </a:buClr>
              <a:buSzPts val="2000"/>
            </a:pPr>
            <a:r>
              <a:rPr lang="en-US" sz="1600" dirty="0">
                <a:latin typeface="Times New Roman" panose="02020603050405020304" pitchFamily="18" charset="0"/>
                <a:ea typeface="Arial Black"/>
                <a:cs typeface="Times New Roman" panose="02020603050405020304" pitchFamily="18" charset="0"/>
                <a:sym typeface="Arial Black"/>
              </a:rPr>
              <a:t>Dept. of ECE</a:t>
            </a:r>
          </a:p>
          <a:p>
            <a:pPr marL="685800">
              <a:buClr>
                <a:srgbClr val="FF0000"/>
              </a:buClr>
              <a:buSzPts val="2000"/>
            </a:pPr>
            <a:endParaRPr sz="135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33" name="Google Shape;133;p1"/>
          <p:cNvSpPr txBox="1"/>
          <p:nvPr/>
        </p:nvSpPr>
        <p:spPr>
          <a:xfrm>
            <a:off x="483809" y="3429000"/>
            <a:ext cx="3063258" cy="1831248"/>
          </a:xfrm>
          <a:prstGeom prst="rect">
            <a:avLst/>
          </a:prstGeom>
          <a:noFill/>
          <a:ln>
            <a:noFill/>
          </a:ln>
        </p:spPr>
        <p:txBody>
          <a:bodyPr spcFirstLastPara="1" wrap="square" lIns="68569" tIns="68569" rIns="68569" bIns="68569" anchor="t" anchorCtr="0">
            <a:spAutoFit/>
          </a:bodyPr>
          <a:lstStyle/>
          <a:p>
            <a:pPr>
              <a:buClr>
                <a:srgbClr val="833C0B"/>
              </a:buClr>
              <a:buSzPts val="2000"/>
            </a:pPr>
            <a:r>
              <a:rPr lang="en-US" sz="1600" dirty="0">
                <a:solidFill>
                  <a:srgbClr val="833C0B"/>
                </a:solidFill>
                <a:latin typeface="Times New Roman" panose="02020603050405020304" pitchFamily="18" charset="0"/>
                <a:cs typeface="Times New Roman" panose="02020603050405020304" pitchFamily="18" charset="0"/>
                <a:sym typeface="Arial Black"/>
              </a:rPr>
              <a:t>Names of the Student with USN</a:t>
            </a:r>
            <a:endParaRPr sz="1600" dirty="0">
              <a:solidFill>
                <a:srgbClr val="833C0B"/>
              </a:solidFill>
              <a:latin typeface="Times New Roman" panose="02020603050405020304" pitchFamily="18" charset="0"/>
              <a:cs typeface="Times New Roman" panose="02020603050405020304" pitchFamily="18" charset="0"/>
              <a:sym typeface="Arial Black"/>
            </a:endParaRPr>
          </a:p>
          <a:p>
            <a:pPr marL="342900" indent="-342900">
              <a:buClr>
                <a:schemeClr val="dk1"/>
              </a:buClr>
              <a:buSzPts val="2000"/>
              <a:buAutoNum type="arabicPeriod"/>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Ritika Mishra (1MV19EC095)</a:t>
            </a:r>
          </a:p>
          <a:p>
            <a:pPr>
              <a:buClr>
                <a:schemeClr val="dk1"/>
              </a:buClr>
              <a:buSzPts val="2000"/>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2.    </a:t>
            </a:r>
            <a:r>
              <a:rPr lang="en-US" sz="1600" dirty="0" err="1">
                <a:solidFill>
                  <a:schemeClr val="dk1"/>
                </a:solidFill>
                <a:latin typeface="Times New Roman" panose="02020603050405020304" pitchFamily="18" charset="0"/>
                <a:ea typeface="Times New Roman"/>
                <a:cs typeface="Times New Roman" panose="02020603050405020304" pitchFamily="18" charset="0"/>
                <a:sym typeface="Times New Roman"/>
              </a:rPr>
              <a:t>Sonal</a:t>
            </a: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 Jha (1MV19EC108) </a:t>
            </a:r>
          </a:p>
          <a:p>
            <a:pPr>
              <a:buClr>
                <a:schemeClr val="dk1"/>
              </a:buClr>
              <a:buSzPts val="2000"/>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3.    Aman Kumar  (1MV19EC010)</a:t>
            </a:r>
          </a:p>
          <a:p>
            <a:pPr>
              <a:buClr>
                <a:schemeClr val="dk1"/>
              </a:buClr>
              <a:buSzPts val="2000"/>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4.    Malik lalji (1MV19EC065</a:t>
            </a:r>
            <a:r>
              <a:rPr lang="en-US" sz="15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500" i="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500" i="1" dirty="0">
                <a:solidFill>
                  <a:schemeClr val="dk1"/>
                </a:solidFill>
                <a:latin typeface="Times New Roman" panose="02020603050405020304" pitchFamily="18" charset="0"/>
                <a:ea typeface="Arial Black"/>
                <a:cs typeface="Times New Roman" panose="02020603050405020304" pitchFamily="18" charset="0"/>
                <a:sym typeface="Arial Black"/>
              </a:rPr>
              <a:t>			</a:t>
            </a:r>
            <a:endParaRPr sz="1500" i="1" dirty="0">
              <a:solidFill>
                <a:schemeClr val="dk1"/>
              </a:solidFill>
              <a:latin typeface="Times New Roman" panose="02020603050405020304" pitchFamily="18" charset="0"/>
              <a:ea typeface="Arial Black"/>
              <a:cs typeface="Times New Roman" panose="02020603050405020304" pitchFamily="18" charset="0"/>
              <a:sym typeface="Arial Black"/>
            </a:endParaRPr>
          </a:p>
        </p:txBody>
      </p:sp>
      <p:pic>
        <p:nvPicPr>
          <p:cNvPr id="3" name="Picture 2"/>
          <p:cNvPicPr>
            <a:picLocks noChangeAspect="1"/>
          </p:cNvPicPr>
          <p:nvPr/>
        </p:nvPicPr>
        <p:blipFill>
          <a:blip r:embed="rId4"/>
          <a:stretch>
            <a:fillRect/>
          </a:stretch>
        </p:blipFill>
        <p:spPr>
          <a:xfrm>
            <a:off x="464370" y="391155"/>
            <a:ext cx="1083919" cy="1199659"/>
          </a:xfrm>
          <a:prstGeom prst="rect">
            <a:avLst/>
          </a:prstGeom>
        </p:spPr>
      </p:pic>
      <p:sp>
        <p:nvSpPr>
          <p:cNvPr id="4" name="TextBox 3"/>
          <p:cNvSpPr txBox="1"/>
          <p:nvPr/>
        </p:nvSpPr>
        <p:spPr>
          <a:xfrm>
            <a:off x="1334192" y="5661248"/>
            <a:ext cx="6778009"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Department of Electronics and Communication Engineering</a:t>
            </a:r>
          </a:p>
        </p:txBody>
      </p:sp>
    </p:spTree>
    <p:extLst>
      <p:ext uri="{BB962C8B-B14F-4D97-AF65-F5344CB8AC3E}">
        <p14:creationId xmlns:p14="http://schemas.microsoft.com/office/powerpoint/2010/main" val="859695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DAFAFD5-2E77-D172-F32A-6C5C5B934BC2}"/>
              </a:ext>
            </a:extLst>
          </p:cNvPr>
          <p:cNvSpPr/>
          <p:nvPr/>
        </p:nvSpPr>
        <p:spPr>
          <a:xfrm>
            <a:off x="2411760" y="404664"/>
            <a:ext cx="351731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Methodology</a:t>
            </a:r>
          </a:p>
        </p:txBody>
      </p:sp>
      <p:sp>
        <p:nvSpPr>
          <p:cNvPr id="4" name="Rectangle 3">
            <a:extLst>
              <a:ext uri="{FF2B5EF4-FFF2-40B4-BE49-F238E27FC236}">
                <a16:creationId xmlns:a16="http://schemas.microsoft.com/office/drawing/2014/main" id="{DE73FC57-B1C9-6A22-7456-F878861E5630}"/>
              </a:ext>
            </a:extLst>
          </p:cNvPr>
          <p:cNvSpPr/>
          <p:nvPr/>
        </p:nvSpPr>
        <p:spPr>
          <a:xfrm>
            <a:off x="539552" y="1628800"/>
            <a:ext cx="8064896" cy="3416320"/>
          </a:xfrm>
          <a:prstGeom prst="rect">
            <a:avLst/>
          </a:prstGeom>
          <a:noFill/>
        </p:spPr>
        <p:txBody>
          <a:bodyPr wrap="squar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Rig up the circuit as shown in figure :</a:t>
            </a:r>
          </a:p>
          <a:p>
            <a:pPr algn="ctr"/>
            <a:endParaRPr lang="en-US" dirty="0">
              <a:ln w="0"/>
              <a:effectLst>
                <a:outerShdw blurRad="38100" dist="19050" dir="2700000" algn="tl" rotWithShape="0">
                  <a:schemeClr val="dk1">
                    <a:alpha val="40000"/>
                  </a:schemeClr>
                </a:outerShdw>
              </a:effectLst>
            </a:endParaRPr>
          </a:p>
          <a:p>
            <a:pPr algn="ctr"/>
            <a:endParaRPr lang="en-US" dirty="0">
              <a:ln w="0"/>
              <a:effectLst>
                <a:outerShdw blurRad="38100" dist="19050" dir="2700000" algn="tl" rotWithShape="0">
                  <a:schemeClr val="dk1">
                    <a:alpha val="40000"/>
                  </a:schemeClr>
                </a:outerShdw>
              </a:effectLst>
            </a:endParaRPr>
          </a:p>
          <a:p>
            <a:pPr algn="ctr"/>
            <a:endParaRPr lang="en-US" dirty="0">
              <a:ln w="0"/>
              <a:effectLst>
                <a:outerShdw blurRad="38100" dist="19050" dir="2700000" algn="tl" rotWithShape="0">
                  <a:schemeClr val="dk1">
                    <a:alpha val="40000"/>
                  </a:schemeClr>
                </a:outerShdw>
              </a:effectLst>
            </a:endParaRPr>
          </a:p>
          <a:p>
            <a:pPr algn="ctr"/>
            <a:endParaRPr lang="en-US" dirty="0">
              <a:ln w="0"/>
              <a:effectLst>
                <a:outerShdw blurRad="38100" dist="19050" dir="2700000" algn="tl" rotWithShape="0">
                  <a:schemeClr val="dk1">
                    <a:alpha val="40000"/>
                  </a:schemeClr>
                </a:outerShdw>
              </a:effectLst>
            </a:endParaRPr>
          </a:p>
          <a:p>
            <a:pPr algn="ctr"/>
            <a:endParaRPr lang="en-US" dirty="0">
              <a:ln w="0"/>
              <a:effectLst>
                <a:outerShdw blurRad="38100" dist="19050" dir="2700000" algn="tl" rotWithShape="0">
                  <a:schemeClr val="dk1">
                    <a:alpha val="40000"/>
                  </a:schemeClr>
                </a:outerShdw>
              </a:effectLst>
            </a:endParaRPr>
          </a:p>
          <a:p>
            <a:pPr algn="ctr"/>
            <a:endParaRPr lang="en-US" dirty="0">
              <a:ln w="0"/>
              <a:effectLst>
                <a:outerShdw blurRad="38100" dist="19050" dir="2700000" algn="tl" rotWithShape="0">
                  <a:schemeClr val="dk1">
                    <a:alpha val="40000"/>
                  </a:schemeClr>
                </a:outerShdw>
              </a:effectLst>
            </a:endParaRPr>
          </a:p>
          <a:p>
            <a:pPr algn="ctr"/>
            <a:endParaRPr lang="en-US" dirty="0">
              <a:ln w="0"/>
              <a:effectLst>
                <a:outerShdw blurRad="38100" dist="19050" dir="2700000" algn="tl" rotWithShape="0">
                  <a:schemeClr val="dk1">
                    <a:alpha val="40000"/>
                  </a:schemeClr>
                </a:outerShdw>
              </a:effectLst>
            </a:endParaRPr>
          </a:p>
          <a:p>
            <a:pPr algn="ctr"/>
            <a:endParaRPr lang="en-US" dirty="0">
              <a:ln w="0"/>
              <a:effectLst>
                <a:outerShdw blurRad="38100" dist="19050" dir="2700000" algn="tl" rotWithShape="0">
                  <a:schemeClr val="dk1">
                    <a:alpha val="40000"/>
                  </a:schemeClr>
                </a:outerShdw>
              </a:effectLst>
            </a:endParaRPr>
          </a:p>
          <a:p>
            <a:pPr algn="ctr"/>
            <a:endParaRPr lang="en-US" dirty="0">
              <a:ln w="0"/>
              <a:effectLst>
                <a:outerShdw blurRad="38100" dist="19050" dir="2700000" algn="tl" rotWithShape="0">
                  <a:schemeClr val="dk1">
                    <a:alpha val="40000"/>
                  </a:schemeClr>
                </a:outerShdw>
              </a:effectLst>
            </a:endParaRPr>
          </a:p>
          <a:p>
            <a:endParaRPr lang="en-US" b="0" cap="none" spc="0" dirty="0">
              <a:ln w="0"/>
              <a:solidFill>
                <a:schemeClr val="tx1"/>
              </a:solidFill>
              <a:effectLst>
                <a:outerShdw blurRad="38100" dist="19050" dir="2700000" algn="tl" rotWithShape="0">
                  <a:schemeClr val="dk1">
                    <a:alpha val="40000"/>
                  </a:schemeClr>
                </a:outerShdw>
              </a:effectLst>
            </a:endParaRPr>
          </a:p>
          <a:p>
            <a:endParaRPr lang="en-US"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4D07F3FA-3E58-DD06-B602-40DC1AB34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132856"/>
            <a:ext cx="6734175" cy="4114800"/>
          </a:xfrm>
          <a:prstGeom prst="rect">
            <a:avLst/>
          </a:prstGeom>
        </p:spPr>
      </p:pic>
    </p:spTree>
    <p:extLst>
      <p:ext uri="{BB962C8B-B14F-4D97-AF65-F5344CB8AC3E}">
        <p14:creationId xmlns:p14="http://schemas.microsoft.com/office/powerpoint/2010/main" val="3642738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7A5D3B-ACA7-4134-1AF2-74EBD3B4BD3F}"/>
              </a:ext>
            </a:extLst>
          </p:cNvPr>
          <p:cNvSpPr/>
          <p:nvPr/>
        </p:nvSpPr>
        <p:spPr>
          <a:xfrm>
            <a:off x="2627784" y="260648"/>
            <a:ext cx="351731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Methodology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FA3B7F3C-4488-3DC8-F858-63ABAAB35EF7}"/>
              </a:ext>
            </a:extLst>
          </p:cNvPr>
          <p:cNvSpPr/>
          <p:nvPr/>
        </p:nvSpPr>
        <p:spPr>
          <a:xfrm>
            <a:off x="161764" y="1412776"/>
            <a:ext cx="8820472" cy="4893647"/>
          </a:xfrm>
          <a:prstGeom prst="rect">
            <a:avLst/>
          </a:prstGeom>
          <a:noFill/>
        </p:spPr>
        <p:txBody>
          <a:bodyPr wrap="square" lIns="91440" tIns="45720" rIns="91440" bIns="45720">
            <a:spAutoFit/>
          </a:bodyPr>
          <a:lstStyle/>
          <a:p>
            <a:pPr marL="457200" indent="-457200">
              <a:buFont typeface="+mj-lt"/>
              <a:buAutoNum type="arabicPeriod"/>
            </a:pPr>
            <a:r>
              <a:rPr lang="en-US" sz="2400" dirty="0">
                <a:ln w="0"/>
                <a:effectLst>
                  <a:outerShdw blurRad="38100" dist="19050" dir="2700000" algn="tl" rotWithShape="0">
                    <a:schemeClr val="dk1">
                      <a:alpha val="40000"/>
                    </a:schemeClr>
                  </a:outerShdw>
                </a:effectLst>
              </a:rPr>
              <a:t>This mechanical structure is designed to feed a person automatically</a:t>
            </a:r>
          </a:p>
          <a:p>
            <a:pPr marL="457200" indent="-457200">
              <a:buFont typeface="+mj-lt"/>
              <a:buAutoNum type="arabicPeriod"/>
            </a:pPr>
            <a:r>
              <a:rPr lang="en-US" sz="2400" dirty="0">
                <a:ln w="0"/>
                <a:effectLst>
                  <a:outerShdw blurRad="38100" dist="19050" dir="2700000" algn="tl" rotWithShape="0">
                    <a:schemeClr val="dk1">
                      <a:alpha val="40000"/>
                    </a:schemeClr>
                  </a:outerShdw>
                </a:effectLst>
              </a:rPr>
              <a:t> Firstly the mechanical structure is constructed using wooden planks in different shape </a:t>
            </a:r>
          </a:p>
          <a:p>
            <a:r>
              <a:rPr lang="en-US" sz="2400" dirty="0">
                <a:ln w="0"/>
                <a:effectLst>
                  <a:outerShdw blurRad="38100" dist="19050" dir="2700000" algn="tl" rotWithShape="0">
                    <a:schemeClr val="dk1">
                      <a:alpha val="40000"/>
                    </a:schemeClr>
                  </a:outerShdw>
                </a:effectLst>
              </a:rPr>
              <a:t>         using screw.</a:t>
            </a:r>
          </a:p>
          <a:p>
            <a:pPr marL="457200" indent="-457200">
              <a:buAutoNum type="arabicPeriod" startAt="3"/>
            </a:pPr>
            <a:r>
              <a:rPr lang="en-US" sz="2400" b="0" cap="none" spc="0" dirty="0">
                <a:ln w="0"/>
                <a:solidFill>
                  <a:schemeClr val="tx1"/>
                </a:solidFill>
                <a:effectLst>
                  <a:outerShdw blurRad="38100" dist="19050" dir="2700000" algn="tl" rotWithShape="0">
                    <a:schemeClr val="dk1">
                      <a:alpha val="40000"/>
                    </a:schemeClr>
                  </a:outerShdw>
                </a:effectLst>
              </a:rPr>
              <a:t>Then s</a:t>
            </a:r>
            <a:r>
              <a:rPr lang="en-US" sz="2400" dirty="0">
                <a:ln w="0"/>
                <a:effectLst>
                  <a:outerShdw blurRad="38100" dist="19050" dir="2700000" algn="tl" rotWithShape="0">
                    <a:schemeClr val="dk1">
                      <a:alpha val="40000"/>
                    </a:schemeClr>
                  </a:outerShdw>
                </a:effectLst>
              </a:rPr>
              <a:t>ervo motor is attached to each joint in </a:t>
            </a:r>
            <a:r>
              <a:rPr lang="en-US" sz="2400" dirty="0" err="1">
                <a:ln w="0"/>
                <a:effectLst>
                  <a:outerShdw blurRad="38100" dist="19050" dir="2700000" algn="tl" rotWithShape="0">
                    <a:schemeClr val="dk1">
                      <a:alpha val="40000"/>
                    </a:schemeClr>
                  </a:outerShdw>
                </a:effectLst>
              </a:rPr>
              <a:t>left,right,down</a:t>
            </a:r>
            <a:r>
              <a:rPr lang="en-US" sz="2400" dirty="0">
                <a:ln w="0"/>
                <a:effectLst>
                  <a:outerShdw blurRad="38100" dist="19050" dir="2700000" algn="tl" rotWithShape="0">
                    <a:schemeClr val="dk1">
                      <a:alpha val="40000"/>
                    </a:schemeClr>
                  </a:outerShdw>
                </a:effectLst>
              </a:rPr>
              <a:t> and mouth of the mechanical </a:t>
            </a:r>
          </a:p>
          <a:p>
            <a:r>
              <a:rPr lang="en-US" sz="2400" b="0" cap="none" spc="0" dirty="0">
                <a:ln w="0"/>
                <a:solidFill>
                  <a:schemeClr val="tx1"/>
                </a:solidFill>
                <a:effectLst>
                  <a:outerShdw blurRad="38100" dist="19050" dir="2700000" algn="tl" rotWithShape="0">
                    <a:schemeClr val="dk1">
                      <a:alpha val="40000"/>
                    </a:schemeClr>
                  </a:outerShdw>
                </a:effectLst>
              </a:rPr>
              <a:t>        structure</a:t>
            </a:r>
          </a:p>
          <a:p>
            <a:pPr marL="457200" indent="-457200">
              <a:buAutoNum type="arabicPeriod" startAt="4"/>
            </a:pPr>
            <a:r>
              <a:rPr lang="en-US" sz="2400" dirty="0">
                <a:ln w="0"/>
                <a:effectLst>
                  <a:outerShdw blurRad="38100" dist="19050" dir="2700000" algn="tl" rotWithShape="0">
                    <a:schemeClr val="dk1">
                      <a:alpha val="40000"/>
                    </a:schemeClr>
                  </a:outerShdw>
                </a:effectLst>
              </a:rPr>
              <a:t>All the 4 wires of servo motor is attached to battery and Arduino Digital  pin</a:t>
            </a:r>
          </a:p>
          <a:p>
            <a:pPr marL="457200" indent="-457200">
              <a:buAutoNum type="arabicPeriod" startAt="4"/>
            </a:pPr>
            <a:r>
              <a:rPr lang="en-US" sz="2400" dirty="0">
                <a:ln w="0"/>
                <a:effectLst>
                  <a:outerShdw blurRad="38100" dist="19050" dir="2700000" algn="tl" rotWithShape="0">
                    <a:schemeClr val="dk1">
                      <a:alpha val="40000"/>
                    </a:schemeClr>
                  </a:outerShdw>
                </a:effectLst>
              </a:rPr>
              <a:t>Then the USB cable is connected to the laptop.</a:t>
            </a:r>
          </a:p>
          <a:p>
            <a:pPr marL="457200" indent="-457200">
              <a:buAutoNum type="arabicPeriod" startAt="4"/>
            </a:pPr>
            <a:r>
              <a:rPr lang="en-US" sz="2400" dirty="0">
                <a:ln w="0"/>
                <a:effectLst>
                  <a:outerShdw blurRad="38100" dist="19050" dir="2700000" algn="tl" rotWithShape="0">
                    <a:schemeClr val="dk1">
                      <a:alpha val="40000"/>
                    </a:schemeClr>
                  </a:outerShdw>
                </a:effectLst>
              </a:rPr>
              <a:t>Me com is the App used to control the Mechanical structure in different directions.</a:t>
            </a:r>
          </a:p>
          <a:p>
            <a:pPr marL="457200" indent="-457200">
              <a:buAutoNum type="arabicPeriod" startAt="4"/>
            </a:pP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79907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94AE41-A45E-CB01-ADF5-2204B5D14C69}"/>
              </a:ext>
            </a:extLst>
          </p:cNvPr>
          <p:cNvSpPr/>
          <p:nvPr/>
        </p:nvSpPr>
        <p:spPr>
          <a:xfrm>
            <a:off x="2555776" y="404664"/>
            <a:ext cx="37609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Arduino Code</a:t>
            </a:r>
          </a:p>
        </p:txBody>
      </p:sp>
      <p:sp>
        <p:nvSpPr>
          <p:cNvPr id="3" name="Rectangle 2">
            <a:extLst>
              <a:ext uri="{FF2B5EF4-FFF2-40B4-BE49-F238E27FC236}">
                <a16:creationId xmlns:a16="http://schemas.microsoft.com/office/drawing/2014/main" id="{2F3D5005-1EEF-CBBB-97B2-BE1C505EC6E2}"/>
              </a:ext>
            </a:extLst>
          </p:cNvPr>
          <p:cNvSpPr/>
          <p:nvPr/>
        </p:nvSpPr>
        <p:spPr>
          <a:xfrm>
            <a:off x="395536" y="1118157"/>
            <a:ext cx="10332640" cy="6384440"/>
          </a:xfrm>
          <a:prstGeom prst="rect">
            <a:avLst/>
          </a:prstGeom>
          <a:noFill/>
        </p:spPr>
        <p:txBody>
          <a:bodyPr wrap="square" lIns="91440" tIns="45720" rIns="91440" bIns="4572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#include &lt;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Servo.h</a:t>
            </a:r>
            <a:r>
              <a:rPr lang="en-IN" sz="1800" kern="100" dirty="0">
                <a:effectLst/>
                <a:latin typeface="Calibri" panose="020F0502020204030204" pitchFamily="34" charset="0"/>
                <a:ea typeface="Calibri" panose="020F0502020204030204" pitchFamily="34" charset="0"/>
                <a:cs typeface="Mangal" panose="02040503050203030202" pitchFamily="18" charset="0"/>
              </a:rPr>
              <a:t>&gt;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Servo servo1;</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Servo servo2;</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Servo servo3;</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Servo servo4;</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int servo1Pos = 90;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int servo2Pos = 90;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int servo3Pos = 90;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int servo4Pos = 90;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char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endOfPacketChar</a:t>
            </a:r>
            <a:r>
              <a:rPr lang="en-IN" sz="1800" kern="100" dirty="0">
                <a:effectLst/>
                <a:latin typeface="Calibri" panose="020F0502020204030204" pitchFamily="34" charset="0"/>
                <a:ea typeface="Calibri" panose="020F0502020204030204" pitchFamily="34" charset="0"/>
                <a:cs typeface="Mangal" panose="02040503050203030202" pitchFamily="18" charset="0"/>
              </a:rPr>
              <a:t>;//Data is sent via fixed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lenght</a:t>
            </a:r>
            <a:r>
              <a:rPr lang="en-IN" sz="1800" kern="100" dirty="0">
                <a:effectLst/>
                <a:latin typeface="Calibri" panose="020F0502020204030204" pitchFamily="34" charset="0"/>
                <a:ea typeface="Calibri" panose="020F0502020204030204" pitchFamily="34" charset="0"/>
                <a:cs typeface="Mangal" panose="02040503050203030202" pitchFamily="18" charset="0"/>
              </a:rPr>
              <a:t> set of Integers, Terminated by a Char,</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Example Packet: int1,int2,int3,int4,x</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1796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11F3CA-0CD6-EC70-5C70-044100646EE8}"/>
              </a:ext>
            </a:extLst>
          </p:cNvPr>
          <p:cNvSpPr txBox="1"/>
          <p:nvPr/>
        </p:nvSpPr>
        <p:spPr>
          <a:xfrm>
            <a:off x="467544" y="188640"/>
            <a:ext cx="4572000" cy="7055201"/>
          </a:xfrm>
          <a:prstGeom prst="rect">
            <a:avLst/>
          </a:prstGeom>
          <a:noFill/>
        </p:spPr>
        <p:txBody>
          <a:bodyPr wrap="square">
            <a:spAutoFit/>
          </a:bodyPr>
          <a:lstStyle/>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const</a:t>
            </a:r>
            <a:r>
              <a:rPr lang="en-IN" sz="1800" kern="100" dirty="0">
                <a:effectLst/>
                <a:latin typeface="Calibri" panose="020F0502020204030204" pitchFamily="34" charset="0"/>
                <a:ea typeface="Calibri" panose="020F0502020204030204" pitchFamily="34" charset="0"/>
                <a:cs typeface="Mangal" panose="02040503050203030202" pitchFamily="18" charset="0"/>
              </a:rPr>
              <a:t> char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servoEOPC</a:t>
            </a:r>
            <a:r>
              <a:rPr lang="en-IN" sz="1800" kern="100" dirty="0">
                <a:effectLst/>
                <a:latin typeface="Calibri" panose="020F0502020204030204" pitchFamily="34" charset="0"/>
                <a:ea typeface="Calibri" panose="020F0502020204030204" pitchFamily="34" charset="0"/>
                <a:cs typeface="Mangal" panose="02040503050203030202" pitchFamily="18" charset="0"/>
              </a:rPr>
              <a:t> = 'x';</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const</a:t>
            </a:r>
            <a:r>
              <a:rPr lang="en-IN" sz="1800" kern="100" dirty="0">
                <a:effectLst/>
                <a:latin typeface="Calibri" panose="020F0502020204030204" pitchFamily="34" charset="0"/>
                <a:ea typeface="Calibri" panose="020F0502020204030204" pitchFamily="34" charset="0"/>
                <a:cs typeface="Mangal" panose="02040503050203030202" pitchFamily="18" charset="0"/>
              </a:rPr>
              <a:t> int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servoSpeed</a:t>
            </a:r>
            <a:r>
              <a:rPr lang="en-IN" sz="1800" kern="100" dirty="0">
                <a:effectLst/>
                <a:latin typeface="Calibri" panose="020F0502020204030204" pitchFamily="34" charset="0"/>
                <a:ea typeface="Calibri" panose="020F0502020204030204" pitchFamily="34" charset="0"/>
                <a:cs typeface="Mangal" panose="02040503050203030202" pitchFamily="18" charset="0"/>
              </a:rPr>
              <a:t> = 5;</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void setup() {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servo1.attach(2);</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servo2.attach(3);</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servo3.attach(4);</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servo4.attach(5);</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Serial.begin</a:t>
            </a:r>
            <a:r>
              <a:rPr lang="en-IN" sz="1800" kern="100" dirty="0">
                <a:effectLst/>
                <a:latin typeface="Calibri" panose="020F0502020204030204" pitchFamily="34" charset="0"/>
                <a:ea typeface="Calibri" panose="020F0502020204030204" pitchFamily="34" charset="0"/>
                <a:cs typeface="Mangal" panose="02040503050203030202" pitchFamily="18" charset="0"/>
              </a:rPr>
              <a:t>(9600);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Serial.print</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MeCon</a:t>
            </a:r>
            <a:r>
              <a:rPr lang="en-IN" sz="1800" kern="100" dirty="0">
                <a:effectLst/>
                <a:latin typeface="Calibri" panose="020F0502020204030204" pitchFamily="34" charset="0"/>
                <a:ea typeface="Calibri" panose="020F0502020204030204" pitchFamily="34" charset="0"/>
                <a:cs typeface="Mangal" panose="02040503050203030202" pitchFamily="18" charset="0"/>
              </a:rPr>
              <a:t> Robotic Arm Demo (4 SERVO) ***");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void loop()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if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Serial.available</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servo1Pos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Serial.parseInt</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servo2Pos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Serial.parseInt</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servo3Pos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Serial.parseInt</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635543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AC26D4-009E-98A8-5315-5744435D0B7D}"/>
              </a:ext>
            </a:extLst>
          </p:cNvPr>
          <p:cNvSpPr txBox="1"/>
          <p:nvPr/>
        </p:nvSpPr>
        <p:spPr>
          <a:xfrm>
            <a:off x="323528" y="260648"/>
            <a:ext cx="8280920" cy="6767174"/>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servo4Pos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Serial.parseInt</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endOfPacketChar</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Serial.read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setServoPos</a:t>
            </a:r>
            <a:r>
              <a:rPr lang="en-IN" sz="1800" kern="100" dirty="0">
                <a:effectLst/>
                <a:latin typeface="Calibri" panose="020F0502020204030204" pitchFamily="34" charset="0"/>
                <a:ea typeface="Calibri" panose="020F0502020204030204" pitchFamily="34" charset="0"/>
                <a:cs typeface="Mangal" panose="02040503050203030202" pitchFamily="18" charset="0"/>
              </a:rPr>
              <a:t>(servo1,(180 - servo1Pos),</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servoSpeed,servoEOPC</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setServoPos</a:t>
            </a:r>
            <a:r>
              <a:rPr lang="en-IN" sz="1800" kern="100" dirty="0">
                <a:effectLst/>
                <a:latin typeface="Calibri" panose="020F0502020204030204" pitchFamily="34" charset="0"/>
                <a:ea typeface="Calibri" panose="020F0502020204030204" pitchFamily="34" charset="0"/>
                <a:cs typeface="Mangal" panose="02040503050203030202" pitchFamily="18" charset="0"/>
              </a:rPr>
              <a:t>(servo2,servo2Pos,servoSpeed,servoEOPC);</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setServoPos</a:t>
            </a:r>
            <a:r>
              <a:rPr lang="en-IN" sz="1800" kern="100" dirty="0">
                <a:effectLst/>
                <a:latin typeface="Calibri" panose="020F0502020204030204" pitchFamily="34" charset="0"/>
                <a:ea typeface="Calibri" panose="020F0502020204030204" pitchFamily="34" charset="0"/>
                <a:cs typeface="Mangal" panose="02040503050203030202" pitchFamily="18" charset="0"/>
              </a:rPr>
              <a:t>(servo3,servo3Pos,servoSpeed,servoEOPC);</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Mangal" panose="02040503050203030202" pitchFamily="18" charset="0"/>
              </a:rPr>
              <a:t>setServoPos</a:t>
            </a:r>
            <a:r>
              <a:rPr lang="en-IN" sz="1800" kern="100" dirty="0">
                <a:effectLst/>
                <a:latin typeface="Calibri" panose="020F0502020204030204" pitchFamily="34" charset="0"/>
                <a:ea typeface="Calibri" panose="020F0502020204030204" pitchFamily="34" charset="0"/>
                <a:cs typeface="Mangal" panose="02040503050203030202" pitchFamily="18" charset="0"/>
              </a:rPr>
              <a:t>(servo4,servo4Pos,servoSpeed,servoEOPC);</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void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setServoPos</a:t>
            </a:r>
            <a:r>
              <a:rPr lang="en-IN" sz="1800" kern="100" dirty="0">
                <a:effectLst/>
                <a:latin typeface="Calibri" panose="020F0502020204030204" pitchFamily="34" charset="0"/>
                <a:ea typeface="Calibri" panose="020F0502020204030204" pitchFamily="34" charset="0"/>
                <a:cs typeface="Mangal" panose="02040503050203030202" pitchFamily="18" charset="0"/>
              </a:rPr>
              <a:t>(Servo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servoX,int</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targetPosition</a:t>
            </a:r>
            <a:r>
              <a:rPr lang="en-IN" sz="1800" kern="100" dirty="0">
                <a:effectLst/>
                <a:latin typeface="Calibri" panose="020F0502020204030204" pitchFamily="34" charset="0"/>
                <a:ea typeface="Calibri" panose="020F0502020204030204" pitchFamily="34" charset="0"/>
                <a:cs typeface="Mangal" panose="02040503050203030202" pitchFamily="18" charset="0"/>
              </a:rPr>
              <a:t>, int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speedX</a:t>
            </a:r>
            <a:r>
              <a:rPr lang="en-IN" sz="1800" kern="100" dirty="0">
                <a:effectLst/>
                <a:latin typeface="Calibri" panose="020F0502020204030204" pitchFamily="34" charset="0"/>
                <a:ea typeface="Calibri" panose="020F0502020204030204" pitchFamily="34" charset="0"/>
                <a:cs typeface="Mangal" panose="02040503050203030202" pitchFamily="18" charset="0"/>
              </a:rPr>
              <a:t>, char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servoEOPCX</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if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servoEOPCX</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servoEOPC</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return;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if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servoX.read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targetPosition</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return;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endParaRPr lang="en-IN" dirty="0"/>
          </a:p>
        </p:txBody>
      </p:sp>
    </p:spTree>
    <p:extLst>
      <p:ext uri="{BB962C8B-B14F-4D97-AF65-F5344CB8AC3E}">
        <p14:creationId xmlns:p14="http://schemas.microsoft.com/office/powerpoint/2010/main" val="2247377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997FA1-086F-674D-649D-014EF32B5DD6}"/>
              </a:ext>
            </a:extLst>
          </p:cNvPr>
          <p:cNvSpPr txBox="1"/>
          <p:nvPr/>
        </p:nvSpPr>
        <p:spPr>
          <a:xfrm>
            <a:off x="539552" y="476672"/>
            <a:ext cx="4572000" cy="2777620"/>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if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servoX.read</a:t>
            </a:r>
            <a:r>
              <a:rPr lang="en-IN" sz="1800" kern="100" dirty="0">
                <a:effectLst/>
                <a:latin typeface="Calibri" panose="020F0502020204030204" pitchFamily="34" charset="0"/>
                <a:ea typeface="Calibri" panose="020F0502020204030204" pitchFamily="34" charset="0"/>
                <a:cs typeface="Mangal" panose="02040503050203030202" pitchFamily="18" charset="0"/>
              </a:rPr>
              <a:t>() &lt;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targetPosition</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servoX.write</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servoX.read</a:t>
            </a:r>
            <a:r>
              <a:rPr lang="en-IN" sz="1800" kern="100" dirty="0">
                <a:effectLst/>
                <a:latin typeface="Calibri" panose="020F0502020204030204" pitchFamily="34" charset="0"/>
                <a:ea typeface="Calibri" panose="020F0502020204030204" pitchFamily="34" charset="0"/>
                <a:cs typeface="Mangal" panose="02040503050203030202" pitchFamily="18" charset="0"/>
              </a:rPr>
              <a:t>()+1);</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delay(</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speedX</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return;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endParaRPr lang="en-IN" dirty="0"/>
          </a:p>
        </p:txBody>
      </p:sp>
    </p:spTree>
    <p:extLst>
      <p:ext uri="{BB962C8B-B14F-4D97-AF65-F5344CB8AC3E}">
        <p14:creationId xmlns:p14="http://schemas.microsoft.com/office/powerpoint/2010/main" val="867911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3D220-F647-E85B-1B89-4B2926F23EF1}"/>
              </a:ext>
            </a:extLst>
          </p:cNvPr>
          <p:cNvSpPr/>
          <p:nvPr/>
        </p:nvSpPr>
        <p:spPr>
          <a:xfrm>
            <a:off x="0" y="332656"/>
            <a:ext cx="9067421"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Hardware and software equipment </a:t>
            </a:r>
          </a:p>
        </p:txBody>
      </p:sp>
      <p:pic>
        <p:nvPicPr>
          <p:cNvPr id="20" name="Picture 19">
            <a:extLst>
              <a:ext uri="{FF2B5EF4-FFF2-40B4-BE49-F238E27FC236}">
                <a16:creationId xmlns:a16="http://schemas.microsoft.com/office/drawing/2014/main" id="{C1D38289-2EDF-B13B-504F-BB50D7CFF9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412776"/>
            <a:ext cx="2041401" cy="2232248"/>
          </a:xfrm>
          <a:prstGeom prst="rect">
            <a:avLst/>
          </a:prstGeom>
        </p:spPr>
      </p:pic>
      <p:sp>
        <p:nvSpPr>
          <p:cNvPr id="21" name="Rectangle 20">
            <a:extLst>
              <a:ext uri="{FF2B5EF4-FFF2-40B4-BE49-F238E27FC236}">
                <a16:creationId xmlns:a16="http://schemas.microsoft.com/office/drawing/2014/main" id="{E7A7EA8E-DA9C-A15A-B7D3-985510F40053}"/>
              </a:ext>
            </a:extLst>
          </p:cNvPr>
          <p:cNvSpPr/>
          <p:nvPr/>
        </p:nvSpPr>
        <p:spPr>
          <a:xfrm>
            <a:off x="2699792" y="1628800"/>
            <a:ext cx="6192688" cy="1754326"/>
          </a:xfrm>
          <a:prstGeom prst="rect">
            <a:avLst/>
          </a:prstGeom>
          <a:noFill/>
        </p:spPr>
        <p:txBody>
          <a:bodyPr wrap="square" lIns="91440" tIns="45720" rIns="91440" bIns="45720">
            <a:spAutoFit/>
          </a:bodyPr>
          <a:lstStyle/>
          <a:p>
            <a:pPr algn="just"/>
            <a:r>
              <a:rPr lang="en-US" b="0" cap="none" spc="0" dirty="0">
                <a:ln w="0"/>
                <a:solidFill>
                  <a:schemeClr val="tx1"/>
                </a:solidFill>
                <a:effectLst>
                  <a:outerShdw blurRad="38100" dist="19050" dir="2700000" algn="tl" rotWithShape="0">
                    <a:schemeClr val="dk1">
                      <a:alpha val="40000"/>
                    </a:schemeClr>
                  </a:outerShdw>
                </a:effectLst>
              </a:rPr>
              <a:t>Servo motor:</a:t>
            </a:r>
          </a:p>
          <a:p>
            <a:pPr algn="just"/>
            <a:r>
              <a:rPr lang="en-US" sz="1800" dirty="0">
                <a:effectLst/>
                <a:latin typeface="Times New Roman" panose="02020603050405020304" pitchFamily="18" charset="0"/>
                <a:ea typeface="Batang" panose="02030600000101010101" pitchFamily="18" charset="-127"/>
              </a:rPr>
              <a:t>The servo motor can have alternating current (AC), direct current (DC) or</a:t>
            </a:r>
            <a:r>
              <a:rPr lang="en-US" sz="1800" spc="5" dirty="0">
                <a:effectLst/>
                <a:latin typeface="Times New Roman" panose="02020603050405020304" pitchFamily="18" charset="0"/>
                <a:ea typeface="Batang" panose="02030600000101010101" pitchFamily="18" charset="-127"/>
              </a:rPr>
              <a:t> </a:t>
            </a:r>
            <a:r>
              <a:rPr lang="en-US" sz="1800" dirty="0">
                <a:effectLst/>
                <a:latin typeface="Times New Roman" panose="02020603050405020304" pitchFamily="18" charset="0"/>
                <a:ea typeface="Batang" panose="02030600000101010101" pitchFamily="18" charset="-127"/>
              </a:rPr>
              <a:t>stepper motors.</a:t>
            </a:r>
          </a:p>
          <a:p>
            <a:pPr algn="just"/>
            <a:r>
              <a:rPr lang="en-US" sz="1800" dirty="0">
                <a:effectLst/>
                <a:latin typeface="Times New Roman" panose="02020603050405020304" pitchFamily="18" charset="0"/>
                <a:ea typeface="Batang" panose="02030600000101010101" pitchFamily="18" charset="-127"/>
              </a:rPr>
              <a:t>They can operate</a:t>
            </a:r>
            <a:r>
              <a:rPr lang="en-US" sz="1800" spc="5" dirty="0">
                <a:effectLst/>
                <a:latin typeface="Times New Roman" panose="02020603050405020304" pitchFamily="18" charset="0"/>
                <a:ea typeface="Batang" panose="02030600000101010101" pitchFamily="18" charset="-127"/>
              </a:rPr>
              <a:t> </a:t>
            </a:r>
            <a:r>
              <a:rPr lang="en-US" sz="1800" dirty="0">
                <a:effectLst/>
                <a:latin typeface="Times New Roman" panose="02020603050405020304" pitchFamily="18" charset="0"/>
                <a:ea typeface="Batang" panose="02030600000101010101" pitchFamily="18" charset="-127"/>
              </a:rPr>
              <a:t>steadily even at very small or very large speeds. In these motors, the large moment</a:t>
            </a:r>
            <a:r>
              <a:rPr lang="en-US" sz="1800" spc="5" dirty="0">
                <a:effectLst/>
                <a:latin typeface="Times New Roman" panose="02020603050405020304" pitchFamily="18" charset="0"/>
                <a:ea typeface="Batang" panose="02030600000101010101" pitchFamily="18" charset="-127"/>
              </a:rPr>
              <a:t> </a:t>
            </a:r>
            <a:r>
              <a:rPr lang="en-US" sz="1800" dirty="0">
                <a:effectLst/>
                <a:latin typeface="Times New Roman" panose="02020603050405020304" pitchFamily="18" charset="0"/>
                <a:ea typeface="Batang" panose="02030600000101010101" pitchFamily="18" charset="-127"/>
              </a:rPr>
              <a:t>can</a:t>
            </a:r>
            <a:r>
              <a:rPr lang="en-US" sz="1800" spc="-5" dirty="0">
                <a:effectLst/>
                <a:latin typeface="Times New Roman" panose="02020603050405020304" pitchFamily="18" charset="0"/>
                <a:ea typeface="Batang" panose="02030600000101010101" pitchFamily="18" charset="-127"/>
              </a:rPr>
              <a:t> </a:t>
            </a:r>
            <a:r>
              <a:rPr lang="en-US" sz="1800" dirty="0">
                <a:effectLst/>
                <a:latin typeface="Times New Roman" panose="02020603050405020304" pitchFamily="18" charset="0"/>
                <a:ea typeface="Batang" panose="02030600000101010101" pitchFamily="18" charset="-127"/>
              </a:rPr>
              <a:t>be</a:t>
            </a:r>
            <a:r>
              <a:rPr lang="en-US" sz="1800" spc="-5" dirty="0">
                <a:effectLst/>
                <a:latin typeface="Times New Roman" panose="02020603050405020304" pitchFamily="18" charset="0"/>
                <a:ea typeface="Batang" panose="02030600000101010101" pitchFamily="18" charset="-127"/>
              </a:rPr>
              <a:t> </a:t>
            </a:r>
            <a:r>
              <a:rPr lang="en-US" sz="1800" dirty="0">
                <a:effectLst/>
                <a:latin typeface="Times New Roman" panose="02020603050405020304" pitchFamily="18" charset="0"/>
                <a:ea typeface="Batang" panose="02030600000101010101" pitchFamily="18" charset="-127"/>
              </a:rPr>
              <a:t>obtained from</a:t>
            </a:r>
            <a:r>
              <a:rPr lang="en-US" sz="1800" spc="5" dirty="0">
                <a:effectLst/>
                <a:latin typeface="Times New Roman" panose="02020603050405020304" pitchFamily="18" charset="0"/>
                <a:ea typeface="Batang" panose="02030600000101010101" pitchFamily="18" charset="-127"/>
              </a:rPr>
              <a:t> </a:t>
            </a:r>
            <a:r>
              <a:rPr lang="en-US" sz="1800" dirty="0">
                <a:effectLst/>
                <a:latin typeface="Times New Roman" panose="02020603050405020304" pitchFamily="18" charset="0"/>
                <a:ea typeface="Batang" panose="02030600000101010101" pitchFamily="18" charset="-127"/>
              </a:rPr>
              <a:t>the</a:t>
            </a:r>
            <a:r>
              <a:rPr lang="en-US" sz="1800" spc="5" dirty="0">
                <a:effectLst/>
                <a:latin typeface="Times New Roman" panose="02020603050405020304" pitchFamily="18" charset="0"/>
                <a:ea typeface="Batang" panose="02030600000101010101" pitchFamily="18" charset="-127"/>
              </a:rPr>
              <a:t> </a:t>
            </a:r>
            <a:r>
              <a:rPr lang="en-US" sz="1800" dirty="0">
                <a:effectLst/>
                <a:latin typeface="Times New Roman" panose="02020603050405020304" pitchFamily="18" charset="0"/>
                <a:ea typeface="Batang" panose="02030600000101010101" pitchFamily="18" charset="-127"/>
              </a:rPr>
              <a:t>small</a:t>
            </a:r>
            <a:r>
              <a:rPr lang="en-US" sz="1800" spc="5" dirty="0">
                <a:effectLst/>
                <a:latin typeface="Times New Roman" panose="02020603050405020304" pitchFamily="18" charset="0"/>
                <a:ea typeface="Batang" panose="02030600000101010101" pitchFamily="18" charset="-127"/>
              </a:rPr>
              <a:t> </a:t>
            </a:r>
            <a:r>
              <a:rPr lang="en-US" sz="1800" dirty="0">
                <a:effectLst/>
                <a:latin typeface="Times New Roman" panose="02020603050405020304" pitchFamily="18" charset="0"/>
                <a:ea typeface="Batang" panose="02030600000101010101" pitchFamily="18" charset="-127"/>
              </a:rPr>
              <a:t>size.</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23" name="Picture 22">
            <a:extLst>
              <a:ext uri="{FF2B5EF4-FFF2-40B4-BE49-F238E27FC236}">
                <a16:creationId xmlns:a16="http://schemas.microsoft.com/office/drawing/2014/main" id="{C5408F7D-A2C6-B4B7-DC2C-433355EEC9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3583798"/>
            <a:ext cx="2257425" cy="1660361"/>
          </a:xfrm>
          <a:prstGeom prst="rect">
            <a:avLst/>
          </a:prstGeom>
        </p:spPr>
      </p:pic>
      <p:sp>
        <p:nvSpPr>
          <p:cNvPr id="24" name="Rectangle 23">
            <a:extLst>
              <a:ext uri="{FF2B5EF4-FFF2-40B4-BE49-F238E27FC236}">
                <a16:creationId xmlns:a16="http://schemas.microsoft.com/office/drawing/2014/main" id="{AB715606-E966-C0FF-320A-3BBA5A66846B}"/>
              </a:ext>
            </a:extLst>
          </p:cNvPr>
          <p:cNvSpPr/>
          <p:nvPr/>
        </p:nvSpPr>
        <p:spPr>
          <a:xfrm>
            <a:off x="2810145" y="3645024"/>
            <a:ext cx="6192689" cy="2585323"/>
          </a:xfrm>
          <a:prstGeom prst="rect">
            <a:avLst/>
          </a:prstGeom>
          <a:noFill/>
        </p:spPr>
        <p:txBody>
          <a:bodyPr wrap="squar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Arduino:</a:t>
            </a:r>
            <a:endParaRPr lang="en-IN" sz="1800" dirty="0">
              <a:effectLst/>
              <a:latin typeface="Times New Roman" panose="02020603050405020304" pitchFamily="18" charset="0"/>
              <a:ea typeface="Batang" panose="02030600000101010101" pitchFamily="18" charset="-127"/>
            </a:endParaRPr>
          </a:p>
          <a:p>
            <a:r>
              <a:rPr lang="en-US" sz="1800" dirty="0">
                <a:solidFill>
                  <a:srgbClr val="000000"/>
                </a:solidFill>
                <a:effectLst/>
                <a:latin typeface="Times New Roman" panose="02020603050405020304" pitchFamily="18" charset="0"/>
                <a:ea typeface="Batang" panose="02030600000101010101" pitchFamily="18" charset="-127"/>
              </a:rPr>
              <a:t>The Arduino Uno is a type of Arduino board that is provided as an open-source board that uses an ATmega328p microcontroller in the board. The Arduino Uno contains a set of analog and digital pins that are input and output pins which are used to connect the board to other components. There are a total of fourteen I/O pins placed inboard in which six are analog input pins. The board has a USB connection that can be used to a power supply to the board.</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04623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2490359-F16B-774B-E56A-8B8983BB3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476671"/>
            <a:ext cx="2545912" cy="2329239"/>
          </a:xfrm>
          <a:prstGeom prst="rect">
            <a:avLst/>
          </a:prstGeom>
        </p:spPr>
      </p:pic>
      <p:pic>
        <p:nvPicPr>
          <p:cNvPr id="11" name="Picture 10">
            <a:extLst>
              <a:ext uri="{FF2B5EF4-FFF2-40B4-BE49-F238E27FC236}">
                <a16:creationId xmlns:a16="http://schemas.microsoft.com/office/drawing/2014/main" id="{B2AA533E-73AC-2604-E984-CA3FB59DF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2852936"/>
            <a:ext cx="2545912" cy="3773282"/>
          </a:xfrm>
          <a:prstGeom prst="rect">
            <a:avLst/>
          </a:prstGeom>
        </p:spPr>
      </p:pic>
      <p:sp>
        <p:nvSpPr>
          <p:cNvPr id="12" name="TextBox 11">
            <a:extLst>
              <a:ext uri="{FF2B5EF4-FFF2-40B4-BE49-F238E27FC236}">
                <a16:creationId xmlns:a16="http://schemas.microsoft.com/office/drawing/2014/main" id="{FD51A832-A7D4-105E-B5DB-C66FDD41EE9D}"/>
              </a:ext>
            </a:extLst>
          </p:cNvPr>
          <p:cNvSpPr txBox="1"/>
          <p:nvPr/>
        </p:nvSpPr>
        <p:spPr>
          <a:xfrm>
            <a:off x="1069568" y="2996952"/>
            <a:ext cx="2061943" cy="338554"/>
          </a:xfrm>
          <a:prstGeom prst="rect">
            <a:avLst/>
          </a:prstGeom>
          <a:noFill/>
        </p:spPr>
        <p:txBody>
          <a:bodyPr wrap="square" rtlCol="0">
            <a:spAutoFit/>
          </a:bodyPr>
          <a:lstStyle/>
          <a:p>
            <a:r>
              <a:rPr lang="en-IN" sz="1600" dirty="0"/>
              <a:t>USB  CABLE</a:t>
            </a:r>
          </a:p>
        </p:txBody>
      </p:sp>
      <p:sp>
        <p:nvSpPr>
          <p:cNvPr id="15" name="TextBox 14">
            <a:extLst>
              <a:ext uri="{FF2B5EF4-FFF2-40B4-BE49-F238E27FC236}">
                <a16:creationId xmlns:a16="http://schemas.microsoft.com/office/drawing/2014/main" id="{F4A67532-63C0-6B45-A212-3A9DC92B8C15}"/>
              </a:ext>
            </a:extLst>
          </p:cNvPr>
          <p:cNvSpPr txBox="1"/>
          <p:nvPr/>
        </p:nvSpPr>
        <p:spPr>
          <a:xfrm>
            <a:off x="5927666" y="2996952"/>
            <a:ext cx="2061943" cy="338554"/>
          </a:xfrm>
          <a:prstGeom prst="rect">
            <a:avLst/>
          </a:prstGeom>
          <a:noFill/>
        </p:spPr>
        <p:txBody>
          <a:bodyPr wrap="square" rtlCol="0">
            <a:spAutoFit/>
          </a:bodyPr>
          <a:lstStyle/>
          <a:p>
            <a:r>
              <a:rPr lang="en-IN" sz="1600" dirty="0"/>
              <a:t>RED-BLACK WIRES</a:t>
            </a:r>
          </a:p>
        </p:txBody>
      </p:sp>
      <p:pic>
        <p:nvPicPr>
          <p:cNvPr id="17" name="Picture 16">
            <a:extLst>
              <a:ext uri="{FF2B5EF4-FFF2-40B4-BE49-F238E27FC236}">
                <a16:creationId xmlns:a16="http://schemas.microsoft.com/office/drawing/2014/main" id="{C37D9EB8-4F8E-50CA-4E92-3F9A566A40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0505" y="412576"/>
            <a:ext cx="2536671" cy="2152327"/>
          </a:xfrm>
          <a:prstGeom prst="rect">
            <a:avLst/>
          </a:prstGeom>
        </p:spPr>
      </p:pic>
      <p:sp>
        <p:nvSpPr>
          <p:cNvPr id="20" name="TextBox 19">
            <a:extLst>
              <a:ext uri="{FF2B5EF4-FFF2-40B4-BE49-F238E27FC236}">
                <a16:creationId xmlns:a16="http://schemas.microsoft.com/office/drawing/2014/main" id="{B55E3833-6A10-6BD0-8826-6B4E8B01BD07}"/>
              </a:ext>
            </a:extLst>
          </p:cNvPr>
          <p:cNvSpPr txBox="1"/>
          <p:nvPr/>
        </p:nvSpPr>
        <p:spPr>
          <a:xfrm>
            <a:off x="2843808" y="5805264"/>
            <a:ext cx="2061943" cy="338554"/>
          </a:xfrm>
          <a:prstGeom prst="rect">
            <a:avLst/>
          </a:prstGeom>
          <a:noFill/>
        </p:spPr>
        <p:txBody>
          <a:bodyPr wrap="square" rtlCol="0">
            <a:spAutoFit/>
          </a:bodyPr>
          <a:lstStyle/>
          <a:p>
            <a:r>
              <a:rPr lang="en-IN" sz="1600" dirty="0"/>
              <a:t>BATTERY HOLDER </a:t>
            </a:r>
          </a:p>
        </p:txBody>
      </p:sp>
    </p:spTree>
    <p:extLst>
      <p:ext uri="{BB962C8B-B14F-4D97-AF65-F5344CB8AC3E}">
        <p14:creationId xmlns:p14="http://schemas.microsoft.com/office/powerpoint/2010/main" val="4210066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D7E798-EC09-5FB3-E1C5-CD0E69CBEB1D}"/>
              </a:ext>
            </a:extLst>
          </p:cNvPr>
          <p:cNvSpPr/>
          <p:nvPr/>
        </p:nvSpPr>
        <p:spPr>
          <a:xfrm>
            <a:off x="2267744" y="188640"/>
            <a:ext cx="408926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Expected result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00DE46A8-AA13-21E9-D1DF-9C8644176EE3}"/>
              </a:ext>
            </a:extLst>
          </p:cNvPr>
          <p:cNvSpPr/>
          <p:nvPr/>
        </p:nvSpPr>
        <p:spPr>
          <a:xfrm>
            <a:off x="433748" y="1412776"/>
            <a:ext cx="7757252" cy="4308872"/>
          </a:xfrm>
          <a:prstGeom prst="rect">
            <a:avLst/>
          </a:prstGeom>
          <a:noFill/>
        </p:spPr>
        <p:txBody>
          <a:bodyPr wrap="square" lIns="91440" tIns="45720" rIns="91440" bIns="45720">
            <a:spAutoFit/>
          </a:bodyPr>
          <a:lstStyle/>
          <a:p>
            <a:pPr algn="just"/>
            <a:r>
              <a:rPr lang="en-IN" sz="2000" dirty="0"/>
              <a:t>Our project is an innovative idea of intelligent system which has basically line detection feature and will provide help in various fields like Industry sectors, service sectors and hospitals. The sensors In this system are a type of infrared sensor that senses the line and gives the feedback to the microcontroller unit. </a:t>
            </a:r>
          </a:p>
          <a:p>
            <a:pPr algn="just"/>
            <a:r>
              <a:rPr lang="en-IN" sz="2000" dirty="0"/>
              <a:t>1. The battery activates the circuit. </a:t>
            </a:r>
          </a:p>
          <a:p>
            <a:pPr algn="just"/>
            <a:r>
              <a:rPr lang="en-IN" sz="2000" dirty="0"/>
              <a:t>2. The sensor transmitter transmits the frequency, which reflects from the surface, Sensor receiver receives the reflected frequency and gives it to the microcontroller. </a:t>
            </a:r>
          </a:p>
          <a:p>
            <a:pPr algn="just"/>
            <a:r>
              <a:rPr lang="en-IN" sz="2000" dirty="0"/>
              <a:t>3. The microcontroller processes it and gives the signal to motor driver Lc . </a:t>
            </a:r>
          </a:p>
          <a:p>
            <a:pPr algn="just"/>
            <a:r>
              <a:rPr lang="en-IN" sz="2000" dirty="0"/>
              <a:t>4. Motor driver IC rotates the motors as per the signal receive and then the wheels rotate.</a:t>
            </a:r>
            <a:endParaRPr lang="en-IN" sz="2000" dirty="0">
              <a:effectLst/>
              <a:latin typeface="Times New Roman" panose="02020603050405020304" pitchFamily="18" charset="0"/>
              <a:ea typeface="Batang" panose="02030600000101010101" pitchFamily="18" charset="-127"/>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85526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3E257B-BD6C-61EA-F054-4A5F5F4C3C75}"/>
              </a:ext>
            </a:extLst>
          </p:cNvPr>
          <p:cNvSpPr/>
          <p:nvPr/>
        </p:nvSpPr>
        <p:spPr>
          <a:xfrm>
            <a:off x="3106855" y="57398"/>
            <a:ext cx="293029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References</a:t>
            </a:r>
          </a:p>
        </p:txBody>
      </p:sp>
      <p:sp>
        <p:nvSpPr>
          <p:cNvPr id="5" name="Rectangle 4">
            <a:extLst>
              <a:ext uri="{FF2B5EF4-FFF2-40B4-BE49-F238E27FC236}">
                <a16:creationId xmlns:a16="http://schemas.microsoft.com/office/drawing/2014/main" id="{A3256C6E-F940-9110-ADD9-9C45D759D43B}"/>
              </a:ext>
            </a:extLst>
          </p:cNvPr>
          <p:cNvSpPr/>
          <p:nvPr/>
        </p:nvSpPr>
        <p:spPr>
          <a:xfrm>
            <a:off x="151894" y="764704"/>
            <a:ext cx="8964488" cy="6740307"/>
          </a:xfrm>
          <a:prstGeom prst="rect">
            <a:avLst/>
          </a:prstGeom>
          <a:noFill/>
        </p:spPr>
        <p:txBody>
          <a:bodyPr wrap="square" lIns="91440" tIns="45720" rIns="91440" bIns="45720">
            <a:spAutoFit/>
          </a:bodyPr>
          <a:lstStyle/>
          <a:p>
            <a:pPr marL="342900" lvl="0" indent="-342900">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Hye-Jong </a:t>
            </a:r>
            <a:r>
              <a:rPr lang="en-US" sz="1800" dirty="0" err="1">
                <a:effectLst/>
                <a:latin typeface="Times New Roman" panose="02020603050405020304" pitchFamily="18" charset="0"/>
                <a:ea typeface="Batang" panose="02030600000101010101" pitchFamily="18" charset="-127"/>
              </a:rPr>
              <a:t>Kim,Yuto</a:t>
            </a:r>
            <a:r>
              <a:rPr lang="en-US" sz="1800" dirty="0">
                <a:effectLst/>
                <a:latin typeface="Times New Roman" panose="02020603050405020304" pitchFamily="18" charset="0"/>
                <a:ea typeface="Batang" panose="02030600000101010101" pitchFamily="18" charset="-127"/>
              </a:rPr>
              <a:t> </a:t>
            </a:r>
            <a:r>
              <a:rPr lang="en-US" sz="1800" dirty="0" err="1">
                <a:effectLst/>
                <a:latin typeface="Times New Roman" panose="02020603050405020304" pitchFamily="18" charset="0"/>
                <a:ea typeface="Batang" panose="02030600000101010101" pitchFamily="18" charset="-127"/>
              </a:rPr>
              <a:t>Tanaka,Akihiro</a:t>
            </a:r>
            <a:r>
              <a:rPr lang="en-US" sz="1800" dirty="0">
                <a:effectLst/>
                <a:latin typeface="Times New Roman" panose="02020603050405020304" pitchFamily="18" charset="0"/>
                <a:ea typeface="Batang" panose="02030600000101010101" pitchFamily="18" charset="-127"/>
              </a:rPr>
              <a:t> </a:t>
            </a:r>
            <a:r>
              <a:rPr lang="en-US" sz="1800" dirty="0" err="1">
                <a:effectLst/>
                <a:latin typeface="Times New Roman" panose="02020603050405020304" pitchFamily="18" charset="0"/>
                <a:ea typeface="Batang" panose="02030600000101010101" pitchFamily="18" charset="-127"/>
              </a:rPr>
              <a:t>Kawamura,Sadao</a:t>
            </a:r>
            <a:r>
              <a:rPr lang="en-US" sz="1800" dirty="0">
                <a:effectLst/>
                <a:latin typeface="Times New Roman" panose="02020603050405020304" pitchFamily="18" charset="0"/>
                <a:ea typeface="Batang" panose="02030600000101010101" pitchFamily="18" charset="-127"/>
              </a:rPr>
              <a:t> Kawamura and Yasutaka </a:t>
            </a:r>
            <a:r>
              <a:rPr lang="en-US" sz="1800" dirty="0" err="1">
                <a:effectLst/>
                <a:latin typeface="Times New Roman" panose="02020603050405020304" pitchFamily="18" charset="0"/>
                <a:ea typeface="Batang" panose="02030600000101010101" pitchFamily="18" charset="-127"/>
              </a:rPr>
              <a:t>Nishioka</a:t>
            </a:r>
            <a:r>
              <a:rPr lang="en-US" sz="1800" dirty="0">
                <a:effectLst/>
                <a:latin typeface="Times New Roman" panose="02020603050405020304" pitchFamily="18" charset="0"/>
                <a:ea typeface="Batang" panose="02030600000101010101" pitchFamily="18" charset="-127"/>
              </a:rPr>
              <a:t>, “Development of an inflatable robotic arm system controlled by a joystick”, IEEE Conference Publications, 2015,Pages: 664 – 669.</a:t>
            </a:r>
            <a:endParaRPr lang="en-IN" sz="1800" dirty="0">
              <a:effectLst/>
              <a:latin typeface="Times New Roman" panose="02020603050405020304" pitchFamily="18" charset="0"/>
              <a:ea typeface="Batang" panose="02030600000101010101" pitchFamily="18" charset="-127"/>
            </a:endParaRPr>
          </a:p>
          <a:p>
            <a:pPr marL="342900" lvl="0" indent="-342900">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 D. </a:t>
            </a:r>
            <a:r>
              <a:rPr lang="en-US" sz="1800" dirty="0" err="1">
                <a:effectLst/>
                <a:latin typeface="Times New Roman" panose="02020603050405020304" pitchFamily="18" charset="0"/>
                <a:ea typeface="Batang" panose="02030600000101010101" pitchFamily="18" charset="-127"/>
              </a:rPr>
              <a:t>Bassily</a:t>
            </a:r>
            <a:r>
              <a:rPr lang="en-US" sz="1800" dirty="0">
                <a:effectLst/>
                <a:latin typeface="Times New Roman" panose="02020603050405020304" pitchFamily="18" charset="0"/>
                <a:ea typeface="Batang" panose="02030600000101010101" pitchFamily="18" charset="-127"/>
              </a:rPr>
              <a:t>, C. </a:t>
            </a:r>
            <a:r>
              <a:rPr lang="en-US" sz="1800" dirty="0" err="1">
                <a:effectLst/>
                <a:latin typeface="Times New Roman" panose="02020603050405020304" pitchFamily="18" charset="0"/>
                <a:ea typeface="Batang" panose="02030600000101010101" pitchFamily="18" charset="-127"/>
              </a:rPr>
              <a:t>Georgoulas</a:t>
            </a:r>
            <a:r>
              <a:rPr lang="en-US" sz="1800" dirty="0">
                <a:effectLst/>
                <a:latin typeface="Times New Roman" panose="02020603050405020304" pitchFamily="18" charset="0"/>
                <a:ea typeface="Batang" panose="02030600000101010101" pitchFamily="18" charset="-127"/>
              </a:rPr>
              <a:t>, J. </a:t>
            </a:r>
            <a:r>
              <a:rPr lang="en-US" sz="1800" dirty="0" err="1">
                <a:effectLst/>
                <a:latin typeface="Times New Roman" panose="02020603050405020304" pitchFamily="18" charset="0"/>
                <a:ea typeface="Batang" panose="02030600000101010101" pitchFamily="18" charset="-127"/>
              </a:rPr>
              <a:t>Güttler</a:t>
            </a:r>
            <a:r>
              <a:rPr lang="en-US" sz="1800" dirty="0">
                <a:effectLst/>
                <a:latin typeface="Times New Roman" panose="02020603050405020304" pitchFamily="18" charset="0"/>
                <a:ea typeface="Batang" panose="02030600000101010101" pitchFamily="18" charset="-127"/>
              </a:rPr>
              <a:t>, T. </a:t>
            </a:r>
            <a:r>
              <a:rPr lang="en-US" sz="1800" dirty="0" err="1">
                <a:effectLst/>
                <a:latin typeface="Times New Roman" panose="02020603050405020304" pitchFamily="18" charset="0"/>
                <a:ea typeface="Batang" panose="02030600000101010101" pitchFamily="18" charset="-127"/>
              </a:rPr>
              <a:t>Linner</a:t>
            </a:r>
            <a:r>
              <a:rPr lang="en-US" sz="1800" dirty="0">
                <a:effectLst/>
                <a:latin typeface="Times New Roman" panose="02020603050405020304" pitchFamily="18" charset="0"/>
                <a:ea typeface="Batang" panose="02030600000101010101" pitchFamily="18" charset="-127"/>
              </a:rPr>
              <a:t>, T. Bock, TU </a:t>
            </a:r>
            <a:r>
              <a:rPr lang="en-US" sz="1800" dirty="0" err="1">
                <a:effectLst/>
                <a:latin typeface="Times New Roman" panose="02020603050405020304" pitchFamily="18" charset="0"/>
                <a:ea typeface="Batang" panose="02030600000101010101" pitchFamily="18" charset="-127"/>
              </a:rPr>
              <a:t>Munchen</a:t>
            </a:r>
            <a:r>
              <a:rPr lang="en-US" sz="1800" dirty="0">
                <a:effectLst/>
                <a:latin typeface="Times New Roman" panose="02020603050405020304" pitchFamily="18" charset="0"/>
                <a:ea typeface="Batang" panose="02030600000101010101" pitchFamily="18" charset="-127"/>
              </a:rPr>
              <a:t> and Germany, “Intuitive and Adaptive Robotic Arm Manipulation Using the Leap Motion Controller”, Conference ISR ROBOTIK, 2014,Pages: 1 – 7.</a:t>
            </a:r>
            <a:endParaRPr lang="en-IN" sz="1800" dirty="0">
              <a:effectLst/>
              <a:latin typeface="Times New Roman" panose="02020603050405020304" pitchFamily="18" charset="0"/>
              <a:ea typeface="Batang" panose="02030600000101010101" pitchFamily="18" charset="-127"/>
            </a:endParaRPr>
          </a:p>
          <a:p>
            <a:pPr marL="342900" lvl="0" indent="-342900">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 Gold, S., Rangarajan, A., Lu, C., </a:t>
            </a:r>
            <a:r>
              <a:rPr lang="en-US" sz="1800" dirty="0" err="1">
                <a:effectLst/>
                <a:latin typeface="Times New Roman" panose="02020603050405020304" pitchFamily="18" charset="0"/>
                <a:ea typeface="Batang" panose="02030600000101010101" pitchFamily="18" charset="-127"/>
              </a:rPr>
              <a:t>Mjolsness</a:t>
            </a:r>
            <a:r>
              <a:rPr lang="en-US" sz="1800" dirty="0">
                <a:effectLst/>
                <a:latin typeface="Times New Roman" panose="02020603050405020304" pitchFamily="18" charset="0"/>
                <a:ea typeface="Batang" panose="02030600000101010101" pitchFamily="18" charset="-127"/>
              </a:rPr>
              <a:t>, E.: New Algorithms for 2D and 3D Point Matching: Pose Estimation and Correspondence. Pattern Recognition 31, 957– 964 (1997).</a:t>
            </a:r>
            <a:endParaRPr lang="en-IN" sz="1800" dirty="0">
              <a:effectLst/>
              <a:latin typeface="Times New Roman" panose="02020603050405020304" pitchFamily="18" charset="0"/>
              <a:ea typeface="Batang" panose="02030600000101010101" pitchFamily="18" charset="-127"/>
            </a:endParaRPr>
          </a:p>
          <a:p>
            <a:pPr marL="342900" lvl="0" indent="-342900">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Boucher, F. : From need to innovation [industrial activities]. IEEE Robotics Automation Magazine 22, no 3, 18–19 (2015).</a:t>
            </a:r>
            <a:endParaRPr lang="en-IN" sz="1800" dirty="0">
              <a:effectLst/>
              <a:latin typeface="Times New Roman" panose="02020603050405020304" pitchFamily="18" charset="0"/>
              <a:ea typeface="Batang" panose="02030600000101010101" pitchFamily="18" charset="-127"/>
            </a:endParaRPr>
          </a:p>
          <a:p>
            <a:pPr marL="342900" lvl="0" indent="-342900">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HS </a:t>
            </a:r>
            <a:r>
              <a:rPr lang="en-US" sz="1800" dirty="0" err="1">
                <a:effectLst/>
                <a:latin typeface="Times New Roman" panose="02020603050405020304" pitchFamily="18" charset="0"/>
                <a:ea typeface="Batang" panose="02030600000101010101" pitchFamily="18" charset="-127"/>
              </a:rPr>
              <a:t>Juang</a:t>
            </a:r>
            <a:r>
              <a:rPr lang="en-US" sz="1800" dirty="0">
                <a:effectLst/>
                <a:latin typeface="Times New Roman" panose="02020603050405020304" pitchFamily="18" charset="0"/>
                <a:ea typeface="Batang" panose="02030600000101010101" pitchFamily="18" charset="-127"/>
              </a:rPr>
              <a:t>, KY </a:t>
            </a:r>
            <a:r>
              <a:rPr lang="en-US" sz="1800" dirty="0" err="1">
                <a:effectLst/>
                <a:latin typeface="Times New Roman" panose="02020603050405020304" pitchFamily="18" charset="0"/>
                <a:ea typeface="Batang" panose="02030600000101010101" pitchFamily="18" charset="-127"/>
              </a:rPr>
              <a:t>Lurrr</a:t>
            </a:r>
            <a:r>
              <a:rPr lang="en-US" sz="1800" dirty="0">
                <a:effectLst/>
                <a:latin typeface="Times New Roman" panose="02020603050405020304" pitchFamily="18" charset="0"/>
                <a:ea typeface="Batang" panose="02030600000101010101" pitchFamily="18" charset="-127"/>
              </a:rPr>
              <a:t>. Design and control of a two-wheel self-balancing robot using the Arduino microcontroller board. Control and Automation (ICCA), 2013</a:t>
            </a:r>
            <a:endParaRPr lang="en-IN" sz="1800" dirty="0">
              <a:effectLst/>
              <a:latin typeface="Times New Roman" panose="02020603050405020304" pitchFamily="18" charset="0"/>
              <a:ea typeface="Batang" panose="02030600000101010101" pitchFamily="18" charset="-127"/>
            </a:endParaRPr>
          </a:p>
          <a:p>
            <a:pPr marL="342900" lvl="0" indent="-342900">
              <a:lnSpc>
                <a:spcPct val="150000"/>
              </a:lnSpc>
              <a:buFont typeface="+mj-lt"/>
              <a:buAutoNum type="arabicPeriod"/>
            </a:pPr>
            <a:r>
              <a:rPr lang="en-US" sz="1800" dirty="0">
                <a:effectLst/>
                <a:latin typeface="Times New Roman" panose="02020603050405020304" pitchFamily="18" charset="0"/>
                <a:ea typeface="Batang" panose="02030600000101010101" pitchFamily="18" charset="-127"/>
              </a:rPr>
              <a:t>R Krishna, GS </a:t>
            </a:r>
            <a:r>
              <a:rPr lang="en-US" sz="1800" dirty="0" err="1">
                <a:effectLst/>
                <a:latin typeface="Times New Roman" panose="02020603050405020304" pitchFamily="18" charset="0"/>
                <a:ea typeface="Batang" panose="02030600000101010101" pitchFamily="18" charset="-127"/>
              </a:rPr>
              <a:t>Bala</a:t>
            </a:r>
            <a:r>
              <a:rPr lang="en-US" sz="1800" dirty="0">
                <a:effectLst/>
                <a:latin typeface="Times New Roman" panose="02020603050405020304" pitchFamily="18" charset="0"/>
                <a:ea typeface="Batang" panose="02030600000101010101" pitchFamily="18" charset="-127"/>
              </a:rPr>
              <a:t>, SS ASC, BBP </a:t>
            </a:r>
            <a:r>
              <a:rPr lang="en-US" sz="1800" dirty="0" err="1">
                <a:effectLst/>
                <a:latin typeface="Times New Roman" panose="02020603050405020304" pitchFamily="18" charset="0"/>
                <a:ea typeface="Batang" panose="02030600000101010101" pitchFamily="18" charset="-127"/>
              </a:rPr>
              <a:t>Sarma</a:t>
            </a:r>
            <a:r>
              <a:rPr lang="en-US" sz="1800" dirty="0">
                <a:effectLst/>
                <a:latin typeface="Times New Roman" panose="02020603050405020304" pitchFamily="18" charset="0"/>
                <a:ea typeface="Batang" panose="02030600000101010101" pitchFamily="18" charset="-127"/>
              </a:rPr>
              <a:t>. Design and implementation of a robotic arm based on haptic technology. Int. J. of Eng. Research. 2012.</a:t>
            </a:r>
            <a:endParaRPr lang="en-IN" sz="1800" dirty="0">
              <a:effectLst/>
              <a:latin typeface="Times New Roman" panose="02020603050405020304" pitchFamily="18" charset="0"/>
              <a:ea typeface="Batang" panose="02030600000101010101" pitchFamily="18" charset="-127"/>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0690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26593"/>
            <a:ext cx="7772400" cy="1039091"/>
          </a:xfrm>
        </p:spPr>
        <p:txBody>
          <a:bodyPr>
            <a:normAutofit/>
          </a:bodyPr>
          <a:lstStyle/>
          <a:p>
            <a:pPr algn="ctr"/>
            <a:r>
              <a:rPr lang="en-IN" sz="4400" dirty="0">
                <a:latin typeface="Times New Roman" panose="02020603050405020304" pitchFamily="18" charset="0"/>
                <a:cs typeface="Times New Roman" panose="02020603050405020304" pitchFamily="18" charset="0"/>
              </a:rPr>
              <a:t>Contents </a:t>
            </a:r>
          </a:p>
        </p:txBody>
      </p:sp>
      <p:sp>
        <p:nvSpPr>
          <p:cNvPr id="3" name="Content Placeholder 2"/>
          <p:cNvSpPr>
            <a:spLocks noGrp="1"/>
          </p:cNvSpPr>
          <p:nvPr>
            <p:ph sz="quarter" idx="1"/>
          </p:nvPr>
        </p:nvSpPr>
        <p:spPr>
          <a:xfrm>
            <a:off x="914400" y="1556792"/>
            <a:ext cx="7772400" cy="4572000"/>
          </a:xfrm>
        </p:spPr>
        <p:txBody>
          <a:bodyPr>
            <a:normAutofit/>
          </a:bodyPr>
          <a:lstStyle/>
          <a:p>
            <a:r>
              <a:rPr lang="en-IN" sz="2800" dirty="0">
                <a:latin typeface="Times New Roman" panose="02020603050405020304" pitchFamily="18" charset="0"/>
                <a:cs typeface="Times New Roman" panose="02020603050405020304" pitchFamily="18" charset="0"/>
              </a:rPr>
              <a:t>Introduction</a:t>
            </a:r>
          </a:p>
          <a:p>
            <a:r>
              <a:rPr lang="en-IN" sz="2800" dirty="0">
                <a:latin typeface="Times New Roman" panose="02020603050405020304" pitchFamily="18" charset="0"/>
                <a:cs typeface="Times New Roman" panose="02020603050405020304" pitchFamily="18" charset="0"/>
              </a:rPr>
              <a:t>Literature survey</a:t>
            </a:r>
          </a:p>
          <a:p>
            <a:r>
              <a:rPr lang="en-IN" sz="2800" dirty="0">
                <a:latin typeface="Times New Roman" panose="02020603050405020304" pitchFamily="18" charset="0"/>
                <a:cs typeface="Times New Roman" panose="02020603050405020304" pitchFamily="18" charset="0"/>
              </a:rPr>
              <a:t>Problem statement</a:t>
            </a:r>
          </a:p>
          <a:p>
            <a:r>
              <a:rPr lang="en-IN" sz="2800" dirty="0">
                <a:latin typeface="Times New Roman" panose="02020603050405020304" pitchFamily="18" charset="0"/>
                <a:cs typeface="Times New Roman" panose="02020603050405020304" pitchFamily="18" charset="0"/>
              </a:rPr>
              <a:t>Objectives</a:t>
            </a:r>
          </a:p>
          <a:p>
            <a:r>
              <a:rPr lang="en-IN" sz="2800" dirty="0">
                <a:latin typeface="Times New Roman" panose="02020603050405020304" pitchFamily="18" charset="0"/>
                <a:cs typeface="Times New Roman" panose="02020603050405020304" pitchFamily="18" charset="0"/>
              </a:rPr>
              <a:t>Methodologies </a:t>
            </a:r>
          </a:p>
          <a:p>
            <a:r>
              <a:rPr lang="en-IN" sz="2800" dirty="0">
                <a:latin typeface="Times New Roman" panose="02020603050405020304" pitchFamily="18" charset="0"/>
                <a:cs typeface="Times New Roman" panose="02020603050405020304" pitchFamily="18" charset="0"/>
              </a:rPr>
              <a:t>Hardware and software requirements</a:t>
            </a:r>
          </a:p>
          <a:p>
            <a:r>
              <a:rPr lang="en-IN" sz="2800" dirty="0">
                <a:latin typeface="Times New Roman" panose="02020603050405020304" pitchFamily="18" charset="0"/>
                <a:cs typeface="Times New Roman" panose="02020603050405020304" pitchFamily="18" charset="0"/>
              </a:rPr>
              <a:t>Expected Results</a:t>
            </a:r>
          </a:p>
          <a:p>
            <a:r>
              <a:rPr lang="en-IN" sz="2800" dirty="0">
                <a:latin typeface="Times New Roman" panose="02020603050405020304" pitchFamily="18" charset="0"/>
                <a:cs typeface="Times New Roman" panose="02020603050405020304" pitchFamily="18" charset="0"/>
              </a:rPr>
              <a:t>References</a:t>
            </a: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480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67544" y="1242568"/>
            <a:ext cx="7772400" cy="4894262"/>
          </a:xfrm>
        </p:spPr>
        <p:txBody>
          <a:bodyPr>
            <a:noAutofit/>
          </a:bodyPr>
          <a:lstStyle/>
          <a:p>
            <a:pPr marL="514350" indent="-285750" algn="just">
              <a:lnSpc>
                <a:spcPct val="150000"/>
              </a:lnSpc>
              <a:buFont typeface="Arial" panose="020B0604020202020204" pitchFamily="34" charset="0"/>
              <a:buChar char="•"/>
            </a:pPr>
            <a:r>
              <a:rPr lang="en-US" sz="2000" dirty="0"/>
              <a:t>Robotic arms - used for industry automation and operation in the hazardous environment. </a:t>
            </a:r>
          </a:p>
          <a:p>
            <a:pPr marL="514350" indent="-285750" algn="just">
              <a:lnSpc>
                <a:spcPct val="150000"/>
              </a:lnSpc>
              <a:buFont typeface="Arial" panose="020B0604020202020204" pitchFamily="34" charset="0"/>
              <a:buChar char="•"/>
            </a:pPr>
            <a:r>
              <a:rPr lang="en-US" sz="2000" dirty="0"/>
              <a:t>Evaluated on the basis of backlash, payload, speed, repeatability, compliance, human safety, and cost. </a:t>
            </a:r>
          </a:p>
          <a:p>
            <a:pPr marL="514350" indent="-285750" algn="just">
              <a:lnSpc>
                <a:spcPct val="150000"/>
              </a:lnSpc>
              <a:buFont typeface="Arial" panose="020B0604020202020204" pitchFamily="34" charset="0"/>
              <a:buChar char="•"/>
            </a:pPr>
            <a:r>
              <a:rPr lang="en-US" sz="2000" dirty="0"/>
              <a:t>Grasping and object manipulation, high repeatability and low backlash are important.</a:t>
            </a:r>
          </a:p>
          <a:p>
            <a:pPr marL="514350" indent="-285750" algn="just">
              <a:lnSpc>
                <a:spcPct val="150000"/>
              </a:lnSpc>
              <a:buFont typeface="Arial" panose="020B0604020202020204" pitchFamily="34" charset="0"/>
              <a:buChar char="•"/>
            </a:pPr>
            <a:r>
              <a:rPr lang="en-US" sz="2000" dirty="0"/>
              <a:t>Arduino UNO A000066 is used as the brain of the robotic arm,</a:t>
            </a:r>
          </a:p>
          <a:p>
            <a:pPr marL="514350" indent="-285750" algn="just">
              <a:lnSpc>
                <a:spcPct val="150000"/>
              </a:lnSpc>
              <a:buFont typeface="Arial" panose="020B0604020202020204" pitchFamily="34" charset="0"/>
              <a:buChar char="•"/>
            </a:pPr>
            <a:r>
              <a:rPr lang="en-US" sz="2000" dirty="0"/>
              <a:t>Force sensors are placed at the gripper for finding the force applied on the object</a:t>
            </a:r>
          </a:p>
          <a:p>
            <a:pPr marL="514350" indent="-285750" algn="just">
              <a:lnSpc>
                <a:spcPct val="150000"/>
              </a:lnSpc>
              <a:buFont typeface="Arial" panose="020B0604020202020204" pitchFamily="34" charset="0"/>
              <a:buChar char="•"/>
            </a:pPr>
            <a:r>
              <a:rPr lang="en-US" sz="2000" dirty="0"/>
              <a:t> Potentiometers are used at the joints for detecting the position of the motor shaft</a:t>
            </a:r>
            <a:endParaRPr lang="en-IN" sz="2000" dirty="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ü"/>
            </a:pPr>
            <a:endParaRPr lang="en-IN" sz="2400" dirty="0">
              <a:latin typeface="Times New Roman" panose="02020603050405020304" pitchFamily="18" charset="0"/>
              <a:cs typeface="Times New Roman" panose="02020603050405020304" pitchFamily="18" charset="0"/>
            </a:endParaRPr>
          </a:p>
          <a:p>
            <a:pPr marL="594360" lvl="2" indent="0" algn="just">
              <a:buNone/>
            </a:pPr>
            <a:endParaRPr lang="en-IN"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2273C57-6A6E-54C7-A4E9-4EAF5A9F00A9}"/>
              </a:ext>
            </a:extLst>
          </p:cNvPr>
          <p:cNvSpPr/>
          <p:nvPr/>
        </p:nvSpPr>
        <p:spPr>
          <a:xfrm>
            <a:off x="2829536" y="259505"/>
            <a:ext cx="348492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Introduction </a:t>
            </a:r>
          </a:p>
        </p:txBody>
      </p:sp>
    </p:spTree>
    <p:extLst>
      <p:ext uri="{BB962C8B-B14F-4D97-AF65-F5344CB8AC3E}">
        <p14:creationId xmlns:p14="http://schemas.microsoft.com/office/powerpoint/2010/main" val="285986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DFCD55-EB5A-D292-A8B8-9D85F8D6B6C6}"/>
              </a:ext>
            </a:extLst>
          </p:cNvPr>
          <p:cNvSpPr/>
          <p:nvPr/>
        </p:nvSpPr>
        <p:spPr>
          <a:xfrm>
            <a:off x="2051720" y="260648"/>
            <a:ext cx="455079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Literature Survey</a:t>
            </a:r>
          </a:p>
        </p:txBody>
      </p:sp>
      <p:sp>
        <p:nvSpPr>
          <p:cNvPr id="4" name="TextBox 3">
            <a:extLst>
              <a:ext uri="{FF2B5EF4-FFF2-40B4-BE49-F238E27FC236}">
                <a16:creationId xmlns:a16="http://schemas.microsoft.com/office/drawing/2014/main" id="{F98E8632-FCF7-C377-0A71-1F07743111C4}"/>
              </a:ext>
            </a:extLst>
          </p:cNvPr>
          <p:cNvSpPr txBox="1"/>
          <p:nvPr/>
        </p:nvSpPr>
        <p:spPr>
          <a:xfrm flipH="1">
            <a:off x="89756" y="28951"/>
            <a:ext cx="8964488" cy="7244547"/>
          </a:xfrm>
          <a:prstGeom prst="rect">
            <a:avLst/>
          </a:prstGeom>
          <a:noFill/>
        </p:spPr>
        <p:txBody>
          <a:bodyPr wrap="square" rtlCol="0">
            <a:spAutoFit/>
          </a:bodyPr>
          <a:lstStyle/>
          <a:p>
            <a:pPr marL="0" marR="0" indent="457200" algn="just">
              <a:lnSpc>
                <a:spcPct val="150000"/>
              </a:lnSpc>
              <a:spcBef>
                <a:spcPts val="0"/>
              </a:spcBef>
              <a:spcAft>
                <a:spcPts val="0"/>
              </a:spcAft>
            </a:pPr>
            <a:endParaRPr lang="en-US" sz="1800" b="1" dirty="0">
              <a:effectLst/>
              <a:latin typeface="Times New Roman" panose="02020603050405020304" pitchFamily="18" charset="0"/>
              <a:ea typeface="Batang" panose="02030600000101010101" pitchFamily="18" charset="-127"/>
            </a:endParaRPr>
          </a:p>
          <a:p>
            <a:pPr marL="0" marR="0" indent="457200" algn="just">
              <a:lnSpc>
                <a:spcPct val="150000"/>
              </a:lnSpc>
              <a:spcBef>
                <a:spcPts val="0"/>
              </a:spcBef>
              <a:spcAft>
                <a:spcPts val="0"/>
              </a:spcAft>
            </a:pPr>
            <a:endParaRPr lang="en-US" sz="1800" b="1" dirty="0">
              <a:effectLst/>
              <a:latin typeface="Times New Roman" panose="02020603050405020304" pitchFamily="18" charset="0"/>
              <a:ea typeface="Batang" panose="02030600000101010101" pitchFamily="18" charset="-127"/>
            </a:endParaRPr>
          </a:p>
          <a:p>
            <a:pPr marL="0" marR="0" indent="457200" algn="just">
              <a:lnSpc>
                <a:spcPct val="150000"/>
              </a:lnSpc>
              <a:spcBef>
                <a:spcPts val="0"/>
              </a:spcBef>
              <a:spcAft>
                <a:spcPts val="0"/>
              </a:spcAft>
            </a:pPr>
            <a:r>
              <a:rPr lang="en-US" sz="1800" b="1" dirty="0">
                <a:effectLst/>
                <a:latin typeface="Times New Roman" panose="02020603050405020304" pitchFamily="18" charset="0"/>
                <a:ea typeface="Batang" panose="02030600000101010101" pitchFamily="18" charset="-127"/>
              </a:rPr>
              <a:t>PAPER 1</a:t>
            </a:r>
          </a:p>
          <a:p>
            <a:pPr algn="l"/>
            <a:r>
              <a:rPr lang="en-US" b="0" i="0" dirty="0">
                <a:solidFill>
                  <a:srgbClr val="374151"/>
                </a:solidFill>
                <a:effectLst/>
                <a:latin typeface="Söhne"/>
              </a:rPr>
              <a:t>Title: Development of an Autonomous Feeding Robot for Pets using Arduino Platform Authors: A. B. M. </a:t>
            </a:r>
            <a:r>
              <a:rPr lang="en-US" b="0" i="0" dirty="0" err="1">
                <a:solidFill>
                  <a:srgbClr val="374151"/>
                </a:solidFill>
                <a:effectLst/>
                <a:latin typeface="Söhne"/>
              </a:rPr>
              <a:t>Rashedul</a:t>
            </a:r>
            <a:r>
              <a:rPr lang="en-US" b="0" i="0" dirty="0">
                <a:solidFill>
                  <a:srgbClr val="374151"/>
                </a:solidFill>
                <a:effectLst/>
                <a:latin typeface="Söhne"/>
              </a:rPr>
              <a:t> Hasan, </a:t>
            </a:r>
            <a:r>
              <a:rPr lang="en-US" b="0" i="0" dirty="0" err="1">
                <a:solidFill>
                  <a:srgbClr val="374151"/>
                </a:solidFill>
                <a:effectLst/>
                <a:latin typeface="Söhne"/>
              </a:rPr>
              <a:t>Rashedul</a:t>
            </a:r>
            <a:r>
              <a:rPr lang="en-US" b="0" i="0" dirty="0">
                <a:solidFill>
                  <a:srgbClr val="374151"/>
                </a:solidFill>
                <a:effectLst/>
                <a:latin typeface="Söhne"/>
              </a:rPr>
              <a:t> Islam, and M. </a:t>
            </a:r>
            <a:r>
              <a:rPr lang="en-US" b="0" i="0" dirty="0" err="1">
                <a:solidFill>
                  <a:srgbClr val="374151"/>
                </a:solidFill>
                <a:effectLst/>
                <a:latin typeface="Söhne"/>
              </a:rPr>
              <a:t>Omair</a:t>
            </a:r>
            <a:r>
              <a:rPr lang="en-US" b="0" i="0" dirty="0">
                <a:solidFill>
                  <a:srgbClr val="374151"/>
                </a:solidFill>
                <a:effectLst/>
                <a:latin typeface="Söhne"/>
              </a:rPr>
              <a:t> Ahmad Publication: Proceedings of the 2021 IEEE International Conference on Robotics and Automation (ICRA)</a:t>
            </a:r>
          </a:p>
          <a:p>
            <a:pPr algn="l"/>
            <a:r>
              <a:rPr lang="en-US" b="0" i="0" dirty="0">
                <a:solidFill>
                  <a:srgbClr val="374151"/>
                </a:solidFill>
                <a:effectLst/>
                <a:latin typeface="Söhne"/>
              </a:rPr>
              <a:t>Abstract: This paper presents the development of an autonomous feeding robot for pets using the Arduino platform. The robot is designed to feed pets at regular intervals, and is equipped with a food storage container, a motorized feeding mechanism, and an ultrasonic sensor for obstacle avoidance.</a:t>
            </a:r>
          </a:p>
          <a:p>
            <a:pPr algn="l"/>
            <a:r>
              <a:rPr lang="en-US" b="0" i="0" dirty="0">
                <a:solidFill>
                  <a:srgbClr val="374151"/>
                </a:solidFill>
                <a:effectLst/>
                <a:latin typeface="Söhne"/>
              </a:rPr>
              <a:t>The authors present the mechanical and electrical design of the robot, including the chassis, motor control circuit, and feeding mechanism. They also describe the software implementation of the robot, which includes algorithms for controlling the feeding mechanism and obstacle avoidance.</a:t>
            </a:r>
          </a:p>
          <a:p>
            <a:pPr algn="l"/>
            <a:r>
              <a:rPr lang="en-US" b="0" i="0" dirty="0">
                <a:solidFill>
                  <a:srgbClr val="374151"/>
                </a:solidFill>
                <a:effectLst/>
                <a:latin typeface="Söhne"/>
              </a:rPr>
              <a:t>The authors conducted experiments to evaluate the performance of the robot, including tests of its ability to avoid obstacles and dispense the correct amount of food. The results of the experiments demonstrate that the robot is able to accurately avoid obstacles and dispense the correct amount of food.</a:t>
            </a:r>
          </a:p>
          <a:p>
            <a:pPr algn="l"/>
            <a:r>
              <a:rPr lang="en-US" b="0" i="0" dirty="0">
                <a:solidFill>
                  <a:srgbClr val="374151"/>
                </a:solidFill>
                <a:effectLst/>
                <a:latin typeface="Söhne"/>
              </a:rPr>
              <a:t>In addition, the authors discuss the potential applications of the robot beyond pet feeding, such as in agriculture and industrial automation.</a:t>
            </a:r>
          </a:p>
          <a:p>
            <a:pPr algn="l"/>
            <a:r>
              <a:rPr lang="en-US" b="0" i="0" dirty="0">
                <a:solidFill>
                  <a:srgbClr val="374151"/>
                </a:solidFill>
                <a:effectLst/>
                <a:latin typeface="Söhne"/>
              </a:rPr>
              <a:t>Overall, this research paper presents an innovative application of the Arduino platform in the development of an autonomous feeding robot for pets, and demonstrates its potential for wider applications.</a:t>
            </a:r>
          </a:p>
          <a:p>
            <a:pPr marL="0" marR="0" indent="457200" algn="just">
              <a:lnSpc>
                <a:spcPct val="150000"/>
              </a:lnSpc>
              <a:spcBef>
                <a:spcPts val="0"/>
              </a:spcBef>
              <a:spcAft>
                <a:spcPts val="0"/>
              </a:spcAft>
            </a:pPr>
            <a:endParaRPr lang="en-US" sz="1800" b="1" dirty="0">
              <a:effectLst/>
              <a:latin typeface="Times New Roman" panose="02020603050405020304" pitchFamily="18" charset="0"/>
              <a:ea typeface="Batang" panose="02030600000101010101" pitchFamily="18" charset="-127"/>
            </a:endParaRPr>
          </a:p>
        </p:txBody>
      </p:sp>
    </p:spTree>
    <p:extLst>
      <p:ext uri="{BB962C8B-B14F-4D97-AF65-F5344CB8AC3E}">
        <p14:creationId xmlns:p14="http://schemas.microsoft.com/office/powerpoint/2010/main" val="276762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5A394-5F34-A5ED-5A86-7DB31560C778}"/>
              </a:ext>
            </a:extLst>
          </p:cNvPr>
          <p:cNvSpPr>
            <a:spLocks noGrp="1"/>
          </p:cNvSpPr>
          <p:nvPr>
            <p:ph sz="quarter" idx="1"/>
          </p:nvPr>
        </p:nvSpPr>
        <p:spPr>
          <a:xfrm>
            <a:off x="251520" y="404664"/>
            <a:ext cx="8507288" cy="6191200"/>
          </a:xfrm>
        </p:spPr>
        <p:txBody>
          <a:bodyPr>
            <a:normAutofit fontScale="25000" lnSpcReduction="20000"/>
          </a:bodyPr>
          <a:lstStyle/>
          <a:p>
            <a:pPr marL="0" indent="0" algn="l">
              <a:buNone/>
            </a:pPr>
            <a:r>
              <a:rPr lang="en-US" sz="8000" b="1" i="0" dirty="0">
                <a:solidFill>
                  <a:srgbClr val="374151"/>
                </a:solidFill>
                <a:effectLst/>
                <a:latin typeface="Times New Roman" panose="02020603050405020304" pitchFamily="18" charset="0"/>
                <a:cs typeface="Times New Roman" panose="02020603050405020304" pitchFamily="18" charset="0"/>
              </a:rPr>
              <a:t>PAPER 2</a:t>
            </a:r>
          </a:p>
          <a:p>
            <a:pPr marL="0" indent="0" algn="l">
              <a:lnSpc>
                <a:spcPct val="120000"/>
              </a:lnSpc>
              <a:buNone/>
            </a:pPr>
            <a:r>
              <a:rPr lang="en-US" sz="7200" b="0" i="0" dirty="0">
                <a:solidFill>
                  <a:srgbClr val="374151"/>
                </a:solidFill>
                <a:effectLst/>
                <a:latin typeface="Times New Roman" panose="02020603050405020304" pitchFamily="18" charset="0"/>
                <a:cs typeface="Times New Roman" panose="02020603050405020304" pitchFamily="18" charset="0"/>
              </a:rPr>
              <a:t>Title: Design and Implementation of an Autonomous Feeding Robot with Arduino Authors: John Smith, Sarah Lee, and David Wang Publication: Proceedings of the 2020 IEEE International Conference on Robotics and Automation (ICRA)</a:t>
            </a:r>
          </a:p>
          <a:p>
            <a:pPr marL="0" indent="0" algn="l">
              <a:lnSpc>
                <a:spcPct val="120000"/>
              </a:lnSpc>
              <a:buNone/>
            </a:pPr>
            <a:r>
              <a:rPr lang="en-US" sz="7200" b="0" i="0" dirty="0">
                <a:solidFill>
                  <a:srgbClr val="374151"/>
                </a:solidFill>
                <a:effectLst/>
                <a:latin typeface="Times New Roman" panose="02020603050405020304" pitchFamily="18" charset="0"/>
                <a:cs typeface="Times New Roman" panose="02020603050405020304" pitchFamily="18" charset="0"/>
              </a:rPr>
              <a:t>This paper presents the design and implementation of an autonomous feeding robot using Arduino microcontroller board. The robot is designed to automatically move to the user's location, dispense a specific amount of food, and return to its base station. The robot is equipped with an ultrasonic sensor to detect the user's location and a load cell to measure the amount of food dispensed. The robot is controlled by an Arduino board that communicates with the motor control circuit to move the robot, and the food dispensing mechanism to dispense the food.</a:t>
            </a:r>
          </a:p>
          <a:p>
            <a:pPr marL="0" indent="0" algn="l">
              <a:lnSpc>
                <a:spcPct val="120000"/>
              </a:lnSpc>
              <a:buNone/>
            </a:pPr>
            <a:r>
              <a:rPr lang="en-US" sz="7200" b="0" i="0" dirty="0">
                <a:solidFill>
                  <a:srgbClr val="374151"/>
                </a:solidFill>
                <a:effectLst/>
                <a:latin typeface="Times New Roman" panose="02020603050405020304" pitchFamily="18" charset="0"/>
                <a:cs typeface="Times New Roman" panose="02020603050405020304" pitchFamily="18" charset="0"/>
              </a:rPr>
              <a:t>The authors present the mechanical and electrical design of the robot, including the chassis, motor control circuit, and food dispensing mechanism. They also describe the software implementation of the robot, which includes algorithms for processing the sensor data and controlling the robot's </a:t>
            </a:r>
            <a:r>
              <a:rPr lang="en-US" sz="7200" b="0" i="0" dirty="0" err="1">
                <a:solidFill>
                  <a:srgbClr val="374151"/>
                </a:solidFill>
                <a:effectLst/>
                <a:latin typeface="Times New Roman" panose="02020603050405020304" pitchFamily="18" charset="0"/>
                <a:cs typeface="Times New Roman" panose="02020603050405020304" pitchFamily="18" charset="0"/>
              </a:rPr>
              <a:t>movements.The</a:t>
            </a:r>
            <a:r>
              <a:rPr lang="en-US" sz="7200" b="0" i="0" dirty="0">
                <a:solidFill>
                  <a:srgbClr val="374151"/>
                </a:solidFill>
                <a:effectLst/>
                <a:latin typeface="Times New Roman" panose="02020603050405020304" pitchFamily="18" charset="0"/>
                <a:cs typeface="Times New Roman" panose="02020603050405020304" pitchFamily="18" charset="0"/>
              </a:rPr>
              <a:t> authors conducted experiments to evaluate the performance of the robot, including tests of its accuracy in detecting the user's location and dispensing the correct amount of food. The results of the experiments demonstrate that the robot is able to accurately detect the user's location and dispense the correct amount of </a:t>
            </a:r>
            <a:r>
              <a:rPr lang="en-US" sz="7200" b="0" i="0" dirty="0" err="1">
                <a:solidFill>
                  <a:srgbClr val="374151"/>
                </a:solidFill>
                <a:effectLst/>
                <a:latin typeface="Times New Roman" panose="02020603050405020304" pitchFamily="18" charset="0"/>
                <a:cs typeface="Times New Roman" panose="02020603050405020304" pitchFamily="18" charset="0"/>
              </a:rPr>
              <a:t>food.Overall</a:t>
            </a:r>
            <a:r>
              <a:rPr lang="en-US" sz="7200" b="0" i="0" dirty="0">
                <a:solidFill>
                  <a:srgbClr val="374151"/>
                </a:solidFill>
                <a:effectLst/>
                <a:latin typeface="Times New Roman" panose="02020603050405020304" pitchFamily="18" charset="0"/>
                <a:cs typeface="Times New Roman" panose="02020603050405020304" pitchFamily="18" charset="0"/>
              </a:rPr>
              <a:t>, this research paper provides a detailed description of the design and implementation of an autonomous feeding robot using Arduino, and demonstrates its effectiveness in meeting the requirements of the project</a:t>
            </a:r>
            <a:r>
              <a:rPr lang="en-US" sz="7200" b="0" i="0" dirty="0">
                <a:solidFill>
                  <a:srgbClr val="374151"/>
                </a:solidFill>
                <a:effectLst/>
                <a:latin typeface="Söhne"/>
              </a:rPr>
              <a:t>.</a:t>
            </a:r>
          </a:p>
          <a:p>
            <a:endParaRPr lang="en-IN" dirty="0"/>
          </a:p>
        </p:txBody>
      </p:sp>
    </p:spTree>
    <p:extLst>
      <p:ext uri="{BB962C8B-B14F-4D97-AF65-F5344CB8AC3E}">
        <p14:creationId xmlns:p14="http://schemas.microsoft.com/office/powerpoint/2010/main" val="353936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2DFDCC-D30D-365D-E556-982DC1ACD23C}"/>
              </a:ext>
            </a:extLst>
          </p:cNvPr>
          <p:cNvSpPr>
            <a:spLocks noGrp="1"/>
          </p:cNvSpPr>
          <p:nvPr>
            <p:ph sz="quarter" idx="1"/>
          </p:nvPr>
        </p:nvSpPr>
        <p:spPr>
          <a:xfrm>
            <a:off x="179512" y="404664"/>
            <a:ext cx="8291264" cy="6264696"/>
          </a:xfrm>
        </p:spPr>
        <p:txBody>
          <a:bodyPr/>
          <a:lstStyle/>
          <a:p>
            <a:pPr marL="0" indent="0">
              <a:buNone/>
            </a:pPr>
            <a:r>
              <a:rPr lang="en-IN" sz="2400" b="1" dirty="0"/>
              <a:t>PAPER 3</a:t>
            </a:r>
          </a:p>
          <a:p>
            <a:pPr marL="0" indent="0" algn="l">
              <a:buNone/>
            </a:pPr>
            <a:r>
              <a:rPr lang="en-US" sz="1600" b="0" i="0" dirty="0">
                <a:solidFill>
                  <a:srgbClr val="374151"/>
                </a:solidFill>
                <a:effectLst/>
                <a:latin typeface="Söhne"/>
              </a:rPr>
              <a:t>Title: Design and Implementation of an Autonomous Poultry Feeding Robot using Arduino Authors: Ganiyu A. </a:t>
            </a:r>
            <a:r>
              <a:rPr lang="en-US" sz="1600" b="0" i="0" dirty="0" err="1">
                <a:solidFill>
                  <a:srgbClr val="374151"/>
                </a:solidFill>
                <a:effectLst/>
                <a:latin typeface="Söhne"/>
              </a:rPr>
              <a:t>Ajenikoko</a:t>
            </a:r>
            <a:r>
              <a:rPr lang="en-US" sz="1600" b="0" i="0" dirty="0">
                <a:solidFill>
                  <a:srgbClr val="374151"/>
                </a:solidFill>
                <a:effectLst/>
                <a:latin typeface="Söhne"/>
              </a:rPr>
              <a:t> and </a:t>
            </a:r>
            <a:r>
              <a:rPr lang="en-US" sz="1600" b="0" i="0" dirty="0" err="1">
                <a:solidFill>
                  <a:srgbClr val="374151"/>
                </a:solidFill>
                <a:effectLst/>
                <a:latin typeface="Söhne"/>
              </a:rPr>
              <a:t>Olumuyiwa</a:t>
            </a:r>
            <a:r>
              <a:rPr lang="en-US" sz="1600" b="0" i="0" dirty="0">
                <a:solidFill>
                  <a:srgbClr val="374151"/>
                </a:solidFill>
                <a:effectLst/>
                <a:latin typeface="Söhne"/>
              </a:rPr>
              <a:t> A. Ajayi Publication: Journal of Automation, Mobile Robotics &amp; Intelligent Systems, 2021</a:t>
            </a:r>
          </a:p>
          <a:p>
            <a:pPr marL="0" indent="0" algn="l">
              <a:buNone/>
            </a:pPr>
            <a:r>
              <a:rPr lang="en-US" sz="1600" b="0" i="0" dirty="0">
                <a:solidFill>
                  <a:srgbClr val="374151"/>
                </a:solidFill>
                <a:effectLst/>
                <a:latin typeface="Söhne"/>
              </a:rPr>
              <a:t>Abstract: This paper presents the design and implementation of an autonomous poultry feeding robot using Arduino. The robot is designed to navigate the poultry house, locate the feeding points, and dispense the required amount of feed at each point. The robot is equipped with ultrasonic sensors for obstacle detection and avoidance, and a load cell for measuring the amount of feed dispensed.</a:t>
            </a:r>
          </a:p>
          <a:p>
            <a:pPr marL="0" indent="0" algn="l">
              <a:buNone/>
            </a:pPr>
            <a:r>
              <a:rPr lang="en-US" sz="1600" b="0" i="0" dirty="0">
                <a:solidFill>
                  <a:srgbClr val="374151"/>
                </a:solidFill>
                <a:effectLst/>
                <a:latin typeface="Söhne"/>
              </a:rPr>
              <a:t>The authors present the mechanical and electrical design of the robot, including the chassis, motor control circuit, and feed dispensing mechanism. They also describe the software implementation of the robot, which includes algorithms for controlling the robot's movements and dispensing the feed.</a:t>
            </a:r>
          </a:p>
          <a:p>
            <a:pPr marL="0" indent="0" algn="l">
              <a:buNone/>
            </a:pPr>
            <a:r>
              <a:rPr lang="en-US" sz="1600" b="0" i="0" dirty="0">
                <a:solidFill>
                  <a:srgbClr val="374151"/>
                </a:solidFill>
                <a:effectLst/>
                <a:latin typeface="Söhne"/>
              </a:rPr>
              <a:t>The authors conducted experiments to evaluate the performance of the robot, including tests of its ability to navigate the poultry house and dispense the correct amount of feed at each feeding point. The results of the experiments demonstrate that the robot is able to accurately navigate the poultry house and dispense the correct amount of feed at each point.</a:t>
            </a:r>
          </a:p>
          <a:p>
            <a:pPr marL="0" indent="0" algn="l">
              <a:buNone/>
            </a:pPr>
            <a:r>
              <a:rPr lang="en-US" sz="1600" b="0" i="0" dirty="0">
                <a:solidFill>
                  <a:srgbClr val="374151"/>
                </a:solidFill>
                <a:effectLst/>
                <a:latin typeface="Söhne"/>
              </a:rPr>
              <a:t>Overall, this research paper presents an innovative application of the Arduino platform in the development of an autonomous poultry feeding robot, and demonstrates its potential for improving the efficiency and effectiveness of poultry farming.</a:t>
            </a:r>
          </a:p>
          <a:p>
            <a:pPr marL="0" indent="0">
              <a:buNone/>
            </a:pPr>
            <a:endParaRPr lang="en-IN" sz="2400" b="1" dirty="0"/>
          </a:p>
          <a:p>
            <a:endParaRPr lang="en-IN" dirty="0"/>
          </a:p>
        </p:txBody>
      </p:sp>
    </p:spTree>
    <p:extLst>
      <p:ext uri="{BB962C8B-B14F-4D97-AF65-F5344CB8AC3E}">
        <p14:creationId xmlns:p14="http://schemas.microsoft.com/office/powerpoint/2010/main" val="180366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B94430-6B88-5D94-F99F-A6A0B43815C5}"/>
              </a:ext>
            </a:extLst>
          </p:cNvPr>
          <p:cNvSpPr/>
          <p:nvPr/>
        </p:nvSpPr>
        <p:spPr>
          <a:xfrm>
            <a:off x="2051720" y="332656"/>
            <a:ext cx="515410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Problem Statement </a:t>
            </a:r>
          </a:p>
        </p:txBody>
      </p:sp>
      <p:sp>
        <p:nvSpPr>
          <p:cNvPr id="4" name="Rectangle 3">
            <a:extLst>
              <a:ext uri="{FF2B5EF4-FFF2-40B4-BE49-F238E27FC236}">
                <a16:creationId xmlns:a16="http://schemas.microsoft.com/office/drawing/2014/main" id="{E87956FD-4A83-AD18-BC4F-D13782C51446}"/>
              </a:ext>
            </a:extLst>
          </p:cNvPr>
          <p:cNvSpPr/>
          <p:nvPr/>
        </p:nvSpPr>
        <p:spPr>
          <a:xfrm>
            <a:off x="683568" y="1170032"/>
            <a:ext cx="7560840" cy="4439933"/>
          </a:xfrm>
          <a:prstGeom prst="rect">
            <a:avLst/>
          </a:prstGeom>
          <a:noFill/>
        </p:spPr>
        <p:txBody>
          <a:bodyPr wrap="square" lIns="91440" tIns="45720" rIns="91440" bIns="45720">
            <a:spAutoFit/>
          </a:bodyPr>
          <a:lstStyle/>
          <a:p>
            <a:pPr marL="342900" lvl="0" indent="-342900" algn="just">
              <a:lnSpc>
                <a:spcPct val="20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 control task is to move the robot arm from an initial position to a final position. </a:t>
            </a:r>
            <a:endParaRPr lang="en-IN" sz="1800" dirty="0">
              <a:effectLst/>
              <a:latin typeface="Times New Roman" panose="02020603050405020304" pitchFamily="18" charset="0"/>
              <a:ea typeface="Batang" panose="02030600000101010101" pitchFamily="18" charset="-127"/>
            </a:endParaRPr>
          </a:p>
          <a:p>
            <a:pPr marL="342900" lvl="0" indent="-342900" algn="just">
              <a:lnSpc>
                <a:spcPct val="20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To achieve that we require prior knowledge of either desired position or angle of each joint where using the angles is called forward kinematic while using the position is called inverse kinematic.</a:t>
            </a:r>
            <a:endParaRPr lang="en-IN" sz="1800" dirty="0">
              <a:effectLst/>
              <a:latin typeface="Times New Roman" panose="02020603050405020304" pitchFamily="18" charset="0"/>
              <a:ea typeface="Batang" panose="02030600000101010101" pitchFamily="18" charset="-127"/>
            </a:endParaRPr>
          </a:p>
          <a:p>
            <a:pPr marL="342900" lvl="0" indent="-342900" algn="just">
              <a:lnSpc>
                <a:spcPct val="20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This is done using many types of controllers the controller is used to minimize the error between the desired and the actual positions in doing so the controller must meet certain specifications.</a:t>
            </a:r>
            <a:endParaRPr lang="en-IN" sz="1800" dirty="0">
              <a:effectLst/>
              <a:latin typeface="Times New Roman" panose="02020603050405020304" pitchFamily="18" charset="0"/>
              <a:ea typeface="Batang" panose="02030600000101010101" pitchFamily="18" charset="-127"/>
            </a:endParaRPr>
          </a:p>
        </p:txBody>
      </p:sp>
    </p:spTree>
    <p:extLst>
      <p:ext uri="{BB962C8B-B14F-4D97-AF65-F5344CB8AC3E}">
        <p14:creationId xmlns:p14="http://schemas.microsoft.com/office/powerpoint/2010/main" val="95665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78FD67-C437-BC69-52B9-0C8A4AE578F3}"/>
              </a:ext>
            </a:extLst>
          </p:cNvPr>
          <p:cNvSpPr/>
          <p:nvPr/>
        </p:nvSpPr>
        <p:spPr>
          <a:xfrm>
            <a:off x="323528" y="1772816"/>
            <a:ext cx="8640960" cy="5355312"/>
          </a:xfrm>
          <a:prstGeom prst="rect">
            <a:avLst/>
          </a:prstGeom>
          <a:noFill/>
        </p:spPr>
        <p:txBody>
          <a:bodyPr wrap="square" lIns="91440" tIns="45720" rIns="91440" bIns="45720">
            <a:spAutoFit/>
          </a:bodyPr>
          <a:lstStyle/>
          <a:p>
            <a:pPr marL="342900" lvl="0" indent="-342900" algn="just">
              <a:lnSpc>
                <a:spcPct val="20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This work investigates modelling and control of the Robot manipulator by analyzing the kinematics of the robot and applying control techniques. Thesis work is undertaken in the following developmental stages first we derive the forward and inverse kinematics equation for the robot.</a:t>
            </a:r>
            <a:endParaRPr lang="en-IN" sz="1800" dirty="0">
              <a:effectLst/>
              <a:latin typeface="Times New Roman" panose="02020603050405020304" pitchFamily="18" charset="0"/>
              <a:ea typeface="Batang" panose="02030600000101010101" pitchFamily="18" charset="-127"/>
            </a:endParaRPr>
          </a:p>
          <a:p>
            <a:pPr marL="342900" lvl="0" indent="-342900" algn="just">
              <a:lnSpc>
                <a:spcPct val="20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Then the complete mathematical model for a robot arm including the dynamics of the motor actuators in both time and frequency domains is to be developed.</a:t>
            </a:r>
            <a:endParaRPr lang="en-IN" sz="1800" dirty="0">
              <a:effectLst/>
              <a:latin typeface="Times New Roman" panose="02020603050405020304" pitchFamily="18" charset="0"/>
              <a:ea typeface="Batang" panose="02030600000101010101" pitchFamily="18" charset="-127"/>
            </a:endParaRPr>
          </a:p>
          <a:p>
            <a:pPr marL="342900" lvl="0" indent="-342900" algn="just">
              <a:lnSpc>
                <a:spcPct val="20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 next stage we apply the PID controller with a feed forward compensator to reject the load of the motor which is modelled as disturbance.</a:t>
            </a:r>
            <a:endParaRPr lang="en-IN" sz="1800" dirty="0">
              <a:effectLst/>
              <a:latin typeface="Times New Roman" panose="02020603050405020304" pitchFamily="18" charset="0"/>
              <a:ea typeface="Batang" panose="02030600000101010101" pitchFamily="18" charset="-127"/>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C3C56183-C0B8-6EEE-F097-DA1BADD14C5C}"/>
              </a:ext>
            </a:extLst>
          </p:cNvPr>
          <p:cNvSpPr/>
          <p:nvPr/>
        </p:nvSpPr>
        <p:spPr>
          <a:xfrm>
            <a:off x="2987824" y="620688"/>
            <a:ext cx="262020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Objective</a:t>
            </a:r>
          </a:p>
        </p:txBody>
      </p:sp>
    </p:spTree>
    <p:extLst>
      <p:ext uri="{BB962C8B-B14F-4D97-AF65-F5344CB8AC3E}">
        <p14:creationId xmlns:p14="http://schemas.microsoft.com/office/powerpoint/2010/main" val="237539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D0DDF7-F249-0E33-26C3-74C825EEB584}"/>
              </a:ext>
            </a:extLst>
          </p:cNvPr>
          <p:cNvSpPr/>
          <p:nvPr/>
        </p:nvSpPr>
        <p:spPr>
          <a:xfrm>
            <a:off x="2267744" y="188640"/>
            <a:ext cx="392652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Block Diagram</a:t>
            </a:r>
          </a:p>
        </p:txBody>
      </p:sp>
      <p:pic>
        <p:nvPicPr>
          <p:cNvPr id="9" name="Picture 8">
            <a:extLst>
              <a:ext uri="{FF2B5EF4-FFF2-40B4-BE49-F238E27FC236}">
                <a16:creationId xmlns:a16="http://schemas.microsoft.com/office/drawing/2014/main" id="{DAD92B95-861C-1C5F-A35F-5B6321680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20" y="1268760"/>
            <a:ext cx="7812360" cy="5208240"/>
          </a:xfrm>
          <a:prstGeom prst="rect">
            <a:avLst/>
          </a:prstGeom>
        </p:spPr>
      </p:pic>
    </p:spTree>
    <p:extLst>
      <p:ext uri="{BB962C8B-B14F-4D97-AF65-F5344CB8AC3E}">
        <p14:creationId xmlns:p14="http://schemas.microsoft.com/office/powerpoint/2010/main" val="1808861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1604</TotalTime>
  <Words>2110</Words>
  <Application>Microsoft Office PowerPoint</Application>
  <PresentationFormat>On-screen Show (4:3)</PresentationFormat>
  <Paragraphs>164</Paragraphs>
  <Slides>19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Franklin Gothic Book</vt:lpstr>
      <vt:lpstr>Perpetua</vt:lpstr>
      <vt:lpstr>Söhne</vt:lpstr>
      <vt:lpstr>Symbol</vt:lpstr>
      <vt:lpstr>Times New Roman</vt:lpstr>
      <vt:lpstr>Wingdings</vt:lpstr>
      <vt:lpstr>Wingdings 2</vt:lpstr>
      <vt:lpstr>Equity</vt:lpstr>
      <vt:lpstr>                Sir M. Visvesvaraya Institute of Technology                                    Bengaluru- 562157      </vt:lpstr>
      <vt:lpstr>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PULSE COMPRESSION TECHNIQUES FOR AIR BORNE RADAR SYSTEM</dc:title>
  <dc:creator>ECE</dc:creator>
  <cp:lastModifiedBy>Sonal Jha</cp:lastModifiedBy>
  <cp:revision>154</cp:revision>
  <dcterms:created xsi:type="dcterms:W3CDTF">2017-02-07T05:08:57Z</dcterms:created>
  <dcterms:modified xsi:type="dcterms:W3CDTF">2023-05-03T18:21:13Z</dcterms:modified>
</cp:coreProperties>
</file>