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22"/>
  </p:notesMasterIdLst>
  <p:handoutMasterIdLst>
    <p:handoutMasterId r:id="rId23"/>
  </p:handoutMasterIdLst>
  <p:sldIdLst>
    <p:sldId id="274" r:id="rId5"/>
    <p:sldId id="275" r:id="rId6"/>
    <p:sldId id="276" r:id="rId7"/>
    <p:sldId id="258" r:id="rId8"/>
    <p:sldId id="264" r:id="rId9"/>
    <p:sldId id="265" r:id="rId10"/>
    <p:sldId id="280" r:id="rId11"/>
    <p:sldId id="266" r:id="rId12"/>
    <p:sldId id="272" r:id="rId13"/>
    <p:sldId id="267" r:id="rId14"/>
    <p:sldId id="268" r:id="rId15"/>
    <p:sldId id="271" r:id="rId16"/>
    <p:sldId id="278" r:id="rId17"/>
    <p:sldId id="279" r:id="rId18"/>
    <p:sldId id="277" r:id="rId19"/>
    <p:sldId id="273" r:id="rId20"/>
    <p:sldId id="27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000" autoAdjust="0"/>
    <p:restoredTop sz="94660"/>
  </p:normalViewPr>
  <p:slideViewPr>
    <p:cSldViewPr snapToGrid="0">
      <p:cViewPr varScale="1">
        <p:scale>
          <a:sx n="73" d="100"/>
          <a:sy n="73" d="100"/>
        </p:scale>
        <p:origin x="-1236" y="-102"/>
      </p:cViewPr>
      <p:guideLst>
        <p:guide orient="horz" pos="2160"/>
        <p:guide pos="3840"/>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pPr/>
              <a:t>7/15/2022</a:t>
            </a:fld>
            <a:endParaRPr lang="en-US" dirty="0"/>
          </a:p>
        </p:txBody>
      </p:sp>
      <p:sp>
        <p:nvSpPr>
          <p:cNvPr id="4" name="Footer Placeholder 3">
            <a:extLst>
              <a:ext uri="{FF2B5EF4-FFF2-40B4-BE49-F238E27FC236}">
                <a16:creationId xmlns=""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pPr/>
              <a:t>‹#›</a:t>
            </a:fld>
            <a:endParaRPr lang="en-US" dirty="0"/>
          </a:p>
        </p:txBody>
      </p:sp>
    </p:spTree>
    <p:extLst>
      <p:ext uri="{BB962C8B-B14F-4D97-AF65-F5344CB8AC3E}">
        <p14:creationId xmlns=""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pPr/>
              <a:t>7/15/2022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pPr/>
              <a:t>‹#›</a:t>
            </a:fld>
            <a:endParaRPr lang="en-US" dirty="0"/>
          </a:p>
        </p:txBody>
      </p:sp>
    </p:spTree>
    <p:extLst>
      <p:ext uri="{BB962C8B-B14F-4D97-AF65-F5344CB8AC3E}">
        <p14:creationId xmlns=""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pPr/>
              <a:t>7/15/2022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7/15/2022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7/15/2022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7/15/2022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7/15/2022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7/15/2022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7/15/2022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7/15/2022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7/15/2022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7/15/2022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7/15/2022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7/15/2022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pPr/>
              <a:t>7/15/2022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pPr/>
              <a:t>7/15/2022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7/15/2022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7/15/2022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7/15/2022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15.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8354" y="2050870"/>
            <a:ext cx="9326880" cy="2690948"/>
          </a:xfrm>
        </p:spPr>
        <p:txBody>
          <a:bodyPr>
            <a:noAutofit/>
          </a:bodyPr>
          <a:lstStyle/>
          <a:p>
            <a:pPr algn="ctr"/>
            <a:r>
              <a:rPr lang="en-US" sz="4000" b="1" dirty="0" smtClean="0">
                <a:latin typeface="Rockwell" pitchFamily="18" charset="0"/>
              </a:rPr>
              <a:t>Sir M. </a:t>
            </a:r>
            <a:r>
              <a:rPr lang="en-US" sz="4000" b="1" dirty="0" err="1" smtClean="0">
                <a:latin typeface="Rockwell" pitchFamily="18" charset="0"/>
              </a:rPr>
              <a:t>Visvesvaraya</a:t>
            </a:r>
            <a:r>
              <a:rPr lang="en-US" sz="4000" b="1" dirty="0" smtClean="0">
                <a:latin typeface="Rockwell" pitchFamily="18" charset="0"/>
              </a:rPr>
              <a:t> Institute of Technology in </a:t>
            </a:r>
            <a:r>
              <a:rPr lang="en-US" sz="4000" b="1" dirty="0" err="1" smtClean="0">
                <a:latin typeface="Rockwell" pitchFamily="18" charset="0"/>
              </a:rPr>
              <a:t>Bengaluru</a:t>
            </a:r>
            <a:r>
              <a:rPr lang="en-US" sz="4000" b="1" dirty="0" smtClean="0">
                <a:latin typeface="Rockwell" pitchFamily="18" charset="0"/>
              </a:rPr>
              <a:t>,</a:t>
            </a:r>
            <a:br>
              <a:rPr lang="en-US" sz="4000" b="1" dirty="0" smtClean="0">
                <a:latin typeface="Rockwell" pitchFamily="18" charset="0"/>
              </a:rPr>
            </a:br>
            <a:r>
              <a:rPr lang="en-US" sz="4000" b="1" dirty="0" smtClean="0">
                <a:latin typeface="Rockwell" pitchFamily="18" charset="0"/>
              </a:rPr>
              <a:t>Karnataka</a:t>
            </a:r>
            <a:endParaRPr lang="en-US" sz="4000" b="1" dirty="0">
              <a:latin typeface="Rockwell" pitchFamily="18" charset="0"/>
            </a:endParaRPr>
          </a:p>
        </p:txBody>
      </p:sp>
      <p:sp>
        <p:nvSpPr>
          <p:cNvPr id="3" name="Subtitle 2"/>
          <p:cNvSpPr>
            <a:spLocks noGrp="1"/>
          </p:cNvSpPr>
          <p:nvPr>
            <p:ph type="subTitle" idx="1"/>
          </p:nvPr>
        </p:nvSpPr>
        <p:spPr>
          <a:xfrm>
            <a:off x="6526801" y="5669278"/>
            <a:ext cx="5386525" cy="999309"/>
          </a:xfrm>
        </p:spPr>
        <p:txBody>
          <a:bodyPr>
            <a:normAutofit fontScale="85000" lnSpcReduction="10000"/>
          </a:bodyPr>
          <a:lstStyle/>
          <a:p>
            <a:r>
              <a:rPr lang="en-US" dirty="0" smtClean="0"/>
              <a:t>International Airport Road, </a:t>
            </a:r>
            <a:r>
              <a:rPr lang="en-US" dirty="0" err="1" smtClean="0"/>
              <a:t>Hunasamaranahalli</a:t>
            </a:r>
            <a:r>
              <a:rPr lang="en-US" dirty="0" smtClean="0"/>
              <a:t>, </a:t>
            </a:r>
            <a:r>
              <a:rPr lang="en-US" dirty="0" err="1" smtClean="0"/>
              <a:t>Yelahanka</a:t>
            </a:r>
            <a:r>
              <a:rPr lang="en-US" dirty="0" smtClean="0"/>
              <a:t>, Sir M </a:t>
            </a:r>
            <a:r>
              <a:rPr lang="en-US" dirty="0" err="1" smtClean="0"/>
              <a:t>Visvesvaraya</a:t>
            </a:r>
            <a:r>
              <a:rPr lang="en-US" dirty="0" smtClean="0"/>
              <a:t> Inst Rd, </a:t>
            </a:r>
            <a:r>
              <a:rPr lang="en-US" dirty="0" err="1" smtClean="0"/>
              <a:t>Yelahanka</a:t>
            </a:r>
            <a:r>
              <a:rPr lang="en-US" dirty="0" smtClean="0"/>
              <a:t>, </a:t>
            </a:r>
            <a:r>
              <a:rPr lang="en-US" dirty="0" err="1" smtClean="0"/>
              <a:t>Bengaluru</a:t>
            </a:r>
            <a:r>
              <a:rPr lang="en-US" dirty="0" smtClean="0"/>
              <a:t>, Karnataka 562157</a:t>
            </a:r>
            <a:endParaRPr lang="en-US" dirty="0"/>
          </a:p>
        </p:txBody>
      </p:sp>
      <p:pic>
        <p:nvPicPr>
          <p:cNvPr id="5" name="Picture 4" descr="WhatsApp Image 2022-06-27 at 10.27.07 PM.jpeg"/>
          <p:cNvPicPr>
            <a:picLocks noChangeAspect="1"/>
          </p:cNvPicPr>
          <p:nvPr/>
        </p:nvPicPr>
        <p:blipFill>
          <a:blip r:embed="rId2"/>
          <a:stretch>
            <a:fillRect/>
          </a:stretch>
        </p:blipFill>
        <p:spPr>
          <a:xfrm>
            <a:off x="4747805" y="640078"/>
            <a:ext cx="2219053" cy="197249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Architecture</a:t>
            </a:r>
          </a:p>
        </p:txBody>
      </p:sp>
      <p:pic>
        <p:nvPicPr>
          <p:cNvPr id="10" name="Content Placeholder 9">
            <a:extLst>
              <a:ext uri="{FF2B5EF4-FFF2-40B4-BE49-F238E27FC236}">
                <a16:creationId xmlns="" xmlns:a16="http://schemas.microsoft.com/office/drawing/2014/main" id="{F395DC6C-3DE3-569F-01B2-98983D71E8C9}"/>
              </a:ext>
            </a:extLst>
          </p:cNvPr>
          <p:cNvPicPr>
            <a:picLocks noGrp="1" noChangeAspect="1"/>
          </p:cNvPicPr>
          <p:nvPr>
            <p:ph idx="1"/>
          </p:nvPr>
        </p:nvPicPr>
        <p:blipFill>
          <a:blip r:embed="rId2"/>
          <a:stretch>
            <a:fillRect/>
          </a:stretch>
        </p:blipFill>
        <p:spPr>
          <a:xfrm>
            <a:off x="1141412" y="1828800"/>
            <a:ext cx="9905997" cy="4410682"/>
          </a:xfrm>
        </p:spPr>
      </p:pic>
    </p:spTree>
    <p:extLst>
      <p:ext uri="{BB962C8B-B14F-4D97-AF65-F5344CB8AC3E}">
        <p14:creationId xmlns="" xmlns:p14="http://schemas.microsoft.com/office/powerpoint/2010/main" val="3240097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Output</a:t>
            </a:r>
          </a:p>
        </p:txBody>
      </p:sp>
      <p:pic>
        <p:nvPicPr>
          <p:cNvPr id="6" name="Content Placeholder 5" descr=".....jpeg"/>
          <p:cNvPicPr>
            <a:picLocks noGrp="1" noChangeAspect="1"/>
          </p:cNvPicPr>
          <p:nvPr>
            <p:ph idx="1"/>
          </p:nvPr>
        </p:nvPicPr>
        <p:blipFill>
          <a:blip r:embed="rId2"/>
          <a:stretch>
            <a:fillRect/>
          </a:stretch>
        </p:blipFill>
        <p:spPr>
          <a:xfrm>
            <a:off x="1414534" y="2259874"/>
            <a:ext cx="3748285" cy="2834640"/>
          </a:xfrm>
          <a:ln w="76200" cmpd="tri">
            <a:solidFill>
              <a:schemeClr val="bg1"/>
            </a:solidFill>
          </a:ln>
        </p:spPr>
      </p:pic>
      <p:pic>
        <p:nvPicPr>
          <p:cNvPr id="7" name="Picture 6" descr=",,,.jpeg"/>
          <p:cNvPicPr>
            <a:picLocks noChangeAspect="1"/>
          </p:cNvPicPr>
          <p:nvPr/>
        </p:nvPicPr>
        <p:blipFill>
          <a:blip r:embed="rId3"/>
          <a:stretch>
            <a:fillRect/>
          </a:stretch>
        </p:blipFill>
        <p:spPr>
          <a:xfrm rot="16200000">
            <a:off x="7380991" y="1654609"/>
            <a:ext cx="2784531" cy="4059453"/>
          </a:xfrm>
          <a:prstGeom prst="rect">
            <a:avLst/>
          </a:prstGeom>
          <a:ln w="76200" cmpd="tri">
            <a:solidFill>
              <a:schemeClr val="bg1"/>
            </a:solidFill>
          </a:ln>
        </p:spPr>
      </p:pic>
    </p:spTree>
    <p:extLst>
      <p:ext uri="{BB962C8B-B14F-4D97-AF65-F5344CB8AC3E}">
        <p14:creationId xmlns="" xmlns:p14="http://schemas.microsoft.com/office/powerpoint/2010/main" val="1784629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App</a:t>
            </a:r>
          </a:p>
        </p:txBody>
      </p:sp>
      <p:pic>
        <p:nvPicPr>
          <p:cNvPr id="5" name="Picture 4">
            <a:extLst>
              <a:ext uri="{FF2B5EF4-FFF2-40B4-BE49-F238E27FC236}">
                <a16:creationId xmlns="" xmlns:a16="http://schemas.microsoft.com/office/drawing/2014/main" id="{BE5D9AB9-366C-5E86-AEC8-1FEA5BD9F475}"/>
              </a:ext>
            </a:extLst>
          </p:cNvPr>
          <p:cNvPicPr>
            <a:picLocks noChangeAspect="1"/>
          </p:cNvPicPr>
          <p:nvPr/>
        </p:nvPicPr>
        <p:blipFill>
          <a:blip r:embed="rId2"/>
          <a:stretch>
            <a:fillRect/>
          </a:stretch>
        </p:blipFill>
        <p:spPr>
          <a:xfrm>
            <a:off x="1141413" y="1934609"/>
            <a:ext cx="3790950" cy="11334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Arrow: Right 5">
            <a:extLst>
              <a:ext uri="{FF2B5EF4-FFF2-40B4-BE49-F238E27FC236}">
                <a16:creationId xmlns="" xmlns:a16="http://schemas.microsoft.com/office/drawing/2014/main" id="{466EB416-585C-6409-4D4A-A5C20C27016B}"/>
              </a:ext>
            </a:extLst>
          </p:cNvPr>
          <p:cNvSpPr/>
          <p:nvPr/>
        </p:nvSpPr>
        <p:spPr>
          <a:xfrm>
            <a:off x="5446554" y="225903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 xmlns:a16="http://schemas.microsoft.com/office/drawing/2014/main" id="{1E21BF3B-2A4E-020E-BDB4-DAF346A13750}"/>
              </a:ext>
            </a:extLst>
          </p:cNvPr>
          <p:cNvPicPr>
            <a:picLocks noChangeAspect="1"/>
          </p:cNvPicPr>
          <p:nvPr/>
        </p:nvPicPr>
        <p:blipFill>
          <a:blip r:embed="rId3"/>
          <a:stretch>
            <a:fillRect/>
          </a:stretch>
        </p:blipFill>
        <p:spPr>
          <a:xfrm>
            <a:off x="6939154" y="1651647"/>
            <a:ext cx="3790951" cy="178885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Arrow: Down 9">
            <a:extLst>
              <a:ext uri="{FF2B5EF4-FFF2-40B4-BE49-F238E27FC236}">
                <a16:creationId xmlns="" xmlns:a16="http://schemas.microsoft.com/office/drawing/2014/main" id="{CC0DE4E3-C166-A12D-0217-EE5FB6515A7D}"/>
              </a:ext>
            </a:extLst>
          </p:cNvPr>
          <p:cNvSpPr/>
          <p:nvPr/>
        </p:nvSpPr>
        <p:spPr>
          <a:xfrm>
            <a:off x="9403396" y="3515247"/>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 name="Picture 11">
            <a:extLst>
              <a:ext uri="{FF2B5EF4-FFF2-40B4-BE49-F238E27FC236}">
                <a16:creationId xmlns="" xmlns:a16="http://schemas.microsoft.com/office/drawing/2014/main" id="{4ABEF159-7DA7-3FC5-BD80-E3E7B0495BEE}"/>
              </a:ext>
            </a:extLst>
          </p:cNvPr>
          <p:cNvPicPr>
            <a:picLocks noChangeAspect="1"/>
          </p:cNvPicPr>
          <p:nvPr/>
        </p:nvPicPr>
        <p:blipFill>
          <a:blip r:embed="rId4"/>
          <a:stretch>
            <a:fillRect/>
          </a:stretch>
        </p:blipFill>
        <p:spPr>
          <a:xfrm>
            <a:off x="6621849" y="4760913"/>
            <a:ext cx="4425562" cy="178885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Arrow: Left 12">
            <a:extLst>
              <a:ext uri="{FF2B5EF4-FFF2-40B4-BE49-F238E27FC236}">
                <a16:creationId xmlns="" xmlns:a16="http://schemas.microsoft.com/office/drawing/2014/main" id="{0AFAC05A-73A8-66A4-76E8-F3FA4496DB34}"/>
              </a:ext>
            </a:extLst>
          </p:cNvPr>
          <p:cNvSpPr/>
          <p:nvPr/>
        </p:nvSpPr>
        <p:spPr>
          <a:xfrm>
            <a:off x="5570152" y="5413023"/>
            <a:ext cx="97840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 name="Picture 14">
            <a:extLst>
              <a:ext uri="{FF2B5EF4-FFF2-40B4-BE49-F238E27FC236}">
                <a16:creationId xmlns="" xmlns:a16="http://schemas.microsoft.com/office/drawing/2014/main" id="{D127209C-5CDE-64F6-65A1-186623397395}"/>
              </a:ext>
            </a:extLst>
          </p:cNvPr>
          <p:cNvPicPr>
            <a:picLocks noChangeAspect="1"/>
          </p:cNvPicPr>
          <p:nvPr/>
        </p:nvPicPr>
        <p:blipFill>
          <a:blip r:embed="rId5"/>
          <a:stretch>
            <a:fillRect/>
          </a:stretch>
        </p:blipFill>
        <p:spPr>
          <a:xfrm>
            <a:off x="1553058" y="4004451"/>
            <a:ext cx="3379305" cy="23053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 xmlns:p14="http://schemas.microsoft.com/office/powerpoint/2010/main" val="671269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a:xfrm>
            <a:off x="1141412" y="2249487"/>
            <a:ext cx="10184085" cy="4255816"/>
          </a:xfrm>
        </p:spPr>
        <p:txBody>
          <a:bodyPr>
            <a:noAutofit/>
          </a:bodyPr>
          <a:lstStyle/>
          <a:p>
            <a:r>
              <a:rPr lang="en-US" sz="2800" dirty="0" smtClean="0"/>
              <a:t>Low cost</a:t>
            </a:r>
          </a:p>
          <a:p>
            <a:r>
              <a:rPr lang="en-US" sz="2800" dirty="0" smtClean="0"/>
              <a:t>Secure</a:t>
            </a:r>
          </a:p>
          <a:p>
            <a:r>
              <a:rPr lang="en-US" sz="2800" dirty="0" smtClean="0"/>
              <a:t>Remotely controlled </a:t>
            </a:r>
          </a:p>
          <a:p>
            <a:r>
              <a:rPr lang="en-US" sz="2800" dirty="0" smtClean="0"/>
              <a:t> it can also help  the handicapped and old aged people to control the home appliances without any difficulties </a:t>
            </a:r>
          </a:p>
          <a:p>
            <a:r>
              <a:rPr lang="en-US" sz="2800" dirty="0" smtClean="0"/>
              <a:t> reduces human efforts</a:t>
            </a:r>
            <a:endParaRPr lang="en-US"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3" name="Content Placeholder 2"/>
          <p:cNvSpPr>
            <a:spLocks noGrp="1"/>
          </p:cNvSpPr>
          <p:nvPr>
            <p:ph idx="1"/>
          </p:nvPr>
        </p:nvSpPr>
        <p:spPr/>
        <p:txBody>
          <a:bodyPr>
            <a:normAutofit/>
          </a:bodyPr>
          <a:lstStyle/>
          <a:p>
            <a:r>
              <a:rPr lang="en-US" dirty="0" smtClean="0"/>
              <a:t>Range is much lower and cannot be accessed with much distance </a:t>
            </a:r>
          </a:p>
          <a:p>
            <a:r>
              <a:rPr lang="en-US" dirty="0" smtClean="0"/>
              <a:t>anyone can access the system which might be an issue for kids containing houses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DEVELOPMENT OF THE PROJECT </a:t>
            </a:r>
            <a:br>
              <a:rPr lang="en-US" dirty="0" smtClean="0"/>
            </a:br>
            <a:endParaRPr lang="en-US" dirty="0"/>
          </a:p>
        </p:txBody>
      </p:sp>
      <p:sp>
        <p:nvSpPr>
          <p:cNvPr id="3" name="Content Placeholder 2"/>
          <p:cNvSpPr>
            <a:spLocks noGrp="1"/>
          </p:cNvSpPr>
          <p:nvPr>
            <p:ph idx="1"/>
          </p:nvPr>
        </p:nvSpPr>
        <p:spPr>
          <a:xfrm rot="10800000" flipV="1">
            <a:off x="1149529" y="1345474"/>
            <a:ext cx="10189030" cy="966652"/>
          </a:xfrm>
        </p:spPr>
        <p:txBody>
          <a:bodyPr>
            <a:normAutofit fontScale="25000" lnSpcReduction="20000"/>
          </a:bodyPr>
          <a:lstStyle/>
          <a:p>
            <a:pPr>
              <a:buNone/>
            </a:pPr>
            <a:endParaRPr lang="en-US" dirty="0" smtClean="0"/>
          </a:p>
          <a:p>
            <a:r>
              <a:rPr lang="en-US" sz="11200" dirty="0" smtClean="0"/>
              <a:t> </a:t>
            </a:r>
            <a:r>
              <a:rPr lang="en-US" sz="11200" dirty="0" err="1" smtClean="0"/>
              <a:t>Arduino</a:t>
            </a:r>
            <a:r>
              <a:rPr lang="en-US" sz="11200" dirty="0" smtClean="0"/>
              <a:t> based device control using Bluetooth on </a:t>
            </a:r>
            <a:r>
              <a:rPr lang="en-US" sz="11200" dirty="0" err="1" smtClean="0"/>
              <a:t>smartphone</a:t>
            </a:r>
            <a:r>
              <a:rPr lang="en-US" sz="11200" dirty="0" smtClean="0"/>
              <a:t> project can be enhanced to control the brightness of the lights. </a:t>
            </a:r>
          </a:p>
          <a:p>
            <a:r>
              <a:rPr lang="en-US" sz="11200" dirty="0" smtClean="0"/>
              <a:t> Home automation and their device controlling can be done using internet of things - IOT Technology. </a:t>
            </a:r>
          </a:p>
          <a:p>
            <a:r>
              <a:rPr lang="en-US" sz="11200" dirty="0" smtClean="0"/>
              <a:t> We can replace Bluetooth by GSM modem so that we can achieve device controlling by sending SMS using GSM modem. </a:t>
            </a:r>
          </a:p>
          <a:p>
            <a:r>
              <a:rPr lang="en-US" sz="11200" dirty="0" smtClean="0"/>
              <a:t>We can connect Wi-Fi for increasing the range of the device, thus able to control devices from long distance. </a:t>
            </a:r>
            <a:endParaRPr lang="en-US" sz="11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3148E6-7F82-BEBA-F9A7-089A4C3E8746}"/>
              </a:ext>
            </a:extLst>
          </p:cNvPr>
          <p:cNvSpPr>
            <a:spLocks noGrp="1"/>
          </p:cNvSpPr>
          <p:nvPr>
            <p:ph type="title"/>
          </p:nvPr>
        </p:nvSpPr>
        <p:spPr/>
        <p:txBody>
          <a:bodyPr/>
          <a:lstStyle/>
          <a:p>
            <a:r>
              <a:rPr lang="en-IN" dirty="0"/>
              <a:t>Conclusion</a:t>
            </a:r>
            <a:br>
              <a:rPr lang="en-IN" dirty="0"/>
            </a:br>
            <a:endParaRPr lang="en-IN" dirty="0"/>
          </a:p>
        </p:txBody>
      </p:sp>
      <p:sp>
        <p:nvSpPr>
          <p:cNvPr id="3" name="Content Placeholder 2">
            <a:extLst>
              <a:ext uri="{FF2B5EF4-FFF2-40B4-BE49-F238E27FC236}">
                <a16:creationId xmlns="" xmlns:a16="http://schemas.microsoft.com/office/drawing/2014/main" id="{00755855-20C1-6793-745D-CD63675FDD1D}"/>
              </a:ext>
            </a:extLst>
          </p:cNvPr>
          <p:cNvSpPr>
            <a:spLocks noGrp="1"/>
          </p:cNvSpPr>
          <p:nvPr>
            <p:ph idx="1"/>
          </p:nvPr>
        </p:nvSpPr>
        <p:spPr/>
        <p:txBody>
          <a:bodyPr>
            <a:normAutofit/>
          </a:bodyPr>
          <a:lstStyle/>
          <a:p>
            <a:pPr algn="just">
              <a:lnSpc>
                <a:spcPct val="107000"/>
              </a:lnSpc>
              <a:spcAft>
                <a:spcPts val="800"/>
              </a:spcAft>
            </a:pPr>
            <a:r>
              <a:rPr lang="en-IN" sz="1800" dirty="0">
                <a:effectLst/>
                <a:latin typeface="Calibri" panose="020F0502020204030204" pitchFamily="34" charset="0"/>
                <a:ea typeface="Times New Roman" panose="02020603050405020304" pitchFamily="18" charset="0"/>
                <a:cs typeface="Calibri" panose="020F0502020204030204" pitchFamily="34" charset="0"/>
              </a:rPr>
              <a:t>The home automation system has been experimentally proven to work satisfactorily by connecting sample LED’s to it and LED’s were successfully controlled from the wireless mobile device.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sz="1800" dirty="0">
                <a:effectLst/>
                <a:latin typeface="Calibri" panose="020F0502020204030204" pitchFamily="34" charset="0"/>
                <a:ea typeface="Times New Roman" panose="02020603050405020304" pitchFamily="18" charset="0"/>
                <a:cs typeface="Calibri" panose="020F0502020204030204" pitchFamily="34" charset="0"/>
              </a:rPr>
              <a:t>We learned many skills such as soldering,  wiring the circuit and other tools that we use for this project and was able to work together as a team during this project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sz="1800" dirty="0">
                <a:effectLst/>
                <a:latin typeface="Calibri" panose="020F0502020204030204" pitchFamily="34" charset="0"/>
                <a:ea typeface="Times New Roman" panose="02020603050405020304" pitchFamily="18" charset="0"/>
                <a:cs typeface="Calibri" panose="020F0502020204030204" pitchFamily="34" charset="0"/>
              </a:rPr>
              <a:t>The Bluetooth client was successfully tested on a multitude of different mobile phones from different manufacturers thus providing its portability and wide compatibility. Thus a low cost home automation system was successfully designed, implemented and tested.</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07000"/>
              </a:lnSpc>
              <a:spcAft>
                <a:spcPts val="800"/>
              </a:spcAft>
              <a:buNone/>
            </a:pP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 xmlns:p14="http://schemas.microsoft.com/office/powerpoint/2010/main" val="30429048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DC6A6B-FB15-43F5-A64F-71FF4A1F9D14}"/>
              </a:ext>
            </a:extLst>
          </p:cNvPr>
          <p:cNvSpPr>
            <a:spLocks noGrp="1"/>
          </p:cNvSpPr>
          <p:nvPr>
            <p:ph type="title"/>
          </p:nvPr>
        </p:nvSpPr>
        <p:spPr>
          <a:xfrm>
            <a:off x="1145220" y="881848"/>
            <a:ext cx="9644740" cy="2561947"/>
          </a:xfrm>
        </p:spPr>
        <p:txBody>
          <a:bodyPr>
            <a:normAutofit/>
          </a:bodyPr>
          <a:lstStyle/>
          <a:p>
            <a:r>
              <a:rPr lang="en-IN" sz="8000" dirty="0"/>
              <a:t>Thank You</a:t>
            </a:r>
          </a:p>
        </p:txBody>
      </p:sp>
      <p:pic>
        <p:nvPicPr>
          <p:cNvPr id="9" name="Picture 8">
            <a:extLst>
              <a:ext uri="{FF2B5EF4-FFF2-40B4-BE49-F238E27FC236}">
                <a16:creationId xmlns="" xmlns:a16="http://schemas.microsoft.com/office/drawing/2014/main" id="{D361150C-25DC-49DB-94F7-E5FACC902C0E}"/>
              </a:ext>
            </a:extLst>
          </p:cNvPr>
          <p:cNvPicPr>
            <a:picLocks noChangeAspect="1"/>
          </p:cNvPicPr>
          <p:nvPr/>
        </p:nvPicPr>
        <p:blipFill>
          <a:blip r:embed="rId2"/>
          <a:stretch>
            <a:fillRect/>
          </a:stretch>
        </p:blipFill>
        <p:spPr>
          <a:xfrm>
            <a:off x="4888636" y="2925933"/>
            <a:ext cx="6096000" cy="3429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 xmlns:p14="http://schemas.microsoft.com/office/powerpoint/2010/main" val="1086319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268D3E5-C7A3-47DF-A374-46BF83A69904}"/>
              </a:ext>
            </a:extLst>
          </p:cNvPr>
          <p:cNvSpPr>
            <a:spLocks noGrp="1"/>
          </p:cNvSpPr>
          <p:nvPr>
            <p:ph type="ctrTitle"/>
          </p:nvPr>
        </p:nvSpPr>
        <p:spPr>
          <a:xfrm>
            <a:off x="1876424" y="979256"/>
            <a:ext cx="8791575" cy="2387600"/>
          </a:xfrm>
        </p:spPr>
        <p:txBody>
          <a:bodyPr>
            <a:normAutofit fontScale="90000"/>
          </a:bodyPr>
          <a:lstStyle/>
          <a:p>
            <a:pPr algn="ctr"/>
            <a:r>
              <a:rPr lang="en-US" sz="5400" dirty="0" smtClean="0">
                <a:latin typeface="Rockwell" panose="02060603020205020403" pitchFamily="18" charset="0"/>
              </a:rPr>
              <a:t/>
            </a:r>
            <a:br>
              <a:rPr lang="en-US" sz="5400" dirty="0" smtClean="0">
                <a:latin typeface="Rockwell" panose="02060603020205020403" pitchFamily="18" charset="0"/>
              </a:rPr>
            </a:br>
            <a:r>
              <a:rPr lang="en-US" sz="4000" dirty="0" smtClean="0">
                <a:latin typeface="Rockwell Extra Bold" pitchFamily="18" charset="0"/>
              </a:rPr>
              <a:t>project name</a:t>
            </a:r>
            <a:r>
              <a:rPr lang="en-US" sz="5400" dirty="0" smtClean="0">
                <a:latin typeface="Rockwell" panose="02060603020205020403" pitchFamily="18" charset="0"/>
              </a:rPr>
              <a:t/>
            </a:r>
            <a:br>
              <a:rPr lang="en-US" sz="5400" dirty="0" smtClean="0">
                <a:latin typeface="Rockwell" panose="02060603020205020403" pitchFamily="18" charset="0"/>
              </a:rPr>
            </a:br>
            <a:r>
              <a:rPr lang="en-US" sz="5400" dirty="0" smtClean="0">
                <a:latin typeface="Rockwell" panose="02060603020205020403" pitchFamily="18" charset="0"/>
              </a:rPr>
              <a:t>Smart </a:t>
            </a:r>
            <a:r>
              <a:rPr lang="en-US" sz="5400" dirty="0">
                <a:latin typeface="Rockwell" panose="02060603020205020403" pitchFamily="18" charset="0"/>
              </a:rPr>
              <a:t>home lightning System</a:t>
            </a:r>
          </a:p>
        </p:txBody>
      </p:sp>
      <p:sp>
        <p:nvSpPr>
          <p:cNvPr id="3" name="Subtitle 2">
            <a:extLst>
              <a:ext uri="{FF2B5EF4-FFF2-40B4-BE49-F238E27FC236}">
                <a16:creationId xmlns="" xmlns:a16="http://schemas.microsoft.com/office/drawing/2014/main" id="{2E78725B-6E40-4D82-B375-7831D81C29EE}"/>
              </a:ext>
            </a:extLst>
          </p:cNvPr>
          <p:cNvSpPr>
            <a:spLocks noGrp="1"/>
          </p:cNvSpPr>
          <p:nvPr>
            <p:ph type="subTitle" idx="1"/>
          </p:nvPr>
        </p:nvSpPr>
        <p:spPr>
          <a:xfrm>
            <a:off x="313509" y="4036423"/>
            <a:ext cx="10215153" cy="2495005"/>
          </a:xfrm>
        </p:spPr>
        <p:txBody>
          <a:bodyPr>
            <a:normAutofit fontScale="47500" lnSpcReduction="20000"/>
          </a:bodyPr>
          <a:lstStyle/>
          <a:p>
            <a:r>
              <a:rPr lang="en-US" sz="2400" dirty="0">
                <a:latin typeface="Tahoma" panose="020B0604030504040204" pitchFamily="34" charset="0"/>
                <a:ea typeface="Tahoma" panose="020B0604030504040204" pitchFamily="34" charset="0"/>
                <a:cs typeface="Tahoma" panose="020B0604030504040204" pitchFamily="34" charset="0"/>
              </a:rPr>
              <a:t>	</a:t>
            </a:r>
            <a:r>
              <a:rPr lang="en-US" sz="2900" dirty="0">
                <a:latin typeface="Lucida Console" pitchFamily="49" charset="0"/>
                <a:ea typeface="Tahoma" panose="020B0604030504040204" pitchFamily="34" charset="0"/>
                <a:cs typeface="Tahoma" panose="020B0604030504040204" pitchFamily="34" charset="0"/>
              </a:rPr>
              <a:t> </a:t>
            </a:r>
            <a:r>
              <a:rPr lang="en-US" sz="2900" dirty="0" smtClean="0">
                <a:latin typeface="Lucida Console" pitchFamily="49" charset="0"/>
                <a:ea typeface="Tahoma" panose="020B0604030504040204" pitchFamily="34" charset="0"/>
                <a:cs typeface="Tahoma" panose="020B0604030504040204" pitchFamily="34" charset="0"/>
              </a:rPr>
              <a:t>                     6</a:t>
            </a:r>
            <a:r>
              <a:rPr lang="en-US" sz="2900" baseline="30000" dirty="0" smtClean="0">
                <a:latin typeface="Lucida Console" pitchFamily="49" charset="0"/>
                <a:ea typeface="Tahoma" panose="020B0604030504040204" pitchFamily="34" charset="0"/>
                <a:cs typeface="Tahoma" panose="020B0604030504040204" pitchFamily="34" charset="0"/>
              </a:rPr>
              <a:t>th</a:t>
            </a:r>
            <a:r>
              <a:rPr lang="en-US" sz="2900" dirty="0" smtClean="0">
                <a:latin typeface="Lucida Console" pitchFamily="49" charset="0"/>
                <a:ea typeface="Tahoma" panose="020B0604030504040204" pitchFamily="34" charset="0"/>
                <a:cs typeface="Tahoma" panose="020B0604030504040204" pitchFamily="34" charset="0"/>
              </a:rPr>
              <a:t> semester   ,  </a:t>
            </a:r>
            <a:r>
              <a:rPr lang="en-US" sz="2900" dirty="0" err="1" smtClean="0">
                <a:latin typeface="Lucida Console" pitchFamily="49" charset="0"/>
                <a:ea typeface="Tahoma" panose="020B0604030504040204" pitchFamily="34" charset="0"/>
                <a:cs typeface="Tahoma" panose="020B0604030504040204" pitchFamily="34" charset="0"/>
              </a:rPr>
              <a:t>ece</a:t>
            </a:r>
            <a:endParaRPr lang="en-US" sz="2900" dirty="0">
              <a:latin typeface="Lucida Console" pitchFamily="49" charset="0"/>
              <a:ea typeface="Tahoma" panose="020B0604030504040204" pitchFamily="34" charset="0"/>
              <a:cs typeface="Tahoma" panose="020B0604030504040204" pitchFamily="34" charset="0"/>
            </a:endParaRPr>
          </a:p>
          <a:p>
            <a:r>
              <a:rPr lang="en-US" sz="2400" dirty="0">
                <a:latin typeface="Tahoma" panose="020B0604030504040204" pitchFamily="34" charset="0"/>
                <a:ea typeface="Tahoma" panose="020B0604030504040204" pitchFamily="34" charset="0"/>
                <a:cs typeface="Tahoma" panose="020B0604030504040204" pitchFamily="34" charset="0"/>
              </a:rPr>
              <a:t>	</a:t>
            </a:r>
            <a:r>
              <a:rPr lang="en-US" sz="3300" dirty="0" smtClean="0">
                <a:latin typeface="Tahoma" panose="020B0604030504040204" pitchFamily="34" charset="0"/>
                <a:ea typeface="Tahoma" panose="020B0604030504040204" pitchFamily="34" charset="0"/>
                <a:cs typeface="Tahoma" panose="020B0604030504040204" pitchFamily="34" charset="0"/>
              </a:rPr>
              <a:t>            </a:t>
            </a:r>
            <a:r>
              <a:rPr lang="en-US" sz="2900" dirty="0" smtClean="0">
                <a:latin typeface="Tahoma" panose="020B0604030504040204" pitchFamily="34" charset="0"/>
                <a:ea typeface="Tahoma" panose="020B0604030504040204" pitchFamily="34" charset="0"/>
                <a:cs typeface="Tahoma" panose="020B0604030504040204" pitchFamily="34" charset="0"/>
              </a:rPr>
              <a:t>name: MALIK  </a:t>
            </a:r>
            <a:r>
              <a:rPr lang="en-US" sz="2900" dirty="0">
                <a:latin typeface="Tahoma" panose="020B0604030504040204" pitchFamily="34" charset="0"/>
                <a:ea typeface="Tahoma" panose="020B0604030504040204" pitchFamily="34" charset="0"/>
                <a:cs typeface="Tahoma" panose="020B0604030504040204" pitchFamily="34" charset="0"/>
              </a:rPr>
              <a:t>LALJI </a:t>
            </a:r>
            <a:r>
              <a:rPr lang="en-US" sz="2900" dirty="0" smtClean="0">
                <a:latin typeface="Tahoma" panose="020B0604030504040204" pitchFamily="34" charset="0"/>
                <a:ea typeface="Tahoma" panose="020B0604030504040204" pitchFamily="34" charset="0"/>
                <a:cs typeface="Tahoma" panose="020B0604030504040204" pitchFamily="34" charset="0"/>
              </a:rPr>
              <a:t> usn:1MV19EC065</a:t>
            </a:r>
            <a:endParaRPr lang="en-US" sz="2900" dirty="0">
              <a:latin typeface="Tahoma" panose="020B0604030504040204" pitchFamily="34" charset="0"/>
              <a:ea typeface="Tahoma" panose="020B0604030504040204" pitchFamily="34" charset="0"/>
              <a:cs typeface="Tahoma" panose="020B0604030504040204" pitchFamily="34" charset="0"/>
            </a:endParaRPr>
          </a:p>
          <a:p>
            <a:r>
              <a:rPr lang="en-US" sz="2900" dirty="0">
                <a:latin typeface="Tahoma" panose="020B0604030504040204" pitchFamily="34" charset="0"/>
                <a:ea typeface="Tahoma" panose="020B0604030504040204" pitchFamily="34" charset="0"/>
                <a:cs typeface="Tahoma" panose="020B0604030504040204" pitchFamily="34" charset="0"/>
              </a:rPr>
              <a:t>	</a:t>
            </a:r>
            <a:r>
              <a:rPr lang="en-US" sz="2900" dirty="0" smtClean="0">
                <a:latin typeface="Tahoma" panose="020B0604030504040204" pitchFamily="34" charset="0"/>
                <a:ea typeface="Tahoma" panose="020B0604030504040204" pitchFamily="34" charset="0"/>
                <a:cs typeface="Tahoma" panose="020B0604030504040204" pitchFamily="34" charset="0"/>
              </a:rPr>
              <a:t>             name:  SONAL </a:t>
            </a:r>
            <a:r>
              <a:rPr lang="en-US" sz="2900">
                <a:latin typeface="Tahoma" panose="020B0604030504040204" pitchFamily="34" charset="0"/>
                <a:ea typeface="Tahoma" panose="020B0604030504040204" pitchFamily="34" charset="0"/>
                <a:cs typeface="Tahoma" panose="020B0604030504040204" pitchFamily="34" charset="0"/>
              </a:rPr>
              <a:t>JHA    </a:t>
            </a:r>
            <a:r>
              <a:rPr lang="en-US" sz="2900" smtClean="0">
                <a:latin typeface="Tahoma" panose="020B0604030504040204" pitchFamily="34" charset="0"/>
                <a:ea typeface="Tahoma" panose="020B0604030504040204" pitchFamily="34" charset="0"/>
                <a:cs typeface="Tahoma" panose="020B0604030504040204" pitchFamily="34" charset="0"/>
              </a:rPr>
              <a:t> </a:t>
            </a:r>
            <a:r>
              <a:rPr lang="en-US" sz="2900" dirty="0" smtClean="0">
                <a:latin typeface="Tahoma" panose="020B0604030504040204" pitchFamily="34" charset="0"/>
                <a:ea typeface="Tahoma" panose="020B0604030504040204" pitchFamily="34" charset="0"/>
                <a:cs typeface="Tahoma" panose="020B0604030504040204" pitchFamily="34" charset="0"/>
              </a:rPr>
              <a:t>usn:1MV19EC108              </a:t>
            </a:r>
            <a:endParaRPr lang="en-US" sz="2900" dirty="0">
              <a:latin typeface="Tahoma" panose="020B0604030504040204" pitchFamily="34" charset="0"/>
              <a:ea typeface="Tahoma" panose="020B0604030504040204" pitchFamily="34" charset="0"/>
              <a:cs typeface="Tahoma" panose="020B0604030504040204" pitchFamily="34" charset="0"/>
            </a:endParaRPr>
          </a:p>
          <a:p>
            <a:r>
              <a:rPr lang="en-US" sz="51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under the guidance of</a:t>
            </a:r>
          </a:p>
          <a:p>
            <a:r>
              <a:rPr lang="en-US" sz="51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5100" dirty="0" err="1"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manjuvani</a:t>
            </a:r>
            <a:r>
              <a:rPr lang="en-US" sz="51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k  m</a:t>
            </a:r>
            <a:endParaRPr lang="en-US" sz="51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r>
              <a:rPr lang="en-US" sz="2400" dirty="0">
                <a:latin typeface="Tahoma" panose="020B0604030504040204" pitchFamily="34" charset="0"/>
                <a:ea typeface="Tahoma" panose="020B0604030504040204" pitchFamily="34" charset="0"/>
                <a:cs typeface="Tahoma" panose="020B0604030504040204" pitchFamily="34" charset="0"/>
              </a:rPr>
              <a:t> </a:t>
            </a:r>
          </a:p>
        </p:txBody>
      </p:sp>
      <p:pic>
        <p:nvPicPr>
          <p:cNvPr id="9" name="Picture 8">
            <a:extLst>
              <a:ext uri="{FF2B5EF4-FFF2-40B4-BE49-F238E27FC236}">
                <a16:creationId xmlns="" xmlns:a16="http://schemas.microsoft.com/office/drawing/2014/main" id="{70D83FD3-7629-4787-9B08-55467923353B}"/>
              </a:ext>
            </a:extLst>
          </p:cNvPr>
          <p:cNvPicPr>
            <a:picLocks noChangeAspect="1"/>
          </p:cNvPicPr>
          <p:nvPr/>
        </p:nvPicPr>
        <p:blipFill>
          <a:blip r:embed="rId2"/>
          <a:stretch>
            <a:fillRect/>
          </a:stretch>
        </p:blipFill>
        <p:spPr>
          <a:xfrm>
            <a:off x="8207915" y="3670664"/>
            <a:ext cx="3796851" cy="26149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 xmlns:p14="http://schemas.microsoft.com/office/powerpoint/2010/main" val="1819359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1229" y="0"/>
            <a:ext cx="9905998" cy="1478570"/>
          </a:xfrm>
        </p:spPr>
        <p:txBody>
          <a:bodyPr/>
          <a:lstStyle/>
          <a:p>
            <a:r>
              <a:rPr lang="en-US" dirty="0" smtClean="0"/>
              <a:t>content</a:t>
            </a:r>
            <a:endParaRPr lang="en-US" dirty="0"/>
          </a:p>
        </p:txBody>
      </p:sp>
      <p:sp>
        <p:nvSpPr>
          <p:cNvPr id="3" name="Content Placeholder 2"/>
          <p:cNvSpPr>
            <a:spLocks noGrp="1"/>
          </p:cNvSpPr>
          <p:nvPr>
            <p:ph idx="1"/>
          </p:nvPr>
        </p:nvSpPr>
        <p:spPr>
          <a:xfrm>
            <a:off x="1319347" y="1214846"/>
            <a:ext cx="9901645" cy="5852160"/>
          </a:xfrm>
        </p:spPr>
        <p:txBody>
          <a:bodyPr>
            <a:noAutofit/>
          </a:bodyPr>
          <a:lstStyle/>
          <a:p>
            <a:r>
              <a:rPr lang="en-US" sz="1600" dirty="0" smtClean="0"/>
              <a:t>Abstract</a:t>
            </a:r>
          </a:p>
          <a:p>
            <a:r>
              <a:rPr lang="en-US" sz="1600" dirty="0" smtClean="0"/>
              <a:t>Introduction</a:t>
            </a:r>
          </a:p>
          <a:p>
            <a:r>
              <a:rPr lang="en-US" sz="1600" dirty="0" smtClean="0"/>
              <a:t>Why you need a smart home lighting </a:t>
            </a:r>
            <a:r>
              <a:rPr lang="en-US" sz="1600" dirty="0" smtClean="0"/>
              <a:t>system</a:t>
            </a:r>
          </a:p>
          <a:p>
            <a:r>
              <a:rPr lang="en-US" sz="1600" dirty="0" smtClean="0"/>
              <a:t>Objective</a:t>
            </a:r>
            <a:endParaRPr lang="en-US" sz="1600" dirty="0" smtClean="0"/>
          </a:p>
          <a:p>
            <a:r>
              <a:rPr lang="en-US" sz="1600" dirty="0" smtClean="0"/>
              <a:t>Components Required</a:t>
            </a:r>
          </a:p>
          <a:p>
            <a:r>
              <a:rPr lang="en-US" sz="1600" dirty="0" smtClean="0"/>
              <a:t>Components Connection</a:t>
            </a:r>
          </a:p>
          <a:p>
            <a:r>
              <a:rPr lang="en-US" sz="1600" dirty="0" smtClean="0"/>
              <a:t>Architecture</a:t>
            </a:r>
          </a:p>
          <a:p>
            <a:r>
              <a:rPr lang="en-US" sz="1600" dirty="0" smtClean="0"/>
              <a:t>Output</a:t>
            </a:r>
          </a:p>
          <a:p>
            <a:r>
              <a:rPr lang="en-US" sz="1600" dirty="0" smtClean="0"/>
              <a:t>App</a:t>
            </a:r>
          </a:p>
          <a:p>
            <a:r>
              <a:rPr lang="en-US" sz="1600" dirty="0" smtClean="0"/>
              <a:t>Advantages</a:t>
            </a:r>
          </a:p>
          <a:p>
            <a:r>
              <a:rPr lang="en-US" sz="1600" dirty="0" smtClean="0"/>
              <a:t>Disadvantages</a:t>
            </a:r>
          </a:p>
          <a:p>
            <a:r>
              <a:rPr lang="en-US" sz="1600" dirty="0" smtClean="0"/>
              <a:t>Future Development of the project</a:t>
            </a:r>
            <a:endParaRPr lang="en-US" sz="1600" dirty="0" smtClean="0"/>
          </a:p>
          <a:p>
            <a:r>
              <a:rPr lang="en-US" sz="1600" dirty="0" smtClean="0"/>
              <a:t>Conclusion</a:t>
            </a:r>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Abstract</a:t>
            </a:r>
          </a:p>
        </p:txBody>
      </p:sp>
      <p:sp>
        <p:nvSpPr>
          <p:cNvPr id="3" name="Content Placeholder 2">
            <a:extLst>
              <a:ext uri="{FF2B5EF4-FFF2-40B4-BE49-F238E27FC236}">
                <a16:creationId xmlns="" xmlns:a16="http://schemas.microsoft.com/office/drawing/2014/main" id="{143F5361-68C0-4BF5-80C8-F1E7BF92B2DB}"/>
              </a:ext>
            </a:extLst>
          </p:cNvPr>
          <p:cNvSpPr>
            <a:spLocks noGrp="1"/>
          </p:cNvSpPr>
          <p:nvPr>
            <p:ph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We aim to improve environments in the home in a smart and efficient fashion To design a system using an Arduino board and Bluetooth connectivity to control ambience in the house and provide a comfortable, private, economic solution.</a:t>
            </a:r>
          </a:p>
        </p:txBody>
      </p:sp>
    </p:spTree>
    <p:extLst>
      <p:ext uri="{BB962C8B-B14F-4D97-AF65-F5344CB8AC3E}">
        <p14:creationId xmlns="" xmlns:p14="http://schemas.microsoft.com/office/powerpoint/2010/main" val="2172179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Introduction</a:t>
            </a:r>
          </a:p>
        </p:txBody>
      </p:sp>
      <p:sp>
        <p:nvSpPr>
          <p:cNvPr id="3" name="Content Placeholder 2">
            <a:extLst>
              <a:ext uri="{FF2B5EF4-FFF2-40B4-BE49-F238E27FC236}">
                <a16:creationId xmlns="" xmlns:a16="http://schemas.microsoft.com/office/drawing/2014/main" id="{143F5361-68C0-4BF5-80C8-F1E7BF92B2DB}"/>
              </a:ext>
            </a:extLst>
          </p:cNvPr>
          <p:cNvSpPr>
            <a:spLocks noGrp="1"/>
          </p:cNvSpPr>
          <p:nvPr>
            <p:ph idx="1"/>
          </p:nvPr>
        </p:nvSpPr>
        <p:spPr/>
        <p:txBody>
          <a:bodyPr>
            <a:normAutofit fontScale="92500" lnSpcReduction="20000"/>
          </a:bodyPr>
          <a:lstStyle/>
          <a:p>
            <a:r>
              <a:rPr lang="en-US" dirty="0">
                <a:latin typeface="Tahoma" panose="020B0604030504040204" pitchFamily="34" charset="0"/>
                <a:ea typeface="Tahoma" panose="020B0604030504040204" pitchFamily="34" charset="0"/>
                <a:cs typeface="Tahoma" panose="020B0604030504040204" pitchFamily="34" charset="0"/>
              </a:rPr>
              <a:t>Smart Home is the term commonly used to define a residence that integrates technology and services through home networking to enhance power efficiency and improve the quality of living </a:t>
            </a:r>
          </a:p>
          <a:p>
            <a:r>
              <a:rPr lang="en-US" dirty="0">
                <a:latin typeface="Tahoma" panose="020B0604030504040204" pitchFamily="34" charset="0"/>
                <a:ea typeface="Tahoma" panose="020B0604030504040204" pitchFamily="34" charset="0"/>
                <a:cs typeface="Tahoma" panose="020B0604030504040204" pitchFamily="34" charset="0"/>
              </a:rPr>
              <a:t>The smart home lighting system is preferred because of the fact that the lights can be remotely controlled, can play music if needed and also help you sleep better</a:t>
            </a:r>
          </a:p>
          <a:p>
            <a:r>
              <a:rPr lang="en-US" dirty="0">
                <a:latin typeface="Tahoma" panose="020B0604030504040204" pitchFamily="34" charset="0"/>
                <a:ea typeface="Tahoma" panose="020B0604030504040204" pitchFamily="34" charset="0"/>
                <a:cs typeface="Tahoma" panose="020B0604030504040204" pitchFamily="34" charset="0"/>
              </a:rPr>
              <a:t>The smart home lighting system makes use of an Arduino with Bluetooth that will connect to an Android phone via our app and will be controlled by the app </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 xmlns:p14="http://schemas.microsoft.com/office/powerpoint/2010/main" val="2362735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DB6CE4-2B13-4715-B5B2-615A55922CA1}"/>
              </a:ext>
            </a:extLst>
          </p:cNvPr>
          <p:cNvSpPr>
            <a:spLocks noGrp="1"/>
          </p:cNvSpPr>
          <p:nvPr>
            <p:ph type="title"/>
          </p:nvPr>
        </p:nvSpPr>
        <p:spPr/>
        <p:txBody>
          <a:bodyPr>
            <a:normAutofit/>
          </a:bodyPr>
          <a:lstStyle/>
          <a:p>
            <a:r>
              <a:rPr lang="en-US" sz="4400" dirty="0" smtClean="0">
                <a:latin typeface="Rockwell" panose="02060603020205020403" pitchFamily="18" charset="0"/>
              </a:rPr>
              <a:t>Need of  </a:t>
            </a:r>
            <a:r>
              <a:rPr lang="en-US" sz="4400" dirty="0">
                <a:latin typeface="Rockwell" panose="02060603020205020403" pitchFamily="18" charset="0"/>
              </a:rPr>
              <a:t>Smart home Lighting System</a:t>
            </a:r>
          </a:p>
        </p:txBody>
      </p:sp>
      <p:sp>
        <p:nvSpPr>
          <p:cNvPr id="3" name="Content Placeholder 2">
            <a:extLst>
              <a:ext uri="{FF2B5EF4-FFF2-40B4-BE49-F238E27FC236}">
                <a16:creationId xmlns="" xmlns:a16="http://schemas.microsoft.com/office/drawing/2014/main" id="{143F5361-68C0-4BF5-80C8-F1E7BF92B2DB}"/>
              </a:ext>
            </a:extLst>
          </p:cNvPr>
          <p:cNvSpPr>
            <a:spLocks noGrp="1"/>
          </p:cNvSpPr>
          <p:nvPr>
            <p:ph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Efficiency</a:t>
            </a:r>
          </a:p>
          <a:p>
            <a:r>
              <a:rPr lang="en-US" dirty="0">
                <a:latin typeface="Tahoma" panose="020B0604030504040204" pitchFamily="34" charset="0"/>
                <a:ea typeface="Tahoma" panose="020B0604030504040204" pitchFamily="34" charset="0"/>
                <a:cs typeface="Tahoma" panose="020B0604030504040204" pitchFamily="34" charset="0"/>
              </a:rPr>
              <a:t>Convenience</a:t>
            </a:r>
          </a:p>
          <a:p>
            <a:r>
              <a:rPr lang="en-US" dirty="0">
                <a:latin typeface="Tahoma" panose="020B0604030504040204" pitchFamily="34" charset="0"/>
                <a:ea typeface="Tahoma" panose="020B0604030504040204" pitchFamily="34" charset="0"/>
                <a:cs typeface="Tahoma" panose="020B0604030504040204" pitchFamily="34" charset="0"/>
              </a:rPr>
              <a:t>Comfort</a:t>
            </a:r>
          </a:p>
          <a:p>
            <a:r>
              <a:rPr lang="en-US" dirty="0">
                <a:latin typeface="Tahoma" panose="020B0604030504040204" pitchFamily="34" charset="0"/>
                <a:ea typeface="Tahoma" panose="020B0604030504040204" pitchFamily="34" charset="0"/>
                <a:cs typeface="Tahoma" panose="020B0604030504040204" pitchFamily="34" charset="0"/>
              </a:rPr>
              <a:t>Peace of Mind</a:t>
            </a:r>
          </a:p>
          <a:p>
            <a:r>
              <a:rPr lang="en-US" dirty="0">
                <a:latin typeface="Tahoma" panose="020B0604030504040204" pitchFamily="34" charset="0"/>
                <a:ea typeface="Tahoma" panose="020B0604030504040204" pitchFamily="34" charset="0"/>
                <a:cs typeface="Tahoma" panose="020B0604030504040204" pitchFamily="34" charset="0"/>
              </a:rPr>
              <a:t>Customization</a:t>
            </a:r>
          </a:p>
          <a:p>
            <a:pPr marL="0" indent="0">
              <a:buNone/>
            </a:pPr>
            <a:endParaRPr lang="en-US" dirty="0">
              <a:latin typeface="Tahoma" panose="020B0604030504040204" pitchFamily="34" charset="0"/>
              <a:ea typeface="Tahoma" panose="020B0604030504040204" pitchFamily="34" charset="0"/>
              <a:cs typeface="Tahoma" panose="020B0604030504040204" pitchFamily="34" charset="0"/>
            </a:endParaRPr>
          </a:p>
        </p:txBody>
      </p:sp>
      <p:pic>
        <p:nvPicPr>
          <p:cNvPr id="5" name="Picture 4">
            <a:extLst>
              <a:ext uri="{FF2B5EF4-FFF2-40B4-BE49-F238E27FC236}">
                <a16:creationId xmlns="" xmlns:a16="http://schemas.microsoft.com/office/drawing/2014/main" id="{CA0EEAD3-282C-4A92-9255-6AA7C5483538}"/>
              </a:ext>
            </a:extLst>
          </p:cNvPr>
          <p:cNvPicPr>
            <a:picLocks noChangeAspect="1"/>
          </p:cNvPicPr>
          <p:nvPr/>
        </p:nvPicPr>
        <p:blipFill>
          <a:blip r:embed="rId2"/>
          <a:stretch>
            <a:fillRect/>
          </a:stretch>
        </p:blipFill>
        <p:spPr>
          <a:xfrm>
            <a:off x="5379868" y="2097088"/>
            <a:ext cx="5442011" cy="36093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 xmlns:p14="http://schemas.microsoft.com/office/powerpoint/2010/main" val="1615755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7357" y="-326573"/>
            <a:ext cx="9465626" cy="1639889"/>
          </a:xfrm>
        </p:spPr>
        <p:txBody>
          <a:bodyPr>
            <a:normAutofit/>
          </a:bodyPr>
          <a:lstStyle/>
          <a:p>
            <a:r>
              <a:rPr lang="en-US" sz="4400" b="1" dirty="0" smtClean="0">
                <a:latin typeface="Rockwell Condensed" pitchFamily="18" charset="0"/>
              </a:rPr>
              <a:t>0BJECTIVE</a:t>
            </a:r>
            <a:endParaRPr lang="en-US" sz="4400" b="1" dirty="0">
              <a:latin typeface="Rockwell Condensed" pitchFamily="18" charset="0"/>
            </a:endParaRPr>
          </a:p>
        </p:txBody>
      </p:sp>
      <p:sp>
        <p:nvSpPr>
          <p:cNvPr id="3" name="Content Placeholder 2"/>
          <p:cNvSpPr>
            <a:spLocks noGrp="1"/>
          </p:cNvSpPr>
          <p:nvPr>
            <p:ph idx="1"/>
          </p:nvPr>
        </p:nvSpPr>
        <p:spPr>
          <a:xfrm>
            <a:off x="901337" y="901338"/>
            <a:ext cx="10241280" cy="5577840"/>
          </a:xfrm>
        </p:spPr>
        <p:txBody>
          <a:bodyPr>
            <a:noAutofit/>
          </a:bodyPr>
          <a:lstStyle/>
          <a:p>
            <a:r>
              <a:rPr lang="en-US" dirty="0" smtClean="0"/>
              <a:t>CONTROL LIGHTS </a:t>
            </a:r>
            <a:r>
              <a:rPr lang="en-US" dirty="0" smtClean="0"/>
              <a:t>: This project is one of the important </a:t>
            </a:r>
            <a:r>
              <a:rPr lang="en-US" dirty="0" err="1" smtClean="0"/>
              <a:t>Arduino</a:t>
            </a:r>
            <a:r>
              <a:rPr lang="en-US" dirty="0" smtClean="0"/>
              <a:t> Project. </a:t>
            </a:r>
            <a:r>
              <a:rPr lang="en-US" dirty="0" err="1" smtClean="0"/>
              <a:t>Arduino</a:t>
            </a:r>
            <a:r>
              <a:rPr lang="en-US" dirty="0" smtClean="0"/>
              <a:t> based Home Automation using Bluetooth project help the user to control any electronic device using device control app on their Android </a:t>
            </a:r>
            <a:r>
              <a:rPr lang="en-US" dirty="0" err="1" smtClean="0"/>
              <a:t>smartphone</a:t>
            </a:r>
            <a:r>
              <a:rPr lang="en-US" dirty="0" smtClean="0"/>
              <a:t>. The Android app sends commands to the controller – </a:t>
            </a:r>
            <a:r>
              <a:rPr lang="en-US" dirty="0" err="1" smtClean="0"/>
              <a:t>Arduino</a:t>
            </a:r>
            <a:r>
              <a:rPr lang="en-US" dirty="0" smtClean="0"/>
              <a:t>, through wireless communication namely, Bluetooth. The </a:t>
            </a:r>
            <a:r>
              <a:rPr lang="en-US" dirty="0" err="1" smtClean="0"/>
              <a:t>Arduino</a:t>
            </a:r>
            <a:r>
              <a:rPr lang="en-US" dirty="0" smtClean="0"/>
              <a:t> is connected to the main PCB which has 3 LED’s attached as shown in the block diagram. This LED’s can be assumed as electronic devices. Let us assume LED 1 as buzzer, LED 2 as fan, LED 3 as </a:t>
            </a:r>
            <a:r>
              <a:rPr lang="en-US" dirty="0" err="1" smtClean="0"/>
              <a:t>lights.When</a:t>
            </a:r>
            <a:r>
              <a:rPr lang="en-US" dirty="0" smtClean="0"/>
              <a:t> the user presses the on the ‘On’ Button displayed on the app for the device 1 the Buzzer is switched on. This  Buzzer can be switched off by pressing the same button again. Similarly when the user presses on the ‘On’ button displayed on the app for the device 2 , the fan is switched on. The  fan can be switched off by pressing the same button </a:t>
            </a:r>
            <a:r>
              <a:rPr lang="en-US" dirty="0" err="1" smtClean="0"/>
              <a:t>again.This</a:t>
            </a:r>
            <a:r>
              <a:rPr lang="en-US" dirty="0" smtClean="0"/>
              <a:t> project of home automation using Bluetooth and </a:t>
            </a:r>
            <a:r>
              <a:rPr lang="en-US" dirty="0" err="1" smtClean="0"/>
              <a:t>Arduino</a:t>
            </a:r>
            <a:r>
              <a:rPr lang="en-US" dirty="0" smtClean="0"/>
              <a:t> can be used for controlling any AC or DC devices</a:t>
            </a:r>
            <a:r>
              <a:rPr lang="en-US" sz="2000" dirty="0" smtClean="0"/>
              <a:t>.</a:t>
            </a: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Components Required</a:t>
            </a:r>
          </a:p>
        </p:txBody>
      </p:sp>
      <p:sp>
        <p:nvSpPr>
          <p:cNvPr id="3" name="Content Placeholder 2">
            <a:extLst>
              <a:ext uri="{FF2B5EF4-FFF2-40B4-BE49-F238E27FC236}">
                <a16:creationId xmlns="" xmlns:a16="http://schemas.microsoft.com/office/drawing/2014/main" id="{143F5361-68C0-4BF5-80C8-F1E7BF92B2DB}"/>
              </a:ext>
            </a:extLst>
          </p:cNvPr>
          <p:cNvSpPr>
            <a:spLocks noGrp="1"/>
          </p:cNvSpPr>
          <p:nvPr>
            <p:ph idx="1"/>
          </p:nvPr>
        </p:nvSpPr>
        <p:spPr>
          <a:xfrm>
            <a:off x="1141412" y="2249487"/>
            <a:ext cx="9905999" cy="3707968"/>
          </a:xfrm>
        </p:spPr>
        <p:txBody>
          <a:bodyPr>
            <a:normAutofit/>
          </a:bodyPr>
          <a:lstStyle/>
          <a:p>
            <a:r>
              <a:rPr lang="en-US" dirty="0">
                <a:latin typeface="Tahoma" panose="020B0604030504040204" pitchFamily="34" charset="0"/>
                <a:ea typeface="Tahoma" panose="020B0604030504040204" pitchFamily="34" charset="0"/>
                <a:cs typeface="Tahoma" panose="020B0604030504040204" pitchFamily="34" charset="0"/>
              </a:rPr>
              <a:t>Arduino UNO R3</a:t>
            </a:r>
          </a:p>
          <a:p>
            <a:r>
              <a:rPr lang="en-US" dirty="0">
                <a:latin typeface="Tahoma" panose="020B0604030504040204" pitchFamily="34" charset="0"/>
                <a:ea typeface="Tahoma" panose="020B0604030504040204" pitchFamily="34" charset="0"/>
                <a:cs typeface="Tahoma" panose="020B0604030504040204" pitchFamily="34" charset="0"/>
              </a:rPr>
              <a:t>Bluetooth module</a:t>
            </a:r>
          </a:p>
          <a:p>
            <a:r>
              <a:rPr lang="en-US" dirty="0">
                <a:latin typeface="Tahoma" panose="020B0604030504040204" pitchFamily="34" charset="0"/>
                <a:ea typeface="Tahoma" panose="020B0604030504040204" pitchFamily="34" charset="0"/>
                <a:cs typeface="Tahoma" panose="020B0604030504040204" pitchFamily="34" charset="0"/>
              </a:rPr>
              <a:t>LED’s</a:t>
            </a:r>
          </a:p>
          <a:p>
            <a:r>
              <a:rPr lang="en-US" dirty="0">
                <a:latin typeface="Tahoma" panose="020B0604030504040204" pitchFamily="34" charset="0"/>
                <a:ea typeface="Tahoma" panose="020B0604030504040204" pitchFamily="34" charset="0"/>
                <a:cs typeface="Tahoma" panose="020B0604030504040204" pitchFamily="34" charset="0"/>
              </a:rPr>
              <a:t>Power Supply</a:t>
            </a:r>
          </a:p>
          <a:p>
            <a:r>
              <a:rPr lang="en-US" dirty="0">
                <a:latin typeface="Tahoma" panose="020B0604030504040204" pitchFamily="34" charset="0"/>
                <a:ea typeface="Tahoma" panose="020B0604030504040204" pitchFamily="34" charset="0"/>
                <a:cs typeface="Tahoma" panose="020B0604030504040204" pitchFamily="34" charset="0"/>
              </a:rPr>
              <a:t>Jumper Wires</a:t>
            </a:r>
          </a:p>
          <a:p>
            <a:pPr marL="0" indent="0">
              <a:buNone/>
            </a:pPr>
            <a:endParaRPr lang="en-US" dirty="0">
              <a:latin typeface="Tahoma" panose="020B0604030504040204" pitchFamily="34" charset="0"/>
              <a:ea typeface="Tahoma" panose="020B0604030504040204" pitchFamily="34" charset="0"/>
              <a:cs typeface="Tahoma" panose="020B0604030504040204" pitchFamily="34" charset="0"/>
            </a:endParaRPr>
          </a:p>
          <a:p>
            <a:endParaRPr lang="en-US" dirty="0">
              <a:latin typeface="Tahoma" panose="020B0604030504040204" pitchFamily="34" charset="0"/>
              <a:ea typeface="Tahoma" panose="020B0604030504040204" pitchFamily="34" charset="0"/>
              <a:cs typeface="Tahoma" panose="020B0604030504040204" pitchFamily="34" charset="0"/>
            </a:endParaRPr>
          </a:p>
        </p:txBody>
      </p:sp>
      <p:pic>
        <p:nvPicPr>
          <p:cNvPr id="6" name="Picture 5">
            <a:extLst>
              <a:ext uri="{FF2B5EF4-FFF2-40B4-BE49-F238E27FC236}">
                <a16:creationId xmlns="" xmlns:a16="http://schemas.microsoft.com/office/drawing/2014/main" id="{8234F98B-65B1-4662-BB0D-86C5B2CA242F}"/>
              </a:ext>
            </a:extLst>
          </p:cNvPr>
          <p:cNvPicPr>
            <a:picLocks noChangeAspect="1"/>
          </p:cNvPicPr>
          <p:nvPr/>
        </p:nvPicPr>
        <p:blipFill rotWithShape="1">
          <a:blip r:embed="rId2"/>
          <a:srcRect t="7041" b="7767"/>
          <a:stretch/>
        </p:blipFill>
        <p:spPr>
          <a:xfrm>
            <a:off x="5356933" y="1892901"/>
            <a:ext cx="2040153" cy="17380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a:extLst>
              <a:ext uri="{FF2B5EF4-FFF2-40B4-BE49-F238E27FC236}">
                <a16:creationId xmlns="" xmlns:a16="http://schemas.microsoft.com/office/drawing/2014/main" id="{808FC57E-49FD-45E6-B837-8AB26C7FFDF1}"/>
              </a:ext>
            </a:extLst>
          </p:cNvPr>
          <p:cNvPicPr>
            <a:picLocks noChangeAspect="1"/>
          </p:cNvPicPr>
          <p:nvPr/>
        </p:nvPicPr>
        <p:blipFill rotWithShape="1">
          <a:blip r:embed="rId3"/>
          <a:srcRect t="12103" b="11069"/>
          <a:stretch/>
        </p:blipFill>
        <p:spPr>
          <a:xfrm>
            <a:off x="7982005" y="1953475"/>
            <a:ext cx="2040154" cy="15673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Picture 13">
            <a:extLst>
              <a:ext uri="{FF2B5EF4-FFF2-40B4-BE49-F238E27FC236}">
                <a16:creationId xmlns="" xmlns:a16="http://schemas.microsoft.com/office/drawing/2014/main" id="{FC143C97-CCD0-4F91-8133-9D0FFD216C82}"/>
              </a:ext>
            </a:extLst>
          </p:cNvPr>
          <p:cNvPicPr>
            <a:picLocks noChangeAspect="1"/>
          </p:cNvPicPr>
          <p:nvPr/>
        </p:nvPicPr>
        <p:blipFill>
          <a:blip r:embed="rId4"/>
          <a:stretch>
            <a:fillRect/>
          </a:stretch>
        </p:blipFill>
        <p:spPr>
          <a:xfrm>
            <a:off x="5432856" y="4132656"/>
            <a:ext cx="2040153" cy="14060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a:extLst>
              <a:ext uri="{FF2B5EF4-FFF2-40B4-BE49-F238E27FC236}">
                <a16:creationId xmlns="" xmlns:a16="http://schemas.microsoft.com/office/drawing/2014/main" id="{EB27B817-0C9F-4FEB-88F9-268E940EB418}"/>
              </a:ext>
            </a:extLst>
          </p:cNvPr>
          <p:cNvPicPr>
            <a:picLocks noChangeAspect="1"/>
          </p:cNvPicPr>
          <p:nvPr/>
        </p:nvPicPr>
        <p:blipFill>
          <a:blip r:embed="rId5"/>
          <a:stretch>
            <a:fillRect/>
          </a:stretch>
        </p:blipFill>
        <p:spPr>
          <a:xfrm>
            <a:off x="7955808" y="4010515"/>
            <a:ext cx="2040154" cy="15281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 xmlns:p14="http://schemas.microsoft.com/office/powerpoint/2010/main" val="504469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EBE480-F134-40A7-8658-A0A0A4BAF31F}"/>
              </a:ext>
            </a:extLst>
          </p:cNvPr>
          <p:cNvSpPr>
            <a:spLocks noGrp="1"/>
          </p:cNvSpPr>
          <p:nvPr>
            <p:ph type="title"/>
          </p:nvPr>
        </p:nvSpPr>
        <p:spPr/>
        <p:txBody>
          <a:bodyPr/>
          <a:lstStyle/>
          <a:p>
            <a:r>
              <a:rPr lang="en-US" dirty="0"/>
              <a:t>Component Connection</a:t>
            </a:r>
          </a:p>
        </p:txBody>
      </p:sp>
      <p:graphicFrame>
        <p:nvGraphicFramePr>
          <p:cNvPr id="4" name="Table 4">
            <a:extLst>
              <a:ext uri="{FF2B5EF4-FFF2-40B4-BE49-F238E27FC236}">
                <a16:creationId xmlns="" xmlns:a16="http://schemas.microsoft.com/office/drawing/2014/main" id="{FFF4FF9D-4FD0-43E7-BEE7-7D89C2B87746}"/>
              </a:ext>
            </a:extLst>
          </p:cNvPr>
          <p:cNvGraphicFramePr>
            <a:graphicFrameLocks noGrp="1"/>
          </p:cNvGraphicFramePr>
          <p:nvPr>
            <p:ph idx="1"/>
            <p:extLst>
              <p:ext uri="{D42A27DB-BD31-4B8C-83A1-F6EECF244321}">
                <p14:modId xmlns="" xmlns:p14="http://schemas.microsoft.com/office/powerpoint/2010/main" val="3948072280"/>
              </p:ext>
            </p:extLst>
          </p:nvPr>
        </p:nvGraphicFramePr>
        <p:xfrm>
          <a:off x="1141413" y="1855304"/>
          <a:ext cx="9906000" cy="3909395"/>
        </p:xfrm>
        <a:graphic>
          <a:graphicData uri="http://schemas.openxmlformats.org/drawingml/2006/table">
            <a:tbl>
              <a:tblPr firstRow="1" bandRow="1">
                <a:tableStyleId>{5C22544A-7EE6-4342-B048-85BDC9FD1C3A}</a:tableStyleId>
              </a:tblPr>
              <a:tblGrid>
                <a:gridCol w="4953000">
                  <a:extLst>
                    <a:ext uri="{9D8B030D-6E8A-4147-A177-3AD203B41FA5}">
                      <a16:colId xmlns="" xmlns:a16="http://schemas.microsoft.com/office/drawing/2014/main" val="2692155649"/>
                    </a:ext>
                  </a:extLst>
                </a:gridCol>
                <a:gridCol w="4953000">
                  <a:extLst>
                    <a:ext uri="{9D8B030D-6E8A-4147-A177-3AD203B41FA5}">
                      <a16:colId xmlns="" xmlns:a16="http://schemas.microsoft.com/office/drawing/2014/main" val="3921729180"/>
                    </a:ext>
                  </a:extLst>
                </a:gridCol>
              </a:tblGrid>
              <a:tr h="784763">
                <a:tc>
                  <a:txBody>
                    <a:bodyPr/>
                    <a:lstStyle/>
                    <a:p>
                      <a:r>
                        <a:rPr lang="en-US" dirty="0"/>
                        <a:t>Components</a:t>
                      </a:r>
                    </a:p>
                  </a:txBody>
                  <a:tcPr/>
                </a:tc>
                <a:tc>
                  <a:txBody>
                    <a:bodyPr/>
                    <a:lstStyle/>
                    <a:p>
                      <a:r>
                        <a:rPr lang="en-US" dirty="0"/>
                        <a:t>Arduino Uno pin Connection</a:t>
                      </a:r>
                    </a:p>
                  </a:txBody>
                  <a:tcPr/>
                </a:tc>
                <a:extLst>
                  <a:ext uri="{0D108BD9-81ED-4DB2-BD59-A6C34878D82A}">
                    <a16:rowId xmlns="" xmlns:a16="http://schemas.microsoft.com/office/drawing/2014/main" val="1238486462"/>
                  </a:ext>
                </a:extLst>
              </a:tr>
              <a:tr h="390579">
                <a:tc rowSpan="4">
                  <a:txBody>
                    <a:bodyPr/>
                    <a:lstStyle/>
                    <a:p>
                      <a:pPr algn="ctr"/>
                      <a:r>
                        <a:rPr lang="en-US" sz="4000" dirty="0"/>
                        <a:t>HC 05 Bluetooth Module </a:t>
                      </a:r>
                    </a:p>
                  </a:txBody>
                  <a:tcPr anchor="ctr"/>
                </a:tc>
                <a:tc>
                  <a:txBody>
                    <a:bodyPr/>
                    <a:lstStyle/>
                    <a:p>
                      <a:r>
                        <a:rPr lang="en-US" dirty="0"/>
                        <a:t>TXD – pin 0</a:t>
                      </a:r>
                    </a:p>
                  </a:txBody>
                  <a:tcPr/>
                </a:tc>
                <a:extLst>
                  <a:ext uri="{0D108BD9-81ED-4DB2-BD59-A6C34878D82A}">
                    <a16:rowId xmlns="" xmlns:a16="http://schemas.microsoft.com/office/drawing/2014/main" val="3177749569"/>
                  </a:ext>
                </a:extLst>
              </a:tr>
              <a:tr h="390579">
                <a:tc vMerge="1">
                  <a:txBody>
                    <a:bodyPr/>
                    <a:lstStyle/>
                    <a:p>
                      <a:endParaRPr lang="en-US" dirty="0"/>
                    </a:p>
                  </a:txBody>
                  <a:tcPr/>
                </a:tc>
                <a:tc>
                  <a:txBody>
                    <a:bodyPr/>
                    <a:lstStyle/>
                    <a:p>
                      <a:r>
                        <a:rPr lang="en-US" dirty="0"/>
                        <a:t>RXD – pin 1</a:t>
                      </a:r>
                    </a:p>
                  </a:txBody>
                  <a:tcPr/>
                </a:tc>
                <a:extLst>
                  <a:ext uri="{0D108BD9-81ED-4DB2-BD59-A6C34878D82A}">
                    <a16:rowId xmlns="" xmlns:a16="http://schemas.microsoft.com/office/drawing/2014/main" val="1125417688"/>
                  </a:ext>
                </a:extLst>
              </a:tr>
              <a:tr h="390579">
                <a:tc vMerge="1">
                  <a:txBody>
                    <a:bodyPr/>
                    <a:lstStyle/>
                    <a:p>
                      <a:endParaRPr lang="en-US" dirty="0"/>
                    </a:p>
                  </a:txBody>
                  <a:tcPr/>
                </a:tc>
                <a:tc>
                  <a:txBody>
                    <a:bodyPr/>
                    <a:lstStyle/>
                    <a:p>
                      <a:pPr algn="l" rtl="0"/>
                      <a:r>
                        <a:rPr lang="en-US" dirty="0" err="1"/>
                        <a:t>V</a:t>
                      </a:r>
                      <a:r>
                        <a:rPr lang="en-US" baseline="-25000" dirty="0" err="1"/>
                        <a:t>cc</a:t>
                      </a:r>
                      <a:r>
                        <a:rPr lang="en-US" dirty="0"/>
                        <a:t> – </a:t>
                      </a:r>
                      <a:r>
                        <a:rPr lang="en-US" dirty="0" err="1"/>
                        <a:t>V</a:t>
                      </a:r>
                      <a:r>
                        <a:rPr lang="en-US" baseline="-25000" dirty="0" err="1"/>
                        <a:t>cc</a:t>
                      </a:r>
                      <a:r>
                        <a:rPr lang="en-US" dirty="0"/>
                        <a:t>(Arduino)</a:t>
                      </a:r>
                    </a:p>
                  </a:txBody>
                  <a:tcPr/>
                </a:tc>
                <a:extLst>
                  <a:ext uri="{0D108BD9-81ED-4DB2-BD59-A6C34878D82A}">
                    <a16:rowId xmlns="" xmlns:a16="http://schemas.microsoft.com/office/drawing/2014/main" val="3950007924"/>
                  </a:ext>
                </a:extLst>
              </a:tr>
              <a:tr h="390579">
                <a:tc vMerge="1">
                  <a:txBody>
                    <a:bodyPr/>
                    <a:lstStyle/>
                    <a:p>
                      <a:endParaRPr lang="en-US" dirty="0"/>
                    </a:p>
                  </a:txBody>
                  <a:tcPr/>
                </a:tc>
                <a:tc>
                  <a:txBody>
                    <a:bodyPr/>
                    <a:lstStyle/>
                    <a:p>
                      <a:r>
                        <a:rPr lang="en-US" dirty="0"/>
                        <a:t>GND – GND(Arduino)</a:t>
                      </a:r>
                    </a:p>
                  </a:txBody>
                  <a:tcPr/>
                </a:tc>
                <a:extLst>
                  <a:ext uri="{0D108BD9-81ED-4DB2-BD59-A6C34878D82A}">
                    <a16:rowId xmlns="" xmlns:a16="http://schemas.microsoft.com/office/drawing/2014/main" val="3671404388"/>
                  </a:ext>
                </a:extLst>
              </a:tr>
              <a:tr h="390579">
                <a:tc rowSpan="4">
                  <a:txBody>
                    <a:bodyPr/>
                    <a:lstStyle/>
                    <a:p>
                      <a:pPr algn="ctr"/>
                      <a:r>
                        <a:rPr lang="en-US" sz="4000" dirty="0"/>
                        <a:t>LED</a:t>
                      </a:r>
                    </a:p>
                  </a:txBody>
                  <a:tcPr anchor="ctr"/>
                </a:tc>
                <a:tc>
                  <a:txBody>
                    <a:bodyPr/>
                    <a:lstStyle/>
                    <a:p>
                      <a:r>
                        <a:rPr lang="en-US" dirty="0"/>
                        <a:t>Pin 3</a:t>
                      </a:r>
                    </a:p>
                  </a:txBody>
                  <a:tcPr/>
                </a:tc>
                <a:extLst>
                  <a:ext uri="{0D108BD9-81ED-4DB2-BD59-A6C34878D82A}">
                    <a16:rowId xmlns="" xmlns:a16="http://schemas.microsoft.com/office/drawing/2014/main" val="50388994"/>
                  </a:ext>
                </a:extLst>
              </a:tr>
              <a:tr h="390579">
                <a:tc vMerge="1">
                  <a:txBody>
                    <a:bodyPr/>
                    <a:lstStyle/>
                    <a:p>
                      <a:endParaRPr lang="en-US" dirty="0"/>
                    </a:p>
                  </a:txBody>
                  <a:tcPr/>
                </a:tc>
                <a:tc>
                  <a:txBody>
                    <a:bodyPr/>
                    <a:lstStyle/>
                    <a:p>
                      <a:r>
                        <a:rPr lang="en-US" dirty="0"/>
                        <a:t>Pin 4</a:t>
                      </a:r>
                    </a:p>
                  </a:txBody>
                  <a:tcPr/>
                </a:tc>
                <a:extLst>
                  <a:ext uri="{0D108BD9-81ED-4DB2-BD59-A6C34878D82A}">
                    <a16:rowId xmlns="" xmlns:a16="http://schemas.microsoft.com/office/drawing/2014/main" val="2508583576"/>
                  </a:ext>
                </a:extLst>
              </a:tr>
              <a:tr h="390579">
                <a:tc vMerge="1">
                  <a:txBody>
                    <a:bodyPr/>
                    <a:lstStyle/>
                    <a:p>
                      <a:endParaRPr lang="en-US" dirty="0"/>
                    </a:p>
                  </a:txBody>
                  <a:tcPr/>
                </a:tc>
                <a:tc>
                  <a:txBody>
                    <a:bodyPr/>
                    <a:lstStyle/>
                    <a:p>
                      <a:r>
                        <a:rPr lang="en-US" dirty="0"/>
                        <a:t>Pin 5</a:t>
                      </a:r>
                    </a:p>
                  </a:txBody>
                  <a:tcPr/>
                </a:tc>
                <a:extLst>
                  <a:ext uri="{0D108BD9-81ED-4DB2-BD59-A6C34878D82A}">
                    <a16:rowId xmlns="" xmlns:a16="http://schemas.microsoft.com/office/drawing/2014/main" val="546612236"/>
                  </a:ext>
                </a:extLst>
              </a:tr>
              <a:tr h="390579">
                <a:tc vMerge="1">
                  <a:txBody>
                    <a:bodyPr/>
                    <a:lstStyle/>
                    <a:p>
                      <a:endParaRPr lang="en-US" dirty="0"/>
                    </a:p>
                  </a:txBody>
                  <a:tcPr/>
                </a:tc>
                <a:tc>
                  <a:txBody>
                    <a:bodyPr/>
                    <a:lstStyle/>
                    <a:p>
                      <a:endParaRPr lang="en-US" dirty="0"/>
                    </a:p>
                  </a:txBody>
                  <a:tcPr/>
                </a:tc>
                <a:extLst>
                  <a:ext uri="{0D108BD9-81ED-4DB2-BD59-A6C34878D82A}">
                    <a16:rowId xmlns="" xmlns:a16="http://schemas.microsoft.com/office/drawing/2014/main" val="865304734"/>
                  </a:ext>
                </a:extLst>
              </a:tr>
            </a:tbl>
          </a:graphicData>
        </a:graphic>
      </p:graphicFrame>
    </p:spTree>
    <p:extLst>
      <p:ext uri="{BB962C8B-B14F-4D97-AF65-F5344CB8AC3E}">
        <p14:creationId xmlns="" xmlns:p14="http://schemas.microsoft.com/office/powerpoint/2010/main" val="17860628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579702B-25C7-40D7-9E29-7686B11A9660}">
  <ds:schemaRefs>
    <ds:schemaRef ds:uri="http://schemas.microsoft.com/sharepoint/v3/contenttype/forms"/>
  </ds:schemaRefs>
</ds:datastoreItem>
</file>

<file path=customXml/itemProps2.xml><?xml version="1.0" encoding="utf-8"?>
<ds:datastoreItem xmlns:ds="http://schemas.openxmlformats.org/officeDocument/2006/customXml" ds:itemID="{E7866CFD-F94E-4AE5-ACEA-86FEC0F48A1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296</TotalTime>
  <Words>619</Words>
  <Application>Microsoft Office PowerPoint</Application>
  <PresentationFormat>Custom</PresentationFormat>
  <Paragraphs>78</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Circuit</vt:lpstr>
      <vt:lpstr>Sir M. Visvesvaraya Institute of Technology in Bengaluru, Karnataka</vt:lpstr>
      <vt:lpstr> project name Smart home lightning System</vt:lpstr>
      <vt:lpstr>content</vt:lpstr>
      <vt:lpstr>Abstract</vt:lpstr>
      <vt:lpstr>Introduction</vt:lpstr>
      <vt:lpstr>Need of  Smart home Lighting System</vt:lpstr>
      <vt:lpstr>0BJECTIVE</vt:lpstr>
      <vt:lpstr>Components Required</vt:lpstr>
      <vt:lpstr>Component Connection</vt:lpstr>
      <vt:lpstr>Architecture</vt:lpstr>
      <vt:lpstr>Output</vt:lpstr>
      <vt:lpstr>App</vt:lpstr>
      <vt:lpstr>advantages</vt:lpstr>
      <vt:lpstr>disadvantages</vt:lpstr>
      <vt:lpstr>FUTURE DEVELOPMENT OF THE PROJECT  </vt:lpstr>
      <vt:lpstr>Conclusion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home lightning System</dc:title>
  <dc:creator>Shikhar Jaiswal</dc:creator>
  <cp:lastModifiedBy>User</cp:lastModifiedBy>
  <cp:revision>42</cp:revision>
  <dcterms:created xsi:type="dcterms:W3CDTF">2021-05-18T04:17:05Z</dcterms:created>
  <dcterms:modified xsi:type="dcterms:W3CDTF">2022-07-15T13:16:42Z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