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media/image24.jpg" ContentType="image/jpg"/>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media/image11.jpg" ContentType="image/jpg"/>
  <Override PartName="/ppt/media/image30.jpg" ContentType="image/jpg"/>
  <Override PartName="/ppt/media/image29.jpg" ContentType="image/jpg"/>
  <Override PartName="/ppt/media/image28.jpg" ContentType="image/jpg"/>
  <Override PartName="/ppt/media/image31.jpg" ContentType="image/jpg"/>
  <Override PartName="/ppt/media/image32.jpg" ContentType="image/jpg"/>
  <Override PartName="/ppt/media/image33.jpg" ContentType="image/jpg"/>
  <Override PartName="/ppt/media/image37.jpg" ContentType="image/jpg"/>
  <Override PartName="/ppt/media/image36.jpg" ContentType="image/jpg"/>
  <Override PartName="/ppt/media/image35.jpg" ContentType="image/jpg"/>
  <Override PartName="/ppt/media/image26.jpg" ContentType="image/jpg"/>
  <Override PartName="/ppt/media/image25.jpg" ContentType="image/jpg"/>
  <Override PartName="/ppt/media/image23.jpg" ContentType="image/jpg"/>
  <Override PartName="/ppt/media/image13.jpg" ContentType="image/jpg"/>
  <Override PartName="/ppt/media/image12.jpg" ContentType="image/jpg"/>
  <Override PartName="/ppt/media/image17.jpg" ContentType="image/jpg"/>
  <Override PartName="/ppt/media/image22.jpg" ContentType="image/jpg"/>
  <Override PartName="/ppt/media/image21.jpg" ContentType="image/jpg"/>
  <Override PartName="/ppt/media/image19.jpg" ContentType="image/jpg"/>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ppt/tags/tag13.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5.xml" ContentType="application/vnd.openxmlformats-officedocument.presentationml.tags+xml"/>
  <Override PartName="/ppt/tags/tag10.xml" ContentType="application/vnd.openxmlformats-officedocument.presentationml.tags+xml"/>
  <Override PartName="/ppt/tags/tag4.xml" ContentType="application/vnd.openxmlformats-officedocument.presentationml.tags+xml"/>
  <Override PartName="/ppt/tags/tag7.xml" ContentType="application/vnd.openxmlformats-officedocument.presentationml.tags+xml"/>
  <Override PartName="/docProps/app.xml" ContentType="application/vnd.openxmlformats-officedocument.extended-properties+xml"/>
  <Override PartName="/ppt/tags/tag15.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1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5"/>
  </p:notesMasterIdLst>
  <p:handoutMasterIdLst>
    <p:handoutMasterId r:id="rId36"/>
  </p:handoutMasterIdLst>
  <p:sldIdLst>
    <p:sldId id="286" r:id="rId2"/>
    <p:sldId id="257" r:id="rId3"/>
    <p:sldId id="258" r:id="rId4"/>
    <p:sldId id="259" r:id="rId5"/>
    <p:sldId id="260" r:id="rId6"/>
    <p:sldId id="288" r:id="rId7"/>
    <p:sldId id="261" r:id="rId8"/>
    <p:sldId id="262" r:id="rId9"/>
    <p:sldId id="290" r:id="rId10"/>
    <p:sldId id="263" r:id="rId11"/>
    <p:sldId id="264" r:id="rId12"/>
    <p:sldId id="265" r:id="rId13"/>
    <p:sldId id="266" r:id="rId14"/>
    <p:sldId id="267" r:id="rId15"/>
    <p:sldId id="268" r:id="rId16"/>
    <p:sldId id="269" r:id="rId17"/>
    <p:sldId id="292" r:id="rId18"/>
    <p:sldId id="270" r:id="rId19"/>
    <p:sldId id="271" r:id="rId20"/>
    <p:sldId id="272" r:id="rId21"/>
    <p:sldId id="294" r:id="rId22"/>
    <p:sldId id="273" r:id="rId23"/>
    <p:sldId id="295" r:id="rId24"/>
    <p:sldId id="274" r:id="rId25"/>
    <p:sldId id="275" r:id="rId26"/>
    <p:sldId id="276" r:id="rId27"/>
    <p:sldId id="296" r:id="rId28"/>
    <p:sldId id="278" r:id="rId29"/>
    <p:sldId id="297" r:id="rId30"/>
    <p:sldId id="298" r:id="rId31"/>
    <p:sldId id="299" r:id="rId32"/>
    <p:sldId id="300" r:id="rId33"/>
    <p:sldId id="301" r:id="rId34"/>
  </p:sldIdLst>
  <p:sldSz cx="9906000" cy="6858000" type="A4"/>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42" y="-96"/>
      </p:cViewPr>
      <p:guideLst>
        <p:guide orient="horz" pos="2880"/>
        <p:guide pos="2159"/>
      </p:guideLst>
    </p:cSldViewPr>
  </p:slideViewPr>
  <p:notesTextViewPr>
    <p:cViewPr>
      <p:scale>
        <a:sx n="100" d="100"/>
        <a:sy n="100" d="100"/>
      </p:scale>
      <p:origin x="0" y="0"/>
    </p:cViewPr>
  </p:notesTextViewPr>
  <p:notesViewPr>
    <p:cSldViewPr>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69193" tIns="34596" rIns="69193" bIns="34596" rtlCol="0"/>
          <a:lstStyle>
            <a:lvl1pPr algn="l">
              <a:defRPr sz="9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69193" tIns="34596" rIns="69193" bIns="34596" rtlCol="0"/>
          <a:lstStyle>
            <a:lvl1pPr algn="r">
              <a:defRPr sz="900"/>
            </a:lvl1pPr>
          </a:lstStyle>
          <a:p>
            <a:fld id="{64AD34B2-12B6-4466-8904-71959F559048}" type="datetimeFigureOut">
              <a:rPr lang="en-US" smtClean="0"/>
              <a:t>11/4/2016</a:t>
            </a:fld>
            <a:endParaRPr lang="en-US"/>
          </a:p>
        </p:txBody>
      </p:sp>
      <p:sp>
        <p:nvSpPr>
          <p:cNvPr id="4" name="Footer Placeholder 3"/>
          <p:cNvSpPr>
            <a:spLocks noGrp="1"/>
          </p:cNvSpPr>
          <p:nvPr>
            <p:ph type="ftr" sz="quarter" idx="2"/>
          </p:nvPr>
        </p:nvSpPr>
        <p:spPr>
          <a:xfrm>
            <a:off x="0" y="7382535"/>
            <a:ext cx="2179320" cy="388620"/>
          </a:xfrm>
          <a:prstGeom prst="rect">
            <a:avLst/>
          </a:prstGeom>
        </p:spPr>
        <p:txBody>
          <a:bodyPr vert="horz" lIns="69193" tIns="34596" rIns="69193" bIns="34596" rtlCol="0" anchor="b"/>
          <a:lstStyle>
            <a:lvl1pPr algn="l">
              <a:defRPr sz="900"/>
            </a:lvl1pPr>
          </a:lstStyle>
          <a:p>
            <a:endParaRPr lang="en-US"/>
          </a:p>
        </p:txBody>
      </p:sp>
      <p:sp>
        <p:nvSpPr>
          <p:cNvPr id="5" name="Slide Number Placeholder 4"/>
          <p:cNvSpPr>
            <a:spLocks noGrp="1"/>
          </p:cNvSpPr>
          <p:nvPr>
            <p:ph type="sldNum" sz="quarter" idx="3"/>
          </p:nvPr>
        </p:nvSpPr>
        <p:spPr>
          <a:xfrm>
            <a:off x="2848716" y="7382535"/>
            <a:ext cx="2179320" cy="388620"/>
          </a:xfrm>
          <a:prstGeom prst="rect">
            <a:avLst/>
          </a:prstGeom>
        </p:spPr>
        <p:txBody>
          <a:bodyPr vert="horz" lIns="69193" tIns="34596" rIns="69193" bIns="34596" rtlCol="0" anchor="b"/>
          <a:lstStyle>
            <a:lvl1pPr algn="r">
              <a:defRPr sz="900"/>
            </a:lvl1pPr>
          </a:lstStyle>
          <a:p>
            <a:fld id="{4AC9A499-EF45-4994-A317-86B68D4F74EF}" type="slidenum">
              <a:rPr lang="en-US" smtClean="0"/>
              <a:t>‹#›</a:t>
            </a:fld>
            <a:endParaRPr lang="en-US"/>
          </a:p>
        </p:txBody>
      </p:sp>
    </p:spTree>
    <p:extLst>
      <p:ext uri="{BB962C8B-B14F-4D97-AF65-F5344CB8AC3E}">
        <p14:creationId xmlns:p14="http://schemas.microsoft.com/office/powerpoint/2010/main" val="14811616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Image Placeholder 7"/>
          <p:cNvSpPr>
            <a:spLocks noGrp="1" noRot="1" noChangeAspect="1"/>
          </p:cNvSpPr>
          <p:nvPr>
            <p:ph type="sldImg" idx="2"/>
          </p:nvPr>
        </p:nvSpPr>
        <p:spPr>
          <a:xfrm>
            <a:off x="701675" y="584200"/>
            <a:ext cx="4208463" cy="2914650"/>
          </a:xfrm>
          <a:prstGeom prst="rect">
            <a:avLst/>
          </a:prstGeom>
          <a:noFill/>
          <a:ln w="12700">
            <a:solidFill>
              <a:prstClr val="black"/>
            </a:solidFill>
          </a:ln>
        </p:spPr>
        <p:txBody>
          <a:bodyPr vert="horz" lIns="69193" tIns="34596" rIns="69193" bIns="34596" rtlCol="0" anchor="ctr"/>
          <a:lstStyle/>
          <a:p>
            <a:endParaRPr lang="en-US"/>
          </a:p>
        </p:txBody>
      </p:sp>
      <p:sp>
        <p:nvSpPr>
          <p:cNvPr id="9" name="Notes Placeholder 8"/>
          <p:cNvSpPr>
            <a:spLocks noGrp="1"/>
          </p:cNvSpPr>
          <p:nvPr>
            <p:ph type="body" sz="quarter" idx="3"/>
          </p:nvPr>
        </p:nvSpPr>
        <p:spPr>
          <a:xfrm>
            <a:off x="660400" y="3587261"/>
            <a:ext cx="3911600" cy="3497580"/>
          </a:xfrm>
          <a:prstGeom prst="rect">
            <a:avLst/>
          </a:prstGeom>
        </p:spPr>
        <p:txBody>
          <a:bodyPr vert="horz" lIns="69193" tIns="34596" rIns="69193" bIns="3459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Line 8"/>
          <p:cNvSpPr>
            <a:spLocks noChangeShapeType="1"/>
          </p:cNvSpPr>
          <p:nvPr/>
        </p:nvSpPr>
        <p:spPr bwMode="auto">
          <a:xfrm>
            <a:off x="533400" y="538090"/>
            <a:ext cx="0" cy="6696221"/>
          </a:xfrm>
          <a:prstGeom prst="line">
            <a:avLst/>
          </a:prstGeom>
          <a:noFill/>
          <a:ln w="9525">
            <a:solidFill>
              <a:schemeClr val="tx1"/>
            </a:solidFill>
            <a:round/>
            <a:headEnd/>
            <a:tailEnd/>
          </a:ln>
          <a:effectLst/>
        </p:spPr>
        <p:txBody>
          <a:bodyPr lIns="69193" tIns="34596" rIns="69193" bIns="34596"/>
          <a:lstStyle/>
          <a:p>
            <a:endParaRPr lang="en-US"/>
          </a:p>
        </p:txBody>
      </p:sp>
      <p:sp>
        <p:nvSpPr>
          <p:cNvPr id="11" name="Rectangle 14"/>
          <p:cNvSpPr>
            <a:spLocks noChangeArrowheads="1"/>
          </p:cNvSpPr>
          <p:nvPr/>
        </p:nvSpPr>
        <p:spPr bwMode="auto">
          <a:xfrm>
            <a:off x="176954" y="119576"/>
            <a:ext cx="4767263" cy="242888"/>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cs typeface="Arial" pitchFamily="34" charset="0"/>
              </a:rPr>
              <a:t>Teradata Bacis			</a:t>
            </a:r>
            <a:r>
              <a:rPr lang="en-US" sz="900" dirty="0" smtClean="0">
                <a:latin typeface="Arial" pitchFamily="34" charset="0"/>
                <a:cs typeface="Arial" pitchFamily="34" charset="0"/>
              </a:rPr>
              <a:t>                    </a:t>
            </a:r>
            <a:r>
              <a:rPr lang="en-US" sz="900" dirty="0" smtClean="0">
                <a:latin typeface="Arial" pitchFamily="34" charset="0"/>
                <a:cs typeface="Arial" pitchFamily="34" charset="0"/>
              </a:rPr>
              <a:t>Teradata Utilities (</a:t>
            </a:r>
            <a:r>
              <a:rPr lang="en-US" sz="900" dirty="0" err="1" smtClean="0">
                <a:latin typeface="Arial" pitchFamily="34" charset="0"/>
                <a:cs typeface="Arial" pitchFamily="34" charset="0"/>
              </a:rPr>
              <a:t>Bteq</a:t>
            </a:r>
            <a:r>
              <a:rPr lang="en-US" sz="900" dirty="0" smtClean="0">
                <a:latin typeface="Arial" pitchFamily="34" charset="0"/>
                <a:cs typeface="Arial" pitchFamily="34" charset="0"/>
              </a:rPr>
              <a:t>)</a:t>
            </a:r>
            <a:endParaRPr lang="en-US" dirty="0">
              <a:latin typeface="Arial" pitchFamily="34" charset="0"/>
              <a:cs typeface="Arial" pitchFamily="34" charset="0"/>
            </a:endParaRPr>
          </a:p>
        </p:txBody>
      </p:sp>
      <p:sp>
        <p:nvSpPr>
          <p:cNvPr id="12" name="Rectangle 14"/>
          <p:cNvSpPr>
            <a:spLocks noChangeArrowheads="1"/>
          </p:cNvSpPr>
          <p:nvPr/>
        </p:nvSpPr>
        <p:spPr bwMode="auto">
          <a:xfrm>
            <a:off x="2906048" y="7241345"/>
            <a:ext cx="2025856" cy="351692"/>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a:t>
            </a:r>
            <a:r>
              <a:rPr lang="en-US" sz="800" dirty="0" smtClean="0">
                <a:latin typeface="Arial" pitchFamily="34" charset="0"/>
                <a:cs typeface="Arial" pitchFamily="34" charset="0"/>
              </a:rPr>
              <a:t>                      </a:t>
            </a:r>
            <a:r>
              <a:rPr lang="en-US" sz="800" dirty="0" smtClean="0">
                <a:latin typeface="Arial" pitchFamily="34" charset="0"/>
                <a:cs typeface="Arial" pitchFamily="34" charset="0"/>
              </a:rPr>
              <a:t>Page 03-</a:t>
            </a:r>
            <a:fld id="{BD9FB300-F9DC-4669-88F4-967ABA23CC04}" type="slidenum">
              <a:rPr lang="en-US" sz="800" smtClean="0">
                <a:latin typeface="Arial" pitchFamily="34" charset="0"/>
                <a:cs typeface="Arial" pitchFamily="34" charset="0"/>
              </a:rPr>
              <a:pPr marL="0" marR="0" indent="0" algn="l" defTabSz="691926"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96760657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31246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1394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73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6085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3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168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5714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26809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1852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008863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602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836384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97552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03790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96784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28466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972530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16370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98834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167066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335754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6395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97976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73047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41375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23049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96477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4791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3792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273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9359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8296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88400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206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2" y="2959932"/>
            <a:ext cx="5454732"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865917" y="4949636"/>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6469510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5" y="1"/>
          <a:ext cx="147060" cy="143985"/>
        </p:xfrm>
        <a:graphic>
          <a:graphicData uri="http://schemas.openxmlformats.org/presentationml/2006/ole">
            <mc:AlternateContent xmlns:mc="http://schemas.openxmlformats.org/markup-compatibility/2006">
              <mc:Choice xmlns:v="urn:schemas-microsoft-com:vml" Requires="v">
                <p:oleObj spid="_x0000_s411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4"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9" y="1495447"/>
            <a:ext cx="9598642"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003178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3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372345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6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2" y="1542649"/>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7" y="1533440"/>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5133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42858" y="1459814"/>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42858" y="1984895"/>
            <a:ext cx="432300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163448" y="1459814"/>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163448" y="1984895"/>
            <a:ext cx="432300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42858" y="3843790"/>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42858" y="4375494"/>
            <a:ext cx="432300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163448" y="3843790"/>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163448" y="4375494"/>
            <a:ext cx="432300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1020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924803" y="1828799"/>
            <a:ext cx="1835103"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323394" y="1494770"/>
            <a:ext cx="7593937"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019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8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542717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95300" y="6356356"/>
            <a:ext cx="2311400" cy="365125"/>
          </a:xfrm>
          <a:prstGeom prst="rect">
            <a:avLst/>
          </a:prstGeom>
        </p:spPr>
        <p:txBody>
          <a:bodyPr/>
          <a:lstStyle/>
          <a:p>
            <a:fld id="{47CD3BC1-A2FE-477B-BC4B-91440EEA7D51}" type="datetimeFigureOut">
              <a:rPr lang="en-US" smtClean="0"/>
              <a:pPr/>
              <a:t>11/4/2016</a:t>
            </a:fld>
            <a:endParaRPr lang="en-US"/>
          </a:p>
        </p:txBody>
      </p:sp>
      <p:sp>
        <p:nvSpPr>
          <p:cNvPr id="5" name="Footer Placeholder 4"/>
          <p:cNvSpPr>
            <a:spLocks noGrp="1"/>
          </p:cNvSpPr>
          <p:nvPr>
            <p:ph type="ftr" sz="quarter" idx="11"/>
          </p:nvPr>
        </p:nvSpPr>
        <p:spPr>
          <a:xfrm>
            <a:off x="3384550" y="6356356"/>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6"/>
            <a:ext cx="23114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707725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5" y="1"/>
          <a:ext cx="147060" cy="143985"/>
        </p:xfrm>
        <a:graphic>
          <a:graphicData uri="http://schemas.openxmlformats.org/presentationml/2006/ole">
            <mc:AlternateContent xmlns:mc="http://schemas.openxmlformats.org/markup-compatibility/2006">
              <mc:Choice xmlns:v="urn:schemas-microsoft-com:vml" Requires="v">
                <p:oleObj spid="_x0000_s821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8113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5" y="1"/>
          <a:ext cx="147060" cy="143985"/>
        </p:xfrm>
        <a:graphic>
          <a:graphicData uri="http://schemas.openxmlformats.org/presentationml/2006/ole">
            <mc:AlternateContent xmlns:mc="http://schemas.openxmlformats.org/markup-compatibility/2006">
              <mc:Choice xmlns:v="urn:schemas-microsoft-com:vml" Requires="v">
                <p:oleObj spid="_x0000_s309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4" y="1494770"/>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07683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359911"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10771442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20389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06482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1061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0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9796"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7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76241"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58731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6241"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59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793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04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6" y="1"/>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323394" y="1501977"/>
            <a:ext cx="9438126"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9567493"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8"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741832" y="6623405"/>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8"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93005" y="6439028"/>
            <a:ext cx="1557945" cy="344978"/>
          </a:xfrm>
          <a:prstGeom prst="rect">
            <a:avLst/>
          </a:prstGeom>
          <a:noFill/>
          <a:ln>
            <a:noFill/>
          </a:ln>
        </p:spPr>
      </p:pic>
    </p:spTree>
    <p:extLst>
      <p:ext uri="{BB962C8B-B14F-4D97-AF65-F5344CB8AC3E}">
        <p14:creationId xmlns:p14="http://schemas.microsoft.com/office/powerpoint/2010/main" val="285230498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10" Type="http://schemas.openxmlformats.org/officeDocument/2006/relationships/image" Target="../media/image28.jpg"/><Relationship Id="rId4" Type="http://schemas.openxmlformats.org/officeDocument/2006/relationships/image" Target="../media/image22.jp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Teradata Bacis</a:t>
            </a:r>
            <a:endParaRPr lang="en-US" dirty="0"/>
          </a:p>
        </p:txBody>
      </p:sp>
      <p:sp>
        <p:nvSpPr>
          <p:cNvPr id="3" name="Subtitle 2"/>
          <p:cNvSpPr>
            <a:spLocks noGrp="1"/>
          </p:cNvSpPr>
          <p:nvPr>
            <p:ph type="subTitle" idx="1"/>
          </p:nvPr>
        </p:nvSpPr>
        <p:spPr/>
        <p:txBody>
          <a:bodyPr/>
          <a:lstStyle/>
          <a:p>
            <a:r>
              <a:rPr lang="en-US" dirty="0" smtClean="0"/>
              <a:t>Lesson 03 : Teradata Utilities (</a:t>
            </a:r>
            <a:r>
              <a:rPr lang="en-US" dirty="0" err="1" smtClean="0"/>
              <a:t>Bteq</a:t>
            </a:r>
            <a:r>
              <a:rPr lang="en-US" dirty="0" smtClean="0"/>
              <a:t>)</a:t>
            </a:r>
            <a:endParaRPr lang="en-US" dirty="0"/>
          </a:p>
        </p:txBody>
      </p:sp>
    </p:spTree>
    <p:extLst>
      <p:ext uri="{BB962C8B-B14F-4D97-AF65-F5344CB8AC3E}">
        <p14:creationId xmlns:p14="http://schemas.microsoft.com/office/powerpoint/2010/main" val="3185694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9" name="object 2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5" name="Title 34"/>
          <p:cNvSpPr>
            <a:spLocks noGrp="1"/>
          </p:cNvSpPr>
          <p:nvPr>
            <p:ph type="title"/>
          </p:nvPr>
        </p:nvSpPr>
        <p:spPr/>
        <p:txBody>
          <a:bodyPr/>
          <a:lstStyle/>
          <a:p>
            <a:r>
              <a:rPr lang="en-US" dirty="0"/>
              <a:t>Transaction </a:t>
            </a:r>
            <a:r>
              <a:rPr lang="en-US" dirty="0" smtClean="0"/>
              <a:t>Mode</a:t>
            </a:r>
            <a:endParaRPr lang="en-US" dirty="0"/>
          </a:p>
        </p:txBody>
      </p:sp>
      <p:sp>
        <p:nvSpPr>
          <p:cNvPr id="36" name="Content Placeholder 35"/>
          <p:cNvSpPr>
            <a:spLocks noGrp="1"/>
          </p:cNvSpPr>
          <p:nvPr>
            <p:ph idx="1"/>
          </p:nvPr>
        </p:nvSpPr>
        <p:spPr/>
        <p:txBody>
          <a:bodyPr/>
          <a:lstStyle/>
          <a:p>
            <a:r>
              <a:rPr lang="en-US" dirty="0"/>
              <a:t>Teradata works in two modes</a:t>
            </a:r>
            <a:r>
              <a:rPr lang="en-US" dirty="0" smtClean="0"/>
              <a:t>:</a:t>
            </a:r>
          </a:p>
          <a:p>
            <a:pPr lvl="1"/>
            <a:r>
              <a:rPr lang="en-US" dirty="0" smtClean="0"/>
              <a:t>Teradata </a:t>
            </a:r>
            <a:r>
              <a:rPr lang="en-US" dirty="0"/>
              <a:t>Mode</a:t>
            </a:r>
          </a:p>
          <a:p>
            <a:pPr lvl="1"/>
            <a:r>
              <a:rPr lang="en-US" dirty="0" smtClean="0"/>
              <a:t>ANSI </a:t>
            </a:r>
            <a:r>
              <a:rPr lang="en-US" dirty="0"/>
              <a:t>Mode</a:t>
            </a:r>
          </a:p>
          <a:p>
            <a:endParaRPr lang="en-US" dirty="0" smtClean="0"/>
          </a:p>
          <a:p>
            <a:r>
              <a:rPr lang="en-US" dirty="0"/>
              <a:t>While using BTEQ, it is possible to over-ride the transaction mode at the session level. Since the session is established at logon time, it is necessary to set the mode prior to issuing a logon connection request. In BTEQ, either of the following commands can be used to change to ANSI or Teradata (BT-ET</a:t>
            </a:r>
            <a:r>
              <a:rPr lang="en-US" dirty="0" smtClean="0"/>
              <a:t>) mode: </a:t>
            </a:r>
          </a:p>
          <a:p>
            <a:endParaRPr lang="en-US" dirty="0"/>
          </a:p>
          <a:p>
            <a:pPr lvl="1"/>
            <a:r>
              <a:rPr lang="en-US" dirty="0"/>
              <a:t>SET SESSION TRANSACTION BTET;</a:t>
            </a:r>
          </a:p>
          <a:p>
            <a:pPr marL="189411" lvl="1" indent="0">
              <a:buNone/>
            </a:pPr>
            <a:r>
              <a:rPr lang="en-US" dirty="0"/>
              <a:t>Or</a:t>
            </a:r>
          </a:p>
          <a:p>
            <a:pPr lvl="1"/>
            <a:r>
              <a:rPr lang="en-US" dirty="0"/>
              <a:t>.SET SESSION TRANSACTION ANSI;</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3" name="Title 32"/>
          <p:cNvSpPr>
            <a:spLocks noGrp="1"/>
          </p:cNvSpPr>
          <p:nvPr>
            <p:ph type="title"/>
          </p:nvPr>
        </p:nvSpPr>
        <p:spPr/>
        <p:txBody>
          <a:bodyPr/>
          <a:lstStyle/>
          <a:p>
            <a:r>
              <a:rPr lang="en-US" dirty="0"/>
              <a:t>Transaction </a:t>
            </a:r>
            <a:r>
              <a:rPr lang="en-US" dirty="0" smtClean="0"/>
              <a:t>Mode</a:t>
            </a:r>
            <a:endParaRPr lang="en-US" dirty="0"/>
          </a:p>
        </p:txBody>
      </p:sp>
      <p:sp>
        <p:nvSpPr>
          <p:cNvPr id="34" name="Content Placeholder 33"/>
          <p:cNvSpPr>
            <a:spLocks noGrp="1"/>
          </p:cNvSpPr>
          <p:nvPr>
            <p:ph idx="1"/>
          </p:nvPr>
        </p:nvSpPr>
        <p:spPr/>
        <p:txBody>
          <a:bodyPr/>
          <a:lstStyle/>
          <a:p>
            <a:r>
              <a:rPr lang="en-US" dirty="0"/>
              <a:t>BT-ET Mode: Use a BT-ET statement to Begin Transaction (BT) and End Transaction (ET). </a:t>
            </a:r>
            <a:r>
              <a:rPr lang="en-US" dirty="0" smtClean="0"/>
              <a:t>Like</a:t>
            </a:r>
          </a:p>
          <a:p>
            <a:r>
              <a:rPr lang="en-US" dirty="0" smtClean="0"/>
              <a:t>BT;</a:t>
            </a:r>
          </a:p>
          <a:p>
            <a:pPr marL="0" indent="0">
              <a:buNone/>
            </a:pPr>
            <a:r>
              <a:rPr lang="en-US" sz="1600" dirty="0"/>
              <a:t>// SQL statements;</a:t>
            </a:r>
          </a:p>
          <a:p>
            <a:pPr marL="0" indent="0">
              <a:buNone/>
            </a:pPr>
            <a:r>
              <a:rPr lang="en-US" sz="1600" dirty="0"/>
              <a:t>//SQL statements</a:t>
            </a:r>
            <a:r>
              <a:rPr lang="en-US" sz="1600" dirty="0" smtClean="0"/>
              <a:t>;</a:t>
            </a:r>
          </a:p>
          <a:p>
            <a:r>
              <a:rPr lang="en-US" dirty="0" smtClean="0"/>
              <a:t>ET;</a:t>
            </a:r>
          </a:p>
          <a:p>
            <a:pPr lvl="1"/>
            <a:r>
              <a:rPr lang="en-US" dirty="0"/>
              <a:t>When multiple statements are placed into a single transaction in Teradata Mode (BT-ET</a:t>
            </a:r>
          </a:p>
          <a:p>
            <a:pPr lvl="1"/>
            <a:r>
              <a:rPr lang="en-US" dirty="0"/>
              <a:t>mode) an error with any statement causes all of the SQL statements to ROLLBACK and then all locks are released and it is committed automatically if the entire transaction is successful. This means all the SQL statement placed in the BT-ET block are treated as a single statement</a:t>
            </a:r>
            <a:r>
              <a:rPr lang="en-US" dirty="0" smtClean="0"/>
              <a:t>.</a:t>
            </a:r>
          </a:p>
          <a:p>
            <a:pPr lvl="1"/>
            <a:r>
              <a:rPr lang="en-US" dirty="0"/>
              <a:t>It is also called the explicit transaction mode. When multiple statements are included in</a:t>
            </a:r>
          </a:p>
          <a:p>
            <a:pPr marL="174625" lvl="1" indent="0">
              <a:buNone/>
            </a:pPr>
            <a:r>
              <a:rPr lang="en-US" dirty="0" smtClean="0"/>
              <a:t>   BT-ET </a:t>
            </a:r>
            <a:r>
              <a:rPr lang="en-US" dirty="0"/>
              <a:t>mode, you can only specify a DDL statement if it is the last statement.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object 21"/>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Title 26"/>
          <p:cNvSpPr>
            <a:spLocks noGrp="1"/>
          </p:cNvSpPr>
          <p:nvPr>
            <p:ph type="title"/>
          </p:nvPr>
        </p:nvSpPr>
        <p:spPr/>
        <p:txBody>
          <a:bodyPr/>
          <a:lstStyle/>
          <a:p>
            <a:r>
              <a:rPr lang="en-US" dirty="0"/>
              <a:t>Transaction </a:t>
            </a:r>
            <a:r>
              <a:rPr lang="en-US" dirty="0" smtClean="0"/>
              <a:t>Mode</a:t>
            </a:r>
            <a:endParaRPr lang="en-US" dirty="0"/>
          </a:p>
        </p:txBody>
      </p:sp>
      <p:sp>
        <p:nvSpPr>
          <p:cNvPr id="28" name="Content Placeholder 27"/>
          <p:cNvSpPr>
            <a:spLocks noGrp="1"/>
          </p:cNvSpPr>
          <p:nvPr>
            <p:ph idx="1"/>
          </p:nvPr>
        </p:nvSpPr>
        <p:spPr/>
        <p:txBody>
          <a:bodyPr/>
          <a:lstStyle/>
          <a:p>
            <a:r>
              <a:rPr lang="en-US" dirty="0" smtClean="0"/>
              <a:t>Multi-Statement </a:t>
            </a:r>
            <a:r>
              <a:rPr lang="en-US" dirty="0"/>
              <a:t>Request</a:t>
            </a:r>
            <a:r>
              <a:rPr lang="en-US" dirty="0" smtClean="0"/>
              <a:t>:</a:t>
            </a:r>
          </a:p>
          <a:p>
            <a:pPr lvl="1"/>
            <a:r>
              <a:rPr lang="en-US" dirty="0"/>
              <a:t>Another way to achieve the Teradata mode is Multi-Statement Request. Multi-statement request </a:t>
            </a:r>
            <a:r>
              <a:rPr lang="en-US" dirty="0" smtClean="0"/>
              <a:t>is created </a:t>
            </a:r>
            <a:r>
              <a:rPr lang="en-US" dirty="0"/>
              <a:t>in BTEQ by placing ending semi-colons as the first character of next SQL statement and makes the statement </a:t>
            </a:r>
            <a:r>
              <a:rPr lang="en-US" dirty="0" smtClean="0"/>
              <a:t>list as </a:t>
            </a:r>
            <a:r>
              <a:rPr lang="en-US" dirty="0"/>
              <a:t>one transaction. Here is an example of a BTEQ transaction in Teradata Mode that is considered one transaction:</a:t>
            </a:r>
          </a:p>
          <a:p>
            <a:pPr marL="545011" lvl="3" indent="0">
              <a:buNone/>
            </a:pPr>
            <a:endParaRPr lang="en-US" dirty="0" smtClean="0"/>
          </a:p>
          <a:p>
            <a:pPr marL="545011" lvl="3" indent="0">
              <a:buNone/>
            </a:pPr>
            <a:r>
              <a:rPr lang="en-US" dirty="0" smtClean="0"/>
              <a:t>UPDATE </a:t>
            </a:r>
            <a:r>
              <a:rPr lang="en-US" dirty="0" err="1"/>
              <a:t>Employee_Table</a:t>
            </a:r>
            <a:endParaRPr lang="en-US" dirty="0"/>
          </a:p>
          <a:p>
            <a:pPr marL="545011" lvl="3" indent="0">
              <a:buNone/>
            </a:pPr>
            <a:r>
              <a:rPr lang="en-US" dirty="0"/>
              <a:t>SET Salary = Salary * 1.1</a:t>
            </a:r>
          </a:p>
          <a:p>
            <a:pPr marL="545011" lvl="3" indent="0">
              <a:buNone/>
            </a:pPr>
            <a:r>
              <a:rPr lang="en-US" dirty="0"/>
              <a:t>SET </a:t>
            </a:r>
            <a:r>
              <a:rPr lang="en-US" dirty="0" err="1"/>
              <a:t>Dept_Name</a:t>
            </a:r>
            <a:r>
              <a:rPr lang="en-US" dirty="0"/>
              <a:t> = ‘Sales’</a:t>
            </a:r>
          </a:p>
          <a:p>
            <a:pPr marL="545011" lvl="3" indent="0">
              <a:buNone/>
            </a:pPr>
            <a:r>
              <a:rPr lang="en-US" dirty="0"/>
              <a:t>WHERE </a:t>
            </a:r>
            <a:r>
              <a:rPr lang="en-US" dirty="0" err="1"/>
              <a:t>Dept_No</a:t>
            </a:r>
            <a:r>
              <a:rPr lang="en-US" dirty="0"/>
              <a:t> = 10;</a:t>
            </a:r>
          </a:p>
          <a:p>
            <a:endParaRPr lang="en-US" dirty="0" smtClean="0"/>
          </a:p>
          <a:p>
            <a:r>
              <a:rPr lang="en-US" dirty="0" smtClean="0"/>
              <a:t>In </a:t>
            </a:r>
            <a:r>
              <a:rPr lang="en-US" dirty="0"/>
              <a:t>multi-statement request, if a transaction has any SQL fail then all SQL statements are rolled </a:t>
            </a:r>
            <a:r>
              <a:rPr lang="en-US" dirty="0" smtClean="0"/>
              <a:t>back and </a:t>
            </a:r>
            <a:r>
              <a:rPr lang="en-US" dirty="0"/>
              <a:t>locks are released. DDL statements are not valid in an implicit multi-statement transaction.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8" name="object 28"/>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4" name="Title 33"/>
          <p:cNvSpPr>
            <a:spLocks noGrp="1"/>
          </p:cNvSpPr>
          <p:nvPr>
            <p:ph type="title"/>
          </p:nvPr>
        </p:nvSpPr>
        <p:spPr/>
        <p:txBody>
          <a:bodyPr/>
          <a:lstStyle/>
          <a:p>
            <a:r>
              <a:rPr lang="en-US" dirty="0"/>
              <a:t>Transaction Mode</a:t>
            </a:r>
          </a:p>
        </p:txBody>
      </p:sp>
      <p:sp>
        <p:nvSpPr>
          <p:cNvPr id="35" name="Content Placeholder 34"/>
          <p:cNvSpPr>
            <a:spLocks noGrp="1"/>
          </p:cNvSpPr>
          <p:nvPr>
            <p:ph idx="1"/>
          </p:nvPr>
        </p:nvSpPr>
        <p:spPr/>
        <p:txBody>
          <a:bodyPr/>
          <a:lstStyle/>
          <a:p>
            <a:r>
              <a:rPr lang="en-US" dirty="0"/>
              <a:t>ANSI Mode</a:t>
            </a:r>
            <a:r>
              <a:rPr lang="en-US" dirty="0" smtClean="0"/>
              <a:t>:</a:t>
            </a:r>
          </a:p>
          <a:p>
            <a:pPr lvl="1"/>
            <a:r>
              <a:rPr lang="en-US" dirty="0"/>
              <a:t>In ANSI mode, just the opposite is true. All SQL commands are considered to be part of the same logical transaction. A transaction is not complete until an explicit COMMIT is executed. Therefore, each of the DML commands in ANSI mode needs to perform the following command to permanently store the data, and more importantly, release the write locks that are currently </a:t>
            </a:r>
            <a:r>
              <a:rPr lang="en-US" dirty="0" smtClean="0"/>
              <a:t>held.</a:t>
            </a:r>
          </a:p>
          <a:p>
            <a:pPr lvl="1"/>
            <a:endParaRPr lang="en-US" dirty="0"/>
          </a:p>
          <a:p>
            <a:pPr marL="166189" lvl="1" indent="-166189">
              <a:buClr>
                <a:schemeClr val="accent5"/>
              </a:buClr>
            </a:pPr>
            <a:r>
              <a:rPr lang="en-US" sz="2200" dirty="0"/>
              <a:t>COMMIT </a:t>
            </a:r>
            <a:r>
              <a:rPr lang="en-US" sz="2200" dirty="0" smtClean="0"/>
              <a:t>WORK:</a:t>
            </a:r>
            <a:endParaRPr lang="en-US" sz="2200" dirty="0"/>
          </a:p>
          <a:p>
            <a:pPr lvl="1"/>
            <a:r>
              <a:rPr lang="en-US" dirty="0"/>
              <a:t>As an example, to remove all rows both statements below can be needed in ANSI mode.</a:t>
            </a:r>
          </a:p>
          <a:p>
            <a:pPr marL="174625" lvl="1" indent="0" algn="ctr">
              <a:buNone/>
            </a:pPr>
            <a:r>
              <a:rPr lang="en-US" sz="1400" dirty="0"/>
              <a:t> </a:t>
            </a:r>
            <a:r>
              <a:rPr lang="en-US" sz="1400" dirty="0" smtClean="0"/>
              <a:t> DELETE </a:t>
            </a:r>
            <a:r>
              <a:rPr lang="en-US" sz="1400" dirty="0"/>
              <a:t>FROM TEST_TABLE;</a:t>
            </a:r>
          </a:p>
          <a:p>
            <a:pPr marL="174625" lvl="1" indent="0" algn="ctr">
              <a:buNone/>
            </a:pPr>
            <a:r>
              <a:rPr lang="en-US" sz="1400" dirty="0" smtClean="0"/>
              <a:t>  COMMIT </a:t>
            </a:r>
            <a:r>
              <a:rPr lang="en-US" sz="1400" dirty="0"/>
              <a:t>WORK;</a:t>
            </a:r>
          </a:p>
          <a:p>
            <a:pPr marL="174625" lvl="1" indent="0">
              <a:buNone/>
            </a:pPr>
            <a:endParaRPr lang="en-US" dirty="0" smtClean="0"/>
          </a:p>
          <a:p>
            <a:pPr lvl="1"/>
            <a:r>
              <a:rPr lang="en-US" dirty="0"/>
              <a:t>Without a COMMIT WORK, it is likely that the DELETE will abort and all the rows will be</a:t>
            </a:r>
          </a:p>
          <a:p>
            <a:pPr marL="174625" lvl="1" indent="0">
              <a:buNone/>
            </a:pPr>
            <a:r>
              <a:rPr lang="en-US" dirty="0"/>
              <a:t>put back.</a:t>
            </a:r>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38" name="Title 37"/>
          <p:cNvSpPr>
            <a:spLocks noGrp="1"/>
          </p:cNvSpPr>
          <p:nvPr>
            <p:ph type="title"/>
          </p:nvPr>
        </p:nvSpPr>
        <p:spPr/>
        <p:txBody>
          <a:bodyPr/>
          <a:lstStyle/>
          <a:p>
            <a:r>
              <a:rPr lang="en-US" dirty="0"/>
              <a:t>Conditional Logic in BTEQ</a:t>
            </a:r>
          </a:p>
        </p:txBody>
      </p:sp>
      <p:sp>
        <p:nvSpPr>
          <p:cNvPr id="39" name="Content Placeholder 38"/>
          <p:cNvSpPr>
            <a:spLocks noGrp="1"/>
          </p:cNvSpPr>
          <p:nvPr>
            <p:ph idx="1"/>
          </p:nvPr>
        </p:nvSpPr>
        <p:spPr/>
        <p:txBody>
          <a:bodyPr/>
          <a:lstStyle/>
          <a:p>
            <a:r>
              <a:rPr lang="en-US" dirty="0"/>
              <a:t>Create a duplicate table same as </a:t>
            </a:r>
            <a:r>
              <a:rPr lang="en-US" dirty="0" err="1"/>
              <a:t>ernp</a:t>
            </a:r>
            <a:r>
              <a:rPr lang="en-US" dirty="0"/>
              <a:t>  table</a:t>
            </a:r>
            <a:r>
              <a:rPr lang="en-US" dirty="0" smtClean="0"/>
              <a:t>:   </a:t>
            </a:r>
          </a:p>
          <a:p>
            <a:r>
              <a:rPr lang="en-US" dirty="0"/>
              <a:t>1-LABLE </a:t>
            </a:r>
            <a:r>
              <a:rPr lang="en-US" dirty="0" err="1" smtClean="0"/>
              <a:t>Tbl_fail</a:t>
            </a:r>
            <a:endParaRPr lang="en-US" dirty="0" smtClean="0"/>
          </a:p>
          <a:p>
            <a:endParaRPr lang="en-US" dirty="0"/>
          </a:p>
          <a:p>
            <a:r>
              <a:rPr lang="en-US" dirty="0"/>
              <a:t>Delete the  records from the duplicate table </a:t>
            </a:r>
            <a:r>
              <a:rPr lang="en-US" dirty="0" err="1"/>
              <a:t>dup_emp</a:t>
            </a:r>
            <a:r>
              <a:rPr lang="en-US" dirty="0"/>
              <a:t>, if it has</a:t>
            </a:r>
            <a:r>
              <a:rPr lang="en-US" dirty="0" smtClean="0"/>
              <a:t>,</a:t>
            </a:r>
          </a:p>
          <a:p>
            <a:endParaRPr lang="en-US" dirty="0"/>
          </a:p>
          <a:p>
            <a:r>
              <a:rPr lang="en-US" dirty="0"/>
              <a:t>If the result is non  zero then create the duplicate table,  else attempt to insert the records </a:t>
            </a:r>
            <a:r>
              <a:rPr lang="en-US" dirty="0" smtClean="0"/>
              <a:t>from parent </a:t>
            </a:r>
            <a:r>
              <a:rPr lang="en-US" dirty="0"/>
              <a:t>table emp</a:t>
            </a:r>
            <a:r>
              <a:rPr lang="en-US" dirty="0" smtClean="0"/>
              <a:t>.</a:t>
            </a:r>
          </a:p>
          <a:p>
            <a:endParaRPr lang="en-US" dirty="0"/>
          </a:p>
          <a:p>
            <a:r>
              <a:rPr lang="en-US" dirty="0"/>
              <a:t>If getting non zero  result in  insert activity then go to the  next instruction,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3" name="Title 32"/>
          <p:cNvSpPr>
            <a:spLocks noGrp="1"/>
          </p:cNvSpPr>
          <p:nvPr>
            <p:ph type="title"/>
          </p:nvPr>
        </p:nvSpPr>
        <p:spPr/>
        <p:txBody>
          <a:bodyPr/>
          <a:lstStyle/>
          <a:p>
            <a:r>
              <a:rPr lang="en-US" dirty="0"/>
              <a:t>BTEQ Return </a:t>
            </a:r>
            <a:r>
              <a:rPr lang="en-US" dirty="0" smtClean="0"/>
              <a:t>Codes</a:t>
            </a:r>
            <a:endParaRPr lang="en-US" dirty="0"/>
          </a:p>
        </p:txBody>
      </p:sp>
      <p:sp>
        <p:nvSpPr>
          <p:cNvPr id="34" name="Content Placeholder 33"/>
          <p:cNvSpPr>
            <a:spLocks noGrp="1"/>
          </p:cNvSpPr>
          <p:nvPr>
            <p:ph idx="1"/>
          </p:nvPr>
        </p:nvSpPr>
        <p:spPr>
          <a:xfrm>
            <a:off x="323394" y="1295400"/>
            <a:ext cx="9582608" cy="4643751"/>
          </a:xfrm>
        </p:spPr>
        <p:txBody>
          <a:bodyPr/>
          <a:lstStyle/>
          <a:p>
            <a:r>
              <a:rPr lang="en-US" dirty="0" err="1"/>
              <a:t>Bteq</a:t>
            </a:r>
            <a:r>
              <a:rPr lang="en-US" dirty="0"/>
              <a:t> Returns two-digit values to the user after completing each job or task</a:t>
            </a:r>
          </a:p>
          <a:p>
            <a:pPr marL="0" indent="0">
              <a:buNone/>
            </a:pPr>
            <a:r>
              <a:rPr lang="en-US" dirty="0"/>
              <a:t>The value of the return code indicates the completion status of the job or task as follows</a:t>
            </a:r>
            <a:r>
              <a:rPr lang="en-US" dirty="0" smtClean="0"/>
              <a:t>.</a:t>
            </a:r>
          </a:p>
          <a:p>
            <a:r>
              <a:rPr lang="en-US" dirty="0"/>
              <a:t>Return Code </a:t>
            </a:r>
            <a:r>
              <a:rPr lang="en-US" dirty="0" smtClean="0"/>
              <a:t>Description;</a:t>
            </a:r>
          </a:p>
          <a:p>
            <a:pPr lvl="1"/>
            <a:r>
              <a:rPr lang="en-US" dirty="0" smtClean="0"/>
              <a:t>00 </a:t>
            </a:r>
            <a:r>
              <a:rPr lang="en-US" dirty="0"/>
              <a:t>Job completed with no errors.</a:t>
            </a:r>
          </a:p>
          <a:p>
            <a:pPr lvl="1"/>
            <a:r>
              <a:rPr lang="en-US" dirty="0" smtClean="0"/>
              <a:t>02 </a:t>
            </a:r>
            <a:r>
              <a:rPr lang="en-US" dirty="0"/>
              <a:t>User alert to log on to the Teradata DBS.</a:t>
            </a:r>
          </a:p>
          <a:p>
            <a:pPr lvl="1"/>
            <a:r>
              <a:rPr lang="en-US" dirty="0" smtClean="0"/>
              <a:t>04 </a:t>
            </a:r>
            <a:r>
              <a:rPr lang="en-US" dirty="0"/>
              <a:t>Warning error.</a:t>
            </a:r>
          </a:p>
          <a:p>
            <a:pPr lvl="1"/>
            <a:r>
              <a:rPr lang="en-US" dirty="0" smtClean="0"/>
              <a:t>08 </a:t>
            </a:r>
            <a:r>
              <a:rPr lang="en-US" dirty="0"/>
              <a:t>User error.</a:t>
            </a:r>
          </a:p>
          <a:p>
            <a:pPr lvl="1"/>
            <a:r>
              <a:rPr lang="en-US" dirty="0" smtClean="0"/>
              <a:t>12 </a:t>
            </a:r>
            <a:r>
              <a:rPr lang="en-US" dirty="0"/>
              <a:t>Severe internal error.</a:t>
            </a:r>
          </a:p>
          <a:p>
            <a:r>
              <a:rPr lang="en-US" dirty="0"/>
              <a:t>You can over-ride the standard error codes at the time you terminate BTEQ. This </a:t>
            </a:r>
            <a:r>
              <a:rPr lang="en-US" dirty="0" smtClean="0"/>
              <a:t>might be </a:t>
            </a:r>
            <a:r>
              <a:rPr lang="en-US" dirty="0"/>
              <a:t>handy for debug purposes. The error code or "return code" can be any number you specify using one of the following</a:t>
            </a:r>
          </a:p>
          <a:p>
            <a:r>
              <a:rPr lang="en-US" dirty="0"/>
              <a:t>Override Code </a:t>
            </a:r>
            <a:r>
              <a:rPr lang="en-US" dirty="0" smtClean="0"/>
              <a:t>Description; </a:t>
            </a:r>
            <a:endParaRPr lang="en-US" dirty="0"/>
          </a:p>
          <a:p>
            <a:pPr lvl="1"/>
            <a:r>
              <a:rPr lang="en-US" dirty="0"/>
              <a:t>.QUIT 15</a:t>
            </a:r>
          </a:p>
          <a:p>
            <a:pPr lvl="1"/>
            <a:r>
              <a:rPr lang="en-US" dirty="0"/>
              <a:t>.EXIT 15</a:t>
            </a:r>
          </a:p>
          <a:p>
            <a:endParaRPr lang="en-US" dirty="0" smtClean="0"/>
          </a:p>
          <a:p>
            <a:pPr marL="0" indent="0">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r>
              <a:rPr lang="en-US" dirty="0"/>
              <a:t>Using BTEQ to Export </a:t>
            </a:r>
            <a:r>
              <a:rPr lang="en-US" dirty="0" smtClean="0"/>
              <a:t>Data</a:t>
            </a:r>
            <a:endParaRPr lang="en-US" dirty="0"/>
          </a:p>
        </p:txBody>
      </p:sp>
      <p:sp>
        <p:nvSpPr>
          <p:cNvPr id="41" name="Content Placeholder 40"/>
          <p:cNvSpPr>
            <a:spLocks noGrp="1"/>
          </p:cNvSpPr>
          <p:nvPr>
            <p:ph idx="1"/>
          </p:nvPr>
        </p:nvSpPr>
        <p:spPr/>
        <p:txBody>
          <a:bodyPr/>
          <a:lstStyle/>
          <a:p>
            <a:r>
              <a:rPr lang="en-US" dirty="0"/>
              <a:t>IBTEQ </a:t>
            </a:r>
            <a:r>
              <a:rPr lang="en-US" dirty="0" err="1"/>
              <a:t>alHows</a:t>
            </a:r>
            <a:r>
              <a:rPr lang="en-US" dirty="0"/>
              <a:t>. data </a:t>
            </a:r>
            <a:r>
              <a:rPr lang="en-US" dirty="0" err="1"/>
              <a:t>tu</a:t>
            </a:r>
            <a:r>
              <a:rPr lang="en-US" dirty="0"/>
              <a:t> be  exported  </a:t>
            </a:r>
            <a:r>
              <a:rPr lang="en-US" dirty="0" err="1"/>
              <a:t>directlv</a:t>
            </a:r>
            <a:r>
              <a:rPr lang="en-US" dirty="0"/>
              <a:t> from Teradata </a:t>
            </a:r>
            <a:r>
              <a:rPr lang="en-US" dirty="0" err="1"/>
              <a:t>tu</a:t>
            </a:r>
            <a:r>
              <a:rPr lang="en-US" dirty="0"/>
              <a:t> a </a:t>
            </a:r>
            <a:r>
              <a:rPr lang="en-US" dirty="0" err="1"/>
              <a:t>fHe</a:t>
            </a:r>
            <a:r>
              <a:rPr lang="en-US" dirty="0"/>
              <a:t> on  a mainframe or network-attached </a:t>
            </a:r>
            <a:r>
              <a:rPr lang="en-US" dirty="0" err="1" smtClean="0"/>
              <a:t>computer,with</a:t>
            </a:r>
            <a:r>
              <a:rPr lang="en-US" dirty="0" smtClean="0"/>
              <a:t> </a:t>
            </a:r>
            <a:r>
              <a:rPr lang="en-US" dirty="0"/>
              <a:t>desired output</a:t>
            </a:r>
            <a:r>
              <a:rPr lang="en-US" dirty="0" smtClean="0"/>
              <a:t>.</a:t>
            </a:r>
          </a:p>
          <a:p>
            <a:endParaRPr lang="en-US" dirty="0"/>
          </a:p>
          <a:p>
            <a:r>
              <a:rPr lang="en-US" dirty="0" err="1"/>
              <a:t>Generallv</a:t>
            </a:r>
            <a:r>
              <a:rPr lang="en-US" dirty="0"/>
              <a:t> , user exported data  in with different export format, composed of vari1ety of characteristics</a:t>
            </a:r>
            <a:r>
              <a:rPr lang="en-US" dirty="0" smtClean="0"/>
              <a:t>,</a:t>
            </a:r>
          </a:p>
          <a:p>
            <a:endParaRPr lang="en-US" dirty="0"/>
          </a:p>
          <a:p>
            <a:pPr marL="0" indent="0">
              <a:buNone/>
            </a:pPr>
            <a:r>
              <a:rPr lang="en-US" sz="1800" dirty="0"/>
              <a:t>F'onm1at of Export command  :</a:t>
            </a:r>
          </a:p>
          <a:p>
            <a:pPr marL="0" indent="0">
              <a:buNone/>
            </a:pPr>
            <a:r>
              <a:rPr lang="en-US" sz="1800" dirty="0"/>
              <a:t>.. EXPORT &lt;mode&gt; {FIILE  [I    DDNAME} =&lt;filename&gt;[,  UMIT=n</a:t>
            </a:r>
          </a:p>
          <a:p>
            <a:pPr marL="0" indent="0">
              <a:buNone/>
            </a:pPr>
            <a:r>
              <a:rPr lang="en-US" sz="1800" dirty="0"/>
              <a:t>Exa1mpllle  :</a:t>
            </a:r>
          </a:p>
          <a:p>
            <a:pPr marL="0" indent="0">
              <a:buNone/>
            </a:pPr>
            <a:r>
              <a:rPr lang="en-US" sz="1800" dirty="0" err="1"/>
              <a:t>Bteq</a:t>
            </a:r>
            <a:r>
              <a:rPr lang="en-US" sz="1800" dirty="0"/>
              <a:t> script:  </a:t>
            </a:r>
            <a:r>
              <a:rPr lang="en-US" sz="1800" dirty="0" err="1"/>
              <a:t>exportl.btq</a:t>
            </a:r>
            <a:endParaRPr lang="en-US" sz="1800" dirty="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BTEQ to Export Data</a:t>
            </a:r>
          </a:p>
        </p:txBody>
      </p:sp>
      <p:sp>
        <p:nvSpPr>
          <p:cNvPr id="4" name="object 18"/>
          <p:cNvSpPr/>
          <p:nvPr/>
        </p:nvSpPr>
        <p:spPr>
          <a:xfrm>
            <a:off x="4897188" y="4934561"/>
            <a:ext cx="1712346" cy="155447"/>
          </a:xfrm>
          <a:prstGeom prst="rect">
            <a:avLst/>
          </a:prstGeom>
          <a:blipFill>
            <a:blip r:embed="rId3" cstate="print"/>
            <a:stretch>
              <a:fillRect/>
            </a:stretch>
          </a:blipFill>
        </p:spPr>
        <p:txBody>
          <a:bodyPr wrap="square" lIns="0" tIns="0" rIns="0" bIns="0" rtlCol="0">
            <a:noAutofit/>
          </a:bodyPr>
          <a:lstStyle/>
          <a:p>
            <a:endParaRPr/>
          </a:p>
        </p:txBody>
      </p:sp>
      <p:sp>
        <p:nvSpPr>
          <p:cNvPr id="5" name="object 19"/>
          <p:cNvSpPr/>
          <p:nvPr/>
        </p:nvSpPr>
        <p:spPr>
          <a:xfrm>
            <a:off x="3950712" y="3901285"/>
            <a:ext cx="4110544" cy="434340"/>
          </a:xfrm>
          <a:prstGeom prst="rect">
            <a:avLst/>
          </a:prstGeom>
          <a:blipFill>
            <a:blip r:embed="rId4" cstate="print"/>
            <a:stretch>
              <a:fillRect/>
            </a:stretch>
          </a:blipFill>
        </p:spPr>
        <p:txBody>
          <a:bodyPr wrap="square" lIns="0" tIns="0" rIns="0" bIns="0" rtlCol="0">
            <a:noAutofit/>
          </a:bodyPr>
          <a:lstStyle/>
          <a:p>
            <a:endParaRPr/>
          </a:p>
        </p:txBody>
      </p:sp>
      <p:sp>
        <p:nvSpPr>
          <p:cNvPr id="6" name="object 20"/>
          <p:cNvSpPr/>
          <p:nvPr/>
        </p:nvSpPr>
        <p:spPr>
          <a:xfrm>
            <a:off x="3440894" y="3830423"/>
            <a:ext cx="5175902" cy="923543"/>
          </a:xfrm>
          <a:prstGeom prst="rect">
            <a:avLst/>
          </a:prstGeom>
          <a:blipFill>
            <a:blip r:embed="rId5" cstate="print"/>
            <a:stretch>
              <a:fillRect/>
            </a:stretch>
          </a:blipFill>
        </p:spPr>
        <p:txBody>
          <a:bodyPr wrap="square" lIns="0" tIns="0" rIns="0" bIns="0" rtlCol="0">
            <a:noAutofit/>
          </a:bodyPr>
          <a:lstStyle/>
          <a:p>
            <a:endParaRPr/>
          </a:p>
        </p:txBody>
      </p:sp>
      <p:sp>
        <p:nvSpPr>
          <p:cNvPr id="7" name="object 21"/>
          <p:cNvSpPr/>
          <p:nvPr/>
        </p:nvSpPr>
        <p:spPr>
          <a:xfrm>
            <a:off x="1829140" y="4129885"/>
            <a:ext cx="740720" cy="240030"/>
          </a:xfrm>
          <a:prstGeom prst="rect">
            <a:avLst/>
          </a:prstGeom>
          <a:blipFill>
            <a:blip r:embed="rId6" cstate="print"/>
            <a:stretch>
              <a:fillRect/>
            </a:stretch>
          </a:blipFill>
        </p:spPr>
        <p:txBody>
          <a:bodyPr wrap="square" lIns="0" tIns="0" rIns="0" bIns="0" rtlCol="0">
            <a:noAutofit/>
          </a:bodyPr>
          <a:lstStyle/>
          <a:p>
            <a:endParaRPr/>
          </a:p>
        </p:txBody>
      </p:sp>
      <p:sp>
        <p:nvSpPr>
          <p:cNvPr id="8" name="object 23"/>
          <p:cNvSpPr/>
          <p:nvPr/>
        </p:nvSpPr>
        <p:spPr>
          <a:xfrm>
            <a:off x="578602" y="2057400"/>
            <a:ext cx="8138160" cy="2743200"/>
          </a:xfrm>
          <a:prstGeom prst="rect">
            <a:avLst/>
          </a:prstGeom>
          <a:blipFill>
            <a:blip r:embed="rId7" cstate="print"/>
            <a:stretch>
              <a:fillRect/>
            </a:stretch>
          </a:blipFill>
        </p:spPr>
        <p:txBody>
          <a:bodyPr wrap="square" lIns="0" tIns="0" rIns="0" bIns="0" rtlCol="0">
            <a:noAutofit/>
          </a:bodyPr>
          <a:lstStyle/>
          <a:p>
            <a:endParaRPr/>
          </a:p>
        </p:txBody>
      </p:sp>
      <p:sp>
        <p:nvSpPr>
          <p:cNvPr id="9" name="object 24"/>
          <p:cNvSpPr/>
          <p:nvPr/>
        </p:nvSpPr>
        <p:spPr>
          <a:xfrm>
            <a:off x="962679" y="4943701"/>
            <a:ext cx="2453065" cy="139446"/>
          </a:xfrm>
          <a:prstGeom prst="rect">
            <a:avLst/>
          </a:prstGeom>
          <a:blipFill>
            <a:blip r:embed="rId8" cstate="print"/>
            <a:stretch>
              <a:fillRect/>
            </a:stretch>
          </a:blipFill>
        </p:spPr>
        <p:txBody>
          <a:bodyPr wrap="square" lIns="0" tIns="0" rIns="0" bIns="0" rtlCol="0">
            <a:noAutofit/>
          </a:bodyPr>
          <a:lstStyle/>
          <a:p>
            <a:endParaRPr/>
          </a:p>
        </p:txBody>
      </p:sp>
      <p:sp>
        <p:nvSpPr>
          <p:cNvPr id="10" name="object 11"/>
          <p:cNvSpPr txBox="1"/>
          <p:nvPr/>
        </p:nvSpPr>
        <p:spPr>
          <a:xfrm>
            <a:off x="691640" y="2375677"/>
            <a:ext cx="2969313" cy="756511"/>
          </a:xfrm>
          <a:prstGeom prst="rect">
            <a:avLst/>
          </a:prstGeom>
        </p:spPr>
        <p:txBody>
          <a:bodyPr wrap="square" lIns="0" tIns="0" rIns="0" bIns="0" rtlCol="0">
            <a:noAutofit/>
          </a:bodyPr>
          <a:lstStyle/>
          <a:p>
            <a:pPr marL="17272" marR="21905">
              <a:lnSpc>
                <a:spcPct val="95825"/>
              </a:lnSpc>
              <a:spcBef>
                <a:spcPts val="30"/>
              </a:spcBef>
            </a:pPr>
            <a:r>
              <a:rPr sz="800" dirty="0" smtClean="0">
                <a:solidFill>
                  <a:schemeClr val="bg1"/>
                </a:solidFill>
                <a:latin typeface="Arial"/>
                <a:cs typeface="Arial"/>
              </a:rPr>
              <a:t>LOGON</a:t>
            </a:r>
            <a:r>
              <a:rPr sz="800" spc="84" dirty="0" smtClean="0">
                <a:solidFill>
                  <a:schemeClr val="bg1"/>
                </a:solidFill>
                <a:latin typeface="Arial"/>
                <a:cs typeface="Arial"/>
              </a:rPr>
              <a:t> </a:t>
            </a:r>
            <a:r>
              <a:rPr sz="800" spc="0" dirty="0" smtClean="0">
                <a:solidFill>
                  <a:schemeClr val="bg1"/>
                </a:solidFill>
                <a:latin typeface="Arial"/>
                <a:cs typeface="Arial"/>
              </a:rPr>
              <a:t>tdp1/us-er1,passwd1</a:t>
            </a:r>
            <a:endParaRPr sz="800" dirty="0">
              <a:solidFill>
                <a:schemeClr val="bg1"/>
              </a:solidFill>
              <a:latin typeface="Arial"/>
              <a:cs typeface="Arial"/>
            </a:endParaRPr>
          </a:p>
          <a:p>
            <a:pPr marL="21844">
              <a:lnSpc>
                <a:spcPct val="95825"/>
              </a:lnSpc>
              <a:spcBef>
                <a:spcPts val="70"/>
              </a:spcBef>
            </a:pPr>
            <a:r>
              <a:rPr sz="800" dirty="0" smtClean="0">
                <a:solidFill>
                  <a:schemeClr val="bg1"/>
                </a:solidFill>
                <a:latin typeface="Arial"/>
                <a:cs typeface="Arial"/>
              </a:rPr>
              <a:t>.EXIPORT</a:t>
            </a:r>
            <a:r>
              <a:rPr sz="800" spc="84" dirty="0" smtClean="0">
                <a:solidFill>
                  <a:schemeClr val="bg1"/>
                </a:solidFill>
                <a:latin typeface="Arial"/>
                <a:cs typeface="Arial"/>
              </a:rPr>
              <a:t> </a:t>
            </a:r>
            <a:r>
              <a:rPr sz="800" spc="0" dirty="0" smtClean="0">
                <a:solidFill>
                  <a:schemeClr val="bg1"/>
                </a:solidFill>
                <a:latin typeface="Arial"/>
                <a:cs typeface="Arial"/>
              </a:rPr>
              <a:t>DATA</a:t>
            </a:r>
            <a:r>
              <a:rPr sz="800" spc="57" dirty="0" smtClean="0">
                <a:solidFill>
                  <a:schemeClr val="bg1"/>
                </a:solidFill>
                <a:latin typeface="Arial"/>
                <a:cs typeface="Arial"/>
              </a:rPr>
              <a:t> </a:t>
            </a:r>
            <a:r>
              <a:rPr sz="800" spc="0" dirty="0" smtClean="0">
                <a:solidFill>
                  <a:schemeClr val="bg1"/>
                </a:solidFill>
                <a:latin typeface="Arial"/>
                <a:cs typeface="Arial"/>
              </a:rPr>
              <a:t>flLE=/home/user1/empfile_10.txt</a:t>
            </a:r>
            <a:endParaRPr sz="800" dirty="0">
              <a:solidFill>
                <a:schemeClr val="bg1"/>
              </a:solidFill>
              <a:latin typeface="Arial"/>
              <a:cs typeface="Arial"/>
            </a:endParaRPr>
          </a:p>
          <a:p>
            <a:pPr marL="12700" marR="21905">
              <a:lnSpc>
                <a:spcPts val="1050"/>
              </a:lnSpc>
              <a:spcBef>
                <a:spcPts val="52"/>
              </a:spcBef>
            </a:pPr>
            <a:r>
              <a:rPr sz="800" dirty="0" smtClean="0">
                <a:solidFill>
                  <a:schemeClr val="bg1"/>
                </a:solidFill>
                <a:latin typeface="Times New Roman"/>
                <a:cs typeface="Times New Roman"/>
              </a:rPr>
              <a:t>SElE</a:t>
            </a:r>
            <a:r>
              <a:rPr sz="525" baseline="33129" dirty="0" smtClean="0">
                <a:solidFill>
                  <a:schemeClr val="bg1"/>
                </a:solidFill>
                <a:latin typeface="Times New Roman"/>
                <a:cs typeface="Times New Roman"/>
              </a:rPr>
              <a:t>1</a:t>
            </a:r>
            <a:r>
              <a:rPr sz="800" dirty="0" smtClean="0">
                <a:solidFill>
                  <a:schemeClr val="bg1"/>
                </a:solidFill>
                <a:latin typeface="Times New Roman"/>
                <a:cs typeface="Times New Roman"/>
              </a:rPr>
              <a:t>CT </a:t>
            </a:r>
            <a:r>
              <a:rPr sz="800" spc="-94" dirty="0" smtClean="0">
                <a:solidFill>
                  <a:schemeClr val="bg1"/>
                </a:solidFill>
                <a:latin typeface="Times New Roman"/>
                <a:cs typeface="Times New Roman"/>
              </a:rPr>
              <a:t> </a:t>
            </a:r>
            <a:r>
              <a:rPr sz="1000" spc="0" dirty="0" smtClean="0">
                <a:solidFill>
                  <a:schemeClr val="bg1"/>
                </a:solidFill>
                <a:latin typeface="Arial"/>
                <a:cs typeface="Arial"/>
              </a:rPr>
              <a:t>*</a:t>
            </a:r>
            <a:r>
              <a:rPr sz="1000" spc="108" dirty="0" smtClean="0">
                <a:solidFill>
                  <a:schemeClr val="bg1"/>
                </a:solidFill>
                <a:latin typeface="Arial"/>
                <a:cs typeface="Arial"/>
              </a:rPr>
              <a:t> </a:t>
            </a:r>
            <a:r>
              <a:rPr sz="950" spc="0" dirty="0" smtClean="0">
                <a:solidFill>
                  <a:schemeClr val="bg1"/>
                </a:solidFill>
                <a:latin typeface="Times New Roman"/>
                <a:cs typeface="Times New Roman"/>
              </a:rPr>
              <a:t>from</a:t>
            </a:r>
            <a:r>
              <a:rPr sz="950" spc="27" dirty="0" smtClean="0">
                <a:solidFill>
                  <a:schemeClr val="bg1"/>
                </a:solidFill>
                <a:latin typeface="Times New Roman"/>
                <a:cs typeface="Times New Roman"/>
              </a:rPr>
              <a:t> </a:t>
            </a:r>
            <a:r>
              <a:rPr sz="850" spc="0" dirty="0" smtClean="0">
                <a:solidFill>
                  <a:schemeClr val="bg1"/>
                </a:solidFill>
                <a:latin typeface="Arial"/>
                <a:cs typeface="Arial"/>
              </a:rPr>
              <a:t>ernp</a:t>
            </a:r>
            <a:endParaRPr sz="850" dirty="0">
              <a:solidFill>
                <a:schemeClr val="bg1"/>
              </a:solidFill>
              <a:latin typeface="Arial"/>
              <a:cs typeface="Arial"/>
            </a:endParaRPr>
          </a:p>
          <a:p>
            <a:pPr marL="12700" marR="21905">
              <a:lnSpc>
                <a:spcPts val="960"/>
              </a:lnSpc>
            </a:pPr>
            <a:r>
              <a:rPr sz="850" spc="0" dirty="0" smtClean="0">
                <a:solidFill>
                  <a:schemeClr val="bg1"/>
                </a:solidFill>
                <a:latin typeface="Arial"/>
                <a:cs typeface="Arial"/>
              </a:rPr>
              <a:t>WHERE </a:t>
            </a:r>
            <a:r>
              <a:rPr sz="850" spc="24" dirty="0" smtClean="0">
                <a:solidFill>
                  <a:schemeClr val="bg1"/>
                </a:solidFill>
                <a:latin typeface="Arial"/>
                <a:cs typeface="Arial"/>
              </a:rPr>
              <a:t> </a:t>
            </a:r>
            <a:r>
              <a:rPr sz="850" spc="0" dirty="0" smtClean="0">
                <a:solidFill>
                  <a:schemeClr val="bg1"/>
                </a:solidFill>
                <a:latin typeface="Arial"/>
                <a:cs typeface="Arial"/>
              </a:rPr>
              <a:t>dept_no=:10;</a:t>
            </a:r>
            <a:endParaRPr sz="850" dirty="0">
              <a:solidFill>
                <a:schemeClr val="bg1"/>
              </a:solidFill>
              <a:latin typeface="Arial"/>
              <a:cs typeface="Arial"/>
            </a:endParaRPr>
          </a:p>
          <a:p>
            <a:pPr marL="21844" marR="21905">
              <a:lnSpc>
                <a:spcPct val="95825"/>
              </a:lnSpc>
              <a:spcBef>
                <a:spcPts val="27"/>
              </a:spcBef>
            </a:pPr>
            <a:r>
              <a:rPr sz="800" dirty="0" smtClean="0">
                <a:solidFill>
                  <a:schemeClr val="bg1"/>
                </a:solidFill>
                <a:latin typeface="Arial"/>
                <a:cs typeface="Arial"/>
              </a:rPr>
              <a:t>.EXIPORT</a:t>
            </a:r>
            <a:r>
              <a:rPr sz="800" spc="84" dirty="0" smtClean="0">
                <a:solidFill>
                  <a:schemeClr val="bg1"/>
                </a:solidFill>
                <a:latin typeface="Arial"/>
                <a:cs typeface="Arial"/>
              </a:rPr>
              <a:t> </a:t>
            </a:r>
            <a:r>
              <a:rPr sz="800" spc="0" dirty="0" smtClean="0">
                <a:solidFill>
                  <a:schemeClr val="bg1"/>
                </a:solidFill>
                <a:latin typeface="Arial"/>
                <a:cs typeface="Arial"/>
              </a:rPr>
              <a:t>RIESET</a:t>
            </a:r>
            <a:endParaRPr sz="800" dirty="0">
              <a:solidFill>
                <a:schemeClr val="bg1"/>
              </a:solidFill>
              <a:latin typeface="Arial"/>
              <a:cs typeface="Arial"/>
            </a:endParaRPr>
          </a:p>
          <a:p>
            <a:pPr marL="21844" marR="21905">
              <a:lnSpc>
                <a:spcPct val="95825"/>
              </a:lnSpc>
            </a:pPr>
            <a:r>
              <a:rPr sz="800" dirty="0" smtClean="0">
                <a:solidFill>
                  <a:schemeClr val="bg1"/>
                </a:solidFill>
                <a:latin typeface="Times New Roman"/>
                <a:cs typeface="Times New Roman"/>
              </a:rPr>
              <a:t>.QlllT</a:t>
            </a:r>
            <a:endParaRPr sz="800" dirty="0">
              <a:solidFill>
                <a:schemeClr val="bg1"/>
              </a:solidFill>
              <a:latin typeface="Times New Roman"/>
              <a:cs typeface="Times New Roman"/>
            </a:endParaRPr>
          </a:p>
        </p:txBody>
      </p:sp>
      <p:sp>
        <p:nvSpPr>
          <p:cNvPr id="11" name="object 10"/>
          <p:cNvSpPr txBox="1"/>
          <p:nvPr/>
        </p:nvSpPr>
        <p:spPr>
          <a:xfrm>
            <a:off x="4070609" y="3886438"/>
            <a:ext cx="3880748" cy="312160"/>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lnSpc>
                <a:spcPts val="1170"/>
              </a:lnSpc>
              <a:spcBef>
                <a:spcPts val="58"/>
              </a:spcBef>
            </a:pPr>
            <a:r>
              <a:rPr sz="1000" dirty="0" smtClean="0">
                <a:solidFill>
                  <a:srgbClr val="494653"/>
                </a:solidFill>
                <a:latin typeface="+mj-lt"/>
                <a:cs typeface="Arial"/>
              </a:rPr>
              <a:t>7782</a:t>
            </a:r>
            <a:r>
              <a:rPr sz="1000" dirty="0" smtClean="0">
                <a:solidFill>
                  <a:srgbClr val="5F5B69"/>
                </a:solidFill>
                <a:latin typeface="+mj-lt"/>
                <a:cs typeface="Arial"/>
              </a:rPr>
              <a:t>,,</a:t>
            </a:r>
            <a:r>
              <a:rPr sz="1000" dirty="0" smtClean="0">
                <a:solidFill>
                  <a:srgbClr val="494653"/>
                </a:solidFill>
                <a:latin typeface="+mj-lt"/>
                <a:cs typeface="Arial"/>
              </a:rPr>
              <a:t>ClARK</a:t>
            </a:r>
            <a:r>
              <a:rPr sz="1000" dirty="0" smtClean="0">
                <a:solidFill>
                  <a:srgbClr val="5F5B69"/>
                </a:solidFill>
                <a:latin typeface="+mj-lt"/>
                <a:cs typeface="Arial"/>
              </a:rPr>
              <a:t>.,</a:t>
            </a:r>
            <a:r>
              <a:rPr sz="1000" dirty="0" smtClean="0">
                <a:solidFill>
                  <a:srgbClr val="494653"/>
                </a:solidFill>
                <a:latin typeface="+mj-lt"/>
                <a:cs typeface="Arial"/>
              </a:rPr>
              <a:t>MANAG</a:t>
            </a:r>
            <a:r>
              <a:rPr sz="1000" dirty="0" smtClean="0">
                <a:solidFill>
                  <a:srgbClr val="393041"/>
                </a:solidFill>
                <a:latin typeface="+mj-lt"/>
                <a:cs typeface="Arial"/>
              </a:rPr>
              <a:t>E</a:t>
            </a:r>
            <a:r>
              <a:rPr sz="1000" dirty="0" smtClean="0">
                <a:solidFill>
                  <a:srgbClr val="494653"/>
                </a:solidFill>
                <a:latin typeface="+mj-lt"/>
                <a:cs typeface="Arial"/>
              </a:rPr>
              <a:t>R</a:t>
            </a:r>
            <a:r>
              <a:rPr sz="1000" dirty="0" smtClean="0">
                <a:solidFill>
                  <a:srgbClr val="5F5B69"/>
                </a:solidFill>
                <a:latin typeface="+mj-lt"/>
                <a:cs typeface="Arial"/>
              </a:rPr>
              <a:t>,,</a:t>
            </a:r>
            <a:r>
              <a:rPr sz="1000" spc="-204" dirty="0" smtClean="0">
                <a:solidFill>
                  <a:srgbClr val="5F5B69"/>
                </a:solidFill>
                <a:latin typeface="+mj-lt"/>
                <a:cs typeface="Arial"/>
              </a:rPr>
              <a:t> </a:t>
            </a:r>
            <a:r>
              <a:rPr sz="1050" spc="0" dirty="0" smtClean="0">
                <a:solidFill>
                  <a:srgbClr val="494653"/>
                </a:solidFill>
                <a:latin typeface="+mj-lt"/>
                <a:cs typeface="Times New Roman"/>
              </a:rPr>
              <a:t>7839</a:t>
            </a:r>
            <a:r>
              <a:rPr sz="1050" spc="-189" dirty="0" smtClean="0">
                <a:solidFill>
                  <a:srgbClr val="494653"/>
                </a:solidFill>
                <a:latin typeface="+mj-lt"/>
                <a:cs typeface="Times New Roman"/>
              </a:rPr>
              <a:t> </a:t>
            </a:r>
            <a:r>
              <a:rPr sz="1050" spc="0" dirty="0" smtClean="0">
                <a:solidFill>
                  <a:srgbClr val="5F5B69"/>
                </a:solidFill>
                <a:latin typeface="+mj-lt"/>
                <a:cs typeface="Times New Roman"/>
              </a:rPr>
              <a:t>..</a:t>
            </a:r>
            <a:r>
              <a:rPr sz="1050" spc="46" dirty="0" smtClean="0">
                <a:solidFill>
                  <a:srgbClr val="5F5B69"/>
                </a:solidFill>
                <a:latin typeface="+mj-lt"/>
                <a:cs typeface="Times New Roman"/>
              </a:rPr>
              <a:t> </a:t>
            </a:r>
            <a:r>
              <a:rPr sz="1000" spc="0" dirty="0" smtClean="0">
                <a:solidFill>
                  <a:srgbClr val="393041"/>
                </a:solidFill>
                <a:latin typeface="+mj-lt"/>
                <a:cs typeface="Arial"/>
              </a:rPr>
              <a:t>1</a:t>
            </a:r>
            <a:r>
              <a:rPr sz="1000" spc="0" dirty="0" smtClean="0">
                <a:solidFill>
                  <a:srgbClr val="494653"/>
                </a:solidFill>
                <a:latin typeface="+mj-lt"/>
                <a:cs typeface="Arial"/>
              </a:rPr>
              <a:t>9</a:t>
            </a:r>
            <a:r>
              <a:rPr sz="675" spc="0" baseline="32208" dirty="0" smtClean="0">
                <a:solidFill>
                  <a:srgbClr val="7FB9DD"/>
                </a:solidFill>
                <a:latin typeface="+mj-lt"/>
                <a:cs typeface="Times New Roman"/>
              </a:rPr>
              <a:t>1</a:t>
            </a:r>
            <a:r>
              <a:rPr sz="1000" spc="0" dirty="0" smtClean="0">
                <a:solidFill>
                  <a:srgbClr val="494653"/>
                </a:solidFill>
                <a:latin typeface="+mj-lt"/>
                <a:cs typeface="Arial"/>
              </a:rPr>
              <a:t>81</a:t>
            </a:r>
            <a:r>
              <a:rPr sz="1000" spc="0" dirty="0" smtClean="0">
                <a:solidFill>
                  <a:srgbClr val="393041"/>
                </a:solidFill>
                <a:latin typeface="+mj-lt"/>
                <a:cs typeface="Arial"/>
              </a:rPr>
              <a:t>-</a:t>
            </a:r>
            <a:r>
              <a:rPr sz="1000" spc="0" dirty="0" smtClean="0">
                <a:solidFill>
                  <a:srgbClr val="494653"/>
                </a:solidFill>
                <a:latin typeface="+mj-lt"/>
                <a:cs typeface="Arial"/>
              </a:rPr>
              <a:t>06</a:t>
            </a:r>
            <a:r>
              <a:rPr sz="1000" spc="0" dirty="0" smtClean="0">
                <a:solidFill>
                  <a:srgbClr val="393041"/>
                </a:solidFill>
                <a:latin typeface="+mj-lt"/>
                <a:cs typeface="Arial"/>
              </a:rPr>
              <a:t>-</a:t>
            </a:r>
            <a:r>
              <a:rPr sz="1000" spc="0" dirty="0" smtClean="0">
                <a:solidFill>
                  <a:srgbClr val="494653"/>
                </a:solidFill>
                <a:latin typeface="+mj-lt"/>
                <a:cs typeface="Arial"/>
              </a:rPr>
              <a:t>09,245'0</a:t>
            </a:r>
            <a:r>
              <a:rPr sz="1000" spc="0" dirty="0" smtClean="0">
                <a:solidFill>
                  <a:srgbClr val="5F5B69"/>
                </a:solidFill>
                <a:latin typeface="+mj-lt"/>
                <a:cs typeface="Arial"/>
              </a:rPr>
              <a:t>.</a:t>
            </a:r>
            <a:r>
              <a:rPr sz="1000" spc="0" dirty="0" smtClean="0">
                <a:solidFill>
                  <a:srgbClr val="494653"/>
                </a:solidFill>
                <a:latin typeface="+mj-lt"/>
                <a:cs typeface="Arial"/>
              </a:rPr>
              <a:t>0Qi</a:t>
            </a:r>
            <a:r>
              <a:rPr sz="1000" spc="0" dirty="0" smtClean="0">
                <a:solidFill>
                  <a:srgbClr val="5F5B69"/>
                </a:solidFill>
                <a:latin typeface="+mj-lt"/>
                <a:cs typeface="Arial"/>
              </a:rPr>
              <a:t>.,</a:t>
            </a:r>
            <a:r>
              <a:rPr sz="1000" spc="0" dirty="0" smtClean="0">
                <a:solidFill>
                  <a:srgbClr val="494653"/>
                </a:solidFill>
                <a:latin typeface="+mj-lt"/>
                <a:cs typeface="Arial"/>
              </a:rPr>
              <a:t>?</a:t>
            </a:r>
            <a:r>
              <a:rPr sz="1000" spc="-184" dirty="0" smtClean="0">
                <a:solidFill>
                  <a:srgbClr val="494653"/>
                </a:solidFill>
                <a:latin typeface="+mj-lt"/>
                <a:cs typeface="Arial"/>
              </a:rPr>
              <a:t> </a:t>
            </a:r>
            <a:r>
              <a:rPr sz="1050" spc="0" dirty="0" smtClean="0">
                <a:solidFill>
                  <a:srgbClr val="494653"/>
                </a:solidFill>
                <a:latin typeface="+mj-lt"/>
                <a:cs typeface="Times New Roman"/>
              </a:rPr>
              <a:t>,10</a:t>
            </a:r>
            <a:endParaRPr sz="1050" dirty="0">
              <a:latin typeface="+mj-lt"/>
              <a:cs typeface="Times New Roman"/>
            </a:endParaRPr>
          </a:p>
          <a:p>
            <a:pPr marL="163652" marR="173654" algn="ctr">
              <a:lnSpc>
                <a:spcPts val="1205"/>
              </a:lnSpc>
              <a:spcBef>
                <a:spcPts val="1"/>
              </a:spcBef>
            </a:pPr>
            <a:r>
              <a:rPr sz="1000" dirty="0" smtClean="0">
                <a:solidFill>
                  <a:srgbClr val="494653"/>
                </a:solidFill>
                <a:latin typeface="+mj-lt"/>
                <a:cs typeface="Arial"/>
              </a:rPr>
              <a:t>7839,</a:t>
            </a:r>
            <a:r>
              <a:rPr sz="1000" spc="-134" dirty="0" smtClean="0">
                <a:solidFill>
                  <a:srgbClr val="494653"/>
                </a:solidFill>
                <a:latin typeface="+mj-lt"/>
                <a:cs typeface="Arial"/>
              </a:rPr>
              <a:t> </a:t>
            </a:r>
            <a:r>
              <a:rPr sz="1000" spc="0" dirty="0" smtClean="0">
                <a:solidFill>
                  <a:srgbClr val="494653"/>
                </a:solidFill>
                <a:latin typeface="+mj-lt"/>
                <a:cs typeface="Arial"/>
              </a:rPr>
              <a:t>Kl</a:t>
            </a:r>
            <a:r>
              <a:rPr sz="1000" spc="-114" dirty="0" smtClean="0">
                <a:solidFill>
                  <a:srgbClr val="494653"/>
                </a:solidFill>
                <a:latin typeface="+mj-lt"/>
                <a:cs typeface="Arial"/>
              </a:rPr>
              <a:t> </a:t>
            </a:r>
            <a:r>
              <a:rPr sz="1000" spc="0" dirty="0" smtClean="0">
                <a:solidFill>
                  <a:srgbClr val="5F5B69"/>
                </a:solidFill>
                <a:latin typeface="+mj-lt"/>
                <a:cs typeface="Arial"/>
              </a:rPr>
              <a:t>N</a:t>
            </a:r>
            <a:r>
              <a:rPr sz="1000" spc="0" dirty="0" smtClean="0">
                <a:solidFill>
                  <a:srgbClr val="494653"/>
                </a:solidFill>
                <a:latin typeface="+mj-lt"/>
                <a:cs typeface="Arial"/>
              </a:rPr>
              <a:t>G</a:t>
            </a:r>
            <a:r>
              <a:rPr sz="1000" spc="0" dirty="0" smtClean="0">
                <a:solidFill>
                  <a:srgbClr val="5F5B69"/>
                </a:solidFill>
                <a:latin typeface="+mj-lt"/>
                <a:cs typeface="Arial"/>
              </a:rPr>
              <a:t>"'</a:t>
            </a:r>
            <a:r>
              <a:rPr sz="1000" spc="-114" dirty="0" smtClean="0">
                <a:solidFill>
                  <a:srgbClr val="5F5B69"/>
                </a:solidFill>
                <a:latin typeface="+mj-lt"/>
                <a:cs typeface="Arial"/>
              </a:rPr>
              <a:t> </a:t>
            </a:r>
            <a:r>
              <a:rPr sz="1000" spc="0" dirty="0" smtClean="0">
                <a:solidFill>
                  <a:srgbClr val="393041"/>
                </a:solidFill>
                <a:latin typeface="+mj-lt"/>
                <a:cs typeface="Arial"/>
              </a:rPr>
              <a:t>P</a:t>
            </a:r>
            <a:r>
              <a:rPr sz="1000" spc="0" dirty="0" smtClean="0">
                <a:solidFill>
                  <a:srgbClr val="494653"/>
                </a:solidFill>
                <a:latin typeface="+mj-lt"/>
                <a:cs typeface="Arial"/>
              </a:rPr>
              <a:t>R</a:t>
            </a:r>
            <a:r>
              <a:rPr sz="1000" spc="0" dirty="0" smtClean="0">
                <a:solidFill>
                  <a:srgbClr val="393041"/>
                </a:solidFill>
                <a:latin typeface="+mj-lt"/>
                <a:cs typeface="Arial"/>
              </a:rPr>
              <a:t>E</a:t>
            </a:r>
            <a:r>
              <a:rPr sz="1000" spc="0" dirty="0" smtClean="0">
                <a:solidFill>
                  <a:srgbClr val="494653"/>
                </a:solidFill>
                <a:latin typeface="+mj-lt"/>
                <a:cs typeface="Arial"/>
              </a:rPr>
              <a:t>S</a:t>
            </a:r>
            <a:r>
              <a:rPr sz="1000" spc="-94" dirty="0" smtClean="0">
                <a:solidFill>
                  <a:srgbClr val="494653"/>
                </a:solidFill>
                <a:latin typeface="+mj-lt"/>
                <a:cs typeface="Arial"/>
              </a:rPr>
              <a:t> </a:t>
            </a:r>
            <a:r>
              <a:rPr sz="1000" spc="0" dirty="0" smtClean="0">
                <a:solidFill>
                  <a:srgbClr val="393041"/>
                </a:solidFill>
                <a:latin typeface="+mj-lt"/>
                <a:cs typeface="Arial"/>
              </a:rPr>
              <a:t>I</a:t>
            </a:r>
            <a:r>
              <a:rPr sz="1000" spc="-134" dirty="0" smtClean="0">
                <a:solidFill>
                  <a:srgbClr val="393041"/>
                </a:solidFill>
                <a:latin typeface="+mj-lt"/>
                <a:cs typeface="Arial"/>
              </a:rPr>
              <a:t> </a:t>
            </a:r>
            <a:r>
              <a:rPr sz="1000" spc="0" dirty="0" smtClean="0">
                <a:solidFill>
                  <a:srgbClr val="494653"/>
                </a:solidFill>
                <a:latin typeface="+mj-lt"/>
                <a:cs typeface="Arial"/>
              </a:rPr>
              <a:t>D</a:t>
            </a:r>
            <a:r>
              <a:rPr sz="1000" spc="0" dirty="0" smtClean="0">
                <a:solidFill>
                  <a:srgbClr val="393041"/>
                </a:solidFill>
                <a:latin typeface="+mj-lt"/>
                <a:cs typeface="Arial"/>
              </a:rPr>
              <a:t>lE</a:t>
            </a:r>
            <a:r>
              <a:rPr sz="1000" spc="-114" dirty="0" smtClean="0">
                <a:solidFill>
                  <a:srgbClr val="393041"/>
                </a:solidFill>
                <a:latin typeface="+mj-lt"/>
                <a:cs typeface="Arial"/>
              </a:rPr>
              <a:t> </a:t>
            </a:r>
            <a:r>
              <a:rPr sz="1050" spc="0" dirty="0" smtClean="0">
                <a:solidFill>
                  <a:srgbClr val="5F5B69"/>
                </a:solidFill>
                <a:latin typeface="+mj-lt"/>
                <a:cs typeface="Times New Roman"/>
              </a:rPr>
              <a:t>N</a:t>
            </a:r>
            <a:r>
              <a:rPr sz="1050" spc="0" dirty="0" smtClean="0">
                <a:solidFill>
                  <a:srgbClr val="494653"/>
                </a:solidFill>
                <a:latin typeface="+mj-lt"/>
                <a:cs typeface="Times New Roman"/>
              </a:rPr>
              <a:t>"t?,</a:t>
            </a:r>
            <a:r>
              <a:rPr sz="1050" spc="-121" dirty="0" smtClean="0">
                <a:solidFill>
                  <a:srgbClr val="494653"/>
                </a:solidFill>
                <a:latin typeface="+mj-lt"/>
                <a:cs typeface="Times New Roman"/>
              </a:rPr>
              <a:t> </a:t>
            </a:r>
            <a:r>
              <a:rPr sz="1050" spc="0" dirty="0" smtClean="0">
                <a:solidFill>
                  <a:srgbClr val="494653"/>
                </a:solidFill>
                <a:latin typeface="+mj-lt"/>
                <a:cs typeface="Times New Roman"/>
              </a:rPr>
              <a:t>1981-</a:t>
            </a:r>
            <a:r>
              <a:rPr sz="1050" spc="0" dirty="0" smtClean="0">
                <a:solidFill>
                  <a:srgbClr val="FACC8E"/>
                </a:solidFill>
                <a:latin typeface="+mj-lt"/>
                <a:cs typeface="Times New Roman"/>
              </a:rPr>
              <a:t>·</a:t>
            </a:r>
            <a:r>
              <a:rPr sz="1050" spc="0" dirty="0" smtClean="0">
                <a:solidFill>
                  <a:srgbClr val="494653"/>
                </a:solidFill>
                <a:latin typeface="+mj-lt"/>
                <a:cs typeface="Times New Roman"/>
              </a:rPr>
              <a:t>1</a:t>
            </a:r>
            <a:r>
              <a:rPr sz="1050" spc="0" dirty="0" smtClean="0">
                <a:solidFill>
                  <a:srgbClr val="FACC8E"/>
                </a:solidFill>
                <a:latin typeface="+mj-lt"/>
                <a:cs typeface="Times New Roman"/>
              </a:rPr>
              <a:t>·</a:t>
            </a:r>
            <a:r>
              <a:rPr sz="1050" spc="0" dirty="0" smtClean="0">
                <a:solidFill>
                  <a:srgbClr val="494653"/>
                </a:solidFill>
                <a:latin typeface="+mj-lt"/>
                <a:cs typeface="Times New Roman"/>
              </a:rPr>
              <a:t>1</a:t>
            </a:r>
            <a:r>
              <a:rPr sz="1050" spc="0" dirty="0" smtClean="0">
                <a:solidFill>
                  <a:srgbClr val="393041"/>
                </a:solidFill>
                <a:latin typeface="+mj-lt"/>
                <a:cs typeface="Times New Roman"/>
              </a:rPr>
              <a:t>-</a:t>
            </a:r>
            <a:r>
              <a:rPr sz="1050" spc="0" dirty="0" smtClean="0">
                <a:solidFill>
                  <a:srgbClr val="494653"/>
                </a:solidFill>
                <a:latin typeface="+mj-lt"/>
                <a:cs typeface="Times New Roman"/>
              </a:rPr>
              <a:t>17,</a:t>
            </a:r>
            <a:r>
              <a:rPr sz="1050" spc="-100" dirty="0" smtClean="0">
                <a:solidFill>
                  <a:srgbClr val="494653"/>
                </a:solidFill>
                <a:latin typeface="+mj-lt"/>
                <a:cs typeface="Times New Roman"/>
              </a:rPr>
              <a:t> </a:t>
            </a:r>
            <a:r>
              <a:rPr sz="1000" spc="0" dirty="0" smtClean="0">
                <a:solidFill>
                  <a:srgbClr val="494653"/>
                </a:solidFill>
                <a:latin typeface="+mj-lt"/>
                <a:cs typeface="Arial"/>
              </a:rPr>
              <a:t>5</a:t>
            </a:r>
            <a:r>
              <a:rPr sz="525" spc="0" baseline="41411" dirty="0" smtClean="0">
                <a:solidFill>
                  <a:srgbClr val="DEC090"/>
                </a:solidFill>
                <a:latin typeface="+mj-lt"/>
                <a:cs typeface="Times New Roman"/>
              </a:rPr>
              <a:t>1</a:t>
            </a:r>
            <a:r>
              <a:rPr sz="1050" spc="0" dirty="0" smtClean="0">
                <a:solidFill>
                  <a:srgbClr val="494653"/>
                </a:solidFill>
                <a:latin typeface="+mj-lt"/>
                <a:cs typeface="Times New Roman"/>
              </a:rPr>
              <a:t>000</a:t>
            </a:r>
            <a:r>
              <a:rPr sz="1050" spc="0" dirty="0" smtClean="0">
                <a:solidFill>
                  <a:srgbClr val="5F5B69"/>
                </a:solidFill>
                <a:latin typeface="+mj-lt"/>
                <a:cs typeface="Times New Roman"/>
              </a:rPr>
              <a:t>.</a:t>
            </a:r>
            <a:r>
              <a:rPr sz="1050" spc="0" dirty="0" smtClean="0">
                <a:solidFill>
                  <a:srgbClr val="494653"/>
                </a:solidFill>
                <a:latin typeface="+mj-lt"/>
                <a:cs typeface="Times New Roman"/>
              </a:rPr>
              <a:t>00</a:t>
            </a:r>
            <a:r>
              <a:rPr sz="1050" spc="0" dirty="0" smtClean="0">
                <a:solidFill>
                  <a:srgbClr val="5F5B69"/>
                </a:solidFill>
                <a:latin typeface="+mj-lt"/>
                <a:cs typeface="Times New Roman"/>
              </a:rPr>
              <a:t>,</a:t>
            </a:r>
            <a:r>
              <a:rPr sz="1050" spc="0" dirty="0" smtClean="0">
                <a:solidFill>
                  <a:srgbClr val="494653"/>
                </a:solidFill>
                <a:latin typeface="+mj-lt"/>
                <a:cs typeface="Times New Roman"/>
              </a:rPr>
              <a:t>?,</a:t>
            </a:r>
            <a:r>
              <a:rPr sz="1050" spc="-119" dirty="0" smtClean="0">
                <a:solidFill>
                  <a:srgbClr val="494653"/>
                </a:solidFill>
                <a:latin typeface="+mj-lt"/>
                <a:cs typeface="Times New Roman"/>
              </a:rPr>
              <a:t> </a:t>
            </a:r>
            <a:r>
              <a:rPr sz="1050" spc="0" dirty="0" smtClean="0">
                <a:solidFill>
                  <a:srgbClr val="494653"/>
                </a:solidFill>
                <a:latin typeface="+mj-lt"/>
                <a:cs typeface="Times New Roman"/>
              </a:rPr>
              <a:t>10</a:t>
            </a:r>
            <a:endParaRPr sz="1050" dirty="0">
              <a:latin typeface="+mj-lt"/>
              <a:cs typeface="Times New Roman"/>
            </a:endParaRPr>
          </a:p>
        </p:txBody>
      </p:sp>
      <p:sp>
        <p:nvSpPr>
          <p:cNvPr id="12" name="object 9"/>
          <p:cNvSpPr txBox="1"/>
          <p:nvPr/>
        </p:nvSpPr>
        <p:spPr>
          <a:xfrm>
            <a:off x="1821012" y="4090569"/>
            <a:ext cx="796262" cy="285750"/>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pPr marL="12700">
              <a:lnSpc>
                <a:spcPts val="2195"/>
              </a:lnSpc>
              <a:spcBef>
                <a:spcPts val="109"/>
              </a:spcBef>
            </a:pPr>
            <a:r>
              <a:rPr sz="2050" b="1" spc="0" dirty="0" smtClean="0">
                <a:solidFill>
                  <a:srgbClr val="373625"/>
                </a:solidFill>
                <a:latin typeface="Times New Roman"/>
                <a:cs typeface="Times New Roman"/>
              </a:rPr>
              <a:t>BTEQ</a:t>
            </a:r>
            <a:endParaRPr sz="2050" dirty="0">
              <a:latin typeface="Times New Roman"/>
              <a:cs typeface="Times New Roman"/>
            </a:endParaRPr>
          </a:p>
        </p:txBody>
      </p:sp>
      <p:sp>
        <p:nvSpPr>
          <p:cNvPr id="13" name="object 8"/>
          <p:cNvSpPr txBox="1"/>
          <p:nvPr/>
        </p:nvSpPr>
        <p:spPr>
          <a:xfrm>
            <a:off x="3942588" y="4195050"/>
            <a:ext cx="1858455" cy="15874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marL="12700">
              <a:lnSpc>
                <a:spcPts val="1170"/>
              </a:lnSpc>
              <a:spcBef>
                <a:spcPts val="58"/>
              </a:spcBef>
            </a:pPr>
            <a:r>
              <a:rPr sz="1000" dirty="0" smtClean="0">
                <a:solidFill>
                  <a:srgbClr val="494653"/>
                </a:solidFill>
                <a:latin typeface="+mj-lt"/>
                <a:cs typeface="Times New Roman"/>
              </a:rPr>
              <a:t>7'9</a:t>
            </a:r>
            <a:r>
              <a:rPr sz="1000" dirty="0" smtClean="0">
                <a:solidFill>
                  <a:srgbClr val="EFD3A4"/>
                </a:solidFill>
                <a:latin typeface="+mj-lt"/>
                <a:cs typeface="Times New Roman"/>
              </a:rPr>
              <a:t>.</a:t>
            </a:r>
            <a:r>
              <a:rPr sz="1000" dirty="0" smtClean="0">
                <a:solidFill>
                  <a:srgbClr val="494653"/>
                </a:solidFill>
                <a:latin typeface="+mj-lt"/>
                <a:cs typeface="Times New Roman"/>
              </a:rPr>
              <a:t>34</a:t>
            </a:r>
            <a:r>
              <a:rPr sz="1000" dirty="0" smtClean="0">
                <a:solidFill>
                  <a:srgbClr val="5F5B69"/>
                </a:solidFill>
                <a:latin typeface="+mj-lt"/>
                <a:cs typeface="Times New Roman"/>
              </a:rPr>
              <a:t>.,</a:t>
            </a:r>
            <a:r>
              <a:rPr sz="1000" dirty="0" smtClean="0">
                <a:solidFill>
                  <a:srgbClr val="494653"/>
                </a:solidFill>
                <a:latin typeface="+mj-lt"/>
                <a:cs typeface="Times New Roman"/>
              </a:rPr>
              <a:t>M</a:t>
            </a:r>
            <a:r>
              <a:rPr sz="1000" spc="-100" dirty="0" smtClean="0">
                <a:solidFill>
                  <a:srgbClr val="494653"/>
                </a:solidFill>
                <a:latin typeface="+mj-lt"/>
                <a:cs typeface="Times New Roman"/>
              </a:rPr>
              <a:t> </a:t>
            </a:r>
            <a:r>
              <a:rPr sz="900" spc="0" dirty="0" smtClean="0">
                <a:solidFill>
                  <a:srgbClr val="393041"/>
                </a:solidFill>
                <a:latin typeface="+mj-lt"/>
                <a:cs typeface="Arial"/>
              </a:rPr>
              <a:t>I</a:t>
            </a:r>
            <a:r>
              <a:rPr sz="900" spc="-114" dirty="0" smtClean="0">
                <a:solidFill>
                  <a:srgbClr val="393041"/>
                </a:solidFill>
                <a:latin typeface="+mj-lt"/>
                <a:cs typeface="Arial"/>
              </a:rPr>
              <a:t> </a:t>
            </a:r>
            <a:r>
              <a:rPr sz="900" spc="0" dirty="0" smtClean="0">
                <a:solidFill>
                  <a:srgbClr val="494653"/>
                </a:solidFill>
                <a:latin typeface="+mj-lt"/>
                <a:cs typeface="Arial"/>
              </a:rPr>
              <a:t>LL</a:t>
            </a:r>
            <a:r>
              <a:rPr sz="900" spc="0" dirty="0" smtClean="0">
                <a:solidFill>
                  <a:srgbClr val="393041"/>
                </a:solidFill>
                <a:latin typeface="+mj-lt"/>
                <a:cs typeface="Arial"/>
              </a:rPr>
              <a:t>E</a:t>
            </a:r>
            <a:r>
              <a:rPr sz="900" spc="0" dirty="0" smtClean="0">
                <a:solidFill>
                  <a:srgbClr val="494653"/>
                </a:solidFill>
                <a:latin typeface="+mj-lt"/>
                <a:cs typeface="Arial"/>
              </a:rPr>
              <a:t>R</a:t>
            </a:r>
            <a:r>
              <a:rPr sz="900" spc="0" dirty="0" smtClean="0">
                <a:solidFill>
                  <a:srgbClr val="5F5B69"/>
                </a:solidFill>
                <a:latin typeface="+mj-lt"/>
                <a:cs typeface="Arial"/>
              </a:rPr>
              <a:t>.,C</a:t>
            </a:r>
            <a:r>
              <a:rPr sz="900" spc="0" dirty="0" smtClean="0">
                <a:solidFill>
                  <a:srgbClr val="393041"/>
                </a:solidFill>
                <a:latin typeface="+mj-lt"/>
                <a:cs typeface="Arial"/>
              </a:rPr>
              <a:t>L</a:t>
            </a:r>
            <a:r>
              <a:rPr sz="900" spc="0" dirty="0" smtClean="0">
                <a:solidFill>
                  <a:srgbClr val="494653"/>
                </a:solidFill>
                <a:latin typeface="+mj-lt"/>
                <a:cs typeface="Arial"/>
              </a:rPr>
              <a:t>E</a:t>
            </a:r>
            <a:r>
              <a:rPr sz="900" spc="-114" dirty="0" smtClean="0">
                <a:solidFill>
                  <a:srgbClr val="494653"/>
                </a:solidFill>
                <a:latin typeface="+mj-lt"/>
                <a:cs typeface="Arial"/>
              </a:rPr>
              <a:t> </a:t>
            </a:r>
            <a:r>
              <a:rPr sz="900" spc="0" dirty="0" smtClean="0">
                <a:solidFill>
                  <a:srgbClr val="494653"/>
                </a:solidFill>
                <a:latin typeface="+mj-lt"/>
                <a:cs typeface="Arial"/>
              </a:rPr>
              <a:t>RK</a:t>
            </a:r>
            <a:r>
              <a:rPr sz="900" spc="0" dirty="0" smtClean="0">
                <a:solidFill>
                  <a:srgbClr val="5F5B69"/>
                </a:solidFill>
                <a:latin typeface="+mj-lt"/>
                <a:cs typeface="Arial"/>
              </a:rPr>
              <a:t>"'</a:t>
            </a:r>
            <a:r>
              <a:rPr sz="900" spc="-189" dirty="0" smtClean="0">
                <a:solidFill>
                  <a:srgbClr val="5F5B69"/>
                </a:solidFill>
                <a:latin typeface="+mj-lt"/>
                <a:cs typeface="Arial"/>
              </a:rPr>
              <a:t> </a:t>
            </a:r>
            <a:r>
              <a:rPr sz="900" spc="0" dirty="0" smtClean="0">
                <a:solidFill>
                  <a:srgbClr val="494653"/>
                </a:solidFill>
                <a:latin typeface="+mj-lt"/>
                <a:cs typeface="Arial"/>
              </a:rPr>
              <a:t>7782</a:t>
            </a:r>
            <a:r>
              <a:rPr sz="900" spc="0" dirty="0" smtClean="0">
                <a:solidFill>
                  <a:srgbClr val="52617F"/>
                </a:solidFill>
                <a:latin typeface="+mj-lt"/>
                <a:cs typeface="Arial"/>
              </a:rPr>
              <a:t>,</a:t>
            </a:r>
            <a:endParaRPr sz="900" dirty="0">
              <a:latin typeface="+mj-lt"/>
              <a:cs typeface="Arial"/>
            </a:endParaRPr>
          </a:p>
        </p:txBody>
      </p:sp>
      <p:sp>
        <p:nvSpPr>
          <p:cNvPr id="14" name="object 7"/>
          <p:cNvSpPr txBox="1"/>
          <p:nvPr/>
        </p:nvSpPr>
        <p:spPr>
          <a:xfrm>
            <a:off x="6242481" y="4195050"/>
            <a:ext cx="1846909" cy="15874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marL="12700">
              <a:lnSpc>
                <a:spcPts val="1170"/>
              </a:lnSpc>
              <a:spcBef>
                <a:spcPts val="58"/>
              </a:spcBef>
            </a:pPr>
            <a:r>
              <a:rPr sz="1000" dirty="0" smtClean="0">
                <a:solidFill>
                  <a:srgbClr val="5F5B69"/>
                </a:solidFill>
                <a:latin typeface="+mj-lt"/>
                <a:cs typeface="Times New Roman"/>
              </a:rPr>
              <a:t>.,</a:t>
            </a:r>
            <a:r>
              <a:rPr sz="1000" dirty="0" smtClean="0">
                <a:solidFill>
                  <a:srgbClr val="494653"/>
                </a:solidFill>
                <a:latin typeface="+mj-lt"/>
                <a:cs typeface="Times New Roman"/>
              </a:rPr>
              <a:t>1982</a:t>
            </a:r>
            <a:r>
              <a:rPr sz="1000" dirty="0" smtClean="0">
                <a:solidFill>
                  <a:srgbClr val="393041"/>
                </a:solidFill>
                <a:latin typeface="+mj-lt"/>
                <a:cs typeface="Times New Roman"/>
              </a:rPr>
              <a:t>-</a:t>
            </a:r>
            <a:r>
              <a:rPr sz="1000" dirty="0" smtClean="0">
                <a:solidFill>
                  <a:srgbClr val="494653"/>
                </a:solidFill>
                <a:latin typeface="+mj-lt"/>
                <a:cs typeface="Times New Roman"/>
              </a:rPr>
              <a:t>01-2</a:t>
            </a:r>
            <a:r>
              <a:rPr sz="1000" dirty="0" smtClean="0">
                <a:solidFill>
                  <a:srgbClr val="C5D9DA"/>
                </a:solidFill>
                <a:latin typeface="+mj-lt"/>
                <a:cs typeface="Times New Roman"/>
              </a:rPr>
              <a:t>,</a:t>
            </a:r>
            <a:r>
              <a:rPr sz="1000" dirty="0" smtClean="0">
                <a:solidFill>
                  <a:srgbClr val="494653"/>
                </a:solidFill>
                <a:latin typeface="+mj-lt"/>
                <a:cs typeface="Times New Roman"/>
              </a:rPr>
              <a:t>3</a:t>
            </a:r>
            <a:r>
              <a:rPr sz="1000" dirty="0" smtClean="0">
                <a:solidFill>
                  <a:srgbClr val="7FB9DD"/>
                </a:solidFill>
                <a:latin typeface="+mj-lt"/>
                <a:cs typeface="Times New Roman"/>
              </a:rPr>
              <a:t>·</a:t>
            </a:r>
            <a:r>
              <a:rPr sz="1000" dirty="0" smtClean="0">
                <a:solidFill>
                  <a:srgbClr val="5F5B69"/>
                </a:solidFill>
                <a:latin typeface="+mj-lt"/>
                <a:cs typeface="Times New Roman"/>
              </a:rPr>
              <a:t>"'</a:t>
            </a:r>
            <a:r>
              <a:rPr sz="1000" spc="-100" dirty="0" smtClean="0">
                <a:solidFill>
                  <a:srgbClr val="5F5B69"/>
                </a:solidFill>
                <a:latin typeface="+mj-lt"/>
                <a:cs typeface="Times New Roman"/>
              </a:rPr>
              <a:t> </a:t>
            </a:r>
            <a:r>
              <a:rPr sz="1000" spc="0" dirty="0" smtClean="0">
                <a:solidFill>
                  <a:srgbClr val="494653"/>
                </a:solidFill>
                <a:latin typeface="+mj-lt"/>
                <a:cs typeface="Times New Roman"/>
              </a:rPr>
              <a:t>1300</a:t>
            </a:r>
            <a:r>
              <a:rPr sz="1000" spc="-189" dirty="0" smtClean="0">
                <a:solidFill>
                  <a:srgbClr val="494653"/>
                </a:solidFill>
                <a:latin typeface="+mj-lt"/>
                <a:cs typeface="Times New Roman"/>
              </a:rPr>
              <a:t> </a:t>
            </a:r>
            <a:r>
              <a:rPr sz="1000" spc="0" dirty="0" smtClean="0">
                <a:solidFill>
                  <a:srgbClr val="5F5B69"/>
                </a:solidFill>
                <a:latin typeface="+mj-lt"/>
                <a:cs typeface="Times New Roman"/>
              </a:rPr>
              <a:t>..</a:t>
            </a:r>
            <a:r>
              <a:rPr sz="1000" spc="-189" dirty="0" smtClean="0">
                <a:solidFill>
                  <a:srgbClr val="5F5B69"/>
                </a:solidFill>
                <a:latin typeface="+mj-lt"/>
                <a:cs typeface="Times New Roman"/>
              </a:rPr>
              <a:t> </a:t>
            </a:r>
            <a:r>
              <a:rPr sz="900" spc="0" dirty="0" smtClean="0">
                <a:solidFill>
                  <a:srgbClr val="494653"/>
                </a:solidFill>
                <a:latin typeface="+mj-lt"/>
                <a:cs typeface="Arial"/>
              </a:rPr>
              <a:t>iOO</a:t>
            </a:r>
            <a:r>
              <a:rPr sz="900" spc="0" dirty="0" smtClean="0">
                <a:solidFill>
                  <a:srgbClr val="5F5B69"/>
                </a:solidFill>
                <a:latin typeface="+mj-lt"/>
                <a:cs typeface="Arial"/>
              </a:rPr>
              <a:t>"'</a:t>
            </a:r>
            <a:r>
              <a:rPr sz="900" spc="0" dirty="0" smtClean="0">
                <a:solidFill>
                  <a:srgbClr val="494653"/>
                </a:solidFill>
                <a:latin typeface="+mj-lt"/>
                <a:cs typeface="Arial"/>
              </a:rPr>
              <a:t>?</a:t>
            </a:r>
            <a:r>
              <a:rPr sz="900" spc="-204" dirty="0" smtClean="0">
                <a:solidFill>
                  <a:srgbClr val="494653"/>
                </a:solidFill>
                <a:latin typeface="+mj-lt"/>
                <a:cs typeface="Arial"/>
              </a:rPr>
              <a:t> </a:t>
            </a:r>
            <a:r>
              <a:rPr sz="1000" spc="0" dirty="0" smtClean="0">
                <a:solidFill>
                  <a:srgbClr val="5F5B69"/>
                </a:solidFill>
                <a:latin typeface="+mj-lt"/>
                <a:cs typeface="Times New Roman"/>
              </a:rPr>
              <a:t>.,</a:t>
            </a:r>
            <a:r>
              <a:rPr sz="1000" spc="0" dirty="0" smtClean="0">
                <a:solidFill>
                  <a:srgbClr val="FACC8E"/>
                </a:solidFill>
                <a:latin typeface="+mj-lt"/>
                <a:cs typeface="Times New Roman"/>
              </a:rPr>
              <a:t>·</a:t>
            </a:r>
            <a:r>
              <a:rPr sz="1000" spc="0" dirty="0" smtClean="0">
                <a:solidFill>
                  <a:srgbClr val="494653"/>
                </a:solidFill>
                <a:latin typeface="+mj-lt"/>
                <a:cs typeface="Times New Roman"/>
              </a:rPr>
              <a:t>10</a:t>
            </a:r>
            <a:endParaRPr sz="1000" dirty="0">
              <a:latin typeface="+mj-lt"/>
              <a:cs typeface="Times New Roman"/>
            </a:endParaRPr>
          </a:p>
        </p:txBody>
      </p:sp>
      <p:sp>
        <p:nvSpPr>
          <p:cNvPr id="15" name="object 6"/>
          <p:cNvSpPr txBox="1"/>
          <p:nvPr/>
        </p:nvSpPr>
        <p:spPr>
          <a:xfrm>
            <a:off x="954553" y="4908323"/>
            <a:ext cx="2492714" cy="180339"/>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pPr marL="12700">
              <a:lnSpc>
                <a:spcPts val="1345"/>
              </a:lnSpc>
              <a:spcBef>
                <a:spcPts val="67"/>
              </a:spcBef>
            </a:pPr>
            <a:r>
              <a:rPr sz="1050" spc="0" dirty="0" smtClean="0">
                <a:solidFill>
                  <a:srgbClr val="494653"/>
                </a:solidFill>
                <a:latin typeface="+mj-lt"/>
                <a:cs typeface="Times New Roman"/>
              </a:rPr>
              <a:t>bt</a:t>
            </a:r>
            <a:r>
              <a:rPr sz="1050" spc="0" dirty="0" smtClean="0">
                <a:solidFill>
                  <a:srgbClr val="393041"/>
                </a:solidFill>
                <a:latin typeface="+mj-lt"/>
                <a:cs typeface="Times New Roman"/>
              </a:rPr>
              <a:t>e</a:t>
            </a:r>
            <a:r>
              <a:rPr sz="1050" spc="-174" dirty="0" smtClean="0">
                <a:solidFill>
                  <a:srgbClr val="393041"/>
                </a:solidFill>
                <a:latin typeface="+mj-lt"/>
                <a:cs typeface="Times New Roman"/>
              </a:rPr>
              <a:t> </a:t>
            </a:r>
            <a:r>
              <a:rPr sz="1050" spc="0" dirty="0" smtClean="0">
                <a:solidFill>
                  <a:srgbClr val="494653"/>
                </a:solidFill>
                <a:latin typeface="+mj-lt"/>
                <a:cs typeface="Times New Roman"/>
              </a:rPr>
              <a:t>q</a:t>
            </a:r>
            <a:r>
              <a:rPr sz="1050" spc="198" dirty="0" smtClean="0">
                <a:solidFill>
                  <a:srgbClr val="494653"/>
                </a:solidFill>
                <a:latin typeface="+mj-lt"/>
                <a:cs typeface="Times New Roman"/>
              </a:rPr>
              <a:t> </a:t>
            </a:r>
            <a:r>
              <a:rPr sz="1200" spc="0" dirty="0" smtClean="0">
                <a:solidFill>
                  <a:srgbClr val="5F5B69"/>
                </a:solidFill>
                <a:latin typeface="+mj-lt"/>
                <a:cs typeface="Arial"/>
              </a:rPr>
              <a:t>&lt;</a:t>
            </a:r>
            <a:r>
              <a:rPr sz="1200" spc="-25" dirty="0" smtClean="0">
                <a:solidFill>
                  <a:srgbClr val="5F5B69"/>
                </a:solidFill>
                <a:latin typeface="+mj-lt"/>
                <a:cs typeface="Arial"/>
              </a:rPr>
              <a:t> </a:t>
            </a:r>
            <a:r>
              <a:rPr sz="1050" spc="0" dirty="0" smtClean="0">
                <a:solidFill>
                  <a:srgbClr val="494653"/>
                </a:solidFill>
                <a:latin typeface="+mj-lt"/>
                <a:cs typeface="Times New Roman"/>
              </a:rPr>
              <a:t>expo</a:t>
            </a:r>
            <a:r>
              <a:rPr sz="1050" spc="-155" dirty="0" smtClean="0">
                <a:solidFill>
                  <a:srgbClr val="494653"/>
                </a:solidFill>
                <a:latin typeface="+mj-lt"/>
                <a:cs typeface="Times New Roman"/>
              </a:rPr>
              <a:t> </a:t>
            </a:r>
            <a:r>
              <a:rPr sz="1050" spc="0" dirty="0" smtClean="0">
                <a:solidFill>
                  <a:srgbClr val="494653"/>
                </a:solidFill>
                <a:latin typeface="+mj-lt"/>
                <a:cs typeface="Times New Roman"/>
              </a:rPr>
              <a:t>rtl</a:t>
            </a:r>
            <a:r>
              <a:rPr sz="1050" spc="-119" dirty="0" smtClean="0">
                <a:solidFill>
                  <a:srgbClr val="494653"/>
                </a:solidFill>
                <a:latin typeface="+mj-lt"/>
                <a:cs typeface="Times New Roman"/>
              </a:rPr>
              <a:t> </a:t>
            </a:r>
            <a:r>
              <a:rPr sz="1050" spc="0" dirty="0" smtClean="0">
                <a:solidFill>
                  <a:srgbClr val="5F5B69"/>
                </a:solidFill>
                <a:latin typeface="+mj-lt"/>
                <a:cs typeface="Times New Roman"/>
              </a:rPr>
              <a:t>..</a:t>
            </a:r>
            <a:r>
              <a:rPr sz="1050" spc="46" dirty="0" smtClean="0">
                <a:solidFill>
                  <a:srgbClr val="5F5B69"/>
                </a:solidFill>
                <a:latin typeface="+mj-lt"/>
                <a:cs typeface="Times New Roman"/>
              </a:rPr>
              <a:t> </a:t>
            </a:r>
            <a:r>
              <a:rPr sz="1050" spc="0" dirty="0" smtClean="0">
                <a:solidFill>
                  <a:srgbClr val="494653"/>
                </a:solidFill>
                <a:latin typeface="+mj-lt"/>
                <a:cs typeface="Times New Roman"/>
              </a:rPr>
              <a:t>b</a:t>
            </a:r>
            <a:r>
              <a:rPr sz="1050" spc="0" dirty="0" smtClean="0">
                <a:solidFill>
                  <a:srgbClr val="393041"/>
                </a:solidFill>
                <a:latin typeface="+mj-lt"/>
                <a:cs typeface="Times New Roman"/>
              </a:rPr>
              <a:t>t</a:t>
            </a:r>
            <a:r>
              <a:rPr sz="1050" spc="0" dirty="0" smtClean="0">
                <a:solidFill>
                  <a:srgbClr val="494653"/>
                </a:solidFill>
                <a:latin typeface="+mj-lt"/>
                <a:cs typeface="Times New Roman"/>
              </a:rPr>
              <a:t>q</a:t>
            </a:r>
            <a:r>
              <a:rPr sz="1050" spc="0" dirty="0" smtClean="0">
                <a:solidFill>
                  <a:srgbClr val="5F5B69"/>
                </a:solidFill>
                <a:latin typeface="+mj-lt"/>
                <a:cs typeface="Times New Roman"/>
              </a:rPr>
              <a:t>&gt;</a:t>
            </a:r>
            <a:r>
              <a:rPr sz="1050" spc="0" dirty="0" smtClean="0">
                <a:solidFill>
                  <a:srgbClr val="494653"/>
                </a:solidFill>
                <a:latin typeface="+mj-lt"/>
                <a:cs typeface="Times New Roman"/>
              </a:rPr>
              <a:t>empfi</a:t>
            </a:r>
            <a:r>
              <a:rPr sz="1050" spc="0" dirty="0" smtClean="0">
                <a:solidFill>
                  <a:srgbClr val="734940"/>
                </a:solidFill>
                <a:latin typeface="+mj-lt"/>
                <a:cs typeface="Times New Roman"/>
              </a:rPr>
              <a:t>l</a:t>
            </a:r>
            <a:r>
              <a:rPr sz="1050" spc="0" dirty="0" smtClean="0">
                <a:solidFill>
                  <a:srgbClr val="91CFF1"/>
                </a:solidFill>
                <a:latin typeface="+mj-lt"/>
                <a:cs typeface="Times New Roman"/>
              </a:rPr>
              <a:t>l</a:t>
            </a:r>
            <a:r>
              <a:rPr sz="1050" spc="0" dirty="0" smtClean="0">
                <a:solidFill>
                  <a:srgbClr val="494653"/>
                </a:solidFill>
                <a:latin typeface="+mj-lt"/>
                <a:cs typeface="Times New Roman"/>
              </a:rPr>
              <a:t>e</a:t>
            </a:r>
            <a:r>
              <a:rPr sz="1050" spc="0" dirty="0" smtClean="0">
                <a:solidFill>
                  <a:srgbClr val="393041"/>
                </a:solidFill>
                <a:latin typeface="+mj-lt"/>
                <a:cs typeface="Times New Roman"/>
              </a:rPr>
              <a:t>_</a:t>
            </a:r>
            <a:r>
              <a:rPr sz="1050" spc="0" dirty="0" smtClean="0">
                <a:solidFill>
                  <a:srgbClr val="494653"/>
                </a:solidFill>
                <a:latin typeface="+mj-lt"/>
                <a:cs typeface="Times New Roman"/>
              </a:rPr>
              <a:t>lO</a:t>
            </a:r>
            <a:r>
              <a:rPr sz="1050" spc="-119" dirty="0" smtClean="0">
                <a:solidFill>
                  <a:srgbClr val="494653"/>
                </a:solidFill>
                <a:latin typeface="+mj-lt"/>
                <a:cs typeface="Times New Roman"/>
              </a:rPr>
              <a:t> </a:t>
            </a:r>
            <a:r>
              <a:rPr sz="1050" spc="0" dirty="0" smtClean="0">
                <a:solidFill>
                  <a:srgbClr val="393041"/>
                </a:solidFill>
                <a:latin typeface="+mj-lt"/>
                <a:cs typeface="Times New Roman"/>
              </a:rPr>
              <a:t>.</a:t>
            </a:r>
            <a:r>
              <a:rPr sz="1050" spc="0" dirty="0" smtClean="0">
                <a:solidFill>
                  <a:srgbClr val="91CFF1"/>
                </a:solidFill>
                <a:latin typeface="+mj-lt"/>
                <a:cs typeface="Times New Roman"/>
              </a:rPr>
              <a:t>.</a:t>
            </a:r>
            <a:r>
              <a:rPr sz="1050" spc="0" dirty="0" smtClean="0">
                <a:solidFill>
                  <a:srgbClr val="494653"/>
                </a:solidFill>
                <a:latin typeface="+mj-lt"/>
                <a:cs typeface="Times New Roman"/>
              </a:rPr>
              <a:t>itx</a:t>
            </a:r>
            <a:r>
              <a:rPr sz="1050" spc="0" dirty="0" smtClean="0">
                <a:solidFill>
                  <a:srgbClr val="393041"/>
                </a:solidFill>
                <a:latin typeface="+mj-lt"/>
                <a:cs typeface="Times New Roman"/>
              </a:rPr>
              <a:t>t</a:t>
            </a:r>
            <a:endParaRPr sz="1050" dirty="0">
              <a:latin typeface="+mj-lt"/>
              <a:cs typeface="Times New Roman"/>
            </a:endParaRPr>
          </a:p>
        </p:txBody>
      </p:sp>
      <p:sp>
        <p:nvSpPr>
          <p:cNvPr id="16" name="object 5"/>
          <p:cNvSpPr txBox="1"/>
          <p:nvPr/>
        </p:nvSpPr>
        <p:spPr>
          <a:xfrm>
            <a:off x="4889061" y="4907064"/>
            <a:ext cx="1752144" cy="1799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marL="12700">
              <a:lnSpc>
                <a:spcPts val="1340"/>
              </a:lnSpc>
              <a:spcBef>
                <a:spcPts val="67"/>
              </a:spcBef>
            </a:pPr>
            <a:r>
              <a:rPr sz="1200" spc="0" dirty="0" smtClean="0">
                <a:solidFill>
                  <a:srgbClr val="494653"/>
                </a:solidFill>
                <a:latin typeface="+mj-lt"/>
                <a:cs typeface="Times New Roman"/>
              </a:rPr>
              <a:t>O</a:t>
            </a:r>
            <a:r>
              <a:rPr sz="1200" spc="-33" dirty="0" smtClean="0">
                <a:solidFill>
                  <a:srgbClr val="494653"/>
                </a:solidFill>
                <a:latin typeface="+mj-lt"/>
                <a:cs typeface="Times New Roman"/>
              </a:rPr>
              <a:t> </a:t>
            </a:r>
            <a:r>
              <a:rPr sz="1200" spc="0" dirty="0" smtClean="0">
                <a:solidFill>
                  <a:srgbClr val="494653"/>
                </a:solidFill>
                <a:latin typeface="+mj-lt"/>
                <a:cs typeface="Arial"/>
              </a:rPr>
              <a:t>u</a:t>
            </a:r>
            <a:r>
              <a:rPr sz="1200" spc="0" dirty="0" smtClean="0">
                <a:solidFill>
                  <a:srgbClr val="393041"/>
                </a:solidFill>
                <a:latin typeface="+mj-lt"/>
                <a:cs typeface="Arial"/>
              </a:rPr>
              <a:t>t</a:t>
            </a:r>
            <a:r>
              <a:rPr sz="1200" spc="0" dirty="0" smtClean="0">
                <a:solidFill>
                  <a:srgbClr val="494653"/>
                </a:solidFill>
                <a:latin typeface="+mj-lt"/>
                <a:cs typeface="Arial"/>
              </a:rPr>
              <a:t>p</a:t>
            </a:r>
            <a:r>
              <a:rPr sz="1200" spc="0" dirty="0" smtClean="0">
                <a:solidFill>
                  <a:srgbClr val="E5B16E"/>
                </a:solidFill>
                <a:latin typeface="+mj-lt"/>
                <a:cs typeface="Arial"/>
              </a:rPr>
              <a:t>1</a:t>
            </a:r>
            <a:r>
              <a:rPr sz="1200" spc="0" dirty="0" smtClean="0">
                <a:solidFill>
                  <a:srgbClr val="494653"/>
                </a:solidFill>
                <a:latin typeface="+mj-lt"/>
                <a:cs typeface="Arial"/>
              </a:rPr>
              <a:t>u</a:t>
            </a:r>
            <a:r>
              <a:rPr sz="1200" spc="0" dirty="0" smtClean="0">
                <a:solidFill>
                  <a:srgbClr val="393041"/>
                </a:solidFill>
                <a:latin typeface="+mj-lt"/>
                <a:cs typeface="Arial"/>
              </a:rPr>
              <a:t>t:</a:t>
            </a:r>
            <a:r>
              <a:rPr sz="1200" spc="-169" dirty="0" smtClean="0">
                <a:solidFill>
                  <a:srgbClr val="393041"/>
                </a:solidFill>
                <a:latin typeface="+mj-lt"/>
                <a:cs typeface="Arial"/>
              </a:rPr>
              <a:t> </a:t>
            </a:r>
            <a:r>
              <a:rPr sz="1050" spc="0" dirty="0" smtClean="0">
                <a:solidFill>
                  <a:srgbClr val="393041"/>
                </a:solidFill>
                <a:latin typeface="+mj-lt"/>
                <a:cs typeface="Times New Roman"/>
              </a:rPr>
              <a:t>e</a:t>
            </a:r>
            <a:r>
              <a:rPr sz="1050" spc="-44" dirty="0" smtClean="0">
                <a:solidFill>
                  <a:srgbClr val="393041"/>
                </a:solidFill>
                <a:latin typeface="+mj-lt"/>
                <a:cs typeface="Times New Roman"/>
              </a:rPr>
              <a:t> </a:t>
            </a:r>
            <a:r>
              <a:rPr sz="1050" spc="0" dirty="0" smtClean="0">
                <a:solidFill>
                  <a:srgbClr val="5F5B69"/>
                </a:solidFill>
                <a:latin typeface="+mj-lt"/>
                <a:cs typeface="Times New Roman"/>
              </a:rPr>
              <a:t>m</a:t>
            </a:r>
            <a:r>
              <a:rPr sz="1050" spc="0" dirty="0" smtClean="0">
                <a:solidFill>
                  <a:srgbClr val="494653"/>
                </a:solidFill>
                <a:latin typeface="+mj-lt"/>
                <a:cs typeface="Times New Roman"/>
              </a:rPr>
              <a:t>p</a:t>
            </a:r>
            <a:r>
              <a:rPr sz="1050" spc="0" dirty="0" smtClean="0">
                <a:solidFill>
                  <a:srgbClr val="5F5B69"/>
                </a:solidFill>
                <a:latin typeface="+mj-lt"/>
                <a:cs typeface="Times New Roman"/>
              </a:rPr>
              <a:t>fi</a:t>
            </a:r>
            <a:r>
              <a:rPr sz="1050" spc="-119" dirty="0" smtClean="0">
                <a:solidFill>
                  <a:srgbClr val="5F5B69"/>
                </a:solidFill>
                <a:latin typeface="+mj-lt"/>
                <a:cs typeface="Times New Roman"/>
              </a:rPr>
              <a:t> </a:t>
            </a:r>
            <a:r>
              <a:rPr sz="1050" spc="0" dirty="0" smtClean="0">
                <a:solidFill>
                  <a:srgbClr val="375A74"/>
                </a:solidFill>
                <a:latin typeface="+mj-lt"/>
                <a:cs typeface="Arial"/>
              </a:rPr>
              <a:t>I</a:t>
            </a:r>
            <a:r>
              <a:rPr sz="1050" spc="-129" dirty="0" smtClean="0">
                <a:solidFill>
                  <a:srgbClr val="375A74"/>
                </a:solidFill>
                <a:latin typeface="+mj-lt"/>
                <a:cs typeface="Arial"/>
              </a:rPr>
              <a:t> </a:t>
            </a:r>
            <a:r>
              <a:rPr sz="1050" spc="0" dirty="0" smtClean="0">
                <a:solidFill>
                  <a:srgbClr val="494653"/>
                </a:solidFill>
                <a:latin typeface="+mj-lt"/>
                <a:cs typeface="Times New Roman"/>
              </a:rPr>
              <a:t>e</a:t>
            </a:r>
            <a:r>
              <a:rPr sz="1050" spc="0" dirty="0" smtClean="0">
                <a:solidFill>
                  <a:srgbClr val="393041"/>
                </a:solidFill>
                <a:latin typeface="+mj-lt"/>
                <a:cs typeface="Times New Roman"/>
              </a:rPr>
              <a:t>_</a:t>
            </a:r>
            <a:r>
              <a:rPr sz="1050" spc="0" dirty="0" smtClean="0">
                <a:solidFill>
                  <a:srgbClr val="FACC8E"/>
                </a:solidFill>
                <a:latin typeface="+mj-lt"/>
                <a:cs typeface="Times New Roman"/>
              </a:rPr>
              <a:t>·</a:t>
            </a:r>
            <a:r>
              <a:rPr sz="1050" spc="0" dirty="0" smtClean="0">
                <a:solidFill>
                  <a:srgbClr val="494653"/>
                </a:solidFill>
                <a:latin typeface="+mj-lt"/>
                <a:cs typeface="Times New Roman"/>
              </a:rPr>
              <a:t>10</a:t>
            </a:r>
            <a:r>
              <a:rPr sz="1050" spc="-189" dirty="0" smtClean="0">
                <a:solidFill>
                  <a:srgbClr val="494653"/>
                </a:solidFill>
                <a:latin typeface="+mj-lt"/>
                <a:cs typeface="Times New Roman"/>
              </a:rPr>
              <a:t> </a:t>
            </a:r>
            <a:r>
              <a:rPr sz="1050" spc="0" dirty="0" smtClean="0">
                <a:solidFill>
                  <a:srgbClr val="5F5B69"/>
                </a:solidFill>
                <a:latin typeface="+mj-lt"/>
                <a:cs typeface="Times New Roman"/>
              </a:rPr>
              <a:t>..</a:t>
            </a:r>
            <a:r>
              <a:rPr sz="1050" spc="-189" dirty="0" smtClean="0">
                <a:solidFill>
                  <a:srgbClr val="5F5B69"/>
                </a:solidFill>
                <a:latin typeface="+mj-lt"/>
                <a:cs typeface="Times New Roman"/>
              </a:rPr>
              <a:t> </a:t>
            </a:r>
            <a:r>
              <a:rPr sz="900" spc="0" dirty="0" smtClean="0">
                <a:solidFill>
                  <a:srgbClr val="494653"/>
                </a:solidFill>
                <a:latin typeface="+mj-lt"/>
                <a:cs typeface="Arial"/>
              </a:rPr>
              <a:t>tx:t</a:t>
            </a:r>
            <a:endParaRPr sz="900" dirty="0">
              <a:latin typeface="+mj-lt"/>
              <a:cs typeface="Arial"/>
            </a:endParaRPr>
          </a:p>
        </p:txBody>
      </p:sp>
    </p:spTree>
    <p:extLst>
      <p:ext uri="{BB962C8B-B14F-4D97-AF65-F5344CB8AC3E}">
        <p14:creationId xmlns:p14="http://schemas.microsoft.com/office/powerpoint/2010/main" val="185056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3"/>
            <a:ext cx="0" cy="6362699"/>
          </a:xfrm>
          <a:custGeom>
            <a:avLst/>
            <a:gdLst/>
            <a:ahLst/>
            <a:cxnLst/>
            <a:rect l="l" t="t" r="r" b="b"/>
            <a:pathLst>
              <a:path h="6362699">
                <a:moveTo>
                  <a:pt x="0" y="6362699"/>
                </a:moveTo>
                <a:lnTo>
                  <a:pt x="0" y="0"/>
                </a:lnTo>
                <a:lnTo>
                  <a:pt x="0" y="6362699"/>
                </a:lnTo>
                <a:close/>
              </a:path>
            </a:pathLst>
          </a:custGeom>
          <a:solidFill>
            <a:srgbClr val="F1F1F1"/>
          </a:solidFill>
        </p:spPr>
        <p:txBody>
          <a:bodyPr wrap="square" lIns="0" tIns="0" rIns="0" bIns="0" rtlCol="0">
            <a:noAutofit/>
          </a:bodyPr>
          <a:lstStyle/>
          <a:p>
            <a:endParaRPr/>
          </a:p>
        </p:txBody>
      </p:sp>
      <p:sp>
        <p:nvSpPr>
          <p:cNvPr id="27" name="object 27"/>
          <p:cNvSpPr/>
          <p:nvPr/>
        </p:nvSpPr>
        <p:spPr>
          <a:xfrm>
            <a:off x="5" y="0"/>
            <a:ext cx="9905999" cy="1128776"/>
          </a:xfrm>
          <a:custGeom>
            <a:avLst/>
            <a:gdLst/>
            <a:ahLst/>
            <a:cxnLst/>
            <a:rect l="l" t="t" r="r" b="b"/>
            <a:pathLst>
              <a:path w="9905999"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49" y="1128776"/>
                </a:lnTo>
                <a:lnTo>
                  <a:pt x="492137" y="1105914"/>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5" y="0"/>
            <a:ext cx="9905999" cy="1128776"/>
          </a:xfrm>
          <a:custGeom>
            <a:avLst/>
            <a:gdLst/>
            <a:ahLst/>
            <a:cxnLst/>
            <a:rect l="l" t="t" r="r" b="b"/>
            <a:pathLst>
              <a:path w="9905999"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49" y="1128776"/>
                </a:lnTo>
                <a:lnTo>
                  <a:pt x="492137" y="1105914"/>
                </a:lnTo>
                <a:close/>
              </a:path>
            </a:pathLst>
          </a:custGeom>
          <a:solidFill>
            <a:srgbClr val="FFFFFF"/>
          </a:solidFill>
        </p:spPr>
        <p:txBody>
          <a:bodyPr wrap="square" lIns="0" tIns="0" rIns="0" bIns="0" rtlCol="0">
            <a:noAutofit/>
          </a:bodyPr>
          <a:lstStyle/>
          <a:p>
            <a:endParaRPr/>
          </a:p>
        </p:txBody>
      </p:sp>
      <p:sp>
        <p:nvSpPr>
          <p:cNvPr id="38" name="Title 37"/>
          <p:cNvSpPr>
            <a:spLocks noGrp="1"/>
          </p:cNvSpPr>
          <p:nvPr>
            <p:ph type="title"/>
          </p:nvPr>
        </p:nvSpPr>
        <p:spPr/>
        <p:txBody>
          <a:bodyPr/>
          <a:lstStyle/>
          <a:p>
            <a:r>
              <a:rPr lang="en-US" dirty="0"/>
              <a:t>Using BTEQ to </a:t>
            </a:r>
            <a:r>
              <a:rPr lang="en-US" dirty="0" smtClean="0"/>
              <a:t>Export Data </a:t>
            </a:r>
            <a:endParaRPr lang="en-US" dirty="0"/>
          </a:p>
        </p:txBody>
      </p:sp>
      <p:sp>
        <p:nvSpPr>
          <p:cNvPr id="39" name="Content Placeholder 38"/>
          <p:cNvSpPr>
            <a:spLocks noGrp="1"/>
          </p:cNvSpPr>
          <p:nvPr>
            <p:ph idx="1"/>
          </p:nvPr>
        </p:nvSpPr>
        <p:spPr>
          <a:xfrm>
            <a:off x="323394" y="1371601"/>
            <a:ext cx="9582608" cy="4643751"/>
          </a:xfrm>
        </p:spPr>
        <p:txBody>
          <a:bodyPr/>
          <a:lstStyle/>
          <a:p>
            <a:endParaRPr lang="en-US" dirty="0" smtClean="0"/>
          </a:p>
          <a:p>
            <a:endParaRPr lang="en-US" dirty="0"/>
          </a:p>
          <a:p>
            <a:endParaRPr lang="en-US" dirty="0" smtClean="0"/>
          </a:p>
          <a:p>
            <a:endParaRPr lang="en-US" dirty="0"/>
          </a:p>
          <a:p>
            <a:r>
              <a:rPr lang="en-US" dirty="0"/>
              <a:t>Record Mode (also called DATA mode): This is set by. EXPORT DATA. This w111II  bring data  back. as a flat file.  There are no  headers  or white space between  the data  contained  in  each  column and the data  </a:t>
            </a:r>
            <a:r>
              <a:rPr lang="en-US" dirty="0" err="1"/>
              <a:t>ls</a:t>
            </a:r>
            <a:r>
              <a:rPr lang="en-US" dirty="0"/>
              <a:t> written to the file </a:t>
            </a:r>
            <a:r>
              <a:rPr lang="en-US" dirty="0" smtClean="0"/>
              <a:t>in native </a:t>
            </a:r>
            <a:r>
              <a:rPr lang="en-US" dirty="0"/>
              <a:t>format,  not understood  using  text </a:t>
            </a:r>
            <a:r>
              <a:rPr lang="en-US" dirty="0" smtClean="0"/>
              <a:t>editor</a:t>
            </a:r>
            <a:r>
              <a:rPr lang="en-US" dirty="0"/>
              <a:t>.</a:t>
            </a:r>
            <a:endParaRPr lang="en-US" dirty="0" smtClean="0"/>
          </a:p>
          <a:p>
            <a:endParaRPr lang="en-US" dirty="0"/>
          </a:p>
          <a:p>
            <a:r>
              <a:rPr lang="en-US" dirty="0"/>
              <a:t>Field Mode (</a:t>
            </a:r>
            <a:r>
              <a:rPr lang="en-US" dirty="0" err="1"/>
              <a:t>ialso</a:t>
            </a:r>
            <a:r>
              <a:rPr lang="en-US" dirty="0"/>
              <a:t> called REPORT mode):  This is set </a:t>
            </a:r>
            <a:r>
              <a:rPr lang="en-US" dirty="0" err="1"/>
              <a:t>lby</a:t>
            </a:r>
            <a:r>
              <a:rPr lang="en-US" dirty="0"/>
              <a:t> .EXPORT REPORT This  is the default mode for BTEQ and brings the data  back as if it was a standard SQL SELECT statement,  output of this BTEQ export would  return the column  headers for the fields, and  better understood </a:t>
            </a:r>
            <a:r>
              <a:rPr lang="en-US" dirty="0" smtClean="0"/>
              <a:t>m </a:t>
            </a:r>
            <a:r>
              <a:rPr lang="en-US" dirty="0"/>
              <a:t>text editor.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0" name="object 21"/>
          <p:cNvSpPr/>
          <p:nvPr/>
        </p:nvSpPr>
        <p:spPr>
          <a:xfrm>
            <a:off x="594410" y="1331980"/>
            <a:ext cx="3813341" cy="1335023"/>
          </a:xfrm>
          <a:prstGeom prst="rect">
            <a:avLst/>
          </a:prstGeom>
          <a:blipFill>
            <a:blip r:embed="rId3" cstate="print"/>
            <a:stretch>
              <a:fillRect/>
            </a:stretch>
          </a:blipFill>
        </p:spPr>
        <p:txBody>
          <a:bodyPr wrap="square" lIns="0" tIns="0" rIns="0" bIns="0" rtlCol="0">
            <a:noAutofit/>
          </a:bodyPr>
          <a:lstStyle/>
          <a:p>
            <a:endParaRPr/>
          </a:p>
        </p:txBody>
      </p:sp>
      <p:sp>
        <p:nvSpPr>
          <p:cNvPr id="42" name="object 19"/>
          <p:cNvSpPr/>
          <p:nvPr/>
        </p:nvSpPr>
        <p:spPr>
          <a:xfrm>
            <a:off x="722430" y="1496572"/>
            <a:ext cx="3859064" cy="1069847"/>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6" name="object 26"/>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2" name="Title 31"/>
          <p:cNvSpPr>
            <a:spLocks noGrp="1"/>
          </p:cNvSpPr>
          <p:nvPr>
            <p:ph type="title"/>
          </p:nvPr>
        </p:nvSpPr>
        <p:spPr/>
        <p:txBody>
          <a:bodyPr/>
          <a:lstStyle/>
          <a:p>
            <a:r>
              <a:rPr lang="en-US" dirty="0"/>
              <a:t>Using BTEQ to Export </a:t>
            </a:r>
            <a:r>
              <a:rPr lang="en-US" dirty="0" smtClean="0"/>
              <a:t>Data</a:t>
            </a:r>
            <a:endParaRPr lang="en-US" dirty="0"/>
          </a:p>
        </p:txBody>
      </p:sp>
      <p:sp>
        <p:nvSpPr>
          <p:cNvPr id="33" name="Content Placeholder 32"/>
          <p:cNvSpPr>
            <a:spLocks noGrp="1"/>
          </p:cNvSpPr>
          <p:nvPr>
            <p:ph idx="1"/>
          </p:nvPr>
        </p:nvSpPr>
        <p:spPr/>
        <p:txBody>
          <a:bodyPr/>
          <a:lstStyle/>
          <a:p>
            <a:r>
              <a:rPr lang="en-US" dirty="0"/>
              <a:t>Indicator Mode:</a:t>
            </a:r>
          </a:p>
          <a:p>
            <a:pPr lvl="1"/>
            <a:r>
              <a:rPr lang="en-US" dirty="0"/>
              <a:t>This is set by .EXPORT INDICDATA. This mode writes the data in data mode, but also provides host operating systems with the means of recognizing missing or unknown data (NULL) fields. This is important if the data is to be loaded into another Relational Database System (RDBMS).</a:t>
            </a:r>
          </a:p>
          <a:p>
            <a:r>
              <a:rPr lang="en-US" dirty="0"/>
              <a:t>DIF Mode:</a:t>
            </a:r>
          </a:p>
          <a:p>
            <a:pPr lvl="1"/>
            <a:r>
              <a:rPr lang="en-US" dirty="0"/>
              <a:t>Known as Data Interchange Format, which allows users to export data from Teradata to be directly utilized for spreadsheet applications like Excel, FoxPro and Lotus</a:t>
            </a:r>
            <a:r>
              <a:rPr lang="en-US" dirty="0" smtClean="0"/>
              <a:t>.</a:t>
            </a:r>
          </a:p>
          <a:p>
            <a:pPr lvl="1"/>
            <a:endParaRPr lang="en-US" dirty="0" smtClean="0"/>
          </a:p>
          <a:p>
            <a:pPr lvl="1"/>
            <a:r>
              <a:rPr lang="en-US" dirty="0" smtClean="0"/>
              <a:t>In </a:t>
            </a:r>
            <a:r>
              <a:rPr lang="en-US" dirty="0"/>
              <a:t>Mainframe export the data into the file by define command</a:t>
            </a:r>
          </a:p>
          <a:p>
            <a:pPr lvl="1"/>
            <a:r>
              <a:rPr lang="en-US" dirty="0"/>
              <a:t>.EXPORT DATA DDNAME = data definition state name (JCL</a:t>
            </a:r>
            <a:r>
              <a:rPr lang="en-US" dirty="0" smtClean="0"/>
              <a:t>)</a:t>
            </a:r>
          </a:p>
          <a:p>
            <a:pPr lvl="1"/>
            <a:endParaRPr lang="en-US" dirty="0"/>
          </a:p>
          <a:p>
            <a:pPr lvl="1"/>
            <a:r>
              <a:rPr lang="en-US" dirty="0"/>
              <a:t>In LAN export the data into the file by define command like :</a:t>
            </a:r>
          </a:p>
          <a:p>
            <a:pPr lvl="1"/>
            <a:r>
              <a:rPr lang="en-US" dirty="0"/>
              <a:t>.EXPORT DATA FILE = actual file name</a:t>
            </a:r>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Module Object</a:t>
            </a:r>
            <a:endParaRPr lang="en-US" dirty="0"/>
          </a:p>
        </p:txBody>
      </p:sp>
      <p:sp>
        <p:nvSpPr>
          <p:cNvPr id="29" name="Content Placeholder 28"/>
          <p:cNvSpPr>
            <a:spLocks noGrp="1"/>
          </p:cNvSpPr>
          <p:nvPr>
            <p:ph idx="1"/>
          </p:nvPr>
        </p:nvSpPr>
        <p:spPr/>
        <p:txBody>
          <a:bodyPr/>
          <a:lstStyle/>
          <a:p>
            <a:r>
              <a:rPr lang="en-US" dirty="0" smtClean="0"/>
              <a:t>Introduction </a:t>
            </a:r>
            <a:r>
              <a:rPr lang="en-US" dirty="0"/>
              <a:t>about Teradata</a:t>
            </a:r>
          </a:p>
          <a:p>
            <a:r>
              <a:rPr lang="en-US" dirty="0" smtClean="0"/>
              <a:t>Introduction </a:t>
            </a:r>
            <a:r>
              <a:rPr lang="en-US" dirty="0"/>
              <a:t>to BTEQ.</a:t>
            </a:r>
          </a:p>
          <a:p>
            <a:r>
              <a:rPr lang="en-US" dirty="0" smtClean="0"/>
              <a:t>Use </a:t>
            </a:r>
            <a:r>
              <a:rPr lang="en-US" dirty="0"/>
              <a:t>of BTEQ</a:t>
            </a:r>
          </a:p>
          <a:p>
            <a:r>
              <a:rPr lang="en-US" dirty="0" smtClean="0"/>
              <a:t>Transaction </a:t>
            </a:r>
            <a:r>
              <a:rPr lang="en-US" dirty="0"/>
              <a:t>Mode in BTEQ</a:t>
            </a:r>
          </a:p>
          <a:p>
            <a:r>
              <a:rPr lang="en-US" dirty="0" smtClean="0"/>
              <a:t>Conditional </a:t>
            </a:r>
            <a:r>
              <a:rPr lang="en-US" dirty="0"/>
              <a:t>Logic in BTEQ</a:t>
            </a:r>
          </a:p>
          <a:p>
            <a:r>
              <a:rPr lang="en-US" dirty="0" smtClean="0"/>
              <a:t>BTEQ </a:t>
            </a:r>
            <a:r>
              <a:rPr lang="en-US" dirty="0"/>
              <a:t>Return Codes</a:t>
            </a:r>
          </a:p>
          <a:p>
            <a:r>
              <a:rPr lang="en-US" dirty="0" smtClean="0"/>
              <a:t>Using </a:t>
            </a:r>
            <a:r>
              <a:rPr lang="en-US" dirty="0"/>
              <a:t>BTEQ to Export Data</a:t>
            </a:r>
          </a:p>
          <a:p>
            <a:r>
              <a:rPr lang="en-US" dirty="0" smtClean="0"/>
              <a:t>Using </a:t>
            </a:r>
            <a:r>
              <a:rPr lang="en-US" dirty="0"/>
              <a:t>BTEQ to Import Data</a:t>
            </a:r>
          </a:p>
          <a:p>
            <a:r>
              <a:rPr lang="en-US" dirty="0" smtClean="0"/>
              <a:t>BTEQ </a:t>
            </a:r>
            <a:r>
              <a:rPr lang="en-US" dirty="0"/>
              <a:t>Commands</a:t>
            </a:r>
          </a:p>
          <a:p>
            <a:endParaRPr lang="en-US" dirty="0"/>
          </a:p>
          <a:p>
            <a:endParaRPr lang="en-US" dirty="0"/>
          </a:p>
        </p:txBody>
      </p:sp>
      <p:sp>
        <p:nvSpPr>
          <p:cNvPr id="10" name="object 1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18" name="object 18"/>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2" name="object 22"/>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4" name="object 24"/>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txBox="1"/>
          <p:nvPr/>
        </p:nvSpPr>
        <p:spPr>
          <a:xfrm>
            <a:off x="8404352" y="6484419"/>
            <a:ext cx="988342" cy="113792"/>
          </a:xfrm>
          <a:prstGeom prst="rect">
            <a:avLst/>
          </a:prstGeom>
        </p:spPr>
        <p:txBody>
          <a:bodyPr wrap="square" lIns="0" tIns="0" rIns="0" bIns="0" rtlCol="0">
            <a:noAutofit/>
          </a:bodyPr>
          <a:lstStyle/>
          <a:p>
            <a:pPr marL="12700">
              <a:lnSpc>
                <a:spcPct val="95825"/>
              </a:lnSpc>
              <a:spcBef>
                <a:spcPts val="5"/>
              </a:spcBef>
            </a:pPr>
            <a:r>
              <a:rPr sz="700" spc="4" dirty="0" smtClean="0">
                <a:solidFill>
                  <a:srgbClr val="474747"/>
                </a:solidFill>
                <a:latin typeface="Arial"/>
                <a:cs typeface="Arial"/>
              </a:rPr>
              <a:t>P</a:t>
            </a:r>
            <a:r>
              <a:rPr sz="700" spc="-4" dirty="0" smtClean="0">
                <a:solidFill>
                  <a:srgbClr val="474747"/>
                </a:solidFill>
                <a:latin typeface="Arial"/>
                <a:cs typeface="Arial"/>
              </a:rPr>
              <a:t>re</a:t>
            </a:r>
            <a:r>
              <a:rPr sz="700" spc="0" dirty="0" smtClean="0">
                <a:solidFill>
                  <a:srgbClr val="474747"/>
                </a:solidFill>
                <a:latin typeface="Arial"/>
                <a:cs typeface="Arial"/>
              </a:rPr>
              <a:t>s</a:t>
            </a:r>
            <a:r>
              <a:rPr sz="700" spc="-4" dirty="0" smtClean="0">
                <a:solidFill>
                  <a:srgbClr val="474747"/>
                </a:solidFill>
                <a:latin typeface="Arial"/>
                <a:cs typeface="Arial"/>
              </a:rPr>
              <a:t>en</a:t>
            </a:r>
            <a:r>
              <a:rPr sz="700" spc="0" dirty="0" smtClean="0">
                <a:solidFill>
                  <a:srgbClr val="474747"/>
                </a:solidFill>
                <a:latin typeface="Arial"/>
                <a:cs typeface="Arial"/>
              </a:rPr>
              <a:t>t</a:t>
            </a:r>
            <a:r>
              <a:rPr sz="700" spc="-4" dirty="0" smtClean="0">
                <a:solidFill>
                  <a:srgbClr val="474747"/>
                </a:solidFill>
                <a:latin typeface="Arial"/>
                <a:cs typeface="Arial"/>
              </a:rPr>
              <a:t>a</a:t>
            </a:r>
            <a:r>
              <a:rPr sz="700" spc="0" dirty="0" smtClean="0">
                <a:solidFill>
                  <a:srgbClr val="474747"/>
                </a:solidFill>
                <a:latin typeface="Arial"/>
                <a:cs typeface="Arial"/>
              </a:rPr>
              <a:t>ti</a:t>
            </a:r>
            <a:r>
              <a:rPr sz="700" spc="-4" dirty="0" smtClean="0">
                <a:solidFill>
                  <a:srgbClr val="474747"/>
                </a:solidFill>
                <a:latin typeface="Arial"/>
                <a:cs typeface="Arial"/>
              </a:rPr>
              <a:t>o</a:t>
            </a:r>
            <a:r>
              <a:rPr sz="700" spc="0" dirty="0" smtClean="0">
                <a:solidFill>
                  <a:srgbClr val="474747"/>
                </a:solidFill>
                <a:latin typeface="Arial"/>
                <a:cs typeface="Arial"/>
              </a:rPr>
              <a:t>n</a:t>
            </a:r>
            <a:r>
              <a:rPr sz="700" spc="-9" dirty="0" smtClean="0">
                <a:solidFill>
                  <a:srgbClr val="474747"/>
                </a:solidFill>
                <a:latin typeface="Arial"/>
                <a:cs typeface="Arial"/>
              </a:rPr>
              <a:t> </a:t>
            </a:r>
            <a:r>
              <a:rPr sz="700" spc="4" dirty="0" smtClean="0">
                <a:solidFill>
                  <a:srgbClr val="474747"/>
                </a:solidFill>
                <a:latin typeface="Arial"/>
                <a:cs typeface="Arial"/>
              </a:rPr>
              <a:t>T</a:t>
            </a:r>
            <a:r>
              <a:rPr sz="700" spc="0" dirty="0" smtClean="0">
                <a:solidFill>
                  <a:srgbClr val="474747"/>
                </a:solidFill>
                <a:latin typeface="Arial"/>
                <a:cs typeface="Arial"/>
              </a:rPr>
              <a:t>itle</a:t>
            </a:r>
            <a:r>
              <a:rPr sz="700" spc="-18" dirty="0" smtClean="0">
                <a:solidFill>
                  <a:srgbClr val="474747"/>
                </a:solidFill>
                <a:latin typeface="Arial"/>
                <a:cs typeface="Arial"/>
              </a:rPr>
              <a:t> </a:t>
            </a:r>
            <a:r>
              <a:rPr sz="700" spc="0" dirty="0" smtClean="0">
                <a:solidFill>
                  <a:srgbClr val="474747"/>
                </a:solidFill>
                <a:latin typeface="Arial"/>
                <a:cs typeface="Arial"/>
              </a:rPr>
              <a:t>|</a:t>
            </a:r>
            <a:r>
              <a:rPr sz="700" spc="8" dirty="0" smtClean="0">
                <a:solidFill>
                  <a:srgbClr val="474747"/>
                </a:solidFill>
                <a:latin typeface="Arial"/>
                <a:cs typeface="Arial"/>
              </a:rPr>
              <a:t> </a:t>
            </a:r>
            <a:r>
              <a:rPr sz="700" spc="0" dirty="0" smtClean="0">
                <a:solidFill>
                  <a:srgbClr val="474747"/>
                </a:solidFill>
                <a:latin typeface="Arial"/>
                <a:cs typeface="Arial"/>
              </a:rPr>
              <a:t>Da</a:t>
            </a:r>
            <a:r>
              <a:rPr sz="700" spc="-4" dirty="0" smtClean="0">
                <a:solidFill>
                  <a:srgbClr val="474747"/>
                </a:solidFill>
                <a:latin typeface="Arial"/>
                <a:cs typeface="Arial"/>
              </a:rPr>
              <a:t>t</a:t>
            </a:r>
            <a:r>
              <a:rPr sz="700" spc="0" dirty="0" smtClean="0">
                <a:solidFill>
                  <a:srgbClr val="474747"/>
                </a:solidFill>
                <a:latin typeface="Arial"/>
                <a:cs typeface="Arial"/>
              </a:rPr>
              <a:t>e</a:t>
            </a:r>
            <a:endParaRPr sz="700">
              <a:latin typeface="Arial"/>
              <a:cs typeface="Arial"/>
            </a:endParaRPr>
          </a:p>
        </p:txBody>
      </p:sp>
      <p:sp>
        <p:nvSpPr>
          <p:cNvPr id="2" name="object 2"/>
          <p:cNvSpPr txBox="1"/>
          <p:nvPr/>
        </p:nvSpPr>
        <p:spPr>
          <a:xfrm>
            <a:off x="7389623" y="6666080"/>
            <a:ext cx="2284935" cy="116535"/>
          </a:xfrm>
          <a:prstGeom prst="rect">
            <a:avLst/>
          </a:prstGeom>
        </p:spPr>
        <p:txBody>
          <a:bodyPr wrap="square" lIns="0" tIns="0" rIns="0" bIns="0" rtlCol="0">
            <a:noAutofit/>
          </a:bodyPr>
          <a:lstStyle/>
          <a:p>
            <a:pPr marL="12700">
              <a:lnSpc>
                <a:spcPct val="95825"/>
              </a:lnSpc>
              <a:spcBef>
                <a:spcPts val="25"/>
              </a:spcBef>
            </a:pPr>
            <a:r>
              <a:rPr sz="700" spc="0" dirty="0" smtClean="0">
                <a:solidFill>
                  <a:srgbClr val="909090"/>
                </a:solidFill>
                <a:latin typeface="Arial"/>
                <a:cs typeface="Arial"/>
              </a:rPr>
              <a:t>Co</a:t>
            </a:r>
            <a:r>
              <a:rPr sz="700" spc="-4" dirty="0" smtClean="0">
                <a:solidFill>
                  <a:srgbClr val="909090"/>
                </a:solidFill>
                <a:latin typeface="Arial"/>
                <a:cs typeface="Arial"/>
              </a:rPr>
              <a:t>p</a:t>
            </a:r>
            <a:r>
              <a:rPr sz="700" spc="-25" dirty="0" smtClean="0">
                <a:solidFill>
                  <a:srgbClr val="909090"/>
                </a:solidFill>
                <a:latin typeface="Arial"/>
                <a:cs typeface="Arial"/>
              </a:rPr>
              <a:t>y</a:t>
            </a:r>
            <a:r>
              <a:rPr sz="700" spc="-4" dirty="0" smtClean="0">
                <a:solidFill>
                  <a:srgbClr val="909090"/>
                </a:solidFill>
                <a:latin typeface="Arial"/>
                <a:cs typeface="Arial"/>
              </a:rPr>
              <a:t>r</a:t>
            </a:r>
            <a:r>
              <a:rPr sz="700" spc="0" dirty="0" smtClean="0">
                <a:solidFill>
                  <a:srgbClr val="909090"/>
                </a:solidFill>
                <a:latin typeface="Arial"/>
                <a:cs typeface="Arial"/>
              </a:rPr>
              <a:t>ig</a:t>
            </a:r>
            <a:r>
              <a:rPr sz="700" spc="-4" dirty="0" smtClean="0">
                <a:solidFill>
                  <a:srgbClr val="909090"/>
                </a:solidFill>
                <a:latin typeface="Arial"/>
                <a:cs typeface="Arial"/>
              </a:rPr>
              <a:t>h</a:t>
            </a:r>
            <a:r>
              <a:rPr sz="700" spc="0" dirty="0" smtClean="0">
                <a:solidFill>
                  <a:srgbClr val="909090"/>
                </a:solidFill>
                <a:latin typeface="Arial"/>
                <a:cs typeface="Arial"/>
              </a:rPr>
              <a:t>t</a:t>
            </a:r>
            <a:r>
              <a:rPr sz="700" spc="14" dirty="0" smtClean="0">
                <a:solidFill>
                  <a:srgbClr val="909090"/>
                </a:solidFill>
                <a:latin typeface="Arial"/>
                <a:cs typeface="Arial"/>
              </a:rPr>
              <a:t> </a:t>
            </a:r>
            <a:r>
              <a:rPr sz="700" spc="0" dirty="0" smtClean="0">
                <a:solidFill>
                  <a:srgbClr val="909090"/>
                </a:solidFill>
                <a:latin typeface="Arial"/>
                <a:cs typeface="Arial"/>
              </a:rPr>
              <a:t>©</a:t>
            </a:r>
            <a:r>
              <a:rPr sz="700" spc="-5" dirty="0" smtClean="0">
                <a:solidFill>
                  <a:srgbClr val="909090"/>
                </a:solidFill>
                <a:latin typeface="Arial"/>
                <a:cs typeface="Arial"/>
              </a:rPr>
              <a:t> </a:t>
            </a:r>
            <a:r>
              <a:rPr sz="700" spc="0" dirty="0" smtClean="0">
                <a:solidFill>
                  <a:srgbClr val="909090"/>
                </a:solidFill>
                <a:latin typeface="Arial"/>
                <a:cs typeface="Arial"/>
              </a:rPr>
              <a:t>Ca</a:t>
            </a:r>
            <a:r>
              <a:rPr sz="700" spc="-4" dirty="0" smtClean="0">
                <a:solidFill>
                  <a:srgbClr val="909090"/>
                </a:solidFill>
                <a:latin typeface="Arial"/>
                <a:cs typeface="Arial"/>
              </a:rPr>
              <a:t>pge</a:t>
            </a:r>
            <a:r>
              <a:rPr sz="700" spc="9" dirty="0" smtClean="0">
                <a:solidFill>
                  <a:srgbClr val="909090"/>
                </a:solidFill>
                <a:latin typeface="Arial"/>
                <a:cs typeface="Arial"/>
              </a:rPr>
              <a:t>m</a:t>
            </a:r>
            <a:r>
              <a:rPr sz="700" spc="0" dirty="0" smtClean="0">
                <a:solidFill>
                  <a:srgbClr val="909090"/>
                </a:solidFill>
                <a:latin typeface="Arial"/>
                <a:cs typeface="Arial"/>
              </a:rPr>
              <a:t>ini</a:t>
            </a:r>
            <a:r>
              <a:rPr sz="700" spc="-23" dirty="0" smtClean="0">
                <a:solidFill>
                  <a:srgbClr val="909090"/>
                </a:solidFill>
                <a:latin typeface="Arial"/>
                <a:cs typeface="Arial"/>
              </a:rPr>
              <a:t> </a:t>
            </a:r>
            <a:r>
              <a:rPr sz="700" spc="-4" dirty="0" smtClean="0">
                <a:solidFill>
                  <a:srgbClr val="909090"/>
                </a:solidFill>
                <a:latin typeface="Arial"/>
                <a:cs typeface="Arial"/>
              </a:rPr>
              <a:t>2015</a:t>
            </a:r>
            <a:r>
              <a:rPr sz="700" spc="0" dirty="0" smtClean="0">
                <a:solidFill>
                  <a:srgbClr val="909090"/>
                </a:solidFill>
                <a:latin typeface="Arial"/>
                <a:cs typeface="Arial"/>
              </a:rPr>
              <a:t>.</a:t>
            </a:r>
            <a:r>
              <a:rPr sz="700" spc="2" dirty="0" smtClean="0">
                <a:solidFill>
                  <a:srgbClr val="909090"/>
                </a:solidFill>
                <a:latin typeface="Arial"/>
                <a:cs typeface="Arial"/>
              </a:rPr>
              <a:t> </a:t>
            </a:r>
            <a:r>
              <a:rPr sz="700" spc="4" dirty="0" smtClean="0">
                <a:solidFill>
                  <a:srgbClr val="909090"/>
                </a:solidFill>
                <a:latin typeface="Arial"/>
                <a:cs typeface="Arial"/>
              </a:rPr>
              <a:t>A</a:t>
            </a:r>
            <a:r>
              <a:rPr sz="700" spc="0" dirty="0" smtClean="0">
                <a:solidFill>
                  <a:srgbClr val="909090"/>
                </a:solidFill>
                <a:latin typeface="Arial"/>
                <a:cs typeface="Arial"/>
              </a:rPr>
              <a:t>ll</a:t>
            </a:r>
            <a:r>
              <a:rPr sz="700" spc="-17" dirty="0" smtClean="0">
                <a:solidFill>
                  <a:srgbClr val="909090"/>
                </a:solidFill>
                <a:latin typeface="Arial"/>
                <a:cs typeface="Arial"/>
              </a:rPr>
              <a:t> </a:t>
            </a:r>
            <a:r>
              <a:rPr sz="700" spc="0" dirty="0" smtClean="0">
                <a:solidFill>
                  <a:srgbClr val="909090"/>
                </a:solidFill>
                <a:latin typeface="Arial"/>
                <a:cs typeface="Arial"/>
              </a:rPr>
              <a:t>Ri</a:t>
            </a:r>
            <a:r>
              <a:rPr sz="700" spc="-4" dirty="0" smtClean="0">
                <a:solidFill>
                  <a:srgbClr val="909090"/>
                </a:solidFill>
                <a:latin typeface="Arial"/>
                <a:cs typeface="Arial"/>
              </a:rPr>
              <a:t>gh</a:t>
            </a:r>
            <a:r>
              <a:rPr sz="700" spc="0" dirty="0" smtClean="0">
                <a:solidFill>
                  <a:srgbClr val="909090"/>
                </a:solidFill>
                <a:latin typeface="Arial"/>
                <a:cs typeface="Arial"/>
              </a:rPr>
              <a:t>ts Res</a:t>
            </a:r>
            <a:r>
              <a:rPr sz="700" spc="-4" dirty="0" smtClean="0">
                <a:solidFill>
                  <a:srgbClr val="909090"/>
                </a:solidFill>
                <a:latin typeface="Arial"/>
                <a:cs typeface="Arial"/>
              </a:rPr>
              <a:t>er</a:t>
            </a:r>
            <a:r>
              <a:rPr sz="700" spc="0" dirty="0" smtClean="0">
                <a:solidFill>
                  <a:srgbClr val="909090"/>
                </a:solidFill>
                <a:latin typeface="Arial"/>
                <a:cs typeface="Arial"/>
              </a:rPr>
              <a:t>v</a:t>
            </a:r>
            <a:r>
              <a:rPr sz="700" spc="-4" dirty="0" smtClean="0">
                <a:solidFill>
                  <a:srgbClr val="909090"/>
                </a:solidFill>
                <a:latin typeface="Arial"/>
                <a:cs typeface="Arial"/>
              </a:rPr>
              <a:t>e</a:t>
            </a:r>
            <a:r>
              <a:rPr sz="700" spc="0" dirty="0" smtClean="0">
                <a:solidFill>
                  <a:srgbClr val="909090"/>
                </a:solidFill>
                <a:latin typeface="Arial"/>
                <a:cs typeface="Arial"/>
              </a:rPr>
              <a:t>d        </a:t>
            </a:r>
            <a:r>
              <a:rPr sz="700" spc="54" dirty="0" smtClean="0">
                <a:solidFill>
                  <a:srgbClr val="909090"/>
                </a:solidFill>
                <a:latin typeface="Arial"/>
                <a:cs typeface="Arial"/>
              </a:rPr>
              <a:t> </a:t>
            </a:r>
            <a:r>
              <a:rPr sz="700" spc="0" dirty="0" smtClean="0">
                <a:solidFill>
                  <a:srgbClr val="909090"/>
                </a:solidFill>
                <a:latin typeface="Arial"/>
                <a:cs typeface="Arial"/>
              </a:rPr>
              <a:t>2</a:t>
            </a:r>
            <a:endParaRPr sz="7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5" y="3"/>
            <a:ext cx="9905999" cy="1128775"/>
          </a:xfrm>
          <a:custGeom>
            <a:avLst/>
            <a:gdLst/>
            <a:ahLst/>
            <a:cxnLst/>
            <a:rect l="l" t="t" r="r" b="b"/>
            <a:pathLst>
              <a:path w="9905999"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49" y="800099"/>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49" y="1128775"/>
                </a:lnTo>
                <a:lnTo>
                  <a:pt x="492137" y="1105914"/>
                </a:lnTo>
                <a:close/>
              </a:path>
            </a:pathLst>
          </a:custGeom>
          <a:solidFill>
            <a:srgbClr val="FFFFFF"/>
          </a:solidFill>
        </p:spPr>
        <p:txBody>
          <a:bodyPr wrap="square" lIns="0" tIns="0" rIns="0" bIns="0" rtlCol="0">
            <a:noAutofit/>
          </a:bodyPr>
          <a:lstStyle/>
          <a:p>
            <a:endParaRPr/>
          </a:p>
        </p:txBody>
      </p:sp>
      <p:sp>
        <p:nvSpPr>
          <p:cNvPr id="48" name="Title 47"/>
          <p:cNvSpPr>
            <a:spLocks noGrp="1"/>
          </p:cNvSpPr>
          <p:nvPr>
            <p:ph type="title"/>
          </p:nvPr>
        </p:nvSpPr>
        <p:spPr/>
        <p:txBody>
          <a:bodyPr/>
          <a:lstStyle/>
          <a:p>
            <a:r>
              <a:rPr lang="en-US" dirty="0"/>
              <a:t>Using BTEQ to Import </a:t>
            </a:r>
            <a:r>
              <a:rPr lang="en-US" dirty="0" smtClean="0"/>
              <a:t>Data</a:t>
            </a:r>
            <a:endParaRPr lang="en-US" dirty="0"/>
          </a:p>
        </p:txBody>
      </p:sp>
      <p:sp>
        <p:nvSpPr>
          <p:cNvPr id="49" name="Content Placeholder 48"/>
          <p:cNvSpPr>
            <a:spLocks noGrp="1"/>
          </p:cNvSpPr>
          <p:nvPr>
            <p:ph idx="1"/>
          </p:nvPr>
        </p:nvSpPr>
        <p:spPr/>
        <p:txBody>
          <a:bodyPr/>
          <a:lstStyle/>
          <a:p>
            <a:r>
              <a:rPr lang="en-US" dirty="0"/>
              <a:t>BTEQ can  also read  a file from the hard disk and  incorporate the data  into </a:t>
            </a:r>
            <a:r>
              <a:rPr lang="en-US" dirty="0" err="1"/>
              <a:t>SQl</a:t>
            </a:r>
            <a:r>
              <a:rPr lang="en-US" dirty="0"/>
              <a:t> to modify the contents of one 01r </a:t>
            </a:r>
            <a:r>
              <a:rPr lang="en-US" dirty="0" err="1"/>
              <a:t>moire</a:t>
            </a:r>
            <a:r>
              <a:rPr lang="en-US" dirty="0"/>
              <a:t> tables.  In  order to do this processing, the  name and record description of the file must be known ahead of time. These </a:t>
            </a:r>
            <a:r>
              <a:rPr lang="en-US" dirty="0" err="1"/>
              <a:t>wrn</a:t>
            </a:r>
            <a:r>
              <a:rPr lang="en-US" dirty="0"/>
              <a:t> be defined within the script file</a:t>
            </a:r>
            <a:r>
              <a:rPr lang="en-US" dirty="0" smtClean="0"/>
              <a:t>.</a:t>
            </a:r>
          </a:p>
          <a:p>
            <a:endParaRPr lang="en-US" dirty="0"/>
          </a:p>
          <a:p>
            <a:r>
              <a:rPr lang="en-US" dirty="0" err="1"/>
              <a:t>f'onmat</a:t>
            </a:r>
            <a:r>
              <a:rPr lang="en-US" dirty="0"/>
              <a:t> of the   MPORT command</a:t>
            </a:r>
            <a:r>
              <a:rPr lang="en-US" dirty="0" smtClean="0"/>
              <a:t>:</a:t>
            </a:r>
          </a:p>
          <a:p>
            <a:pPr marL="0" indent="0">
              <a:buNone/>
            </a:pPr>
            <a:r>
              <a:rPr lang="en-US" dirty="0"/>
              <a:t>.IMPORT </a:t>
            </a:r>
            <a:r>
              <a:rPr lang="en-US" dirty="0" smtClean="0"/>
              <a:t>{FILE DNA.ME}=&lt; </a:t>
            </a:r>
            <a:r>
              <a:rPr lang="en-US" dirty="0" err="1" smtClean="0"/>
              <a:t>fHename</a:t>
            </a:r>
            <a:r>
              <a:rPr lang="en-US" dirty="0"/>
              <a:t>&gt;[. </a:t>
            </a:r>
            <a:r>
              <a:rPr lang="en-US" dirty="0" smtClean="0"/>
              <a:t>SIKIP=n]     </a:t>
            </a:r>
            <a:endParaRPr lang="en-US" dirty="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BTEQ to Import Data</a:t>
            </a:r>
          </a:p>
        </p:txBody>
      </p:sp>
      <p:sp>
        <p:nvSpPr>
          <p:cNvPr id="4" name="object 32"/>
          <p:cNvSpPr/>
          <p:nvPr/>
        </p:nvSpPr>
        <p:spPr>
          <a:xfrm>
            <a:off x="838205" y="1371600"/>
            <a:ext cx="8416799" cy="44958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65288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0" y="0"/>
            <a:ext cx="9906000" cy="1128776"/>
          </a:xfrm>
          <a:custGeom>
            <a:avLst/>
            <a:gdLst/>
            <a:ahLst/>
            <a:cxnLst/>
            <a:rect l="l" t="t" r="r" b="b"/>
            <a:pathLst>
              <a:path w="9906000"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close/>
              </a:path>
            </a:pathLst>
          </a:custGeom>
          <a:solidFill>
            <a:srgbClr val="FFFFFF"/>
          </a:solidFill>
        </p:spPr>
        <p:txBody>
          <a:bodyPr wrap="square" lIns="0" tIns="0" rIns="0" bIns="0" rtlCol="0">
            <a:noAutofit/>
          </a:bodyPr>
          <a:lstStyle/>
          <a:p>
            <a:endParaRPr/>
          </a:p>
        </p:txBody>
      </p:sp>
      <p:sp>
        <p:nvSpPr>
          <p:cNvPr id="44" name="object 44"/>
          <p:cNvSpPr/>
          <p:nvPr/>
        </p:nvSpPr>
        <p:spPr>
          <a:xfrm>
            <a:off x="0" y="0"/>
            <a:ext cx="9906000" cy="1128776"/>
          </a:xfrm>
          <a:custGeom>
            <a:avLst/>
            <a:gdLst/>
            <a:ahLst/>
            <a:cxnLst/>
            <a:rect l="l" t="t" r="r" b="b"/>
            <a:pathLst>
              <a:path w="9906000"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close/>
              </a:path>
            </a:pathLst>
          </a:custGeom>
          <a:solidFill>
            <a:srgbClr val="FFFFFF"/>
          </a:solidFill>
        </p:spPr>
        <p:txBody>
          <a:bodyPr wrap="square" lIns="0" tIns="0" rIns="0" bIns="0" rtlCol="0">
            <a:noAutofit/>
          </a:bodyPr>
          <a:lstStyle/>
          <a:p>
            <a:endParaRPr/>
          </a:p>
        </p:txBody>
      </p:sp>
      <p:sp>
        <p:nvSpPr>
          <p:cNvPr id="48" name="Title 47"/>
          <p:cNvSpPr>
            <a:spLocks noGrp="1"/>
          </p:cNvSpPr>
          <p:nvPr>
            <p:ph type="title"/>
          </p:nvPr>
        </p:nvSpPr>
        <p:spPr/>
        <p:txBody>
          <a:bodyPr/>
          <a:lstStyle/>
          <a:p>
            <a:r>
              <a:rPr lang="en-US" dirty="0"/>
              <a:t>Using BTEQ to Import </a:t>
            </a:r>
            <a:r>
              <a:rPr lang="en-US" dirty="0" smtClean="0"/>
              <a:t>Data</a:t>
            </a:r>
            <a:endParaRPr lang="en-US" dirty="0"/>
          </a:p>
        </p:txBody>
      </p:sp>
      <p:sp>
        <p:nvSpPr>
          <p:cNvPr id="49" name="Content Placeholder 48"/>
          <p:cNvSpPr>
            <a:spLocks noGrp="1"/>
          </p:cNvSpPr>
          <p:nvPr>
            <p:ph idx="1"/>
          </p:nvPr>
        </p:nvSpPr>
        <p:spPr/>
        <p:txBody>
          <a:bodyPr/>
          <a:lstStyle/>
          <a:p>
            <a:r>
              <a:rPr lang="en-US" dirty="0"/>
              <a:t>BTEQ can  also read  a fi le from the  ha </a:t>
            </a:r>
            <a:r>
              <a:rPr lang="en-US" dirty="0" err="1"/>
              <a:t>rd</a:t>
            </a:r>
            <a:r>
              <a:rPr lang="en-US" dirty="0"/>
              <a:t> d </a:t>
            </a:r>
            <a:r>
              <a:rPr lang="en-US" dirty="0" err="1"/>
              <a:t>isk</a:t>
            </a:r>
            <a:r>
              <a:rPr lang="en-US" dirty="0"/>
              <a:t> and  incorporate the data  </a:t>
            </a:r>
            <a:r>
              <a:rPr lang="en-US" dirty="0" err="1"/>
              <a:t>mto</a:t>
            </a:r>
            <a:r>
              <a:rPr lang="en-US" dirty="0"/>
              <a:t> </a:t>
            </a:r>
            <a:r>
              <a:rPr lang="en-US" dirty="0" smtClean="0"/>
              <a:t>SQ .to </a:t>
            </a:r>
            <a:r>
              <a:rPr lang="en-US" dirty="0"/>
              <a:t>modify the contents of one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53"/>
          <p:cNvSpPr>
            <a:spLocks noGrp="1"/>
          </p:cNvSpPr>
          <p:nvPr>
            <p:ph idx="1"/>
          </p:nvPr>
        </p:nvSpPr>
        <p:spPr/>
        <p:txBody>
          <a:bodyPr/>
          <a:lstStyle/>
          <a:p>
            <a:r>
              <a:rPr lang="en-US" dirty="0"/>
              <a:t>BTEQ can  also read  a fi le from the  ha </a:t>
            </a:r>
            <a:r>
              <a:rPr lang="en-US" dirty="0" err="1"/>
              <a:t>rd</a:t>
            </a:r>
            <a:r>
              <a:rPr lang="en-US" dirty="0"/>
              <a:t> d </a:t>
            </a:r>
            <a:r>
              <a:rPr lang="en-US" dirty="0" err="1"/>
              <a:t>isk</a:t>
            </a:r>
            <a:r>
              <a:rPr lang="en-US" dirty="0"/>
              <a:t> and  incorporate the data  </a:t>
            </a:r>
            <a:r>
              <a:rPr lang="en-US" dirty="0" err="1"/>
              <a:t>mto</a:t>
            </a:r>
            <a:r>
              <a:rPr lang="en-US" dirty="0"/>
              <a:t> SQ.to modify the contents of one or more tables,  In order to do this  processing</a:t>
            </a:r>
            <a:r>
              <a:rPr lang="en-US" dirty="0" smtClean="0"/>
              <a:t>, the </a:t>
            </a:r>
            <a:r>
              <a:rPr lang="en-US" dirty="0"/>
              <a:t>name and record description of the file must be known ahead of tune, These will  be </a:t>
            </a:r>
            <a:r>
              <a:rPr lang="en-US" dirty="0" smtClean="0"/>
              <a:t>defined within </a:t>
            </a:r>
            <a:r>
              <a:rPr lang="en-US" dirty="0"/>
              <a:t>the script </a:t>
            </a:r>
            <a:r>
              <a:rPr lang="en-US" dirty="0" smtClean="0"/>
              <a:t>file</a:t>
            </a:r>
            <a:r>
              <a:rPr lang="en-US" dirty="0"/>
              <a:t>.</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8" name="object 38"/>
          <p:cNvSpPr/>
          <p:nvPr/>
        </p:nvSpPr>
        <p:spPr>
          <a:xfrm>
            <a:off x="0" y="0"/>
            <a:ext cx="9906000" cy="1128776"/>
          </a:xfrm>
          <a:custGeom>
            <a:avLst/>
            <a:gdLst/>
            <a:ahLst/>
            <a:cxnLst/>
            <a:rect l="l" t="t" r="r" b="b"/>
            <a:pathLst>
              <a:path w="9906000"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close/>
              </a:path>
            </a:pathLst>
          </a:custGeom>
          <a:solidFill>
            <a:srgbClr val="FFFFFF"/>
          </a:solidFill>
        </p:spPr>
        <p:txBody>
          <a:bodyPr wrap="square" lIns="0" tIns="0" rIns="0" bIns="0" rtlCol="0">
            <a:noAutofit/>
          </a:bodyPr>
          <a:lstStyle/>
          <a:p>
            <a:endParaRPr/>
          </a:p>
        </p:txBody>
      </p:sp>
      <p:sp>
        <p:nvSpPr>
          <p:cNvPr id="53" name="Title 52"/>
          <p:cNvSpPr>
            <a:spLocks noGrp="1"/>
          </p:cNvSpPr>
          <p:nvPr>
            <p:ph type="title"/>
          </p:nvPr>
        </p:nvSpPr>
        <p:spPr/>
        <p:txBody>
          <a:bodyPr/>
          <a:lstStyle/>
          <a:p>
            <a:r>
              <a:rPr lang="en-US" dirty="0"/>
              <a:t>Using BTEQ to Import </a:t>
            </a:r>
            <a:r>
              <a:rPr lang="en-US" dirty="0" smtClean="0"/>
              <a:t>Data</a:t>
            </a:r>
            <a:endParaRPr lang="en-US" dirty="0"/>
          </a:p>
        </p:txBody>
      </p:sp>
      <p:sp>
        <p:nvSpPr>
          <p:cNvPr id="55" name="object 25"/>
          <p:cNvSpPr/>
          <p:nvPr/>
        </p:nvSpPr>
        <p:spPr>
          <a:xfrm>
            <a:off x="1920387" y="5650995"/>
            <a:ext cx="676708" cy="146303"/>
          </a:xfrm>
          <a:prstGeom prst="rect">
            <a:avLst/>
          </a:prstGeom>
          <a:blipFill>
            <a:blip r:embed="rId3" cstate="print"/>
            <a:stretch>
              <a:fillRect/>
            </a:stretch>
          </a:blipFill>
        </p:spPr>
        <p:txBody>
          <a:bodyPr wrap="square" lIns="0" tIns="0" rIns="0" bIns="0" rtlCol="0">
            <a:noAutofit/>
          </a:bodyPr>
          <a:lstStyle/>
          <a:p>
            <a:endParaRPr/>
          </a:p>
        </p:txBody>
      </p:sp>
      <p:sp>
        <p:nvSpPr>
          <p:cNvPr id="56" name="object 26"/>
          <p:cNvSpPr/>
          <p:nvPr/>
        </p:nvSpPr>
        <p:spPr>
          <a:xfrm>
            <a:off x="839026" y="5536695"/>
            <a:ext cx="3589296" cy="171449"/>
          </a:xfrm>
          <a:prstGeom prst="rect">
            <a:avLst/>
          </a:prstGeom>
          <a:blipFill>
            <a:blip r:embed="rId4" cstate="print"/>
            <a:stretch>
              <a:fillRect/>
            </a:stretch>
          </a:blipFill>
        </p:spPr>
        <p:txBody>
          <a:bodyPr wrap="square" lIns="0" tIns="0" rIns="0" bIns="0" rtlCol="0">
            <a:noAutofit/>
          </a:bodyPr>
          <a:lstStyle/>
          <a:p>
            <a:endParaRPr/>
          </a:p>
        </p:txBody>
      </p:sp>
      <p:sp>
        <p:nvSpPr>
          <p:cNvPr id="57" name="object 27"/>
          <p:cNvSpPr/>
          <p:nvPr/>
        </p:nvSpPr>
        <p:spPr>
          <a:xfrm>
            <a:off x="1410571" y="5216655"/>
            <a:ext cx="404652" cy="272033"/>
          </a:xfrm>
          <a:prstGeom prst="rect">
            <a:avLst/>
          </a:prstGeom>
          <a:blipFill>
            <a:blip r:embed="rId5" cstate="print"/>
            <a:stretch>
              <a:fillRect/>
            </a:stretch>
          </a:blipFill>
        </p:spPr>
        <p:txBody>
          <a:bodyPr wrap="square" lIns="0" tIns="0" rIns="0" bIns="0" rtlCol="0">
            <a:noAutofit/>
          </a:bodyPr>
          <a:lstStyle/>
          <a:p>
            <a:endParaRPr/>
          </a:p>
        </p:txBody>
      </p:sp>
      <p:sp>
        <p:nvSpPr>
          <p:cNvPr id="58" name="object 28"/>
          <p:cNvSpPr/>
          <p:nvPr/>
        </p:nvSpPr>
        <p:spPr>
          <a:xfrm>
            <a:off x="791017" y="5214369"/>
            <a:ext cx="141742" cy="73151"/>
          </a:xfrm>
          <a:prstGeom prst="rect">
            <a:avLst/>
          </a:prstGeom>
          <a:blipFill>
            <a:blip r:embed="rId6" cstate="print"/>
            <a:stretch>
              <a:fillRect/>
            </a:stretch>
          </a:blipFill>
        </p:spPr>
        <p:txBody>
          <a:bodyPr wrap="square" lIns="0" tIns="0" rIns="0" bIns="0" rtlCol="0">
            <a:noAutofit/>
          </a:bodyPr>
          <a:lstStyle/>
          <a:p>
            <a:endParaRPr/>
          </a:p>
        </p:txBody>
      </p:sp>
      <p:sp>
        <p:nvSpPr>
          <p:cNvPr id="59" name="object 29"/>
          <p:cNvSpPr/>
          <p:nvPr/>
        </p:nvSpPr>
        <p:spPr>
          <a:xfrm>
            <a:off x="505243" y="4585719"/>
            <a:ext cx="2494218" cy="164591"/>
          </a:xfrm>
          <a:prstGeom prst="rect">
            <a:avLst/>
          </a:prstGeom>
          <a:blipFill>
            <a:blip r:embed="rId7" cstate="print"/>
            <a:stretch>
              <a:fillRect/>
            </a:stretch>
          </a:blipFill>
        </p:spPr>
        <p:txBody>
          <a:bodyPr wrap="square" lIns="0" tIns="0" rIns="0" bIns="0" rtlCol="0">
            <a:noAutofit/>
          </a:bodyPr>
          <a:lstStyle/>
          <a:p>
            <a:endParaRPr/>
          </a:p>
        </p:txBody>
      </p:sp>
      <p:sp>
        <p:nvSpPr>
          <p:cNvPr id="60" name="object 30"/>
          <p:cNvSpPr/>
          <p:nvPr/>
        </p:nvSpPr>
        <p:spPr>
          <a:xfrm>
            <a:off x="695001" y="3355851"/>
            <a:ext cx="420655" cy="73151"/>
          </a:xfrm>
          <a:prstGeom prst="rect">
            <a:avLst/>
          </a:prstGeom>
          <a:blipFill>
            <a:blip r:embed="rId8" cstate="print"/>
            <a:stretch>
              <a:fillRect/>
            </a:stretch>
          </a:blipFill>
        </p:spPr>
        <p:txBody>
          <a:bodyPr wrap="square" lIns="0" tIns="0" rIns="0" bIns="0" rtlCol="0">
            <a:noAutofit/>
          </a:bodyPr>
          <a:lstStyle/>
          <a:p>
            <a:endParaRPr/>
          </a:p>
        </p:txBody>
      </p:sp>
      <p:sp>
        <p:nvSpPr>
          <p:cNvPr id="61" name="object 31"/>
          <p:cNvSpPr/>
          <p:nvPr/>
        </p:nvSpPr>
        <p:spPr>
          <a:xfrm>
            <a:off x="649274" y="3264408"/>
            <a:ext cx="3968800" cy="1024128"/>
          </a:xfrm>
          <a:prstGeom prst="rect">
            <a:avLst/>
          </a:prstGeom>
          <a:blipFill>
            <a:blip r:embed="rId9" cstate="print"/>
            <a:stretch>
              <a:fillRect/>
            </a:stretch>
          </a:blipFill>
        </p:spPr>
        <p:txBody>
          <a:bodyPr wrap="square" lIns="0" tIns="0" rIns="0" bIns="0" rtlCol="0">
            <a:noAutofit/>
          </a:bodyPr>
          <a:lstStyle/>
          <a:p>
            <a:endParaRPr/>
          </a:p>
        </p:txBody>
      </p:sp>
      <p:sp>
        <p:nvSpPr>
          <p:cNvPr id="62" name="object 32"/>
          <p:cNvSpPr/>
          <p:nvPr/>
        </p:nvSpPr>
        <p:spPr>
          <a:xfrm>
            <a:off x="505248" y="2905509"/>
            <a:ext cx="2542227" cy="162305"/>
          </a:xfrm>
          <a:prstGeom prst="rect">
            <a:avLst/>
          </a:prstGeom>
          <a:blipFill>
            <a:blip r:embed="rId10" cstate="print"/>
            <a:stretch>
              <a:fillRect/>
            </a:stretch>
          </a:blipFill>
        </p:spPr>
        <p:txBody>
          <a:bodyPr wrap="square" lIns="0" tIns="0" rIns="0" bIns="0" rtlCol="0">
            <a:noAutofit/>
          </a:bodyPr>
          <a:lstStyle/>
          <a:p>
            <a:endParaRPr/>
          </a:p>
        </p:txBody>
      </p:sp>
      <p:sp>
        <p:nvSpPr>
          <p:cNvPr id="63" name="object 13"/>
          <p:cNvSpPr txBox="1"/>
          <p:nvPr/>
        </p:nvSpPr>
        <p:spPr>
          <a:xfrm>
            <a:off x="5486400" y="3264411"/>
            <a:ext cx="4152688" cy="400625"/>
          </a:xfrm>
          <a:prstGeom prst="rect">
            <a:avLst/>
          </a:prstGeom>
        </p:spPr>
        <p:txBody>
          <a:bodyPr wrap="square" lIns="0" tIns="0" rIns="0" bIns="0" rtlCol="0">
            <a:noAutofit/>
          </a:bodyPr>
          <a:lstStyle/>
          <a:p>
            <a:pPr marL="12700" marR="32575">
              <a:lnSpc>
                <a:spcPts val="1300"/>
              </a:lnSpc>
              <a:spcBef>
                <a:spcPts val="65"/>
              </a:spcBef>
            </a:pPr>
            <a:r>
              <a:rPr sz="1150" dirty="0" smtClean="0">
                <a:solidFill>
                  <a:srgbClr val="4B4653"/>
                </a:solidFill>
                <a:latin typeface="Arial"/>
                <a:cs typeface="Arial"/>
              </a:rPr>
              <a:t>f</a:t>
            </a:r>
            <a:r>
              <a:rPr sz="1150" dirty="0" smtClean="0">
                <a:solidFill>
                  <a:srgbClr val="CCC1A6"/>
                </a:solidFill>
                <a:latin typeface="Arial"/>
                <a:cs typeface="Arial"/>
              </a:rPr>
              <a:t>l</a:t>
            </a:r>
            <a:r>
              <a:rPr sz="1150" dirty="0" smtClean="0">
                <a:solidFill>
                  <a:srgbClr val="5D5A6A"/>
                </a:solidFill>
                <a:latin typeface="Arial"/>
                <a:cs typeface="Arial"/>
              </a:rPr>
              <a:t>ormat</a:t>
            </a:r>
            <a:r>
              <a:rPr sz="1150" spc="59" dirty="0" smtClean="0">
                <a:solidFill>
                  <a:srgbClr val="5D5A6A"/>
                </a:solidFill>
                <a:latin typeface="Arial"/>
                <a:cs typeface="Arial"/>
              </a:rPr>
              <a:t> </a:t>
            </a:r>
            <a:r>
              <a:rPr sz="1150" spc="0" dirty="0" smtClean="0">
                <a:solidFill>
                  <a:srgbClr val="4B4653"/>
                </a:solidFill>
                <a:latin typeface="Arial"/>
                <a:cs typeface="Arial"/>
              </a:rPr>
              <a:t>of</a:t>
            </a:r>
            <a:r>
              <a:rPr sz="1150" spc="59" dirty="0" smtClean="0">
                <a:solidFill>
                  <a:srgbClr val="4B4653"/>
                </a:solidFill>
                <a:latin typeface="Arial"/>
                <a:cs typeface="Arial"/>
              </a:rPr>
              <a:t> </a:t>
            </a:r>
            <a:r>
              <a:rPr sz="1150" spc="0" dirty="0" smtClean="0">
                <a:solidFill>
                  <a:srgbClr val="4B4653"/>
                </a:solidFill>
                <a:latin typeface="Arial"/>
                <a:cs typeface="Arial"/>
              </a:rPr>
              <a:t>t</a:t>
            </a:r>
            <a:r>
              <a:rPr sz="1150" spc="0" dirty="0" smtClean="0">
                <a:solidFill>
                  <a:srgbClr val="5D5A6A"/>
                </a:solidFill>
                <a:latin typeface="Arial"/>
                <a:cs typeface="Arial"/>
              </a:rPr>
              <a:t>he </a:t>
            </a:r>
            <a:r>
              <a:rPr sz="1150" spc="113" dirty="0" smtClean="0">
                <a:solidFill>
                  <a:srgbClr val="5D5A6A"/>
                </a:solidFill>
                <a:latin typeface="Arial"/>
                <a:cs typeface="Arial"/>
              </a:rPr>
              <a:t> </a:t>
            </a:r>
            <a:r>
              <a:rPr sz="1150" spc="0" dirty="0" smtClean="0">
                <a:solidFill>
                  <a:srgbClr val="5D5A6A"/>
                </a:solidFill>
                <a:latin typeface="Arial"/>
                <a:cs typeface="Arial"/>
              </a:rPr>
              <a:t>MP'OR</a:t>
            </a:r>
            <a:r>
              <a:rPr sz="1150" spc="0" dirty="0" smtClean="0">
                <a:solidFill>
                  <a:srgbClr val="4B4653"/>
                </a:solidFill>
                <a:latin typeface="Arial"/>
                <a:cs typeface="Arial"/>
              </a:rPr>
              <a:t>T</a:t>
            </a:r>
            <a:r>
              <a:rPr sz="1150" spc="292" dirty="0" smtClean="0">
                <a:solidFill>
                  <a:srgbClr val="4B4653"/>
                </a:solidFill>
                <a:latin typeface="Arial"/>
                <a:cs typeface="Arial"/>
              </a:rPr>
              <a:t> </a:t>
            </a:r>
            <a:r>
              <a:rPr sz="1150" spc="0" dirty="0" smtClean="0">
                <a:solidFill>
                  <a:srgbClr val="5D5A6A"/>
                </a:solidFill>
                <a:latin typeface="Arial"/>
                <a:cs typeface="Arial"/>
              </a:rPr>
              <a:t>c</a:t>
            </a:r>
            <a:r>
              <a:rPr sz="1150" spc="0" dirty="0" smtClean="0">
                <a:solidFill>
                  <a:srgbClr val="4B4653"/>
                </a:solidFill>
                <a:latin typeface="Arial"/>
                <a:cs typeface="Arial"/>
              </a:rPr>
              <a:t>o</a:t>
            </a:r>
            <a:r>
              <a:rPr sz="1150" spc="0" dirty="0" smtClean="0">
                <a:solidFill>
                  <a:srgbClr val="5D5A6A"/>
                </a:solidFill>
                <a:latin typeface="Arial"/>
                <a:cs typeface="Arial"/>
              </a:rPr>
              <a:t>mmand:</a:t>
            </a:r>
            <a:endParaRPr sz="1150" dirty="0">
              <a:latin typeface="Arial"/>
              <a:cs typeface="Arial"/>
            </a:endParaRPr>
          </a:p>
          <a:p>
            <a:pPr marL="184163">
              <a:lnSpc>
                <a:spcPts val="1789"/>
              </a:lnSpc>
              <a:spcBef>
                <a:spcPts val="24"/>
              </a:spcBef>
            </a:pPr>
            <a:r>
              <a:rPr sz="1150" dirty="0" smtClean="0">
                <a:solidFill>
                  <a:srgbClr val="4B4653"/>
                </a:solidFill>
                <a:latin typeface="Arial"/>
                <a:cs typeface="Arial"/>
              </a:rPr>
              <a:t>.</a:t>
            </a:r>
            <a:r>
              <a:rPr sz="1150" dirty="0" smtClean="0">
                <a:solidFill>
                  <a:srgbClr val="5D5A6A"/>
                </a:solidFill>
                <a:latin typeface="Arial"/>
                <a:cs typeface="Arial"/>
              </a:rPr>
              <a:t>I</a:t>
            </a:r>
            <a:r>
              <a:rPr sz="1150" dirty="0" smtClean="0">
                <a:solidFill>
                  <a:srgbClr val="4B4653"/>
                </a:solidFill>
                <a:latin typeface="Arial"/>
                <a:cs typeface="Arial"/>
              </a:rPr>
              <a:t>MPOR</a:t>
            </a:r>
            <a:r>
              <a:rPr sz="1150" dirty="0" smtClean="0">
                <a:solidFill>
                  <a:srgbClr val="302B3A"/>
                </a:solidFill>
                <a:latin typeface="Arial"/>
                <a:cs typeface="Arial"/>
              </a:rPr>
              <a:t>T</a:t>
            </a:r>
            <a:r>
              <a:rPr sz="1150" spc="59" dirty="0" smtClean="0">
                <a:solidFill>
                  <a:srgbClr val="302B3A"/>
                </a:solidFill>
                <a:latin typeface="Arial"/>
                <a:cs typeface="Arial"/>
              </a:rPr>
              <a:t> </a:t>
            </a:r>
            <a:r>
              <a:rPr sz="1150" spc="0" dirty="0" smtClean="0">
                <a:solidFill>
                  <a:srgbClr val="4B4653"/>
                </a:solidFill>
                <a:latin typeface="Arial"/>
                <a:cs typeface="Arial"/>
              </a:rPr>
              <a:t>{</a:t>
            </a:r>
            <a:r>
              <a:rPr sz="1150" spc="268" dirty="0" smtClean="0">
                <a:solidFill>
                  <a:srgbClr val="4B4653"/>
                </a:solidFill>
                <a:latin typeface="Arial"/>
                <a:cs typeface="Arial"/>
              </a:rPr>
              <a:t> </a:t>
            </a:r>
            <a:r>
              <a:rPr sz="1150" spc="0" dirty="0" smtClean="0">
                <a:solidFill>
                  <a:srgbClr val="302B3A"/>
                </a:solidFill>
                <a:latin typeface="Arial"/>
                <a:cs typeface="Arial"/>
              </a:rPr>
              <a:t>F</a:t>
            </a:r>
            <a:r>
              <a:rPr sz="1150" spc="0" dirty="0" smtClean="0">
                <a:solidFill>
                  <a:srgbClr val="4B4653"/>
                </a:solidFill>
                <a:latin typeface="Arial"/>
                <a:cs typeface="Arial"/>
              </a:rPr>
              <a:t>ILE </a:t>
            </a:r>
            <a:r>
              <a:rPr sz="1150" spc="44" dirty="0" smtClean="0">
                <a:solidFill>
                  <a:srgbClr val="4B4653"/>
                </a:solidFill>
                <a:latin typeface="Arial"/>
                <a:cs typeface="Arial"/>
              </a:rPr>
              <a:t> </a:t>
            </a:r>
            <a:r>
              <a:rPr sz="1700" spc="0" dirty="0" smtClean="0">
                <a:solidFill>
                  <a:srgbClr val="5D5A6A"/>
                </a:solidFill>
                <a:latin typeface="Arial"/>
                <a:cs typeface="Arial"/>
              </a:rPr>
              <a:t>I  </a:t>
            </a:r>
            <a:r>
              <a:rPr sz="1700" spc="35" dirty="0" smtClean="0">
                <a:solidFill>
                  <a:srgbClr val="5D5A6A"/>
                </a:solidFill>
                <a:latin typeface="Arial"/>
                <a:cs typeface="Arial"/>
              </a:rPr>
              <a:t> </a:t>
            </a:r>
            <a:r>
              <a:rPr sz="1150" spc="0" dirty="0" smtClean="0">
                <a:solidFill>
                  <a:srgbClr val="4B4653"/>
                </a:solidFill>
                <a:latin typeface="Arial"/>
                <a:cs typeface="Arial"/>
              </a:rPr>
              <a:t>D  </a:t>
            </a:r>
            <a:r>
              <a:rPr sz="1150" spc="81" dirty="0" smtClean="0">
                <a:solidFill>
                  <a:srgbClr val="4B4653"/>
                </a:solidFill>
                <a:latin typeface="Arial"/>
                <a:cs typeface="Arial"/>
              </a:rPr>
              <a:t> </a:t>
            </a:r>
            <a:r>
              <a:rPr sz="1150" spc="0" dirty="0" smtClean="0">
                <a:solidFill>
                  <a:srgbClr val="4B4653"/>
                </a:solidFill>
                <a:latin typeface="Arial"/>
                <a:cs typeface="Arial"/>
              </a:rPr>
              <a:t>A</a:t>
            </a:r>
            <a:r>
              <a:rPr sz="1150" spc="0" dirty="0" smtClean="0">
                <a:solidFill>
                  <a:srgbClr val="7CC0EB"/>
                </a:solidFill>
                <a:latin typeface="Arial"/>
                <a:cs typeface="Arial"/>
              </a:rPr>
              <a:t>.</a:t>
            </a:r>
            <a:r>
              <a:rPr sz="1150" spc="0" dirty="0" smtClean="0">
                <a:solidFill>
                  <a:srgbClr val="4B4653"/>
                </a:solidFill>
                <a:latin typeface="Arial"/>
                <a:cs typeface="Arial"/>
              </a:rPr>
              <a:t>ME</a:t>
            </a:r>
            <a:r>
              <a:rPr sz="1150" spc="-4" dirty="0" smtClean="0">
                <a:solidFill>
                  <a:srgbClr val="4B4653"/>
                </a:solidFill>
                <a:latin typeface="Arial"/>
                <a:cs typeface="Arial"/>
              </a:rPr>
              <a:t>}</a:t>
            </a:r>
            <a:r>
              <a:rPr sz="1150" spc="0" dirty="0" smtClean="0">
                <a:solidFill>
                  <a:srgbClr val="302B3A"/>
                </a:solidFill>
                <a:latin typeface="Arial"/>
                <a:cs typeface="Arial"/>
              </a:rPr>
              <a:t>=</a:t>
            </a:r>
            <a:r>
              <a:rPr sz="1150" spc="59" dirty="0" smtClean="0">
                <a:solidFill>
                  <a:srgbClr val="302B3A"/>
                </a:solidFill>
                <a:latin typeface="Arial"/>
                <a:cs typeface="Arial"/>
              </a:rPr>
              <a:t> </a:t>
            </a:r>
            <a:r>
              <a:rPr sz="1150" spc="0" dirty="0" smtClean="0">
                <a:solidFill>
                  <a:srgbClr val="5D5A6A"/>
                </a:solidFill>
                <a:latin typeface="Arial"/>
                <a:cs typeface="Arial"/>
              </a:rPr>
              <a:t>&lt;</a:t>
            </a:r>
            <a:r>
              <a:rPr sz="1150" spc="0" dirty="0" smtClean="0">
                <a:solidFill>
                  <a:srgbClr val="4B4653"/>
                </a:solidFill>
                <a:latin typeface="Arial"/>
                <a:cs typeface="Arial"/>
              </a:rPr>
              <a:t>fi</a:t>
            </a:r>
            <a:r>
              <a:rPr sz="1150" spc="0" dirty="0" smtClean="0">
                <a:solidFill>
                  <a:srgbClr val="302B3A"/>
                </a:solidFill>
                <a:latin typeface="Arial"/>
                <a:cs typeface="Arial"/>
              </a:rPr>
              <a:t>l</a:t>
            </a:r>
            <a:r>
              <a:rPr sz="1150" spc="0" dirty="0" smtClean="0">
                <a:solidFill>
                  <a:srgbClr val="4B4653"/>
                </a:solidFill>
                <a:latin typeface="Arial"/>
                <a:cs typeface="Arial"/>
              </a:rPr>
              <a:t>ename&gt;(</a:t>
            </a:r>
            <a:r>
              <a:rPr sz="1150" spc="0" dirty="0" smtClean="0">
                <a:solidFill>
                  <a:srgbClr val="5D5A6A"/>
                </a:solidFill>
                <a:latin typeface="Arial"/>
                <a:cs typeface="Arial"/>
              </a:rPr>
              <a:t>,</a:t>
            </a:r>
            <a:r>
              <a:rPr sz="1150" spc="0" dirty="0" smtClean="0">
                <a:solidFill>
                  <a:srgbClr val="4B4653"/>
                </a:solidFill>
                <a:latin typeface="Arial"/>
                <a:cs typeface="Arial"/>
              </a:rPr>
              <a:t>S</a:t>
            </a:r>
            <a:r>
              <a:rPr sz="1150" spc="0" dirty="0" smtClean="0">
                <a:solidFill>
                  <a:srgbClr val="E5B270"/>
                </a:solidFill>
                <a:latin typeface="Arial"/>
                <a:cs typeface="Arial"/>
              </a:rPr>
              <a:t>I</a:t>
            </a:r>
            <a:r>
              <a:rPr sz="1150" spc="0" dirty="0" smtClean="0">
                <a:solidFill>
                  <a:srgbClr val="4B4653"/>
                </a:solidFill>
                <a:latin typeface="Arial"/>
                <a:cs typeface="Arial"/>
              </a:rPr>
              <a:t>K</a:t>
            </a:r>
            <a:r>
              <a:rPr sz="1150" spc="0" dirty="0" smtClean="0">
                <a:solidFill>
                  <a:srgbClr val="5D5A6A"/>
                </a:solidFill>
                <a:latin typeface="Arial"/>
                <a:cs typeface="Arial"/>
              </a:rPr>
              <a:t>I</a:t>
            </a:r>
            <a:r>
              <a:rPr sz="1150" spc="0" dirty="0" smtClean="0">
                <a:solidFill>
                  <a:srgbClr val="4B4653"/>
                </a:solidFill>
                <a:latin typeface="Arial"/>
                <a:cs typeface="Arial"/>
              </a:rPr>
              <a:t>P</a:t>
            </a:r>
            <a:r>
              <a:rPr sz="1150" spc="0" dirty="0" smtClean="0">
                <a:solidFill>
                  <a:srgbClr val="302B3A"/>
                </a:solidFill>
                <a:latin typeface="Arial"/>
                <a:cs typeface="Arial"/>
              </a:rPr>
              <a:t>=</a:t>
            </a:r>
            <a:r>
              <a:rPr sz="1150" spc="0" dirty="0" smtClean="0">
                <a:solidFill>
                  <a:srgbClr val="5D5A6A"/>
                </a:solidFill>
                <a:latin typeface="Arial"/>
                <a:cs typeface="Arial"/>
              </a:rPr>
              <a:t>n</a:t>
            </a:r>
            <a:r>
              <a:rPr sz="1150" spc="0" dirty="0" smtClean="0">
                <a:solidFill>
                  <a:srgbClr val="302B3A"/>
                </a:solidFill>
                <a:latin typeface="Arial"/>
                <a:cs typeface="Arial"/>
              </a:rPr>
              <a:t>]</a:t>
            </a:r>
            <a:endParaRPr sz="1150" dirty="0">
              <a:latin typeface="Arial"/>
              <a:cs typeface="Arial"/>
            </a:endParaRPr>
          </a:p>
        </p:txBody>
      </p:sp>
      <p:sp>
        <p:nvSpPr>
          <p:cNvPr id="64" name="object 12"/>
          <p:cNvSpPr txBox="1"/>
          <p:nvPr/>
        </p:nvSpPr>
        <p:spPr>
          <a:xfrm>
            <a:off x="497119" y="2872696"/>
            <a:ext cx="2584534" cy="198119"/>
          </a:xfrm>
          <a:prstGeom prst="rect">
            <a:avLst/>
          </a:prstGeom>
        </p:spPr>
        <p:txBody>
          <a:bodyPr wrap="square" lIns="0" tIns="0" rIns="0" bIns="0" rtlCol="0">
            <a:noAutofit/>
          </a:bodyPr>
          <a:lstStyle/>
          <a:p>
            <a:pPr marL="12700">
              <a:lnSpc>
                <a:spcPts val="1485"/>
              </a:lnSpc>
              <a:spcBef>
                <a:spcPts val="74"/>
              </a:spcBef>
            </a:pPr>
            <a:r>
              <a:rPr sz="1150" dirty="0" smtClean="0">
                <a:solidFill>
                  <a:srgbClr val="4B4653"/>
                </a:solidFill>
                <a:latin typeface="Arial"/>
                <a:cs typeface="Arial"/>
              </a:rPr>
              <a:t>For</a:t>
            </a:r>
            <a:r>
              <a:rPr sz="1150" spc="129" dirty="0" smtClean="0">
                <a:solidFill>
                  <a:srgbClr val="4B4653"/>
                </a:solidFill>
                <a:latin typeface="Arial"/>
                <a:cs typeface="Arial"/>
              </a:rPr>
              <a:t> </a:t>
            </a:r>
            <a:r>
              <a:rPr sz="1150" spc="0" dirty="0" smtClean="0">
                <a:solidFill>
                  <a:srgbClr val="4B4653"/>
                </a:solidFill>
                <a:latin typeface="Arial"/>
                <a:cs typeface="Arial"/>
              </a:rPr>
              <a:t>Network-At</a:t>
            </a:r>
            <a:r>
              <a:rPr sz="1150" spc="-4" dirty="0" smtClean="0">
                <a:solidFill>
                  <a:srgbClr val="4B4653"/>
                </a:solidFill>
                <a:latin typeface="Arial"/>
                <a:cs typeface="Arial"/>
              </a:rPr>
              <a:t>t</a:t>
            </a:r>
            <a:r>
              <a:rPr sz="1150" spc="0" dirty="0" smtClean="0">
                <a:solidFill>
                  <a:srgbClr val="4B4653"/>
                </a:solidFill>
                <a:latin typeface="Arial"/>
                <a:cs typeface="Arial"/>
              </a:rPr>
              <a:t>ac  </a:t>
            </a:r>
            <a:r>
              <a:rPr sz="1150" spc="-54" dirty="0" smtClean="0">
                <a:solidFill>
                  <a:srgbClr val="4B4653"/>
                </a:solidFill>
                <a:latin typeface="Arial"/>
                <a:cs typeface="Arial"/>
              </a:rPr>
              <a:t> </a:t>
            </a:r>
            <a:r>
              <a:rPr sz="1150" spc="0" dirty="0" smtClean="0">
                <a:solidFill>
                  <a:srgbClr val="4B4653"/>
                </a:solidFill>
                <a:latin typeface="Arial"/>
                <a:cs typeface="Arial"/>
              </a:rPr>
              <a:t>ed</a:t>
            </a:r>
            <a:r>
              <a:rPr sz="1150" spc="15" dirty="0" smtClean="0">
                <a:solidFill>
                  <a:srgbClr val="4B4653"/>
                </a:solidFill>
                <a:latin typeface="Arial"/>
                <a:cs typeface="Arial"/>
              </a:rPr>
              <a:t> </a:t>
            </a:r>
            <a:r>
              <a:rPr sz="1350" spc="0" dirty="0" smtClean="0">
                <a:solidFill>
                  <a:srgbClr val="4B4653"/>
                </a:solidFill>
                <a:latin typeface="Times New Roman"/>
                <a:cs typeface="Times New Roman"/>
              </a:rPr>
              <a:t>Systems</a:t>
            </a:r>
            <a:r>
              <a:rPr sz="1350" spc="0" dirty="0" smtClean="0">
                <a:solidFill>
                  <a:srgbClr val="90CCF1"/>
                </a:solidFill>
                <a:latin typeface="Times New Roman"/>
                <a:cs typeface="Times New Roman"/>
              </a:rPr>
              <a:t>.</a:t>
            </a:r>
            <a:r>
              <a:rPr sz="1350" spc="0" dirty="0" smtClean="0">
                <a:solidFill>
                  <a:srgbClr val="4B4653"/>
                </a:solidFill>
                <a:latin typeface="Times New Roman"/>
                <a:cs typeface="Times New Roman"/>
              </a:rPr>
              <a:t>:</a:t>
            </a:r>
            <a:endParaRPr sz="1350" dirty="0">
              <a:latin typeface="Times New Roman"/>
              <a:cs typeface="Times New Roman"/>
            </a:endParaRPr>
          </a:p>
        </p:txBody>
      </p:sp>
      <p:sp>
        <p:nvSpPr>
          <p:cNvPr id="65" name="object 11"/>
          <p:cNvSpPr txBox="1"/>
          <p:nvPr/>
        </p:nvSpPr>
        <p:spPr>
          <a:xfrm>
            <a:off x="497117" y="4572740"/>
            <a:ext cx="2533096" cy="175260"/>
          </a:xfrm>
          <a:prstGeom prst="rect">
            <a:avLst/>
          </a:prstGeom>
        </p:spPr>
        <p:txBody>
          <a:bodyPr wrap="square" lIns="0" tIns="0" rIns="0" bIns="0" rtlCol="0">
            <a:noAutofit/>
          </a:bodyPr>
          <a:lstStyle/>
          <a:p>
            <a:pPr marL="12700">
              <a:lnSpc>
                <a:spcPts val="1300"/>
              </a:lnSpc>
              <a:spcBef>
                <a:spcPts val="65"/>
              </a:spcBef>
            </a:pPr>
            <a:r>
              <a:rPr sz="1150" dirty="0" smtClean="0">
                <a:solidFill>
                  <a:srgbClr val="4B4653"/>
                </a:solidFill>
                <a:latin typeface="Arial"/>
                <a:cs typeface="Arial"/>
              </a:rPr>
              <a:t>For</a:t>
            </a:r>
            <a:r>
              <a:rPr sz="1150" spc="59" dirty="0" smtClean="0">
                <a:solidFill>
                  <a:srgbClr val="4B4653"/>
                </a:solidFill>
                <a:latin typeface="Arial"/>
                <a:cs typeface="Arial"/>
              </a:rPr>
              <a:t> </a:t>
            </a:r>
            <a:r>
              <a:rPr sz="1150" spc="0" dirty="0" smtClean="0">
                <a:solidFill>
                  <a:srgbClr val="4B4653"/>
                </a:solidFill>
                <a:latin typeface="Arial"/>
                <a:cs typeface="Arial"/>
              </a:rPr>
              <a:t>Channe</a:t>
            </a:r>
            <a:r>
              <a:rPr sz="1150" spc="0" dirty="0" smtClean="0">
                <a:solidFill>
                  <a:srgbClr val="5D5A6A"/>
                </a:solidFill>
                <a:latin typeface="Arial"/>
                <a:cs typeface="Arial"/>
              </a:rPr>
              <a:t>l</a:t>
            </a:r>
            <a:r>
              <a:rPr sz="1150" spc="0" dirty="0" smtClean="0">
                <a:solidFill>
                  <a:srgbClr val="302B3A"/>
                </a:solidFill>
                <a:latin typeface="Arial"/>
                <a:cs typeface="Arial"/>
              </a:rPr>
              <a:t>-</a:t>
            </a:r>
            <a:r>
              <a:rPr sz="1150" spc="0" dirty="0" smtClean="0">
                <a:solidFill>
                  <a:srgbClr val="4B4653"/>
                </a:solidFill>
                <a:latin typeface="Arial"/>
                <a:cs typeface="Arial"/>
              </a:rPr>
              <a:t>Atta</a:t>
            </a:r>
            <a:r>
              <a:rPr sz="1150" spc="0" dirty="0" smtClean="0">
                <a:solidFill>
                  <a:srgbClr val="5D5A6A"/>
                </a:solidFill>
                <a:latin typeface="Arial"/>
                <a:cs typeface="Arial"/>
              </a:rPr>
              <a:t>c</a:t>
            </a:r>
            <a:r>
              <a:rPr sz="1150" spc="0" dirty="0" smtClean="0">
                <a:solidFill>
                  <a:srgbClr val="4B4653"/>
                </a:solidFill>
                <a:latin typeface="Arial"/>
                <a:cs typeface="Arial"/>
              </a:rPr>
              <a:t>hed</a:t>
            </a:r>
            <a:r>
              <a:rPr sz="1150" spc="59" dirty="0" smtClean="0">
                <a:solidFill>
                  <a:srgbClr val="4B4653"/>
                </a:solidFill>
                <a:latin typeface="Arial"/>
                <a:cs typeface="Arial"/>
              </a:rPr>
              <a:t> </a:t>
            </a:r>
            <a:r>
              <a:rPr sz="1150" spc="0" dirty="0" smtClean="0">
                <a:solidFill>
                  <a:srgbClr val="4B4653"/>
                </a:solidFill>
                <a:latin typeface="Arial"/>
                <a:cs typeface="Arial"/>
              </a:rPr>
              <a:t>.Sys</a:t>
            </a:r>
            <a:r>
              <a:rPr sz="1150" spc="0" dirty="0" smtClean="0">
                <a:solidFill>
                  <a:srgbClr val="90CCF1"/>
                </a:solidFill>
                <a:latin typeface="Arial"/>
                <a:cs typeface="Arial"/>
              </a:rPr>
              <a:t>.</a:t>
            </a:r>
            <a:r>
              <a:rPr sz="1150" spc="0" dirty="0" smtClean="0">
                <a:solidFill>
                  <a:srgbClr val="4B4653"/>
                </a:solidFill>
                <a:latin typeface="Arial"/>
                <a:cs typeface="Arial"/>
              </a:rPr>
              <a:t>terns</a:t>
            </a:r>
            <a:r>
              <a:rPr sz="1150" spc="0" dirty="0" smtClean="0">
                <a:solidFill>
                  <a:srgbClr val="5D5A6A"/>
                </a:solidFill>
                <a:latin typeface="Arial"/>
                <a:cs typeface="Arial"/>
              </a:rPr>
              <a:t>:</a:t>
            </a:r>
            <a:endParaRPr sz="1150" dirty="0">
              <a:latin typeface="Arial"/>
              <a:cs typeface="Arial"/>
            </a:endParaRPr>
          </a:p>
        </p:txBody>
      </p:sp>
      <p:sp>
        <p:nvSpPr>
          <p:cNvPr id="66" name="object 10"/>
          <p:cNvSpPr txBox="1"/>
          <p:nvPr/>
        </p:nvSpPr>
        <p:spPr>
          <a:xfrm>
            <a:off x="782889" y="5200039"/>
            <a:ext cx="157998" cy="109220"/>
          </a:xfrm>
          <a:prstGeom prst="rect">
            <a:avLst/>
          </a:prstGeom>
        </p:spPr>
        <p:txBody>
          <a:bodyPr wrap="square" lIns="0" tIns="0" rIns="0" bIns="0" rtlCol="0">
            <a:noAutofit/>
          </a:bodyPr>
          <a:lstStyle/>
          <a:p>
            <a:pPr marL="12700">
              <a:lnSpc>
                <a:spcPct val="95825"/>
              </a:lnSpc>
              <a:spcBef>
                <a:spcPts val="25"/>
              </a:spcBef>
            </a:pPr>
            <a:r>
              <a:rPr sz="650" dirty="0" smtClean="0">
                <a:solidFill>
                  <a:srgbClr val="9D6D8A"/>
                </a:solidFill>
                <a:latin typeface="Arial"/>
                <a:cs typeface="Arial"/>
              </a:rPr>
              <a:t>.</a:t>
            </a:r>
            <a:r>
              <a:rPr sz="650" dirty="0" smtClean="0">
                <a:solidFill>
                  <a:srgbClr val="406D91"/>
                </a:solidFill>
                <a:latin typeface="Arial"/>
                <a:cs typeface="Arial"/>
              </a:rPr>
              <a:t>I</a:t>
            </a:r>
            <a:r>
              <a:rPr sz="650" dirty="0" smtClean="0">
                <a:solidFill>
                  <a:srgbClr val="5D5A6A"/>
                </a:solidFill>
                <a:latin typeface="Arial"/>
                <a:cs typeface="Arial"/>
              </a:rPr>
              <a:t>M</a:t>
            </a:r>
            <a:endParaRPr sz="650">
              <a:latin typeface="Arial"/>
              <a:cs typeface="Arial"/>
            </a:endParaRPr>
          </a:p>
        </p:txBody>
      </p:sp>
      <p:sp>
        <p:nvSpPr>
          <p:cNvPr id="67" name="object 9"/>
          <p:cNvSpPr txBox="1"/>
          <p:nvPr/>
        </p:nvSpPr>
        <p:spPr>
          <a:xfrm>
            <a:off x="1724796" y="5204040"/>
            <a:ext cx="112220" cy="115569"/>
          </a:xfrm>
          <a:prstGeom prst="rect">
            <a:avLst/>
          </a:prstGeom>
        </p:spPr>
        <p:txBody>
          <a:bodyPr wrap="square" lIns="0" tIns="0" rIns="0" bIns="0" rtlCol="0">
            <a:noAutofit/>
          </a:bodyPr>
          <a:lstStyle/>
          <a:p>
            <a:pPr marL="12700">
              <a:lnSpc>
                <a:spcPct val="95825"/>
              </a:lnSpc>
              <a:spcBef>
                <a:spcPts val="15"/>
              </a:spcBef>
            </a:pPr>
            <a:r>
              <a:rPr sz="700" spc="0" dirty="0" smtClean="0">
                <a:solidFill>
                  <a:srgbClr val="827969"/>
                </a:solidFill>
                <a:latin typeface="Arial"/>
                <a:cs typeface="Arial"/>
              </a:rPr>
              <a:t>TI</a:t>
            </a:r>
            <a:endParaRPr sz="700">
              <a:latin typeface="Arial"/>
              <a:cs typeface="Arial"/>
            </a:endParaRPr>
          </a:p>
        </p:txBody>
      </p:sp>
      <p:sp>
        <p:nvSpPr>
          <p:cNvPr id="68" name="object 8"/>
          <p:cNvSpPr txBox="1"/>
          <p:nvPr/>
        </p:nvSpPr>
        <p:spPr>
          <a:xfrm>
            <a:off x="2316913" y="5240221"/>
            <a:ext cx="321522" cy="276860"/>
          </a:xfrm>
          <a:prstGeom prst="rect">
            <a:avLst/>
          </a:prstGeom>
        </p:spPr>
        <p:txBody>
          <a:bodyPr wrap="square" lIns="0" tIns="0" rIns="0" bIns="0" rtlCol="0">
            <a:noAutofit/>
          </a:bodyPr>
          <a:lstStyle/>
          <a:p>
            <a:pPr marL="12700">
              <a:lnSpc>
                <a:spcPts val="2120"/>
              </a:lnSpc>
              <a:spcBef>
                <a:spcPts val="106"/>
              </a:spcBef>
            </a:pPr>
            <a:r>
              <a:rPr sz="1950" dirty="0" smtClean="0">
                <a:solidFill>
                  <a:srgbClr val="787812"/>
                </a:solidFill>
                <a:latin typeface="Arial"/>
                <a:cs typeface="Arial"/>
              </a:rPr>
              <a:t>I</a:t>
            </a:r>
            <a:r>
              <a:rPr sz="1950" dirty="0" smtClean="0">
                <a:solidFill>
                  <a:srgbClr val="363620"/>
                </a:solidFill>
                <a:latin typeface="Arial"/>
                <a:cs typeface="Arial"/>
              </a:rPr>
              <a:t>L</a:t>
            </a:r>
            <a:endParaRPr sz="1950">
              <a:latin typeface="Arial"/>
              <a:cs typeface="Arial"/>
            </a:endParaRPr>
          </a:p>
        </p:txBody>
      </p:sp>
      <p:sp>
        <p:nvSpPr>
          <p:cNvPr id="69" name="object 7"/>
          <p:cNvSpPr txBox="1"/>
          <p:nvPr/>
        </p:nvSpPr>
        <p:spPr>
          <a:xfrm>
            <a:off x="1402441" y="5307221"/>
            <a:ext cx="48288" cy="208280"/>
          </a:xfrm>
          <a:prstGeom prst="rect">
            <a:avLst/>
          </a:prstGeom>
        </p:spPr>
        <p:txBody>
          <a:bodyPr wrap="square" lIns="0" tIns="0" rIns="0" bIns="0" rtlCol="0">
            <a:noAutofit/>
          </a:bodyPr>
          <a:lstStyle/>
          <a:p>
            <a:pPr algn="ctr">
              <a:lnSpc>
                <a:spcPts val="1575"/>
              </a:lnSpc>
              <a:spcBef>
                <a:spcPts val="78"/>
              </a:spcBef>
            </a:pPr>
            <a:r>
              <a:rPr sz="1450" spc="0" dirty="0" smtClean="0">
                <a:solidFill>
                  <a:srgbClr val="040602"/>
                </a:solidFill>
                <a:latin typeface="Arial"/>
                <a:cs typeface="Arial"/>
              </a:rPr>
              <a:t>I</a:t>
            </a:r>
            <a:endParaRPr sz="1450">
              <a:latin typeface="Arial"/>
              <a:cs typeface="Arial"/>
            </a:endParaRPr>
          </a:p>
        </p:txBody>
      </p:sp>
      <p:sp>
        <p:nvSpPr>
          <p:cNvPr id="70" name="object 6"/>
          <p:cNvSpPr txBox="1"/>
          <p:nvPr/>
        </p:nvSpPr>
        <p:spPr>
          <a:xfrm>
            <a:off x="1596771" y="5392636"/>
            <a:ext cx="39157" cy="102870"/>
          </a:xfrm>
          <a:prstGeom prst="rect">
            <a:avLst/>
          </a:prstGeom>
        </p:spPr>
        <p:txBody>
          <a:bodyPr wrap="square" lIns="0" tIns="0" rIns="0" bIns="0" rtlCol="0">
            <a:noAutofit/>
          </a:bodyPr>
          <a:lstStyle/>
          <a:p>
            <a:pPr marL="12700">
              <a:lnSpc>
                <a:spcPct val="95825"/>
              </a:lnSpc>
              <a:spcBef>
                <a:spcPts val="30"/>
              </a:spcBef>
            </a:pPr>
            <a:r>
              <a:rPr sz="600" spc="0" dirty="0" smtClean="0">
                <a:solidFill>
                  <a:srgbClr val="5683B2"/>
                </a:solidFill>
                <a:latin typeface="Arial"/>
                <a:cs typeface="Arial"/>
              </a:rPr>
              <a:t>I</a:t>
            </a:r>
            <a:endParaRPr sz="600">
              <a:latin typeface="Arial"/>
              <a:cs typeface="Arial"/>
            </a:endParaRPr>
          </a:p>
        </p:txBody>
      </p:sp>
      <p:sp>
        <p:nvSpPr>
          <p:cNvPr id="71" name="object 5"/>
          <p:cNvSpPr txBox="1"/>
          <p:nvPr/>
        </p:nvSpPr>
        <p:spPr>
          <a:xfrm>
            <a:off x="830898" y="5475584"/>
            <a:ext cx="3633590" cy="212090"/>
          </a:xfrm>
          <a:prstGeom prst="rect">
            <a:avLst/>
          </a:prstGeom>
        </p:spPr>
        <p:txBody>
          <a:bodyPr wrap="square" lIns="0" tIns="0" rIns="0" bIns="0" rtlCol="0">
            <a:noAutofit/>
          </a:bodyPr>
          <a:lstStyle/>
          <a:p>
            <a:pPr marL="12700">
              <a:lnSpc>
                <a:spcPts val="1600"/>
              </a:lnSpc>
              <a:spcBef>
                <a:spcPts val="80"/>
              </a:spcBef>
            </a:pPr>
            <a:r>
              <a:rPr sz="950" dirty="0" smtClean="0">
                <a:solidFill>
                  <a:srgbClr val="5D5A6A"/>
                </a:solidFill>
                <a:latin typeface="Arial"/>
                <a:cs typeface="Arial"/>
              </a:rPr>
              <a:t>A</a:t>
            </a:r>
            <a:r>
              <a:rPr sz="950" dirty="0" smtClean="0">
                <a:solidFill>
                  <a:srgbClr val="A6D3F0"/>
                </a:solidFill>
                <a:latin typeface="Arial"/>
                <a:cs typeface="Arial"/>
              </a:rPr>
              <a:t>.</a:t>
            </a:r>
            <a:r>
              <a:rPr sz="950" spc="44" dirty="0" smtClean="0">
                <a:solidFill>
                  <a:srgbClr val="A6D3F0"/>
                </a:solidFill>
                <a:latin typeface="Arial"/>
                <a:cs typeface="Arial"/>
              </a:rPr>
              <a:t> </a:t>
            </a:r>
            <a:r>
              <a:rPr sz="900" spc="0" dirty="0" smtClean="0">
                <a:solidFill>
                  <a:srgbClr val="787812"/>
                </a:solidFill>
                <a:latin typeface="Times New Roman"/>
                <a:cs typeface="Times New Roman"/>
              </a:rPr>
              <a:t>)'--</a:t>
            </a:r>
            <a:r>
              <a:rPr sz="900" spc="0" dirty="0" smtClean="0">
                <a:solidFill>
                  <a:srgbClr val="454500"/>
                </a:solidFill>
                <a:latin typeface="Times New Roman"/>
                <a:cs typeface="Times New Roman"/>
              </a:rPr>
              <a:t>-----.----------.----------</a:t>
            </a:r>
            <a:r>
              <a:rPr sz="900" spc="0" dirty="0" smtClean="0">
                <a:solidFill>
                  <a:srgbClr val="19190B"/>
                </a:solidFill>
                <a:latin typeface="Times New Roman"/>
                <a:cs typeface="Times New Roman"/>
              </a:rPr>
              <a:t>--1..</a:t>
            </a:r>
            <a:r>
              <a:rPr sz="900" spc="54" dirty="0" smtClean="0">
                <a:solidFill>
                  <a:srgbClr val="19190B"/>
                </a:solidFill>
                <a:latin typeface="Times New Roman"/>
                <a:cs typeface="Times New Roman"/>
              </a:rPr>
              <a:t>.</a:t>
            </a:r>
            <a:r>
              <a:rPr sz="1450" spc="0" dirty="0" smtClean="0">
                <a:solidFill>
                  <a:srgbClr val="19190B"/>
                </a:solidFill>
                <a:latin typeface="Arial"/>
                <a:cs typeface="Arial"/>
              </a:rPr>
              <a:t>I</a:t>
            </a:r>
            <a:endParaRPr sz="1450">
              <a:latin typeface="Arial"/>
              <a:cs typeface="Arial"/>
            </a:endParaRPr>
          </a:p>
        </p:txBody>
      </p:sp>
    </p:spTree>
    <p:extLst>
      <p:ext uri="{BB962C8B-B14F-4D97-AF65-F5344CB8AC3E}">
        <p14:creationId xmlns:p14="http://schemas.microsoft.com/office/powerpoint/2010/main" val="1161492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6" name="Title 25"/>
          <p:cNvSpPr>
            <a:spLocks noGrp="1"/>
          </p:cNvSpPr>
          <p:nvPr>
            <p:ph type="title"/>
          </p:nvPr>
        </p:nvSpPr>
        <p:spPr/>
        <p:txBody>
          <a:bodyPr/>
          <a:lstStyle/>
          <a:p>
            <a:r>
              <a:rPr lang="en-US" dirty="0"/>
              <a:t>Using BTEQ to Import </a:t>
            </a:r>
            <a:r>
              <a:rPr lang="en-US" dirty="0" smtClean="0"/>
              <a:t>Data</a:t>
            </a:r>
            <a:endParaRPr lang="en-US" dirty="0"/>
          </a:p>
        </p:txBody>
      </p:sp>
      <p:sp>
        <p:nvSpPr>
          <p:cNvPr id="33" name="Content Placeholder 32"/>
          <p:cNvSpPr>
            <a:spLocks noGrp="1"/>
          </p:cNvSpPr>
          <p:nvPr>
            <p:ph idx="1"/>
          </p:nvPr>
        </p:nvSpPr>
        <p:spPr/>
        <p:txBody>
          <a:bodyPr/>
          <a:lstStyle/>
          <a:p>
            <a:r>
              <a:rPr lang="en-US" dirty="0"/>
              <a:t>Data 	</a:t>
            </a:r>
            <a:r>
              <a:rPr lang="en-US" dirty="0" smtClean="0"/>
              <a:t>	:- </a:t>
            </a:r>
            <a:r>
              <a:rPr lang="en-US" dirty="0"/>
              <a:t>Imports data from the server to Teradata with a USING </a:t>
            </a:r>
            <a:r>
              <a:rPr lang="en-US" dirty="0" smtClean="0"/>
              <a:t>			    clause.</a:t>
            </a:r>
          </a:p>
          <a:p>
            <a:endParaRPr lang="en-US" dirty="0" smtClean="0"/>
          </a:p>
          <a:p>
            <a:r>
              <a:rPr lang="en-US" dirty="0"/>
              <a:t>INDICDATA	:- Import records contain NULL bits</a:t>
            </a:r>
            <a:r>
              <a:rPr lang="en-US" dirty="0" smtClean="0"/>
              <a:t>.</a:t>
            </a:r>
          </a:p>
          <a:p>
            <a:endParaRPr lang="en-US" dirty="0" smtClean="0"/>
          </a:p>
          <a:p>
            <a:r>
              <a:rPr lang="en-US" dirty="0"/>
              <a:t>REPORT	:- Imports Teradata “</a:t>
            </a:r>
            <a:r>
              <a:rPr lang="en-US" dirty="0" err="1"/>
              <a:t>report”data</a:t>
            </a:r>
            <a:r>
              <a:rPr lang="en-US" dirty="0"/>
              <a:t>. Data expected in BTEQ </a:t>
            </a:r>
            <a:r>
              <a:rPr lang="en-US" dirty="0" smtClean="0"/>
              <a:t>			   EXPORTREPORT </a:t>
            </a:r>
            <a:r>
              <a:rPr lang="en-US" dirty="0"/>
              <a:t>format</a:t>
            </a:r>
            <a:r>
              <a:rPr lang="en-US" dirty="0" smtClean="0"/>
              <a:t>.</a:t>
            </a:r>
          </a:p>
          <a:p>
            <a:endParaRPr lang="en-US" dirty="0" smtClean="0"/>
          </a:p>
          <a:p>
            <a:r>
              <a:rPr lang="en-US" dirty="0"/>
              <a:t>VARTEXT	:- Record format as variable length character fields. Default </a:t>
            </a:r>
            <a:r>
              <a:rPr lang="en-US" dirty="0" smtClean="0"/>
              <a:t>		   delimiter </a:t>
            </a:r>
            <a:r>
              <a:rPr lang="en-US" dirty="0"/>
              <a:t>is | or specify with field delimiter within single </a:t>
            </a:r>
            <a:r>
              <a:rPr lang="en-US" dirty="0" smtClean="0"/>
              <a:t>			    quotes</a:t>
            </a:r>
            <a:r>
              <a:rPr lang="en-US" dirty="0"/>
              <a:t>.</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3"/>
            <a:ext cx="0" cy="6362699"/>
          </a:xfrm>
          <a:custGeom>
            <a:avLst/>
            <a:gdLst/>
            <a:ahLst/>
            <a:cxnLst/>
            <a:rect l="l" t="t" r="r" b="b"/>
            <a:pathLst>
              <a:path h="6362699">
                <a:moveTo>
                  <a:pt x="0" y="6362699"/>
                </a:moveTo>
                <a:lnTo>
                  <a:pt x="0" y="0"/>
                </a:lnTo>
                <a:lnTo>
                  <a:pt x="0" y="6362699"/>
                </a:lnTo>
                <a:close/>
              </a:path>
            </a:pathLst>
          </a:custGeom>
          <a:solidFill>
            <a:srgbClr val="F1F1F1"/>
          </a:solidFill>
        </p:spPr>
        <p:txBody>
          <a:bodyPr wrap="square" lIns="0" tIns="0" rIns="0" bIns="0" rtlCol="0">
            <a:noAutofit/>
          </a:bodyPr>
          <a:lstStyle/>
          <a:p>
            <a:endParaRPr/>
          </a:p>
        </p:txBody>
      </p:sp>
      <p:sp>
        <p:nvSpPr>
          <p:cNvPr id="21" name="object 21"/>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6000" y="476250"/>
                </a:lnTo>
                <a:lnTo>
                  <a:pt x="9906000"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26" name="object 26"/>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6000" y="476250"/>
                </a:lnTo>
                <a:lnTo>
                  <a:pt x="9906000"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25" name="Title 24"/>
          <p:cNvSpPr>
            <a:spLocks noGrp="1"/>
          </p:cNvSpPr>
          <p:nvPr>
            <p:ph type="title"/>
          </p:nvPr>
        </p:nvSpPr>
        <p:spPr/>
        <p:txBody>
          <a:bodyPr/>
          <a:lstStyle/>
          <a:p>
            <a:r>
              <a:rPr lang="en-US" dirty="0"/>
              <a:t>BTEQ </a:t>
            </a:r>
            <a:r>
              <a:rPr lang="en-US" dirty="0" smtClean="0"/>
              <a:t>Commands</a:t>
            </a:r>
            <a:endParaRPr lang="en-US" dirty="0"/>
          </a:p>
        </p:txBody>
      </p:sp>
      <p:sp>
        <p:nvSpPr>
          <p:cNvPr id="32" name="object 12"/>
          <p:cNvSpPr/>
          <p:nvPr/>
        </p:nvSpPr>
        <p:spPr>
          <a:xfrm>
            <a:off x="1015066" y="4661157"/>
            <a:ext cx="4266003" cy="409193"/>
          </a:xfrm>
          <a:prstGeom prst="rect">
            <a:avLst/>
          </a:prstGeom>
          <a:blipFill>
            <a:blip r:embed="rId3" cstate="print"/>
            <a:stretch>
              <a:fillRect/>
            </a:stretch>
          </a:blipFill>
        </p:spPr>
        <p:txBody>
          <a:bodyPr wrap="square" lIns="0" tIns="0" rIns="0" bIns="0" rtlCol="0">
            <a:noAutofit/>
          </a:bodyPr>
          <a:lstStyle/>
          <a:p>
            <a:endParaRPr sz="1600">
              <a:latin typeface="+mj-lt"/>
            </a:endParaRPr>
          </a:p>
        </p:txBody>
      </p:sp>
      <p:sp>
        <p:nvSpPr>
          <p:cNvPr id="33" name="object 13"/>
          <p:cNvSpPr/>
          <p:nvPr/>
        </p:nvSpPr>
        <p:spPr>
          <a:xfrm>
            <a:off x="1015062" y="3769617"/>
            <a:ext cx="7676978" cy="628649"/>
          </a:xfrm>
          <a:prstGeom prst="rect">
            <a:avLst/>
          </a:prstGeom>
          <a:blipFill>
            <a:blip r:embed="rId4" cstate="print"/>
            <a:stretch>
              <a:fillRect/>
            </a:stretch>
          </a:blipFill>
        </p:spPr>
        <p:txBody>
          <a:bodyPr wrap="square" lIns="0" tIns="0" rIns="0" bIns="0" rtlCol="0">
            <a:noAutofit/>
          </a:bodyPr>
          <a:lstStyle/>
          <a:p>
            <a:endParaRPr sz="1600">
              <a:latin typeface="+mj-lt"/>
            </a:endParaRPr>
          </a:p>
        </p:txBody>
      </p:sp>
      <p:sp>
        <p:nvSpPr>
          <p:cNvPr id="34" name="object 14"/>
          <p:cNvSpPr/>
          <p:nvPr/>
        </p:nvSpPr>
        <p:spPr>
          <a:xfrm>
            <a:off x="1015063" y="3097533"/>
            <a:ext cx="7123723" cy="409193"/>
          </a:xfrm>
          <a:prstGeom prst="rect">
            <a:avLst/>
          </a:prstGeom>
          <a:blipFill>
            <a:blip r:embed="rId5" cstate="print"/>
            <a:stretch>
              <a:fillRect/>
            </a:stretch>
          </a:blipFill>
        </p:spPr>
        <p:txBody>
          <a:bodyPr wrap="square" lIns="0" tIns="0" rIns="0" bIns="0" rtlCol="0">
            <a:noAutofit/>
          </a:bodyPr>
          <a:lstStyle/>
          <a:p>
            <a:endParaRPr sz="1600">
              <a:latin typeface="+mj-lt"/>
            </a:endParaRPr>
          </a:p>
        </p:txBody>
      </p:sp>
      <p:sp>
        <p:nvSpPr>
          <p:cNvPr id="36" name="object 16"/>
          <p:cNvSpPr/>
          <p:nvPr/>
        </p:nvSpPr>
        <p:spPr>
          <a:xfrm>
            <a:off x="491531" y="1769364"/>
            <a:ext cx="8781201" cy="384047"/>
          </a:xfrm>
          <a:prstGeom prst="rect">
            <a:avLst/>
          </a:prstGeom>
          <a:blipFill>
            <a:blip r:embed="rId6" cstate="print"/>
            <a:stretch>
              <a:fillRect/>
            </a:stretch>
          </a:blipFill>
        </p:spPr>
        <p:txBody>
          <a:bodyPr wrap="square" lIns="0" tIns="0" rIns="0" bIns="0" rtlCol="0">
            <a:noAutofit/>
          </a:bodyPr>
          <a:lstStyle/>
          <a:p>
            <a:endParaRPr sz="1600">
              <a:latin typeface="+mj-lt"/>
            </a:endParaRPr>
          </a:p>
        </p:txBody>
      </p:sp>
      <p:sp>
        <p:nvSpPr>
          <p:cNvPr id="37" name="object 9"/>
          <p:cNvSpPr txBox="1"/>
          <p:nvPr/>
        </p:nvSpPr>
        <p:spPr>
          <a:xfrm>
            <a:off x="483401" y="1524000"/>
            <a:ext cx="8823194" cy="415483"/>
          </a:xfrm>
          <a:prstGeom prst="rect">
            <a:avLst/>
          </a:prstGeom>
        </p:spPr>
        <p:txBody>
          <a:bodyPr wrap="square" lIns="0" tIns="0" rIns="0" bIns="0" rtlCol="0">
            <a:noAutofit/>
          </a:bodyPr>
          <a:lstStyle/>
          <a:p>
            <a:pPr marL="12700">
              <a:lnSpc>
                <a:spcPts val="1480"/>
              </a:lnSpc>
              <a:spcBef>
                <a:spcPts val="74"/>
              </a:spcBef>
            </a:pPr>
            <a:r>
              <a:rPr sz="1600" spc="0" dirty="0" smtClean="0">
                <a:solidFill>
                  <a:srgbClr val="4B4856"/>
                </a:solidFill>
                <a:latin typeface="+mj-lt"/>
                <a:cs typeface="Arial"/>
              </a:rPr>
              <a:t>T</a:t>
            </a:r>
            <a:r>
              <a:rPr sz="1600" spc="0" dirty="0" smtClean="0">
                <a:solidFill>
                  <a:srgbClr val="615A69"/>
                </a:solidFill>
                <a:latin typeface="+mj-lt"/>
                <a:cs typeface="Arial"/>
              </a:rPr>
              <a:t>he</a:t>
            </a:r>
            <a:r>
              <a:rPr sz="1600" spc="263" dirty="0" smtClean="0">
                <a:solidFill>
                  <a:srgbClr val="615A69"/>
                </a:solidFill>
                <a:latin typeface="+mj-lt"/>
                <a:cs typeface="Arial"/>
              </a:rPr>
              <a:t> </a:t>
            </a:r>
            <a:r>
              <a:rPr sz="1600" spc="0" dirty="0" smtClean="0">
                <a:solidFill>
                  <a:srgbClr val="615A69"/>
                </a:solidFill>
                <a:latin typeface="+mj-lt"/>
                <a:cs typeface="Arial"/>
              </a:rPr>
              <a:t>B</a:t>
            </a:r>
            <a:r>
              <a:rPr sz="1600" spc="0" dirty="0" smtClean="0">
                <a:solidFill>
                  <a:srgbClr val="4B4856"/>
                </a:solidFill>
                <a:latin typeface="+mj-lt"/>
                <a:cs typeface="Arial"/>
              </a:rPr>
              <a:t>T</a:t>
            </a:r>
            <a:r>
              <a:rPr sz="1600" spc="0" dirty="0" smtClean="0">
                <a:solidFill>
                  <a:srgbClr val="334C63"/>
                </a:solidFill>
                <a:latin typeface="+mj-lt"/>
                <a:cs typeface="Arial"/>
              </a:rPr>
              <a:t>E</a:t>
            </a:r>
            <a:r>
              <a:rPr sz="1600" spc="0" dirty="0" smtClean="0">
                <a:solidFill>
                  <a:srgbClr val="615A69"/>
                </a:solidFill>
                <a:latin typeface="+mj-lt"/>
                <a:cs typeface="Arial"/>
              </a:rPr>
              <a:t>Q</a:t>
            </a:r>
            <a:r>
              <a:rPr sz="1600" spc="69" dirty="0" smtClean="0">
                <a:solidFill>
                  <a:srgbClr val="615A69"/>
                </a:solidFill>
                <a:latin typeface="+mj-lt"/>
                <a:cs typeface="Arial"/>
              </a:rPr>
              <a:t> </a:t>
            </a:r>
            <a:r>
              <a:rPr sz="1600" spc="0" dirty="0" smtClean="0">
                <a:solidFill>
                  <a:srgbClr val="615A69"/>
                </a:solidFill>
                <a:latin typeface="+mj-lt"/>
                <a:cs typeface="Arial"/>
              </a:rPr>
              <a:t>co</a:t>
            </a:r>
            <a:r>
              <a:rPr sz="1600" spc="0" dirty="0" smtClean="0">
                <a:solidFill>
                  <a:srgbClr val="4C5B79"/>
                </a:solidFill>
                <a:latin typeface="+mj-lt"/>
                <a:cs typeface="Arial"/>
              </a:rPr>
              <a:t>m</a:t>
            </a:r>
            <a:r>
              <a:rPr sz="1600" spc="0" dirty="0" smtClean="0">
                <a:solidFill>
                  <a:srgbClr val="615A69"/>
                </a:solidFill>
                <a:latin typeface="+mj-lt"/>
                <a:cs typeface="Arial"/>
              </a:rPr>
              <a:t>mands</a:t>
            </a:r>
            <a:r>
              <a:rPr sz="1600" spc="104" dirty="0" smtClean="0">
                <a:solidFill>
                  <a:srgbClr val="615A69"/>
                </a:solidFill>
                <a:latin typeface="+mj-lt"/>
                <a:cs typeface="Arial"/>
              </a:rPr>
              <a:t> </a:t>
            </a:r>
            <a:r>
              <a:rPr sz="1600" spc="0" dirty="0" smtClean="0">
                <a:solidFill>
                  <a:srgbClr val="4B4856"/>
                </a:solidFill>
                <a:latin typeface="+mj-lt"/>
                <a:cs typeface="Arial"/>
              </a:rPr>
              <a:t>i</a:t>
            </a:r>
            <a:r>
              <a:rPr sz="1600" spc="0" dirty="0" smtClean="0">
                <a:solidFill>
                  <a:srgbClr val="91CFF3"/>
                </a:solidFill>
                <a:latin typeface="+mj-lt"/>
                <a:cs typeface="Arial"/>
              </a:rPr>
              <a:t>1</a:t>
            </a:r>
            <a:r>
              <a:rPr sz="1600" spc="0" dirty="0" smtClean="0">
                <a:solidFill>
                  <a:srgbClr val="615A69"/>
                </a:solidFill>
                <a:latin typeface="+mj-lt"/>
                <a:cs typeface="Arial"/>
              </a:rPr>
              <a:t>n</a:t>
            </a:r>
            <a:r>
              <a:rPr sz="1600" spc="104" dirty="0" smtClean="0">
                <a:solidFill>
                  <a:srgbClr val="615A69"/>
                </a:solidFill>
                <a:latin typeface="+mj-lt"/>
                <a:cs typeface="Arial"/>
              </a:rPr>
              <a:t> </a:t>
            </a:r>
            <a:r>
              <a:rPr sz="1600" spc="0" dirty="0" smtClean="0">
                <a:solidFill>
                  <a:srgbClr val="614046"/>
                </a:solidFill>
                <a:latin typeface="+mj-lt"/>
                <a:cs typeface="Arial"/>
              </a:rPr>
              <a:t>T</a:t>
            </a:r>
            <a:r>
              <a:rPr sz="1600" spc="0" dirty="0" smtClean="0">
                <a:solidFill>
                  <a:srgbClr val="615A69"/>
                </a:solidFill>
                <a:latin typeface="+mj-lt"/>
                <a:cs typeface="Arial"/>
              </a:rPr>
              <a:t>e</a:t>
            </a:r>
            <a:r>
              <a:rPr sz="1600" spc="0" dirty="0" smtClean="0">
                <a:solidFill>
                  <a:srgbClr val="4C5B79"/>
                </a:solidFill>
                <a:latin typeface="+mj-lt"/>
                <a:cs typeface="Arial"/>
              </a:rPr>
              <a:t>ra</a:t>
            </a:r>
            <a:r>
              <a:rPr sz="1600" spc="0" dirty="0" smtClean="0">
                <a:solidFill>
                  <a:srgbClr val="615A69"/>
                </a:solidFill>
                <a:latin typeface="+mj-lt"/>
                <a:cs typeface="Arial"/>
              </a:rPr>
              <a:t>d</a:t>
            </a:r>
            <a:r>
              <a:rPr sz="1600" spc="0" dirty="0" smtClean="0">
                <a:solidFill>
                  <a:srgbClr val="4B4856"/>
                </a:solidFill>
                <a:latin typeface="+mj-lt"/>
                <a:cs typeface="Arial"/>
              </a:rPr>
              <a:t>a</a:t>
            </a:r>
            <a:r>
              <a:rPr sz="1600" spc="0" dirty="0" smtClean="0">
                <a:solidFill>
                  <a:srgbClr val="615A69"/>
                </a:solidFill>
                <a:latin typeface="+mj-lt"/>
                <a:cs typeface="Arial"/>
              </a:rPr>
              <a:t>ta </a:t>
            </a:r>
            <a:r>
              <a:rPr sz="1600" spc="-169" dirty="0" smtClean="0">
                <a:solidFill>
                  <a:srgbClr val="615A69"/>
                </a:solidFill>
                <a:latin typeface="+mj-lt"/>
                <a:cs typeface="Arial"/>
              </a:rPr>
              <a:t> </a:t>
            </a:r>
            <a:r>
              <a:rPr sz="1600" spc="0" dirty="0" smtClean="0">
                <a:solidFill>
                  <a:srgbClr val="615A69"/>
                </a:solidFill>
                <a:latin typeface="+mj-lt"/>
                <a:cs typeface="Arial"/>
              </a:rPr>
              <a:t>a</a:t>
            </a:r>
            <a:r>
              <a:rPr sz="1600" spc="0" dirty="0" smtClean="0">
                <a:solidFill>
                  <a:srgbClr val="4B4856"/>
                </a:solidFill>
                <a:latin typeface="+mj-lt"/>
                <a:cs typeface="Arial"/>
              </a:rPr>
              <a:t>r</a:t>
            </a:r>
            <a:r>
              <a:rPr sz="1600" spc="0" dirty="0" smtClean="0">
                <a:solidFill>
                  <a:srgbClr val="615A69"/>
                </a:solidFill>
                <a:latin typeface="+mj-lt"/>
                <a:cs typeface="Arial"/>
              </a:rPr>
              <a:t>e</a:t>
            </a:r>
            <a:r>
              <a:rPr sz="1600" spc="104" dirty="0" smtClean="0">
                <a:solidFill>
                  <a:srgbClr val="615A69"/>
                </a:solidFill>
                <a:latin typeface="+mj-lt"/>
                <a:cs typeface="Arial"/>
              </a:rPr>
              <a:t> </a:t>
            </a:r>
            <a:r>
              <a:rPr sz="1600" spc="0" dirty="0" smtClean="0">
                <a:solidFill>
                  <a:srgbClr val="615A69"/>
                </a:solidFill>
                <a:latin typeface="+mj-lt"/>
                <a:cs typeface="Arial"/>
              </a:rPr>
              <a:t>des</a:t>
            </a:r>
            <a:r>
              <a:rPr sz="1600" spc="0" dirty="0" smtClean="0">
                <a:solidFill>
                  <a:srgbClr val="4C5B79"/>
                </a:solidFill>
                <a:latin typeface="+mj-lt"/>
                <a:cs typeface="Arial"/>
              </a:rPr>
              <a:t>i</a:t>
            </a:r>
            <a:r>
              <a:rPr sz="1600" spc="0" dirty="0" smtClean="0">
                <a:solidFill>
                  <a:srgbClr val="615A69"/>
                </a:solidFill>
                <a:latin typeface="+mj-lt"/>
                <a:cs typeface="Arial"/>
              </a:rPr>
              <a:t>gned </a:t>
            </a:r>
            <a:r>
              <a:rPr sz="1600" spc="201" dirty="0" smtClean="0">
                <a:solidFill>
                  <a:srgbClr val="615A69"/>
                </a:solidFill>
                <a:latin typeface="+mj-lt"/>
                <a:cs typeface="Arial"/>
              </a:rPr>
              <a:t> </a:t>
            </a:r>
            <a:r>
              <a:rPr sz="1600" spc="0" dirty="0" smtClean="0">
                <a:solidFill>
                  <a:srgbClr val="615A69"/>
                </a:solidFill>
                <a:latin typeface="+mj-lt"/>
                <a:cs typeface="Arial"/>
              </a:rPr>
              <a:t>for</a:t>
            </a:r>
            <a:r>
              <a:rPr sz="1600" spc="-32" dirty="0" smtClean="0">
                <a:solidFill>
                  <a:srgbClr val="615A69"/>
                </a:solidFill>
                <a:latin typeface="+mj-lt"/>
                <a:cs typeface="Arial"/>
              </a:rPr>
              <a:t> </a:t>
            </a:r>
            <a:r>
              <a:rPr sz="1600" spc="0" dirty="0" smtClean="0">
                <a:solidFill>
                  <a:srgbClr val="615A69"/>
                </a:solidFill>
                <a:latin typeface="+mj-lt"/>
                <a:cs typeface="Arial"/>
              </a:rPr>
              <a:t>flex</a:t>
            </a:r>
            <a:r>
              <a:rPr sz="1600" spc="0" dirty="0" smtClean="0">
                <a:solidFill>
                  <a:srgbClr val="4C5B79"/>
                </a:solidFill>
                <a:latin typeface="+mj-lt"/>
                <a:cs typeface="Arial"/>
              </a:rPr>
              <a:t>i</a:t>
            </a:r>
            <a:r>
              <a:rPr sz="1600" spc="0" dirty="0" smtClean="0">
                <a:solidFill>
                  <a:srgbClr val="615A69"/>
                </a:solidFill>
                <a:latin typeface="+mj-lt"/>
                <a:cs typeface="Arial"/>
              </a:rPr>
              <a:t>bll</a:t>
            </a:r>
            <a:r>
              <a:rPr sz="1600" spc="0" dirty="0" smtClean="0">
                <a:solidFill>
                  <a:srgbClr val="4C5B79"/>
                </a:solidFill>
                <a:latin typeface="+mj-lt"/>
                <a:cs typeface="Arial"/>
              </a:rPr>
              <a:t>l</a:t>
            </a:r>
            <a:r>
              <a:rPr sz="1600" spc="0" dirty="0" smtClean="0">
                <a:solidFill>
                  <a:srgbClr val="615A69"/>
                </a:solidFill>
                <a:latin typeface="+mj-lt"/>
                <a:cs typeface="Arial"/>
              </a:rPr>
              <a:t>tv</a:t>
            </a:r>
            <a:r>
              <a:rPr sz="1600" spc="150" dirty="0" smtClean="0">
                <a:solidFill>
                  <a:srgbClr val="615A69"/>
                </a:solidFill>
                <a:latin typeface="+mj-lt"/>
                <a:cs typeface="Arial"/>
              </a:rPr>
              <a:t> </a:t>
            </a:r>
            <a:r>
              <a:rPr sz="1600" spc="0" dirty="0" smtClean="0">
                <a:solidFill>
                  <a:srgbClr val="4B4856"/>
                </a:solidFill>
                <a:latin typeface="+mj-lt"/>
                <a:cs typeface="Arial"/>
              </a:rPr>
              <a:t>T</a:t>
            </a:r>
            <a:r>
              <a:rPr sz="1600" spc="0" dirty="0" smtClean="0">
                <a:solidFill>
                  <a:srgbClr val="615A69"/>
                </a:solidFill>
                <a:latin typeface="+mj-lt"/>
                <a:cs typeface="Arial"/>
              </a:rPr>
              <a:t>hes</a:t>
            </a:r>
            <a:r>
              <a:rPr sz="1600" spc="0" dirty="0" smtClean="0">
                <a:solidFill>
                  <a:srgbClr val="4B4856"/>
                </a:solidFill>
                <a:latin typeface="+mj-lt"/>
                <a:cs typeface="Arial"/>
              </a:rPr>
              <a:t>e</a:t>
            </a:r>
            <a:r>
              <a:rPr sz="1600" spc="290" dirty="0" smtClean="0">
                <a:solidFill>
                  <a:srgbClr val="4B4856"/>
                </a:solidFill>
                <a:latin typeface="+mj-lt"/>
                <a:cs typeface="Arial"/>
              </a:rPr>
              <a:t> </a:t>
            </a:r>
            <a:r>
              <a:rPr sz="1600" spc="0" dirty="0" smtClean="0">
                <a:solidFill>
                  <a:srgbClr val="615A69"/>
                </a:solidFill>
                <a:latin typeface="+mj-lt"/>
                <a:cs typeface="Arial"/>
              </a:rPr>
              <a:t>commands</a:t>
            </a:r>
            <a:r>
              <a:rPr sz="1600" spc="104" dirty="0" smtClean="0">
                <a:solidFill>
                  <a:srgbClr val="615A69"/>
                </a:solidFill>
                <a:latin typeface="+mj-lt"/>
                <a:cs typeface="Arial"/>
              </a:rPr>
              <a:t> </a:t>
            </a:r>
            <a:r>
              <a:rPr sz="1600" spc="0" dirty="0" smtClean="0">
                <a:solidFill>
                  <a:srgbClr val="615A69"/>
                </a:solidFill>
                <a:latin typeface="+mj-lt"/>
                <a:cs typeface="Arial"/>
              </a:rPr>
              <a:t>are </a:t>
            </a:r>
            <a:r>
              <a:rPr sz="1600" spc="-169" dirty="0" smtClean="0">
                <a:solidFill>
                  <a:srgbClr val="615A69"/>
                </a:solidFill>
                <a:latin typeface="+mj-lt"/>
                <a:cs typeface="Arial"/>
              </a:rPr>
              <a:t> </a:t>
            </a:r>
            <a:r>
              <a:rPr sz="1600" spc="0" dirty="0" smtClean="0">
                <a:solidFill>
                  <a:srgbClr val="615A69"/>
                </a:solidFill>
                <a:latin typeface="+mj-lt"/>
                <a:cs typeface="Arial"/>
              </a:rPr>
              <a:t>not</a:t>
            </a:r>
            <a:r>
              <a:rPr sz="1600" spc="100" dirty="0" smtClean="0">
                <a:solidFill>
                  <a:srgbClr val="615A69"/>
                </a:solidFill>
                <a:latin typeface="+mj-lt"/>
                <a:cs typeface="Arial"/>
              </a:rPr>
              <a:t> </a:t>
            </a:r>
            <a:r>
              <a:rPr sz="1600" spc="0" dirty="0" smtClean="0">
                <a:solidFill>
                  <a:srgbClr val="615A69"/>
                </a:solidFill>
                <a:latin typeface="+mj-lt"/>
                <a:cs typeface="Arial"/>
              </a:rPr>
              <a:t>used</a:t>
            </a:r>
            <a:r>
              <a:rPr sz="1600" spc="225" dirty="0" smtClean="0">
                <a:solidFill>
                  <a:srgbClr val="615A69"/>
                </a:solidFill>
                <a:latin typeface="+mj-lt"/>
                <a:cs typeface="Arial"/>
              </a:rPr>
              <a:t> </a:t>
            </a:r>
            <a:r>
              <a:rPr sz="1600" spc="0" dirty="0" smtClean="0">
                <a:solidFill>
                  <a:srgbClr val="615A69"/>
                </a:solidFill>
                <a:latin typeface="+mj-lt"/>
                <a:cs typeface="Arial"/>
              </a:rPr>
              <a:t>di</a:t>
            </a:r>
            <a:r>
              <a:rPr sz="1600" spc="0" dirty="0" smtClean="0">
                <a:solidFill>
                  <a:srgbClr val="4B4856"/>
                </a:solidFill>
                <a:latin typeface="+mj-lt"/>
                <a:cs typeface="Arial"/>
              </a:rPr>
              <a:t>r</a:t>
            </a:r>
            <a:r>
              <a:rPr sz="1600" spc="0" dirty="0" smtClean="0">
                <a:solidFill>
                  <a:srgbClr val="615A69"/>
                </a:solidFill>
                <a:latin typeface="+mj-lt"/>
                <a:cs typeface="Arial"/>
              </a:rPr>
              <a:t>ecUy</a:t>
            </a:r>
            <a:r>
              <a:rPr sz="1600" spc="104" dirty="0" smtClean="0">
                <a:solidFill>
                  <a:srgbClr val="615A69"/>
                </a:solidFill>
                <a:latin typeface="+mj-lt"/>
                <a:cs typeface="Arial"/>
              </a:rPr>
              <a:t> </a:t>
            </a:r>
            <a:r>
              <a:rPr sz="1600" spc="0" dirty="0" smtClean="0">
                <a:solidFill>
                  <a:srgbClr val="615A69"/>
                </a:solidFill>
                <a:latin typeface="+mj-lt"/>
                <a:cs typeface="Arial"/>
              </a:rPr>
              <a:t>on</a:t>
            </a:r>
            <a:r>
              <a:rPr sz="1600" spc="146" dirty="0" smtClean="0">
                <a:solidFill>
                  <a:srgbClr val="615A69"/>
                </a:solidFill>
                <a:latin typeface="+mj-lt"/>
                <a:cs typeface="Arial"/>
              </a:rPr>
              <a:t> </a:t>
            </a:r>
            <a:r>
              <a:rPr sz="1600" spc="0" dirty="0" smtClean="0">
                <a:solidFill>
                  <a:srgbClr val="615A69"/>
                </a:solidFill>
                <a:latin typeface="+mj-lt"/>
                <a:cs typeface="Arial"/>
              </a:rPr>
              <a:t>th</a:t>
            </a:r>
            <a:r>
              <a:rPr sz="1600" spc="0" dirty="0" smtClean="0">
                <a:solidFill>
                  <a:srgbClr val="4B4856"/>
                </a:solidFill>
                <a:latin typeface="+mj-lt"/>
                <a:cs typeface="Arial"/>
              </a:rPr>
              <a:t>e</a:t>
            </a:r>
            <a:r>
              <a:rPr sz="1600" spc="104" dirty="0" smtClean="0">
                <a:solidFill>
                  <a:srgbClr val="4B4856"/>
                </a:solidFill>
                <a:latin typeface="+mj-lt"/>
                <a:cs typeface="Arial"/>
              </a:rPr>
              <a:t> </a:t>
            </a:r>
            <a:r>
              <a:rPr sz="1600" spc="0" dirty="0" smtClean="0">
                <a:solidFill>
                  <a:srgbClr val="615A69"/>
                </a:solidFill>
                <a:latin typeface="+mj-lt"/>
                <a:cs typeface="Arial"/>
              </a:rPr>
              <a:t>dat</a:t>
            </a:r>
            <a:r>
              <a:rPr sz="1600" spc="0" dirty="0" smtClean="0">
                <a:solidFill>
                  <a:srgbClr val="4B4856"/>
                </a:solidFill>
                <a:latin typeface="+mj-lt"/>
                <a:cs typeface="Arial"/>
              </a:rPr>
              <a:t>a</a:t>
            </a:r>
            <a:endParaRPr sz="1600" dirty="0">
              <a:latin typeface="+mj-lt"/>
              <a:cs typeface="Arial"/>
            </a:endParaRPr>
          </a:p>
          <a:p>
            <a:pPr marL="21844" marR="25717">
              <a:lnSpc>
                <a:spcPct val="95825"/>
              </a:lnSpc>
              <a:spcBef>
                <a:spcPts val="86"/>
              </a:spcBef>
            </a:pPr>
            <a:r>
              <a:rPr sz="1600" dirty="0" smtClean="0">
                <a:solidFill>
                  <a:srgbClr val="615A69"/>
                </a:solidFill>
                <a:latin typeface="+mj-lt"/>
                <a:cs typeface="Arial"/>
              </a:rPr>
              <a:t>inside</a:t>
            </a:r>
            <a:r>
              <a:rPr sz="1600" spc="104" dirty="0" smtClean="0">
                <a:solidFill>
                  <a:srgbClr val="615A69"/>
                </a:solidFill>
                <a:latin typeface="+mj-lt"/>
                <a:cs typeface="Arial"/>
              </a:rPr>
              <a:t> </a:t>
            </a:r>
            <a:r>
              <a:rPr sz="1600" spc="0" dirty="0" smtClean="0">
                <a:solidFill>
                  <a:srgbClr val="615A69"/>
                </a:solidFill>
                <a:latin typeface="+mj-lt"/>
                <a:cs typeface="Arial"/>
              </a:rPr>
              <a:t>th</a:t>
            </a:r>
            <a:r>
              <a:rPr sz="1600" spc="0" dirty="0" smtClean="0">
                <a:solidFill>
                  <a:srgbClr val="4B4856"/>
                </a:solidFill>
                <a:latin typeface="+mj-lt"/>
                <a:cs typeface="Arial"/>
              </a:rPr>
              <a:t>e</a:t>
            </a:r>
            <a:r>
              <a:rPr sz="1600" spc="-4" dirty="0" smtClean="0">
                <a:solidFill>
                  <a:srgbClr val="4B4856"/>
                </a:solidFill>
                <a:latin typeface="+mj-lt"/>
                <a:cs typeface="Arial"/>
              </a:rPr>
              <a:t> </a:t>
            </a:r>
            <a:r>
              <a:rPr sz="1600" spc="0" dirty="0" smtClean="0">
                <a:solidFill>
                  <a:srgbClr val="615A69"/>
                </a:solidFill>
                <a:latin typeface="+mj-lt"/>
                <a:cs typeface="Arial"/>
              </a:rPr>
              <a:t>t</a:t>
            </a:r>
            <a:r>
              <a:rPr sz="1600" spc="0" dirty="0" smtClean="0">
                <a:solidFill>
                  <a:srgbClr val="4B4856"/>
                </a:solidFill>
                <a:latin typeface="+mj-lt"/>
                <a:cs typeface="Arial"/>
              </a:rPr>
              <a:t>a</a:t>
            </a:r>
            <a:r>
              <a:rPr sz="1600" spc="0" dirty="0" smtClean="0">
                <a:solidFill>
                  <a:srgbClr val="615A69"/>
                </a:solidFill>
                <a:latin typeface="+mj-lt"/>
                <a:cs typeface="Arial"/>
              </a:rPr>
              <a:t>b</a:t>
            </a:r>
            <a:r>
              <a:rPr sz="1600" spc="0" dirty="0" smtClean="0">
                <a:solidFill>
                  <a:srgbClr val="4C5B79"/>
                </a:solidFill>
                <a:latin typeface="+mj-lt"/>
                <a:cs typeface="Arial"/>
              </a:rPr>
              <a:t>l</a:t>
            </a:r>
            <a:r>
              <a:rPr sz="1600" spc="0" dirty="0" smtClean="0">
                <a:solidFill>
                  <a:srgbClr val="4B4856"/>
                </a:solidFill>
                <a:latin typeface="+mj-lt"/>
                <a:cs typeface="Arial"/>
              </a:rPr>
              <a:t>e</a:t>
            </a:r>
            <a:r>
              <a:rPr sz="1600" spc="0" dirty="0" smtClean="0">
                <a:solidFill>
                  <a:srgbClr val="615A69"/>
                </a:solidFill>
                <a:latin typeface="+mj-lt"/>
                <a:cs typeface="Arial"/>
              </a:rPr>
              <a:t>s</a:t>
            </a:r>
            <a:r>
              <a:rPr sz="1600" spc="0" dirty="0" smtClean="0">
                <a:solidFill>
                  <a:srgbClr val="4B4856"/>
                </a:solidFill>
                <a:latin typeface="+mj-lt"/>
                <a:cs typeface="Arial"/>
              </a:rPr>
              <a:t>. </a:t>
            </a:r>
            <a:r>
              <a:rPr sz="1600" spc="-100" dirty="0" smtClean="0">
                <a:solidFill>
                  <a:srgbClr val="4B4856"/>
                </a:solidFill>
                <a:latin typeface="+mj-lt"/>
                <a:cs typeface="Arial"/>
              </a:rPr>
              <a:t> </a:t>
            </a:r>
            <a:r>
              <a:rPr sz="1600" spc="0" dirty="0" smtClean="0">
                <a:solidFill>
                  <a:srgbClr val="4C5B79"/>
                </a:solidFill>
                <a:latin typeface="+mj-lt"/>
                <a:cs typeface="Arial"/>
              </a:rPr>
              <a:t>H</a:t>
            </a:r>
            <a:r>
              <a:rPr sz="1600" spc="0" dirty="0" smtClean="0">
                <a:solidFill>
                  <a:srgbClr val="615A69"/>
                </a:solidFill>
                <a:latin typeface="+mj-lt"/>
                <a:cs typeface="Arial"/>
              </a:rPr>
              <a:t>owever,</a:t>
            </a:r>
            <a:r>
              <a:rPr sz="1600" spc="104" dirty="0" smtClean="0">
                <a:solidFill>
                  <a:srgbClr val="615A69"/>
                </a:solidFill>
                <a:latin typeface="+mj-lt"/>
                <a:cs typeface="Arial"/>
              </a:rPr>
              <a:t> </a:t>
            </a:r>
            <a:r>
              <a:rPr sz="1600" spc="0" dirty="0" smtClean="0">
                <a:solidFill>
                  <a:srgbClr val="4B4856"/>
                </a:solidFill>
                <a:latin typeface="+mj-lt"/>
                <a:cs typeface="Arial"/>
              </a:rPr>
              <a:t>t</a:t>
            </a:r>
            <a:r>
              <a:rPr sz="1600" spc="0" dirty="0" smtClean="0">
                <a:solidFill>
                  <a:srgbClr val="615A69"/>
                </a:solidFill>
                <a:latin typeface="+mj-lt"/>
                <a:cs typeface="Arial"/>
              </a:rPr>
              <a:t>hese</a:t>
            </a:r>
            <a:r>
              <a:rPr sz="1600" spc="170" dirty="0" smtClean="0">
                <a:solidFill>
                  <a:srgbClr val="615A69"/>
                </a:solidFill>
                <a:latin typeface="+mj-lt"/>
                <a:cs typeface="Arial"/>
              </a:rPr>
              <a:t> </a:t>
            </a:r>
            <a:r>
              <a:rPr sz="1600" spc="0" dirty="0" smtClean="0">
                <a:solidFill>
                  <a:srgbClr val="615A69"/>
                </a:solidFill>
                <a:latin typeface="+mj-lt"/>
                <a:cs typeface="Arial"/>
              </a:rPr>
              <a:t>60</a:t>
            </a:r>
            <a:r>
              <a:rPr sz="1600" spc="146" dirty="0" smtClean="0">
                <a:solidFill>
                  <a:srgbClr val="615A69"/>
                </a:solidFill>
                <a:latin typeface="+mj-lt"/>
                <a:cs typeface="Arial"/>
              </a:rPr>
              <a:t> </a:t>
            </a:r>
            <a:r>
              <a:rPr sz="1600" spc="0" dirty="0" smtClean="0">
                <a:solidFill>
                  <a:srgbClr val="615A69"/>
                </a:solidFill>
                <a:latin typeface="+mj-lt"/>
                <a:cs typeface="Times New Roman"/>
              </a:rPr>
              <a:t>di</a:t>
            </a:r>
            <a:r>
              <a:rPr sz="1600" spc="0" dirty="0" smtClean="0">
                <a:solidFill>
                  <a:srgbClr val="4B4856"/>
                </a:solidFill>
                <a:latin typeface="+mj-lt"/>
                <a:cs typeface="Times New Roman"/>
              </a:rPr>
              <a:t>tf</a:t>
            </a:r>
            <a:r>
              <a:rPr sz="1600" spc="-4" dirty="0" smtClean="0">
                <a:solidFill>
                  <a:srgbClr val="4B4856"/>
                </a:solidFill>
                <a:latin typeface="+mj-lt"/>
                <a:cs typeface="Times New Roman"/>
              </a:rPr>
              <a:t>e</a:t>
            </a:r>
            <a:r>
              <a:rPr sz="1600" spc="0" dirty="0" smtClean="0">
                <a:solidFill>
                  <a:srgbClr val="615A69"/>
                </a:solidFill>
                <a:latin typeface="+mj-lt"/>
                <a:cs typeface="Times New Roman"/>
              </a:rPr>
              <a:t>rent </a:t>
            </a:r>
            <a:r>
              <a:rPr sz="1600" spc="-134" dirty="0" smtClean="0">
                <a:solidFill>
                  <a:srgbClr val="615A69"/>
                </a:solidFill>
                <a:latin typeface="+mj-lt"/>
                <a:cs typeface="Times New Roman"/>
              </a:rPr>
              <a:t> </a:t>
            </a:r>
            <a:r>
              <a:rPr sz="1600" spc="0" dirty="0" smtClean="0">
                <a:solidFill>
                  <a:srgbClr val="4B4856"/>
                </a:solidFill>
                <a:latin typeface="+mj-lt"/>
                <a:cs typeface="Arial"/>
              </a:rPr>
              <a:t>HTE</a:t>
            </a:r>
            <a:r>
              <a:rPr sz="1600" spc="0" dirty="0" smtClean="0">
                <a:solidFill>
                  <a:srgbClr val="615A69"/>
                </a:solidFill>
                <a:latin typeface="+mj-lt"/>
                <a:cs typeface="Arial"/>
              </a:rPr>
              <a:t>Q</a:t>
            </a:r>
            <a:r>
              <a:rPr sz="1600" spc="29" dirty="0" smtClean="0">
                <a:solidFill>
                  <a:srgbClr val="615A69"/>
                </a:solidFill>
                <a:latin typeface="+mj-lt"/>
                <a:cs typeface="Arial"/>
              </a:rPr>
              <a:t> </a:t>
            </a:r>
            <a:r>
              <a:rPr sz="1600" spc="0" dirty="0" smtClean="0">
                <a:solidFill>
                  <a:srgbClr val="615A69"/>
                </a:solidFill>
                <a:latin typeface="+mj-lt"/>
                <a:cs typeface="Arial"/>
              </a:rPr>
              <a:t>comm</a:t>
            </a:r>
            <a:r>
              <a:rPr sz="1600" spc="0" dirty="0" smtClean="0">
                <a:solidFill>
                  <a:srgbClr val="4B4856"/>
                </a:solidFill>
                <a:latin typeface="+mj-lt"/>
                <a:cs typeface="Arial"/>
              </a:rPr>
              <a:t>a</a:t>
            </a:r>
            <a:r>
              <a:rPr sz="1600" spc="0" dirty="0" smtClean="0">
                <a:solidFill>
                  <a:srgbClr val="615A69"/>
                </a:solidFill>
                <a:latin typeface="+mj-lt"/>
                <a:cs typeface="Arial"/>
              </a:rPr>
              <a:t>nds</a:t>
            </a:r>
            <a:r>
              <a:rPr sz="1600" spc="29" dirty="0" smtClean="0">
                <a:solidFill>
                  <a:srgbClr val="615A69"/>
                </a:solidFill>
                <a:latin typeface="+mj-lt"/>
                <a:cs typeface="Arial"/>
              </a:rPr>
              <a:t> </a:t>
            </a:r>
            <a:r>
              <a:rPr sz="1600" spc="0" dirty="0" smtClean="0">
                <a:solidFill>
                  <a:srgbClr val="615A69"/>
                </a:solidFill>
                <a:latin typeface="+mj-lt"/>
                <a:cs typeface="Arial"/>
              </a:rPr>
              <a:t>are</a:t>
            </a:r>
            <a:r>
              <a:rPr sz="1600" spc="104" dirty="0" smtClean="0">
                <a:solidFill>
                  <a:srgbClr val="615A69"/>
                </a:solidFill>
                <a:latin typeface="+mj-lt"/>
                <a:cs typeface="Arial"/>
              </a:rPr>
              <a:t> </a:t>
            </a:r>
            <a:r>
              <a:rPr sz="1600" spc="0" dirty="0" smtClean="0">
                <a:solidFill>
                  <a:srgbClr val="615A69"/>
                </a:solidFill>
                <a:latin typeface="+mj-lt"/>
                <a:cs typeface="Times New Roman"/>
              </a:rPr>
              <a:t>uti</a:t>
            </a:r>
            <a:r>
              <a:rPr sz="1600" spc="0" dirty="0" smtClean="0">
                <a:solidFill>
                  <a:srgbClr val="4C5B79"/>
                </a:solidFill>
                <a:latin typeface="+mj-lt"/>
                <a:cs typeface="Times New Roman"/>
              </a:rPr>
              <a:t>l</a:t>
            </a:r>
            <a:r>
              <a:rPr sz="1600" spc="0" dirty="0" smtClean="0">
                <a:solidFill>
                  <a:srgbClr val="615A69"/>
                </a:solidFill>
                <a:latin typeface="+mj-lt"/>
                <a:cs typeface="Times New Roman"/>
              </a:rPr>
              <a:t>ized </a:t>
            </a:r>
            <a:r>
              <a:rPr sz="1600" spc="217" dirty="0" smtClean="0">
                <a:solidFill>
                  <a:srgbClr val="615A69"/>
                </a:solidFill>
                <a:latin typeface="+mj-lt"/>
                <a:cs typeface="Times New Roman"/>
              </a:rPr>
              <a:t> </a:t>
            </a:r>
            <a:r>
              <a:rPr sz="1600" spc="0" dirty="0" smtClean="0">
                <a:solidFill>
                  <a:srgbClr val="4C5B79"/>
                </a:solidFill>
                <a:latin typeface="+mj-lt"/>
                <a:cs typeface="Arial"/>
              </a:rPr>
              <a:t>i</a:t>
            </a:r>
            <a:r>
              <a:rPr sz="1600" spc="0" dirty="0" smtClean="0">
                <a:solidFill>
                  <a:srgbClr val="615A69"/>
                </a:solidFill>
                <a:latin typeface="+mj-lt"/>
                <a:cs typeface="Arial"/>
              </a:rPr>
              <a:t>n</a:t>
            </a:r>
            <a:r>
              <a:rPr sz="1600" spc="104" dirty="0" smtClean="0">
                <a:solidFill>
                  <a:srgbClr val="615A69"/>
                </a:solidFill>
                <a:latin typeface="+mj-lt"/>
                <a:cs typeface="Arial"/>
              </a:rPr>
              <a:t> </a:t>
            </a:r>
            <a:r>
              <a:rPr sz="1600" spc="0" dirty="0" smtClean="0">
                <a:solidFill>
                  <a:srgbClr val="615A69"/>
                </a:solidFill>
                <a:latin typeface="+mj-lt"/>
                <a:cs typeface="Arial"/>
              </a:rPr>
              <a:t>fou</a:t>
            </a:r>
            <a:r>
              <a:rPr sz="1600" spc="0" dirty="0" smtClean="0">
                <a:solidFill>
                  <a:srgbClr val="4B4856"/>
                </a:solidFill>
                <a:latin typeface="+mj-lt"/>
                <a:cs typeface="Arial"/>
              </a:rPr>
              <a:t>r</a:t>
            </a:r>
            <a:r>
              <a:rPr sz="1600" spc="-18" dirty="0" smtClean="0">
                <a:solidFill>
                  <a:srgbClr val="4B4856"/>
                </a:solidFill>
                <a:latin typeface="+mj-lt"/>
                <a:cs typeface="Arial"/>
              </a:rPr>
              <a:t> </a:t>
            </a:r>
            <a:r>
              <a:rPr sz="1600" spc="0" dirty="0" smtClean="0">
                <a:solidFill>
                  <a:srgbClr val="615A69"/>
                </a:solidFill>
                <a:latin typeface="+mj-lt"/>
                <a:cs typeface="Arial"/>
              </a:rPr>
              <a:t>a</a:t>
            </a:r>
            <a:r>
              <a:rPr sz="1600" spc="0" dirty="0" smtClean="0">
                <a:solidFill>
                  <a:srgbClr val="4C5B79"/>
                </a:solidFill>
                <a:latin typeface="+mj-lt"/>
                <a:cs typeface="Arial"/>
              </a:rPr>
              <a:t>r</a:t>
            </a:r>
            <a:r>
              <a:rPr sz="1600" spc="0" dirty="0" smtClean="0">
                <a:solidFill>
                  <a:srgbClr val="615A69"/>
                </a:solidFill>
                <a:latin typeface="+mj-lt"/>
                <a:cs typeface="Arial"/>
              </a:rPr>
              <a:t>eas</a:t>
            </a:r>
            <a:r>
              <a:rPr sz="1600" spc="0" dirty="0" smtClean="0">
                <a:solidFill>
                  <a:srgbClr val="4B4856"/>
                </a:solidFill>
                <a:latin typeface="+mj-lt"/>
                <a:cs typeface="Arial"/>
              </a:rPr>
              <a:t>.</a:t>
            </a:r>
            <a:endParaRPr sz="1600" dirty="0">
              <a:latin typeface="+mj-lt"/>
              <a:cs typeface="Arial"/>
            </a:endParaRPr>
          </a:p>
        </p:txBody>
      </p:sp>
      <p:sp>
        <p:nvSpPr>
          <p:cNvPr id="38" name="object 8"/>
          <p:cNvSpPr txBox="1"/>
          <p:nvPr/>
        </p:nvSpPr>
        <p:spPr>
          <a:xfrm>
            <a:off x="1006934" y="2286000"/>
            <a:ext cx="5696938" cy="417830"/>
          </a:xfrm>
          <a:prstGeom prst="rect">
            <a:avLst/>
          </a:prstGeom>
        </p:spPr>
        <p:txBody>
          <a:bodyPr wrap="square" lIns="0" tIns="0" rIns="0" bIns="0" rtlCol="0">
            <a:noAutofit/>
          </a:bodyPr>
          <a:lstStyle/>
          <a:p>
            <a:pPr marL="12700" marR="24574">
              <a:lnSpc>
                <a:spcPts val="1410"/>
              </a:lnSpc>
              <a:spcBef>
                <a:spcPts val="70"/>
              </a:spcBef>
            </a:pPr>
            <a:r>
              <a:rPr sz="1600" dirty="0" smtClean="0">
                <a:solidFill>
                  <a:srgbClr val="615A69"/>
                </a:solidFill>
                <a:latin typeface="+mj-lt"/>
                <a:cs typeface="Arial"/>
              </a:rPr>
              <a:t>)io'"</a:t>
            </a:r>
            <a:r>
              <a:rPr sz="1600" dirty="0" smtClean="0">
                <a:solidFill>
                  <a:srgbClr val="4B4856"/>
                </a:solidFill>
                <a:latin typeface="+mj-lt"/>
                <a:cs typeface="Arial"/>
              </a:rPr>
              <a:t>Session</a:t>
            </a:r>
            <a:r>
              <a:rPr sz="1600" spc="84" dirty="0" smtClean="0">
                <a:solidFill>
                  <a:srgbClr val="4B4856"/>
                </a:solidFill>
                <a:latin typeface="+mj-lt"/>
                <a:cs typeface="Arial"/>
              </a:rPr>
              <a:t> </a:t>
            </a:r>
            <a:r>
              <a:rPr sz="1600" spc="0" dirty="0" smtClean="0">
                <a:solidFill>
                  <a:srgbClr val="4B4856"/>
                </a:solidFill>
                <a:latin typeface="+mj-lt"/>
                <a:cs typeface="Arial"/>
              </a:rPr>
              <a:t>Contro</a:t>
            </a:r>
            <a:r>
              <a:rPr sz="1600" spc="0" dirty="0" smtClean="0">
                <a:solidFill>
                  <a:srgbClr val="615A69"/>
                </a:solidFill>
                <a:latin typeface="+mj-lt"/>
                <a:cs typeface="Arial"/>
              </a:rPr>
              <a:t>l</a:t>
            </a:r>
            <a:r>
              <a:rPr sz="1600" spc="104" dirty="0" smtClean="0">
                <a:solidFill>
                  <a:srgbClr val="615A69"/>
                </a:solidFill>
                <a:latin typeface="+mj-lt"/>
                <a:cs typeface="Arial"/>
              </a:rPr>
              <a:t> </a:t>
            </a:r>
            <a:r>
              <a:rPr sz="1600" spc="0" dirty="0" smtClean="0">
                <a:solidFill>
                  <a:srgbClr val="4B4856"/>
                </a:solidFill>
                <a:latin typeface="+mj-lt"/>
                <a:cs typeface="Arial"/>
              </a:rPr>
              <a:t>Commands</a:t>
            </a:r>
            <a:r>
              <a:rPr sz="1600" spc="0" dirty="0" smtClean="0">
                <a:solidFill>
                  <a:srgbClr val="615A69"/>
                </a:solidFill>
                <a:latin typeface="+mj-lt"/>
                <a:cs typeface="Arial"/>
              </a:rPr>
              <a:t>:</a:t>
            </a:r>
            <a:endParaRPr sz="1600" dirty="0">
              <a:latin typeface="+mj-lt"/>
              <a:cs typeface="Arial"/>
            </a:endParaRPr>
          </a:p>
          <a:p>
            <a:pPr marL="545378">
              <a:lnSpc>
                <a:spcPct val="95825"/>
              </a:lnSpc>
              <a:spcBef>
                <a:spcPts val="289"/>
              </a:spcBef>
            </a:pPr>
            <a:r>
              <a:rPr sz="1600" spc="0" dirty="0" smtClean="0">
                <a:solidFill>
                  <a:srgbClr val="615A69"/>
                </a:solidFill>
                <a:latin typeface="+mj-lt"/>
                <a:cs typeface="Arial"/>
              </a:rPr>
              <a:t>b</a:t>
            </a:r>
            <a:r>
              <a:rPr sz="1600" spc="0" dirty="0" smtClean="0">
                <a:solidFill>
                  <a:srgbClr val="4B4856"/>
                </a:solidFill>
                <a:latin typeface="+mj-lt"/>
                <a:cs typeface="Arial"/>
              </a:rPr>
              <a:t>e</a:t>
            </a:r>
            <a:r>
              <a:rPr sz="1600" spc="0" dirty="0" smtClean="0">
                <a:solidFill>
                  <a:srgbClr val="615A69"/>
                </a:solidFill>
                <a:latin typeface="+mj-lt"/>
                <a:cs typeface="Arial"/>
              </a:rPr>
              <a:t>gin</a:t>
            </a:r>
            <a:r>
              <a:rPr sz="1600" spc="326" dirty="0" smtClean="0">
                <a:solidFill>
                  <a:srgbClr val="615A69"/>
                </a:solidFill>
                <a:latin typeface="+mj-lt"/>
                <a:cs typeface="Arial"/>
              </a:rPr>
              <a:t> </a:t>
            </a:r>
            <a:r>
              <a:rPr sz="1600" spc="0" dirty="0" smtClean="0">
                <a:solidFill>
                  <a:srgbClr val="615A69"/>
                </a:solidFill>
                <a:latin typeface="+mj-lt"/>
                <a:cs typeface="Arial"/>
              </a:rPr>
              <a:t>and</a:t>
            </a:r>
            <a:r>
              <a:rPr sz="1600" spc="264" dirty="0" smtClean="0">
                <a:solidFill>
                  <a:srgbClr val="615A69"/>
                </a:solidFill>
                <a:latin typeface="+mj-lt"/>
                <a:cs typeface="Arial"/>
              </a:rPr>
              <a:t> </a:t>
            </a:r>
            <a:r>
              <a:rPr sz="1600" spc="0" dirty="0" smtClean="0">
                <a:solidFill>
                  <a:srgbClr val="615A69"/>
                </a:solidFill>
                <a:latin typeface="+mj-lt"/>
                <a:cs typeface="Arial"/>
              </a:rPr>
              <a:t>end</a:t>
            </a:r>
            <a:r>
              <a:rPr sz="1600" spc="344" dirty="0" smtClean="0">
                <a:solidFill>
                  <a:srgbClr val="615A69"/>
                </a:solidFill>
                <a:latin typeface="+mj-lt"/>
                <a:cs typeface="Arial"/>
              </a:rPr>
              <a:t> </a:t>
            </a:r>
            <a:r>
              <a:rPr sz="1600" spc="0" dirty="0" smtClean="0">
                <a:solidFill>
                  <a:srgbClr val="615A69"/>
                </a:solidFill>
                <a:latin typeface="+mj-lt"/>
                <a:cs typeface="Arial"/>
              </a:rPr>
              <a:t>B</a:t>
            </a:r>
            <a:r>
              <a:rPr sz="1600" spc="0" dirty="0" smtClean="0">
                <a:solidFill>
                  <a:srgbClr val="4B4856"/>
                </a:solidFill>
                <a:latin typeface="+mj-lt"/>
                <a:cs typeface="Arial"/>
              </a:rPr>
              <a:t>TE</a:t>
            </a:r>
            <a:r>
              <a:rPr sz="1600" spc="0" dirty="0" smtClean="0">
                <a:solidFill>
                  <a:srgbClr val="615A69"/>
                </a:solidFill>
                <a:latin typeface="+mj-lt"/>
                <a:cs typeface="Arial"/>
              </a:rPr>
              <a:t>Q</a:t>
            </a:r>
            <a:r>
              <a:rPr sz="1600" spc="-14" dirty="0" smtClean="0">
                <a:solidFill>
                  <a:srgbClr val="615A69"/>
                </a:solidFill>
                <a:latin typeface="+mj-lt"/>
                <a:cs typeface="Arial"/>
              </a:rPr>
              <a:t> </a:t>
            </a:r>
            <a:r>
              <a:rPr sz="1600" spc="0" dirty="0" smtClean="0">
                <a:solidFill>
                  <a:srgbClr val="615A69"/>
                </a:solidFill>
                <a:latin typeface="+mj-lt"/>
                <a:cs typeface="Arial"/>
              </a:rPr>
              <a:t>sessions,</a:t>
            </a:r>
            <a:r>
              <a:rPr sz="1600" spc="344" dirty="0" smtClean="0">
                <a:solidFill>
                  <a:srgbClr val="615A69"/>
                </a:solidFill>
                <a:latin typeface="+mj-lt"/>
                <a:cs typeface="Arial"/>
              </a:rPr>
              <a:t> </a:t>
            </a:r>
            <a:r>
              <a:rPr sz="1600" spc="0" dirty="0" smtClean="0">
                <a:solidFill>
                  <a:srgbClr val="615A69"/>
                </a:solidFill>
                <a:latin typeface="+mj-lt"/>
                <a:cs typeface="Arial"/>
              </a:rPr>
              <a:t>and</a:t>
            </a:r>
            <a:r>
              <a:rPr sz="1600" spc="259" dirty="0" smtClean="0">
                <a:solidFill>
                  <a:srgbClr val="615A69"/>
                </a:solidFill>
                <a:latin typeface="+mj-lt"/>
                <a:cs typeface="Arial"/>
              </a:rPr>
              <a:t> </a:t>
            </a:r>
            <a:r>
              <a:rPr sz="1600" spc="0" dirty="0" smtClean="0">
                <a:solidFill>
                  <a:srgbClr val="615A69"/>
                </a:solidFill>
                <a:latin typeface="+mj-lt"/>
                <a:cs typeface="Arial"/>
              </a:rPr>
              <a:t>control</a:t>
            </a:r>
            <a:r>
              <a:rPr sz="1600" spc="104" dirty="0" smtClean="0">
                <a:solidFill>
                  <a:srgbClr val="615A69"/>
                </a:solidFill>
                <a:latin typeface="+mj-lt"/>
                <a:cs typeface="Arial"/>
              </a:rPr>
              <a:t> </a:t>
            </a:r>
            <a:r>
              <a:rPr sz="1600" spc="0" dirty="0" smtClean="0">
                <a:solidFill>
                  <a:srgbClr val="615A69"/>
                </a:solidFill>
                <a:latin typeface="+mj-lt"/>
                <a:cs typeface="Arial"/>
              </a:rPr>
              <a:t>sess</a:t>
            </a:r>
            <a:r>
              <a:rPr sz="1600" spc="0" dirty="0" smtClean="0">
                <a:solidFill>
                  <a:srgbClr val="4C5B79"/>
                </a:solidFill>
                <a:latin typeface="+mj-lt"/>
                <a:cs typeface="Arial"/>
              </a:rPr>
              <a:t>i</a:t>
            </a:r>
            <a:r>
              <a:rPr sz="1600" spc="0" dirty="0" smtClean="0">
                <a:solidFill>
                  <a:srgbClr val="615A69"/>
                </a:solidFill>
                <a:latin typeface="+mj-lt"/>
                <a:cs typeface="Arial"/>
              </a:rPr>
              <a:t>on</a:t>
            </a:r>
            <a:r>
              <a:rPr sz="1600" spc="104" dirty="0" smtClean="0">
                <a:solidFill>
                  <a:srgbClr val="615A69"/>
                </a:solidFill>
                <a:latin typeface="+mj-lt"/>
                <a:cs typeface="Arial"/>
              </a:rPr>
              <a:t> </a:t>
            </a:r>
            <a:r>
              <a:rPr sz="1600" spc="0" dirty="0" smtClean="0">
                <a:solidFill>
                  <a:srgbClr val="615A69"/>
                </a:solidFill>
                <a:latin typeface="+mj-lt"/>
                <a:cs typeface="Arial"/>
              </a:rPr>
              <a:t>ch</a:t>
            </a:r>
            <a:r>
              <a:rPr sz="1600" spc="0" dirty="0" smtClean="0">
                <a:solidFill>
                  <a:srgbClr val="4B4856"/>
                </a:solidFill>
                <a:latin typeface="+mj-lt"/>
                <a:cs typeface="Arial"/>
              </a:rPr>
              <a:t>a</a:t>
            </a:r>
            <a:r>
              <a:rPr sz="1600" spc="0" dirty="0" smtClean="0">
                <a:solidFill>
                  <a:srgbClr val="615A69"/>
                </a:solidFill>
                <a:latin typeface="+mj-lt"/>
                <a:cs typeface="Arial"/>
              </a:rPr>
              <a:t>rac</a:t>
            </a:r>
            <a:r>
              <a:rPr sz="1600" spc="0" dirty="0" smtClean="0">
                <a:solidFill>
                  <a:srgbClr val="4B4856"/>
                </a:solidFill>
                <a:latin typeface="+mj-lt"/>
                <a:cs typeface="Arial"/>
              </a:rPr>
              <a:t>t</a:t>
            </a:r>
            <a:r>
              <a:rPr sz="1600" spc="0" dirty="0" smtClean="0">
                <a:solidFill>
                  <a:srgbClr val="615A69"/>
                </a:solidFill>
                <a:latin typeface="+mj-lt"/>
                <a:cs typeface="Arial"/>
              </a:rPr>
              <a:t>erist</a:t>
            </a:r>
            <a:r>
              <a:rPr sz="1600" spc="0" dirty="0" smtClean="0">
                <a:solidFill>
                  <a:srgbClr val="4C5B79"/>
                </a:solidFill>
                <a:latin typeface="+mj-lt"/>
                <a:cs typeface="Arial"/>
              </a:rPr>
              <a:t>i</a:t>
            </a:r>
            <a:r>
              <a:rPr sz="1600" spc="0" dirty="0" smtClean="0">
                <a:solidFill>
                  <a:srgbClr val="615A69"/>
                </a:solidFill>
                <a:latin typeface="+mj-lt"/>
                <a:cs typeface="Arial"/>
              </a:rPr>
              <a:t>cs.</a:t>
            </a:r>
            <a:endParaRPr sz="1600" dirty="0">
              <a:latin typeface="+mj-lt"/>
              <a:cs typeface="Arial"/>
            </a:endParaRPr>
          </a:p>
        </p:txBody>
      </p:sp>
      <p:sp>
        <p:nvSpPr>
          <p:cNvPr id="39" name="object 7"/>
          <p:cNvSpPr txBox="1"/>
          <p:nvPr/>
        </p:nvSpPr>
        <p:spPr>
          <a:xfrm>
            <a:off x="1006936" y="3089074"/>
            <a:ext cx="7167528" cy="420351"/>
          </a:xfrm>
          <a:prstGeom prst="rect">
            <a:avLst/>
          </a:prstGeom>
        </p:spPr>
        <p:txBody>
          <a:bodyPr wrap="square" lIns="0" tIns="0" rIns="0" bIns="0" rtlCol="0">
            <a:noAutofit/>
          </a:bodyPr>
          <a:lstStyle/>
          <a:p>
            <a:pPr marL="12700" marR="27431">
              <a:lnSpc>
                <a:spcPts val="1460"/>
              </a:lnSpc>
              <a:spcBef>
                <a:spcPts val="73"/>
              </a:spcBef>
            </a:pPr>
            <a:r>
              <a:rPr sz="1600" dirty="0" smtClean="0">
                <a:solidFill>
                  <a:srgbClr val="615A69"/>
                </a:solidFill>
                <a:latin typeface="+mj-lt"/>
                <a:cs typeface="Segoe UI"/>
              </a:rPr>
              <a:t>�</a:t>
            </a:r>
            <a:r>
              <a:rPr sz="1600" dirty="0" smtClean="0">
                <a:solidFill>
                  <a:srgbClr val="4B4856"/>
                </a:solidFill>
                <a:latin typeface="+mj-lt"/>
                <a:cs typeface="Arial"/>
              </a:rPr>
              <a:t>F</a:t>
            </a:r>
            <a:r>
              <a:rPr sz="1600" dirty="0" smtClean="0">
                <a:solidFill>
                  <a:srgbClr val="615A69"/>
                </a:solidFill>
                <a:latin typeface="+mj-lt"/>
                <a:cs typeface="Arial"/>
              </a:rPr>
              <a:t>i</a:t>
            </a:r>
            <a:r>
              <a:rPr sz="1600" dirty="0" smtClean="0">
                <a:solidFill>
                  <a:srgbClr val="2C284B"/>
                </a:solidFill>
                <a:latin typeface="+mj-lt"/>
                <a:cs typeface="Arial"/>
              </a:rPr>
              <a:t>l</a:t>
            </a:r>
            <a:r>
              <a:rPr sz="1600" dirty="0" smtClean="0">
                <a:solidFill>
                  <a:srgbClr val="4B4856"/>
                </a:solidFill>
                <a:latin typeface="+mj-lt"/>
                <a:cs typeface="Arial"/>
              </a:rPr>
              <a:t>e</a:t>
            </a:r>
            <a:r>
              <a:rPr sz="1600" spc="104" dirty="0" smtClean="0">
                <a:solidFill>
                  <a:srgbClr val="4B4856"/>
                </a:solidFill>
                <a:latin typeface="+mj-lt"/>
                <a:cs typeface="Arial"/>
              </a:rPr>
              <a:t> </a:t>
            </a:r>
            <a:r>
              <a:rPr sz="1600" spc="0" dirty="0" smtClean="0">
                <a:solidFill>
                  <a:srgbClr val="4B4856"/>
                </a:solidFill>
                <a:latin typeface="+mj-lt"/>
                <a:cs typeface="Arial"/>
              </a:rPr>
              <a:t>Contro</a:t>
            </a:r>
            <a:r>
              <a:rPr sz="1600" spc="0" dirty="0" smtClean="0">
                <a:solidFill>
                  <a:srgbClr val="2C284B"/>
                </a:solidFill>
                <a:latin typeface="+mj-lt"/>
                <a:cs typeface="Arial"/>
              </a:rPr>
              <a:t>l</a:t>
            </a:r>
            <a:r>
              <a:rPr sz="1600" spc="104" dirty="0" smtClean="0">
                <a:solidFill>
                  <a:srgbClr val="2C284B"/>
                </a:solidFill>
                <a:latin typeface="+mj-lt"/>
                <a:cs typeface="Arial"/>
              </a:rPr>
              <a:t> </a:t>
            </a:r>
            <a:r>
              <a:rPr sz="1600" spc="0" dirty="0" smtClean="0">
                <a:solidFill>
                  <a:srgbClr val="4B4856"/>
                </a:solidFill>
                <a:latin typeface="+mj-lt"/>
                <a:cs typeface="Arial"/>
              </a:rPr>
              <a:t>Commands:</a:t>
            </a:r>
            <a:endParaRPr sz="1600" dirty="0">
              <a:latin typeface="+mj-lt"/>
              <a:cs typeface="Arial"/>
            </a:endParaRPr>
          </a:p>
          <a:p>
            <a:pPr marL="488224">
              <a:lnSpc>
                <a:spcPct val="95825"/>
              </a:lnSpc>
              <a:spcBef>
                <a:spcPts val="87"/>
              </a:spcBef>
            </a:pPr>
            <a:r>
              <a:rPr sz="1600" dirty="0" smtClean="0">
                <a:solidFill>
                  <a:srgbClr val="615A69"/>
                </a:solidFill>
                <a:latin typeface="+mj-lt"/>
                <a:cs typeface="Arial"/>
              </a:rPr>
              <a:t>Sped</a:t>
            </a:r>
            <a:r>
              <a:rPr sz="1600" dirty="0" smtClean="0">
                <a:solidFill>
                  <a:srgbClr val="4B4856"/>
                </a:solidFill>
                <a:latin typeface="+mj-lt"/>
                <a:cs typeface="Arial"/>
              </a:rPr>
              <a:t>f</a:t>
            </a:r>
            <a:r>
              <a:rPr sz="1600" dirty="0" smtClean="0">
                <a:solidFill>
                  <a:srgbClr val="615A69"/>
                </a:solidFill>
                <a:latin typeface="+mj-lt"/>
                <a:cs typeface="Arial"/>
              </a:rPr>
              <a:t>y</a:t>
            </a:r>
            <a:r>
              <a:rPr sz="1600" spc="29" dirty="0" smtClean="0">
                <a:solidFill>
                  <a:srgbClr val="615A69"/>
                </a:solidFill>
                <a:latin typeface="+mj-lt"/>
                <a:cs typeface="Arial"/>
              </a:rPr>
              <a:t> </a:t>
            </a:r>
            <a:r>
              <a:rPr sz="1600" spc="0" dirty="0" smtClean="0">
                <a:solidFill>
                  <a:srgbClr val="615A69"/>
                </a:solidFill>
                <a:latin typeface="+mj-lt"/>
                <a:cs typeface="Arial"/>
              </a:rPr>
              <a:t>inpu</a:t>
            </a:r>
            <a:r>
              <a:rPr sz="1600" spc="0" dirty="0" smtClean="0">
                <a:solidFill>
                  <a:srgbClr val="4B4856"/>
                </a:solidFill>
                <a:latin typeface="+mj-lt"/>
                <a:cs typeface="Arial"/>
              </a:rPr>
              <a:t>t</a:t>
            </a:r>
            <a:r>
              <a:rPr sz="1600" spc="100" dirty="0" smtClean="0">
                <a:solidFill>
                  <a:srgbClr val="4B4856"/>
                </a:solidFill>
                <a:latin typeface="+mj-lt"/>
                <a:cs typeface="Arial"/>
              </a:rPr>
              <a:t> </a:t>
            </a:r>
            <a:r>
              <a:rPr sz="1600" spc="0" dirty="0" smtClean="0">
                <a:solidFill>
                  <a:srgbClr val="615A69"/>
                </a:solidFill>
                <a:latin typeface="+mj-lt"/>
                <a:cs typeface="Arial"/>
              </a:rPr>
              <a:t>and</a:t>
            </a:r>
            <a:r>
              <a:rPr sz="1600" spc="264" dirty="0" smtClean="0">
                <a:solidFill>
                  <a:srgbClr val="615A69"/>
                </a:solidFill>
                <a:latin typeface="+mj-lt"/>
                <a:cs typeface="Arial"/>
              </a:rPr>
              <a:t> </a:t>
            </a:r>
            <a:r>
              <a:rPr sz="1600" spc="0" dirty="0" smtClean="0">
                <a:solidFill>
                  <a:srgbClr val="615A69"/>
                </a:solidFill>
                <a:latin typeface="+mj-lt"/>
                <a:cs typeface="Arial"/>
              </a:rPr>
              <a:t>output</a:t>
            </a:r>
            <a:r>
              <a:rPr sz="1600" spc="29" dirty="0" smtClean="0">
                <a:solidFill>
                  <a:srgbClr val="615A69"/>
                </a:solidFill>
                <a:latin typeface="+mj-lt"/>
                <a:cs typeface="Arial"/>
              </a:rPr>
              <a:t> </a:t>
            </a:r>
            <a:r>
              <a:rPr sz="1600" spc="0" dirty="0" smtClean="0">
                <a:solidFill>
                  <a:srgbClr val="615A69"/>
                </a:solidFill>
                <a:latin typeface="+mj-lt"/>
                <a:cs typeface="Times New Roman"/>
              </a:rPr>
              <a:t>f</a:t>
            </a:r>
            <a:r>
              <a:rPr sz="1600" spc="0" dirty="0" smtClean="0">
                <a:solidFill>
                  <a:srgbClr val="4B4856"/>
                </a:solidFill>
                <a:latin typeface="+mj-lt"/>
                <a:cs typeface="Times New Roman"/>
              </a:rPr>
              <a:t>o</a:t>
            </a:r>
            <a:r>
              <a:rPr sz="1600" spc="0" dirty="0" smtClean="0">
                <a:solidFill>
                  <a:srgbClr val="615A69"/>
                </a:solidFill>
                <a:latin typeface="+mj-lt"/>
                <a:cs typeface="Times New Roman"/>
              </a:rPr>
              <a:t>rmats</a:t>
            </a:r>
            <a:r>
              <a:rPr sz="1600" spc="29" dirty="0" smtClean="0">
                <a:solidFill>
                  <a:srgbClr val="615A69"/>
                </a:solidFill>
                <a:latin typeface="+mj-lt"/>
                <a:cs typeface="Times New Roman"/>
              </a:rPr>
              <a:t> </a:t>
            </a:r>
            <a:r>
              <a:rPr sz="1600" spc="0" dirty="0" smtClean="0">
                <a:solidFill>
                  <a:srgbClr val="615A69"/>
                </a:solidFill>
                <a:latin typeface="+mj-lt"/>
                <a:cs typeface="Arial"/>
              </a:rPr>
              <a:t>and</a:t>
            </a:r>
            <a:r>
              <a:rPr sz="1600" spc="336" dirty="0" smtClean="0">
                <a:solidFill>
                  <a:srgbClr val="615A69"/>
                </a:solidFill>
                <a:latin typeface="+mj-lt"/>
                <a:cs typeface="Arial"/>
              </a:rPr>
              <a:t> </a:t>
            </a:r>
            <a:r>
              <a:rPr sz="1600" spc="0" dirty="0" smtClean="0">
                <a:solidFill>
                  <a:srgbClr val="4C5B79"/>
                </a:solidFill>
                <a:latin typeface="+mj-lt"/>
                <a:cs typeface="Arial"/>
              </a:rPr>
              <a:t>i</a:t>
            </a:r>
            <a:r>
              <a:rPr sz="1600" spc="0" dirty="0" smtClean="0">
                <a:solidFill>
                  <a:srgbClr val="615A69"/>
                </a:solidFill>
                <a:latin typeface="+mj-lt"/>
                <a:cs typeface="Arial"/>
              </a:rPr>
              <a:t>den</a:t>
            </a:r>
            <a:r>
              <a:rPr sz="1600" spc="0" dirty="0" smtClean="0">
                <a:solidFill>
                  <a:srgbClr val="4B4856"/>
                </a:solidFill>
                <a:latin typeface="+mj-lt"/>
                <a:cs typeface="Arial"/>
              </a:rPr>
              <a:t>t</a:t>
            </a:r>
            <a:r>
              <a:rPr sz="1600" spc="0" dirty="0" smtClean="0">
                <a:solidFill>
                  <a:srgbClr val="4C5B79"/>
                </a:solidFill>
                <a:latin typeface="+mj-lt"/>
                <a:cs typeface="Arial"/>
              </a:rPr>
              <a:t>i</a:t>
            </a:r>
            <a:r>
              <a:rPr sz="1600" spc="0" dirty="0" smtClean="0">
                <a:solidFill>
                  <a:srgbClr val="615A69"/>
                </a:solidFill>
                <a:latin typeface="+mj-lt"/>
                <a:cs typeface="Arial"/>
              </a:rPr>
              <a:t>fy</a:t>
            </a:r>
            <a:r>
              <a:rPr sz="1600" spc="100" dirty="0" smtClean="0">
                <a:solidFill>
                  <a:srgbClr val="615A69"/>
                </a:solidFill>
                <a:latin typeface="+mj-lt"/>
                <a:cs typeface="Arial"/>
              </a:rPr>
              <a:t> </a:t>
            </a:r>
            <a:r>
              <a:rPr sz="1600" spc="0" dirty="0" smtClean="0">
                <a:solidFill>
                  <a:srgbClr val="615A69"/>
                </a:solidFill>
                <a:latin typeface="+mj-lt"/>
                <a:cs typeface="Arial"/>
              </a:rPr>
              <a:t>inform</a:t>
            </a:r>
            <a:r>
              <a:rPr sz="1600" spc="0" dirty="0" smtClean="0">
                <a:solidFill>
                  <a:srgbClr val="4B4856"/>
                </a:solidFill>
                <a:latin typeface="+mj-lt"/>
                <a:cs typeface="Arial"/>
              </a:rPr>
              <a:t>a</a:t>
            </a:r>
            <a:r>
              <a:rPr sz="1600" spc="0" dirty="0" smtClean="0">
                <a:solidFill>
                  <a:srgbClr val="615A69"/>
                </a:solidFill>
                <a:latin typeface="+mj-lt"/>
                <a:cs typeface="Arial"/>
              </a:rPr>
              <a:t>tion </a:t>
            </a:r>
            <a:r>
              <a:rPr sz="1600" spc="-169" dirty="0" smtClean="0">
                <a:solidFill>
                  <a:srgbClr val="615A69"/>
                </a:solidFill>
                <a:latin typeface="+mj-lt"/>
                <a:cs typeface="Arial"/>
              </a:rPr>
              <a:t> </a:t>
            </a:r>
            <a:r>
              <a:rPr sz="1600" spc="0" dirty="0" smtClean="0">
                <a:solidFill>
                  <a:srgbClr val="615A69"/>
                </a:solidFill>
                <a:latin typeface="+mj-lt"/>
                <a:cs typeface="Arial"/>
              </a:rPr>
              <a:t>sourc</a:t>
            </a:r>
            <a:r>
              <a:rPr sz="1600" spc="0" dirty="0" smtClean="0">
                <a:solidFill>
                  <a:srgbClr val="4B4856"/>
                </a:solidFill>
                <a:latin typeface="+mj-lt"/>
                <a:cs typeface="Arial"/>
              </a:rPr>
              <a:t>e</a:t>
            </a:r>
            <a:r>
              <a:rPr sz="1600" spc="0" dirty="0" smtClean="0">
                <a:solidFill>
                  <a:srgbClr val="615A69"/>
                </a:solidFill>
                <a:latin typeface="+mj-lt"/>
                <a:cs typeface="Arial"/>
              </a:rPr>
              <a:t>s</a:t>
            </a:r>
            <a:r>
              <a:rPr sz="1600" spc="104" dirty="0" smtClean="0">
                <a:solidFill>
                  <a:srgbClr val="615A69"/>
                </a:solidFill>
                <a:latin typeface="+mj-lt"/>
                <a:cs typeface="Arial"/>
              </a:rPr>
              <a:t> </a:t>
            </a:r>
            <a:r>
              <a:rPr sz="1600" spc="0" dirty="0" smtClean="0">
                <a:solidFill>
                  <a:srgbClr val="4B4856"/>
                </a:solidFill>
                <a:latin typeface="+mj-lt"/>
                <a:cs typeface="Arial"/>
              </a:rPr>
              <a:t>a</a:t>
            </a:r>
            <a:r>
              <a:rPr sz="1600" spc="0" dirty="0" smtClean="0">
                <a:solidFill>
                  <a:srgbClr val="615A69"/>
                </a:solidFill>
                <a:latin typeface="+mj-lt"/>
                <a:cs typeface="Arial"/>
              </a:rPr>
              <a:t>nd </a:t>
            </a:r>
            <a:r>
              <a:rPr sz="1600" spc="-154" dirty="0" smtClean="0">
                <a:solidFill>
                  <a:srgbClr val="615A69"/>
                </a:solidFill>
                <a:latin typeface="+mj-lt"/>
                <a:cs typeface="Arial"/>
              </a:rPr>
              <a:t> </a:t>
            </a:r>
            <a:r>
              <a:rPr sz="1600" spc="0" dirty="0" smtClean="0">
                <a:solidFill>
                  <a:srgbClr val="615A69"/>
                </a:solidFill>
                <a:latin typeface="+mj-lt"/>
                <a:cs typeface="Arial"/>
              </a:rPr>
              <a:t>des</a:t>
            </a:r>
            <a:r>
              <a:rPr sz="1600" spc="0" dirty="0" smtClean="0">
                <a:solidFill>
                  <a:srgbClr val="4B4856"/>
                </a:solidFill>
                <a:latin typeface="+mj-lt"/>
                <a:cs typeface="Arial"/>
              </a:rPr>
              <a:t>t</a:t>
            </a:r>
            <a:r>
              <a:rPr sz="1600" spc="0" dirty="0" smtClean="0">
                <a:solidFill>
                  <a:srgbClr val="615A69"/>
                </a:solidFill>
                <a:latin typeface="+mj-lt"/>
                <a:cs typeface="Arial"/>
              </a:rPr>
              <a:t>ina</a:t>
            </a:r>
            <a:r>
              <a:rPr sz="1600" spc="0" dirty="0" smtClean="0">
                <a:solidFill>
                  <a:srgbClr val="4B4856"/>
                </a:solidFill>
                <a:latin typeface="+mj-lt"/>
                <a:cs typeface="Arial"/>
              </a:rPr>
              <a:t>t</a:t>
            </a:r>
            <a:r>
              <a:rPr sz="1600" spc="0" dirty="0" smtClean="0">
                <a:solidFill>
                  <a:srgbClr val="615A69"/>
                </a:solidFill>
                <a:latin typeface="+mj-lt"/>
                <a:cs typeface="Arial"/>
              </a:rPr>
              <a:t>ions</a:t>
            </a:r>
            <a:r>
              <a:rPr sz="1600" spc="0" dirty="0" smtClean="0">
                <a:solidFill>
                  <a:srgbClr val="4C5B79"/>
                </a:solidFill>
                <a:latin typeface="+mj-lt"/>
                <a:cs typeface="Arial"/>
              </a:rPr>
              <a:t>,</a:t>
            </a:r>
            <a:endParaRPr sz="1600" dirty="0">
              <a:latin typeface="+mj-lt"/>
              <a:cs typeface="Arial"/>
            </a:endParaRPr>
          </a:p>
        </p:txBody>
      </p:sp>
      <p:sp>
        <p:nvSpPr>
          <p:cNvPr id="40" name="object 6"/>
          <p:cNvSpPr txBox="1"/>
          <p:nvPr/>
        </p:nvSpPr>
        <p:spPr>
          <a:xfrm>
            <a:off x="1006934" y="3761320"/>
            <a:ext cx="7712324" cy="639645"/>
          </a:xfrm>
          <a:prstGeom prst="rect">
            <a:avLst/>
          </a:prstGeom>
        </p:spPr>
        <p:txBody>
          <a:bodyPr wrap="square" lIns="0" tIns="0" rIns="0" bIns="0" rtlCol="0">
            <a:noAutofit/>
          </a:bodyPr>
          <a:lstStyle/>
          <a:p>
            <a:pPr marL="12700" marR="19063">
              <a:lnSpc>
                <a:spcPts val="1420"/>
              </a:lnSpc>
              <a:spcBef>
                <a:spcPts val="71"/>
              </a:spcBef>
            </a:pPr>
            <a:r>
              <a:rPr sz="1600" dirty="0" smtClean="0">
                <a:solidFill>
                  <a:srgbClr val="615A69"/>
                </a:solidFill>
                <a:latin typeface="+mj-lt"/>
                <a:cs typeface="Arial"/>
              </a:rPr>
              <a:t>)io'"</a:t>
            </a:r>
            <a:r>
              <a:rPr sz="1600" dirty="0" smtClean="0">
                <a:solidFill>
                  <a:srgbClr val="4B4856"/>
                </a:solidFill>
                <a:latin typeface="+mj-lt"/>
                <a:cs typeface="Arial"/>
              </a:rPr>
              <a:t>Sequence</a:t>
            </a:r>
            <a:r>
              <a:rPr sz="1600" spc="19" dirty="0" smtClean="0">
                <a:solidFill>
                  <a:srgbClr val="4B4856"/>
                </a:solidFill>
                <a:latin typeface="+mj-lt"/>
                <a:cs typeface="Arial"/>
              </a:rPr>
              <a:t> </a:t>
            </a:r>
            <a:r>
              <a:rPr sz="1600" spc="0" dirty="0" smtClean="0">
                <a:solidFill>
                  <a:srgbClr val="4B4856"/>
                </a:solidFill>
                <a:latin typeface="+mj-lt"/>
                <a:cs typeface="Arial"/>
              </a:rPr>
              <a:t>Contro</a:t>
            </a:r>
            <a:r>
              <a:rPr sz="1600" spc="0" dirty="0" smtClean="0">
                <a:solidFill>
                  <a:srgbClr val="2C284B"/>
                </a:solidFill>
                <a:latin typeface="+mj-lt"/>
                <a:cs typeface="Arial"/>
              </a:rPr>
              <a:t>l</a:t>
            </a:r>
            <a:r>
              <a:rPr sz="1600" spc="89" dirty="0" smtClean="0">
                <a:solidFill>
                  <a:srgbClr val="2C284B"/>
                </a:solidFill>
                <a:latin typeface="+mj-lt"/>
                <a:cs typeface="Arial"/>
              </a:rPr>
              <a:t> </a:t>
            </a:r>
            <a:r>
              <a:rPr sz="1600" spc="0" dirty="0" smtClean="0">
                <a:solidFill>
                  <a:srgbClr val="4B4856"/>
                </a:solidFill>
                <a:latin typeface="+mj-lt"/>
                <a:cs typeface="Arial"/>
              </a:rPr>
              <a:t>Commands</a:t>
            </a:r>
            <a:r>
              <a:rPr sz="1600" spc="0" dirty="0" smtClean="0">
                <a:solidFill>
                  <a:srgbClr val="615A69"/>
                </a:solidFill>
                <a:latin typeface="+mj-lt"/>
                <a:cs typeface="Arial"/>
              </a:rPr>
              <a:t>:</a:t>
            </a:r>
            <a:endParaRPr sz="1600">
              <a:latin typeface="+mj-lt"/>
              <a:cs typeface="Arial"/>
            </a:endParaRPr>
          </a:p>
          <a:p>
            <a:pPr marL="575099" indent="-38864">
              <a:lnSpc>
                <a:spcPts val="1667"/>
              </a:lnSpc>
              <a:spcBef>
                <a:spcPts val="234"/>
              </a:spcBef>
            </a:pPr>
            <a:r>
              <a:rPr sz="1600" dirty="0" smtClean="0">
                <a:solidFill>
                  <a:srgbClr val="615A69"/>
                </a:solidFill>
                <a:latin typeface="+mj-lt"/>
                <a:cs typeface="Arial"/>
              </a:rPr>
              <a:t>control</a:t>
            </a:r>
            <a:r>
              <a:rPr sz="1600" spc="104" dirty="0" smtClean="0">
                <a:solidFill>
                  <a:srgbClr val="615A69"/>
                </a:solidFill>
                <a:latin typeface="+mj-lt"/>
                <a:cs typeface="Arial"/>
              </a:rPr>
              <a:t> </a:t>
            </a:r>
            <a:r>
              <a:rPr sz="1600" spc="0" dirty="0" smtClean="0">
                <a:solidFill>
                  <a:srgbClr val="615A69"/>
                </a:solidFill>
                <a:latin typeface="+mj-lt"/>
                <a:cs typeface="Arial"/>
              </a:rPr>
              <a:t>th</a:t>
            </a:r>
            <a:r>
              <a:rPr sz="1600" spc="0" dirty="0" smtClean="0">
                <a:solidFill>
                  <a:srgbClr val="4B4856"/>
                </a:solidFill>
                <a:latin typeface="+mj-lt"/>
                <a:cs typeface="Arial"/>
              </a:rPr>
              <a:t>e</a:t>
            </a:r>
            <a:r>
              <a:rPr sz="1600" spc="223" dirty="0" smtClean="0">
                <a:solidFill>
                  <a:srgbClr val="4B4856"/>
                </a:solidFill>
                <a:latin typeface="+mj-lt"/>
                <a:cs typeface="Arial"/>
              </a:rPr>
              <a:t> </a:t>
            </a:r>
            <a:r>
              <a:rPr sz="1600" spc="0" dirty="0" smtClean="0">
                <a:solidFill>
                  <a:srgbClr val="615A69"/>
                </a:solidFill>
                <a:latin typeface="+mj-lt"/>
                <a:cs typeface="Arial"/>
              </a:rPr>
              <a:t>sequenc</a:t>
            </a:r>
            <a:r>
              <a:rPr sz="1600" spc="0" dirty="0" smtClean="0">
                <a:solidFill>
                  <a:srgbClr val="4B4856"/>
                </a:solidFill>
                <a:latin typeface="+mj-lt"/>
                <a:cs typeface="Arial"/>
              </a:rPr>
              <a:t>e</a:t>
            </a:r>
            <a:r>
              <a:rPr sz="1600" spc="89" dirty="0" smtClean="0">
                <a:solidFill>
                  <a:srgbClr val="4B4856"/>
                </a:solidFill>
                <a:latin typeface="+mj-lt"/>
                <a:cs typeface="Arial"/>
              </a:rPr>
              <a:t> </a:t>
            </a:r>
            <a:r>
              <a:rPr sz="1600" spc="0" dirty="0" smtClean="0">
                <a:solidFill>
                  <a:srgbClr val="4B4856"/>
                </a:solidFill>
                <a:latin typeface="+mj-lt"/>
                <a:cs typeface="Arial"/>
              </a:rPr>
              <a:t>i</a:t>
            </a:r>
            <a:r>
              <a:rPr sz="1600" spc="0" dirty="0" smtClean="0">
                <a:solidFill>
                  <a:srgbClr val="615A69"/>
                </a:solidFill>
                <a:latin typeface="+mj-lt"/>
                <a:cs typeface="Arial"/>
              </a:rPr>
              <a:t>n</a:t>
            </a:r>
            <a:r>
              <a:rPr sz="1600" spc="159" dirty="0" smtClean="0">
                <a:solidFill>
                  <a:srgbClr val="615A69"/>
                </a:solidFill>
                <a:latin typeface="+mj-lt"/>
                <a:cs typeface="Arial"/>
              </a:rPr>
              <a:t> </a:t>
            </a:r>
            <a:r>
              <a:rPr sz="1600" spc="0" dirty="0" smtClean="0">
                <a:solidFill>
                  <a:srgbClr val="615A69"/>
                </a:solidFill>
                <a:latin typeface="+mj-lt"/>
                <a:cs typeface="Arial"/>
              </a:rPr>
              <a:t>which </a:t>
            </a:r>
            <a:r>
              <a:rPr sz="1600" spc="2" dirty="0" smtClean="0">
                <a:solidFill>
                  <a:srgbClr val="615A69"/>
                </a:solidFill>
                <a:latin typeface="+mj-lt"/>
                <a:cs typeface="Arial"/>
              </a:rPr>
              <a:t> </a:t>
            </a:r>
            <a:r>
              <a:rPr sz="1600" spc="0" dirty="0" smtClean="0">
                <a:solidFill>
                  <a:srgbClr val="615A69"/>
                </a:solidFill>
                <a:latin typeface="+mj-lt"/>
                <a:cs typeface="Arial"/>
              </a:rPr>
              <a:t>other</a:t>
            </a:r>
            <a:r>
              <a:rPr sz="1600" spc="159" dirty="0" smtClean="0">
                <a:solidFill>
                  <a:srgbClr val="615A69"/>
                </a:solidFill>
                <a:latin typeface="+mj-lt"/>
                <a:cs typeface="Arial"/>
              </a:rPr>
              <a:t> </a:t>
            </a:r>
            <a:r>
              <a:rPr sz="1600" spc="0" dirty="0" smtClean="0">
                <a:solidFill>
                  <a:srgbClr val="615A69"/>
                </a:solidFill>
                <a:latin typeface="+mj-lt"/>
                <a:cs typeface="Arial"/>
              </a:rPr>
              <a:t>B</a:t>
            </a:r>
            <a:r>
              <a:rPr sz="1600" spc="0" dirty="0" smtClean="0">
                <a:solidFill>
                  <a:srgbClr val="4B4856"/>
                </a:solidFill>
                <a:latin typeface="+mj-lt"/>
                <a:cs typeface="Arial"/>
              </a:rPr>
              <a:t>TE</a:t>
            </a:r>
            <a:r>
              <a:rPr sz="1600" spc="0" dirty="0" smtClean="0">
                <a:solidFill>
                  <a:srgbClr val="615A69"/>
                </a:solidFill>
                <a:latin typeface="+mj-lt"/>
                <a:cs typeface="Arial"/>
              </a:rPr>
              <a:t>Q</a:t>
            </a:r>
            <a:r>
              <a:rPr sz="1600" spc="-22" dirty="0" smtClean="0">
                <a:solidFill>
                  <a:srgbClr val="615A69"/>
                </a:solidFill>
                <a:latin typeface="+mj-lt"/>
                <a:cs typeface="Arial"/>
              </a:rPr>
              <a:t> </a:t>
            </a:r>
            <a:r>
              <a:rPr sz="1600" spc="0" dirty="0" smtClean="0">
                <a:solidFill>
                  <a:srgbClr val="615A69"/>
                </a:solidFill>
                <a:latin typeface="+mj-lt"/>
                <a:cs typeface="Arial"/>
              </a:rPr>
              <a:t>comm</a:t>
            </a:r>
            <a:r>
              <a:rPr sz="1600" spc="0" dirty="0" smtClean="0">
                <a:solidFill>
                  <a:srgbClr val="4B4856"/>
                </a:solidFill>
                <a:latin typeface="+mj-lt"/>
                <a:cs typeface="Arial"/>
              </a:rPr>
              <a:t>a</a:t>
            </a:r>
            <a:r>
              <a:rPr sz="1600" spc="0" dirty="0" smtClean="0">
                <a:solidFill>
                  <a:srgbClr val="615A69"/>
                </a:solidFill>
                <a:latin typeface="+mj-lt"/>
                <a:cs typeface="Arial"/>
              </a:rPr>
              <a:t>nds</a:t>
            </a:r>
            <a:r>
              <a:rPr sz="1600" spc="56" dirty="0" smtClean="0">
                <a:solidFill>
                  <a:srgbClr val="615A69"/>
                </a:solidFill>
                <a:latin typeface="+mj-lt"/>
                <a:cs typeface="Arial"/>
              </a:rPr>
              <a:t> </a:t>
            </a:r>
            <a:r>
              <a:rPr sz="1600" spc="0" dirty="0" smtClean="0">
                <a:solidFill>
                  <a:srgbClr val="615A69"/>
                </a:solidFill>
                <a:latin typeface="+mj-lt"/>
                <a:cs typeface="Arial"/>
              </a:rPr>
              <a:t>and</a:t>
            </a:r>
            <a:r>
              <a:rPr sz="1600" spc="89" dirty="0" smtClean="0">
                <a:solidFill>
                  <a:srgbClr val="615A69"/>
                </a:solidFill>
                <a:latin typeface="+mj-lt"/>
                <a:cs typeface="Arial"/>
              </a:rPr>
              <a:t> </a:t>
            </a:r>
            <a:r>
              <a:rPr sz="1600" spc="0" dirty="0" smtClean="0">
                <a:solidFill>
                  <a:srgbClr val="4B4856"/>
                </a:solidFill>
                <a:latin typeface="+mj-lt"/>
                <a:cs typeface="Arial"/>
              </a:rPr>
              <a:t>Te</a:t>
            </a:r>
            <a:r>
              <a:rPr sz="1600" spc="0" dirty="0" smtClean="0">
                <a:solidFill>
                  <a:srgbClr val="615A69"/>
                </a:solidFill>
                <a:latin typeface="+mj-lt"/>
                <a:cs typeface="Arial"/>
              </a:rPr>
              <a:t>rad</a:t>
            </a:r>
            <a:r>
              <a:rPr sz="1600" spc="0" dirty="0" smtClean="0">
                <a:solidFill>
                  <a:srgbClr val="4B4856"/>
                </a:solidFill>
                <a:latin typeface="+mj-lt"/>
                <a:cs typeface="Arial"/>
              </a:rPr>
              <a:t>a</a:t>
            </a:r>
            <a:r>
              <a:rPr sz="1600" spc="0" dirty="0" smtClean="0">
                <a:solidFill>
                  <a:srgbClr val="615A69"/>
                </a:solidFill>
                <a:latin typeface="+mj-lt"/>
                <a:cs typeface="Arial"/>
              </a:rPr>
              <a:t>ta</a:t>
            </a:r>
            <a:r>
              <a:rPr sz="1600" spc="89" dirty="0" smtClean="0">
                <a:solidFill>
                  <a:srgbClr val="615A69"/>
                </a:solidFill>
                <a:latin typeface="+mj-lt"/>
                <a:cs typeface="Arial"/>
              </a:rPr>
              <a:t> </a:t>
            </a:r>
            <a:r>
              <a:rPr sz="1600" spc="0" dirty="0" smtClean="0">
                <a:solidFill>
                  <a:srgbClr val="615A69"/>
                </a:solidFill>
                <a:latin typeface="+mj-lt"/>
                <a:cs typeface="Arial"/>
              </a:rPr>
              <a:t>SQ</a:t>
            </a:r>
            <a:r>
              <a:rPr sz="1600" spc="0" dirty="0" smtClean="0">
                <a:solidFill>
                  <a:srgbClr val="334C63"/>
                </a:solidFill>
                <a:latin typeface="+mj-lt"/>
                <a:cs typeface="Arial"/>
              </a:rPr>
              <a:t>L</a:t>
            </a:r>
            <a:r>
              <a:rPr sz="1600" spc="-25" dirty="0" smtClean="0">
                <a:solidFill>
                  <a:srgbClr val="334C63"/>
                </a:solidFill>
                <a:latin typeface="+mj-lt"/>
                <a:cs typeface="Arial"/>
              </a:rPr>
              <a:t> </a:t>
            </a:r>
            <a:r>
              <a:rPr sz="1600" spc="0" dirty="0" smtClean="0">
                <a:solidFill>
                  <a:srgbClr val="615A69"/>
                </a:solidFill>
                <a:latin typeface="+mj-lt"/>
                <a:cs typeface="Arial"/>
              </a:rPr>
              <a:t>s</a:t>
            </a:r>
            <a:r>
              <a:rPr sz="1600" spc="0" dirty="0" smtClean="0">
                <a:solidFill>
                  <a:srgbClr val="4B4856"/>
                </a:solidFill>
                <a:latin typeface="+mj-lt"/>
                <a:cs typeface="Arial"/>
              </a:rPr>
              <a:t>t</a:t>
            </a:r>
            <a:r>
              <a:rPr sz="1600" spc="0" dirty="0" smtClean="0">
                <a:solidFill>
                  <a:srgbClr val="615A69"/>
                </a:solidFill>
                <a:latin typeface="+mj-lt"/>
                <a:cs typeface="Arial"/>
              </a:rPr>
              <a:t>atem</a:t>
            </a:r>
            <a:r>
              <a:rPr sz="1600" spc="0" dirty="0" smtClean="0">
                <a:solidFill>
                  <a:srgbClr val="4B4856"/>
                </a:solidFill>
                <a:latin typeface="+mj-lt"/>
                <a:cs typeface="Arial"/>
              </a:rPr>
              <a:t>e</a:t>
            </a:r>
            <a:r>
              <a:rPr sz="1600" spc="0" dirty="0" smtClean="0">
                <a:solidFill>
                  <a:srgbClr val="615A69"/>
                </a:solidFill>
                <a:latin typeface="+mj-lt"/>
                <a:cs typeface="Arial"/>
              </a:rPr>
              <a:t>nts</a:t>
            </a:r>
            <a:r>
              <a:rPr sz="1600" spc="89" dirty="0" smtClean="0">
                <a:solidFill>
                  <a:srgbClr val="615A69"/>
                </a:solidFill>
                <a:latin typeface="+mj-lt"/>
                <a:cs typeface="Arial"/>
              </a:rPr>
              <a:t> </a:t>
            </a:r>
            <a:r>
              <a:rPr sz="1600" spc="0" dirty="0" smtClean="0">
                <a:solidFill>
                  <a:srgbClr val="615A69"/>
                </a:solidFill>
                <a:latin typeface="+mj-lt"/>
                <a:cs typeface="Arial"/>
              </a:rPr>
              <a:t>w</a:t>
            </a:r>
            <a:r>
              <a:rPr sz="1600" spc="0" dirty="0" smtClean="0">
                <a:solidFill>
                  <a:srgbClr val="4C5B79"/>
                </a:solidFill>
                <a:latin typeface="+mj-lt"/>
                <a:cs typeface="Arial"/>
              </a:rPr>
              <a:t>i</a:t>
            </a:r>
            <a:r>
              <a:rPr sz="1600" spc="0" dirty="0" smtClean="0">
                <a:solidFill>
                  <a:srgbClr val="E6B16E"/>
                </a:solidFill>
                <a:latin typeface="+mj-lt"/>
                <a:cs typeface="Arial"/>
              </a:rPr>
              <a:t>l</a:t>
            </a:r>
            <a:r>
              <a:rPr sz="1600" spc="0" dirty="0" smtClean="0">
                <a:solidFill>
                  <a:srgbClr val="2C284B"/>
                </a:solidFill>
                <a:latin typeface="+mj-lt"/>
                <a:cs typeface="Arial"/>
              </a:rPr>
              <a:t>l</a:t>
            </a:r>
            <a:r>
              <a:rPr sz="1600" spc="0" dirty="0" smtClean="0">
                <a:solidFill>
                  <a:srgbClr val="91CFF3"/>
                </a:solidFill>
                <a:latin typeface="+mj-lt"/>
                <a:cs typeface="Arial"/>
              </a:rPr>
              <a:t>l</a:t>
            </a:r>
            <a:r>
              <a:rPr sz="1600" spc="0" dirty="0" smtClean="0">
                <a:solidFill>
                  <a:srgbClr val="615A69"/>
                </a:solidFill>
                <a:latin typeface="+mj-lt"/>
                <a:cs typeface="Arial"/>
              </a:rPr>
              <a:t>l</a:t>
            </a:r>
            <a:r>
              <a:rPr sz="1600" spc="179" dirty="0" smtClean="0">
                <a:solidFill>
                  <a:srgbClr val="615A69"/>
                </a:solidFill>
                <a:latin typeface="+mj-lt"/>
                <a:cs typeface="Arial"/>
              </a:rPr>
              <a:t> </a:t>
            </a:r>
            <a:r>
              <a:rPr sz="1600" spc="0" dirty="0" smtClean="0">
                <a:solidFill>
                  <a:srgbClr val="615A69"/>
                </a:solidFill>
                <a:latin typeface="+mj-lt"/>
                <a:cs typeface="Arial"/>
              </a:rPr>
              <a:t>lb</a:t>
            </a:r>
            <a:r>
              <a:rPr sz="1600" spc="0" dirty="0" smtClean="0">
                <a:solidFill>
                  <a:srgbClr val="4B4856"/>
                </a:solidFill>
                <a:latin typeface="+mj-lt"/>
                <a:cs typeface="Arial"/>
              </a:rPr>
              <a:t>e </a:t>
            </a:r>
            <a:r>
              <a:rPr sz="1600" spc="0" dirty="0" smtClean="0">
                <a:solidFill>
                  <a:srgbClr val="615A69"/>
                </a:solidFill>
                <a:latin typeface="+mj-lt"/>
                <a:cs typeface="Arial"/>
              </a:rPr>
              <a:t>ex</a:t>
            </a:r>
            <a:r>
              <a:rPr sz="1600" spc="0" dirty="0" smtClean="0">
                <a:solidFill>
                  <a:srgbClr val="4B4856"/>
                </a:solidFill>
                <a:latin typeface="+mj-lt"/>
                <a:cs typeface="Arial"/>
              </a:rPr>
              <a:t>e</a:t>
            </a:r>
            <a:r>
              <a:rPr sz="1600" spc="0" dirty="0" smtClean="0">
                <a:solidFill>
                  <a:srgbClr val="615A69"/>
                </a:solidFill>
                <a:latin typeface="+mj-lt"/>
                <a:cs typeface="Arial"/>
              </a:rPr>
              <a:t>cu</a:t>
            </a:r>
            <a:r>
              <a:rPr sz="1600" spc="0" dirty="0" smtClean="0">
                <a:solidFill>
                  <a:srgbClr val="4B4856"/>
                </a:solidFill>
                <a:latin typeface="+mj-lt"/>
                <a:cs typeface="Arial"/>
              </a:rPr>
              <a:t>t</a:t>
            </a:r>
            <a:r>
              <a:rPr sz="1600" spc="0" dirty="0" smtClean="0">
                <a:solidFill>
                  <a:srgbClr val="615A69"/>
                </a:solidFill>
                <a:latin typeface="+mj-lt"/>
                <a:cs typeface="Arial"/>
              </a:rPr>
              <a:t>ed </a:t>
            </a:r>
            <a:r>
              <a:rPr sz="1600" spc="179" dirty="0" smtClean="0">
                <a:solidFill>
                  <a:srgbClr val="615A69"/>
                </a:solidFill>
                <a:latin typeface="+mj-lt"/>
                <a:cs typeface="Arial"/>
              </a:rPr>
              <a:t> </a:t>
            </a:r>
            <a:r>
              <a:rPr sz="1600" spc="0" dirty="0" smtClean="0">
                <a:solidFill>
                  <a:srgbClr val="615A69"/>
                </a:solidFill>
                <a:latin typeface="+mj-lt"/>
                <a:cs typeface="Arial"/>
              </a:rPr>
              <a:t>within</a:t>
            </a:r>
            <a:r>
              <a:rPr sz="1600" spc="159" dirty="0" smtClean="0">
                <a:solidFill>
                  <a:srgbClr val="615A69"/>
                </a:solidFill>
                <a:latin typeface="+mj-lt"/>
                <a:cs typeface="Arial"/>
              </a:rPr>
              <a:t> </a:t>
            </a:r>
            <a:r>
              <a:rPr sz="1600" spc="0" dirty="0" smtClean="0">
                <a:solidFill>
                  <a:srgbClr val="615A69"/>
                </a:solidFill>
                <a:latin typeface="+mj-lt"/>
                <a:cs typeface="Times New Roman"/>
              </a:rPr>
              <a:t>scripts</a:t>
            </a:r>
            <a:r>
              <a:rPr sz="1600" spc="84" dirty="0" smtClean="0">
                <a:solidFill>
                  <a:srgbClr val="615A69"/>
                </a:solidFill>
                <a:latin typeface="+mj-lt"/>
                <a:cs typeface="Times New Roman"/>
              </a:rPr>
              <a:t> </a:t>
            </a:r>
            <a:r>
              <a:rPr sz="1600" spc="0" dirty="0" smtClean="0">
                <a:solidFill>
                  <a:srgbClr val="615A69"/>
                </a:solidFill>
                <a:latin typeface="+mj-lt"/>
                <a:cs typeface="Arial"/>
              </a:rPr>
              <a:t>and</a:t>
            </a:r>
            <a:r>
              <a:rPr sz="1600" spc="159" dirty="0" smtClean="0">
                <a:solidFill>
                  <a:srgbClr val="615A69"/>
                </a:solidFill>
                <a:latin typeface="+mj-lt"/>
                <a:cs typeface="Arial"/>
              </a:rPr>
              <a:t> </a:t>
            </a:r>
            <a:r>
              <a:rPr sz="1600" spc="0" dirty="0" smtClean="0">
                <a:solidFill>
                  <a:srgbClr val="615A69"/>
                </a:solidFill>
                <a:latin typeface="+mj-lt"/>
                <a:cs typeface="Arial"/>
              </a:rPr>
              <a:t>ma</a:t>
            </a:r>
            <a:r>
              <a:rPr sz="1600" spc="-200" dirty="0" smtClean="0">
                <a:solidFill>
                  <a:srgbClr val="615A69"/>
                </a:solidFill>
                <a:latin typeface="+mj-lt"/>
                <a:cs typeface="Arial"/>
              </a:rPr>
              <a:t> </a:t>
            </a:r>
            <a:r>
              <a:rPr sz="1600" spc="0" dirty="0" smtClean="0">
                <a:solidFill>
                  <a:srgbClr val="615A69"/>
                </a:solidFill>
                <a:latin typeface="+mj-lt"/>
                <a:cs typeface="Arial"/>
              </a:rPr>
              <a:t>cros.</a:t>
            </a:r>
            <a:endParaRPr sz="1600">
              <a:latin typeface="+mj-lt"/>
              <a:cs typeface="Arial"/>
            </a:endParaRPr>
          </a:p>
        </p:txBody>
      </p:sp>
      <p:sp>
        <p:nvSpPr>
          <p:cNvPr id="41" name="object 5"/>
          <p:cNvSpPr txBox="1"/>
          <p:nvPr/>
        </p:nvSpPr>
        <p:spPr>
          <a:xfrm>
            <a:off x="1006936" y="4652700"/>
            <a:ext cx="4308854" cy="421397"/>
          </a:xfrm>
          <a:prstGeom prst="rect">
            <a:avLst/>
          </a:prstGeom>
        </p:spPr>
        <p:txBody>
          <a:bodyPr wrap="square" lIns="0" tIns="0" rIns="0" bIns="0" rtlCol="0">
            <a:noAutofit/>
          </a:bodyPr>
          <a:lstStyle/>
          <a:p>
            <a:pPr marL="12700" marR="26479">
              <a:lnSpc>
                <a:spcPts val="1475"/>
              </a:lnSpc>
              <a:spcBef>
                <a:spcPts val="73"/>
              </a:spcBef>
            </a:pPr>
            <a:r>
              <a:rPr sz="1600" baseline="1927" dirty="0" smtClean="0">
                <a:solidFill>
                  <a:srgbClr val="615A69"/>
                </a:solidFill>
                <a:latin typeface="+mj-lt"/>
                <a:cs typeface="Segoe UI"/>
              </a:rPr>
              <a:t>�</a:t>
            </a:r>
            <a:r>
              <a:rPr sz="1600" baseline="2229" dirty="0" smtClean="0">
                <a:solidFill>
                  <a:srgbClr val="4B4856"/>
                </a:solidFill>
                <a:latin typeface="+mj-lt"/>
                <a:cs typeface="Arial"/>
              </a:rPr>
              <a:t>Fo</a:t>
            </a:r>
            <a:r>
              <a:rPr sz="1600" baseline="2229" dirty="0" smtClean="0">
                <a:solidFill>
                  <a:srgbClr val="615A69"/>
                </a:solidFill>
                <a:latin typeface="+mj-lt"/>
                <a:cs typeface="Arial"/>
              </a:rPr>
              <a:t>r</a:t>
            </a:r>
            <a:r>
              <a:rPr sz="1600" baseline="2229" dirty="0" smtClean="0">
                <a:solidFill>
                  <a:srgbClr val="4B4856"/>
                </a:solidFill>
                <a:latin typeface="+mj-lt"/>
                <a:cs typeface="Arial"/>
              </a:rPr>
              <a:t>mat</a:t>
            </a:r>
            <a:r>
              <a:rPr sz="1600" spc="14" baseline="2229" dirty="0" smtClean="0">
                <a:solidFill>
                  <a:srgbClr val="4B4856"/>
                </a:solidFill>
                <a:latin typeface="+mj-lt"/>
                <a:cs typeface="Arial"/>
              </a:rPr>
              <a:t> </a:t>
            </a:r>
            <a:r>
              <a:rPr sz="1600" spc="0" baseline="2319" dirty="0" smtClean="0">
                <a:solidFill>
                  <a:srgbClr val="4B4856"/>
                </a:solidFill>
                <a:latin typeface="+mj-lt"/>
                <a:cs typeface="Arial"/>
              </a:rPr>
              <a:t>Co</a:t>
            </a:r>
            <a:r>
              <a:rPr sz="1600" spc="0" baseline="2319" dirty="0" smtClean="0">
                <a:solidFill>
                  <a:srgbClr val="615A69"/>
                </a:solidFill>
                <a:latin typeface="+mj-lt"/>
                <a:cs typeface="Arial"/>
              </a:rPr>
              <a:t>n</a:t>
            </a:r>
            <a:r>
              <a:rPr sz="1600" spc="0" baseline="2319" dirty="0" smtClean="0">
                <a:solidFill>
                  <a:srgbClr val="4B4856"/>
                </a:solidFill>
                <a:latin typeface="+mj-lt"/>
                <a:cs typeface="Arial"/>
              </a:rPr>
              <a:t>tro</a:t>
            </a:r>
            <a:r>
              <a:rPr sz="1600" spc="0" baseline="2319" dirty="0" smtClean="0">
                <a:solidFill>
                  <a:srgbClr val="615A69"/>
                </a:solidFill>
                <a:latin typeface="+mj-lt"/>
                <a:cs typeface="Arial"/>
              </a:rPr>
              <a:t>l</a:t>
            </a:r>
            <a:r>
              <a:rPr sz="1600" spc="29" baseline="2319" dirty="0" smtClean="0">
                <a:solidFill>
                  <a:srgbClr val="615A69"/>
                </a:solidFill>
                <a:latin typeface="+mj-lt"/>
                <a:cs typeface="Arial"/>
              </a:rPr>
              <a:t> </a:t>
            </a:r>
            <a:r>
              <a:rPr sz="1600" spc="0" baseline="2229" dirty="0" smtClean="0">
                <a:solidFill>
                  <a:srgbClr val="4B4856"/>
                </a:solidFill>
                <a:latin typeface="+mj-lt"/>
                <a:cs typeface="Arial"/>
              </a:rPr>
              <a:t>Commands</a:t>
            </a:r>
            <a:r>
              <a:rPr sz="1600" spc="0" baseline="2229" dirty="0" smtClean="0">
                <a:solidFill>
                  <a:srgbClr val="615A69"/>
                </a:solidFill>
                <a:latin typeface="+mj-lt"/>
                <a:cs typeface="Arial"/>
              </a:rPr>
              <a:t>:</a:t>
            </a:r>
            <a:endParaRPr sz="1600" dirty="0">
              <a:latin typeface="+mj-lt"/>
              <a:cs typeface="Arial"/>
            </a:endParaRPr>
          </a:p>
          <a:p>
            <a:pPr marL="497369">
              <a:lnSpc>
                <a:spcPct val="95825"/>
              </a:lnSpc>
              <a:spcBef>
                <a:spcPts val="91"/>
              </a:spcBef>
            </a:pPr>
            <a:r>
              <a:rPr sz="1600" dirty="0" smtClean="0">
                <a:solidFill>
                  <a:srgbClr val="615A69"/>
                </a:solidFill>
                <a:latin typeface="+mj-lt"/>
                <a:cs typeface="Arial"/>
              </a:rPr>
              <a:t>contro</a:t>
            </a:r>
            <a:r>
              <a:rPr sz="1600" dirty="0" smtClean="0">
                <a:solidFill>
                  <a:srgbClr val="4C5B79"/>
                </a:solidFill>
                <a:latin typeface="+mj-lt"/>
                <a:cs typeface="Arial"/>
              </a:rPr>
              <a:t>l</a:t>
            </a:r>
            <a:r>
              <a:rPr sz="1600" spc="89" dirty="0" smtClean="0">
                <a:solidFill>
                  <a:srgbClr val="4C5B79"/>
                </a:solidFill>
                <a:latin typeface="+mj-lt"/>
                <a:cs typeface="Arial"/>
              </a:rPr>
              <a:t> </a:t>
            </a:r>
            <a:r>
              <a:rPr sz="1600" spc="0" dirty="0" smtClean="0">
                <a:solidFill>
                  <a:srgbClr val="4B4856"/>
                </a:solidFill>
                <a:latin typeface="+mj-lt"/>
                <a:cs typeface="Arial"/>
              </a:rPr>
              <a:t>t</a:t>
            </a:r>
            <a:r>
              <a:rPr sz="1600" spc="0" dirty="0" smtClean="0">
                <a:solidFill>
                  <a:srgbClr val="615A69"/>
                </a:solidFill>
                <a:latin typeface="+mj-lt"/>
                <a:cs typeface="Arial"/>
              </a:rPr>
              <a:t>he</a:t>
            </a:r>
            <a:r>
              <a:rPr sz="1600" spc="225" dirty="0" smtClean="0">
                <a:solidFill>
                  <a:srgbClr val="615A69"/>
                </a:solidFill>
                <a:latin typeface="+mj-lt"/>
                <a:cs typeface="Arial"/>
              </a:rPr>
              <a:t> </a:t>
            </a:r>
            <a:r>
              <a:rPr sz="1600" spc="0" dirty="0" smtClean="0">
                <a:solidFill>
                  <a:srgbClr val="615A69"/>
                </a:solidFill>
                <a:latin typeface="+mj-lt"/>
                <a:cs typeface="Times New Roman"/>
              </a:rPr>
              <a:t>form</a:t>
            </a:r>
            <a:r>
              <a:rPr sz="1600" spc="0" dirty="0" smtClean="0">
                <a:solidFill>
                  <a:srgbClr val="4B4856"/>
                </a:solidFill>
                <a:latin typeface="+mj-lt"/>
                <a:cs typeface="Times New Roman"/>
              </a:rPr>
              <a:t>a</a:t>
            </a:r>
            <a:r>
              <a:rPr sz="1600" spc="0" dirty="0" smtClean="0">
                <a:solidFill>
                  <a:srgbClr val="615A69"/>
                </a:solidFill>
                <a:latin typeface="+mj-lt"/>
                <a:cs typeface="Times New Roman"/>
              </a:rPr>
              <a:t>t</a:t>
            </a:r>
            <a:r>
              <a:rPr sz="1600" spc="9" dirty="0" smtClean="0">
                <a:solidFill>
                  <a:srgbClr val="615A69"/>
                </a:solidFill>
                <a:latin typeface="+mj-lt"/>
                <a:cs typeface="Times New Roman"/>
              </a:rPr>
              <a:t> </a:t>
            </a:r>
            <a:r>
              <a:rPr sz="1600" spc="0" dirty="0" smtClean="0">
                <a:solidFill>
                  <a:srgbClr val="615A69"/>
                </a:solidFill>
                <a:latin typeface="+mj-lt"/>
                <a:cs typeface="Arial"/>
              </a:rPr>
              <a:t>of</a:t>
            </a:r>
            <a:r>
              <a:rPr sz="1600" spc="-39" dirty="0" smtClean="0">
                <a:solidFill>
                  <a:srgbClr val="615A69"/>
                </a:solidFill>
                <a:latin typeface="+mj-lt"/>
                <a:cs typeface="Arial"/>
              </a:rPr>
              <a:t> </a:t>
            </a:r>
            <a:r>
              <a:rPr sz="1600" spc="0" dirty="0" smtClean="0">
                <a:solidFill>
                  <a:srgbClr val="615A69"/>
                </a:solidFill>
                <a:latin typeface="+mj-lt"/>
                <a:cs typeface="Arial"/>
              </a:rPr>
              <a:t>scre</a:t>
            </a:r>
            <a:r>
              <a:rPr sz="1600" spc="0" dirty="0" smtClean="0">
                <a:solidFill>
                  <a:srgbClr val="4B4856"/>
                </a:solidFill>
                <a:latin typeface="+mj-lt"/>
                <a:cs typeface="Arial"/>
              </a:rPr>
              <a:t>e</a:t>
            </a:r>
            <a:r>
              <a:rPr sz="1600" spc="0" dirty="0" smtClean="0">
                <a:solidFill>
                  <a:srgbClr val="615A69"/>
                </a:solidFill>
                <a:latin typeface="+mj-lt"/>
                <a:cs typeface="Arial"/>
              </a:rPr>
              <a:t>n</a:t>
            </a:r>
            <a:r>
              <a:rPr sz="1600" spc="89" dirty="0" smtClean="0">
                <a:solidFill>
                  <a:srgbClr val="615A69"/>
                </a:solidFill>
                <a:latin typeface="+mj-lt"/>
                <a:cs typeface="Arial"/>
              </a:rPr>
              <a:t> </a:t>
            </a:r>
            <a:r>
              <a:rPr sz="1600" spc="0" dirty="0" smtClean="0">
                <a:solidFill>
                  <a:srgbClr val="615A69"/>
                </a:solidFill>
                <a:latin typeface="+mj-lt"/>
                <a:cs typeface="Arial"/>
              </a:rPr>
              <a:t>a</a:t>
            </a:r>
            <a:r>
              <a:rPr sz="1600" spc="-60" dirty="0" smtClean="0">
                <a:solidFill>
                  <a:srgbClr val="615A69"/>
                </a:solidFill>
                <a:latin typeface="+mj-lt"/>
                <a:cs typeface="Arial"/>
              </a:rPr>
              <a:t> </a:t>
            </a:r>
            <a:r>
              <a:rPr sz="1600" spc="0" dirty="0" smtClean="0">
                <a:solidFill>
                  <a:srgbClr val="615A69"/>
                </a:solidFill>
                <a:latin typeface="+mj-lt"/>
                <a:cs typeface="Arial"/>
              </a:rPr>
              <a:t>nd</a:t>
            </a:r>
            <a:r>
              <a:rPr sz="1600" spc="167" dirty="0" smtClean="0">
                <a:solidFill>
                  <a:srgbClr val="615A69"/>
                </a:solidFill>
                <a:latin typeface="+mj-lt"/>
                <a:cs typeface="Arial"/>
              </a:rPr>
              <a:t> </a:t>
            </a:r>
            <a:r>
              <a:rPr sz="1600" spc="0" dirty="0" smtClean="0">
                <a:solidFill>
                  <a:srgbClr val="615A69"/>
                </a:solidFill>
                <a:latin typeface="+mj-lt"/>
                <a:cs typeface="Arial"/>
              </a:rPr>
              <a:t>pr</a:t>
            </a:r>
            <a:r>
              <a:rPr sz="1600" spc="0" dirty="0" smtClean="0">
                <a:solidFill>
                  <a:srgbClr val="4C5B79"/>
                </a:solidFill>
                <a:latin typeface="+mj-lt"/>
                <a:cs typeface="Arial"/>
              </a:rPr>
              <a:t>i</a:t>
            </a:r>
            <a:r>
              <a:rPr sz="1600" spc="0" dirty="0" smtClean="0">
                <a:solidFill>
                  <a:srgbClr val="615A69"/>
                </a:solidFill>
                <a:latin typeface="+mj-lt"/>
                <a:cs typeface="Arial"/>
              </a:rPr>
              <a:t>n</a:t>
            </a:r>
            <a:r>
              <a:rPr sz="1600" spc="0" dirty="0" smtClean="0">
                <a:solidFill>
                  <a:srgbClr val="4B4856"/>
                </a:solidFill>
                <a:latin typeface="+mj-lt"/>
                <a:cs typeface="Arial"/>
              </a:rPr>
              <a:t>t</a:t>
            </a:r>
            <a:r>
              <a:rPr sz="1600" spc="0" dirty="0" smtClean="0">
                <a:solidFill>
                  <a:srgbClr val="615A69"/>
                </a:solidFill>
                <a:latin typeface="+mj-lt"/>
                <a:cs typeface="Arial"/>
              </a:rPr>
              <a:t>e</a:t>
            </a:r>
            <a:r>
              <a:rPr sz="1600" spc="0" dirty="0" smtClean="0">
                <a:solidFill>
                  <a:srgbClr val="4B4856"/>
                </a:solidFill>
                <a:latin typeface="+mj-lt"/>
                <a:cs typeface="Arial"/>
              </a:rPr>
              <a:t>r</a:t>
            </a:r>
            <a:r>
              <a:rPr sz="1600" spc="89" dirty="0" smtClean="0">
                <a:solidFill>
                  <a:srgbClr val="4B4856"/>
                </a:solidFill>
                <a:latin typeface="+mj-lt"/>
                <a:cs typeface="Arial"/>
              </a:rPr>
              <a:t> </a:t>
            </a:r>
            <a:r>
              <a:rPr sz="1600" spc="0" dirty="0" smtClean="0">
                <a:solidFill>
                  <a:srgbClr val="615A69"/>
                </a:solidFill>
                <a:latin typeface="+mj-lt"/>
                <a:cs typeface="Arial"/>
              </a:rPr>
              <a:t>output</a:t>
            </a:r>
            <a:r>
              <a:rPr sz="1600" spc="0" dirty="0" smtClean="0">
                <a:solidFill>
                  <a:srgbClr val="4C5B79"/>
                </a:solidFill>
                <a:latin typeface="+mj-lt"/>
                <a:cs typeface="Arial"/>
              </a:rPr>
              <a:t>.</a:t>
            </a:r>
            <a:endParaRPr sz="1600" dirty="0">
              <a:latin typeface="+mj-lt"/>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37" name="object 37"/>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41" name="Title 40"/>
          <p:cNvSpPr>
            <a:spLocks noGrp="1"/>
          </p:cNvSpPr>
          <p:nvPr>
            <p:ph type="title"/>
          </p:nvPr>
        </p:nvSpPr>
        <p:spPr/>
        <p:txBody>
          <a:bodyPr/>
          <a:lstStyle/>
          <a:p>
            <a:r>
              <a:rPr lang="en-US" dirty="0"/>
              <a:t>BTEQ Commands</a:t>
            </a:r>
          </a:p>
        </p:txBody>
      </p:sp>
      <p:sp>
        <p:nvSpPr>
          <p:cNvPr id="45" name="object 25"/>
          <p:cNvSpPr/>
          <p:nvPr/>
        </p:nvSpPr>
        <p:spPr>
          <a:xfrm>
            <a:off x="5724585" y="4075938"/>
            <a:ext cx="1504304" cy="102870"/>
          </a:xfrm>
          <a:prstGeom prst="rect">
            <a:avLst/>
          </a:prstGeom>
          <a:blipFill>
            <a:blip r:embed="rId3" cstate="print"/>
            <a:stretch>
              <a:fillRect/>
            </a:stretch>
          </a:blipFill>
        </p:spPr>
        <p:txBody>
          <a:bodyPr wrap="square" lIns="0" tIns="0" rIns="0" bIns="0" rtlCol="0">
            <a:noAutofit/>
          </a:bodyPr>
          <a:lstStyle/>
          <a:p>
            <a:endParaRPr/>
          </a:p>
        </p:txBody>
      </p:sp>
      <p:sp>
        <p:nvSpPr>
          <p:cNvPr id="46" name="object 26"/>
          <p:cNvSpPr/>
          <p:nvPr/>
        </p:nvSpPr>
        <p:spPr>
          <a:xfrm>
            <a:off x="1298547" y="1499615"/>
            <a:ext cx="7763853" cy="4681728"/>
          </a:xfrm>
          <a:prstGeom prst="rect">
            <a:avLst/>
          </a:prstGeom>
          <a:blipFill>
            <a:blip r:embed="rId4" cstate="print"/>
            <a:stretch>
              <a:fillRect/>
            </a:stretch>
          </a:blipFill>
        </p:spPr>
        <p:txBody>
          <a:bodyPr wrap="square" lIns="0" tIns="0" rIns="0" bIns="0" rtlCol="0">
            <a:noAutofit/>
          </a:bodyPr>
          <a:lstStyle/>
          <a:p>
            <a:endParaRPr/>
          </a:p>
        </p:txBody>
      </p:sp>
      <p:sp>
        <p:nvSpPr>
          <p:cNvPr id="47" name="object 19"/>
          <p:cNvSpPr txBox="1"/>
          <p:nvPr/>
        </p:nvSpPr>
        <p:spPr>
          <a:xfrm>
            <a:off x="3135365" y="1528266"/>
            <a:ext cx="265840" cy="165100"/>
          </a:xfrm>
          <a:prstGeom prst="rect">
            <a:avLst/>
          </a:prstGeom>
        </p:spPr>
        <p:txBody>
          <a:bodyPr wrap="square" lIns="0" tIns="0" rIns="0" bIns="0" rtlCol="0">
            <a:noAutofit/>
          </a:bodyPr>
          <a:lstStyle/>
          <a:p>
            <a:pPr marL="12700">
              <a:lnSpc>
                <a:spcPts val="1240"/>
              </a:lnSpc>
              <a:spcBef>
                <a:spcPts val="62"/>
              </a:spcBef>
            </a:pPr>
            <a:r>
              <a:rPr sz="1650" spc="0" baseline="5350" dirty="0" smtClean="0">
                <a:solidFill>
                  <a:srgbClr val="4D4553"/>
                </a:solidFill>
                <a:latin typeface="Courier New"/>
                <a:cs typeface="Courier New"/>
              </a:rPr>
              <a:t>A</a:t>
            </a:r>
            <a:r>
              <a:rPr sz="1650" spc="0" baseline="5350" dirty="0" smtClean="0">
                <a:solidFill>
                  <a:srgbClr val="735066"/>
                </a:solidFill>
                <a:latin typeface="Courier New"/>
                <a:cs typeface="Courier New"/>
              </a:rPr>
              <a:t>b</a:t>
            </a:r>
            <a:r>
              <a:rPr sz="1650" spc="0" baseline="5350" dirty="0" smtClean="0">
                <a:solidFill>
                  <a:srgbClr val="4D4553"/>
                </a:solidFill>
                <a:latin typeface="Courier New"/>
                <a:cs typeface="Courier New"/>
              </a:rPr>
              <a:t>o</a:t>
            </a:r>
            <a:endParaRPr sz="1100">
              <a:latin typeface="Courier New"/>
              <a:cs typeface="Courier New"/>
            </a:endParaRPr>
          </a:p>
        </p:txBody>
      </p:sp>
      <p:sp>
        <p:nvSpPr>
          <p:cNvPr id="48" name="object 18"/>
          <p:cNvSpPr txBox="1"/>
          <p:nvPr/>
        </p:nvSpPr>
        <p:spPr>
          <a:xfrm>
            <a:off x="1315568" y="1542662"/>
            <a:ext cx="451493" cy="137159"/>
          </a:xfrm>
          <a:prstGeom prst="rect">
            <a:avLst/>
          </a:prstGeom>
        </p:spPr>
        <p:txBody>
          <a:bodyPr wrap="square" lIns="0" tIns="0" rIns="0" bIns="0" rtlCol="0">
            <a:noAutofit/>
          </a:bodyPr>
          <a:lstStyle/>
          <a:p>
            <a:pPr marL="12700">
              <a:lnSpc>
                <a:spcPct val="95825"/>
              </a:lnSpc>
              <a:spcBef>
                <a:spcPts val="15"/>
              </a:spcBef>
            </a:pPr>
            <a:r>
              <a:rPr sz="850" dirty="0" smtClean="0">
                <a:solidFill>
                  <a:srgbClr val="3B374C"/>
                </a:solidFill>
                <a:latin typeface="Arial"/>
                <a:cs typeface="Arial"/>
              </a:rPr>
              <a:t>A</a:t>
            </a:r>
            <a:r>
              <a:rPr sz="850" dirty="0" smtClean="0">
                <a:solidFill>
                  <a:srgbClr val="2A283D"/>
                </a:solidFill>
                <a:latin typeface="Arial"/>
                <a:cs typeface="Arial"/>
              </a:rPr>
              <a:t>B</a:t>
            </a:r>
            <a:r>
              <a:rPr sz="850" dirty="0" smtClean="0">
                <a:solidFill>
                  <a:srgbClr val="3B374C"/>
                </a:solidFill>
                <a:latin typeface="Arial"/>
                <a:cs typeface="Arial"/>
              </a:rPr>
              <a:t>O</a:t>
            </a:r>
            <a:r>
              <a:rPr sz="850" dirty="0" smtClean="0">
                <a:solidFill>
                  <a:srgbClr val="2A283D"/>
                </a:solidFill>
                <a:latin typeface="Arial"/>
                <a:cs typeface="Arial"/>
              </a:rPr>
              <a:t>RT</a:t>
            </a:r>
            <a:endParaRPr sz="850" dirty="0">
              <a:latin typeface="Arial"/>
              <a:cs typeface="Arial"/>
            </a:endParaRPr>
          </a:p>
        </p:txBody>
      </p:sp>
      <p:sp>
        <p:nvSpPr>
          <p:cNvPr id="49" name="object 17"/>
          <p:cNvSpPr txBox="1"/>
          <p:nvPr/>
        </p:nvSpPr>
        <p:spPr>
          <a:xfrm>
            <a:off x="1324715" y="1973802"/>
            <a:ext cx="612278" cy="127000"/>
          </a:xfrm>
          <a:prstGeom prst="rect">
            <a:avLst/>
          </a:prstGeom>
        </p:spPr>
        <p:txBody>
          <a:bodyPr wrap="square" lIns="0" tIns="0" rIns="0" bIns="0" rtlCol="0">
            <a:noAutofit/>
          </a:bodyPr>
          <a:lstStyle/>
          <a:p>
            <a:pPr marL="12700">
              <a:lnSpc>
                <a:spcPts val="919"/>
              </a:lnSpc>
              <a:spcBef>
                <a:spcPts val="46"/>
              </a:spcBef>
            </a:pPr>
            <a:r>
              <a:rPr sz="800" dirty="0" smtClean="0">
                <a:solidFill>
                  <a:srgbClr val="2A283D"/>
                </a:solidFill>
                <a:latin typeface="Arial"/>
                <a:cs typeface="Arial"/>
              </a:rPr>
              <a:t>D</a:t>
            </a:r>
            <a:r>
              <a:rPr sz="800" dirty="0" smtClean="0">
                <a:solidFill>
                  <a:srgbClr val="2F1633"/>
                </a:solidFill>
                <a:latin typeface="Arial"/>
                <a:cs typeface="Arial"/>
              </a:rPr>
              <a:t>EF</a:t>
            </a:r>
            <a:r>
              <a:rPr sz="800" dirty="0" smtClean="0">
                <a:solidFill>
                  <a:srgbClr val="3B374C"/>
                </a:solidFill>
                <a:latin typeface="Arial"/>
                <a:cs typeface="Arial"/>
              </a:rPr>
              <a:t>AU</a:t>
            </a:r>
            <a:r>
              <a:rPr sz="800" dirty="0" smtClean="0">
                <a:solidFill>
                  <a:srgbClr val="2A283D"/>
                </a:solidFill>
                <a:latin typeface="Arial"/>
                <a:cs typeface="Arial"/>
              </a:rPr>
              <a:t>LT</a:t>
            </a:r>
            <a:r>
              <a:rPr sz="800" dirty="0" smtClean="0">
                <a:solidFill>
                  <a:srgbClr val="4D4553"/>
                </a:solidFill>
                <a:latin typeface="Arial"/>
                <a:cs typeface="Arial"/>
              </a:rPr>
              <a:t>S</a:t>
            </a:r>
            <a:endParaRPr sz="800" dirty="0">
              <a:latin typeface="Arial"/>
              <a:cs typeface="Arial"/>
            </a:endParaRPr>
          </a:p>
        </p:txBody>
      </p:sp>
      <p:sp>
        <p:nvSpPr>
          <p:cNvPr id="50" name="object 16"/>
          <p:cNvSpPr txBox="1"/>
          <p:nvPr/>
        </p:nvSpPr>
        <p:spPr>
          <a:xfrm>
            <a:off x="1324715" y="2439961"/>
            <a:ext cx="286030" cy="162560"/>
          </a:xfrm>
          <a:prstGeom prst="rect">
            <a:avLst/>
          </a:prstGeom>
        </p:spPr>
        <p:txBody>
          <a:bodyPr wrap="square" lIns="0" tIns="0" rIns="0" bIns="0" rtlCol="0">
            <a:noAutofit/>
          </a:bodyPr>
          <a:lstStyle/>
          <a:p>
            <a:pPr marL="12700">
              <a:lnSpc>
                <a:spcPct val="94401"/>
              </a:lnSpc>
              <a:spcBef>
                <a:spcPts val="20"/>
              </a:spcBef>
            </a:pPr>
            <a:r>
              <a:rPr sz="1050" dirty="0" smtClean="0">
                <a:solidFill>
                  <a:srgbClr val="2A283D"/>
                </a:solidFill>
                <a:latin typeface="Courier New"/>
                <a:cs typeface="Courier New"/>
              </a:rPr>
              <a:t>E</a:t>
            </a:r>
            <a:r>
              <a:rPr sz="1050" dirty="0" smtClean="0">
                <a:solidFill>
                  <a:srgbClr val="4D4553"/>
                </a:solidFill>
                <a:latin typeface="Courier New"/>
                <a:cs typeface="Courier New"/>
              </a:rPr>
              <a:t>X</a:t>
            </a:r>
            <a:r>
              <a:rPr sz="1050" dirty="0" smtClean="0">
                <a:solidFill>
                  <a:srgbClr val="2A283D"/>
                </a:solidFill>
                <a:latin typeface="Courier New"/>
                <a:cs typeface="Courier New"/>
              </a:rPr>
              <a:t>J</a:t>
            </a:r>
            <a:r>
              <a:rPr sz="1050" dirty="0" smtClean="0">
                <a:solidFill>
                  <a:srgbClr val="3B374C"/>
                </a:solidFill>
                <a:latin typeface="Courier New"/>
                <a:cs typeface="Courier New"/>
              </a:rPr>
              <a:t>J</a:t>
            </a:r>
            <a:endParaRPr sz="1050">
              <a:latin typeface="Courier New"/>
              <a:cs typeface="Courier New"/>
            </a:endParaRPr>
          </a:p>
        </p:txBody>
      </p:sp>
      <p:sp>
        <p:nvSpPr>
          <p:cNvPr id="51" name="object 15"/>
          <p:cNvSpPr txBox="1"/>
          <p:nvPr/>
        </p:nvSpPr>
        <p:spPr>
          <a:xfrm>
            <a:off x="1324712" y="2782700"/>
            <a:ext cx="1022762" cy="135890"/>
          </a:xfrm>
          <a:prstGeom prst="rect">
            <a:avLst/>
          </a:prstGeom>
        </p:spPr>
        <p:txBody>
          <a:bodyPr wrap="square" lIns="0" tIns="0" rIns="0" bIns="0" rtlCol="0">
            <a:noAutofit/>
          </a:bodyPr>
          <a:lstStyle/>
          <a:p>
            <a:pPr marL="12700">
              <a:lnSpc>
                <a:spcPct val="95825"/>
              </a:lnSpc>
              <a:spcBef>
                <a:spcPts val="5"/>
              </a:spcBef>
            </a:pPr>
            <a:r>
              <a:rPr sz="850" b="1" spc="0" dirty="0" smtClean="0">
                <a:solidFill>
                  <a:srgbClr val="2A283D"/>
                </a:solidFill>
                <a:latin typeface="Arial"/>
                <a:cs typeface="Arial"/>
              </a:rPr>
              <a:t>H</a:t>
            </a:r>
            <a:r>
              <a:rPr sz="850" b="1" spc="0" dirty="0" smtClean="0">
                <a:solidFill>
                  <a:srgbClr val="4D4553"/>
                </a:solidFill>
                <a:latin typeface="Arial"/>
                <a:cs typeface="Arial"/>
              </a:rPr>
              <a:t>A</a:t>
            </a:r>
            <a:r>
              <a:rPr sz="850" b="1" spc="0" dirty="0" smtClean="0">
                <a:solidFill>
                  <a:srgbClr val="2A283D"/>
                </a:solidFill>
                <a:latin typeface="Arial"/>
                <a:cs typeface="Arial"/>
              </a:rPr>
              <a:t>LT</a:t>
            </a:r>
            <a:r>
              <a:rPr sz="850" b="1" spc="49" dirty="0" smtClean="0">
                <a:solidFill>
                  <a:srgbClr val="2A283D"/>
                </a:solidFill>
                <a:latin typeface="Arial"/>
                <a:cs typeface="Arial"/>
              </a:rPr>
              <a:t> </a:t>
            </a:r>
            <a:r>
              <a:rPr sz="800" spc="0" dirty="0" smtClean="0">
                <a:solidFill>
                  <a:srgbClr val="2A283D"/>
                </a:solidFill>
                <a:latin typeface="Arial"/>
                <a:cs typeface="Arial"/>
              </a:rPr>
              <a:t>E</a:t>
            </a:r>
            <a:r>
              <a:rPr sz="800" spc="0" dirty="0" smtClean="0">
                <a:solidFill>
                  <a:srgbClr val="3B374C"/>
                </a:solidFill>
                <a:latin typeface="Arial"/>
                <a:cs typeface="Arial"/>
              </a:rPr>
              <a:t>X</a:t>
            </a:r>
            <a:r>
              <a:rPr sz="800" spc="-86" dirty="0" smtClean="0">
                <a:solidFill>
                  <a:srgbClr val="3B374C"/>
                </a:solidFill>
                <a:latin typeface="Arial"/>
                <a:cs typeface="Arial"/>
              </a:rPr>
              <a:t> </a:t>
            </a:r>
            <a:r>
              <a:rPr sz="800" spc="0" dirty="0" smtClean="0">
                <a:solidFill>
                  <a:srgbClr val="2A283D"/>
                </a:solidFill>
                <a:latin typeface="Arial"/>
                <a:cs typeface="Arial"/>
              </a:rPr>
              <a:t>E</a:t>
            </a:r>
            <a:r>
              <a:rPr sz="800" spc="0" dirty="0" smtClean="0">
                <a:solidFill>
                  <a:srgbClr val="4D4553"/>
                </a:solidFill>
                <a:latin typeface="Arial"/>
                <a:cs typeface="Arial"/>
              </a:rPr>
              <a:t>CU</a:t>
            </a:r>
            <a:r>
              <a:rPr sz="800" spc="0" dirty="0" smtClean="0">
                <a:solidFill>
                  <a:srgbClr val="2A283D"/>
                </a:solidFill>
                <a:latin typeface="Arial"/>
                <a:cs typeface="Arial"/>
              </a:rPr>
              <a:t>lli</a:t>
            </a:r>
            <a:r>
              <a:rPr sz="800" spc="0" dirty="0" smtClean="0">
                <a:solidFill>
                  <a:srgbClr val="2F1633"/>
                </a:solidFill>
                <a:latin typeface="Arial"/>
                <a:cs typeface="Arial"/>
              </a:rPr>
              <a:t>l</a:t>
            </a:r>
            <a:r>
              <a:rPr sz="800" spc="0" dirty="0" smtClean="0">
                <a:solidFill>
                  <a:srgbClr val="3B374C"/>
                </a:solidFill>
                <a:latin typeface="Arial"/>
                <a:cs typeface="Arial"/>
              </a:rPr>
              <a:t>ON</a:t>
            </a:r>
            <a:endParaRPr sz="800" dirty="0">
              <a:latin typeface="Arial"/>
              <a:cs typeface="Arial"/>
            </a:endParaRPr>
          </a:p>
        </p:txBody>
      </p:sp>
      <p:sp>
        <p:nvSpPr>
          <p:cNvPr id="52" name="object 14"/>
          <p:cNvSpPr txBox="1"/>
          <p:nvPr/>
        </p:nvSpPr>
        <p:spPr>
          <a:xfrm>
            <a:off x="1324713" y="3068451"/>
            <a:ext cx="490065" cy="309144"/>
          </a:xfrm>
          <a:prstGeom prst="rect">
            <a:avLst/>
          </a:prstGeom>
        </p:spPr>
        <p:txBody>
          <a:bodyPr wrap="square" lIns="0" tIns="0" rIns="0" bIns="0" rtlCol="0">
            <a:noAutofit/>
          </a:bodyPr>
          <a:lstStyle/>
          <a:p>
            <a:pPr marL="12700">
              <a:lnSpc>
                <a:spcPct val="95825"/>
              </a:lnSpc>
              <a:spcBef>
                <a:spcPts val="5"/>
              </a:spcBef>
            </a:pPr>
            <a:r>
              <a:rPr sz="850" spc="0" dirty="0" smtClean="0">
                <a:solidFill>
                  <a:srgbClr val="3B374C"/>
                </a:solidFill>
                <a:latin typeface="Arial"/>
                <a:cs typeface="Arial"/>
              </a:rPr>
              <a:t>LO</a:t>
            </a:r>
            <a:r>
              <a:rPr sz="850" spc="0" dirty="0" smtClean="0">
                <a:solidFill>
                  <a:srgbClr val="4D4553"/>
                </a:solidFill>
                <a:latin typeface="Arial"/>
                <a:cs typeface="Arial"/>
              </a:rPr>
              <a:t>GO</a:t>
            </a:r>
            <a:r>
              <a:rPr sz="850" spc="-69" dirty="0" smtClean="0">
                <a:solidFill>
                  <a:srgbClr val="4D4553"/>
                </a:solidFill>
                <a:latin typeface="Arial"/>
                <a:cs typeface="Arial"/>
              </a:rPr>
              <a:t> </a:t>
            </a:r>
            <a:r>
              <a:rPr sz="850" b="1" spc="0" dirty="0" smtClean="0">
                <a:solidFill>
                  <a:srgbClr val="2F1633"/>
                </a:solidFill>
                <a:latin typeface="Arial"/>
                <a:cs typeface="Arial"/>
              </a:rPr>
              <a:t>F</a:t>
            </a:r>
            <a:r>
              <a:rPr sz="850" b="1" spc="0" dirty="0" smtClean="0">
                <a:solidFill>
                  <a:srgbClr val="2A283D"/>
                </a:solidFill>
                <a:latin typeface="Arial"/>
                <a:cs typeface="Arial"/>
              </a:rPr>
              <a:t>f</a:t>
            </a:r>
            <a:endParaRPr sz="850" dirty="0">
              <a:latin typeface="Arial"/>
              <a:cs typeface="Arial"/>
            </a:endParaRPr>
          </a:p>
          <a:p>
            <a:pPr marL="12700" marR="16573">
              <a:lnSpc>
                <a:spcPct val="95825"/>
              </a:lnSpc>
              <a:spcBef>
                <a:spcPts val="390"/>
              </a:spcBef>
            </a:pPr>
            <a:r>
              <a:rPr sz="850" dirty="0" smtClean="0">
                <a:solidFill>
                  <a:srgbClr val="3B374C"/>
                </a:solidFill>
                <a:latin typeface="Arial"/>
                <a:cs typeface="Arial"/>
              </a:rPr>
              <a:t>LO</a:t>
            </a:r>
            <a:r>
              <a:rPr sz="850" dirty="0" smtClean="0">
                <a:solidFill>
                  <a:srgbClr val="4D4553"/>
                </a:solidFill>
                <a:latin typeface="Arial"/>
                <a:cs typeface="Arial"/>
              </a:rPr>
              <a:t>G</a:t>
            </a:r>
            <a:r>
              <a:rPr sz="850" dirty="0" smtClean="0">
                <a:solidFill>
                  <a:srgbClr val="3B374C"/>
                </a:solidFill>
                <a:latin typeface="Arial"/>
                <a:cs typeface="Arial"/>
              </a:rPr>
              <a:t>ON</a:t>
            </a:r>
            <a:endParaRPr sz="850" dirty="0">
              <a:latin typeface="Arial"/>
              <a:cs typeface="Arial"/>
            </a:endParaRPr>
          </a:p>
        </p:txBody>
      </p:sp>
      <p:sp>
        <p:nvSpPr>
          <p:cNvPr id="53" name="object 13"/>
          <p:cNvSpPr txBox="1"/>
          <p:nvPr/>
        </p:nvSpPr>
        <p:spPr>
          <a:xfrm>
            <a:off x="1315568" y="3574913"/>
            <a:ext cx="594224" cy="297538"/>
          </a:xfrm>
          <a:prstGeom prst="rect">
            <a:avLst/>
          </a:prstGeom>
        </p:spPr>
        <p:txBody>
          <a:bodyPr wrap="square" lIns="0" tIns="0" rIns="0" bIns="0" rtlCol="0">
            <a:noAutofit/>
          </a:bodyPr>
          <a:lstStyle/>
          <a:p>
            <a:pPr marL="12700" marR="15239">
              <a:lnSpc>
                <a:spcPct val="95825"/>
              </a:lnSpc>
              <a:spcBef>
                <a:spcPts val="15"/>
              </a:spcBef>
            </a:pPr>
            <a:r>
              <a:rPr sz="850" dirty="0" smtClean="0">
                <a:solidFill>
                  <a:srgbClr val="3B374C"/>
                </a:solidFill>
                <a:latin typeface="Arial"/>
                <a:cs typeface="Arial"/>
              </a:rPr>
              <a:t>Q</a:t>
            </a:r>
            <a:r>
              <a:rPr sz="850" dirty="0" smtClean="0">
                <a:solidFill>
                  <a:srgbClr val="374B63"/>
                </a:solidFill>
                <a:latin typeface="Arial"/>
                <a:cs typeface="Arial"/>
              </a:rPr>
              <a:t>U</a:t>
            </a:r>
            <a:r>
              <a:rPr sz="850" dirty="0" smtClean="0">
                <a:solidFill>
                  <a:srgbClr val="7EAFCE"/>
                </a:solidFill>
                <a:latin typeface="Arial"/>
                <a:cs typeface="Arial"/>
              </a:rPr>
              <a:t>I</a:t>
            </a:r>
            <a:r>
              <a:rPr sz="850" dirty="0" smtClean="0">
                <a:solidFill>
                  <a:srgbClr val="2F1633"/>
                </a:solidFill>
                <a:latin typeface="Arial"/>
                <a:cs typeface="Arial"/>
              </a:rPr>
              <a:t>T</a:t>
            </a:r>
            <a:endParaRPr sz="850" dirty="0">
              <a:latin typeface="Arial"/>
              <a:cs typeface="Arial"/>
            </a:endParaRPr>
          </a:p>
          <a:p>
            <a:pPr marL="12700">
              <a:lnSpc>
                <a:spcPct val="95825"/>
              </a:lnSpc>
              <a:spcBef>
                <a:spcPts val="345"/>
              </a:spcBef>
            </a:pPr>
            <a:r>
              <a:rPr sz="800" dirty="0" smtClean="0">
                <a:solidFill>
                  <a:srgbClr val="4D4553"/>
                </a:solidFill>
                <a:latin typeface="Arial"/>
                <a:cs typeface="Arial"/>
              </a:rPr>
              <a:t>S</a:t>
            </a:r>
            <a:r>
              <a:rPr sz="800" dirty="0" smtClean="0">
                <a:solidFill>
                  <a:srgbClr val="2A283D"/>
                </a:solidFill>
                <a:latin typeface="Arial"/>
                <a:cs typeface="Arial"/>
              </a:rPr>
              <a:t>E</a:t>
            </a:r>
            <a:r>
              <a:rPr sz="800" dirty="0" smtClean="0">
                <a:solidFill>
                  <a:srgbClr val="4D4553"/>
                </a:solidFill>
                <a:latin typeface="Arial"/>
                <a:cs typeface="Arial"/>
              </a:rPr>
              <a:t>UI</a:t>
            </a:r>
            <a:r>
              <a:rPr sz="800" dirty="0" smtClean="0">
                <a:solidFill>
                  <a:srgbClr val="2A283D"/>
                </a:solidFill>
                <a:latin typeface="Arial"/>
                <a:cs typeface="Arial"/>
              </a:rPr>
              <a:t>R</a:t>
            </a:r>
            <a:r>
              <a:rPr sz="800" dirty="0" smtClean="0">
                <a:solidFill>
                  <a:srgbClr val="2F1633"/>
                </a:solidFill>
                <a:latin typeface="Arial"/>
                <a:cs typeface="Arial"/>
              </a:rPr>
              <a:t>I</a:t>
            </a:r>
            <a:r>
              <a:rPr sz="800" dirty="0" smtClean="0">
                <a:solidFill>
                  <a:srgbClr val="3B374C"/>
                </a:solidFill>
                <a:latin typeface="Arial"/>
                <a:cs typeface="Arial"/>
              </a:rPr>
              <a:t>T\f</a:t>
            </a:r>
            <a:endParaRPr sz="800" dirty="0">
              <a:latin typeface="Arial"/>
              <a:cs typeface="Arial"/>
            </a:endParaRPr>
          </a:p>
        </p:txBody>
      </p:sp>
      <p:sp>
        <p:nvSpPr>
          <p:cNvPr id="54" name="object 12"/>
          <p:cNvSpPr txBox="1"/>
          <p:nvPr/>
        </p:nvSpPr>
        <p:spPr>
          <a:xfrm>
            <a:off x="5716460" y="4060457"/>
            <a:ext cx="453023" cy="147319"/>
          </a:xfrm>
          <a:prstGeom prst="rect">
            <a:avLst/>
          </a:prstGeom>
        </p:spPr>
        <p:txBody>
          <a:bodyPr wrap="square" lIns="0" tIns="0" rIns="0" bIns="0" rtlCol="0">
            <a:noAutofit/>
          </a:bodyPr>
          <a:lstStyle/>
          <a:p>
            <a:pPr marL="12700">
              <a:lnSpc>
                <a:spcPts val="1080"/>
              </a:lnSpc>
              <a:spcBef>
                <a:spcPts val="54"/>
              </a:spcBef>
            </a:pPr>
            <a:r>
              <a:rPr sz="950" spc="0" dirty="0" smtClean="0">
                <a:solidFill>
                  <a:srgbClr val="4D4553"/>
                </a:solidFill>
                <a:latin typeface="Arial"/>
                <a:cs typeface="Arial"/>
              </a:rPr>
              <a:t>he</a:t>
            </a:r>
            <a:r>
              <a:rPr sz="950" spc="23" dirty="0" smtClean="0">
                <a:solidFill>
                  <a:srgbClr val="4D4553"/>
                </a:solidFill>
                <a:latin typeface="Arial"/>
                <a:cs typeface="Arial"/>
              </a:rPr>
              <a:t> </a:t>
            </a:r>
            <a:r>
              <a:rPr sz="850" spc="0" dirty="0" smtClean="0">
                <a:solidFill>
                  <a:srgbClr val="706A77"/>
                </a:solidFill>
                <a:latin typeface="Arial"/>
                <a:cs typeface="Arial"/>
              </a:rPr>
              <a:t>n</a:t>
            </a:r>
            <a:r>
              <a:rPr sz="850" spc="0" dirty="0" smtClean="0">
                <a:solidFill>
                  <a:srgbClr val="3B374C"/>
                </a:solidFill>
                <a:latin typeface="Arial"/>
                <a:cs typeface="Arial"/>
              </a:rPr>
              <a:t>e</a:t>
            </a:r>
            <a:r>
              <a:rPr sz="850" spc="0" dirty="0" smtClean="0">
                <a:solidFill>
                  <a:srgbClr val="706A77"/>
                </a:solidFill>
                <a:latin typeface="Arial"/>
                <a:cs typeface="Arial"/>
              </a:rPr>
              <a:t>x</a:t>
            </a:r>
            <a:r>
              <a:rPr sz="850" spc="0" dirty="0" smtClean="0">
                <a:solidFill>
                  <a:srgbClr val="5F3645"/>
                </a:solidFill>
                <a:latin typeface="Arial"/>
                <a:cs typeface="Arial"/>
              </a:rPr>
              <a:t>t</a:t>
            </a:r>
            <a:endParaRPr sz="850">
              <a:latin typeface="Arial"/>
              <a:cs typeface="Arial"/>
            </a:endParaRPr>
          </a:p>
        </p:txBody>
      </p:sp>
      <p:sp>
        <p:nvSpPr>
          <p:cNvPr id="55" name="object 11"/>
          <p:cNvSpPr txBox="1"/>
          <p:nvPr/>
        </p:nvSpPr>
        <p:spPr>
          <a:xfrm>
            <a:off x="6230847" y="4058078"/>
            <a:ext cx="1025028" cy="151130"/>
          </a:xfrm>
          <a:prstGeom prst="rect">
            <a:avLst/>
          </a:prstGeom>
        </p:spPr>
        <p:txBody>
          <a:bodyPr wrap="square" lIns="0" tIns="0" rIns="0" bIns="0" rtlCol="0">
            <a:noAutofit/>
          </a:bodyPr>
          <a:lstStyle/>
          <a:p>
            <a:pPr marL="12700">
              <a:lnSpc>
                <a:spcPts val="1115"/>
              </a:lnSpc>
              <a:spcBef>
                <a:spcPts val="55"/>
              </a:spcBef>
            </a:pPr>
            <a:r>
              <a:rPr sz="800" spc="0" dirty="0" smtClean="0">
                <a:solidFill>
                  <a:srgbClr val="4D4553"/>
                </a:solidFill>
                <a:latin typeface="Arial"/>
                <a:cs typeface="Arial"/>
              </a:rPr>
              <a:t>OGO</a:t>
            </a:r>
            <a:r>
              <a:rPr sz="800" spc="87" dirty="0" smtClean="0">
                <a:solidFill>
                  <a:srgbClr val="4D4553"/>
                </a:solidFill>
                <a:latin typeface="Arial"/>
                <a:cs typeface="Arial"/>
              </a:rPr>
              <a:t> </a:t>
            </a:r>
            <a:r>
              <a:rPr sz="800" spc="0" dirty="0" smtClean="0">
                <a:solidFill>
                  <a:srgbClr val="6A3D6E"/>
                </a:solidFill>
                <a:latin typeface="Arial"/>
                <a:cs typeface="Arial"/>
              </a:rPr>
              <a:t>N</a:t>
            </a:r>
            <a:r>
              <a:rPr sz="800" spc="98" dirty="0" smtClean="0">
                <a:solidFill>
                  <a:srgbClr val="6A3D6E"/>
                </a:solidFill>
                <a:latin typeface="Arial"/>
                <a:cs typeface="Arial"/>
              </a:rPr>
              <a:t> </a:t>
            </a:r>
            <a:r>
              <a:rPr sz="850" spc="0" dirty="0" smtClean="0">
                <a:solidFill>
                  <a:srgbClr val="706A77"/>
                </a:solidFill>
                <a:latin typeface="Arial"/>
                <a:cs typeface="Arial"/>
              </a:rPr>
              <a:t>c</a:t>
            </a:r>
            <a:r>
              <a:rPr sz="850" spc="0" dirty="0" smtClean="0">
                <a:solidFill>
                  <a:srgbClr val="4D4553"/>
                </a:solidFill>
                <a:latin typeface="Arial"/>
                <a:cs typeface="Arial"/>
              </a:rPr>
              <a:t>o</a:t>
            </a:r>
            <a:r>
              <a:rPr sz="850" spc="0" dirty="0" smtClean="0">
                <a:solidFill>
                  <a:srgbClr val="706A77"/>
                </a:solidFill>
                <a:latin typeface="Arial"/>
                <a:cs typeface="Arial"/>
              </a:rPr>
              <a:t>mm   </a:t>
            </a:r>
            <a:r>
              <a:rPr sz="850" spc="104" dirty="0" smtClean="0">
                <a:solidFill>
                  <a:srgbClr val="706A77"/>
                </a:solidFill>
                <a:latin typeface="Arial"/>
                <a:cs typeface="Arial"/>
              </a:rPr>
              <a:t> </a:t>
            </a:r>
            <a:r>
              <a:rPr sz="1000" spc="0" dirty="0" smtClean="0">
                <a:solidFill>
                  <a:srgbClr val="735066"/>
                </a:solidFill>
                <a:latin typeface="Times New Roman"/>
                <a:cs typeface="Times New Roman"/>
              </a:rPr>
              <a:t>d</a:t>
            </a:r>
            <a:r>
              <a:rPr sz="1000" spc="0" dirty="0" smtClean="0">
                <a:solidFill>
                  <a:srgbClr val="706A77"/>
                </a:solidFill>
                <a:latin typeface="Times New Roman"/>
                <a:cs typeface="Times New Roman"/>
              </a:rPr>
              <a:t>.</a:t>
            </a:r>
            <a:endParaRPr sz="1000">
              <a:latin typeface="Times New Roman"/>
              <a:cs typeface="Times New Roman"/>
            </a:endParaRPr>
          </a:p>
        </p:txBody>
      </p:sp>
      <p:sp>
        <p:nvSpPr>
          <p:cNvPr id="56" name="object 10"/>
          <p:cNvSpPr txBox="1"/>
          <p:nvPr/>
        </p:nvSpPr>
        <p:spPr>
          <a:xfrm>
            <a:off x="1315568" y="4072350"/>
            <a:ext cx="593915" cy="127000"/>
          </a:xfrm>
          <a:prstGeom prst="rect">
            <a:avLst/>
          </a:prstGeom>
        </p:spPr>
        <p:txBody>
          <a:bodyPr wrap="square" lIns="0" tIns="0" rIns="0" bIns="0" rtlCol="0">
            <a:noAutofit/>
          </a:bodyPr>
          <a:lstStyle/>
          <a:p>
            <a:pPr marL="12700">
              <a:lnSpc>
                <a:spcPts val="919"/>
              </a:lnSpc>
              <a:spcBef>
                <a:spcPts val="46"/>
              </a:spcBef>
            </a:pPr>
            <a:r>
              <a:rPr sz="800" dirty="0" smtClean="0">
                <a:solidFill>
                  <a:srgbClr val="4D4553"/>
                </a:solidFill>
                <a:latin typeface="Arial"/>
                <a:cs typeface="Arial"/>
              </a:rPr>
              <a:t>S</a:t>
            </a:r>
            <a:r>
              <a:rPr sz="800" dirty="0" smtClean="0">
                <a:solidFill>
                  <a:srgbClr val="3B374C"/>
                </a:solidFill>
                <a:latin typeface="Arial"/>
                <a:cs typeface="Arial"/>
              </a:rPr>
              <a:t>ESS</a:t>
            </a:r>
            <a:r>
              <a:rPr sz="800" dirty="0" smtClean="0">
                <a:solidFill>
                  <a:srgbClr val="2A283D"/>
                </a:solidFill>
                <a:latin typeface="Arial"/>
                <a:cs typeface="Arial"/>
              </a:rPr>
              <a:t>I</a:t>
            </a:r>
            <a:r>
              <a:rPr sz="800" dirty="0" smtClean="0">
                <a:solidFill>
                  <a:srgbClr val="80C0E5"/>
                </a:solidFill>
                <a:latin typeface="Arial"/>
                <a:cs typeface="Arial"/>
              </a:rPr>
              <a:t>I</a:t>
            </a:r>
            <a:r>
              <a:rPr sz="800" dirty="0" smtClean="0">
                <a:solidFill>
                  <a:srgbClr val="3B374C"/>
                </a:solidFill>
                <a:latin typeface="Arial"/>
                <a:cs typeface="Arial"/>
              </a:rPr>
              <a:t>ON</a:t>
            </a:r>
            <a:r>
              <a:rPr sz="800" dirty="0" smtClean="0">
                <a:solidFill>
                  <a:srgbClr val="4D4553"/>
                </a:solidFill>
                <a:latin typeface="Arial"/>
                <a:cs typeface="Arial"/>
              </a:rPr>
              <a:t>S</a:t>
            </a:r>
            <a:r>
              <a:rPr sz="800" dirty="0" smtClean="0">
                <a:solidFill>
                  <a:srgbClr val="80C0E5"/>
                </a:solidFill>
                <a:latin typeface="Arial"/>
                <a:cs typeface="Arial"/>
              </a:rPr>
              <a:t>,</a:t>
            </a:r>
            <a:endParaRPr sz="800" dirty="0">
              <a:latin typeface="Arial"/>
              <a:cs typeface="Arial"/>
            </a:endParaRPr>
          </a:p>
        </p:txBody>
      </p:sp>
      <p:sp>
        <p:nvSpPr>
          <p:cNvPr id="57" name="object 9"/>
          <p:cNvSpPr txBox="1"/>
          <p:nvPr/>
        </p:nvSpPr>
        <p:spPr>
          <a:xfrm>
            <a:off x="1315568" y="4347916"/>
            <a:ext cx="1090599" cy="146050"/>
          </a:xfrm>
          <a:prstGeom prst="rect">
            <a:avLst/>
          </a:prstGeom>
        </p:spPr>
        <p:txBody>
          <a:bodyPr wrap="square" lIns="0" tIns="0" rIns="0" bIns="0" rtlCol="0">
            <a:noAutofit/>
          </a:bodyPr>
          <a:lstStyle/>
          <a:p>
            <a:pPr marL="12700">
              <a:lnSpc>
                <a:spcPts val="1070"/>
              </a:lnSpc>
              <a:spcBef>
                <a:spcPts val="53"/>
              </a:spcBef>
            </a:pPr>
            <a:r>
              <a:rPr sz="800" spc="0" dirty="0" smtClean="0">
                <a:solidFill>
                  <a:srgbClr val="4D4553"/>
                </a:solidFill>
                <a:latin typeface="Arial"/>
                <a:cs typeface="Arial"/>
              </a:rPr>
              <a:t>S</a:t>
            </a:r>
            <a:r>
              <a:rPr sz="800" spc="-24" dirty="0" smtClean="0">
                <a:solidFill>
                  <a:srgbClr val="4D4553"/>
                </a:solidFill>
                <a:latin typeface="Arial"/>
                <a:cs typeface="Arial"/>
              </a:rPr>
              <a:t> </a:t>
            </a:r>
            <a:r>
              <a:rPr sz="800" spc="0" dirty="0" smtClean="0">
                <a:solidFill>
                  <a:srgbClr val="3B374C"/>
                </a:solidFill>
                <a:latin typeface="Arial"/>
                <a:cs typeface="Arial"/>
              </a:rPr>
              <a:t>ESS</a:t>
            </a:r>
            <a:r>
              <a:rPr sz="800" spc="0" dirty="0" smtClean="0">
                <a:solidFill>
                  <a:srgbClr val="2A283D"/>
                </a:solidFill>
                <a:latin typeface="Arial"/>
                <a:cs typeface="Arial"/>
              </a:rPr>
              <a:t>I</a:t>
            </a:r>
            <a:r>
              <a:rPr sz="800" spc="0" dirty="0" smtClean="0">
                <a:solidFill>
                  <a:srgbClr val="80C0E5"/>
                </a:solidFill>
                <a:latin typeface="Arial"/>
                <a:cs typeface="Arial"/>
              </a:rPr>
              <a:t>I</a:t>
            </a:r>
            <a:r>
              <a:rPr sz="800" spc="0" dirty="0" smtClean="0">
                <a:solidFill>
                  <a:srgbClr val="3B374C"/>
                </a:solidFill>
                <a:latin typeface="Arial"/>
                <a:cs typeface="Arial"/>
              </a:rPr>
              <a:t>ON </a:t>
            </a:r>
            <a:r>
              <a:rPr sz="800" spc="-84" dirty="0" smtClean="0">
                <a:solidFill>
                  <a:srgbClr val="3B374C"/>
                </a:solidFill>
                <a:latin typeface="Arial"/>
                <a:cs typeface="Arial"/>
              </a:rPr>
              <a:t> </a:t>
            </a:r>
            <a:r>
              <a:rPr sz="950" spc="0" dirty="0" smtClean="0">
                <a:solidFill>
                  <a:srgbClr val="3B374C"/>
                </a:solidFill>
                <a:latin typeface="Times New Roman"/>
                <a:cs typeface="Times New Roman"/>
              </a:rPr>
              <a:t>C</a:t>
            </a:r>
            <a:r>
              <a:rPr sz="950" spc="0" dirty="0" smtClean="0">
                <a:solidFill>
                  <a:srgbClr val="2A283D"/>
                </a:solidFill>
                <a:latin typeface="Times New Roman"/>
                <a:cs typeface="Times New Roman"/>
              </a:rPr>
              <a:t>HAR</a:t>
            </a:r>
            <a:r>
              <a:rPr sz="950" spc="0" dirty="0" smtClean="0">
                <a:solidFill>
                  <a:srgbClr val="3B374C"/>
                </a:solidFill>
                <a:latin typeface="Times New Roman"/>
                <a:cs typeface="Times New Roman"/>
              </a:rPr>
              <a:t>S</a:t>
            </a:r>
            <a:r>
              <a:rPr sz="950" spc="0" dirty="0" smtClean="0">
                <a:solidFill>
                  <a:srgbClr val="2A283D"/>
                </a:solidFill>
                <a:latin typeface="Times New Roman"/>
                <a:cs typeface="Times New Roman"/>
              </a:rPr>
              <a:t>H</a:t>
            </a:r>
            <a:endParaRPr sz="950" dirty="0">
              <a:latin typeface="Times New Roman"/>
              <a:cs typeface="Times New Roman"/>
            </a:endParaRPr>
          </a:p>
        </p:txBody>
      </p:sp>
      <p:sp>
        <p:nvSpPr>
          <p:cNvPr id="58" name="object 8"/>
          <p:cNvSpPr txBox="1"/>
          <p:nvPr/>
        </p:nvSpPr>
        <p:spPr>
          <a:xfrm>
            <a:off x="1315568" y="4637903"/>
            <a:ext cx="1071064" cy="137160"/>
          </a:xfrm>
          <a:prstGeom prst="rect">
            <a:avLst/>
          </a:prstGeom>
        </p:spPr>
        <p:txBody>
          <a:bodyPr wrap="square" lIns="0" tIns="0" rIns="0" bIns="0" rtlCol="0">
            <a:noAutofit/>
          </a:bodyPr>
          <a:lstStyle/>
          <a:p>
            <a:pPr marL="12700">
              <a:lnSpc>
                <a:spcPct val="95825"/>
              </a:lnSpc>
              <a:spcBef>
                <a:spcPts val="15"/>
              </a:spcBef>
            </a:pPr>
            <a:r>
              <a:rPr sz="800" dirty="0" smtClean="0">
                <a:solidFill>
                  <a:srgbClr val="4D4553"/>
                </a:solidFill>
                <a:latin typeface="Arial"/>
                <a:cs typeface="Arial"/>
              </a:rPr>
              <a:t>S</a:t>
            </a:r>
            <a:r>
              <a:rPr sz="800" dirty="0" smtClean="0">
                <a:solidFill>
                  <a:srgbClr val="3B374C"/>
                </a:solidFill>
                <a:latin typeface="Arial"/>
                <a:cs typeface="Arial"/>
              </a:rPr>
              <a:t>ESS</a:t>
            </a:r>
            <a:r>
              <a:rPr sz="800" dirty="0" smtClean="0">
                <a:solidFill>
                  <a:srgbClr val="80C0E5"/>
                </a:solidFill>
                <a:latin typeface="Arial"/>
                <a:cs typeface="Arial"/>
              </a:rPr>
              <a:t>I</a:t>
            </a:r>
            <a:r>
              <a:rPr sz="800" dirty="0" smtClean="0">
                <a:solidFill>
                  <a:srgbClr val="3B374C"/>
                </a:solidFill>
                <a:latin typeface="Arial"/>
                <a:cs typeface="Arial"/>
              </a:rPr>
              <a:t>ON</a:t>
            </a:r>
            <a:r>
              <a:rPr sz="800" spc="64" dirty="0" smtClean="0">
                <a:solidFill>
                  <a:srgbClr val="3B374C"/>
                </a:solidFill>
                <a:latin typeface="Arial"/>
                <a:cs typeface="Arial"/>
              </a:rPr>
              <a:t> </a:t>
            </a:r>
            <a:r>
              <a:rPr sz="850" spc="0" dirty="0" smtClean="0">
                <a:solidFill>
                  <a:srgbClr val="4D4553"/>
                </a:solidFill>
                <a:latin typeface="Arial"/>
                <a:cs typeface="Arial"/>
              </a:rPr>
              <a:t>S</a:t>
            </a:r>
            <a:r>
              <a:rPr sz="850" spc="0" dirty="0" smtClean="0">
                <a:solidFill>
                  <a:srgbClr val="2A283D"/>
                </a:solidFill>
                <a:latin typeface="Arial"/>
                <a:cs typeface="Arial"/>
              </a:rPr>
              <a:t>QLIIF</a:t>
            </a:r>
            <a:r>
              <a:rPr sz="850" spc="0" dirty="0" smtClean="0">
                <a:solidFill>
                  <a:srgbClr val="3B374C"/>
                </a:solidFill>
                <a:latin typeface="Arial"/>
                <a:cs typeface="Arial"/>
              </a:rPr>
              <a:t>LA'6</a:t>
            </a:r>
            <a:endParaRPr sz="850" dirty="0">
              <a:latin typeface="Arial"/>
              <a:cs typeface="Arial"/>
            </a:endParaRPr>
          </a:p>
        </p:txBody>
      </p:sp>
      <p:sp>
        <p:nvSpPr>
          <p:cNvPr id="59" name="object 7"/>
          <p:cNvSpPr txBox="1"/>
          <p:nvPr/>
        </p:nvSpPr>
        <p:spPr>
          <a:xfrm>
            <a:off x="1315568" y="5123910"/>
            <a:ext cx="1384930" cy="127000"/>
          </a:xfrm>
          <a:prstGeom prst="rect">
            <a:avLst/>
          </a:prstGeom>
        </p:spPr>
        <p:txBody>
          <a:bodyPr wrap="square" lIns="0" tIns="0" rIns="0" bIns="0" rtlCol="0">
            <a:noAutofit/>
          </a:bodyPr>
          <a:lstStyle/>
          <a:p>
            <a:pPr marL="12700">
              <a:lnSpc>
                <a:spcPts val="919"/>
              </a:lnSpc>
              <a:spcBef>
                <a:spcPts val="46"/>
              </a:spcBef>
            </a:pPr>
            <a:r>
              <a:rPr sz="800" spc="0" dirty="0" smtClean="0">
                <a:solidFill>
                  <a:srgbClr val="4D4553"/>
                </a:solidFill>
                <a:latin typeface="Arial"/>
                <a:cs typeface="Arial"/>
              </a:rPr>
              <a:t>S</a:t>
            </a:r>
            <a:r>
              <a:rPr sz="800" spc="-24" dirty="0" smtClean="0">
                <a:solidFill>
                  <a:srgbClr val="4D4553"/>
                </a:solidFill>
                <a:latin typeface="Arial"/>
                <a:cs typeface="Arial"/>
              </a:rPr>
              <a:t> </a:t>
            </a:r>
            <a:r>
              <a:rPr sz="800" spc="0" dirty="0" smtClean="0">
                <a:solidFill>
                  <a:srgbClr val="4D4553"/>
                </a:solidFill>
                <a:latin typeface="Arial"/>
                <a:cs typeface="Arial"/>
              </a:rPr>
              <a:t>ESS</a:t>
            </a:r>
            <a:r>
              <a:rPr sz="800" spc="0" dirty="0" smtClean="0">
                <a:solidFill>
                  <a:srgbClr val="2F1633"/>
                </a:solidFill>
                <a:latin typeface="Arial"/>
                <a:cs typeface="Arial"/>
              </a:rPr>
              <a:t>I</a:t>
            </a:r>
            <a:r>
              <a:rPr sz="800" spc="0" dirty="0" smtClean="0">
                <a:solidFill>
                  <a:srgbClr val="80C0E5"/>
                </a:solidFill>
                <a:latin typeface="Arial"/>
                <a:cs typeface="Arial"/>
              </a:rPr>
              <a:t>I</a:t>
            </a:r>
            <a:r>
              <a:rPr sz="800" spc="0" dirty="0" smtClean="0">
                <a:solidFill>
                  <a:srgbClr val="3B374C"/>
                </a:solidFill>
                <a:latin typeface="Arial"/>
                <a:cs typeface="Arial"/>
              </a:rPr>
              <a:t>ON</a:t>
            </a:r>
            <a:r>
              <a:rPr sz="800" spc="64" dirty="0" smtClean="0">
                <a:solidFill>
                  <a:srgbClr val="3B374C"/>
                </a:solidFill>
                <a:latin typeface="Arial"/>
                <a:cs typeface="Arial"/>
              </a:rPr>
              <a:t> </a:t>
            </a:r>
            <a:r>
              <a:rPr sz="800" spc="0" dirty="0" smtClean="0">
                <a:solidFill>
                  <a:srgbClr val="2A283D"/>
                </a:solidFill>
                <a:latin typeface="Arial"/>
                <a:cs typeface="Arial"/>
              </a:rPr>
              <a:t>TR</a:t>
            </a:r>
            <a:r>
              <a:rPr sz="800" spc="0" dirty="0" smtClean="0">
                <a:solidFill>
                  <a:srgbClr val="3B374C"/>
                </a:solidFill>
                <a:latin typeface="Arial"/>
                <a:cs typeface="Arial"/>
              </a:rPr>
              <a:t>AN</a:t>
            </a:r>
            <a:r>
              <a:rPr sz="800" spc="0" dirty="0" smtClean="0">
                <a:solidFill>
                  <a:srgbClr val="4D4553"/>
                </a:solidFill>
                <a:latin typeface="Arial"/>
                <a:cs typeface="Arial"/>
              </a:rPr>
              <a:t>SA</a:t>
            </a:r>
            <a:r>
              <a:rPr sz="800" spc="-122" dirty="0" smtClean="0">
                <a:solidFill>
                  <a:srgbClr val="4D4553"/>
                </a:solidFill>
                <a:latin typeface="Arial"/>
                <a:cs typeface="Arial"/>
              </a:rPr>
              <a:t> </a:t>
            </a:r>
            <a:r>
              <a:rPr sz="800" spc="0" dirty="0" smtClean="0">
                <a:solidFill>
                  <a:srgbClr val="C4AE91"/>
                </a:solidFill>
                <a:latin typeface="Arial"/>
                <a:cs typeface="Arial"/>
              </a:rPr>
              <a:t>·</a:t>
            </a:r>
            <a:r>
              <a:rPr sz="800" spc="0" dirty="0" smtClean="0">
                <a:solidFill>
                  <a:srgbClr val="80C0E5"/>
                </a:solidFill>
                <a:latin typeface="Arial"/>
                <a:cs typeface="Arial"/>
              </a:rPr>
              <a:t>.</a:t>
            </a:r>
            <a:r>
              <a:rPr sz="800" spc="50" dirty="0" smtClean="0">
                <a:solidFill>
                  <a:srgbClr val="80C0E5"/>
                </a:solidFill>
                <a:latin typeface="Arial"/>
                <a:cs typeface="Arial"/>
              </a:rPr>
              <a:t> </a:t>
            </a:r>
            <a:r>
              <a:rPr sz="800" spc="0" dirty="0" smtClean="0">
                <a:solidFill>
                  <a:srgbClr val="3B374C"/>
                </a:solidFill>
                <a:latin typeface="Arial"/>
                <a:cs typeface="Arial"/>
              </a:rPr>
              <a:t>li</a:t>
            </a:r>
            <a:r>
              <a:rPr sz="800" spc="0" dirty="0" smtClean="0">
                <a:solidFill>
                  <a:srgbClr val="2A283D"/>
                </a:solidFill>
                <a:latin typeface="Arial"/>
                <a:cs typeface="Arial"/>
              </a:rPr>
              <a:t>l</a:t>
            </a:r>
            <a:r>
              <a:rPr sz="800" spc="0" dirty="0" smtClean="0">
                <a:solidFill>
                  <a:srgbClr val="3B374C"/>
                </a:solidFill>
                <a:latin typeface="Arial"/>
                <a:cs typeface="Arial"/>
              </a:rPr>
              <a:t>O</a:t>
            </a:r>
            <a:r>
              <a:rPr sz="800" spc="0" dirty="0" smtClean="0">
                <a:solidFill>
                  <a:srgbClr val="2A283D"/>
                </a:solidFill>
                <a:latin typeface="Arial"/>
                <a:cs typeface="Arial"/>
              </a:rPr>
              <a:t>N</a:t>
            </a:r>
            <a:endParaRPr sz="800" dirty="0">
              <a:latin typeface="Arial"/>
              <a:cs typeface="Arial"/>
            </a:endParaRPr>
          </a:p>
        </p:txBody>
      </p:sp>
      <p:sp>
        <p:nvSpPr>
          <p:cNvPr id="60" name="object 6"/>
          <p:cNvSpPr txBox="1"/>
          <p:nvPr/>
        </p:nvSpPr>
        <p:spPr>
          <a:xfrm>
            <a:off x="1315570" y="5454878"/>
            <a:ext cx="1071430" cy="139700"/>
          </a:xfrm>
          <a:prstGeom prst="rect">
            <a:avLst/>
          </a:prstGeom>
        </p:spPr>
        <p:txBody>
          <a:bodyPr wrap="square" lIns="0" tIns="0" rIns="0" bIns="0" rtlCol="0">
            <a:noAutofit/>
          </a:bodyPr>
          <a:lstStyle/>
          <a:p>
            <a:pPr marL="12700">
              <a:lnSpc>
                <a:spcPts val="1019"/>
              </a:lnSpc>
              <a:spcBef>
                <a:spcPts val="51"/>
              </a:spcBef>
            </a:pPr>
            <a:r>
              <a:rPr sz="800" dirty="0" smtClean="0">
                <a:solidFill>
                  <a:srgbClr val="4D4553"/>
                </a:solidFill>
                <a:latin typeface="Arial"/>
                <a:cs typeface="Arial"/>
              </a:rPr>
              <a:t>S</a:t>
            </a:r>
            <a:r>
              <a:rPr sz="800" dirty="0" smtClean="0">
                <a:solidFill>
                  <a:srgbClr val="2A283D"/>
                </a:solidFill>
                <a:latin typeface="Arial"/>
                <a:cs typeface="Arial"/>
              </a:rPr>
              <a:t>H</a:t>
            </a:r>
            <a:r>
              <a:rPr sz="800" dirty="0" smtClean="0">
                <a:solidFill>
                  <a:srgbClr val="4D4553"/>
                </a:solidFill>
                <a:latin typeface="Arial"/>
                <a:cs typeface="Arial"/>
              </a:rPr>
              <a:t>O</a:t>
            </a:r>
            <a:r>
              <a:rPr sz="800" dirty="0" smtClean="0">
                <a:solidFill>
                  <a:srgbClr val="3B374C"/>
                </a:solidFill>
                <a:latin typeface="Arial"/>
                <a:cs typeface="Arial"/>
              </a:rPr>
              <a:t>W</a:t>
            </a:r>
            <a:r>
              <a:rPr sz="800" spc="64" dirty="0" smtClean="0">
                <a:solidFill>
                  <a:srgbClr val="3B374C"/>
                </a:solidFill>
                <a:latin typeface="Arial"/>
                <a:cs typeface="Arial"/>
              </a:rPr>
              <a:t> </a:t>
            </a:r>
            <a:r>
              <a:rPr sz="900" spc="0" dirty="0" smtClean="0">
                <a:solidFill>
                  <a:srgbClr val="4D4553"/>
                </a:solidFill>
                <a:latin typeface="Times New Roman"/>
                <a:cs typeface="Times New Roman"/>
              </a:rPr>
              <a:t>G</a:t>
            </a:r>
            <a:r>
              <a:rPr sz="900" spc="0" dirty="0" smtClean="0">
                <a:solidFill>
                  <a:srgbClr val="3B374C"/>
                </a:solidFill>
                <a:latin typeface="Times New Roman"/>
                <a:cs typeface="Times New Roman"/>
              </a:rPr>
              <a:t>ON</a:t>
            </a:r>
            <a:r>
              <a:rPr sz="900" spc="0" dirty="0" smtClean="0">
                <a:solidFill>
                  <a:srgbClr val="2A283D"/>
                </a:solidFill>
                <a:latin typeface="Times New Roman"/>
                <a:cs typeface="Times New Roman"/>
              </a:rPr>
              <a:t>liR</a:t>
            </a:r>
            <a:r>
              <a:rPr sz="900" spc="0" dirty="0" smtClean="0">
                <a:solidFill>
                  <a:srgbClr val="4D4553"/>
                </a:solidFill>
                <a:latin typeface="Times New Roman"/>
                <a:cs typeface="Times New Roman"/>
              </a:rPr>
              <a:t>O</a:t>
            </a:r>
            <a:r>
              <a:rPr sz="900" spc="0" dirty="0" smtClean="0">
                <a:solidFill>
                  <a:srgbClr val="3B374C"/>
                </a:solidFill>
                <a:latin typeface="Times New Roman"/>
                <a:cs typeface="Times New Roman"/>
              </a:rPr>
              <a:t>LS</a:t>
            </a:r>
            <a:endParaRPr sz="900">
              <a:latin typeface="Times New Roman"/>
              <a:cs typeface="Times New Roman"/>
            </a:endParaRPr>
          </a:p>
        </p:txBody>
      </p:sp>
      <p:sp>
        <p:nvSpPr>
          <p:cNvPr id="61" name="object 5"/>
          <p:cNvSpPr txBox="1"/>
          <p:nvPr/>
        </p:nvSpPr>
        <p:spPr>
          <a:xfrm>
            <a:off x="1315568" y="5750275"/>
            <a:ext cx="1021497" cy="294149"/>
          </a:xfrm>
          <a:prstGeom prst="rect">
            <a:avLst/>
          </a:prstGeom>
        </p:spPr>
        <p:txBody>
          <a:bodyPr wrap="square" lIns="0" tIns="0" rIns="0" bIns="0" rtlCol="0">
            <a:noAutofit/>
          </a:bodyPr>
          <a:lstStyle/>
          <a:p>
            <a:pPr marL="12700">
              <a:lnSpc>
                <a:spcPts val="919"/>
              </a:lnSpc>
              <a:spcBef>
                <a:spcPts val="46"/>
              </a:spcBef>
            </a:pPr>
            <a:r>
              <a:rPr sz="800" dirty="0" smtClean="0">
                <a:solidFill>
                  <a:srgbClr val="4D4553"/>
                </a:solidFill>
                <a:latin typeface="Arial"/>
                <a:cs typeface="Arial"/>
              </a:rPr>
              <a:t>S</a:t>
            </a:r>
            <a:r>
              <a:rPr sz="800" dirty="0" smtClean="0">
                <a:solidFill>
                  <a:srgbClr val="2A283D"/>
                </a:solidFill>
                <a:latin typeface="Arial"/>
                <a:cs typeface="Arial"/>
              </a:rPr>
              <a:t>H</a:t>
            </a:r>
            <a:r>
              <a:rPr sz="800" dirty="0" smtClean="0">
                <a:solidFill>
                  <a:srgbClr val="3B374C"/>
                </a:solidFill>
                <a:latin typeface="Arial"/>
                <a:cs typeface="Arial"/>
              </a:rPr>
              <a:t>OW</a:t>
            </a:r>
            <a:r>
              <a:rPr sz="800" spc="64" dirty="0" smtClean="0">
                <a:solidFill>
                  <a:srgbClr val="3B374C"/>
                </a:solidFill>
                <a:latin typeface="Arial"/>
                <a:cs typeface="Arial"/>
              </a:rPr>
              <a:t> </a:t>
            </a:r>
            <a:r>
              <a:rPr sz="800" spc="0" dirty="0" smtClean="0">
                <a:solidFill>
                  <a:srgbClr val="4D4553"/>
                </a:solidFill>
                <a:latin typeface="Arial"/>
                <a:cs typeface="Arial"/>
              </a:rPr>
              <a:t>V</a:t>
            </a:r>
            <a:r>
              <a:rPr sz="800" spc="0" dirty="0" smtClean="0">
                <a:solidFill>
                  <a:srgbClr val="2A283D"/>
                </a:solidFill>
                <a:latin typeface="Arial"/>
                <a:cs typeface="Arial"/>
              </a:rPr>
              <a:t>ER</a:t>
            </a:r>
            <a:r>
              <a:rPr sz="800" spc="0" dirty="0" smtClean="0">
                <a:solidFill>
                  <a:srgbClr val="4D4553"/>
                </a:solidFill>
                <a:latin typeface="Arial"/>
                <a:cs typeface="Arial"/>
              </a:rPr>
              <a:t>S</a:t>
            </a:r>
            <a:r>
              <a:rPr sz="800" spc="0" dirty="0" smtClean="0">
                <a:solidFill>
                  <a:srgbClr val="2F1633"/>
                </a:solidFill>
                <a:latin typeface="Arial"/>
                <a:cs typeface="Arial"/>
              </a:rPr>
              <a:t>I</a:t>
            </a:r>
            <a:r>
              <a:rPr sz="800" spc="0" dirty="0" smtClean="0">
                <a:solidFill>
                  <a:srgbClr val="3B374C"/>
                </a:solidFill>
                <a:latin typeface="Arial"/>
                <a:cs typeface="Arial"/>
              </a:rPr>
              <a:t>ON</a:t>
            </a:r>
            <a:r>
              <a:rPr sz="800" spc="0" dirty="0" smtClean="0">
                <a:solidFill>
                  <a:srgbClr val="4D4553"/>
                </a:solidFill>
                <a:latin typeface="Arial"/>
                <a:cs typeface="Arial"/>
              </a:rPr>
              <a:t>S</a:t>
            </a:r>
            <a:endParaRPr sz="800">
              <a:latin typeface="Arial"/>
              <a:cs typeface="Arial"/>
            </a:endParaRPr>
          </a:p>
          <a:p>
            <a:pPr marL="12700" marR="15239">
              <a:lnSpc>
                <a:spcPct val="95825"/>
              </a:lnSpc>
              <a:spcBef>
                <a:spcPts val="284"/>
              </a:spcBef>
            </a:pPr>
            <a:r>
              <a:rPr sz="850" dirty="0" smtClean="0">
                <a:solidFill>
                  <a:srgbClr val="2A283D"/>
                </a:solidFill>
                <a:latin typeface="Times New Roman"/>
                <a:cs typeface="Times New Roman"/>
              </a:rPr>
              <a:t>liDP'</a:t>
            </a:r>
            <a:endParaRPr sz="850">
              <a:latin typeface="Times New Roman"/>
              <a:cs typeface="Times New Roman"/>
            </a:endParaRPr>
          </a:p>
        </p:txBody>
      </p:sp>
      <p:sp>
        <p:nvSpPr>
          <p:cNvPr id="62" name="Rectangle 61"/>
          <p:cNvSpPr/>
          <p:nvPr/>
        </p:nvSpPr>
        <p:spPr>
          <a:xfrm>
            <a:off x="1270838" y="1143003"/>
            <a:ext cx="3143938" cy="284693"/>
          </a:xfrm>
          <a:prstGeom prst="rect">
            <a:avLst/>
          </a:prstGeom>
        </p:spPr>
        <p:txBody>
          <a:bodyPr wrap="none">
            <a:spAutoFit/>
          </a:bodyPr>
          <a:lstStyle/>
          <a:p>
            <a:pPr marL="12700">
              <a:lnSpc>
                <a:spcPts val="1545"/>
              </a:lnSpc>
              <a:spcBef>
                <a:spcPts val="77"/>
              </a:spcBef>
            </a:pPr>
            <a:r>
              <a:rPr lang="en-US" b="1" dirty="0">
                <a:solidFill>
                  <a:srgbClr val="4D4553"/>
                </a:solidFill>
                <a:cs typeface="Arial"/>
              </a:rPr>
              <a:t>S</a:t>
            </a:r>
            <a:r>
              <a:rPr lang="en-US" b="1" dirty="0">
                <a:solidFill>
                  <a:srgbClr val="3B374C"/>
                </a:solidFill>
                <a:cs typeface="Arial"/>
              </a:rPr>
              <a:t>e</a:t>
            </a:r>
            <a:r>
              <a:rPr lang="en-US" b="1" dirty="0">
                <a:solidFill>
                  <a:srgbClr val="4D4553"/>
                </a:solidFill>
                <a:cs typeface="Arial"/>
              </a:rPr>
              <a:t>ssion</a:t>
            </a:r>
            <a:r>
              <a:rPr lang="en-US" b="1" spc="65" dirty="0">
                <a:solidFill>
                  <a:srgbClr val="4D4553"/>
                </a:solidFill>
                <a:cs typeface="Arial"/>
              </a:rPr>
              <a:t> </a:t>
            </a:r>
            <a:r>
              <a:rPr lang="en-US" dirty="0">
                <a:solidFill>
                  <a:srgbClr val="4D4553"/>
                </a:solidFill>
                <a:cs typeface="Arial"/>
              </a:rPr>
              <a:t>Centro  </a:t>
            </a:r>
            <a:r>
              <a:rPr lang="en-US" spc="-189" dirty="0">
                <a:solidFill>
                  <a:srgbClr val="4D4553"/>
                </a:solidFill>
                <a:cs typeface="Arial"/>
              </a:rPr>
              <a:t> </a:t>
            </a:r>
            <a:r>
              <a:rPr lang="en-US" b="1" dirty="0">
                <a:solidFill>
                  <a:srgbClr val="4D4553"/>
                </a:solidFill>
                <a:cs typeface="Arial"/>
              </a:rPr>
              <a:t>Command</a:t>
            </a:r>
            <a:endParaRPr lang="en-US" dirty="0">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BTEQ Commands</a:t>
            </a:r>
          </a:p>
        </p:txBody>
      </p:sp>
      <p:sp>
        <p:nvSpPr>
          <p:cNvPr id="4" name="object 24"/>
          <p:cNvSpPr/>
          <p:nvPr/>
        </p:nvSpPr>
        <p:spPr>
          <a:xfrm>
            <a:off x="561979" y="1485900"/>
            <a:ext cx="8048625" cy="43815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16189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5" name="Title 24"/>
          <p:cNvSpPr>
            <a:spLocks noGrp="1"/>
          </p:cNvSpPr>
          <p:nvPr>
            <p:ph type="title"/>
          </p:nvPr>
        </p:nvSpPr>
        <p:spPr/>
        <p:txBody>
          <a:bodyPr/>
          <a:lstStyle/>
          <a:p>
            <a:r>
              <a:rPr lang="en-US" dirty="0"/>
              <a:t>BTEQ Commands</a:t>
            </a:r>
          </a:p>
        </p:txBody>
      </p:sp>
      <p:sp>
        <p:nvSpPr>
          <p:cNvPr id="27" name="object 24"/>
          <p:cNvSpPr/>
          <p:nvPr/>
        </p:nvSpPr>
        <p:spPr>
          <a:xfrm>
            <a:off x="657224" y="1295400"/>
            <a:ext cx="8046720" cy="448056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BTEQ Commands</a:t>
            </a:r>
          </a:p>
        </p:txBody>
      </p:sp>
      <p:sp>
        <p:nvSpPr>
          <p:cNvPr id="4" name="object 24"/>
          <p:cNvSpPr/>
          <p:nvPr/>
        </p:nvSpPr>
        <p:spPr>
          <a:xfrm>
            <a:off x="1109664" y="1371603"/>
            <a:ext cx="7686675" cy="3900551"/>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403971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475793" y="1143001"/>
            <a:ext cx="9582608" cy="4643751"/>
          </a:xfrm>
        </p:spPr>
        <p:txBody>
          <a:bodyPr/>
          <a:lstStyle/>
          <a:p>
            <a:r>
              <a:rPr lang="en-US" dirty="0"/>
              <a:t>What is the need of Teradata utilities in Data ware house</a:t>
            </a:r>
          </a:p>
          <a:p>
            <a:pPr lvl="1"/>
            <a:r>
              <a:rPr lang="en-US" dirty="0" smtClean="0"/>
              <a:t>Quick </a:t>
            </a:r>
            <a:r>
              <a:rPr lang="en-US" dirty="0"/>
              <a:t>access to data for more timely decision making</a:t>
            </a:r>
            <a:r>
              <a:rPr lang="en-US" dirty="0" smtClean="0"/>
              <a:t>.</a:t>
            </a:r>
          </a:p>
          <a:p>
            <a:pPr lvl="1"/>
            <a:r>
              <a:rPr lang="en-US" dirty="0"/>
              <a:t>Solutions for the entire spectrum of load requirements from batch to near real time</a:t>
            </a:r>
            <a:r>
              <a:rPr lang="en-US" dirty="0" smtClean="0"/>
              <a:t>.</a:t>
            </a:r>
          </a:p>
          <a:p>
            <a:pPr lvl="1"/>
            <a:r>
              <a:rPr lang="en-US" dirty="0"/>
              <a:t>Unmatched scalability for large volume loads</a:t>
            </a:r>
            <a:r>
              <a:rPr lang="en-US" dirty="0" smtClean="0"/>
              <a:t>.</a:t>
            </a:r>
          </a:p>
          <a:p>
            <a:pPr lvl="1"/>
            <a:r>
              <a:rPr lang="en-US" dirty="0"/>
              <a:t>Fail-proof loads with checkpoint restart capabilities</a:t>
            </a:r>
            <a:r>
              <a:rPr lang="en-US" dirty="0" smtClean="0"/>
              <a:t>.</a:t>
            </a:r>
          </a:p>
          <a:p>
            <a:pPr lvl="1"/>
            <a:r>
              <a:rPr lang="en-US" dirty="0"/>
              <a:t>Proven technology from the data warehouse technology leader</a:t>
            </a:r>
            <a:r>
              <a:rPr lang="en-US" dirty="0" smtClean="0"/>
              <a:t>.</a:t>
            </a:r>
          </a:p>
          <a:p>
            <a:pPr lvl="1"/>
            <a:r>
              <a:rPr lang="en-US" dirty="0"/>
              <a:t>Integration with industry-leading ETL and ELT tools.</a:t>
            </a:r>
          </a:p>
          <a:p>
            <a:r>
              <a:rPr lang="en-US" dirty="0" smtClean="0"/>
              <a:t>Teradata </a:t>
            </a:r>
            <a:r>
              <a:rPr lang="en-US" dirty="0"/>
              <a:t>Utilities</a:t>
            </a:r>
            <a:endParaRPr lang="en-US" dirty="0" smtClean="0"/>
          </a:p>
          <a:p>
            <a:pPr lvl="1"/>
            <a:r>
              <a:rPr lang="en-US" dirty="0"/>
              <a:t>BTEQ: Help for Report formatting, Ad hoc query tool, Database administration, Best for small data volumes</a:t>
            </a:r>
            <a:r>
              <a:rPr lang="en-US" dirty="0" smtClean="0"/>
              <a:t>.</a:t>
            </a:r>
          </a:p>
          <a:p>
            <a:pPr lvl="1"/>
            <a:r>
              <a:rPr lang="en-US" dirty="0"/>
              <a:t>Fast Export :High-performance data unload in client format</a:t>
            </a:r>
            <a:r>
              <a:rPr lang="en-US" dirty="0" smtClean="0"/>
              <a:t>.</a:t>
            </a:r>
          </a:p>
          <a:p>
            <a:pPr lvl="1"/>
            <a:r>
              <a:rPr lang="en-US" dirty="0"/>
              <a:t>Fast Load: High-performance initial table load</a:t>
            </a:r>
            <a:r>
              <a:rPr lang="en-US" dirty="0" smtClean="0"/>
              <a:t>.</a:t>
            </a:r>
          </a:p>
          <a:p>
            <a:pPr lvl="1"/>
            <a:r>
              <a:rPr lang="en-US" dirty="0"/>
              <a:t>Multi Load: High-performance maintenance operations applies updates to multiple tables in single pass</a:t>
            </a:r>
            <a:r>
              <a:rPr lang="en-US" dirty="0" smtClean="0"/>
              <a:t>.</a:t>
            </a:r>
          </a:p>
          <a:p>
            <a:pPr lvl="1"/>
            <a:r>
              <a:rPr lang="en-US" dirty="0"/>
              <a:t>Apart from these </a:t>
            </a:r>
            <a:r>
              <a:rPr lang="en-US" dirty="0" err="1"/>
              <a:t>teradata</a:t>
            </a:r>
            <a:r>
              <a:rPr lang="en-US" dirty="0"/>
              <a:t> having other utilities like Teradata Parallel</a:t>
            </a:r>
          </a:p>
          <a:p>
            <a:pPr lvl="1"/>
            <a:r>
              <a:rPr lang="en-US" dirty="0" err="1"/>
              <a:t>Transporter,Tpump</a:t>
            </a:r>
            <a:r>
              <a:rPr lang="en-US" dirty="0"/>
              <a:t> </a:t>
            </a:r>
            <a:r>
              <a:rPr lang="en-US" dirty="0" err="1"/>
              <a:t>e.t.c</a:t>
            </a:r>
            <a:r>
              <a:rPr lang="en-US" dirty="0"/>
              <a:t>.</a:t>
            </a: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a:p>
        </p:txBody>
      </p:sp>
      <p:sp>
        <p:nvSpPr>
          <p:cNvPr id="41" name="Title 40"/>
          <p:cNvSpPr>
            <a:spLocks noGrp="1"/>
          </p:cNvSpPr>
          <p:nvPr>
            <p:ph type="title"/>
          </p:nvPr>
        </p:nvSpPr>
        <p:spPr/>
        <p:txBody>
          <a:bodyPr/>
          <a:lstStyle/>
          <a:p>
            <a:r>
              <a:rPr lang="en-US" dirty="0"/>
              <a:t>Introduction about Teradata </a:t>
            </a:r>
            <a:r>
              <a:rPr lang="en-US" dirty="0" smtClean="0"/>
              <a:t>Utility</a:t>
            </a:r>
            <a:endParaRPr lang="en-US" dirty="0"/>
          </a:p>
        </p:txBody>
      </p:sp>
      <p:sp>
        <p:nvSpPr>
          <p:cNvPr id="25" name="object 2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0" name="object 3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3" name="object 33"/>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37" name="object 37"/>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39" name="object 39"/>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QUIZ</a:t>
            </a:r>
          </a:p>
        </p:txBody>
      </p:sp>
      <p:sp>
        <p:nvSpPr>
          <p:cNvPr id="5" name="Content Placeholder 4"/>
          <p:cNvSpPr>
            <a:spLocks noGrp="1"/>
          </p:cNvSpPr>
          <p:nvPr>
            <p:ph idx="1"/>
          </p:nvPr>
        </p:nvSpPr>
        <p:spPr/>
        <p:txBody>
          <a:bodyPr/>
          <a:lstStyle/>
          <a:p>
            <a:r>
              <a:rPr lang="en-US" dirty="0" smtClean="0"/>
              <a:t>Which </a:t>
            </a:r>
            <a:r>
              <a:rPr lang="en-US" dirty="0"/>
              <a:t>application interface is used by BTEQ</a:t>
            </a:r>
            <a:r>
              <a:rPr lang="en-US" dirty="0" smtClean="0"/>
              <a:t>?</a:t>
            </a:r>
          </a:p>
          <a:p>
            <a:pPr lvl="1"/>
            <a:r>
              <a:rPr lang="en-US" dirty="0"/>
              <a:t>A. ODBC </a:t>
            </a:r>
          </a:p>
          <a:p>
            <a:pPr lvl="1"/>
            <a:r>
              <a:rPr lang="en-US" dirty="0"/>
              <a:t>B. JDBC </a:t>
            </a:r>
          </a:p>
          <a:p>
            <a:pPr lvl="1"/>
            <a:r>
              <a:rPr lang="en-US" dirty="0"/>
              <a:t>C. CLIv2</a:t>
            </a:r>
          </a:p>
          <a:p>
            <a:pPr lvl="1"/>
            <a:r>
              <a:rPr lang="en-US" dirty="0"/>
              <a:t>D. OLE DB</a:t>
            </a:r>
          </a:p>
          <a:p>
            <a:endParaRPr lang="en-US" dirty="0" smtClean="0"/>
          </a:p>
          <a:p>
            <a:r>
              <a:rPr lang="en-US" dirty="0"/>
              <a:t>Which two functionalities are available through the BTEQ tool</a:t>
            </a:r>
            <a:r>
              <a:rPr lang="en-US" dirty="0" smtClean="0"/>
              <a:t>? (</a:t>
            </a:r>
            <a:r>
              <a:rPr lang="en-US" dirty="0"/>
              <a:t>Choose two</a:t>
            </a:r>
            <a:r>
              <a:rPr lang="en-US" dirty="0" smtClean="0"/>
              <a:t>.)</a:t>
            </a:r>
          </a:p>
          <a:p>
            <a:pPr lvl="1"/>
            <a:r>
              <a:rPr lang="en-US" dirty="0"/>
              <a:t>A. supports ad hoc queries</a:t>
            </a:r>
          </a:p>
          <a:p>
            <a:pPr lvl="1"/>
            <a:r>
              <a:rPr lang="en-US" dirty="0"/>
              <a:t>B. is </a:t>
            </a:r>
            <a:r>
              <a:rPr lang="en-US" dirty="0" err="1"/>
              <a:t>checkpointrestartable</a:t>
            </a:r>
            <a:endParaRPr lang="en-US" dirty="0"/>
          </a:p>
          <a:p>
            <a:pPr lvl="1"/>
            <a:r>
              <a:rPr lang="en-US" dirty="0"/>
              <a:t>C. runs scripted batch queries</a:t>
            </a:r>
          </a:p>
          <a:p>
            <a:pPr lvl="1"/>
            <a:r>
              <a:rPr lang="en-US" dirty="0"/>
              <a:t>D. provides high volume data export</a:t>
            </a:r>
          </a:p>
          <a:p>
            <a:endParaRPr lang="en-US" dirty="0" smtClean="0"/>
          </a:p>
          <a:p>
            <a:endParaRPr lang="en-US" dirty="0"/>
          </a:p>
        </p:txBody>
      </p:sp>
    </p:spTree>
    <p:extLst>
      <p:ext uri="{BB962C8B-B14F-4D97-AF65-F5344CB8AC3E}">
        <p14:creationId xmlns:p14="http://schemas.microsoft.com/office/powerpoint/2010/main" val="3804026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BTEQ: LAB </a:t>
            </a:r>
            <a:r>
              <a:rPr lang="en-US" dirty="0" smtClean="0"/>
              <a:t>Exercise</a:t>
            </a:r>
            <a:endParaRPr lang="en-US" dirty="0"/>
          </a:p>
        </p:txBody>
      </p:sp>
      <p:sp>
        <p:nvSpPr>
          <p:cNvPr id="7" name="Content Placeholder 6"/>
          <p:cNvSpPr>
            <a:spLocks noGrp="1"/>
          </p:cNvSpPr>
          <p:nvPr>
            <p:ph idx="1"/>
          </p:nvPr>
        </p:nvSpPr>
        <p:spPr/>
        <p:txBody>
          <a:bodyPr/>
          <a:lstStyle/>
          <a:p>
            <a:r>
              <a:rPr lang="en-US" dirty="0"/>
              <a:t>Problem BTEQ_1 :</a:t>
            </a:r>
          </a:p>
          <a:p>
            <a:r>
              <a:rPr lang="en-US" dirty="0"/>
              <a:t>In this lab, you will use BTEQ to perform imports with different numbers of sessions. You will move selected rows from a data file to the OLAP_EXAMPLE_CLASS table using </a:t>
            </a:r>
            <a:r>
              <a:rPr lang="en-US" dirty="0" smtClean="0"/>
              <a:t>different sessions.</a:t>
            </a:r>
          </a:p>
          <a:p>
            <a:endParaRPr lang="en-US" dirty="0"/>
          </a:p>
          <a:p>
            <a:r>
              <a:rPr lang="en-US" dirty="0"/>
              <a:t>What you need</a:t>
            </a:r>
          </a:p>
          <a:p>
            <a:r>
              <a:rPr lang="en-US" dirty="0"/>
              <a:t>OLAP_EXAMPLE_CLASS table and a data file.</a:t>
            </a:r>
          </a:p>
          <a:p>
            <a:endParaRPr lang="en-US" dirty="0" smtClean="0"/>
          </a:p>
          <a:p>
            <a:endParaRPr lang="en-US" dirty="0" smtClean="0"/>
          </a:p>
          <a:p>
            <a:endParaRPr lang="en-US" dirty="0"/>
          </a:p>
        </p:txBody>
      </p:sp>
    </p:spTree>
    <p:extLst>
      <p:ext uri="{BB962C8B-B14F-4D97-AF65-F5344CB8AC3E}">
        <p14:creationId xmlns:p14="http://schemas.microsoft.com/office/powerpoint/2010/main" val="825043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BTEQ: LAB </a:t>
            </a:r>
            <a:r>
              <a:rPr lang="en-US" dirty="0" smtClean="0"/>
              <a:t>Exercise</a:t>
            </a:r>
            <a:endParaRPr lang="en-US" dirty="0"/>
          </a:p>
        </p:txBody>
      </p:sp>
      <p:sp>
        <p:nvSpPr>
          <p:cNvPr id="7" name="Content Placeholder 6"/>
          <p:cNvSpPr>
            <a:spLocks noGrp="1"/>
          </p:cNvSpPr>
          <p:nvPr>
            <p:ph idx="1"/>
          </p:nvPr>
        </p:nvSpPr>
        <p:spPr/>
        <p:txBody>
          <a:bodyPr/>
          <a:lstStyle/>
          <a:p>
            <a:r>
              <a:rPr lang="en-US" dirty="0"/>
              <a:t>Tasks</a:t>
            </a:r>
          </a:p>
          <a:p>
            <a:r>
              <a:rPr lang="en-US" dirty="0"/>
              <a:t>1. Export all the rows to a data file (data2_1) from OLAP_EXAMPLE_CLASS table.</a:t>
            </a:r>
          </a:p>
          <a:p>
            <a:r>
              <a:rPr lang="en-US" dirty="0"/>
              <a:t>2. Delete all rows from your OLAP_EXAMPLE_CLASS table.</a:t>
            </a:r>
          </a:p>
          <a:p>
            <a:r>
              <a:rPr lang="en-US" dirty="0"/>
              <a:t>3. Import the rows from your data set (data2_1) to the empty OLAP_EXAMPLE_CLASS table. Note the time and verify the number of rows</a:t>
            </a:r>
            <a:r>
              <a:rPr lang="en-US" dirty="0" smtClean="0"/>
              <a:t>.</a:t>
            </a:r>
          </a:p>
          <a:p>
            <a:endParaRPr lang="en-US" dirty="0"/>
          </a:p>
          <a:p>
            <a:r>
              <a:rPr lang="en-US" dirty="0"/>
              <a:t>Time:  </a:t>
            </a:r>
            <a:r>
              <a:rPr lang="en-US" dirty="0" smtClean="0"/>
              <a:t>	Number </a:t>
            </a:r>
            <a:r>
              <a:rPr lang="en-US" dirty="0"/>
              <a:t>of rows</a:t>
            </a:r>
            <a:r>
              <a:rPr lang="en-US" dirty="0" smtClean="0"/>
              <a:t>:</a:t>
            </a:r>
          </a:p>
          <a:p>
            <a:r>
              <a:rPr lang="en-US" dirty="0" smtClean="0"/>
              <a:t>4</a:t>
            </a:r>
            <a:r>
              <a:rPr lang="en-US" dirty="0"/>
              <a:t>. Delete all the rows from your “</a:t>
            </a:r>
            <a:r>
              <a:rPr lang="en-US" dirty="0" err="1"/>
              <a:t>userid.OLAP_EXAMPLE_CLASS_DMY</a:t>
            </a:r>
            <a:r>
              <a:rPr lang="en-US" dirty="0"/>
              <a:t>” table again. (Continue with</a:t>
            </a:r>
          </a:p>
          <a:p>
            <a:r>
              <a:rPr lang="en-US" dirty="0"/>
              <a:t>the next slide…)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3203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BTEQ: LAB </a:t>
            </a:r>
            <a:r>
              <a:rPr lang="en-US" dirty="0" smtClean="0"/>
              <a:t>Exercise</a:t>
            </a:r>
            <a:endParaRPr lang="en-US" dirty="0"/>
          </a:p>
        </p:txBody>
      </p:sp>
      <p:sp>
        <p:nvSpPr>
          <p:cNvPr id="7" name="Content Placeholder 6"/>
          <p:cNvSpPr>
            <a:spLocks noGrp="1"/>
          </p:cNvSpPr>
          <p:nvPr>
            <p:ph idx="1"/>
          </p:nvPr>
        </p:nvSpPr>
        <p:spPr>
          <a:xfrm>
            <a:off x="323394" y="1452250"/>
            <a:ext cx="7106108" cy="4643751"/>
          </a:xfrm>
        </p:spPr>
        <p:txBody>
          <a:bodyPr/>
          <a:lstStyle/>
          <a:p>
            <a:r>
              <a:rPr lang="en-US" dirty="0"/>
              <a:t>5. Specify 8 sessions and import the rows from your data set to </a:t>
            </a:r>
            <a:r>
              <a:rPr lang="en-US" dirty="0" smtClean="0"/>
              <a:t>the OLAP_EXAMPLE_CLASS </a:t>
            </a:r>
            <a:r>
              <a:rPr lang="en-US" dirty="0"/>
              <a:t>table. Note the time and verify the number of rows</a:t>
            </a:r>
            <a:r>
              <a:rPr lang="en-US" dirty="0" smtClean="0"/>
              <a:t>.</a:t>
            </a:r>
          </a:p>
          <a:p>
            <a:r>
              <a:rPr lang="en-US" dirty="0" smtClean="0"/>
              <a:t>Time</a:t>
            </a:r>
            <a:r>
              <a:rPr lang="en-US" dirty="0"/>
              <a:t>:			Number of rows:</a:t>
            </a:r>
          </a:p>
          <a:p>
            <a:endParaRPr lang="en-US" dirty="0" smtClean="0"/>
          </a:p>
          <a:p>
            <a:r>
              <a:rPr lang="en-US" dirty="0" smtClean="0"/>
              <a:t>6</a:t>
            </a:r>
            <a:r>
              <a:rPr lang="en-US" dirty="0"/>
              <a:t>. Delete all the rows from OLAP_EXAMPLE_CLASS </a:t>
            </a:r>
            <a:r>
              <a:rPr lang="en-US" dirty="0" smtClean="0"/>
              <a:t>table </a:t>
            </a:r>
            <a:r>
              <a:rPr lang="en-US" dirty="0"/>
              <a:t>again</a:t>
            </a:r>
            <a:r>
              <a:rPr lang="en-US" dirty="0" smtClean="0"/>
              <a:t>.</a:t>
            </a:r>
          </a:p>
          <a:p>
            <a:endParaRPr lang="en-US" dirty="0" smtClean="0"/>
          </a:p>
          <a:p>
            <a:r>
              <a:rPr lang="en-US" dirty="0" smtClean="0"/>
              <a:t>7</a:t>
            </a:r>
            <a:r>
              <a:rPr lang="en-US" dirty="0"/>
              <a:t>. Specify 50 sessions and import the rows from your data set </a:t>
            </a:r>
            <a:r>
              <a:rPr lang="en-US" dirty="0" smtClean="0"/>
              <a:t>to OLAP_EXAMPLE_CLASS </a:t>
            </a:r>
            <a:r>
              <a:rPr lang="en-US" dirty="0"/>
              <a:t>table. Note the timing and verify the number of rows</a:t>
            </a:r>
            <a:r>
              <a:rPr lang="en-US" dirty="0" smtClean="0"/>
              <a:t>.</a:t>
            </a:r>
          </a:p>
          <a:p>
            <a:endParaRPr lang="en-US" dirty="0" smtClean="0"/>
          </a:p>
          <a:p>
            <a:r>
              <a:rPr lang="en-US" dirty="0"/>
              <a:t>8. What are your conclusions based on the tasks you have just performed?</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9560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19" name="object 19"/>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3" name="object 23"/>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5" name="object 2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txBox="1"/>
          <p:nvPr/>
        </p:nvSpPr>
        <p:spPr>
          <a:xfrm>
            <a:off x="8404352" y="6484419"/>
            <a:ext cx="988342" cy="113792"/>
          </a:xfrm>
          <a:prstGeom prst="rect">
            <a:avLst/>
          </a:prstGeom>
        </p:spPr>
        <p:txBody>
          <a:bodyPr wrap="square" lIns="0" tIns="0" rIns="0" bIns="0" rtlCol="0">
            <a:noAutofit/>
          </a:bodyPr>
          <a:lstStyle/>
          <a:p>
            <a:pPr marL="12700">
              <a:lnSpc>
                <a:spcPct val="95825"/>
              </a:lnSpc>
              <a:spcBef>
                <a:spcPts val="5"/>
              </a:spcBef>
            </a:pPr>
            <a:r>
              <a:rPr sz="700" spc="4" dirty="0" smtClean="0">
                <a:solidFill>
                  <a:srgbClr val="474747"/>
                </a:solidFill>
                <a:latin typeface="Arial"/>
                <a:cs typeface="Arial"/>
              </a:rPr>
              <a:t>P</a:t>
            </a:r>
            <a:r>
              <a:rPr sz="700" spc="-4" dirty="0" smtClean="0">
                <a:solidFill>
                  <a:srgbClr val="474747"/>
                </a:solidFill>
                <a:latin typeface="Arial"/>
                <a:cs typeface="Arial"/>
              </a:rPr>
              <a:t>re</a:t>
            </a:r>
            <a:r>
              <a:rPr sz="700" spc="0" dirty="0" smtClean="0">
                <a:solidFill>
                  <a:srgbClr val="474747"/>
                </a:solidFill>
                <a:latin typeface="Arial"/>
                <a:cs typeface="Arial"/>
              </a:rPr>
              <a:t>s</a:t>
            </a:r>
            <a:r>
              <a:rPr sz="700" spc="-4" dirty="0" smtClean="0">
                <a:solidFill>
                  <a:srgbClr val="474747"/>
                </a:solidFill>
                <a:latin typeface="Arial"/>
                <a:cs typeface="Arial"/>
              </a:rPr>
              <a:t>en</a:t>
            </a:r>
            <a:r>
              <a:rPr sz="700" spc="0" dirty="0" smtClean="0">
                <a:solidFill>
                  <a:srgbClr val="474747"/>
                </a:solidFill>
                <a:latin typeface="Arial"/>
                <a:cs typeface="Arial"/>
              </a:rPr>
              <a:t>t</a:t>
            </a:r>
            <a:r>
              <a:rPr sz="700" spc="-4" dirty="0" smtClean="0">
                <a:solidFill>
                  <a:srgbClr val="474747"/>
                </a:solidFill>
                <a:latin typeface="Arial"/>
                <a:cs typeface="Arial"/>
              </a:rPr>
              <a:t>a</a:t>
            </a:r>
            <a:r>
              <a:rPr sz="700" spc="0" dirty="0" smtClean="0">
                <a:solidFill>
                  <a:srgbClr val="474747"/>
                </a:solidFill>
                <a:latin typeface="Arial"/>
                <a:cs typeface="Arial"/>
              </a:rPr>
              <a:t>ti</a:t>
            </a:r>
            <a:r>
              <a:rPr sz="700" spc="-4" dirty="0" smtClean="0">
                <a:solidFill>
                  <a:srgbClr val="474747"/>
                </a:solidFill>
                <a:latin typeface="Arial"/>
                <a:cs typeface="Arial"/>
              </a:rPr>
              <a:t>o</a:t>
            </a:r>
            <a:r>
              <a:rPr sz="700" spc="0" dirty="0" smtClean="0">
                <a:solidFill>
                  <a:srgbClr val="474747"/>
                </a:solidFill>
                <a:latin typeface="Arial"/>
                <a:cs typeface="Arial"/>
              </a:rPr>
              <a:t>n</a:t>
            </a:r>
            <a:r>
              <a:rPr sz="700" spc="-9" dirty="0" smtClean="0">
                <a:solidFill>
                  <a:srgbClr val="474747"/>
                </a:solidFill>
                <a:latin typeface="Arial"/>
                <a:cs typeface="Arial"/>
              </a:rPr>
              <a:t> </a:t>
            </a:r>
            <a:r>
              <a:rPr sz="700" spc="4" dirty="0" smtClean="0">
                <a:solidFill>
                  <a:srgbClr val="474747"/>
                </a:solidFill>
                <a:latin typeface="Arial"/>
                <a:cs typeface="Arial"/>
              </a:rPr>
              <a:t>T</a:t>
            </a:r>
            <a:r>
              <a:rPr sz="700" spc="0" dirty="0" smtClean="0">
                <a:solidFill>
                  <a:srgbClr val="474747"/>
                </a:solidFill>
                <a:latin typeface="Arial"/>
                <a:cs typeface="Arial"/>
              </a:rPr>
              <a:t>itle</a:t>
            </a:r>
            <a:r>
              <a:rPr sz="700" spc="-18" dirty="0" smtClean="0">
                <a:solidFill>
                  <a:srgbClr val="474747"/>
                </a:solidFill>
                <a:latin typeface="Arial"/>
                <a:cs typeface="Arial"/>
              </a:rPr>
              <a:t> </a:t>
            </a:r>
            <a:r>
              <a:rPr sz="700" spc="0" dirty="0" smtClean="0">
                <a:solidFill>
                  <a:srgbClr val="474747"/>
                </a:solidFill>
                <a:latin typeface="Arial"/>
                <a:cs typeface="Arial"/>
              </a:rPr>
              <a:t>|</a:t>
            </a:r>
            <a:r>
              <a:rPr sz="700" spc="8" dirty="0" smtClean="0">
                <a:solidFill>
                  <a:srgbClr val="474747"/>
                </a:solidFill>
                <a:latin typeface="Arial"/>
                <a:cs typeface="Arial"/>
              </a:rPr>
              <a:t> </a:t>
            </a:r>
            <a:r>
              <a:rPr sz="700" spc="0" dirty="0" smtClean="0">
                <a:solidFill>
                  <a:srgbClr val="474747"/>
                </a:solidFill>
                <a:latin typeface="Arial"/>
                <a:cs typeface="Arial"/>
              </a:rPr>
              <a:t>Da</a:t>
            </a:r>
            <a:r>
              <a:rPr sz="700" spc="-4" dirty="0" smtClean="0">
                <a:solidFill>
                  <a:srgbClr val="474747"/>
                </a:solidFill>
                <a:latin typeface="Arial"/>
                <a:cs typeface="Arial"/>
              </a:rPr>
              <a:t>t</a:t>
            </a:r>
            <a:r>
              <a:rPr sz="700" spc="0" dirty="0" smtClean="0">
                <a:solidFill>
                  <a:srgbClr val="474747"/>
                </a:solidFill>
                <a:latin typeface="Arial"/>
                <a:cs typeface="Arial"/>
              </a:rPr>
              <a:t>e</a:t>
            </a:r>
            <a:endParaRPr sz="700">
              <a:latin typeface="Arial"/>
              <a:cs typeface="Arial"/>
            </a:endParaRPr>
          </a:p>
        </p:txBody>
      </p:sp>
      <p:sp>
        <p:nvSpPr>
          <p:cNvPr id="29" name="Title 28"/>
          <p:cNvSpPr>
            <a:spLocks noGrp="1"/>
          </p:cNvSpPr>
          <p:nvPr>
            <p:ph type="title"/>
          </p:nvPr>
        </p:nvSpPr>
        <p:spPr/>
        <p:txBody>
          <a:bodyPr/>
          <a:lstStyle/>
          <a:p>
            <a:r>
              <a:rPr lang="en-US" dirty="0"/>
              <a:t>Introduction to </a:t>
            </a:r>
            <a:r>
              <a:rPr lang="en-US" dirty="0" smtClean="0"/>
              <a:t>BTEQ</a:t>
            </a:r>
            <a:endParaRPr lang="en-US" dirty="0"/>
          </a:p>
        </p:txBody>
      </p:sp>
      <p:sp>
        <p:nvSpPr>
          <p:cNvPr id="30" name="Content Placeholder 29"/>
          <p:cNvSpPr>
            <a:spLocks noGrp="1"/>
          </p:cNvSpPr>
          <p:nvPr>
            <p:ph idx="1"/>
          </p:nvPr>
        </p:nvSpPr>
        <p:spPr>
          <a:xfrm>
            <a:off x="323394" y="1299851"/>
            <a:ext cx="9582608" cy="4643751"/>
          </a:xfrm>
        </p:spPr>
        <p:txBody>
          <a:bodyPr/>
          <a:lstStyle/>
          <a:p>
            <a:r>
              <a:rPr lang="en-US" dirty="0"/>
              <a:t>The core and main utility of Teradata is BTEQ , which stands for Batch/Basic Teradata</a:t>
            </a:r>
          </a:p>
          <a:p>
            <a:r>
              <a:rPr lang="en-US" dirty="0"/>
              <a:t>Query. This is a command –based utility submitting SQL requests to the Teradata database.</a:t>
            </a:r>
          </a:p>
          <a:p>
            <a:r>
              <a:rPr lang="en-US" dirty="0"/>
              <a:t>Characteristics</a:t>
            </a:r>
            <a:r>
              <a:rPr lang="en-US" dirty="0" smtClean="0"/>
              <a:t>:</a:t>
            </a:r>
          </a:p>
          <a:p>
            <a:pPr lvl="1"/>
            <a:r>
              <a:rPr lang="en-US" dirty="0"/>
              <a:t>BTEQ (Basic Teradata Query) operates in either a Batch or Interactive mode.</a:t>
            </a:r>
          </a:p>
          <a:p>
            <a:pPr lvl="1"/>
            <a:r>
              <a:rPr lang="en-US" dirty="0"/>
              <a:t>BTEQ runs on every supported platform.</a:t>
            </a:r>
          </a:p>
          <a:p>
            <a:pPr lvl="1"/>
            <a:r>
              <a:rPr lang="en-US" dirty="0"/>
              <a:t>BTEQ has the ability for Exporting data from database and importing data to database.</a:t>
            </a:r>
          </a:p>
          <a:p>
            <a:pPr lvl="1"/>
            <a:r>
              <a:rPr lang="en-US" dirty="0"/>
              <a:t>BTEQ has flexible and easy-to-use report writer.</a:t>
            </a:r>
          </a:p>
          <a:p>
            <a:pPr lvl="1"/>
            <a:r>
              <a:rPr lang="en-US" dirty="0"/>
              <a:t>Reads input data and imports it to the Teradata database as INSERTs, UPDATEs or DELETEs. </a:t>
            </a:r>
          </a:p>
          <a:p>
            <a:pPr lvl="1"/>
            <a:r>
              <a:rPr lang="en-US" dirty="0"/>
              <a:t>Exports data to a client system from the Teradata database:</a:t>
            </a:r>
          </a:p>
          <a:p>
            <a:pPr marL="0" indent="0" algn="ctr">
              <a:buNone/>
            </a:pPr>
            <a:r>
              <a:rPr lang="en-US" sz="1600" dirty="0"/>
              <a:t>As displayable characters suitable for reports, or</a:t>
            </a:r>
          </a:p>
          <a:p>
            <a:pPr marL="0" indent="0" algn="ctr">
              <a:buNone/>
            </a:pPr>
            <a:r>
              <a:rPr lang="en-US" sz="1600" dirty="0"/>
              <a:t>In native host format, suitable for other applications</a:t>
            </a:r>
            <a:r>
              <a:rPr lang="en-US" dirty="0"/>
              <a:t>. </a:t>
            </a:r>
          </a:p>
          <a:p>
            <a:r>
              <a:rPr lang="en-US" dirty="0"/>
              <a:t>BTEQ does error reporting.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9" name="object 29"/>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1" name="Title 30"/>
          <p:cNvSpPr>
            <a:spLocks noGrp="1"/>
          </p:cNvSpPr>
          <p:nvPr>
            <p:ph type="title"/>
          </p:nvPr>
        </p:nvSpPr>
        <p:spPr/>
        <p:txBody>
          <a:bodyPr/>
          <a:lstStyle/>
          <a:p>
            <a:r>
              <a:rPr lang="en-US" dirty="0"/>
              <a:t>Supporting </a:t>
            </a:r>
            <a:r>
              <a:rPr lang="en-US" dirty="0" smtClean="0"/>
              <a:t>Environment</a:t>
            </a:r>
            <a:endParaRPr lang="en-US" dirty="0"/>
          </a:p>
        </p:txBody>
      </p:sp>
      <p:sp>
        <p:nvSpPr>
          <p:cNvPr id="32" name="Content Placeholder 31"/>
          <p:cNvSpPr>
            <a:spLocks noGrp="1"/>
          </p:cNvSpPr>
          <p:nvPr>
            <p:ph idx="1"/>
          </p:nvPr>
        </p:nvSpPr>
        <p:spPr/>
        <p:txBody>
          <a:bodyPr/>
          <a:lstStyle/>
          <a:p>
            <a:r>
              <a:rPr lang="en-US" dirty="0"/>
              <a:t>The Fast Export utility is supported either on either the mainframe</a:t>
            </a:r>
          </a:p>
          <a:p>
            <a:pPr marL="0" indent="0">
              <a:buNone/>
            </a:pPr>
            <a:r>
              <a:rPr lang="en-US" dirty="0" smtClean="0"/>
              <a:t>Or on network attached system(LAN.</a:t>
            </a:r>
          </a:p>
          <a:p>
            <a:pPr marL="0" indent="0">
              <a:buNone/>
            </a:pPr>
            <a:r>
              <a:rPr lang="en-US" dirty="0"/>
              <a:t>The LAN environment supports the following Operating Systems:</a:t>
            </a:r>
          </a:p>
          <a:p>
            <a:pPr marL="475161" lvl="1" indent="-285750"/>
            <a:r>
              <a:rPr lang="en-US" dirty="0" smtClean="0"/>
              <a:t>UNIX </a:t>
            </a:r>
            <a:r>
              <a:rPr lang="en-US" dirty="0"/>
              <a:t>MP-RAS</a:t>
            </a:r>
          </a:p>
          <a:p>
            <a:pPr marL="475161" lvl="1" indent="-285750"/>
            <a:r>
              <a:rPr lang="en-US" dirty="0" smtClean="0"/>
              <a:t>Windows </a:t>
            </a:r>
            <a:r>
              <a:rPr lang="en-US" dirty="0"/>
              <a:t>2000</a:t>
            </a:r>
          </a:p>
          <a:p>
            <a:pPr marL="475161" lvl="1" indent="-285750"/>
            <a:r>
              <a:rPr lang="en-US" dirty="0" smtClean="0"/>
              <a:t>Windows </a:t>
            </a:r>
            <a:r>
              <a:rPr lang="en-US" dirty="0"/>
              <a:t>95</a:t>
            </a:r>
          </a:p>
          <a:p>
            <a:pPr marL="475161" lvl="1" indent="-285750"/>
            <a:r>
              <a:rPr lang="en-US" dirty="0" smtClean="0"/>
              <a:t>Windows </a:t>
            </a:r>
            <a:r>
              <a:rPr lang="en-US" dirty="0"/>
              <a:t>NT</a:t>
            </a:r>
          </a:p>
          <a:p>
            <a:pPr marL="475161" lvl="1" indent="-285750"/>
            <a:r>
              <a:rPr lang="en-US" dirty="0" smtClean="0"/>
              <a:t>UNIX </a:t>
            </a:r>
            <a:r>
              <a:rPr lang="en-US" dirty="0"/>
              <a:t>HP-UX</a:t>
            </a:r>
          </a:p>
          <a:p>
            <a:pPr marL="475161" lvl="1" indent="-285750"/>
            <a:r>
              <a:rPr lang="en-US" dirty="0" smtClean="0"/>
              <a:t>AIX</a:t>
            </a:r>
            <a:endParaRPr lang="en-US" dirty="0"/>
          </a:p>
          <a:p>
            <a:pPr marL="475161" lvl="1" indent="-285750"/>
            <a:r>
              <a:rPr lang="en-US" dirty="0" smtClean="0"/>
              <a:t>Solaris </a:t>
            </a:r>
            <a:r>
              <a:rPr lang="en-US" dirty="0"/>
              <a:t>SPARC</a:t>
            </a:r>
          </a:p>
          <a:p>
            <a:pPr marL="475161" lvl="1" indent="-285750"/>
            <a:r>
              <a:rPr lang="en-US" dirty="0" smtClean="0"/>
              <a:t>Solaris </a:t>
            </a:r>
            <a:r>
              <a:rPr lang="en-US" dirty="0"/>
              <a:t>Intel</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9" name="object 29"/>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1" name="Title 30"/>
          <p:cNvSpPr>
            <a:spLocks noGrp="1"/>
          </p:cNvSpPr>
          <p:nvPr>
            <p:ph type="title"/>
          </p:nvPr>
        </p:nvSpPr>
        <p:spPr/>
        <p:txBody>
          <a:bodyPr/>
          <a:lstStyle/>
          <a:p>
            <a:r>
              <a:rPr lang="en-US" dirty="0"/>
              <a:t>Supporting </a:t>
            </a:r>
            <a:r>
              <a:rPr lang="en-US" dirty="0" smtClean="0"/>
              <a:t>Environment</a:t>
            </a:r>
            <a:endParaRPr lang="en-US" dirty="0"/>
          </a:p>
        </p:txBody>
      </p:sp>
      <p:sp>
        <p:nvSpPr>
          <p:cNvPr id="32" name="Content Placeholder 31"/>
          <p:cNvSpPr>
            <a:spLocks noGrp="1"/>
          </p:cNvSpPr>
          <p:nvPr>
            <p:ph idx="1"/>
          </p:nvPr>
        </p:nvSpPr>
        <p:spPr/>
        <p:txBody>
          <a:bodyPr/>
          <a:lstStyle/>
          <a:p>
            <a:r>
              <a:rPr lang="en-US" dirty="0"/>
              <a:t>The Mainframe (Channel Attached) environment supports the </a:t>
            </a:r>
            <a:r>
              <a:rPr lang="en-US" dirty="0" smtClean="0"/>
              <a:t>following </a:t>
            </a:r>
            <a:r>
              <a:rPr lang="en-US" sz="2400" dirty="0" smtClean="0">
                <a:solidFill>
                  <a:srgbClr val="253046"/>
                </a:solidFill>
                <a:cs typeface="Arial"/>
              </a:rPr>
              <a:t>Op</a:t>
            </a:r>
            <a:r>
              <a:rPr lang="en-US" sz="2400" spc="-4" dirty="0" smtClean="0">
                <a:solidFill>
                  <a:srgbClr val="253046"/>
                </a:solidFill>
                <a:cs typeface="Arial"/>
              </a:rPr>
              <a:t>e</a:t>
            </a:r>
            <a:r>
              <a:rPr lang="en-US" sz="2400" dirty="0" smtClean="0">
                <a:solidFill>
                  <a:srgbClr val="253046"/>
                </a:solidFill>
                <a:cs typeface="Arial"/>
              </a:rPr>
              <a:t>rati</a:t>
            </a:r>
            <a:r>
              <a:rPr lang="en-US" sz="2400" spc="-9" dirty="0" smtClean="0">
                <a:solidFill>
                  <a:srgbClr val="253046"/>
                </a:solidFill>
                <a:cs typeface="Arial"/>
              </a:rPr>
              <a:t>n</a:t>
            </a:r>
            <a:r>
              <a:rPr lang="en-US" sz="2400" dirty="0" smtClean="0">
                <a:solidFill>
                  <a:srgbClr val="253046"/>
                </a:solidFill>
                <a:cs typeface="Arial"/>
              </a:rPr>
              <a:t>g Systems:</a:t>
            </a:r>
          </a:p>
          <a:p>
            <a:pPr lvl="1"/>
            <a:r>
              <a:rPr lang="en-US" sz="2000" dirty="0" smtClean="0">
                <a:solidFill>
                  <a:srgbClr val="253046"/>
                </a:solidFill>
                <a:cs typeface="Arial"/>
              </a:rPr>
              <a:t>MVS</a:t>
            </a:r>
            <a:endParaRPr lang="en-US" sz="2000" dirty="0">
              <a:solidFill>
                <a:srgbClr val="253046"/>
              </a:solidFill>
              <a:cs typeface="Arial"/>
            </a:endParaRPr>
          </a:p>
          <a:p>
            <a:pPr lvl="1"/>
            <a:r>
              <a:rPr lang="en-US" sz="2000" dirty="0" smtClean="0">
                <a:solidFill>
                  <a:srgbClr val="253046"/>
                </a:solidFill>
                <a:cs typeface="Arial"/>
              </a:rPr>
              <a:t>VM</a:t>
            </a:r>
          </a:p>
          <a:p>
            <a:pPr lvl="1"/>
            <a:endParaRPr lang="en-US" sz="2000" dirty="0">
              <a:solidFill>
                <a:srgbClr val="253046"/>
              </a:solidFill>
              <a:cs typeface="Arial"/>
            </a:endParaRPr>
          </a:p>
          <a:p>
            <a:pPr marL="174625" lvl="1" indent="0">
              <a:buNone/>
            </a:pPr>
            <a:r>
              <a:rPr lang="en-US" sz="2200" dirty="0"/>
              <a:t>CAUTION: The Teradata RDBMS will only support a maximum of 15 simultaneous</a:t>
            </a:r>
          </a:p>
          <a:p>
            <a:pPr marL="174625" lvl="1" indent="0">
              <a:buNone/>
            </a:pPr>
            <a:r>
              <a:rPr lang="en-US" sz="2200" dirty="0" err="1"/>
              <a:t>FastLoad</a:t>
            </a:r>
            <a:r>
              <a:rPr lang="en-US" sz="2200" dirty="0"/>
              <a:t>, </a:t>
            </a:r>
            <a:r>
              <a:rPr lang="en-US" sz="2200" dirty="0" err="1"/>
              <a:t>MultiLoad</a:t>
            </a:r>
            <a:r>
              <a:rPr lang="en-US" sz="2200" dirty="0"/>
              <a:t>, or </a:t>
            </a:r>
            <a:r>
              <a:rPr lang="en-US" sz="2200" dirty="0" err="1"/>
              <a:t>FastExport</a:t>
            </a:r>
            <a:r>
              <a:rPr lang="en-US" sz="2200" dirty="0"/>
              <a:t> utility jobs</a:t>
            </a:r>
          </a:p>
          <a:p>
            <a:pPr lvl="1"/>
            <a:endParaRPr lang="en-US" sz="2000" dirty="0" smtClean="0">
              <a:solidFill>
                <a:srgbClr val="253046"/>
              </a:solidFill>
              <a:cs typeface="Arial"/>
            </a:endParaRPr>
          </a:p>
          <a:p>
            <a:pPr marL="174625" lvl="1" indent="0">
              <a:buNone/>
            </a:pPr>
            <a:endParaRPr lang="en-US" sz="2000" dirty="0">
              <a:solidFill>
                <a:srgbClr val="253046"/>
              </a:solidFill>
              <a:cs typeface="Arial"/>
            </a:endParaRPr>
          </a:p>
          <a:p>
            <a:pPr marL="174625" lvl="1" indent="0">
              <a:buNone/>
            </a:pPr>
            <a:endParaRPr lang="en-US" sz="2000" dirty="0">
              <a:solidFill>
                <a:srgbClr val="253046"/>
              </a:solidFill>
              <a:cs typeface="Arial"/>
            </a:endParaRPr>
          </a:p>
          <a:p>
            <a:endParaRPr lang="en-US" sz="2400" dirty="0" smtClean="0">
              <a:solidFill>
                <a:srgbClr val="253046"/>
              </a:solidFill>
              <a:cs typeface="Arial"/>
            </a:endParaRPr>
          </a:p>
          <a:p>
            <a:endParaRPr lang="en-US" sz="2400" dirty="0">
              <a:cs typeface="Arial"/>
            </a:endParaRPr>
          </a:p>
          <a:p>
            <a:endParaRPr lang="en-US" dirty="0"/>
          </a:p>
          <a:p>
            <a:endParaRPr lang="en-US" dirty="0"/>
          </a:p>
        </p:txBody>
      </p:sp>
    </p:spTree>
    <p:extLst>
      <p:ext uri="{BB962C8B-B14F-4D97-AF65-F5344CB8AC3E}">
        <p14:creationId xmlns:p14="http://schemas.microsoft.com/office/powerpoint/2010/main" val="267597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Use of </a:t>
            </a:r>
            <a:r>
              <a:rPr lang="en-US" dirty="0" err="1" smtClean="0"/>
              <a:t>Bteq</a:t>
            </a:r>
            <a:endParaRPr lang="en-US" dirty="0"/>
          </a:p>
        </p:txBody>
      </p:sp>
      <p:sp>
        <p:nvSpPr>
          <p:cNvPr id="32" name="Content Placeholder 31"/>
          <p:cNvSpPr>
            <a:spLocks noGrp="1"/>
          </p:cNvSpPr>
          <p:nvPr>
            <p:ph idx="1"/>
          </p:nvPr>
        </p:nvSpPr>
        <p:spPr>
          <a:xfrm>
            <a:off x="323394" y="1371601"/>
            <a:ext cx="9582608" cy="4643751"/>
          </a:xfrm>
        </p:spPr>
        <p:txBody>
          <a:bodyPr/>
          <a:lstStyle/>
          <a:p>
            <a:r>
              <a:rPr lang="en-US" dirty="0" err="1"/>
              <a:t>Bteq</a:t>
            </a:r>
            <a:r>
              <a:rPr lang="en-US" dirty="0"/>
              <a:t> can be used either batch or interactive environment.</a:t>
            </a:r>
          </a:p>
          <a:p>
            <a:pPr lvl="1"/>
            <a:r>
              <a:rPr lang="en-US" dirty="0" smtClean="0"/>
              <a:t>Interactive </a:t>
            </a:r>
            <a:r>
              <a:rPr lang="en-US" dirty="0"/>
              <a:t>Mode:</a:t>
            </a:r>
          </a:p>
          <a:p>
            <a:r>
              <a:rPr lang="en-US" dirty="0"/>
              <a:t>Interactive users can submit SQL and receive an answer set on the screen.</a:t>
            </a:r>
          </a:p>
          <a:p>
            <a:r>
              <a:rPr lang="en-US" dirty="0"/>
              <a:t>Steps to follow:</a:t>
            </a:r>
          </a:p>
          <a:p>
            <a:pPr lvl="1"/>
            <a:r>
              <a:rPr lang="en-US" dirty="0" smtClean="0"/>
              <a:t>Use </a:t>
            </a:r>
            <a:r>
              <a:rPr lang="en-US" dirty="0"/>
              <a:t>the word </a:t>
            </a:r>
            <a:r>
              <a:rPr lang="en-US" dirty="0" err="1"/>
              <a:t>bteq</a:t>
            </a:r>
            <a:r>
              <a:rPr lang="en-US" dirty="0"/>
              <a:t>.</a:t>
            </a:r>
          </a:p>
          <a:p>
            <a:pPr lvl="1"/>
            <a:r>
              <a:rPr lang="en-US" dirty="0" smtClean="0"/>
              <a:t>Logon </a:t>
            </a:r>
            <a:r>
              <a:rPr lang="en-US" dirty="0"/>
              <a:t>by giving the host id/user id.</a:t>
            </a:r>
          </a:p>
          <a:p>
            <a:pPr lvl="1"/>
            <a:r>
              <a:rPr lang="en-US" dirty="0" smtClean="0"/>
              <a:t>Give </a:t>
            </a:r>
            <a:r>
              <a:rPr lang="en-US" dirty="0"/>
              <a:t>the correct password for this user</a:t>
            </a:r>
            <a:r>
              <a:rPr lang="en-US" dirty="0" smtClean="0"/>
              <a:t>.</a:t>
            </a:r>
          </a:p>
          <a:p>
            <a:pPr lvl="1"/>
            <a:r>
              <a:rPr lang="en-US" dirty="0"/>
              <a:t>After </a:t>
            </a:r>
            <a:r>
              <a:rPr lang="en-US" dirty="0" smtClean="0"/>
              <a:t>connect the session use the required query to get the result.    </a:t>
            </a:r>
            <a:endParaRPr lang="en-US" dirty="0"/>
          </a:p>
          <a:p>
            <a:pPr lvl="1"/>
            <a:endParaRPr lang="en-US" dirty="0" smtClean="0"/>
          </a:p>
          <a:p>
            <a:endParaRPr lang="en-US" dirty="0"/>
          </a:p>
        </p:txBody>
      </p:sp>
      <p:sp>
        <p:nvSpPr>
          <p:cNvPr id="33" name="object 30"/>
          <p:cNvSpPr/>
          <p:nvPr/>
        </p:nvSpPr>
        <p:spPr>
          <a:xfrm>
            <a:off x="2209800" y="4495800"/>
            <a:ext cx="4572000" cy="18288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object 21"/>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8" name="Title 27"/>
          <p:cNvSpPr>
            <a:spLocks noGrp="1"/>
          </p:cNvSpPr>
          <p:nvPr>
            <p:ph type="title"/>
          </p:nvPr>
        </p:nvSpPr>
        <p:spPr/>
        <p:txBody>
          <a:bodyPr/>
          <a:lstStyle/>
          <a:p>
            <a:r>
              <a:rPr lang="en-US" dirty="0"/>
              <a:t>Use of </a:t>
            </a:r>
            <a:r>
              <a:rPr lang="en-US" dirty="0" err="1" smtClean="0"/>
              <a:t>Bteq</a:t>
            </a:r>
            <a:endParaRPr lang="en-US" dirty="0"/>
          </a:p>
        </p:txBody>
      </p:sp>
      <p:sp>
        <p:nvSpPr>
          <p:cNvPr id="29" name="Content Placeholder 28"/>
          <p:cNvSpPr>
            <a:spLocks noGrp="1"/>
          </p:cNvSpPr>
          <p:nvPr>
            <p:ph idx="1"/>
          </p:nvPr>
        </p:nvSpPr>
        <p:spPr>
          <a:xfrm>
            <a:off x="323394" y="1371601"/>
            <a:ext cx="9582608" cy="4643751"/>
          </a:xfrm>
        </p:spPr>
        <p:txBody>
          <a:bodyPr/>
          <a:lstStyle/>
          <a:p>
            <a:r>
              <a:rPr lang="en-US" dirty="0"/>
              <a:t>Batch Mode:</a:t>
            </a:r>
          </a:p>
          <a:p>
            <a:pPr lvl="1"/>
            <a:r>
              <a:rPr lang="en-US" dirty="0"/>
              <a:t>Users can submit BTEQ jobs from batch scripts, have error checking and conditional logic, and allow</a:t>
            </a:r>
          </a:p>
          <a:p>
            <a:pPr lvl="1"/>
            <a:r>
              <a:rPr lang="en-US" dirty="0"/>
              <a:t>for the work to be done in the background</a:t>
            </a:r>
            <a:r>
              <a:rPr lang="en-US" dirty="0" smtClean="0"/>
              <a:t>.</a:t>
            </a:r>
          </a:p>
          <a:p>
            <a:pPr lvl="1"/>
            <a:endParaRPr lang="en-US" dirty="0"/>
          </a:p>
          <a:p>
            <a:r>
              <a:rPr lang="en-US" dirty="0"/>
              <a:t>To submit a job in Batch mode </a:t>
            </a:r>
            <a:r>
              <a:rPr lang="en-US" dirty="0" smtClean="0"/>
              <a:t>do the following:</a:t>
            </a:r>
          </a:p>
          <a:p>
            <a:pPr lvl="1"/>
            <a:r>
              <a:rPr lang="en-US" dirty="0" smtClean="0"/>
              <a:t>Invoke </a:t>
            </a:r>
            <a:r>
              <a:rPr lang="en-US" dirty="0"/>
              <a:t>BTEQ</a:t>
            </a:r>
          </a:p>
          <a:p>
            <a:pPr lvl="1"/>
            <a:r>
              <a:rPr lang="en-US" dirty="0" smtClean="0"/>
              <a:t>Type </a:t>
            </a:r>
            <a:r>
              <a:rPr lang="en-US" dirty="0"/>
              <a:t>in the input file name</a:t>
            </a:r>
          </a:p>
          <a:p>
            <a:pPr lvl="1"/>
            <a:r>
              <a:rPr lang="en-US" dirty="0" smtClean="0"/>
              <a:t>Type </a:t>
            </a:r>
            <a:r>
              <a:rPr lang="en-US" dirty="0"/>
              <a:t>in the location and output file name.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t>
            </a:r>
            <a:r>
              <a:rPr lang="en-US" dirty="0" err="1"/>
              <a:t>Bteq</a:t>
            </a:r>
            <a:endParaRPr lang="en-US" dirty="0"/>
          </a:p>
        </p:txBody>
      </p:sp>
      <p:sp>
        <p:nvSpPr>
          <p:cNvPr id="4" name="object 27"/>
          <p:cNvSpPr/>
          <p:nvPr/>
        </p:nvSpPr>
        <p:spPr>
          <a:xfrm>
            <a:off x="609601" y="1676400"/>
            <a:ext cx="7863840" cy="374904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481572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6ba37514-8ea7-4bb7-b1c0-6137f91cbe04">Module Artifact</Category>
    <Material_x0020_Type xmlns="6ba37514-8ea7-4bb7-b1c0-6137f91cbe04">Class book</Material_x0020_Type>
    <Level xmlns="6ba37514-8ea7-4bb7-b1c0-6137f91cbe04">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562AC6-29C7-48AF-BD19-54309EA57581}"/>
</file>

<file path=customXml/itemProps2.xml><?xml version="1.0" encoding="utf-8"?>
<ds:datastoreItem xmlns:ds="http://schemas.openxmlformats.org/officeDocument/2006/customXml" ds:itemID="{FD3FD43E-CE8B-4DFB-B62C-A3700B705EB1}"/>
</file>

<file path=customXml/itemProps3.xml><?xml version="1.0" encoding="utf-8"?>
<ds:datastoreItem xmlns:ds="http://schemas.openxmlformats.org/officeDocument/2006/customXml" ds:itemID="{782D88E8-1030-4A06-93B4-AF6AA742EC7C}"/>
</file>

<file path=docProps/app.xml><?xml version="1.0" encoding="utf-8"?>
<Properties xmlns="http://schemas.openxmlformats.org/officeDocument/2006/extended-properties" xmlns:vt="http://schemas.openxmlformats.org/officeDocument/2006/docPropsVTypes">
  <Template/>
  <TotalTime>1195</TotalTime>
  <Words>2216</Words>
  <Application>Microsoft Office PowerPoint</Application>
  <PresentationFormat>A4 Paper (210x297 mm)</PresentationFormat>
  <Paragraphs>346</Paragraphs>
  <Slides>33</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2_Corporate Presentation Template (4x3 - Normal)</vt:lpstr>
      <vt:lpstr>think-cell Slide</vt:lpstr>
      <vt:lpstr>Teradata Bacis</vt:lpstr>
      <vt:lpstr>Module Object</vt:lpstr>
      <vt:lpstr>Introduction about Teradata Utility</vt:lpstr>
      <vt:lpstr>Introduction to BTEQ</vt:lpstr>
      <vt:lpstr>Supporting Environment</vt:lpstr>
      <vt:lpstr>Supporting Environment</vt:lpstr>
      <vt:lpstr>Use of Bteq</vt:lpstr>
      <vt:lpstr>Use of Bteq</vt:lpstr>
      <vt:lpstr>Use of Bteq</vt:lpstr>
      <vt:lpstr>Transaction Mode</vt:lpstr>
      <vt:lpstr>Transaction Mode</vt:lpstr>
      <vt:lpstr>Transaction Mode</vt:lpstr>
      <vt:lpstr>Transaction Mode</vt:lpstr>
      <vt:lpstr>Conditional Logic in BTEQ</vt:lpstr>
      <vt:lpstr>BTEQ Return Codes</vt:lpstr>
      <vt:lpstr>Using BTEQ to Export Data</vt:lpstr>
      <vt:lpstr>Using BTEQ to Export Data</vt:lpstr>
      <vt:lpstr>Using BTEQ to Export Data </vt:lpstr>
      <vt:lpstr>Using BTEQ to Export Data</vt:lpstr>
      <vt:lpstr>Using BTEQ to Import Data</vt:lpstr>
      <vt:lpstr>Using BTEQ to Import Data</vt:lpstr>
      <vt:lpstr>Using BTEQ to Import Data</vt:lpstr>
      <vt:lpstr>Using BTEQ to Import Data</vt:lpstr>
      <vt:lpstr>Using BTEQ to Import Data</vt:lpstr>
      <vt:lpstr>BTEQ Commands</vt:lpstr>
      <vt:lpstr>BTEQ Commands</vt:lpstr>
      <vt:lpstr>BTEQ Commands</vt:lpstr>
      <vt:lpstr>BTEQ Commands</vt:lpstr>
      <vt:lpstr>BTEQ Commands</vt:lpstr>
      <vt:lpstr>QUIZ</vt:lpstr>
      <vt:lpstr>BTEQ: LAB Exercise</vt:lpstr>
      <vt:lpstr>BTEQ: LAB Exercise</vt:lpstr>
      <vt:lpstr>BTEQ: LAB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Bacis</dc:title>
  <cp:lastModifiedBy>Nande, Satyen</cp:lastModifiedBy>
  <cp:revision>16</cp:revision>
  <cp:lastPrinted>2016-11-04T04:11:45Z</cp:lastPrinted>
  <dcterms:modified xsi:type="dcterms:W3CDTF">2016-11-04T04:13:37Z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0x010100EBBB9BED16EB0048B4DF793E653FA3A1</vt:lpwstr>
  </property>
</Properties>
</file>