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412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12192000" y="0"/>
                </a:moveTo>
                <a:lnTo>
                  <a:pt x="0" y="0"/>
                </a:lnTo>
                <a:lnTo>
                  <a:pt x="0" y="66675"/>
                </a:lnTo>
                <a:lnTo>
                  <a:pt x="12192000" y="666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5387" y="1738376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896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972" y="287337"/>
            <a:ext cx="9838054" cy="137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547" y="1684845"/>
            <a:ext cx="10034904" cy="3402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5"/>
            <a:ext cx="12192000" cy="523875"/>
            <a:chOff x="0" y="633412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412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2192000" y="66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214437" y="4345051"/>
            <a:ext cx="9875520" cy="1513205"/>
            <a:chOff x="1214437" y="4345051"/>
            <a:chExt cx="9875520" cy="1513205"/>
          </a:xfrm>
        </p:grpSpPr>
        <p:sp>
          <p:nvSpPr>
            <p:cNvPr id="6" name="object 6"/>
            <p:cNvSpPr/>
            <p:nvPr/>
          </p:nvSpPr>
          <p:spPr>
            <a:xfrm>
              <a:off x="1214437" y="4348226"/>
              <a:ext cx="9875520" cy="0"/>
            </a:xfrm>
            <a:custGeom>
              <a:avLst/>
              <a:gdLst/>
              <a:ahLst/>
              <a:cxnLst/>
              <a:rect l="l" t="t" r="r" b="b"/>
              <a:pathLst>
                <a:path w="9875520" h="0">
                  <a:moveTo>
                    <a:pt x="0" y="0"/>
                  </a:moveTo>
                  <a:lnTo>
                    <a:pt x="9875456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14575" y="4381500"/>
              <a:ext cx="738505" cy="1476375"/>
            </a:xfrm>
            <a:custGeom>
              <a:avLst/>
              <a:gdLst/>
              <a:ahLst/>
              <a:cxnLst/>
              <a:rect l="l" t="t" r="r" b="b"/>
              <a:pathLst>
                <a:path w="738505" h="1476375">
                  <a:moveTo>
                    <a:pt x="738251" y="0"/>
                  </a:moveTo>
                  <a:lnTo>
                    <a:pt x="689702" y="1569"/>
                  </a:lnTo>
                  <a:lnTo>
                    <a:pt x="641994" y="6215"/>
                  </a:lnTo>
                  <a:lnTo>
                    <a:pt x="595222" y="13838"/>
                  </a:lnTo>
                  <a:lnTo>
                    <a:pt x="549485" y="24341"/>
                  </a:lnTo>
                  <a:lnTo>
                    <a:pt x="504878" y="37628"/>
                  </a:lnTo>
                  <a:lnTo>
                    <a:pt x="461501" y="53601"/>
                  </a:lnTo>
                  <a:lnTo>
                    <a:pt x="419448" y="72163"/>
                  </a:lnTo>
                  <a:lnTo>
                    <a:pt x="378819" y="93217"/>
                  </a:lnTo>
                  <a:lnTo>
                    <a:pt x="339710" y="116665"/>
                  </a:lnTo>
                  <a:lnTo>
                    <a:pt x="302218" y="142410"/>
                  </a:lnTo>
                  <a:lnTo>
                    <a:pt x="266440" y="170355"/>
                  </a:lnTo>
                  <a:lnTo>
                    <a:pt x="232474" y="200403"/>
                  </a:lnTo>
                  <a:lnTo>
                    <a:pt x="200417" y="232456"/>
                  </a:lnTo>
                  <a:lnTo>
                    <a:pt x="170366" y="266418"/>
                  </a:lnTo>
                  <a:lnTo>
                    <a:pt x="142418" y="302190"/>
                  </a:lnTo>
                  <a:lnTo>
                    <a:pt x="116671" y="339677"/>
                  </a:lnTo>
                  <a:lnTo>
                    <a:pt x="93221" y="378779"/>
                  </a:lnTo>
                  <a:lnTo>
                    <a:pt x="72166" y="419401"/>
                  </a:lnTo>
                  <a:lnTo>
                    <a:pt x="53603" y="461445"/>
                  </a:lnTo>
                  <a:lnTo>
                    <a:pt x="37629" y="504813"/>
                  </a:lnTo>
                  <a:lnTo>
                    <a:pt x="24342" y="549409"/>
                  </a:lnTo>
                  <a:lnTo>
                    <a:pt x="13838" y="595136"/>
                  </a:lnTo>
                  <a:lnTo>
                    <a:pt x="6215" y="641895"/>
                  </a:lnTo>
                  <a:lnTo>
                    <a:pt x="1569" y="689590"/>
                  </a:lnTo>
                  <a:lnTo>
                    <a:pt x="0" y="738124"/>
                  </a:lnTo>
                  <a:lnTo>
                    <a:pt x="1569" y="786672"/>
                  </a:lnTo>
                  <a:lnTo>
                    <a:pt x="6215" y="834380"/>
                  </a:lnTo>
                  <a:lnTo>
                    <a:pt x="13838" y="881152"/>
                  </a:lnTo>
                  <a:lnTo>
                    <a:pt x="24342" y="926889"/>
                  </a:lnTo>
                  <a:lnTo>
                    <a:pt x="37629" y="971496"/>
                  </a:lnTo>
                  <a:lnTo>
                    <a:pt x="53603" y="1014873"/>
                  </a:lnTo>
                  <a:lnTo>
                    <a:pt x="72166" y="1056926"/>
                  </a:lnTo>
                  <a:lnTo>
                    <a:pt x="93221" y="1097555"/>
                  </a:lnTo>
                  <a:lnTo>
                    <a:pt x="116671" y="1136664"/>
                  </a:lnTo>
                  <a:lnTo>
                    <a:pt x="142418" y="1174156"/>
                  </a:lnTo>
                  <a:lnTo>
                    <a:pt x="170366" y="1209934"/>
                  </a:lnTo>
                  <a:lnTo>
                    <a:pt x="200417" y="1243900"/>
                  </a:lnTo>
                  <a:lnTo>
                    <a:pt x="232474" y="1275957"/>
                  </a:lnTo>
                  <a:lnTo>
                    <a:pt x="266440" y="1306008"/>
                  </a:lnTo>
                  <a:lnTo>
                    <a:pt x="302218" y="1333956"/>
                  </a:lnTo>
                  <a:lnTo>
                    <a:pt x="339710" y="1359703"/>
                  </a:lnTo>
                  <a:lnTo>
                    <a:pt x="378819" y="1383153"/>
                  </a:lnTo>
                  <a:lnTo>
                    <a:pt x="419448" y="1404208"/>
                  </a:lnTo>
                  <a:lnTo>
                    <a:pt x="461501" y="1422771"/>
                  </a:lnTo>
                  <a:lnTo>
                    <a:pt x="504878" y="1438745"/>
                  </a:lnTo>
                  <a:lnTo>
                    <a:pt x="549485" y="1452032"/>
                  </a:lnTo>
                  <a:lnTo>
                    <a:pt x="595222" y="1462536"/>
                  </a:lnTo>
                  <a:lnTo>
                    <a:pt x="641994" y="1470159"/>
                  </a:lnTo>
                  <a:lnTo>
                    <a:pt x="689702" y="1474805"/>
                  </a:lnTo>
                  <a:lnTo>
                    <a:pt x="738251" y="1476375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6B74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2982" y="966724"/>
            <a:ext cx="633920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05579" algn="l"/>
              </a:tabLst>
            </a:pPr>
            <a:r>
              <a:rPr dirty="0" u="heavy" sz="3950" spc="-85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EXP</a:t>
            </a:r>
            <a:r>
              <a:rPr dirty="0" u="heavy" sz="3950" spc="-9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3950" spc="-8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395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3950" spc="-305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3950" spc="-9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3950" spc="-8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3950" spc="-155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3950" spc="2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Y</a:t>
            </a:r>
            <a:r>
              <a:rPr dirty="0" u="heavy" sz="395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950" spc="-85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3950" spc="-8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3950" spc="-8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3950" spc="-10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J</a:t>
            </a:r>
            <a:r>
              <a:rPr dirty="0" u="heavy" sz="3950" spc="-85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3950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3950" spc="15" b="1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  <a:latin typeface="Arial"/>
                <a:cs typeface="Arial"/>
              </a:rPr>
              <a:t>T</a:t>
            </a:r>
            <a:endParaRPr sz="3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982" y="2530855"/>
            <a:ext cx="8842375" cy="104203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760"/>
              </a:spcBef>
            </a:pPr>
            <a:r>
              <a:rPr dirty="0" sz="3600" spc="-110">
                <a:solidFill>
                  <a:srgbClr val="006FC0"/>
                </a:solidFill>
                <a:latin typeface="Arial MT"/>
                <a:cs typeface="Arial MT"/>
              </a:rPr>
              <a:t>APPLICATION</a:t>
            </a:r>
            <a:r>
              <a:rPr dirty="0" sz="3600" spc="28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3600" spc="-50">
                <a:solidFill>
                  <a:srgbClr val="006FC0"/>
                </a:solidFill>
                <a:latin typeface="Arial MT"/>
                <a:cs typeface="Arial MT"/>
              </a:rPr>
              <a:t>OF</a:t>
            </a:r>
            <a:r>
              <a:rPr dirty="0" sz="3600" spc="-7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3600" spc="-80">
                <a:solidFill>
                  <a:srgbClr val="006FC0"/>
                </a:solidFill>
                <a:latin typeface="Arial MT"/>
                <a:cs typeface="Arial MT"/>
              </a:rPr>
              <a:t>MACHINE</a:t>
            </a:r>
            <a:r>
              <a:rPr dirty="0" sz="3600" spc="1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3600" spc="-70">
                <a:solidFill>
                  <a:srgbClr val="006FC0"/>
                </a:solidFill>
                <a:latin typeface="Arial MT"/>
                <a:cs typeface="Arial MT"/>
              </a:rPr>
              <a:t>LEARNING</a:t>
            </a:r>
            <a:r>
              <a:rPr dirty="0" sz="3600" spc="8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3600" spc="-90">
                <a:solidFill>
                  <a:srgbClr val="006FC0"/>
                </a:solidFill>
                <a:latin typeface="Arial MT"/>
                <a:cs typeface="Arial MT"/>
              </a:rPr>
              <a:t>IN </a:t>
            </a:r>
            <a:r>
              <a:rPr dirty="0" sz="3600" spc="-98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3600" spc="-80">
                <a:solidFill>
                  <a:srgbClr val="006FC0"/>
                </a:solidFill>
                <a:latin typeface="Arial MT"/>
                <a:cs typeface="Arial MT"/>
              </a:rPr>
              <a:t>STRUCTURAL</a:t>
            </a:r>
            <a:r>
              <a:rPr dirty="0" sz="3600" spc="6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3600" spc="-125">
                <a:solidFill>
                  <a:srgbClr val="006FC0"/>
                </a:solidFill>
                <a:latin typeface="Arial MT"/>
                <a:cs typeface="Arial MT"/>
              </a:rPr>
              <a:t>HEALTH</a:t>
            </a:r>
            <a:r>
              <a:rPr dirty="0" sz="3600" spc="7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006FC0"/>
                </a:solidFill>
                <a:latin typeface="Arial MT"/>
                <a:cs typeface="Arial MT"/>
              </a:rPr>
              <a:t>MONITORING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8000" y="4381500"/>
            <a:ext cx="6210300" cy="1476375"/>
          </a:xfrm>
          <a:prstGeom prst="rect">
            <a:avLst/>
          </a:prstGeom>
          <a:ln w="15875">
            <a:solidFill>
              <a:srgbClr val="6B7461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165225" marR="201930" indent="-943610">
              <a:lnSpc>
                <a:spcPts val="4280"/>
              </a:lnSpc>
              <a:spcBef>
                <a:spcPts val="1355"/>
              </a:spcBef>
            </a:pPr>
            <a:r>
              <a:rPr dirty="0" sz="3900" spc="-10">
                <a:latin typeface="Calibri"/>
                <a:cs typeface="Calibri"/>
              </a:rPr>
              <a:t>NAME:GUNJAN </a:t>
            </a:r>
            <a:r>
              <a:rPr dirty="0" sz="3900" spc="-15">
                <a:latin typeface="Calibri"/>
                <a:cs typeface="Calibri"/>
              </a:rPr>
              <a:t>KSHIRSAGAR </a:t>
            </a:r>
            <a:r>
              <a:rPr dirty="0" sz="3900" spc="-869">
                <a:latin typeface="Calibri"/>
                <a:cs typeface="Calibri"/>
              </a:rPr>
              <a:t> </a:t>
            </a:r>
            <a:r>
              <a:rPr dirty="0" sz="3900" spc="-30">
                <a:latin typeface="Calibri"/>
                <a:cs typeface="Calibri"/>
              </a:rPr>
              <a:t>ROLL</a:t>
            </a:r>
            <a:r>
              <a:rPr dirty="0" sz="3900" spc="85">
                <a:latin typeface="Calibri"/>
                <a:cs typeface="Calibri"/>
              </a:rPr>
              <a:t> </a:t>
            </a:r>
            <a:r>
              <a:rPr dirty="0" sz="3900" spc="-20">
                <a:latin typeface="Calibri"/>
                <a:cs typeface="Calibri"/>
              </a:rPr>
              <a:t>NO:21065058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867981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I</a:t>
            </a:r>
            <a:r>
              <a:rPr dirty="0" spc="-65"/>
              <a:t>N</a:t>
            </a:r>
            <a:r>
              <a:rPr dirty="0" spc="-70"/>
              <a:t>T</a:t>
            </a:r>
            <a:r>
              <a:rPr dirty="0" spc="-85"/>
              <a:t>R</a:t>
            </a:r>
            <a:r>
              <a:rPr dirty="0" spc="-70"/>
              <a:t>OD</a:t>
            </a:r>
            <a:r>
              <a:rPr dirty="0" spc="-130"/>
              <a:t>U</a:t>
            </a:r>
            <a:r>
              <a:rPr dirty="0" spc="-20"/>
              <a:t>C</a:t>
            </a:r>
            <a:r>
              <a:rPr dirty="0" spc="-150"/>
              <a:t>T</a:t>
            </a:r>
            <a:r>
              <a:rPr dirty="0" spc="-50"/>
              <a:t>I</a:t>
            </a:r>
            <a:r>
              <a:rPr dirty="0" spc="-145"/>
              <a:t>O</a:t>
            </a:r>
            <a:r>
              <a:rPr dirty="0"/>
              <a:t>N</a:t>
            </a:r>
            <a:r>
              <a:rPr dirty="0" spc="-400"/>
              <a:t> </a:t>
            </a:r>
            <a:r>
              <a:rPr dirty="0" spc="-70"/>
              <a:t>O</a:t>
            </a:r>
            <a:r>
              <a:rPr dirty="0"/>
              <a:t>F</a:t>
            </a:r>
            <a:r>
              <a:rPr dirty="0" spc="-220"/>
              <a:t> </a:t>
            </a:r>
            <a:r>
              <a:rPr dirty="0" spc="-5"/>
              <a:t>A</a:t>
            </a:r>
            <a:r>
              <a:rPr dirty="0" spc="-70"/>
              <a:t>L</a:t>
            </a:r>
            <a:r>
              <a:rPr dirty="0"/>
              <a:t>L</a:t>
            </a:r>
            <a:r>
              <a:rPr dirty="0" spc="-250"/>
              <a:t> </a:t>
            </a:r>
            <a:r>
              <a:rPr dirty="0" spc="-70"/>
              <a:t>T</a:t>
            </a:r>
            <a:r>
              <a:rPr dirty="0" spc="-5"/>
              <a:t>Y</a:t>
            </a:r>
            <a:r>
              <a:rPr dirty="0" spc="-45"/>
              <a:t>P</a:t>
            </a:r>
            <a:r>
              <a:rPr dirty="0" spc="-95"/>
              <a:t>E</a:t>
            </a:r>
            <a:r>
              <a:rPr dirty="0"/>
              <a:t>S</a:t>
            </a:r>
            <a:r>
              <a:rPr dirty="0" spc="-415"/>
              <a:t> </a:t>
            </a:r>
            <a:r>
              <a:rPr dirty="0" spc="-70"/>
              <a:t>O</a:t>
            </a:r>
            <a:r>
              <a:rPr dirty="0"/>
              <a:t>F</a:t>
            </a:r>
            <a:r>
              <a:rPr dirty="0" spc="-220"/>
              <a:t> </a:t>
            </a:r>
            <a:r>
              <a:rPr dirty="0" spc="-85"/>
              <a:t>M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0782" y="1824291"/>
            <a:ext cx="9883775" cy="38925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255270">
              <a:lnSpc>
                <a:spcPts val="2630"/>
              </a:lnSpc>
              <a:spcBef>
                <a:spcPts val="395"/>
              </a:spcBef>
              <a:buAutoNum type="arabicPlain"/>
              <a:tabLst>
                <a:tab pos="231775" algn="l"/>
              </a:tabLst>
            </a:pPr>
            <a:r>
              <a:rPr dirty="0" sz="2400" spc="5" b="1">
                <a:solidFill>
                  <a:srgbClr val="001F5F"/>
                </a:solidFill>
                <a:latin typeface="Calibri"/>
                <a:cs typeface="Calibri"/>
              </a:rPr>
              <a:t>SUPERVISED</a:t>
            </a:r>
            <a:r>
              <a:rPr dirty="0" sz="2400" spc="-1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1F5F"/>
                </a:solidFill>
                <a:latin typeface="Calibri"/>
                <a:cs typeface="Calibri"/>
              </a:rPr>
              <a:t>LEARNING</a:t>
            </a:r>
            <a:r>
              <a:rPr dirty="0" sz="2400" spc="-8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4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technique</a:t>
            </a:r>
            <a:r>
              <a:rPr dirty="0" sz="2400" spc="-1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4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dirty="0" sz="24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given </a:t>
            </a:r>
            <a:r>
              <a:rPr dirty="0" sz="2400" spc="-5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u="heavy" sz="2400" spc="-1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labelled</a:t>
            </a:r>
            <a:r>
              <a:rPr dirty="0" sz="24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40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4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expected</a:t>
            </a:r>
            <a:r>
              <a:rPr dirty="0" sz="2400" spc="-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4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ex</a:t>
            </a:r>
            <a:r>
              <a:rPr dirty="0" sz="24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self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driving</a:t>
            </a:r>
            <a:r>
              <a:rPr dirty="0" sz="2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Calibri"/>
                <a:cs typeface="Calibri"/>
              </a:rPr>
              <a:t>car.</a:t>
            </a:r>
            <a:endParaRPr sz="2400">
              <a:latin typeface="Calibri"/>
              <a:cs typeface="Calibri"/>
            </a:endParaRPr>
          </a:p>
          <a:p>
            <a:pPr marL="12700" marR="161290">
              <a:lnSpc>
                <a:spcPct val="90000"/>
              </a:lnSpc>
              <a:spcBef>
                <a:spcPts val="1340"/>
              </a:spcBef>
              <a:buAutoNum type="arabicPlain"/>
              <a:tabLst>
                <a:tab pos="231775" algn="l"/>
              </a:tabLst>
            </a:pPr>
            <a:r>
              <a:rPr dirty="0" sz="2400" b="1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dirty="0" sz="2400" spc="-20" b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2400" spc="2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404040"/>
                </a:solidFill>
                <a:latin typeface="Calibri"/>
                <a:cs typeface="Calibri"/>
              </a:rPr>
              <a:t>RV</a:t>
            </a:r>
            <a:r>
              <a:rPr dirty="0" sz="24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-15" b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400" spc="2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400" spc="-1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30" b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400" spc="2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400" spc="-3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 spc="-15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4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-1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2400" spc="-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2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4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 spc="-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npu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dirty="0" u="heavy" sz="24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without </a:t>
            </a:r>
            <a:r>
              <a:rPr dirty="0" u="heavy" sz="2400" spc="-1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labelled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response. There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not be 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pre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existing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labels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human </a:t>
            </a:r>
            <a:r>
              <a:rPr dirty="0" sz="2400" spc="-5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intervention</a:t>
            </a:r>
            <a:r>
              <a:rPr dirty="0" sz="24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less.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1100"/>
              </a:spcBef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Unsupervised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4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mostly</a:t>
            </a:r>
            <a:r>
              <a:rPr dirty="0" sz="2400" spc="-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exploratory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dirty="0" sz="24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can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automatically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4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dirty="0" sz="2400" spc="-1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4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390"/>
              </a:spcBef>
              <a:buAutoNum type="arabicPlain" startAt="3"/>
              <a:tabLst>
                <a:tab pos="231775" algn="l"/>
              </a:tabLst>
            </a:pPr>
            <a:r>
              <a:rPr dirty="0" sz="2400" spc="5" b="1">
                <a:solidFill>
                  <a:srgbClr val="404040"/>
                </a:solidFill>
                <a:latin typeface="Calibri"/>
                <a:cs typeface="Calibri"/>
              </a:rPr>
              <a:t>REINFORCEMENT </a:t>
            </a:r>
            <a:r>
              <a:rPr dirty="0" sz="2400" b="1">
                <a:solidFill>
                  <a:srgbClr val="404040"/>
                </a:solidFill>
                <a:latin typeface="Calibri"/>
                <a:cs typeface="Calibri"/>
              </a:rPr>
              <a:t>LEARNING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: This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making 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sequence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decision. It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learning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interaction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u="heavy" sz="2400" spc="-1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Environment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. It can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said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400" spc="-5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trail</a:t>
            </a:r>
            <a:r>
              <a:rPr dirty="0" sz="24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dirty="0" sz="24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dirty="0" sz="2400" spc="-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4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best</a:t>
            </a:r>
            <a:r>
              <a:rPr dirty="0" sz="2400" spc="-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outcome</a:t>
            </a:r>
            <a:r>
              <a:rPr dirty="0" sz="2400" spc="-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based on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experience</a:t>
            </a:r>
            <a:r>
              <a:rPr dirty="0" sz="24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893064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</a:t>
            </a:r>
            <a:r>
              <a:rPr dirty="0" spc="-50"/>
              <a:t>P</a:t>
            </a:r>
            <a:r>
              <a:rPr dirty="0" spc="-40"/>
              <a:t>P</a:t>
            </a:r>
            <a:r>
              <a:rPr dirty="0" spc="-65"/>
              <a:t>L</a:t>
            </a:r>
            <a:r>
              <a:rPr dirty="0" spc="-130"/>
              <a:t>I</a:t>
            </a:r>
            <a:r>
              <a:rPr dirty="0" spc="-100"/>
              <a:t>C</a:t>
            </a:r>
            <a:r>
              <a:rPr dirty="0" spc="-455"/>
              <a:t>A</a:t>
            </a:r>
            <a:r>
              <a:rPr dirty="0" spc="-70"/>
              <a:t>T</a:t>
            </a:r>
            <a:r>
              <a:rPr dirty="0" spc="-130"/>
              <a:t>I</a:t>
            </a:r>
            <a:r>
              <a:rPr dirty="0" spc="-70"/>
              <a:t>O</a:t>
            </a:r>
            <a:r>
              <a:rPr dirty="0"/>
              <a:t>N</a:t>
            </a:r>
            <a:r>
              <a:rPr dirty="0" spc="-400"/>
              <a:t> </a:t>
            </a:r>
            <a:r>
              <a:rPr dirty="0" spc="-70"/>
              <a:t>O</a:t>
            </a:r>
            <a:r>
              <a:rPr dirty="0"/>
              <a:t>F</a:t>
            </a:r>
            <a:r>
              <a:rPr dirty="0" spc="-220"/>
              <a:t> </a:t>
            </a:r>
            <a:r>
              <a:rPr dirty="0" spc="-85"/>
              <a:t>M</a:t>
            </a:r>
            <a:r>
              <a:rPr dirty="0" spc="-5"/>
              <a:t>A</a:t>
            </a:r>
            <a:r>
              <a:rPr dirty="0" spc="-30"/>
              <a:t>C</a:t>
            </a:r>
            <a:r>
              <a:rPr dirty="0" spc="-130"/>
              <a:t>HI</a:t>
            </a:r>
            <a:r>
              <a:rPr dirty="0" spc="-65"/>
              <a:t>N</a:t>
            </a:r>
            <a:r>
              <a:rPr dirty="0"/>
              <a:t>E</a:t>
            </a:r>
            <a:r>
              <a:rPr dirty="0" spc="-434"/>
              <a:t> </a:t>
            </a:r>
            <a:r>
              <a:rPr dirty="0" spc="-65"/>
              <a:t>L</a:t>
            </a:r>
            <a:r>
              <a:rPr dirty="0" spc="-95"/>
              <a:t>E</a:t>
            </a:r>
            <a:r>
              <a:rPr dirty="0" spc="-5"/>
              <a:t>AR</a:t>
            </a:r>
            <a:r>
              <a:rPr dirty="0" spc="-155"/>
              <a:t>N</a:t>
            </a:r>
            <a:r>
              <a:rPr dirty="0" spc="-50"/>
              <a:t>I</a:t>
            </a:r>
            <a:r>
              <a:rPr dirty="0" spc="-145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266065" indent="-247650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67335" algn="l"/>
              </a:tabLst>
            </a:pPr>
            <a:r>
              <a:rPr dirty="0" spc="-5"/>
              <a:t>Self</a:t>
            </a:r>
            <a:r>
              <a:rPr dirty="0" spc="-10"/>
              <a:t> </a:t>
            </a:r>
            <a:r>
              <a:rPr dirty="0" spc="-15"/>
              <a:t>Driving</a:t>
            </a:r>
            <a:r>
              <a:rPr dirty="0" spc="35"/>
              <a:t> </a:t>
            </a:r>
            <a:r>
              <a:rPr dirty="0" spc="-15"/>
              <a:t>Car</a:t>
            </a:r>
          </a:p>
          <a:p>
            <a:pPr marL="266065" indent="-247650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67335" algn="l"/>
              </a:tabLst>
            </a:pPr>
            <a:r>
              <a:rPr dirty="0"/>
              <a:t>Email</a:t>
            </a:r>
            <a:r>
              <a:rPr dirty="0" spc="-70"/>
              <a:t> </a:t>
            </a:r>
            <a:r>
              <a:rPr dirty="0"/>
              <a:t>Spam</a:t>
            </a:r>
            <a:r>
              <a:rPr dirty="0" spc="-10"/>
              <a:t> </a:t>
            </a:r>
            <a:r>
              <a:rPr dirty="0" spc="-5"/>
              <a:t>Filtering</a:t>
            </a:r>
          </a:p>
          <a:p>
            <a:pPr marL="266065" indent="-24765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67335" algn="l"/>
              </a:tabLst>
            </a:pPr>
            <a:r>
              <a:rPr dirty="0" spc="-35"/>
              <a:t>Traffic</a:t>
            </a:r>
            <a:r>
              <a:rPr dirty="0" spc="15"/>
              <a:t> </a:t>
            </a:r>
            <a:r>
              <a:rPr dirty="0"/>
              <a:t>Predication</a:t>
            </a:r>
            <a:r>
              <a:rPr dirty="0" spc="-155"/>
              <a:t> </a:t>
            </a:r>
            <a:r>
              <a:rPr dirty="0" spc="5"/>
              <a:t>(GPS</a:t>
            </a:r>
            <a:r>
              <a:rPr dirty="0" spc="-75"/>
              <a:t> </a:t>
            </a:r>
            <a:r>
              <a:rPr dirty="0" spc="-30"/>
              <a:t>navigation</a:t>
            </a:r>
            <a:r>
              <a:rPr dirty="0" spc="145"/>
              <a:t> </a:t>
            </a:r>
            <a:r>
              <a:rPr dirty="0"/>
              <a:t>service</a:t>
            </a:r>
            <a:r>
              <a:rPr dirty="0" spc="60"/>
              <a:t> </a:t>
            </a:r>
            <a:r>
              <a:rPr dirty="0" spc="5"/>
              <a:t>out</a:t>
            </a:r>
            <a:r>
              <a:rPr dirty="0" spc="-75"/>
              <a:t> </a:t>
            </a:r>
            <a:r>
              <a:rPr dirty="0" spc="-5"/>
              <a:t>location</a:t>
            </a:r>
            <a:r>
              <a:rPr dirty="0" spc="-75"/>
              <a:t> </a:t>
            </a:r>
            <a:r>
              <a:rPr dirty="0"/>
              <a:t>)</a:t>
            </a:r>
          </a:p>
          <a:p>
            <a:pPr marL="266065" indent="-247650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67335" algn="l"/>
              </a:tabLst>
            </a:pPr>
            <a:r>
              <a:rPr dirty="0" spc="-10"/>
              <a:t>Online</a:t>
            </a:r>
            <a:r>
              <a:rPr dirty="0" spc="60"/>
              <a:t> </a:t>
            </a:r>
            <a:r>
              <a:rPr dirty="0" spc="-15"/>
              <a:t>Transportation</a:t>
            </a:r>
            <a:r>
              <a:rPr dirty="0" spc="-160"/>
              <a:t> </a:t>
            </a:r>
            <a:r>
              <a:rPr dirty="0" spc="10"/>
              <a:t>(Estimate</a:t>
            </a:r>
            <a:r>
              <a:rPr dirty="0" spc="-160"/>
              <a:t> </a:t>
            </a:r>
            <a:r>
              <a:rPr dirty="0" spc="15"/>
              <a:t>cost</a:t>
            </a:r>
            <a:r>
              <a:rPr dirty="0" spc="-150"/>
              <a:t> </a:t>
            </a:r>
            <a:r>
              <a:rPr dirty="0" spc="-5"/>
              <a:t>and </a:t>
            </a:r>
            <a:r>
              <a:rPr dirty="0" spc="5"/>
              <a:t>distance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10"/>
              <a:t>the</a:t>
            </a:r>
            <a:r>
              <a:rPr dirty="0" spc="-10"/>
              <a:t> </a:t>
            </a:r>
            <a:r>
              <a:rPr dirty="0" spc="-35"/>
              <a:t>travel)</a:t>
            </a:r>
          </a:p>
          <a:p>
            <a:pPr marL="266065" indent="-247650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67335" algn="l"/>
              </a:tabLst>
            </a:pPr>
            <a:r>
              <a:rPr dirty="0"/>
              <a:t>Social</a:t>
            </a:r>
            <a:r>
              <a:rPr dirty="0" spc="-45"/>
              <a:t> </a:t>
            </a:r>
            <a:r>
              <a:rPr dirty="0" spc="-10"/>
              <a:t>Media</a:t>
            </a:r>
            <a:r>
              <a:rPr dirty="0" spc="35"/>
              <a:t> </a:t>
            </a:r>
            <a:r>
              <a:rPr dirty="0" spc="-5"/>
              <a:t>Services</a:t>
            </a:r>
            <a:r>
              <a:rPr dirty="0" spc="25"/>
              <a:t> </a:t>
            </a:r>
            <a:r>
              <a:rPr dirty="0"/>
              <a:t>(</a:t>
            </a:r>
            <a:r>
              <a:rPr dirty="0" spc="10"/>
              <a:t> </a:t>
            </a:r>
            <a:r>
              <a:rPr dirty="0" spc="-5"/>
              <a:t>app</a:t>
            </a:r>
            <a:r>
              <a:rPr dirty="0"/>
              <a:t> </a:t>
            </a:r>
            <a:r>
              <a:rPr dirty="0" spc="-25"/>
              <a:t>like</a:t>
            </a:r>
            <a:r>
              <a:rPr dirty="0" spc="65"/>
              <a:t> </a:t>
            </a:r>
            <a:r>
              <a:rPr dirty="0" spc="-5"/>
              <a:t>Facebook</a:t>
            </a:r>
            <a:r>
              <a:rPr dirty="0" spc="-130"/>
              <a:t> </a:t>
            </a:r>
            <a:r>
              <a:rPr dirty="0" spc="-10"/>
              <a:t>personalizing</a:t>
            </a:r>
            <a:r>
              <a:rPr dirty="0" spc="55"/>
              <a:t> </a:t>
            </a:r>
            <a:r>
              <a:rPr dirty="0" spc="5"/>
              <a:t>our</a:t>
            </a:r>
            <a:r>
              <a:rPr dirty="0" spc="-20"/>
              <a:t> </a:t>
            </a:r>
            <a:r>
              <a:rPr dirty="0" spc="5"/>
              <a:t>news</a:t>
            </a:r>
            <a:r>
              <a:rPr dirty="0" spc="-55"/>
              <a:t> </a:t>
            </a:r>
            <a:r>
              <a:rPr dirty="0" spc="-10"/>
              <a:t>feed)</a:t>
            </a:r>
          </a:p>
          <a:p>
            <a:pPr marL="114300" marR="5080" indent="-95250">
              <a:lnSpc>
                <a:spcPts val="2630"/>
              </a:lnSpc>
              <a:spcBef>
                <a:spcPts val="140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334645" algn="l"/>
              </a:tabLst>
            </a:pPr>
            <a:r>
              <a:rPr dirty="0"/>
              <a:t>Product</a:t>
            </a:r>
            <a:r>
              <a:rPr dirty="0" spc="-75"/>
              <a:t> </a:t>
            </a:r>
            <a:r>
              <a:rPr dirty="0"/>
              <a:t>Recommendation</a:t>
            </a:r>
            <a:r>
              <a:rPr dirty="0" spc="-75"/>
              <a:t> </a:t>
            </a:r>
            <a:r>
              <a:rPr dirty="0" spc="-5"/>
              <a:t>(in</a:t>
            </a:r>
            <a:r>
              <a:rPr dirty="0"/>
              <a:t> </a:t>
            </a:r>
            <a:r>
              <a:rPr dirty="0" spc="-5"/>
              <a:t>online</a:t>
            </a:r>
            <a:r>
              <a:rPr dirty="0" spc="-10"/>
              <a:t> </a:t>
            </a:r>
            <a:r>
              <a:rPr dirty="0" spc="5"/>
              <a:t>shopping</a:t>
            </a:r>
            <a:r>
              <a:rPr dirty="0" spc="-90"/>
              <a:t> </a:t>
            </a:r>
            <a:r>
              <a:rPr dirty="0" spc="-10"/>
              <a:t>while</a:t>
            </a:r>
            <a:r>
              <a:rPr dirty="0" spc="70"/>
              <a:t> </a:t>
            </a:r>
            <a:r>
              <a:rPr dirty="0" spc="5"/>
              <a:t>search</a:t>
            </a:r>
            <a:r>
              <a:rPr dirty="0" spc="-75"/>
              <a:t> </a:t>
            </a:r>
            <a:r>
              <a:rPr dirty="0" spc="-20"/>
              <a:t>for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5"/>
              <a:t>product</a:t>
            </a:r>
            <a:r>
              <a:rPr dirty="0" spc="10"/>
              <a:t> </a:t>
            </a:r>
            <a:r>
              <a:rPr dirty="0" spc="-20"/>
              <a:t>all</a:t>
            </a:r>
            <a:r>
              <a:rPr dirty="0" spc="40"/>
              <a:t> </a:t>
            </a:r>
            <a:r>
              <a:rPr dirty="0" spc="-5"/>
              <a:t>its </a:t>
            </a:r>
            <a:r>
              <a:rPr dirty="0" spc="-530"/>
              <a:t> </a:t>
            </a:r>
            <a:r>
              <a:rPr dirty="0" spc="-25"/>
              <a:t>relavant</a:t>
            </a:r>
            <a:r>
              <a:rPr dirty="0" spc="80"/>
              <a:t> </a:t>
            </a:r>
            <a:r>
              <a:rPr dirty="0" spc="-5"/>
              <a:t>product</a:t>
            </a:r>
            <a:r>
              <a:rPr dirty="0" spc="-80"/>
              <a:t> </a:t>
            </a:r>
            <a:r>
              <a:rPr dirty="0" spc="-15"/>
              <a:t>are </a:t>
            </a:r>
            <a:r>
              <a:rPr dirty="0" spc="-20"/>
              <a:t>display</a:t>
            </a:r>
            <a:r>
              <a:rPr dirty="0" spc="15"/>
              <a:t> </a:t>
            </a:r>
            <a:r>
              <a:rPr dirty="0" spc="-15"/>
              <a:t>in</a:t>
            </a:r>
            <a:r>
              <a:rPr dirty="0" spc="65"/>
              <a:t> </a:t>
            </a:r>
            <a:r>
              <a:rPr dirty="0" spc="5"/>
              <a:t>our</a:t>
            </a:r>
            <a:r>
              <a:rPr dirty="0" spc="-30"/>
              <a:t> </a:t>
            </a:r>
            <a:r>
              <a:rPr dirty="0" spc="5"/>
              <a:t>screen</a:t>
            </a:r>
            <a:r>
              <a:rPr dirty="0" spc="-150"/>
              <a:t> 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913193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"/>
              <a:t>ADVANTAGES</a:t>
            </a:r>
            <a:r>
              <a:rPr dirty="0" spc="170"/>
              <a:t> </a:t>
            </a:r>
            <a:r>
              <a:rPr dirty="0" spc="-35"/>
              <a:t>OF</a:t>
            </a:r>
            <a:r>
              <a:rPr dirty="0" spc="-85"/>
              <a:t> </a:t>
            </a:r>
            <a:r>
              <a:rPr dirty="0" spc="-60"/>
              <a:t>MACHINE</a:t>
            </a:r>
            <a:r>
              <a:rPr dirty="0" spc="5"/>
              <a:t> </a:t>
            </a:r>
            <a:r>
              <a:rPr dirty="0" spc="-7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532" y="1675763"/>
            <a:ext cx="6672580" cy="340169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20"/>
              </a:spcBef>
              <a:buClr>
                <a:srgbClr val="E38312"/>
              </a:buClr>
              <a:buSzPct val="87272"/>
              <a:buFont typeface="Arial MT"/>
              <a:buChar char="•"/>
              <a:tabLst>
                <a:tab pos="184150" algn="l"/>
              </a:tabLst>
            </a:pP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Wide</a:t>
            </a:r>
            <a:r>
              <a:rPr dirty="0" sz="275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275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dirty="0" sz="275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40">
                <a:solidFill>
                  <a:srgbClr val="404040"/>
                </a:solidFill>
                <a:latin typeface="Calibri"/>
                <a:cs typeface="Calibri"/>
              </a:rPr>
              <a:t>life</a:t>
            </a:r>
            <a:r>
              <a:rPr dirty="0" sz="275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endParaRPr sz="2750">
              <a:latin typeface="Calibri"/>
              <a:cs typeface="Calibri"/>
            </a:endParaRPr>
          </a:p>
          <a:p>
            <a:pPr marL="212725" indent="-20066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213360" algn="l"/>
              </a:tabLst>
            </a:pPr>
            <a:r>
              <a:rPr dirty="0" sz="2750" spc="-15">
                <a:solidFill>
                  <a:srgbClr val="404040"/>
                </a:solidFill>
                <a:latin typeface="Calibri"/>
                <a:cs typeface="Calibri"/>
              </a:rPr>
              <a:t>Fast</a:t>
            </a:r>
            <a:r>
              <a:rPr dirty="0" sz="275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75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Accurate</a:t>
            </a:r>
            <a:r>
              <a:rPr dirty="0" sz="275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75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Calibri"/>
                <a:cs typeface="Calibri"/>
              </a:rPr>
              <a:t>Efficient</a:t>
            </a:r>
            <a:endParaRPr sz="2750">
              <a:latin typeface="Calibri"/>
              <a:cs typeface="Calibri"/>
            </a:endParaRPr>
          </a:p>
          <a:p>
            <a:pPr marL="212725" indent="-200660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Font typeface="Arial MT"/>
              <a:buChar char="•"/>
              <a:tabLst>
                <a:tab pos="213360" algn="l"/>
              </a:tabLst>
            </a:pPr>
            <a:r>
              <a:rPr dirty="0" sz="2750" spc="-10">
                <a:solidFill>
                  <a:srgbClr val="404040"/>
                </a:solidFill>
                <a:latin typeface="Calibri"/>
                <a:cs typeface="Calibri"/>
              </a:rPr>
              <a:t>Handing</a:t>
            </a:r>
            <a:r>
              <a:rPr dirty="0" sz="2750" spc="22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404040"/>
                </a:solidFill>
                <a:latin typeface="Calibri"/>
                <a:cs typeface="Calibri"/>
              </a:rPr>
              <a:t>Multi-dimensional</a:t>
            </a:r>
            <a:r>
              <a:rPr dirty="0" sz="2750" spc="3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750">
              <a:latin typeface="Calibri"/>
              <a:cs typeface="Calibri"/>
            </a:endParaRPr>
          </a:p>
          <a:p>
            <a:pPr marL="212725" indent="-20066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213360" algn="l"/>
              </a:tabLst>
            </a:pPr>
            <a:r>
              <a:rPr dirty="0" sz="2750" spc="1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dirty="0" sz="27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404040"/>
                </a:solidFill>
                <a:latin typeface="Calibri"/>
                <a:cs typeface="Calibri"/>
              </a:rPr>
              <a:t>human</a:t>
            </a:r>
            <a:r>
              <a:rPr dirty="0" sz="27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Calibri"/>
                <a:cs typeface="Calibri"/>
              </a:rPr>
              <a:t>intervention</a:t>
            </a:r>
            <a:r>
              <a:rPr dirty="0" sz="2750" spc="2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7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endParaRPr sz="2750">
              <a:latin typeface="Calibri"/>
              <a:cs typeface="Calibri"/>
            </a:endParaRPr>
          </a:p>
          <a:p>
            <a:pPr marL="212725" indent="-20066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213360" algn="l"/>
              </a:tabLst>
            </a:pPr>
            <a:r>
              <a:rPr dirty="0" sz="2750">
                <a:solidFill>
                  <a:srgbClr val="404040"/>
                </a:solidFill>
                <a:latin typeface="Calibri"/>
                <a:cs typeface="Calibri"/>
              </a:rPr>
              <a:t>Enhanced</a:t>
            </a:r>
            <a:r>
              <a:rPr dirty="0" sz="2750" spc="22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cyber</a:t>
            </a:r>
            <a:r>
              <a:rPr dirty="0" sz="275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dirty="0" sz="2750" spc="20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75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404040"/>
                </a:solidFill>
                <a:latin typeface="Calibri"/>
                <a:cs typeface="Calibri"/>
              </a:rPr>
              <a:t>spam</a:t>
            </a:r>
            <a:r>
              <a:rPr dirty="0" sz="275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  <a:endParaRPr sz="2750">
              <a:latin typeface="Calibri"/>
              <a:cs typeface="Calibri"/>
            </a:endParaRPr>
          </a:p>
          <a:p>
            <a:pPr marL="212725" indent="-20066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213360" algn="l"/>
              </a:tabLst>
            </a:pP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Automation</a:t>
            </a:r>
            <a:r>
              <a:rPr dirty="0" sz="275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75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275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976058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DISADVANTAGES</a:t>
            </a:r>
            <a:r>
              <a:rPr dirty="0" spc="-335"/>
              <a:t> </a:t>
            </a:r>
            <a:r>
              <a:rPr dirty="0" spc="-35"/>
              <a:t>OF</a:t>
            </a:r>
            <a:r>
              <a:rPr dirty="0" spc="-220"/>
              <a:t> </a:t>
            </a:r>
            <a:r>
              <a:rPr dirty="0" spc="-65"/>
              <a:t>MACHINE</a:t>
            </a:r>
            <a:r>
              <a:rPr dirty="0" spc="-434"/>
              <a:t> </a:t>
            </a:r>
            <a:r>
              <a:rPr dirty="0" spc="-6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532" y="1828290"/>
            <a:ext cx="8239125" cy="171323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20"/>
              </a:spcBef>
              <a:buClr>
                <a:srgbClr val="E38312"/>
              </a:buClr>
              <a:buSzPct val="72727"/>
              <a:buFont typeface="Wingdings"/>
              <a:buChar char=""/>
              <a:tabLst>
                <a:tab pos="299085" algn="l"/>
              </a:tabLst>
            </a:pP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75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75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dirty="0" sz="2750" spc="-15">
                <a:solidFill>
                  <a:srgbClr val="404040"/>
                </a:solidFill>
                <a:latin typeface="Calibri"/>
                <a:cs typeface="Calibri"/>
              </a:rPr>
              <a:t>difficult</a:t>
            </a:r>
            <a:r>
              <a:rPr dirty="0" sz="2750" spc="25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75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dirty="0" sz="2750" spc="2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75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Calibri"/>
                <a:cs typeface="Calibri"/>
              </a:rPr>
              <a:t>rectify</a:t>
            </a:r>
            <a:r>
              <a:rPr dirty="0" sz="2750" spc="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75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Wingdings"/>
              <a:buChar char=""/>
              <a:tabLst>
                <a:tab pos="403860" algn="l"/>
              </a:tabLst>
            </a:pPr>
            <a:r>
              <a:rPr dirty="0" sz="2750" spc="1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75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Calibri"/>
                <a:cs typeface="Calibri"/>
              </a:rPr>
              <a:t>Acquisition</a:t>
            </a:r>
            <a:endParaRPr sz="275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Wingdings"/>
              <a:buChar char=""/>
              <a:tabLst>
                <a:tab pos="403860" algn="l"/>
              </a:tabLst>
            </a:pPr>
            <a:r>
              <a:rPr dirty="0" sz="2750" spc="-10">
                <a:solidFill>
                  <a:srgbClr val="404040"/>
                </a:solidFill>
                <a:latin typeface="Calibri"/>
                <a:cs typeface="Calibri"/>
              </a:rPr>
              <a:t>Interpretation</a:t>
            </a:r>
            <a:r>
              <a:rPr dirty="0" sz="2750" spc="2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75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dirty="0" sz="2750" spc="2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Calibri"/>
                <a:cs typeface="Calibri"/>
              </a:rPr>
              <a:t>requires</a:t>
            </a:r>
            <a:r>
              <a:rPr dirty="0" sz="275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3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27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dirty="0" sz="275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75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557657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SUPERVISED</a:t>
            </a:r>
            <a:r>
              <a:rPr dirty="0" spc="40"/>
              <a:t> </a:t>
            </a:r>
            <a:r>
              <a:rPr dirty="0" spc="-7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402" y="1775269"/>
            <a:ext cx="9742170" cy="388874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07950" indent="-9525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07950" algn="l"/>
              </a:tabLst>
            </a:pP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dirty="0" sz="200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ss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40" b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-17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90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65100" algn="l"/>
              </a:tabLst>
            </a:pP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(Discrete</a:t>
            </a:r>
            <a:r>
              <a:rPr dirty="0" sz="2000" spc="-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value).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975"/>
              </a:spcBef>
            </a:pP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20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0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dirty="0" sz="200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20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5" b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dirty="0" sz="2000" spc="3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(Either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Yes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No)</a:t>
            </a:r>
            <a:endParaRPr sz="20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Multi-class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(Gmail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classifies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social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promotions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update)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B)</a:t>
            </a:r>
            <a:r>
              <a:rPr dirty="0" sz="20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endParaRPr sz="2000">
              <a:latin typeface="Calibri"/>
              <a:cs typeface="Calibri"/>
            </a:endParaRPr>
          </a:p>
          <a:p>
            <a:pPr marL="107950" indent="-95250">
              <a:lnSpc>
                <a:spcPct val="100000"/>
              </a:lnSpc>
              <a:spcBef>
                <a:spcPts val="90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07950" algn="l"/>
              </a:tabLst>
            </a:pP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supervised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dirty="0" sz="20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u="heavy" sz="2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continuous</a:t>
            </a:r>
            <a:r>
              <a:rPr dirty="0" u="heavy" sz="2000" spc="3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value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7950" marR="5080" indent="-95250">
              <a:lnSpc>
                <a:spcPct val="79800"/>
              </a:lnSpc>
              <a:spcBef>
                <a:spcPts val="1390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0795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here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closer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dirty="0" u="heavy" sz="2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evaluation is </a:t>
            </a:r>
            <a:r>
              <a:rPr dirty="0" u="heavy" sz="20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done </a:t>
            </a:r>
            <a:r>
              <a:rPr dirty="0" u="heavy" sz="2000" spc="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by </a:t>
            </a:r>
            <a:r>
              <a:rPr dirty="0" u="heavy" sz="2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calculation </a:t>
            </a:r>
            <a:r>
              <a:rPr dirty="0" u="heavy" sz="2000" spc="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the </a:t>
            </a:r>
            <a:r>
              <a:rPr dirty="0" u="heavy" sz="2000" spc="-1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error </a:t>
            </a:r>
            <a:r>
              <a:rPr dirty="0" u="heavy" sz="20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value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Smaller 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error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300" y="542925"/>
            <a:ext cx="471487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94437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Example</a:t>
            </a:r>
            <a:r>
              <a:rPr dirty="0" spc="50"/>
              <a:t> </a:t>
            </a:r>
            <a:r>
              <a:rPr dirty="0" spc="-50"/>
              <a:t>of</a:t>
            </a:r>
            <a:r>
              <a:rPr dirty="0" spc="-65"/>
              <a:t> </a:t>
            </a:r>
            <a:r>
              <a:rPr dirty="0" spc="-80"/>
              <a:t>classification</a:t>
            </a:r>
            <a:r>
              <a:rPr dirty="0" spc="225"/>
              <a:t> </a:t>
            </a:r>
            <a:r>
              <a:rPr dirty="0" spc="-60"/>
              <a:t>and</a:t>
            </a:r>
            <a:r>
              <a:rPr dirty="0" spc="5"/>
              <a:t> </a:t>
            </a:r>
            <a:r>
              <a:rPr dirty="0" spc="-8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557" y="1969770"/>
            <a:ext cx="10150801" cy="41071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1000"/>
              </a:spcBef>
            </a:pPr>
            <a:r>
              <a:rPr dirty="0" spc="-110"/>
              <a:t>IMPORTANT</a:t>
            </a:r>
            <a:r>
              <a:rPr dirty="0" spc="25"/>
              <a:t> </a:t>
            </a:r>
            <a:r>
              <a:rPr dirty="0" spc="-35"/>
              <a:t>OF</a:t>
            </a:r>
            <a:r>
              <a:rPr dirty="0" spc="-90"/>
              <a:t> </a:t>
            </a:r>
            <a:r>
              <a:rPr dirty="0" spc="-75"/>
              <a:t>SUPERVISED</a:t>
            </a:r>
            <a:r>
              <a:rPr dirty="0" spc="100"/>
              <a:t> </a:t>
            </a:r>
            <a:r>
              <a:rPr dirty="0" spc="-70"/>
              <a:t>LEARNING </a:t>
            </a:r>
            <a:r>
              <a:rPr dirty="0" spc="-1070"/>
              <a:t> </a:t>
            </a:r>
            <a:r>
              <a:rPr dirty="0" spc="-50"/>
              <a:t>AND</a:t>
            </a:r>
            <a:r>
              <a:rPr dirty="0" spc="-100"/>
              <a:t> </a:t>
            </a:r>
            <a:r>
              <a:rPr dirty="0" spc="-50"/>
              <a:t>TYPE</a:t>
            </a:r>
            <a:r>
              <a:rPr dirty="0" spc="-70"/>
              <a:t> </a:t>
            </a:r>
            <a:r>
              <a:rPr dirty="0" spc="-35"/>
              <a:t>OF</a:t>
            </a:r>
            <a:r>
              <a:rPr dirty="0" spc="-80"/>
              <a:t> </a:t>
            </a:r>
            <a:r>
              <a:rPr dirty="0" spc="-85"/>
              <a:t>REGRESSION</a:t>
            </a:r>
            <a:r>
              <a:rPr dirty="0" spc="190"/>
              <a:t> </a:t>
            </a:r>
            <a:r>
              <a:rPr dirty="0" spc="-6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192" y="1725231"/>
            <a:ext cx="10285730" cy="33013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385"/>
              </a:spcBef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Supervised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that the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variable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dirty="0" sz="20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supervised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learning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u="heavy" sz="2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learn </a:t>
            </a:r>
            <a:r>
              <a:rPr dirty="0" u="heavy" sz="2000" spc="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 </a:t>
            </a:r>
            <a:r>
              <a:rPr dirty="0" u="heavy" sz="2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function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accurately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predict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variable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based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input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variable.</a:t>
            </a:r>
            <a:endParaRPr sz="2000">
              <a:latin typeface="Calibri"/>
              <a:cs typeface="Calibri"/>
            </a:endParaRPr>
          </a:p>
          <a:p>
            <a:pPr marL="12700" marR="443865">
              <a:lnSpc>
                <a:spcPct val="89100"/>
              </a:lnSpc>
              <a:spcBef>
                <a:spcPts val="1470"/>
              </a:spcBef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Supervised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0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algorithms</a:t>
            </a:r>
            <a:r>
              <a:rPr dirty="0" sz="2000" spc="-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widely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language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vision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medical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diagnosis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speech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recognition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linear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,logistic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dirty="0" sz="2000" spc="3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,support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vector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(SVM),Neural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 spc="-25" b="1">
                <a:latin typeface="Calibri"/>
                <a:cs typeface="Calibri"/>
              </a:rPr>
              <a:t>Type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of</a:t>
            </a:r>
            <a:r>
              <a:rPr dirty="0" sz="2400" spc="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regression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models: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X</a:t>
            </a:r>
            <a:r>
              <a:rPr dirty="0" sz="2000" spc="5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P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40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</a:t>
            </a:r>
            <a:r>
              <a:rPr dirty="0" sz="2000" spc="25">
                <a:latin typeface="Calibri"/>
                <a:cs typeface="Calibri"/>
              </a:rPr>
              <a:t>H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40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10">
                <a:latin typeface="Calibri"/>
                <a:cs typeface="Calibri"/>
              </a:rPr>
              <a:t>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10">
                <a:latin typeface="Calibri"/>
                <a:cs typeface="Calibri"/>
              </a:rPr>
              <a:t>ata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3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35" b="1">
                <a:latin typeface="Calibri"/>
                <a:cs typeface="Calibri"/>
              </a:rPr>
              <a:t>re</a:t>
            </a:r>
            <a:r>
              <a:rPr dirty="0" sz="2000" spc="10" b="1">
                <a:latin typeface="Calibri"/>
                <a:cs typeface="Calibri"/>
              </a:rPr>
              <a:t>d</a:t>
            </a:r>
            <a:r>
              <a:rPr dirty="0" sz="2000" spc="-114" b="1">
                <a:latin typeface="Calibri"/>
                <a:cs typeface="Calibri"/>
              </a:rPr>
              <a:t> </a:t>
            </a:r>
            <a:r>
              <a:rPr dirty="0" sz="2000" spc="30" b="1">
                <a:latin typeface="Calibri"/>
                <a:cs typeface="Calibri"/>
              </a:rPr>
              <a:t>li</a:t>
            </a:r>
            <a:r>
              <a:rPr dirty="0" sz="2000" spc="-30" b="1">
                <a:latin typeface="Calibri"/>
                <a:cs typeface="Calibri"/>
              </a:rPr>
              <a:t>n</a:t>
            </a:r>
            <a:r>
              <a:rPr dirty="0" sz="2000" spc="10" b="1">
                <a:latin typeface="Calibri"/>
                <a:cs typeface="Calibri"/>
              </a:rPr>
              <a:t>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p</a:t>
            </a:r>
            <a:r>
              <a:rPr dirty="0" sz="2000" spc="35" b="1">
                <a:latin typeface="Calibri"/>
                <a:cs typeface="Calibri"/>
              </a:rPr>
              <a:t>re</a:t>
            </a:r>
            <a:r>
              <a:rPr dirty="0" sz="2000" spc="-30" b="1">
                <a:latin typeface="Calibri"/>
                <a:cs typeface="Calibri"/>
              </a:rPr>
              <a:t>d</a:t>
            </a:r>
            <a:r>
              <a:rPr dirty="0" sz="2000" spc="30" b="1">
                <a:latin typeface="Calibri"/>
                <a:cs typeface="Calibri"/>
              </a:rPr>
              <a:t>i</a:t>
            </a:r>
            <a:r>
              <a:rPr dirty="0" sz="2000" spc="-15" b="1">
                <a:latin typeface="Calibri"/>
                <a:cs typeface="Calibri"/>
              </a:rPr>
              <a:t>c</a:t>
            </a:r>
            <a:r>
              <a:rPr dirty="0" sz="2000" spc="-25" b="1">
                <a:latin typeface="Calibri"/>
                <a:cs typeface="Calibri"/>
              </a:rPr>
              <a:t>t</a:t>
            </a:r>
            <a:r>
              <a:rPr dirty="0" sz="2000" spc="30" b="1">
                <a:latin typeface="Calibri"/>
                <a:cs typeface="Calibri"/>
              </a:rPr>
              <a:t>i</a:t>
            </a:r>
            <a:r>
              <a:rPr dirty="0" sz="2000" spc="-30" b="1">
                <a:latin typeface="Calibri"/>
                <a:cs typeface="Calibri"/>
              </a:rPr>
              <a:t>n</a:t>
            </a:r>
            <a:r>
              <a:rPr dirty="0" sz="2000" spc="10" b="1">
                <a:latin typeface="Calibri"/>
                <a:cs typeface="Calibri"/>
              </a:rPr>
              <a:t>g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p</a:t>
            </a:r>
            <a:r>
              <a:rPr dirty="0" sz="2000" spc="30" b="1">
                <a:latin typeface="Calibri"/>
                <a:cs typeface="Calibri"/>
              </a:rPr>
              <a:t>ri</a:t>
            </a:r>
            <a:r>
              <a:rPr dirty="0" sz="2000" spc="-15" b="1">
                <a:latin typeface="Calibri"/>
                <a:cs typeface="Calibri"/>
              </a:rPr>
              <a:t>c</a:t>
            </a:r>
            <a:r>
              <a:rPr dirty="0" sz="2000" spc="10" b="1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7075" y="3638550"/>
            <a:ext cx="8258175" cy="2533650"/>
            <a:chOff x="3267075" y="3638550"/>
            <a:chExt cx="8258175" cy="2533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0" y="3638550"/>
              <a:ext cx="4591050" cy="2533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075" y="4524375"/>
              <a:ext cx="3667125" cy="1647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633984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UNSUPERVISED</a:t>
            </a:r>
            <a:r>
              <a:rPr dirty="0" spc="20"/>
              <a:t> </a:t>
            </a:r>
            <a:r>
              <a:rPr dirty="0" spc="-7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0782" y="1833816"/>
            <a:ext cx="9983470" cy="37877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279400">
              <a:lnSpc>
                <a:spcPts val="2180"/>
              </a:lnSpc>
              <a:spcBef>
                <a:spcPts val="38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Unsupervised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dirty="0" sz="2000" spc="-1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0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neither</a:t>
            </a:r>
            <a:r>
              <a:rPr dirty="0" sz="200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classified </a:t>
            </a:r>
            <a:r>
              <a:rPr dirty="0" sz="2000" spc="-4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nor</a:t>
            </a:r>
            <a:r>
              <a:rPr dirty="0" sz="200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Calibri"/>
                <a:cs typeface="Calibri"/>
              </a:rPr>
              <a:t>labelled</a:t>
            </a:r>
            <a:r>
              <a:rPr dirty="0" sz="2000" spc="-17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allowing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act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without guidance.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  <a:spcBef>
                <a:spcPts val="1095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Here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unsorted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information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according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similarities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differences</a:t>
            </a:r>
            <a:r>
              <a:rPr dirty="0" sz="2000" spc="1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without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prior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12700" marR="328930">
              <a:lnSpc>
                <a:spcPts val="2180"/>
              </a:lnSpc>
              <a:spcBef>
                <a:spcPts val="1385"/>
              </a:spcBef>
            </a:pPr>
            <a:r>
              <a:rPr dirty="0" sz="2000" spc="15" b="1">
                <a:solidFill>
                  <a:srgbClr val="404040"/>
                </a:solidFill>
                <a:latin typeface="Calibri"/>
                <a:cs typeface="Calibri"/>
              </a:rPr>
              <a:t>Supervised</a:t>
            </a:r>
            <a:r>
              <a:rPr dirty="0" sz="2000" spc="-1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(say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x)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variable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(say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y)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Y=f(x).</a:t>
            </a:r>
            <a:endParaRPr sz="2000">
              <a:latin typeface="Calibri"/>
              <a:cs typeface="Calibri"/>
            </a:endParaRPr>
          </a:p>
          <a:p>
            <a:pPr marL="12700" marR="724535">
              <a:lnSpc>
                <a:spcPts val="2100"/>
              </a:lnSpc>
              <a:spcBef>
                <a:spcPts val="1485"/>
              </a:spcBef>
            </a:pPr>
            <a:r>
              <a:rPr dirty="0" sz="2000" spc="15" b="1">
                <a:solidFill>
                  <a:srgbClr val="404040"/>
                </a:solidFill>
                <a:latin typeface="Calibri"/>
                <a:cs typeface="Calibri"/>
              </a:rPr>
              <a:t>Unsupervised</a:t>
            </a:r>
            <a:r>
              <a:rPr dirty="0" sz="2000" spc="-1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000" spc="-1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input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(say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x)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present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corresponding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there.</a:t>
            </a:r>
            <a:endParaRPr sz="2000">
              <a:latin typeface="Calibri"/>
              <a:cs typeface="Calibri"/>
            </a:endParaRPr>
          </a:p>
          <a:p>
            <a:pPr marL="12700" marR="79375">
              <a:lnSpc>
                <a:spcPct val="89200"/>
              </a:lnSpc>
              <a:spcBef>
                <a:spcPts val="145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aim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unsupervised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2000" spc="-114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0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dirty="0" sz="2000" spc="-1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learn </a:t>
            </a:r>
            <a:r>
              <a:rPr dirty="0" sz="2000" spc="-434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5" b="1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about 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the data.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Algorithms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left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own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devises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discover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present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interesting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8128634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Example</a:t>
            </a:r>
            <a:r>
              <a:rPr dirty="0" spc="45"/>
              <a:t> </a:t>
            </a:r>
            <a:r>
              <a:rPr dirty="0" spc="-50"/>
              <a:t>of</a:t>
            </a:r>
            <a:r>
              <a:rPr dirty="0" spc="-65"/>
              <a:t> </a:t>
            </a:r>
            <a:r>
              <a:rPr dirty="0" spc="-60"/>
              <a:t>Unsupervised</a:t>
            </a:r>
            <a:r>
              <a:rPr dirty="0" spc="150"/>
              <a:t> </a:t>
            </a:r>
            <a:r>
              <a:rPr dirty="0" spc="-7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0782" y="1833816"/>
            <a:ext cx="9876155" cy="36918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127000">
              <a:lnSpc>
                <a:spcPts val="2180"/>
              </a:lnSpc>
              <a:spcBef>
                <a:spcPts val="380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Suppose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basket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filled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200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fresh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fruits.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arrange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fruits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place.</a:t>
            </a:r>
            <a:endParaRPr sz="2000">
              <a:latin typeface="Calibri"/>
              <a:cs typeface="Calibri"/>
            </a:endParaRPr>
          </a:p>
          <a:p>
            <a:pPr marL="12700" marR="5080" indent="57150">
              <a:lnSpc>
                <a:spcPct val="89700"/>
              </a:lnSpc>
              <a:spcBef>
                <a:spcPts val="134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information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about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those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fruits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beforehand,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that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fruits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seen 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discovered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group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fruits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without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prior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knowledge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about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those.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First,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physical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characteristic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particular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fruit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selected.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Suppose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color.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fruits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arranged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basis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color.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205"/>
              </a:spcBef>
            </a:pPr>
            <a:r>
              <a:rPr dirty="0" sz="2000" spc="-10" b="1">
                <a:solidFill>
                  <a:srgbClr val="92D050"/>
                </a:solidFill>
                <a:latin typeface="Calibri"/>
                <a:cs typeface="Calibri"/>
              </a:rPr>
              <a:t>The</a:t>
            </a:r>
            <a:r>
              <a:rPr dirty="0" sz="2000" spc="2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92D050"/>
                </a:solidFill>
                <a:latin typeface="Calibri"/>
                <a:cs typeface="Calibri"/>
              </a:rPr>
              <a:t>groups</a:t>
            </a:r>
            <a:r>
              <a:rPr dirty="0" sz="2000" spc="-13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92D050"/>
                </a:solidFill>
                <a:latin typeface="Calibri"/>
                <a:cs typeface="Calibri"/>
              </a:rPr>
              <a:t>will</a:t>
            </a:r>
            <a:r>
              <a:rPr dirty="0" sz="2000" spc="-5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92D050"/>
                </a:solidFill>
                <a:latin typeface="Calibri"/>
                <a:cs typeface="Calibri"/>
              </a:rPr>
              <a:t>be</a:t>
            </a:r>
            <a:r>
              <a:rPr dirty="0" sz="2000" spc="3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92D050"/>
                </a:solidFill>
                <a:latin typeface="Calibri"/>
                <a:cs typeface="Calibri"/>
              </a:rPr>
              <a:t>something</a:t>
            </a:r>
            <a:r>
              <a:rPr dirty="0" sz="2000" spc="-14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92D050"/>
                </a:solidFill>
                <a:latin typeface="Calibri"/>
                <a:cs typeface="Calibri"/>
              </a:rPr>
              <a:t>as</a:t>
            </a:r>
            <a:r>
              <a:rPr dirty="0" sz="2000" spc="-6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92D050"/>
                </a:solidFill>
                <a:latin typeface="Calibri"/>
                <a:cs typeface="Calibri"/>
              </a:rPr>
              <a:t>shown</a:t>
            </a:r>
            <a:r>
              <a:rPr dirty="0" sz="2000" spc="-4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000" spc="25" b="1">
                <a:solidFill>
                  <a:srgbClr val="92D050"/>
                </a:solidFill>
                <a:latin typeface="Calibri"/>
                <a:cs typeface="Calibri"/>
              </a:rPr>
              <a:t>below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-1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fruit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classified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basis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color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130"/>
              </a:spcBef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RED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 COLOR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apples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cherry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fruits.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GREEN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COLOR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bananas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grapes.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RED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COLOR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apple.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RED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 COLOR</a:t>
            </a:r>
            <a:r>
              <a:rPr dirty="0" sz="20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8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dirty="0" sz="200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cherry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fruits.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GREEN</a:t>
            </a:r>
            <a:r>
              <a:rPr dirty="0" sz="200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COLOR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SIZE: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bananas.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GREEN</a:t>
            </a:r>
            <a:r>
              <a:rPr dirty="0" sz="200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COLOR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8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grapes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1000"/>
              </a:spcBef>
            </a:pPr>
            <a:r>
              <a:rPr dirty="0" spc="-100"/>
              <a:t>Difference</a:t>
            </a:r>
            <a:r>
              <a:rPr dirty="0" spc="125"/>
              <a:t> </a:t>
            </a:r>
            <a:r>
              <a:rPr dirty="0" spc="-65"/>
              <a:t>Between</a:t>
            </a:r>
            <a:r>
              <a:rPr dirty="0" spc="5"/>
              <a:t> </a:t>
            </a:r>
            <a:r>
              <a:rPr dirty="0" spc="-60"/>
              <a:t>supervised</a:t>
            </a:r>
            <a:r>
              <a:rPr dirty="0" spc="80"/>
              <a:t> </a:t>
            </a:r>
            <a:r>
              <a:rPr dirty="0" spc="-60"/>
              <a:t>and </a:t>
            </a:r>
            <a:r>
              <a:rPr dirty="0" spc="-1070"/>
              <a:t> </a:t>
            </a:r>
            <a:r>
              <a:rPr dirty="0" spc="-65"/>
              <a:t>unsupervised</a:t>
            </a:r>
            <a:r>
              <a:rPr dirty="0" spc="160"/>
              <a:t> </a:t>
            </a:r>
            <a:r>
              <a:rPr dirty="0" spc="-10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532" y="1695240"/>
            <a:ext cx="7945120" cy="4088129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215"/>
              </a:spcBef>
            </a:pP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000" spc="-1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3204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classifying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challenging.</a:t>
            </a:r>
            <a:endParaRPr sz="20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1205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3204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collecting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produces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from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u="heavy" sz="20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previous</a:t>
            </a:r>
            <a:r>
              <a:rPr dirty="0" u="heavy" sz="2000" spc="-5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experience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99085" algn="l"/>
              </a:tabLst>
            </a:pP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estimating</a:t>
            </a:r>
            <a:r>
              <a:rPr dirty="0" sz="2000" spc="-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dirty="0" sz="2000" spc="-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sample.</a:t>
            </a:r>
            <a:endParaRPr sz="20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205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99085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dirty="0" sz="2000" spc="-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learning.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1130"/>
              </a:spcBef>
            </a:pP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000" spc="-19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 b="1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10" b="1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412750" indent="-400685">
              <a:lnSpc>
                <a:spcPct val="100000"/>
              </a:lnSpc>
              <a:spcBef>
                <a:spcPts val="1205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412750" algn="l"/>
                <a:tab pos="413384" algn="l"/>
              </a:tabLst>
            </a:pP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require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0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labelled.</a:t>
            </a:r>
            <a:endParaRPr sz="20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3204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Capable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previously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unknow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99085" algn="l"/>
              </a:tabLst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often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1000"/>
              </a:spcBef>
            </a:pPr>
            <a:r>
              <a:rPr dirty="0" u="heavy" spc="-25">
                <a:uFill>
                  <a:solidFill>
                    <a:srgbClr val="404040"/>
                  </a:solidFill>
                </a:uFill>
              </a:rPr>
              <a:t>WHY</a:t>
            </a:r>
            <a:r>
              <a:rPr dirty="0" u="heavy" spc="-340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70">
                <a:uFill>
                  <a:solidFill>
                    <a:srgbClr val="404040"/>
                  </a:solidFill>
                </a:uFill>
              </a:rPr>
              <a:t>STRUCTURAL</a:t>
            </a:r>
            <a:r>
              <a:rPr dirty="0" u="heavy" spc="-39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110">
                <a:uFill>
                  <a:solidFill>
                    <a:srgbClr val="404040"/>
                  </a:solidFill>
                </a:uFill>
              </a:rPr>
              <a:t>HEALTH</a:t>
            </a:r>
            <a:r>
              <a:rPr dirty="0" u="heavy" spc="-38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85">
                <a:uFill>
                  <a:solidFill>
                    <a:srgbClr val="404040"/>
                  </a:solidFill>
                </a:uFill>
              </a:rPr>
              <a:t>MONITORING </a:t>
            </a:r>
            <a:r>
              <a:rPr dirty="0" spc="-1070"/>
              <a:t> </a:t>
            </a:r>
            <a:r>
              <a:rPr dirty="0" u="heavy" spc="-25">
                <a:uFill>
                  <a:solidFill>
                    <a:srgbClr val="404040"/>
                  </a:solidFill>
                </a:uFill>
              </a:rPr>
              <a:t>IS</a:t>
            </a:r>
            <a:r>
              <a:rPr dirty="0" u="heavy" spc="-190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404040"/>
                  </a:solidFill>
                </a:uFill>
              </a:rPr>
              <a:t>NEEDED?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0782" y="1814766"/>
            <a:ext cx="10001885" cy="31197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just" marL="12700" marR="5080">
              <a:lnSpc>
                <a:spcPts val="3080"/>
              </a:lnSpc>
              <a:spcBef>
                <a:spcPts val="409"/>
              </a:spcBef>
            </a:pP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Structural</a:t>
            </a:r>
            <a:r>
              <a:rPr dirty="0" sz="275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01F5F"/>
                </a:solidFill>
                <a:latin typeface="Calibri"/>
                <a:cs typeface="Calibri"/>
              </a:rPr>
              <a:t>health</a:t>
            </a:r>
            <a:r>
              <a:rPr dirty="0" sz="2750" spc="20">
                <a:solidFill>
                  <a:srgbClr val="001F5F"/>
                </a:solidFill>
                <a:latin typeface="Calibri"/>
                <a:cs typeface="Calibri"/>
              </a:rPr>
              <a:t> monitoring</a:t>
            </a:r>
            <a:r>
              <a:rPr dirty="0" sz="2750" spc="25">
                <a:solidFill>
                  <a:srgbClr val="001F5F"/>
                </a:solidFill>
                <a:latin typeface="Calibri"/>
                <a:cs typeface="Calibri"/>
              </a:rPr>
              <a:t> is</a:t>
            </a:r>
            <a:r>
              <a:rPr dirty="0" sz="275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dirty="0" sz="275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275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001F5F"/>
                </a:solidFill>
                <a:latin typeface="Calibri"/>
                <a:cs typeface="Calibri"/>
              </a:rPr>
              <a:t>visualize</a:t>
            </a:r>
            <a:r>
              <a:rPr dirty="0" sz="2750" spc="15" b="1">
                <a:solidFill>
                  <a:srgbClr val="001F5F"/>
                </a:solidFill>
                <a:latin typeface="Calibri"/>
                <a:cs typeface="Calibri"/>
              </a:rPr>
              <a:t> hidden</a:t>
            </a:r>
            <a:r>
              <a:rPr dirty="0" sz="2750" spc="2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35" b="1">
                <a:solidFill>
                  <a:srgbClr val="001F5F"/>
                </a:solidFill>
                <a:latin typeface="Calibri"/>
                <a:cs typeface="Calibri"/>
              </a:rPr>
              <a:t>damage </a:t>
            </a:r>
            <a:r>
              <a:rPr dirty="0" sz="2750" spc="-6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001F5F"/>
                </a:solidFill>
                <a:latin typeface="Calibri"/>
                <a:cs typeface="Calibri"/>
              </a:rPr>
              <a:t>inside</a:t>
            </a:r>
            <a:r>
              <a:rPr dirty="0" sz="2750" spc="5" b="1">
                <a:solidFill>
                  <a:srgbClr val="001F5F"/>
                </a:solidFill>
                <a:latin typeface="Calibri"/>
                <a:cs typeface="Calibri"/>
              </a:rPr>
              <a:t> infrastructure.</a:t>
            </a:r>
            <a:endParaRPr sz="2750">
              <a:latin typeface="Calibri"/>
              <a:cs typeface="Calibri"/>
            </a:endParaRPr>
          </a:p>
          <a:p>
            <a:pPr algn="just" marL="12700" marR="12065">
              <a:lnSpc>
                <a:spcPct val="91000"/>
              </a:lnSpc>
              <a:spcBef>
                <a:spcPts val="1365"/>
              </a:spcBef>
            </a:pP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Structural</a:t>
            </a:r>
            <a:r>
              <a:rPr dirty="0" sz="275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01F5F"/>
                </a:solidFill>
                <a:latin typeface="Calibri"/>
                <a:cs typeface="Calibri"/>
              </a:rPr>
              <a:t>health</a:t>
            </a:r>
            <a:r>
              <a:rPr dirty="0" sz="275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01F5F"/>
                </a:solidFill>
                <a:latin typeface="Calibri"/>
                <a:cs typeface="Calibri"/>
              </a:rPr>
              <a:t>monitoring</a:t>
            </a:r>
            <a:r>
              <a:rPr dirty="0" sz="275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001F5F"/>
                </a:solidFill>
                <a:latin typeface="Calibri"/>
                <a:cs typeface="Calibri"/>
              </a:rPr>
              <a:t>aims</a:t>
            </a:r>
            <a:r>
              <a:rPr dirty="0" sz="2750" spc="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2750" spc="2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001F5F"/>
                </a:solidFill>
                <a:latin typeface="Calibri"/>
                <a:cs typeface="Calibri"/>
              </a:rPr>
              <a:t>identify</a:t>
            </a:r>
            <a:r>
              <a:rPr dirty="0" sz="2750" spc="2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z="2750" spc="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001F5F"/>
                </a:solidFill>
                <a:latin typeface="Calibri"/>
                <a:cs typeface="Calibri"/>
              </a:rPr>
              <a:t>detect</a:t>
            </a:r>
            <a:r>
              <a:rPr dirty="0" sz="2750" spc="2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dirty="0" sz="2750" spc="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001F5F"/>
                </a:solidFill>
                <a:latin typeface="Calibri"/>
                <a:cs typeface="Calibri"/>
              </a:rPr>
              <a:t>characterize </a:t>
            </a:r>
            <a:r>
              <a:rPr dirty="0" sz="2750" spc="15" b="1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750" spc="10" b="1">
                <a:solidFill>
                  <a:srgbClr val="001F5F"/>
                </a:solidFill>
                <a:latin typeface="Calibri"/>
                <a:cs typeface="Calibri"/>
              </a:rPr>
              <a:t>degradation </a:t>
            </a:r>
            <a:r>
              <a:rPr dirty="0" sz="2750" spc="5" b="1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dirty="0" sz="2750" spc="20" b="1">
                <a:solidFill>
                  <a:srgbClr val="001F5F"/>
                </a:solidFill>
                <a:latin typeface="Calibri"/>
                <a:cs typeface="Calibri"/>
              </a:rPr>
              <a:t>damage </a:t>
            </a:r>
            <a:r>
              <a:rPr dirty="0" sz="2750" spc="25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dirty="0" sz="2750" spc="20">
                <a:solidFill>
                  <a:srgbClr val="001F5F"/>
                </a:solidFill>
                <a:latin typeface="Calibri"/>
                <a:cs typeface="Calibri"/>
              </a:rPr>
              <a:t>all types </a:t>
            </a:r>
            <a:r>
              <a:rPr dirty="0" sz="2750" spc="25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dirty="0" sz="2750" spc="15">
                <a:solidFill>
                  <a:srgbClr val="001F5F"/>
                </a:solidFill>
                <a:latin typeface="Calibri"/>
                <a:cs typeface="Calibri"/>
              </a:rPr>
              <a:t>Engineering </a:t>
            </a:r>
            <a:r>
              <a:rPr dirty="0" sz="2750" spc="-6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01F5F"/>
                </a:solidFill>
                <a:latin typeface="Calibri"/>
                <a:cs typeface="Calibri"/>
              </a:rPr>
              <a:t>Structure</a:t>
            </a:r>
            <a:r>
              <a:rPr dirty="0" sz="2750" spc="18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25">
                <a:solidFill>
                  <a:srgbClr val="001F5F"/>
                </a:solidFill>
                <a:latin typeface="Calibri"/>
                <a:cs typeface="Calibri"/>
              </a:rPr>
              <a:t>like</a:t>
            </a:r>
            <a:r>
              <a:rPr dirty="0" sz="2750" spc="8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01F5F"/>
                </a:solidFill>
                <a:latin typeface="Calibri"/>
                <a:cs typeface="Calibri"/>
              </a:rPr>
              <a:t>highways</a:t>
            </a:r>
            <a:r>
              <a:rPr dirty="0" sz="2750" spc="17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z="2750" spc="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01F5F"/>
                </a:solidFill>
                <a:latin typeface="Calibri"/>
                <a:cs typeface="Calibri"/>
              </a:rPr>
              <a:t>railways</a:t>
            </a:r>
            <a:r>
              <a:rPr dirty="0" sz="2750" spc="10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z="275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01F5F"/>
                </a:solidFill>
                <a:latin typeface="Calibri"/>
                <a:cs typeface="Calibri"/>
              </a:rPr>
              <a:t>bridges</a:t>
            </a:r>
            <a:r>
              <a:rPr dirty="0" sz="2750" spc="17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z="275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01F5F"/>
                </a:solidFill>
                <a:latin typeface="Calibri"/>
                <a:cs typeface="Calibri"/>
              </a:rPr>
              <a:t>buildings</a:t>
            </a:r>
            <a:r>
              <a:rPr dirty="0" sz="2750" spc="39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01F5F"/>
                </a:solidFill>
                <a:latin typeface="Calibri"/>
                <a:cs typeface="Calibri"/>
              </a:rPr>
              <a:t>etc</a:t>
            </a:r>
            <a:r>
              <a:rPr dirty="0" sz="2750" spc="7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  <a:p>
            <a:pPr algn="just" marL="12700" marR="15875">
              <a:lnSpc>
                <a:spcPts val="3080"/>
              </a:lnSpc>
              <a:spcBef>
                <a:spcPts val="1415"/>
              </a:spcBef>
            </a:pPr>
            <a:r>
              <a:rPr dirty="0" u="heavy" sz="2750" spc="5" b="1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Objective</a:t>
            </a:r>
            <a:r>
              <a:rPr dirty="0" sz="2750" spc="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01F5F"/>
                </a:solidFill>
                <a:latin typeface="Calibri"/>
                <a:cs typeface="Calibri"/>
              </a:rPr>
              <a:t>:-</a:t>
            </a:r>
            <a:r>
              <a:rPr dirty="0" sz="275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01F5F"/>
                </a:solidFill>
                <a:latin typeface="Calibri"/>
                <a:cs typeface="Calibri"/>
              </a:rPr>
              <a:t>Accurately</a:t>
            </a:r>
            <a:r>
              <a:rPr dirty="0" sz="27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identify</a:t>
            </a:r>
            <a:r>
              <a:rPr dirty="0" sz="275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3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750" spc="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01F5F"/>
                </a:solidFill>
                <a:latin typeface="Calibri"/>
                <a:cs typeface="Calibri"/>
              </a:rPr>
              <a:t>current</a:t>
            </a:r>
            <a:r>
              <a:rPr dirty="0" sz="275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01F5F"/>
                </a:solidFill>
                <a:latin typeface="Calibri"/>
                <a:cs typeface="Calibri"/>
              </a:rPr>
              <a:t>state</a:t>
            </a:r>
            <a:r>
              <a:rPr dirty="0" sz="275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dirty="0" sz="275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01F5F"/>
                </a:solidFill>
                <a:latin typeface="Calibri"/>
                <a:cs typeface="Calibri"/>
              </a:rPr>
              <a:t>health</a:t>
            </a:r>
            <a:r>
              <a:rPr dirty="0" sz="275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3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dirty="0" sz="2750" spc="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01F5F"/>
                </a:solidFill>
                <a:latin typeface="Calibri"/>
                <a:cs typeface="Calibri"/>
              </a:rPr>
              <a:t>behaviour</a:t>
            </a:r>
            <a:r>
              <a:rPr dirty="0" sz="2750" spc="2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dirty="0" sz="275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750" spc="9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01F5F"/>
                </a:solidFill>
                <a:latin typeface="Calibri"/>
                <a:cs typeface="Calibri"/>
              </a:rPr>
              <a:t>structure</a:t>
            </a:r>
            <a:r>
              <a:rPr dirty="0" sz="2750" spc="17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dirty="0" sz="2750" spc="7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dirty="0" sz="2750" spc="16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monitored</a:t>
            </a:r>
            <a:r>
              <a:rPr dirty="0" sz="2750" spc="9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1F5F"/>
                </a:solidFill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6413"/>
            <a:ext cx="5695315" cy="9410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6000" spc="-65">
                <a:uFill>
                  <a:solidFill>
                    <a:srgbClr val="404040"/>
                  </a:solidFill>
                </a:uFill>
              </a:rPr>
              <a:t>B</a:t>
            </a:r>
            <a:r>
              <a:rPr dirty="0" u="heavy" sz="6000">
                <a:uFill>
                  <a:solidFill>
                    <a:srgbClr val="404040"/>
                  </a:solidFill>
                </a:uFill>
              </a:rPr>
              <a:t>E</a:t>
            </a:r>
            <a:r>
              <a:rPr dirty="0" u="heavy" sz="6000" spc="-90">
                <a:uFill>
                  <a:solidFill>
                    <a:srgbClr val="404040"/>
                  </a:solidFill>
                </a:uFill>
              </a:rPr>
              <a:t>N</a:t>
            </a:r>
            <a:r>
              <a:rPr dirty="0" u="heavy" sz="6000" spc="-85">
                <a:uFill>
                  <a:solidFill>
                    <a:srgbClr val="404040"/>
                  </a:solidFill>
                </a:uFill>
              </a:rPr>
              <a:t>E</a:t>
            </a:r>
            <a:r>
              <a:rPr dirty="0" u="heavy" sz="6000" spc="-140">
                <a:uFill>
                  <a:solidFill>
                    <a:srgbClr val="404040"/>
                  </a:solidFill>
                </a:uFill>
              </a:rPr>
              <a:t>F</a:t>
            </a:r>
            <a:r>
              <a:rPr dirty="0" u="heavy" sz="6000" spc="-45">
                <a:uFill>
                  <a:solidFill>
                    <a:srgbClr val="404040"/>
                  </a:solidFill>
                </a:uFill>
              </a:rPr>
              <a:t>I</a:t>
            </a:r>
            <a:r>
              <a:rPr dirty="0" u="heavy" sz="6000" spc="-130">
                <a:uFill>
                  <a:solidFill>
                    <a:srgbClr val="404040"/>
                  </a:solidFill>
                </a:uFill>
              </a:rPr>
              <a:t>T</a:t>
            </a:r>
            <a:r>
              <a:rPr dirty="0" u="heavy" sz="6000">
                <a:uFill>
                  <a:solidFill>
                    <a:srgbClr val="404040"/>
                  </a:solidFill>
                </a:uFill>
              </a:rPr>
              <a:t>S</a:t>
            </a:r>
            <a:r>
              <a:rPr dirty="0" u="heavy" sz="6000" spc="-400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z="6000" spc="-30">
                <a:uFill>
                  <a:solidFill>
                    <a:srgbClr val="404040"/>
                  </a:solidFill>
                </a:uFill>
              </a:rPr>
              <a:t>O</a:t>
            </a:r>
            <a:r>
              <a:rPr dirty="0" u="heavy" sz="6000">
                <a:uFill>
                  <a:solidFill>
                    <a:srgbClr val="404040"/>
                  </a:solidFill>
                </a:uFill>
              </a:rPr>
              <a:t>F</a:t>
            </a:r>
            <a:r>
              <a:rPr dirty="0" u="heavy" sz="6000" spc="-29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z="6000" spc="-20">
                <a:uFill>
                  <a:solidFill>
                    <a:srgbClr val="404040"/>
                  </a:solidFill>
                </a:uFill>
              </a:rPr>
              <a:t>S</a:t>
            </a:r>
            <a:r>
              <a:rPr dirty="0" u="heavy" sz="6000" spc="-45">
                <a:uFill>
                  <a:solidFill>
                    <a:srgbClr val="404040"/>
                  </a:solidFill>
                </a:uFill>
              </a:rPr>
              <a:t>H</a:t>
            </a:r>
            <a:r>
              <a:rPr dirty="0" u="heavy" sz="6000" spc="5">
                <a:uFill>
                  <a:solidFill>
                    <a:srgbClr val="404040"/>
                  </a:solidFill>
                </a:uFill>
              </a:rPr>
              <a:t>M</a:t>
            </a:r>
            <a:r>
              <a:rPr dirty="0" sz="6000" spc="-355"/>
              <a:t> </a:t>
            </a:r>
            <a:r>
              <a:rPr dirty="0"/>
              <a:t>: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85532" y="1115057"/>
            <a:ext cx="6872605" cy="460248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u="heavy" sz="30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MAINTENANCE</a:t>
            </a:r>
            <a:r>
              <a:rPr dirty="0" u="heavy" sz="3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3000" spc="-1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/OPERABILITY</a:t>
            </a:r>
            <a:endParaRPr sz="3000">
              <a:latin typeface="Arial MT"/>
              <a:cs typeface="Arial MT"/>
            </a:endParaRPr>
          </a:p>
          <a:p>
            <a:pPr marL="130175" indent="-118110">
              <a:lnSpc>
                <a:spcPct val="100000"/>
              </a:lnSpc>
              <a:spcBef>
                <a:spcPts val="480"/>
              </a:spcBef>
              <a:buClr>
                <a:srgbClr val="E38312"/>
              </a:buClr>
              <a:buSzPct val="96153"/>
              <a:buFont typeface="Arial MT"/>
              <a:buChar char="•"/>
              <a:tabLst>
                <a:tab pos="130810" algn="l"/>
              </a:tabLst>
            </a:pPr>
            <a:r>
              <a:rPr dirty="0" sz="260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dirty="0" sz="26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Calibri"/>
                <a:cs typeface="Calibri"/>
              </a:rPr>
              <a:t>reliability,</a:t>
            </a:r>
            <a:r>
              <a:rPr dirty="0" sz="2600" spc="-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dirty="0" sz="2600" spc="-1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6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04040"/>
                </a:solidFill>
                <a:latin typeface="Calibri"/>
                <a:cs typeface="Calibri"/>
              </a:rPr>
              <a:t>availability.</a:t>
            </a:r>
            <a:endParaRPr sz="2600">
              <a:latin typeface="Calibri"/>
              <a:cs typeface="Calibri"/>
            </a:endParaRPr>
          </a:p>
          <a:p>
            <a:pPr marL="130175" indent="-118110">
              <a:lnSpc>
                <a:spcPct val="100000"/>
              </a:lnSpc>
              <a:spcBef>
                <a:spcPts val="484"/>
              </a:spcBef>
              <a:buClr>
                <a:srgbClr val="E38312"/>
              </a:buClr>
              <a:buSzPct val="96153"/>
              <a:buFont typeface="Arial MT"/>
              <a:buChar char="•"/>
              <a:tabLst>
                <a:tab pos="130810" algn="l"/>
              </a:tabLst>
            </a:pPr>
            <a:r>
              <a:rPr dirty="0" sz="2600">
                <a:solidFill>
                  <a:srgbClr val="404040"/>
                </a:solidFill>
                <a:latin typeface="Calibri"/>
                <a:cs typeface="Calibri"/>
              </a:rPr>
              <a:t>Minimize</a:t>
            </a:r>
            <a:r>
              <a:rPr dirty="0" sz="2600" spc="-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Calibri"/>
                <a:cs typeface="Calibri"/>
              </a:rPr>
              <a:t>downtime.</a:t>
            </a:r>
            <a:endParaRPr sz="2600">
              <a:latin typeface="Calibri"/>
              <a:cs typeface="Calibri"/>
            </a:endParaRPr>
          </a:p>
          <a:p>
            <a:pPr marL="130175" indent="-118110">
              <a:lnSpc>
                <a:spcPct val="100000"/>
              </a:lnSpc>
              <a:spcBef>
                <a:spcPts val="484"/>
              </a:spcBef>
              <a:buClr>
                <a:srgbClr val="E38312"/>
              </a:buClr>
              <a:buSzPct val="96153"/>
              <a:buFont typeface="Arial MT"/>
              <a:buChar char="•"/>
              <a:tabLst>
                <a:tab pos="130810" algn="l"/>
              </a:tabLst>
            </a:pPr>
            <a:r>
              <a:rPr dirty="0" sz="2600" spc="-6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600" spc="-20">
                <a:solidFill>
                  <a:srgbClr val="404040"/>
                </a:solidFill>
                <a:latin typeface="Calibri"/>
                <a:cs typeface="Calibri"/>
              </a:rPr>
              <a:t>edu</a:t>
            </a:r>
            <a:r>
              <a:rPr dirty="0" sz="2600" spc="2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600" spc="1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6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600" spc="1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2600" spc="-2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600" spc="-8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600" spc="2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600" spc="5">
                <a:solidFill>
                  <a:srgbClr val="404040"/>
                </a:solidFill>
                <a:latin typeface="Calibri"/>
                <a:cs typeface="Calibri"/>
              </a:rPr>
              <a:t>ll</a:t>
            </a:r>
            <a:r>
              <a:rPr dirty="0" sz="26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2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2600" spc="2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600" spc="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600" spc="-2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600" spc="2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600" spc="-2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dirty="0" sz="2600" spc="2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600" spc="-2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600" spc="2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600" spc="1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600" spc="-1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2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600" spc="-2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600" spc="25">
                <a:solidFill>
                  <a:srgbClr val="404040"/>
                </a:solidFill>
                <a:latin typeface="Calibri"/>
                <a:cs typeface="Calibri"/>
              </a:rPr>
              <a:t>sts</a:t>
            </a:r>
            <a:r>
              <a:rPr dirty="0" sz="2600" spc="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9539" indent="-117475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SzPct val="96153"/>
              <a:buFont typeface="Arial MT"/>
              <a:buChar char="•"/>
              <a:tabLst>
                <a:tab pos="130175" algn="l"/>
              </a:tabLst>
            </a:pPr>
            <a:r>
              <a:rPr dirty="0" sz="2600" spc="-15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dirty="0" sz="26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Calibri"/>
                <a:cs typeface="Calibri"/>
              </a:rPr>
              <a:t>improvement</a:t>
            </a:r>
            <a:r>
              <a:rPr dirty="0" sz="2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6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Calibri"/>
                <a:cs typeface="Calibri"/>
              </a:rPr>
              <a:t>designs</a:t>
            </a:r>
            <a:r>
              <a:rPr dirty="0" sz="26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6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04040"/>
                </a:solidFill>
                <a:latin typeface="Calibri"/>
                <a:cs typeface="Calibri"/>
              </a:rPr>
              <a:t>construction.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38312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30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DESIGNS</a:t>
            </a:r>
            <a:endParaRPr sz="30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480"/>
              </a:spcBef>
              <a:buClr>
                <a:srgbClr val="E38312"/>
              </a:buClr>
              <a:buSzPct val="96153"/>
              <a:buFont typeface="Arial MT"/>
              <a:buChar char="•"/>
              <a:tabLst>
                <a:tab pos="130175" algn="l"/>
              </a:tabLst>
            </a:pPr>
            <a:r>
              <a:rPr dirty="0" sz="2600">
                <a:solidFill>
                  <a:srgbClr val="404040"/>
                </a:solidFill>
                <a:latin typeface="Calibri"/>
                <a:cs typeface="Calibri"/>
              </a:rPr>
              <a:t>Optimize</a:t>
            </a:r>
            <a:r>
              <a:rPr dirty="0" sz="2600" spc="-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04040"/>
                </a:solidFill>
                <a:latin typeface="Calibri"/>
                <a:cs typeface="Calibri"/>
              </a:rPr>
              <a:t>structural</a:t>
            </a:r>
            <a:r>
              <a:rPr dirty="0" sz="26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Calibri"/>
                <a:cs typeface="Calibri"/>
              </a:rPr>
              <a:t>efficiency.</a:t>
            </a:r>
            <a:endParaRPr sz="2600">
              <a:latin typeface="Calibri"/>
              <a:cs typeface="Calibri"/>
            </a:endParaRPr>
          </a:p>
          <a:p>
            <a:pPr marL="129539" indent="-117475">
              <a:lnSpc>
                <a:spcPct val="100000"/>
              </a:lnSpc>
              <a:spcBef>
                <a:spcPts val="484"/>
              </a:spcBef>
              <a:buClr>
                <a:srgbClr val="E38312"/>
              </a:buClr>
              <a:buSzPct val="96153"/>
              <a:buFont typeface="Arial MT"/>
              <a:buChar char="•"/>
              <a:tabLst>
                <a:tab pos="130175" algn="l"/>
              </a:tabLst>
            </a:pPr>
            <a:r>
              <a:rPr dirty="0" sz="2600">
                <a:solidFill>
                  <a:srgbClr val="404040"/>
                </a:solidFill>
                <a:latin typeface="Calibri"/>
                <a:cs typeface="Calibri"/>
              </a:rPr>
              <a:t>Develop</a:t>
            </a:r>
            <a:r>
              <a:rPr dirty="0" sz="26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600" spc="-5">
                <a:solidFill>
                  <a:srgbClr val="404040"/>
                </a:solidFill>
                <a:latin typeface="Calibri"/>
                <a:cs typeface="Calibri"/>
              </a:rPr>
              <a:t> design</a:t>
            </a:r>
            <a:r>
              <a:rPr dirty="0" sz="26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Calibri"/>
                <a:cs typeface="Calibri"/>
              </a:rPr>
              <a:t>philosophies.</a:t>
            </a:r>
            <a:endParaRPr sz="2600">
              <a:latin typeface="Calibri"/>
              <a:cs typeface="Calibri"/>
            </a:endParaRPr>
          </a:p>
          <a:p>
            <a:pPr marL="129539" indent="-117475">
              <a:lnSpc>
                <a:spcPct val="100000"/>
              </a:lnSpc>
              <a:spcBef>
                <a:spcPts val="484"/>
              </a:spcBef>
              <a:buClr>
                <a:srgbClr val="E38312"/>
              </a:buClr>
              <a:buSzPct val="96153"/>
              <a:buFont typeface="Arial MT"/>
              <a:buChar char="•"/>
              <a:tabLst>
                <a:tab pos="130175" algn="l"/>
              </a:tabLst>
            </a:pPr>
            <a:r>
              <a:rPr dirty="0" sz="2600" spc="-5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dirty="0" sz="2600" spc="-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Calibri"/>
                <a:cs typeface="Calibri"/>
              </a:rPr>
              <a:t>weight.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543813"/>
            <a:ext cx="4715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pc="-5">
                <a:uFill>
                  <a:solidFill>
                    <a:srgbClr val="404040"/>
                  </a:solidFill>
                </a:uFill>
              </a:rPr>
              <a:t>A</a:t>
            </a:r>
            <a:r>
              <a:rPr dirty="0" u="heavy" spc="-50">
                <a:uFill>
                  <a:solidFill>
                    <a:srgbClr val="404040"/>
                  </a:solidFill>
                </a:uFill>
              </a:rPr>
              <a:t>P</a:t>
            </a:r>
            <a:r>
              <a:rPr dirty="0" u="heavy" spc="-40">
                <a:uFill>
                  <a:solidFill>
                    <a:srgbClr val="404040"/>
                  </a:solidFill>
                </a:uFill>
              </a:rPr>
              <a:t>P</a:t>
            </a:r>
            <a:r>
              <a:rPr dirty="0" u="heavy" spc="-155">
                <a:uFill>
                  <a:solidFill>
                    <a:srgbClr val="404040"/>
                  </a:solidFill>
                </a:uFill>
              </a:rPr>
              <a:t>R</a:t>
            </a:r>
            <a:r>
              <a:rPr dirty="0" u="heavy" spc="-220">
                <a:uFill>
                  <a:solidFill>
                    <a:srgbClr val="404040"/>
                  </a:solidFill>
                </a:uFill>
              </a:rPr>
              <a:t>O</a:t>
            </a:r>
            <a:r>
              <a:rPr dirty="0" u="heavy" spc="-80">
                <a:uFill>
                  <a:solidFill>
                    <a:srgbClr val="404040"/>
                  </a:solidFill>
                </a:uFill>
              </a:rPr>
              <a:t>A</a:t>
            </a:r>
            <a:r>
              <a:rPr dirty="0" u="heavy" spc="-95">
                <a:uFill>
                  <a:solidFill>
                    <a:srgbClr val="404040"/>
                  </a:solidFill>
                </a:uFill>
              </a:rPr>
              <a:t>C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H</a:t>
            </a:r>
            <a:r>
              <a:rPr dirty="0" u="heavy" spc="-38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70">
                <a:uFill>
                  <a:solidFill>
                    <a:srgbClr val="404040"/>
                  </a:solidFill>
                </a:uFill>
              </a:rPr>
              <a:t>O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F</a:t>
            </a:r>
            <a:r>
              <a:rPr dirty="0" u="heavy" spc="-22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S</a:t>
            </a:r>
            <a:r>
              <a:rPr dirty="0" u="heavy" spc="-50">
                <a:uFill>
                  <a:solidFill>
                    <a:srgbClr val="404040"/>
                  </a:solidFill>
                </a:uFill>
              </a:rPr>
              <a:t>H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532" y="1658162"/>
            <a:ext cx="8247380" cy="387731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750" spc="20">
                <a:solidFill>
                  <a:srgbClr val="404040"/>
                </a:solidFill>
                <a:latin typeface="Arial MT"/>
                <a:cs typeface="Arial MT"/>
              </a:rPr>
              <a:t>1)</a:t>
            </a:r>
            <a:r>
              <a:rPr dirty="0" sz="2750" spc="10">
                <a:solidFill>
                  <a:srgbClr val="404040"/>
                </a:solidFill>
                <a:latin typeface="Arial MT"/>
                <a:cs typeface="Arial MT"/>
              </a:rPr>
              <a:t> PHYSICS-BASED</a:t>
            </a:r>
            <a:endParaRPr sz="275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88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Vibration-</a:t>
            </a:r>
            <a:r>
              <a:rPr dirty="0" sz="24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dirty="0" sz="24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SHM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(MATLAB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FE-MODEL)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80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Bridge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Weigh-in-Motion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984500" algn="l"/>
              </a:tabLst>
            </a:pPr>
            <a:r>
              <a:rPr dirty="0" sz="2750" spc="20">
                <a:solidFill>
                  <a:srgbClr val="404040"/>
                </a:solidFill>
                <a:latin typeface="Arial MT"/>
                <a:cs typeface="Arial MT"/>
              </a:rPr>
              <a:t>2)</a:t>
            </a:r>
            <a:r>
              <a:rPr dirty="0" sz="275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750" spc="-25">
                <a:solidFill>
                  <a:srgbClr val="404040"/>
                </a:solidFill>
                <a:latin typeface="Arial MT"/>
                <a:cs typeface="Arial MT"/>
              </a:rPr>
              <a:t>DATA-DRIVEN	</a:t>
            </a:r>
            <a:r>
              <a:rPr dirty="0" sz="2750" spc="20">
                <a:solidFill>
                  <a:srgbClr val="404040"/>
                </a:solidFill>
                <a:latin typeface="Arial MT"/>
                <a:cs typeface="Arial MT"/>
              </a:rPr>
              <a:t>(ANNs</a:t>
            </a:r>
            <a:r>
              <a:rPr dirty="0" sz="27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75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750" spc="25">
                <a:solidFill>
                  <a:srgbClr val="404040"/>
                </a:solidFill>
                <a:latin typeface="Arial MT"/>
                <a:cs typeface="Arial MT"/>
              </a:rPr>
              <a:t>ML)</a:t>
            </a:r>
            <a:endParaRPr sz="2750">
              <a:latin typeface="Arial MT"/>
              <a:cs typeface="Arial MT"/>
            </a:endParaRPr>
          </a:p>
          <a:p>
            <a:pPr marL="107950">
              <a:lnSpc>
                <a:spcPct val="100000"/>
              </a:lnSpc>
              <a:spcBef>
                <a:spcPts val="805"/>
              </a:spcBef>
            </a:pP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ia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400" spc="-9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wo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24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NN</a:t>
            </a:r>
            <a:r>
              <a:rPr dirty="0" sz="2400" spc="3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dirty="0" sz="2400" spc="-1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80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4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beams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(forward</a:t>
            </a:r>
            <a:r>
              <a:rPr dirty="0" sz="24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problem)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87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2: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dirty="0" sz="2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beams</a:t>
            </a:r>
            <a:r>
              <a:rPr dirty="0" sz="2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240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sensor</a:t>
            </a:r>
            <a:r>
              <a:rPr dirty="0" sz="240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array</a:t>
            </a:r>
            <a:r>
              <a:rPr dirty="0" sz="2400" spc="1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full-field</a:t>
            </a:r>
            <a:r>
              <a:rPr dirty="0" sz="24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5" y="1333500"/>
            <a:ext cx="10458450" cy="47339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972" y="363156"/>
            <a:ext cx="65227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>
                <a:uFill>
                  <a:solidFill>
                    <a:srgbClr val="404040"/>
                  </a:solidFill>
                </a:uFill>
              </a:rPr>
              <a:t>S</a:t>
            </a:r>
            <a:r>
              <a:rPr dirty="0" u="heavy" spc="-50">
                <a:uFill>
                  <a:solidFill>
                    <a:srgbClr val="404040"/>
                  </a:solidFill>
                </a:uFill>
              </a:rPr>
              <a:t>H</a:t>
            </a:r>
            <a:r>
              <a:rPr dirty="0" u="heavy" spc="5">
                <a:uFill>
                  <a:solidFill>
                    <a:srgbClr val="404040"/>
                  </a:solidFill>
                </a:uFill>
              </a:rPr>
              <a:t>M</a:t>
            </a:r>
            <a:r>
              <a:rPr dirty="0" u="heavy" spc="-34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S</a:t>
            </a:r>
            <a:r>
              <a:rPr dirty="0" u="heavy" spc="-80">
                <a:uFill>
                  <a:solidFill>
                    <a:srgbClr val="404040"/>
                  </a:solidFill>
                </a:uFill>
              </a:rPr>
              <a:t>YS</a:t>
            </a:r>
            <a:r>
              <a:rPr dirty="0" u="heavy" spc="-70">
                <a:uFill>
                  <a:solidFill>
                    <a:srgbClr val="404040"/>
                  </a:solidFill>
                </a:uFill>
              </a:rPr>
              <a:t>T</a:t>
            </a:r>
            <a:r>
              <a:rPr dirty="0" u="heavy" spc="-95">
                <a:uFill>
                  <a:solidFill>
                    <a:srgbClr val="404040"/>
                  </a:solidFill>
                </a:uFill>
              </a:rPr>
              <a:t>E</a:t>
            </a:r>
            <a:r>
              <a:rPr dirty="0" u="heavy" spc="5">
                <a:uFill>
                  <a:solidFill>
                    <a:srgbClr val="404040"/>
                  </a:solidFill>
                </a:uFill>
              </a:rPr>
              <a:t>M</a:t>
            </a:r>
            <a:r>
              <a:rPr dirty="0" u="heavy" spc="-420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404040"/>
                  </a:solidFill>
                </a:uFill>
              </a:rPr>
              <a:t>F</a:t>
            </a:r>
            <a:r>
              <a:rPr dirty="0" u="heavy" spc="-5">
                <a:uFill>
                  <a:solidFill>
                    <a:srgbClr val="404040"/>
                  </a:solidFill>
                </a:uFill>
              </a:rPr>
              <a:t>RA</a:t>
            </a:r>
            <a:r>
              <a:rPr dirty="0" u="heavy" spc="-165">
                <a:uFill>
                  <a:solidFill>
                    <a:srgbClr val="404040"/>
                  </a:solidFill>
                </a:uFill>
              </a:rPr>
              <a:t>M</a:t>
            </a:r>
            <a:r>
              <a:rPr dirty="0" u="heavy" spc="-95">
                <a:uFill>
                  <a:solidFill>
                    <a:srgbClr val="404040"/>
                  </a:solidFill>
                </a:uFill>
              </a:rPr>
              <a:t>E</a:t>
            </a:r>
            <a:r>
              <a:rPr dirty="0" u="heavy" spc="-180">
                <a:uFill>
                  <a:solidFill>
                    <a:srgbClr val="404040"/>
                  </a:solidFill>
                </a:uFill>
              </a:rPr>
              <a:t>W</a:t>
            </a:r>
            <a:r>
              <a:rPr dirty="0" u="heavy" spc="-145">
                <a:uFill>
                  <a:solidFill>
                    <a:srgbClr val="404040"/>
                  </a:solidFill>
                </a:uFill>
              </a:rPr>
              <a:t>O</a:t>
            </a:r>
            <a:r>
              <a:rPr dirty="0" u="heavy" spc="-85">
                <a:uFill>
                  <a:solidFill>
                    <a:srgbClr val="404040"/>
                  </a:solidFill>
                </a:uFill>
              </a:rPr>
              <a:t>R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346329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pc="-20">
                <a:uFill>
                  <a:solidFill>
                    <a:srgbClr val="404040"/>
                  </a:solidFill>
                </a:uFill>
              </a:rPr>
              <a:t>C</a:t>
            </a:r>
            <a:r>
              <a:rPr dirty="0" u="heavy" spc="-50">
                <a:uFill>
                  <a:solidFill>
                    <a:srgbClr val="404040"/>
                  </a:solidFill>
                </a:uFill>
              </a:rPr>
              <a:t>H</a:t>
            </a:r>
            <a:r>
              <a:rPr dirty="0" u="heavy" spc="-5">
                <a:uFill>
                  <a:solidFill>
                    <a:srgbClr val="404040"/>
                  </a:solidFill>
                </a:uFill>
              </a:rPr>
              <a:t>A</a:t>
            </a:r>
            <a:r>
              <a:rPr dirty="0" u="heavy" spc="-150">
                <a:uFill>
                  <a:solidFill>
                    <a:srgbClr val="404040"/>
                  </a:solidFill>
                </a:uFill>
              </a:rPr>
              <a:t>L</a:t>
            </a:r>
            <a:r>
              <a:rPr dirty="0" u="heavy" spc="-65">
                <a:uFill>
                  <a:solidFill>
                    <a:srgbClr val="404040"/>
                  </a:solidFill>
                </a:uFill>
              </a:rPr>
              <a:t>L</a:t>
            </a:r>
            <a:r>
              <a:rPr dirty="0" u="heavy" spc="-95">
                <a:uFill>
                  <a:solidFill>
                    <a:srgbClr val="404040"/>
                  </a:solidFill>
                </a:uFill>
              </a:rPr>
              <a:t>E</a:t>
            </a:r>
            <a:r>
              <a:rPr dirty="0" u="heavy" spc="-145">
                <a:uFill>
                  <a:solidFill>
                    <a:srgbClr val="404040"/>
                  </a:solidFill>
                </a:uFill>
              </a:rPr>
              <a:t>N</a:t>
            </a:r>
            <a:r>
              <a:rPr dirty="0" u="heavy" spc="-90">
                <a:uFill>
                  <a:solidFill>
                    <a:srgbClr val="404040"/>
                  </a:solidFill>
                </a:uFill>
              </a:rPr>
              <a:t>G</a:t>
            </a:r>
            <a:r>
              <a:rPr dirty="0" u="heavy" spc="-175">
                <a:uFill>
                  <a:solidFill>
                    <a:srgbClr val="404040"/>
                  </a:solidFill>
                </a:uFill>
              </a:rPr>
              <a:t>E</a:t>
            </a:r>
            <a:r>
              <a:rPr dirty="0" u="heavy" spc="-80">
                <a:uFill>
                  <a:solidFill>
                    <a:srgbClr val="404040"/>
                  </a:solidFill>
                </a:uFill>
              </a:rPr>
              <a:t>S</a:t>
            </a:r>
            <a:r>
              <a:rPr dirty="0" u="heavy" spc="-65">
                <a:uFill>
                  <a:solidFill>
                    <a:srgbClr val="404040"/>
                  </a:solidFill>
                </a:uFill>
              </a:rPr>
              <a:t>: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532" y="1667510"/>
            <a:ext cx="9366250" cy="388874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110"/>
              </a:spcBef>
              <a:buClr>
                <a:srgbClr val="E38312"/>
              </a:buClr>
              <a:buSzPct val="97222"/>
              <a:buFont typeface="Arial MT"/>
              <a:buChar char="•"/>
              <a:tabLst>
                <a:tab pos="174625" algn="l"/>
              </a:tabLst>
            </a:pPr>
            <a:r>
              <a:rPr dirty="0" sz="3600" spc="-20">
                <a:solidFill>
                  <a:srgbClr val="404040"/>
                </a:solidFill>
                <a:latin typeface="Calibri"/>
                <a:cs typeface="Calibri"/>
              </a:rPr>
              <a:t>Limited</a:t>
            </a:r>
            <a:r>
              <a:rPr dirty="0" sz="36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3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sensor</a:t>
            </a:r>
            <a:r>
              <a:rPr dirty="0" sz="36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endParaRPr sz="3600">
              <a:latin typeface="Calibri"/>
              <a:cs typeface="Calibri"/>
            </a:endParaRPr>
          </a:p>
          <a:p>
            <a:pPr marL="107950" marR="910590" indent="-95250">
              <a:lnSpc>
                <a:spcPts val="3900"/>
              </a:lnSpc>
              <a:spcBef>
                <a:spcPts val="1495"/>
              </a:spcBef>
              <a:buClr>
                <a:srgbClr val="E38312"/>
              </a:buClr>
              <a:buSzPct val="97222"/>
              <a:buFont typeface="Arial MT"/>
              <a:buChar char="•"/>
              <a:tabLst>
                <a:tab pos="174625" algn="l"/>
              </a:tabLst>
            </a:pP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dirty="0" sz="36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3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dirty="0" sz="36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historical</a:t>
            </a:r>
            <a:r>
              <a:rPr dirty="0" sz="36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3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6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sensor </a:t>
            </a:r>
            <a:r>
              <a:rPr dirty="0" sz="3600" spc="-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modalities)</a:t>
            </a:r>
            <a:endParaRPr sz="3600">
              <a:latin typeface="Calibri"/>
              <a:cs typeface="Calibri"/>
            </a:endParaRPr>
          </a:p>
          <a:p>
            <a:pPr marL="174625" indent="-161925">
              <a:lnSpc>
                <a:spcPct val="100000"/>
              </a:lnSpc>
              <a:spcBef>
                <a:spcPts val="880"/>
              </a:spcBef>
              <a:buClr>
                <a:srgbClr val="E38312"/>
              </a:buClr>
              <a:buSzPct val="97222"/>
              <a:buFont typeface="Arial MT"/>
              <a:buChar char="•"/>
              <a:tabLst>
                <a:tab pos="174625" algn="l"/>
              </a:tabLst>
            </a:pP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3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insufficient</a:t>
            </a:r>
            <a:r>
              <a:rPr dirty="0" sz="36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sample</a:t>
            </a:r>
            <a:r>
              <a:rPr dirty="0" sz="3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6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damage</a:t>
            </a:r>
            <a:r>
              <a:rPr dirty="0" sz="36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scenarios</a:t>
            </a:r>
            <a:endParaRPr sz="3600">
              <a:latin typeface="Calibri"/>
              <a:cs typeface="Calibri"/>
            </a:endParaRPr>
          </a:p>
          <a:p>
            <a:pPr marL="174625" indent="-161925">
              <a:lnSpc>
                <a:spcPct val="100000"/>
              </a:lnSpc>
              <a:spcBef>
                <a:spcPts val="1015"/>
              </a:spcBef>
              <a:buClr>
                <a:srgbClr val="E38312"/>
              </a:buClr>
              <a:buSzPct val="97222"/>
              <a:buFont typeface="Arial MT"/>
              <a:buChar char="•"/>
              <a:tabLst>
                <a:tab pos="174625" algn="l"/>
              </a:tabLst>
            </a:pP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Sensitivity</a:t>
            </a:r>
            <a:r>
              <a:rPr dirty="0" sz="36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modal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endParaRPr sz="3600">
              <a:latin typeface="Calibri"/>
              <a:cs typeface="Calibri"/>
            </a:endParaRPr>
          </a:p>
          <a:p>
            <a:pPr marL="174625" indent="-161925">
              <a:lnSpc>
                <a:spcPct val="100000"/>
              </a:lnSpc>
              <a:spcBef>
                <a:spcPts val="935"/>
              </a:spcBef>
              <a:buClr>
                <a:srgbClr val="E38312"/>
              </a:buClr>
              <a:buSzPct val="97222"/>
              <a:buFont typeface="Arial MT"/>
              <a:buChar char="•"/>
              <a:tabLst>
                <a:tab pos="174625" algn="l"/>
              </a:tabLst>
            </a:pP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Measurement</a:t>
            </a:r>
            <a:r>
              <a:rPr dirty="0" sz="36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r>
              <a:rPr dirty="0" sz="36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6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modelling</a:t>
            </a:r>
            <a:r>
              <a:rPr dirty="0" sz="36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0"/>
            <a:ext cx="51638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pc="-40">
                <a:uFill>
                  <a:solidFill>
                    <a:srgbClr val="404040"/>
                  </a:solidFill>
                </a:uFill>
              </a:rPr>
              <a:t>P</a:t>
            </a:r>
            <a:r>
              <a:rPr dirty="0" u="heavy" spc="-80">
                <a:uFill>
                  <a:solidFill>
                    <a:srgbClr val="404040"/>
                  </a:solidFill>
                </a:uFill>
              </a:rPr>
              <a:t>R</a:t>
            </a:r>
            <a:r>
              <a:rPr dirty="0" u="heavy" spc="-70">
                <a:uFill>
                  <a:solidFill>
                    <a:srgbClr val="404040"/>
                  </a:solidFill>
                </a:uFill>
              </a:rPr>
              <a:t>O</a:t>
            </a:r>
            <a:r>
              <a:rPr dirty="0" u="heavy" spc="-20">
                <a:uFill>
                  <a:solidFill>
                    <a:srgbClr val="404040"/>
                  </a:solidFill>
                </a:uFill>
              </a:rPr>
              <a:t>C</a:t>
            </a:r>
            <a:r>
              <a:rPr dirty="0" u="heavy" spc="-175">
                <a:uFill>
                  <a:solidFill>
                    <a:srgbClr val="404040"/>
                  </a:solidFill>
                </a:uFill>
              </a:rPr>
              <a:t>E</a:t>
            </a:r>
            <a:r>
              <a:rPr dirty="0" u="heavy" spc="-75">
                <a:uFill>
                  <a:solidFill>
                    <a:srgbClr val="404040"/>
                  </a:solidFill>
                </a:uFill>
              </a:rPr>
              <a:t>SS</a:t>
            </a:r>
            <a:r>
              <a:rPr dirty="0" u="heavy" spc="-50">
                <a:uFill>
                  <a:solidFill>
                    <a:srgbClr val="404040"/>
                  </a:solidFill>
                </a:uFill>
              </a:rPr>
              <a:t>I</a:t>
            </a:r>
            <a:r>
              <a:rPr dirty="0" u="heavy" spc="-145">
                <a:uFill>
                  <a:solidFill>
                    <a:srgbClr val="404040"/>
                  </a:solidFill>
                </a:uFill>
              </a:rPr>
              <a:t>N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G</a:t>
            </a:r>
            <a:r>
              <a:rPr dirty="0" u="heavy" spc="-42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70">
                <a:uFill>
                  <a:solidFill>
                    <a:srgbClr val="404040"/>
                  </a:solidFill>
                </a:uFill>
              </a:rPr>
              <a:t>O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F</a:t>
            </a:r>
            <a:r>
              <a:rPr dirty="0" u="heavy" spc="-225">
                <a:uFill>
                  <a:solidFill>
                    <a:srgbClr val="404040"/>
                  </a:solidFill>
                </a:uFill>
              </a:rPr>
              <a:t> </a:t>
            </a:r>
            <a:r>
              <a:rPr dirty="0" u="heavy" spc="-140">
                <a:uFill>
                  <a:solidFill>
                    <a:srgbClr val="404040"/>
                  </a:solidFill>
                </a:uFill>
              </a:rPr>
              <a:t>D</a:t>
            </a:r>
            <a:r>
              <a:rPr dirty="0" u="heavy" spc="-385">
                <a:uFill>
                  <a:solidFill>
                    <a:srgbClr val="404040"/>
                  </a:solidFill>
                </a:uFill>
              </a:rPr>
              <a:t>A</a:t>
            </a:r>
            <a:r>
              <a:rPr dirty="0" u="heavy" spc="-450">
                <a:uFill>
                  <a:solidFill>
                    <a:srgbClr val="404040"/>
                  </a:solidFill>
                </a:uFill>
              </a:rPr>
              <a:t>T</a:t>
            </a:r>
            <a:r>
              <a:rPr dirty="0" u="heavy">
                <a:uFill>
                  <a:solidFill>
                    <a:srgbClr val="404040"/>
                  </a:solidFill>
                </a:u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9150" y="952499"/>
            <a:ext cx="8387080" cy="187642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3200" spc="2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2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dirty="0" sz="3200" spc="-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2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3200" spc="25">
                <a:solidFill>
                  <a:srgbClr val="404040"/>
                </a:solidFill>
                <a:latin typeface="Calibri"/>
                <a:cs typeface="Calibri"/>
              </a:rPr>
              <a:t>SHM</a:t>
            </a:r>
            <a:r>
              <a:rPr dirty="0" sz="32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2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dirty="0" sz="32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dirty="0" sz="3200" spc="-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dirty="0" sz="32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like:-</a:t>
            </a:r>
            <a:endParaRPr sz="32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045"/>
              </a:spcBef>
              <a:buClr>
                <a:srgbClr val="E38312"/>
              </a:buClr>
              <a:buAutoNum type="arabicParenR"/>
              <a:tabLst>
                <a:tab pos="527050" algn="l"/>
                <a:tab pos="527685" algn="l"/>
              </a:tabLst>
            </a:pPr>
            <a:r>
              <a:rPr dirty="0" sz="3200" spc="35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ic</a:t>
            </a:r>
            <a:r>
              <a:rPr dirty="0" sz="3200" spc="-7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3200" spc="3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3200" spc="-5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3200" spc="3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3200" spc="4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3200" spc="-2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3200" spc="-6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3200" spc="3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3200" spc="2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3200" spc="-2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3200" spc="1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3200" spc="-1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3200" spc="-1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3200" spc="1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965"/>
              </a:spcBef>
              <a:buClr>
                <a:srgbClr val="E38312"/>
              </a:buClr>
              <a:buAutoNum type="arabicParenR"/>
              <a:tabLst>
                <a:tab pos="527050" algn="l"/>
                <a:tab pos="527685" algn="l"/>
              </a:tabLst>
            </a:pP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Intelligent</a:t>
            </a:r>
            <a:r>
              <a:rPr dirty="0" sz="3200" spc="-1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Calibri"/>
                <a:cs typeface="Calibri"/>
              </a:rPr>
              <a:t>Sensor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5" y="4238307"/>
            <a:ext cx="92201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" y="3971925"/>
            <a:ext cx="161925" cy="228600"/>
            <a:chOff x="533400" y="3971925"/>
            <a:chExt cx="161925" cy="228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4105275"/>
              <a:ext cx="95250" cy="95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5" y="3971925"/>
              <a:ext cx="95250" cy="952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4000500"/>
            <a:ext cx="152400" cy="1524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04875" y="3848100"/>
            <a:ext cx="342900" cy="371475"/>
            <a:chOff x="904875" y="3848100"/>
            <a:chExt cx="342900" cy="3714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5" y="3848100"/>
              <a:ext cx="95250" cy="95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5" y="3971925"/>
              <a:ext cx="247650" cy="24765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6325" y="3790950"/>
            <a:ext cx="104775" cy="9525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04925" y="3886200"/>
            <a:ext cx="419100" cy="314325"/>
            <a:chOff x="1304925" y="3886200"/>
            <a:chExt cx="419100" cy="31432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925" y="3886200"/>
              <a:ext cx="95250" cy="95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8275" y="3952875"/>
              <a:ext cx="152400" cy="152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775" y="4105275"/>
              <a:ext cx="95250" cy="9525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657350" y="3990975"/>
            <a:ext cx="609600" cy="866775"/>
            <a:chOff x="1657350" y="3990975"/>
            <a:chExt cx="609600" cy="8667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4257675"/>
              <a:ext cx="95250" cy="952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7350" y="4638675"/>
              <a:ext cx="152400" cy="152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09750" y="3990975"/>
              <a:ext cx="457200" cy="866775"/>
            </a:xfrm>
            <a:custGeom>
              <a:avLst/>
              <a:gdLst/>
              <a:ahLst/>
              <a:cxnLst/>
              <a:rect l="l" t="t" r="r" b="b"/>
              <a:pathLst>
                <a:path w="457200" h="866775">
                  <a:moveTo>
                    <a:pt x="172338" y="0"/>
                  </a:moveTo>
                  <a:lnTo>
                    <a:pt x="0" y="0"/>
                  </a:lnTo>
                  <a:lnTo>
                    <a:pt x="284861" y="433324"/>
                  </a:lnTo>
                  <a:lnTo>
                    <a:pt x="0" y="866775"/>
                  </a:lnTo>
                  <a:lnTo>
                    <a:pt x="172338" y="866775"/>
                  </a:lnTo>
                  <a:lnTo>
                    <a:pt x="457200" y="433324"/>
                  </a:lnTo>
                  <a:lnTo>
                    <a:pt x="172338" y="0"/>
                  </a:lnTo>
                  <a:close/>
                </a:path>
              </a:pathLst>
            </a:custGeom>
            <a:solidFill>
              <a:srgbClr val="EEC1A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6725" y="4486275"/>
            <a:ext cx="228600" cy="2857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475" y="4724400"/>
            <a:ext cx="219075" cy="21907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038225" y="4695825"/>
            <a:ext cx="542925" cy="314325"/>
            <a:chOff x="1038225" y="4695825"/>
            <a:chExt cx="542925" cy="31432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225" y="4905375"/>
              <a:ext cx="95250" cy="952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375" y="4724400"/>
              <a:ext cx="152400" cy="152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8725" y="4695825"/>
              <a:ext cx="352425" cy="31432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440558" y="4094162"/>
            <a:ext cx="887094" cy="611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2290"/>
              </a:lnSpc>
              <a:spcBef>
                <a:spcPts val="125"/>
              </a:spcBef>
            </a:pPr>
            <a:r>
              <a:rPr dirty="0" sz="2000" spc="-5">
                <a:latin typeface="Calibri"/>
                <a:cs typeface="Calibri"/>
              </a:rPr>
              <a:t>Retrieve</a:t>
            </a:r>
            <a:endParaRPr sz="2000">
              <a:latin typeface="Calibri"/>
              <a:cs typeface="Calibri"/>
            </a:endParaRPr>
          </a:p>
          <a:p>
            <a:pPr algn="ctr" marR="5715">
              <a:lnSpc>
                <a:spcPts val="2290"/>
              </a:lnSpc>
            </a:pPr>
            <a:r>
              <a:rPr dirty="0" sz="2000" spc="5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95675" y="3990975"/>
            <a:ext cx="457200" cy="866775"/>
          </a:xfrm>
          <a:custGeom>
            <a:avLst/>
            <a:gdLst/>
            <a:ahLst/>
            <a:cxnLst/>
            <a:rect l="l" t="t" r="r" b="b"/>
            <a:pathLst>
              <a:path w="457200" h="866775">
                <a:moveTo>
                  <a:pt x="172338" y="0"/>
                </a:moveTo>
                <a:lnTo>
                  <a:pt x="0" y="0"/>
                </a:lnTo>
                <a:lnTo>
                  <a:pt x="284861" y="433324"/>
                </a:lnTo>
                <a:lnTo>
                  <a:pt x="0" y="866775"/>
                </a:lnTo>
                <a:lnTo>
                  <a:pt x="172338" y="866775"/>
                </a:lnTo>
                <a:lnTo>
                  <a:pt x="457200" y="433324"/>
                </a:lnTo>
                <a:lnTo>
                  <a:pt x="172338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16704" y="4131627"/>
            <a:ext cx="957580" cy="5480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ts val="1950"/>
              </a:lnSpc>
              <a:spcBef>
                <a:spcPts val="340"/>
              </a:spcBef>
            </a:pPr>
            <a:r>
              <a:rPr dirty="0" sz="1800" spc="10">
                <a:latin typeface="Calibri"/>
                <a:cs typeface="Calibri"/>
              </a:rPr>
              <a:t>C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nd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  </a:t>
            </a:r>
            <a:r>
              <a:rPr dirty="0" sz="1800" spc="1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81600" y="3990975"/>
            <a:ext cx="457200" cy="866775"/>
          </a:xfrm>
          <a:custGeom>
            <a:avLst/>
            <a:gdLst/>
            <a:ahLst/>
            <a:cxnLst/>
            <a:rect l="l" t="t" r="r" b="b"/>
            <a:pathLst>
              <a:path w="457200" h="866775">
                <a:moveTo>
                  <a:pt x="172338" y="0"/>
                </a:moveTo>
                <a:lnTo>
                  <a:pt x="0" y="0"/>
                </a:lnTo>
                <a:lnTo>
                  <a:pt x="284861" y="433324"/>
                </a:lnTo>
                <a:lnTo>
                  <a:pt x="0" y="866775"/>
                </a:lnTo>
                <a:lnTo>
                  <a:pt x="172338" y="866775"/>
                </a:lnTo>
                <a:lnTo>
                  <a:pt x="457200" y="433324"/>
                </a:lnTo>
                <a:lnTo>
                  <a:pt x="172338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874003" y="4094162"/>
            <a:ext cx="756285" cy="611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2290"/>
              </a:lnSpc>
              <a:spcBef>
                <a:spcPts val="125"/>
              </a:spcBef>
            </a:pPr>
            <a:r>
              <a:rPr dirty="0" sz="2000" spc="-10">
                <a:latin typeface="Calibri"/>
                <a:cs typeface="Calibri"/>
              </a:rPr>
              <a:t>Sorting</a:t>
            </a:r>
            <a:endParaRPr sz="2000">
              <a:latin typeface="Calibri"/>
              <a:cs typeface="Calibri"/>
            </a:endParaRPr>
          </a:p>
          <a:p>
            <a:pPr algn="ctr" marL="1905">
              <a:lnSpc>
                <a:spcPts val="2290"/>
              </a:lnSpc>
            </a:pPr>
            <a:r>
              <a:rPr dirty="0" sz="2000" spc="5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67525" y="3990975"/>
            <a:ext cx="457200" cy="866775"/>
          </a:xfrm>
          <a:custGeom>
            <a:avLst/>
            <a:gdLst/>
            <a:ahLst/>
            <a:cxnLst/>
            <a:rect l="l" t="t" r="r" b="b"/>
            <a:pathLst>
              <a:path w="457200" h="866775">
                <a:moveTo>
                  <a:pt x="172339" y="0"/>
                </a:moveTo>
                <a:lnTo>
                  <a:pt x="0" y="0"/>
                </a:lnTo>
                <a:lnTo>
                  <a:pt x="284860" y="433324"/>
                </a:lnTo>
                <a:lnTo>
                  <a:pt x="0" y="866775"/>
                </a:lnTo>
                <a:lnTo>
                  <a:pt x="172339" y="866775"/>
                </a:lnTo>
                <a:lnTo>
                  <a:pt x="457200" y="433324"/>
                </a:lnTo>
                <a:lnTo>
                  <a:pt x="172339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505065" y="4094162"/>
            <a:ext cx="868680" cy="611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2290"/>
              </a:lnSpc>
              <a:spcBef>
                <a:spcPts val="125"/>
              </a:spcBef>
            </a:pPr>
            <a:r>
              <a:rPr dirty="0" sz="2000" spc="5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algn="ctr" marL="3810">
              <a:lnSpc>
                <a:spcPts val="2290"/>
              </a:lnSpc>
            </a:pPr>
            <a:r>
              <a:rPr dirty="0" sz="2000" spc="5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62975" y="3990975"/>
            <a:ext cx="447675" cy="866775"/>
          </a:xfrm>
          <a:custGeom>
            <a:avLst/>
            <a:gdLst/>
            <a:ahLst/>
            <a:cxnLst/>
            <a:rect l="l" t="t" r="r" b="b"/>
            <a:pathLst>
              <a:path w="447675" h="866775">
                <a:moveTo>
                  <a:pt x="168782" y="0"/>
                </a:moveTo>
                <a:lnTo>
                  <a:pt x="0" y="0"/>
                </a:lnTo>
                <a:lnTo>
                  <a:pt x="278892" y="433324"/>
                </a:lnTo>
                <a:lnTo>
                  <a:pt x="0" y="866775"/>
                </a:lnTo>
                <a:lnTo>
                  <a:pt x="168782" y="866775"/>
                </a:lnTo>
                <a:lnTo>
                  <a:pt x="447675" y="433324"/>
                </a:lnTo>
                <a:lnTo>
                  <a:pt x="168782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97009" y="3954462"/>
            <a:ext cx="1069340" cy="89789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 marL="12700" marR="5080" indent="46990">
              <a:lnSpc>
                <a:spcPct val="92400"/>
              </a:lnSpc>
              <a:spcBef>
                <a:spcPts val="309"/>
              </a:spcBef>
            </a:pPr>
            <a:r>
              <a:rPr dirty="0" sz="2000">
                <a:latin typeface="Calibri"/>
                <a:cs typeface="Calibri"/>
              </a:rPr>
              <a:t>Update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Report </a:t>
            </a:r>
            <a:r>
              <a:rPr dirty="0" sz="2000" spc="10">
                <a:latin typeface="Calibri"/>
                <a:cs typeface="Calibri"/>
              </a:rPr>
              <a:t>to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pu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248900" y="3524250"/>
            <a:ext cx="1943100" cy="1943100"/>
            <a:chOff x="10248900" y="3524250"/>
            <a:chExt cx="1943100" cy="1943100"/>
          </a:xfrm>
        </p:grpSpPr>
        <p:sp>
          <p:nvSpPr>
            <p:cNvPr id="37" name="object 37"/>
            <p:cNvSpPr/>
            <p:nvPr/>
          </p:nvSpPr>
          <p:spPr>
            <a:xfrm>
              <a:off x="10248900" y="3990975"/>
              <a:ext cx="447675" cy="866775"/>
            </a:xfrm>
            <a:custGeom>
              <a:avLst/>
              <a:gdLst/>
              <a:ahLst/>
              <a:cxnLst/>
              <a:rect l="l" t="t" r="r" b="b"/>
              <a:pathLst>
                <a:path w="447675" h="866775">
                  <a:moveTo>
                    <a:pt x="168782" y="0"/>
                  </a:moveTo>
                  <a:lnTo>
                    <a:pt x="0" y="0"/>
                  </a:lnTo>
                  <a:lnTo>
                    <a:pt x="278892" y="433324"/>
                  </a:lnTo>
                  <a:lnTo>
                    <a:pt x="0" y="866775"/>
                  </a:lnTo>
                  <a:lnTo>
                    <a:pt x="168782" y="866775"/>
                  </a:lnTo>
                  <a:lnTo>
                    <a:pt x="447675" y="433324"/>
                  </a:lnTo>
                  <a:lnTo>
                    <a:pt x="168782" y="0"/>
                  </a:lnTo>
                  <a:close/>
                </a:path>
              </a:pathLst>
            </a:custGeom>
            <a:solidFill>
              <a:srgbClr val="EE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715625" y="3524250"/>
              <a:ext cx="1476375" cy="1943100"/>
            </a:xfrm>
            <a:custGeom>
              <a:avLst/>
              <a:gdLst/>
              <a:ahLst/>
              <a:cxnLst/>
              <a:rect l="l" t="t" r="r" b="b"/>
              <a:pathLst>
                <a:path w="1476375" h="1943100">
                  <a:moveTo>
                    <a:pt x="738251" y="0"/>
                  </a:moveTo>
                  <a:lnTo>
                    <a:pt x="696351" y="1537"/>
                  </a:lnTo>
                  <a:lnTo>
                    <a:pt x="655065" y="6097"/>
                  </a:lnTo>
                  <a:lnTo>
                    <a:pt x="614456" y="13595"/>
                  </a:lnTo>
                  <a:lnTo>
                    <a:pt x="574585" y="23951"/>
                  </a:lnTo>
                  <a:lnTo>
                    <a:pt x="535516" y="37082"/>
                  </a:lnTo>
                  <a:lnTo>
                    <a:pt x="497309" y="52906"/>
                  </a:lnTo>
                  <a:lnTo>
                    <a:pt x="460028" y="71341"/>
                  </a:lnTo>
                  <a:lnTo>
                    <a:pt x="423734" y="92306"/>
                  </a:lnTo>
                  <a:lnTo>
                    <a:pt x="388491" y="115717"/>
                  </a:lnTo>
                  <a:lnTo>
                    <a:pt x="354359" y="141494"/>
                  </a:lnTo>
                  <a:lnTo>
                    <a:pt x="321402" y="169554"/>
                  </a:lnTo>
                  <a:lnTo>
                    <a:pt x="289682" y="199815"/>
                  </a:lnTo>
                  <a:lnTo>
                    <a:pt x="259261" y="232195"/>
                  </a:lnTo>
                  <a:lnTo>
                    <a:pt x="230201" y="266612"/>
                  </a:lnTo>
                  <a:lnTo>
                    <a:pt x="202565" y="302984"/>
                  </a:lnTo>
                  <a:lnTo>
                    <a:pt x="176414" y="341230"/>
                  </a:lnTo>
                  <a:lnTo>
                    <a:pt x="151812" y="381266"/>
                  </a:lnTo>
                  <a:lnTo>
                    <a:pt x="128820" y="423011"/>
                  </a:lnTo>
                  <a:lnTo>
                    <a:pt x="107500" y="466384"/>
                  </a:lnTo>
                  <a:lnTo>
                    <a:pt x="87916" y="511301"/>
                  </a:lnTo>
                  <a:lnTo>
                    <a:pt x="70128" y="557681"/>
                  </a:lnTo>
                  <a:lnTo>
                    <a:pt x="54201" y="605443"/>
                  </a:lnTo>
                  <a:lnTo>
                    <a:pt x="40194" y="654503"/>
                  </a:lnTo>
                  <a:lnTo>
                    <a:pt x="28172" y="704780"/>
                  </a:lnTo>
                  <a:lnTo>
                    <a:pt x="18196" y="756192"/>
                  </a:lnTo>
                  <a:lnTo>
                    <a:pt x="10328" y="808657"/>
                  </a:lnTo>
                  <a:lnTo>
                    <a:pt x="4632" y="862093"/>
                  </a:lnTo>
                  <a:lnTo>
                    <a:pt x="1168" y="916418"/>
                  </a:lnTo>
                  <a:lnTo>
                    <a:pt x="0" y="971550"/>
                  </a:lnTo>
                  <a:lnTo>
                    <a:pt x="1168" y="1026681"/>
                  </a:lnTo>
                  <a:lnTo>
                    <a:pt x="4632" y="1081006"/>
                  </a:lnTo>
                  <a:lnTo>
                    <a:pt x="10328" y="1134442"/>
                  </a:lnTo>
                  <a:lnTo>
                    <a:pt x="18196" y="1186907"/>
                  </a:lnTo>
                  <a:lnTo>
                    <a:pt x="28172" y="1238319"/>
                  </a:lnTo>
                  <a:lnTo>
                    <a:pt x="40194" y="1288596"/>
                  </a:lnTo>
                  <a:lnTo>
                    <a:pt x="54201" y="1337656"/>
                  </a:lnTo>
                  <a:lnTo>
                    <a:pt x="70128" y="1385418"/>
                  </a:lnTo>
                  <a:lnTo>
                    <a:pt x="87916" y="1431798"/>
                  </a:lnTo>
                  <a:lnTo>
                    <a:pt x="107500" y="1476715"/>
                  </a:lnTo>
                  <a:lnTo>
                    <a:pt x="128820" y="1520088"/>
                  </a:lnTo>
                  <a:lnTo>
                    <a:pt x="151812" y="1561833"/>
                  </a:lnTo>
                  <a:lnTo>
                    <a:pt x="176414" y="1601869"/>
                  </a:lnTo>
                  <a:lnTo>
                    <a:pt x="202565" y="1640115"/>
                  </a:lnTo>
                  <a:lnTo>
                    <a:pt x="230201" y="1676487"/>
                  </a:lnTo>
                  <a:lnTo>
                    <a:pt x="259261" y="1710904"/>
                  </a:lnTo>
                  <a:lnTo>
                    <a:pt x="289682" y="1743284"/>
                  </a:lnTo>
                  <a:lnTo>
                    <a:pt x="321402" y="1773545"/>
                  </a:lnTo>
                  <a:lnTo>
                    <a:pt x="354359" y="1801605"/>
                  </a:lnTo>
                  <a:lnTo>
                    <a:pt x="388491" y="1827382"/>
                  </a:lnTo>
                  <a:lnTo>
                    <a:pt x="423734" y="1850793"/>
                  </a:lnTo>
                  <a:lnTo>
                    <a:pt x="460028" y="1871758"/>
                  </a:lnTo>
                  <a:lnTo>
                    <a:pt x="497309" y="1890193"/>
                  </a:lnTo>
                  <a:lnTo>
                    <a:pt x="535516" y="1906017"/>
                  </a:lnTo>
                  <a:lnTo>
                    <a:pt x="574585" y="1919148"/>
                  </a:lnTo>
                  <a:lnTo>
                    <a:pt x="614456" y="1929504"/>
                  </a:lnTo>
                  <a:lnTo>
                    <a:pt x="655065" y="1937002"/>
                  </a:lnTo>
                  <a:lnTo>
                    <a:pt x="696351" y="1941562"/>
                  </a:lnTo>
                  <a:lnTo>
                    <a:pt x="738251" y="1943100"/>
                  </a:lnTo>
                  <a:lnTo>
                    <a:pt x="780137" y="1941562"/>
                  </a:lnTo>
                  <a:lnTo>
                    <a:pt x="821411" y="1937002"/>
                  </a:lnTo>
                  <a:lnTo>
                    <a:pt x="862009" y="1929504"/>
                  </a:lnTo>
                  <a:lnTo>
                    <a:pt x="901870" y="1919148"/>
                  </a:lnTo>
                  <a:lnTo>
                    <a:pt x="940930" y="1906017"/>
                  </a:lnTo>
                  <a:lnTo>
                    <a:pt x="979128" y="1890193"/>
                  </a:lnTo>
                  <a:lnTo>
                    <a:pt x="1016402" y="1871758"/>
                  </a:lnTo>
                  <a:lnTo>
                    <a:pt x="1052688" y="1850793"/>
                  </a:lnTo>
                  <a:lnTo>
                    <a:pt x="1087925" y="1827382"/>
                  </a:lnTo>
                  <a:lnTo>
                    <a:pt x="1122050" y="1801605"/>
                  </a:lnTo>
                  <a:lnTo>
                    <a:pt x="1155002" y="1773545"/>
                  </a:lnTo>
                  <a:lnTo>
                    <a:pt x="1186717" y="1743284"/>
                  </a:lnTo>
                  <a:lnTo>
                    <a:pt x="1217134" y="1710904"/>
                  </a:lnTo>
                  <a:lnTo>
                    <a:pt x="1246190" y="1676487"/>
                  </a:lnTo>
                  <a:lnTo>
                    <a:pt x="1273823" y="1640115"/>
                  </a:lnTo>
                  <a:lnTo>
                    <a:pt x="1299971" y="1601869"/>
                  </a:lnTo>
                  <a:lnTo>
                    <a:pt x="1324571" y="1561833"/>
                  </a:lnTo>
                  <a:lnTo>
                    <a:pt x="1347561" y="1520088"/>
                  </a:lnTo>
                  <a:lnTo>
                    <a:pt x="1368879" y="1476715"/>
                  </a:lnTo>
                  <a:lnTo>
                    <a:pt x="1388462" y="1431798"/>
                  </a:lnTo>
                  <a:lnTo>
                    <a:pt x="1406248" y="1385418"/>
                  </a:lnTo>
                  <a:lnTo>
                    <a:pt x="1422175" y="1337656"/>
                  </a:lnTo>
                  <a:lnTo>
                    <a:pt x="1436181" y="1288596"/>
                  </a:lnTo>
                  <a:lnTo>
                    <a:pt x="1448203" y="1238319"/>
                  </a:lnTo>
                  <a:lnTo>
                    <a:pt x="1458178" y="1186907"/>
                  </a:lnTo>
                  <a:lnTo>
                    <a:pt x="1466046" y="1134442"/>
                  </a:lnTo>
                  <a:lnTo>
                    <a:pt x="1471742" y="1081006"/>
                  </a:lnTo>
                  <a:lnTo>
                    <a:pt x="1475206" y="1026681"/>
                  </a:lnTo>
                  <a:lnTo>
                    <a:pt x="1476375" y="971550"/>
                  </a:lnTo>
                  <a:lnTo>
                    <a:pt x="1475206" y="916418"/>
                  </a:lnTo>
                  <a:lnTo>
                    <a:pt x="1471742" y="862093"/>
                  </a:lnTo>
                  <a:lnTo>
                    <a:pt x="1466046" y="808657"/>
                  </a:lnTo>
                  <a:lnTo>
                    <a:pt x="1458178" y="756192"/>
                  </a:lnTo>
                  <a:lnTo>
                    <a:pt x="1448203" y="704780"/>
                  </a:lnTo>
                  <a:lnTo>
                    <a:pt x="1436181" y="654503"/>
                  </a:lnTo>
                  <a:lnTo>
                    <a:pt x="1422175" y="605443"/>
                  </a:lnTo>
                  <a:lnTo>
                    <a:pt x="1406248" y="557681"/>
                  </a:lnTo>
                  <a:lnTo>
                    <a:pt x="1388462" y="511301"/>
                  </a:lnTo>
                  <a:lnTo>
                    <a:pt x="1368879" y="466384"/>
                  </a:lnTo>
                  <a:lnTo>
                    <a:pt x="1347561" y="423011"/>
                  </a:lnTo>
                  <a:lnTo>
                    <a:pt x="1324571" y="381266"/>
                  </a:lnTo>
                  <a:lnTo>
                    <a:pt x="1299971" y="341230"/>
                  </a:lnTo>
                  <a:lnTo>
                    <a:pt x="1273823" y="302984"/>
                  </a:lnTo>
                  <a:lnTo>
                    <a:pt x="1246190" y="266612"/>
                  </a:lnTo>
                  <a:lnTo>
                    <a:pt x="1217134" y="232195"/>
                  </a:lnTo>
                  <a:lnTo>
                    <a:pt x="1186717" y="199815"/>
                  </a:lnTo>
                  <a:lnTo>
                    <a:pt x="1155002" y="169554"/>
                  </a:lnTo>
                  <a:lnTo>
                    <a:pt x="1122050" y="141494"/>
                  </a:lnTo>
                  <a:lnTo>
                    <a:pt x="1087925" y="115717"/>
                  </a:lnTo>
                  <a:lnTo>
                    <a:pt x="1052688" y="92306"/>
                  </a:lnTo>
                  <a:lnTo>
                    <a:pt x="1016402" y="71341"/>
                  </a:lnTo>
                  <a:lnTo>
                    <a:pt x="979128" y="52906"/>
                  </a:lnTo>
                  <a:lnTo>
                    <a:pt x="940930" y="37082"/>
                  </a:lnTo>
                  <a:lnTo>
                    <a:pt x="901870" y="23951"/>
                  </a:lnTo>
                  <a:lnTo>
                    <a:pt x="862009" y="13595"/>
                  </a:lnTo>
                  <a:lnTo>
                    <a:pt x="821411" y="6097"/>
                  </a:lnTo>
                  <a:lnTo>
                    <a:pt x="780137" y="1537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0957814" y="4013517"/>
            <a:ext cx="1003935" cy="9334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700" marR="5080" indent="50800">
              <a:lnSpc>
                <a:spcPct val="94200"/>
              </a:lnSpc>
              <a:spcBef>
                <a:spcPts val="235"/>
              </a:spcBef>
            </a:pPr>
            <a:r>
              <a:rPr dirty="0" sz="1550" spc="1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dirty="0" sz="15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-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550" spc="5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dirty="0" sz="155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55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550" spc="-10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55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55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55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55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550" spc="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550" spc="5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dirty="0" sz="1550" spc="5">
                <a:solidFill>
                  <a:srgbClr val="FFFFFF"/>
                </a:solidFill>
                <a:latin typeface="Calibri"/>
                <a:cs typeface="Calibri"/>
              </a:rPr>
              <a:t>Checking </a:t>
            </a:r>
            <a:r>
              <a:rPr dirty="0" sz="15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5"/>
            <a:ext cx="12192000" cy="523875"/>
            <a:chOff x="0" y="633412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412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2192000" y="66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885" y="927480"/>
            <a:ext cx="993648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23145" algn="l"/>
              </a:tabLst>
            </a:pPr>
            <a:r>
              <a:rPr dirty="0" u="sng" spc="-5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I</a:t>
            </a:r>
            <a:r>
              <a:rPr dirty="0" u="sng" spc="-6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N</a:t>
            </a:r>
            <a:r>
              <a:rPr dirty="0" u="sng" spc="-7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T</a:t>
            </a:r>
            <a:r>
              <a:rPr dirty="0" u="sng" spc="-8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R</a:t>
            </a:r>
            <a:r>
              <a:rPr dirty="0" u="sng" spc="-7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O</a:t>
            </a:r>
            <a:r>
              <a:rPr dirty="0" u="sng" spc="-6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D</a:t>
            </a:r>
            <a:r>
              <a:rPr dirty="0" u="sng" spc="-13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U</a:t>
            </a:r>
            <a:r>
              <a:rPr dirty="0" u="sng" spc="-2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C</a:t>
            </a:r>
            <a:r>
              <a:rPr dirty="0" u="sng" spc="-15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T</a:t>
            </a:r>
            <a:r>
              <a:rPr dirty="0" u="sng" spc="-5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I</a:t>
            </a:r>
            <a:r>
              <a:rPr dirty="0" u="sng" spc="-14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O</a:t>
            </a:r>
            <a:r>
              <a:rPr dirty="0" u="sng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N</a:t>
            </a:r>
            <a:r>
              <a:rPr dirty="0" u="sng" spc="-40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 </a:t>
            </a:r>
            <a:r>
              <a:rPr dirty="0" u="sng" spc="-22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T</a:t>
            </a:r>
            <a:r>
              <a:rPr dirty="0" u="sng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O</a:t>
            </a:r>
            <a:r>
              <a:rPr dirty="0" u="sng" spc="-18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 </a:t>
            </a:r>
            <a:r>
              <a:rPr dirty="0" u="sng" spc="-8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M</a:t>
            </a:r>
            <a:r>
              <a:rPr dirty="0" u="sng" spc="-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A</a:t>
            </a:r>
            <a:r>
              <a:rPr dirty="0" u="sng" spc="-2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C</a:t>
            </a:r>
            <a:r>
              <a:rPr dirty="0" u="sng" spc="-12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HI</a:t>
            </a:r>
            <a:r>
              <a:rPr dirty="0" u="sng" spc="-6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N</a:t>
            </a:r>
            <a:r>
              <a:rPr dirty="0" u="sng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E</a:t>
            </a:r>
            <a:r>
              <a:rPr dirty="0" u="sng" spc="-434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 </a:t>
            </a:r>
            <a:r>
              <a:rPr dirty="0" u="sng" spc="-6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L</a:t>
            </a:r>
            <a:r>
              <a:rPr dirty="0" u="sng" spc="-9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E</a:t>
            </a:r>
            <a:r>
              <a:rPr dirty="0" u="sng" spc="-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AR</a:t>
            </a:r>
            <a:r>
              <a:rPr dirty="0" u="sng" spc="-15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N</a:t>
            </a:r>
            <a:r>
              <a:rPr dirty="0" u="sng" spc="-5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I</a:t>
            </a:r>
            <a:r>
              <a:rPr dirty="0" u="sng" spc="-145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N</a:t>
            </a:r>
            <a:r>
              <a:rPr dirty="0" u="sng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G</a:t>
            </a:r>
            <a:r>
              <a:rPr dirty="0" u="sng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847" y="2201544"/>
            <a:ext cx="9774555" cy="3692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400"/>
              </a:lnSpc>
              <a:spcBef>
                <a:spcPts val="90"/>
              </a:spcBef>
            </a:pPr>
            <a:r>
              <a:rPr dirty="0" sz="2400" spc="85">
                <a:solidFill>
                  <a:srgbClr val="272525"/>
                </a:solidFill>
                <a:latin typeface="Lucida Sans Unicode"/>
                <a:cs typeface="Lucida Sans Unicode"/>
              </a:rPr>
              <a:t>Machine </a:t>
            </a:r>
            <a:r>
              <a:rPr dirty="0" sz="2400" spc="40">
                <a:solidFill>
                  <a:srgbClr val="272525"/>
                </a:solidFill>
                <a:latin typeface="Lucida Sans Unicode"/>
                <a:cs typeface="Lucida Sans Unicode"/>
              </a:rPr>
              <a:t>learning </a:t>
            </a:r>
            <a:r>
              <a:rPr dirty="0" sz="2400" spc="-35">
                <a:solidFill>
                  <a:srgbClr val="272525"/>
                </a:solidFill>
                <a:latin typeface="Lucida Sans Unicode"/>
                <a:cs typeface="Lucida Sans Unicode"/>
              </a:rPr>
              <a:t>is </a:t>
            </a:r>
            <a:r>
              <a:rPr dirty="0" sz="2400" spc="185">
                <a:solidFill>
                  <a:srgbClr val="272525"/>
                </a:solidFill>
                <a:latin typeface="Lucida Sans Unicode"/>
                <a:cs typeface="Lucida Sans Unicode"/>
              </a:rPr>
              <a:t>an </a:t>
            </a:r>
            <a:r>
              <a:rPr dirty="0" sz="2400" spc="70">
                <a:solidFill>
                  <a:srgbClr val="272525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2400" spc="-35">
                <a:solidFill>
                  <a:srgbClr val="272525"/>
                </a:solidFill>
                <a:latin typeface="Lucida Sans Unicode"/>
                <a:cs typeface="Lucida Sans Unicode"/>
              </a:rPr>
              <a:t>of </a:t>
            </a:r>
            <a:r>
              <a:rPr dirty="0" sz="2400" spc="20">
                <a:solidFill>
                  <a:srgbClr val="272525"/>
                </a:solidFill>
                <a:latin typeface="Lucida Sans Unicode"/>
                <a:cs typeface="Lucida Sans Unicode"/>
              </a:rPr>
              <a:t>artificial </a:t>
            </a:r>
            <a:r>
              <a:rPr dirty="0" sz="2400" spc="25">
                <a:solidFill>
                  <a:srgbClr val="272525"/>
                </a:solidFill>
                <a:latin typeface="Lucida Sans Unicode"/>
                <a:cs typeface="Lucida Sans Unicode"/>
              </a:rPr>
              <a:t>intelligence </a:t>
            </a:r>
            <a:r>
              <a:rPr dirty="0" sz="2400" spc="75">
                <a:solidFill>
                  <a:srgbClr val="272525"/>
                </a:solidFill>
                <a:latin typeface="Lucida Sans Unicode"/>
                <a:cs typeface="Lucida Sans Unicode"/>
              </a:rPr>
              <a:t>that </a:t>
            </a:r>
            <a:r>
              <a:rPr dirty="0" sz="2400" spc="8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0">
                <a:solidFill>
                  <a:srgbClr val="272525"/>
                </a:solidFill>
                <a:latin typeface="Lucida Sans Unicode"/>
                <a:cs typeface="Lucida Sans Unicode"/>
              </a:rPr>
              <a:t>involves </a:t>
            </a:r>
            <a:r>
              <a:rPr dirty="0" sz="2400" spc="45">
                <a:solidFill>
                  <a:srgbClr val="272525"/>
                </a:solidFill>
                <a:latin typeface="Lucida Sans Unicode"/>
                <a:cs typeface="Lucida Sans Unicode"/>
              </a:rPr>
              <a:t>algorithms </a:t>
            </a:r>
            <a:r>
              <a:rPr dirty="0" sz="2400" spc="145">
                <a:solidFill>
                  <a:srgbClr val="272525"/>
                </a:solidFill>
                <a:latin typeface="Lucida Sans Unicode"/>
                <a:cs typeface="Lucida Sans Unicode"/>
              </a:rPr>
              <a:t>and </a:t>
            </a:r>
            <a:r>
              <a:rPr dirty="0" sz="2400" spc="165">
                <a:solidFill>
                  <a:srgbClr val="272525"/>
                </a:solidFill>
                <a:latin typeface="Lucida Sans Unicode"/>
                <a:cs typeface="Lucida Sans Unicode"/>
              </a:rPr>
              <a:t>data </a:t>
            </a:r>
            <a:r>
              <a:rPr dirty="0" sz="2400" spc="75">
                <a:solidFill>
                  <a:srgbClr val="272525"/>
                </a:solidFill>
                <a:latin typeface="Lucida Sans Unicode"/>
                <a:cs typeface="Lucida Sans Unicode"/>
              </a:rPr>
              <a:t>that </a:t>
            </a:r>
            <a:r>
              <a:rPr dirty="0" sz="2400" spc="90">
                <a:solidFill>
                  <a:srgbClr val="272525"/>
                </a:solidFill>
                <a:latin typeface="Lucida Sans Unicode"/>
                <a:cs typeface="Lucida Sans Unicode"/>
              </a:rPr>
              <a:t>automatically </a:t>
            </a:r>
            <a:r>
              <a:rPr dirty="0" sz="2400" spc="120">
                <a:solidFill>
                  <a:srgbClr val="272525"/>
                </a:solidFill>
                <a:latin typeface="Lucida Sans Unicode"/>
                <a:cs typeface="Lucida Sans Unicode"/>
              </a:rPr>
              <a:t>analyse </a:t>
            </a:r>
            <a:r>
              <a:rPr dirty="0" sz="2400" spc="145">
                <a:solidFill>
                  <a:srgbClr val="272525"/>
                </a:solidFill>
                <a:latin typeface="Lucida Sans Unicode"/>
                <a:cs typeface="Lucida Sans Unicode"/>
              </a:rPr>
              <a:t>and </a:t>
            </a:r>
            <a:r>
              <a:rPr dirty="0" sz="2400" spc="15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272525"/>
                </a:solidFill>
                <a:latin typeface="Lucida Sans Unicode"/>
                <a:cs typeface="Lucida Sans Unicode"/>
              </a:rPr>
              <a:t>make</a:t>
            </a:r>
            <a:r>
              <a:rPr dirty="0" sz="240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272525"/>
                </a:solidFill>
                <a:latin typeface="Lucida Sans Unicode"/>
                <a:cs typeface="Lucida Sans Unicode"/>
              </a:rPr>
              <a:t>decision</a:t>
            </a:r>
            <a:r>
              <a:rPr dirty="0" sz="2400" spc="-5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272525"/>
                </a:solidFill>
                <a:latin typeface="Lucida Sans Unicode"/>
                <a:cs typeface="Lucida Sans Unicode"/>
              </a:rPr>
              <a:t>by</a:t>
            </a:r>
            <a:r>
              <a:rPr dirty="0" sz="2400" spc="-9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40">
                <a:solidFill>
                  <a:srgbClr val="272525"/>
                </a:solidFill>
                <a:latin typeface="Lucida Sans Unicode"/>
                <a:cs typeface="Lucida Sans Unicode"/>
              </a:rPr>
              <a:t>itself</a:t>
            </a:r>
            <a:r>
              <a:rPr dirty="0" sz="2400" spc="3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272525"/>
                </a:solidFill>
                <a:latin typeface="Lucida Sans Unicode"/>
                <a:cs typeface="Lucida Sans Unicode"/>
              </a:rPr>
              <a:t>without</a:t>
            </a:r>
            <a:r>
              <a:rPr dirty="0" sz="2400" spc="2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272525"/>
                </a:solidFill>
                <a:latin typeface="Lucida Sans Unicode"/>
                <a:cs typeface="Lucida Sans Unicode"/>
              </a:rPr>
              <a:t>human</a:t>
            </a:r>
            <a:r>
              <a:rPr dirty="0" sz="2400" spc="-4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272525"/>
                </a:solidFill>
                <a:latin typeface="Lucida Sans Unicode"/>
                <a:cs typeface="Lucida Sans Unicode"/>
              </a:rPr>
              <a:t>intervention.</a:t>
            </a:r>
            <a:r>
              <a:rPr dirty="0" sz="2400" spc="1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0">
                <a:solidFill>
                  <a:srgbClr val="272525"/>
                </a:solidFill>
                <a:latin typeface="Lucida Sans Unicode"/>
                <a:cs typeface="Lucida Sans Unicode"/>
              </a:rPr>
              <a:t>It</a:t>
            </a:r>
            <a:r>
              <a:rPr dirty="0" sz="2400" spc="1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72525"/>
                </a:solidFill>
                <a:latin typeface="Lucida Sans Unicode"/>
                <a:cs typeface="Lucida Sans Unicode"/>
              </a:rPr>
              <a:t>describes </a:t>
            </a:r>
            <a:r>
              <a:rPr dirty="0" sz="2400" spc="-74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272525"/>
                </a:solidFill>
                <a:latin typeface="Lucida Sans Unicode"/>
                <a:cs typeface="Lucida Sans Unicode"/>
              </a:rPr>
              <a:t>how</a:t>
            </a:r>
            <a:r>
              <a:rPr dirty="0" sz="2400" spc="5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272525"/>
                </a:solidFill>
                <a:latin typeface="Lucida Sans Unicode"/>
                <a:cs typeface="Lucida Sans Unicode"/>
              </a:rPr>
              <a:t>computer</a:t>
            </a:r>
            <a:r>
              <a:rPr dirty="0" sz="2400" spc="9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0">
                <a:solidFill>
                  <a:srgbClr val="272525"/>
                </a:solidFill>
                <a:latin typeface="Lucida Sans Unicode"/>
                <a:cs typeface="Lucida Sans Unicode"/>
              </a:rPr>
              <a:t>perform</a:t>
            </a:r>
            <a:r>
              <a:rPr dirty="0" sz="2400" spc="3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">
                <a:solidFill>
                  <a:srgbClr val="272525"/>
                </a:solidFill>
                <a:latin typeface="Lucida Sans Unicode"/>
                <a:cs typeface="Lucida Sans Unicode"/>
              </a:rPr>
              <a:t>tasks</a:t>
            </a:r>
            <a:r>
              <a:rPr dirty="0" sz="2400" spc="3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5">
                <a:solidFill>
                  <a:srgbClr val="272525"/>
                </a:solidFill>
                <a:latin typeface="Lucida Sans Unicode"/>
                <a:cs typeface="Lucida Sans Unicode"/>
              </a:rPr>
              <a:t>on</a:t>
            </a:r>
            <a:r>
              <a:rPr dirty="0" sz="2400" spc="4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272525"/>
                </a:solidFill>
                <a:latin typeface="Lucida Sans Unicode"/>
                <a:cs typeface="Lucida Sans Unicode"/>
              </a:rPr>
              <a:t>their</a:t>
            </a:r>
            <a:r>
              <a:rPr dirty="0" sz="240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272525"/>
                </a:solidFill>
                <a:latin typeface="Lucida Sans Unicode"/>
                <a:cs typeface="Lucida Sans Unicode"/>
              </a:rPr>
              <a:t>own</a:t>
            </a:r>
            <a:r>
              <a:rPr dirty="0" sz="2400" spc="6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272525"/>
                </a:solidFill>
                <a:latin typeface="Lucida Sans Unicode"/>
                <a:cs typeface="Lucida Sans Unicode"/>
              </a:rPr>
              <a:t>by</a:t>
            </a:r>
            <a:r>
              <a:rPr dirty="0" sz="2400" spc="12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5">
                <a:solidFill>
                  <a:srgbClr val="272525"/>
                </a:solidFill>
                <a:latin typeface="Lucida Sans Unicode"/>
                <a:cs typeface="Lucida Sans Unicode"/>
              </a:rPr>
              <a:t>previous </a:t>
            </a:r>
            <a:r>
              <a:rPr dirty="0" sz="2400" spc="4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0">
                <a:solidFill>
                  <a:srgbClr val="272525"/>
                </a:solidFill>
                <a:latin typeface="Lucida Sans Unicode"/>
                <a:cs typeface="Lucida Sans Unicode"/>
              </a:rPr>
              <a:t>experiences.</a:t>
            </a:r>
            <a:endParaRPr sz="2400">
              <a:latin typeface="Lucida Sans Unicode"/>
              <a:cs typeface="Lucida Sans Unicode"/>
            </a:endParaRPr>
          </a:p>
          <a:p>
            <a:pPr algn="just" marL="12700" marR="8255">
              <a:lnSpc>
                <a:spcPct val="100400"/>
              </a:lnSpc>
              <a:spcBef>
                <a:spcPts val="2895"/>
              </a:spcBef>
            </a:pPr>
            <a:r>
              <a:rPr dirty="0" sz="2400" spc="-30">
                <a:solidFill>
                  <a:srgbClr val="272525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-2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272525"/>
                </a:solidFill>
                <a:latin typeface="Lucida Sans Unicode"/>
                <a:cs typeface="Lucida Sans Unicode"/>
              </a:rPr>
              <a:t>difference</a:t>
            </a:r>
            <a:r>
              <a:rPr dirty="0" sz="2400" spc="5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5">
                <a:solidFill>
                  <a:srgbClr val="272525"/>
                </a:solidFill>
                <a:latin typeface="Lucida Sans Unicode"/>
                <a:cs typeface="Lucida Sans Unicode"/>
              </a:rPr>
              <a:t>between</a:t>
            </a:r>
            <a:r>
              <a:rPr dirty="0" sz="2400" spc="11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72525"/>
                </a:solidFill>
                <a:latin typeface="Lucida Sans Unicode"/>
                <a:cs typeface="Lucida Sans Unicode"/>
              </a:rPr>
              <a:t>normal</a:t>
            </a:r>
            <a:r>
              <a:rPr dirty="0" sz="2400" spc="7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272525"/>
                </a:solidFill>
                <a:latin typeface="Lucida Sans Unicode"/>
                <a:cs typeface="Lucida Sans Unicode"/>
              </a:rPr>
              <a:t>computer</a:t>
            </a:r>
            <a:r>
              <a:rPr dirty="0" sz="2400" spc="8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272525"/>
                </a:solidFill>
                <a:latin typeface="Lucida Sans Unicode"/>
                <a:cs typeface="Lucida Sans Unicode"/>
              </a:rPr>
              <a:t>software</a:t>
            </a:r>
            <a:r>
              <a:rPr dirty="0" sz="2400" spc="6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272525"/>
                </a:solidFill>
                <a:latin typeface="Lucida Sans Unicode"/>
                <a:cs typeface="Lucida Sans Unicode"/>
              </a:rPr>
              <a:t>and </a:t>
            </a:r>
            <a:r>
              <a:rPr dirty="0" sz="2400" spc="15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272525"/>
                </a:solidFill>
                <a:latin typeface="Lucida Sans Unicode"/>
                <a:cs typeface="Lucida Sans Unicode"/>
              </a:rPr>
              <a:t>machine </a:t>
            </a:r>
            <a:r>
              <a:rPr dirty="0" sz="2400" spc="40">
                <a:solidFill>
                  <a:srgbClr val="272525"/>
                </a:solidFill>
                <a:latin typeface="Lucida Sans Unicode"/>
                <a:cs typeface="Lucida Sans Unicode"/>
              </a:rPr>
              <a:t>learning </a:t>
            </a:r>
            <a:r>
              <a:rPr dirty="0" sz="2400" spc="-35">
                <a:solidFill>
                  <a:srgbClr val="272525"/>
                </a:solidFill>
                <a:latin typeface="Lucida Sans Unicode"/>
                <a:cs typeface="Lucida Sans Unicode"/>
              </a:rPr>
              <a:t>is </a:t>
            </a:r>
            <a:r>
              <a:rPr dirty="0" sz="2400" spc="75">
                <a:solidFill>
                  <a:srgbClr val="272525"/>
                </a:solidFill>
                <a:latin typeface="Lucida Sans Unicode"/>
                <a:cs typeface="Lucida Sans Unicode"/>
              </a:rPr>
              <a:t>that </a:t>
            </a:r>
            <a:r>
              <a:rPr dirty="0" sz="2400" spc="300">
                <a:solidFill>
                  <a:srgbClr val="272525"/>
                </a:solidFill>
                <a:latin typeface="Lucida Sans Unicode"/>
                <a:cs typeface="Lucida Sans Unicode"/>
              </a:rPr>
              <a:t>a </a:t>
            </a:r>
            <a:r>
              <a:rPr dirty="0" sz="2400" spc="125">
                <a:solidFill>
                  <a:srgbClr val="272525"/>
                </a:solidFill>
                <a:latin typeface="Lucida Sans Unicode"/>
                <a:cs typeface="Lucida Sans Unicode"/>
              </a:rPr>
              <a:t>human </a:t>
            </a:r>
            <a:r>
              <a:rPr dirty="0" sz="2400" spc="75">
                <a:solidFill>
                  <a:srgbClr val="272525"/>
                </a:solidFill>
                <a:latin typeface="Lucida Sans Unicode"/>
                <a:cs typeface="Lucida Sans Unicode"/>
              </a:rPr>
              <a:t>developer </a:t>
            </a:r>
            <a:r>
              <a:rPr dirty="0" sz="2400" spc="120">
                <a:solidFill>
                  <a:srgbClr val="272525"/>
                </a:solidFill>
                <a:latin typeface="Lucida Sans Unicode"/>
                <a:cs typeface="Lucida Sans Unicode"/>
              </a:rPr>
              <a:t>has </a:t>
            </a:r>
            <a:r>
              <a:rPr dirty="0" sz="2400">
                <a:solidFill>
                  <a:srgbClr val="272525"/>
                </a:solidFill>
                <a:latin typeface="Lucida Sans Unicode"/>
                <a:cs typeface="Lucida Sans Unicode"/>
              </a:rPr>
              <a:t>not </a:t>
            </a:r>
            <a:r>
              <a:rPr dirty="0" sz="2400" spc="70">
                <a:solidFill>
                  <a:srgbClr val="272525"/>
                </a:solidFill>
                <a:latin typeface="Lucida Sans Unicode"/>
                <a:cs typeface="Lucida Sans Unicode"/>
              </a:rPr>
              <a:t>given </a:t>
            </a:r>
            <a:r>
              <a:rPr dirty="0" sz="2400" spc="7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5">
                <a:solidFill>
                  <a:srgbClr val="272525"/>
                </a:solidFill>
                <a:latin typeface="Lucida Sans Unicode"/>
                <a:cs typeface="Lucida Sans Unicode"/>
              </a:rPr>
              <a:t>codes</a:t>
            </a:r>
            <a:r>
              <a:rPr dirty="0" sz="2400" spc="13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5">
                <a:solidFill>
                  <a:srgbClr val="272525"/>
                </a:solidFill>
                <a:latin typeface="Lucida Sans Unicode"/>
                <a:cs typeface="Lucida Sans Unicode"/>
              </a:rPr>
              <a:t>that</a:t>
            </a:r>
            <a:r>
              <a:rPr dirty="0" sz="2400" spc="9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272525"/>
                </a:solidFill>
                <a:latin typeface="Lucida Sans Unicode"/>
                <a:cs typeface="Lucida Sans Unicode"/>
              </a:rPr>
              <a:t>instructs</a:t>
            </a:r>
            <a:r>
              <a:rPr dirty="0" sz="2400" spc="17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272525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10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5">
                <a:solidFill>
                  <a:srgbClr val="272525"/>
                </a:solidFill>
                <a:latin typeface="Lucida Sans Unicode"/>
                <a:cs typeface="Lucida Sans Unicode"/>
              </a:rPr>
              <a:t>system</a:t>
            </a:r>
            <a:r>
              <a:rPr dirty="0" sz="2400" spc="894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272525"/>
                </a:solidFill>
                <a:latin typeface="Lucida Sans Unicode"/>
                <a:cs typeface="Lucida Sans Unicode"/>
              </a:rPr>
              <a:t>how</a:t>
            </a:r>
            <a:r>
              <a:rPr dirty="0" sz="2400" spc="7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0">
                <a:solidFill>
                  <a:srgbClr val="272525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14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5">
                <a:solidFill>
                  <a:srgbClr val="272525"/>
                </a:solidFill>
                <a:latin typeface="Lucida Sans Unicode"/>
                <a:cs typeface="Lucida Sans Unicode"/>
              </a:rPr>
              <a:t>react</a:t>
            </a:r>
            <a:r>
              <a:rPr dirty="0" sz="2400" spc="919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0">
                <a:solidFill>
                  <a:srgbClr val="272525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7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">
                <a:solidFill>
                  <a:srgbClr val="272525"/>
                </a:solidFill>
                <a:latin typeface="Lucida Sans Unicode"/>
                <a:cs typeface="Lucida Sans Unicode"/>
              </a:rPr>
              <a:t>situation</a:t>
            </a:r>
            <a:endParaRPr sz="2400">
              <a:latin typeface="Lucida Sans Unicode"/>
              <a:cs typeface="Lucida Sans Unicode"/>
            </a:endParaRPr>
          </a:p>
          <a:p>
            <a:pPr algn="just" marL="12700">
              <a:lnSpc>
                <a:spcPts val="2855"/>
              </a:lnSpc>
            </a:pPr>
            <a:r>
              <a:rPr dirty="0" sz="2400" spc="25">
                <a:solidFill>
                  <a:srgbClr val="272525"/>
                </a:solidFill>
                <a:latin typeface="Lucida Sans Unicode"/>
                <a:cs typeface="Lucida Sans Unicode"/>
              </a:rPr>
              <a:t>,instead</a:t>
            </a:r>
            <a:r>
              <a:rPr dirty="0" sz="2400" spc="-12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272525"/>
                </a:solidFill>
                <a:latin typeface="Lucida Sans Unicode"/>
                <a:cs typeface="Lucida Sans Unicode"/>
              </a:rPr>
              <a:t>it</a:t>
            </a:r>
            <a:r>
              <a:rPr dirty="0" sz="2400" spc="-13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>
                <a:solidFill>
                  <a:srgbClr val="272525"/>
                </a:solidFill>
                <a:latin typeface="Lucida Sans Unicode"/>
                <a:cs typeface="Lucida Sans Unicode"/>
              </a:rPr>
              <a:t>is</a:t>
            </a:r>
            <a:r>
              <a:rPr dirty="0" sz="2400" spc="-14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272525"/>
                </a:solidFill>
                <a:latin typeface="Lucida Sans Unicode"/>
                <a:cs typeface="Lucida Sans Unicode"/>
              </a:rPr>
              <a:t>being</a:t>
            </a:r>
            <a:r>
              <a:rPr dirty="0" sz="2400" spc="-12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272525"/>
                </a:solidFill>
                <a:latin typeface="Lucida Sans Unicode"/>
                <a:cs typeface="Lucida Sans Unicode"/>
              </a:rPr>
              <a:t>trained</a:t>
            </a:r>
            <a:r>
              <a:rPr dirty="0" sz="2400" spc="-19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272525"/>
                </a:solidFill>
                <a:latin typeface="Lucida Sans Unicode"/>
                <a:cs typeface="Lucida Sans Unicode"/>
              </a:rPr>
              <a:t>by</a:t>
            </a:r>
            <a:r>
              <a:rPr dirty="0" sz="2400" spc="-15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95">
                <a:solidFill>
                  <a:srgbClr val="272525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6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72525"/>
                </a:solidFill>
                <a:latin typeface="Lucida Sans Unicode"/>
                <a:cs typeface="Lucida Sans Unicode"/>
              </a:rPr>
              <a:t>large</a:t>
            </a:r>
            <a:r>
              <a:rPr dirty="0" sz="2400" spc="-21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5">
                <a:solidFill>
                  <a:srgbClr val="272525"/>
                </a:solidFill>
                <a:latin typeface="Lucida Sans Unicode"/>
                <a:cs typeface="Lucida Sans Unicode"/>
              </a:rPr>
              <a:t>number</a:t>
            </a:r>
            <a:r>
              <a:rPr dirty="0" sz="2400" spc="-65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>
                <a:solidFill>
                  <a:srgbClr val="272525"/>
                </a:solidFill>
                <a:latin typeface="Lucida Sans Unicode"/>
                <a:cs typeface="Lucida Sans Unicode"/>
              </a:rPr>
              <a:t>of</a:t>
            </a:r>
            <a:r>
              <a:rPr dirty="0" sz="2400" spc="-50">
                <a:solidFill>
                  <a:srgbClr val="27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5">
                <a:solidFill>
                  <a:srgbClr val="272525"/>
                </a:solidFill>
                <a:latin typeface="Lucida Sans Unicode"/>
                <a:cs typeface="Lucida Sans Unicode"/>
              </a:rPr>
              <a:t>data.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72339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>
                <a:solidFill>
                  <a:srgbClr val="1F394E"/>
                </a:solidFill>
              </a:rPr>
              <a:t>T</a:t>
            </a:r>
            <a:r>
              <a:rPr dirty="0" spc="-5">
                <a:solidFill>
                  <a:srgbClr val="1F394E"/>
                </a:solidFill>
              </a:rPr>
              <a:t>Y</a:t>
            </a:r>
            <a:r>
              <a:rPr dirty="0" spc="-45">
                <a:solidFill>
                  <a:srgbClr val="1F394E"/>
                </a:solidFill>
              </a:rPr>
              <a:t>P</a:t>
            </a:r>
            <a:r>
              <a:rPr dirty="0" spc="-95">
                <a:solidFill>
                  <a:srgbClr val="1F394E"/>
                </a:solidFill>
              </a:rPr>
              <a:t>E</a:t>
            </a:r>
            <a:r>
              <a:rPr dirty="0">
                <a:solidFill>
                  <a:srgbClr val="1F394E"/>
                </a:solidFill>
              </a:rPr>
              <a:t>S</a:t>
            </a:r>
            <a:r>
              <a:rPr dirty="0" spc="-415">
                <a:solidFill>
                  <a:srgbClr val="1F394E"/>
                </a:solidFill>
              </a:rPr>
              <a:t> </a:t>
            </a:r>
            <a:r>
              <a:rPr dirty="0" spc="-70">
                <a:solidFill>
                  <a:srgbClr val="1F394E"/>
                </a:solidFill>
              </a:rPr>
              <a:t>O</a:t>
            </a:r>
            <a:r>
              <a:rPr dirty="0">
                <a:solidFill>
                  <a:srgbClr val="1F394E"/>
                </a:solidFill>
              </a:rPr>
              <a:t>F</a:t>
            </a:r>
            <a:r>
              <a:rPr dirty="0" spc="-145">
                <a:solidFill>
                  <a:srgbClr val="1F394E"/>
                </a:solidFill>
              </a:rPr>
              <a:t> </a:t>
            </a:r>
            <a:r>
              <a:rPr dirty="0" spc="-85">
                <a:solidFill>
                  <a:srgbClr val="1F394E"/>
                </a:solidFill>
              </a:rPr>
              <a:t>M</a:t>
            </a:r>
            <a:r>
              <a:rPr dirty="0" spc="-5">
                <a:solidFill>
                  <a:srgbClr val="1F394E"/>
                </a:solidFill>
              </a:rPr>
              <a:t>A</a:t>
            </a:r>
            <a:r>
              <a:rPr dirty="0" spc="-105">
                <a:solidFill>
                  <a:srgbClr val="1F394E"/>
                </a:solidFill>
              </a:rPr>
              <a:t>C</a:t>
            </a:r>
            <a:r>
              <a:rPr dirty="0" spc="-130">
                <a:solidFill>
                  <a:srgbClr val="1F394E"/>
                </a:solidFill>
              </a:rPr>
              <a:t>H</a:t>
            </a:r>
            <a:r>
              <a:rPr dirty="0" spc="-50">
                <a:solidFill>
                  <a:srgbClr val="1F394E"/>
                </a:solidFill>
              </a:rPr>
              <a:t>I</a:t>
            </a:r>
            <a:r>
              <a:rPr dirty="0" spc="-145">
                <a:solidFill>
                  <a:srgbClr val="1F394E"/>
                </a:solidFill>
              </a:rPr>
              <a:t>N</a:t>
            </a:r>
            <a:r>
              <a:rPr dirty="0">
                <a:solidFill>
                  <a:srgbClr val="1F394E"/>
                </a:solidFill>
              </a:rPr>
              <a:t>E</a:t>
            </a:r>
            <a:r>
              <a:rPr dirty="0" spc="-355">
                <a:solidFill>
                  <a:srgbClr val="1F394E"/>
                </a:solidFill>
              </a:rPr>
              <a:t> </a:t>
            </a:r>
            <a:r>
              <a:rPr dirty="0" spc="-65">
                <a:solidFill>
                  <a:srgbClr val="1F394E"/>
                </a:solidFill>
              </a:rPr>
              <a:t>L</a:t>
            </a:r>
            <a:r>
              <a:rPr dirty="0" spc="-95">
                <a:solidFill>
                  <a:srgbClr val="1F394E"/>
                </a:solidFill>
              </a:rPr>
              <a:t>E</a:t>
            </a:r>
            <a:r>
              <a:rPr dirty="0" spc="-5">
                <a:solidFill>
                  <a:srgbClr val="1F394E"/>
                </a:solidFill>
              </a:rPr>
              <a:t>A</a:t>
            </a:r>
            <a:r>
              <a:rPr dirty="0" spc="-90">
                <a:solidFill>
                  <a:srgbClr val="1F394E"/>
                </a:solidFill>
              </a:rPr>
              <a:t>R</a:t>
            </a:r>
            <a:r>
              <a:rPr dirty="0" spc="-65">
                <a:solidFill>
                  <a:srgbClr val="1F394E"/>
                </a:solidFill>
              </a:rPr>
              <a:t>N</a:t>
            </a:r>
            <a:r>
              <a:rPr dirty="0" spc="-130">
                <a:solidFill>
                  <a:srgbClr val="1F394E"/>
                </a:solidFill>
              </a:rPr>
              <a:t>I</a:t>
            </a:r>
            <a:r>
              <a:rPr dirty="0" spc="-145">
                <a:solidFill>
                  <a:srgbClr val="1F394E"/>
                </a:solidFill>
              </a:rPr>
              <a:t>N</a:t>
            </a:r>
            <a:r>
              <a:rPr dirty="0">
                <a:solidFill>
                  <a:srgbClr val="1F394E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532" y="1681290"/>
            <a:ext cx="6839584" cy="249174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1150"/>
              </a:spcBef>
            </a:pPr>
            <a:r>
              <a:rPr dirty="0" sz="3000" spc="-10" b="1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30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300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000" spc="-15" b="1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dirty="0" sz="3000" spc="-10" b="1">
                <a:solidFill>
                  <a:srgbClr val="404040"/>
                </a:solidFill>
                <a:latin typeface="Calibri"/>
                <a:cs typeface="Calibri"/>
              </a:rPr>
              <a:t> types</a:t>
            </a:r>
            <a:r>
              <a:rPr dirty="0" sz="3000" spc="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000" spc="15" b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00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3000" spc="-10" b="1">
                <a:solidFill>
                  <a:srgbClr val="404040"/>
                </a:solidFill>
                <a:latin typeface="Calibri"/>
                <a:cs typeface="Calibri"/>
              </a:rPr>
              <a:t> learning</a:t>
            </a:r>
            <a:endParaRPr sz="30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Arial MT"/>
              <a:buChar char="•"/>
              <a:tabLst>
                <a:tab pos="250825" algn="l"/>
              </a:tabLst>
            </a:pPr>
            <a:r>
              <a:rPr dirty="0" sz="3200" spc="10">
                <a:solidFill>
                  <a:srgbClr val="404040"/>
                </a:solidFill>
                <a:latin typeface="Calibri"/>
                <a:cs typeface="Calibri"/>
              </a:rPr>
              <a:t>Supervised</a:t>
            </a:r>
            <a:r>
              <a:rPr dirty="0" sz="3200" spc="-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1040"/>
              </a:spcBef>
              <a:buClr>
                <a:srgbClr val="E38312"/>
              </a:buClr>
              <a:buFont typeface="Arial MT"/>
              <a:buChar char="•"/>
              <a:tabLst>
                <a:tab pos="250825" algn="l"/>
              </a:tabLst>
            </a:pPr>
            <a:r>
              <a:rPr dirty="0" sz="3200" spc="4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dirty="0" sz="3200" spc="2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3200" spc="4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3200" spc="-2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3200" spc="1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3200" spc="-25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3200" spc="3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3200" spc="-2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3200" spc="1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3200" spc="-1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3200" spc="-3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3200" spc="3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200" spc="1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3200" spc="4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3200" spc="5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3200" spc="1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1040"/>
              </a:spcBef>
              <a:buClr>
                <a:srgbClr val="E38312"/>
              </a:buClr>
              <a:buFont typeface="Arial MT"/>
              <a:buChar char="•"/>
              <a:tabLst>
                <a:tab pos="250825" algn="l"/>
              </a:tabLst>
            </a:pPr>
            <a:r>
              <a:rPr dirty="0" sz="3200" spc="-15">
                <a:solidFill>
                  <a:srgbClr val="404040"/>
                </a:solidFill>
                <a:latin typeface="Calibri"/>
                <a:cs typeface="Calibri"/>
              </a:rPr>
              <a:t>Reinforcement</a:t>
            </a:r>
            <a:r>
              <a:rPr dirty="0" sz="32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2024-03-03T20:57:08Z</dcterms:created>
  <dcterms:modified xsi:type="dcterms:W3CDTF">2024-03-03T20:57:08Z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LastSaved">
    <vt:filetime>2024-03-03T00:00:00Z</vt:filetime>
  </property>
</Properties>
</file>