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Uber Request-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Sonal Singh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gn="l"/>
            <a:r>
              <a:rPr lang="en-US" sz="4800" i="0" dirty="0">
                <a:solidFill>
                  <a:srgbClr val="091E42"/>
                </a:solidFill>
                <a:effectLst/>
                <a:latin typeface="Elephant" panose="02020904090505020303" pitchFamily="18" charset="0"/>
              </a:rPr>
              <a:t>Business Objectives</a:t>
            </a:r>
            <a:br>
              <a:rPr lang="en-US" sz="1050" b="0" i="0" dirty="0">
                <a:solidFill>
                  <a:srgbClr val="091E42"/>
                </a:solidFill>
                <a:effectLst/>
                <a:latin typeface="freight-text-pro"/>
              </a:rPr>
            </a:br>
            <a:r>
              <a:rPr lang="en-US" sz="2800" b="0" i="0" dirty="0">
                <a:solidFill>
                  <a:srgbClr val="091E42"/>
                </a:solidFill>
                <a:effectLst/>
                <a:latin typeface="freight-text-pro"/>
              </a:rPr>
              <a:t>The aim of analysis is to identify the root cause of the problem (i.e. cancellation and non-availability of cars) and recommend ways to improve the situation. As a result of your analysis, you should be able to present to the client the root cause(s) and possible hypotheses of the problem(s) and recommend ways to improve them.</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A39351-C8B2-417B-96CE-E5698E3CD366}"/>
              </a:ext>
            </a:extLst>
          </p:cNvPr>
          <p:cNvPicPr>
            <a:picLocks noChangeAspect="1"/>
          </p:cNvPicPr>
          <p:nvPr/>
        </p:nvPicPr>
        <p:blipFill rotWithShape="1">
          <a:blip r:embed="rId2"/>
          <a:srcRect l="14609" t="39167" r="53594" b="13472"/>
          <a:stretch/>
        </p:blipFill>
        <p:spPr>
          <a:xfrm>
            <a:off x="485775" y="725268"/>
            <a:ext cx="4010027" cy="3359751"/>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55A1C962-89BE-42CC-BF9B-905214BBF5FB}"/>
              </a:ext>
            </a:extLst>
          </p:cNvPr>
          <p:cNvSpPr txBox="1"/>
          <p:nvPr/>
        </p:nvSpPr>
        <p:spPr>
          <a:xfrm>
            <a:off x="342900" y="4276725"/>
            <a:ext cx="4562475" cy="646331"/>
          </a:xfrm>
          <a:prstGeom prst="rect">
            <a:avLst/>
          </a:prstGeom>
          <a:noFill/>
        </p:spPr>
        <p:txBody>
          <a:bodyPr wrap="square" rtlCol="0">
            <a:spAutoFit/>
          </a:bodyPr>
          <a:lstStyle/>
          <a:p>
            <a:r>
              <a:rPr lang="en-US" dirty="0"/>
              <a:t>No cars available is greater than the cancelled rides</a:t>
            </a:r>
            <a:endParaRPr lang="en-IN" dirty="0"/>
          </a:p>
        </p:txBody>
      </p:sp>
      <p:pic>
        <p:nvPicPr>
          <p:cNvPr id="8" name="Picture 7">
            <a:extLst>
              <a:ext uri="{FF2B5EF4-FFF2-40B4-BE49-F238E27FC236}">
                <a16:creationId xmlns:a16="http://schemas.microsoft.com/office/drawing/2014/main" id="{8BC7AA9D-FBA6-49BE-8744-AB671A86FDEB}"/>
              </a:ext>
            </a:extLst>
          </p:cNvPr>
          <p:cNvPicPr>
            <a:picLocks noChangeAspect="1"/>
          </p:cNvPicPr>
          <p:nvPr/>
        </p:nvPicPr>
        <p:blipFill rotWithShape="1">
          <a:blip r:embed="rId3"/>
          <a:srcRect l="15156" t="42778" r="54688" b="17917"/>
          <a:stretch/>
        </p:blipFill>
        <p:spPr>
          <a:xfrm>
            <a:off x="6581775" y="761964"/>
            <a:ext cx="4532506" cy="3323055"/>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1">
            <a:extLst>
              <a:ext uri="{FF2B5EF4-FFF2-40B4-BE49-F238E27FC236}">
                <a16:creationId xmlns:a16="http://schemas.microsoft.com/office/drawing/2014/main" id="{3121B2BD-9D5A-46CD-8915-6E6ADE93D1DD}"/>
              </a:ext>
            </a:extLst>
          </p:cNvPr>
          <p:cNvSpPr>
            <a:spLocks noChangeArrowheads="1"/>
          </p:cNvSpPr>
          <p:nvPr/>
        </p:nvSpPr>
        <p:spPr bwMode="auto">
          <a:xfrm>
            <a:off x="6467476" y="4179272"/>
            <a:ext cx="4705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ter"/>
              </a:rPr>
              <a:t>The pickup points </a:t>
            </a:r>
            <a:r>
              <a:rPr kumimoji="0" lang="en-US" altLang="en-US" b="0" i="0" u="none" strike="noStrike" cap="none" normalizeH="0" baseline="0" dirty="0">
                <a:ln>
                  <a:noFill/>
                </a:ln>
                <a:solidFill>
                  <a:schemeClr val="tx1"/>
                </a:solidFill>
                <a:effectLst/>
                <a:latin typeface="Roboto Mono"/>
              </a:rPr>
              <a:t>Airport</a:t>
            </a:r>
            <a:r>
              <a:rPr kumimoji="0" lang="en-US" altLang="en-US" b="0" i="0" u="none" strike="noStrike" cap="none" normalizeH="0" baseline="0" dirty="0">
                <a:ln>
                  <a:noFill/>
                </a:ln>
                <a:solidFill>
                  <a:schemeClr val="tx1"/>
                </a:solidFill>
                <a:effectLst/>
                <a:latin typeface="Inter"/>
              </a:rPr>
              <a:t> and </a:t>
            </a:r>
            <a:r>
              <a:rPr kumimoji="0" lang="en-US" altLang="en-US" b="0" i="0" u="none" strike="noStrike" cap="none" normalizeH="0" baseline="0" dirty="0">
                <a:ln>
                  <a:noFill/>
                </a:ln>
                <a:solidFill>
                  <a:schemeClr val="tx1"/>
                </a:solidFill>
                <a:effectLst/>
                <a:latin typeface="Roboto Mono"/>
              </a:rPr>
              <a:t>City</a:t>
            </a:r>
            <a:r>
              <a:rPr kumimoji="0" lang="en-US" altLang="en-US" b="0" i="0" u="none" strike="noStrike" cap="none" normalizeH="0" baseline="0" dirty="0">
                <a:ln>
                  <a:noFill/>
                </a:ln>
                <a:solidFill>
                  <a:schemeClr val="tx1"/>
                </a:solidFill>
                <a:effectLst/>
                <a:latin typeface="Inter"/>
              </a:rPr>
              <a:t> are almost equal times present in the dataset.</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0306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CDAA660-2561-4AB7-B803-0C1F51CCC35D}"/>
              </a:ext>
            </a:extLst>
          </p:cNvPr>
          <p:cNvPicPr>
            <a:picLocks noGrp="1" noChangeAspect="1"/>
          </p:cNvPicPr>
          <p:nvPr>
            <p:ph idx="1"/>
          </p:nvPr>
        </p:nvPicPr>
        <p:blipFill rotWithShape="1">
          <a:blip r:embed="rId2"/>
          <a:srcRect l="14917" t="47072" r="53267" b="16078"/>
          <a:stretch/>
        </p:blipFill>
        <p:spPr>
          <a:xfrm>
            <a:off x="5610225" y="1476374"/>
            <a:ext cx="5438775" cy="3543445"/>
          </a:xfrm>
          <a:prstGeom prst="rect">
            <a:avLst/>
          </a:prstGeom>
          <a:ln w="88900" cap="sq" cmpd="thickThin">
            <a:solidFill>
              <a:srgbClr val="000000"/>
            </a:solidFill>
            <a:prstDash val="solid"/>
            <a:miter lim="800000"/>
          </a:ln>
          <a:effectLst>
            <a:innerShdw blurRad="76200">
              <a:srgbClr val="000000"/>
            </a:innerShdw>
          </a:effectLst>
        </p:spPr>
      </p:pic>
      <p:sp>
        <p:nvSpPr>
          <p:cNvPr id="7" name="Rectangle 1">
            <a:extLst>
              <a:ext uri="{FF2B5EF4-FFF2-40B4-BE49-F238E27FC236}">
                <a16:creationId xmlns:a16="http://schemas.microsoft.com/office/drawing/2014/main" id="{FAEB1C08-4D68-495E-AAD9-0EA1B536C70A}"/>
              </a:ext>
            </a:extLst>
          </p:cNvPr>
          <p:cNvSpPr>
            <a:spLocks noGrp="1" noChangeArrowheads="1"/>
          </p:cNvSpPr>
          <p:nvPr>
            <p:ph type="title"/>
          </p:nvPr>
        </p:nvSpPr>
        <p:spPr bwMode="auto">
          <a:xfrm>
            <a:off x="0" y="-1080193"/>
            <a:ext cx="4865297" cy="7314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01568" rIns="31740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altLang="en-US" sz="1800" dirty="0">
                <a:solidFill>
                  <a:schemeClr val="bg1"/>
                </a:solidFill>
                <a:latin typeface="+mn-lt"/>
              </a:rPr>
            </a:br>
            <a:br>
              <a:rPr lang="en-US" altLang="en-US" sz="1800" dirty="0">
                <a:solidFill>
                  <a:schemeClr val="bg1"/>
                </a:solidFill>
                <a:latin typeface="+mn-lt"/>
              </a:rPr>
            </a:br>
            <a:br>
              <a:rPr lang="en-US" altLang="en-US" sz="1800" dirty="0">
                <a:solidFill>
                  <a:schemeClr val="bg1"/>
                </a:solidFill>
                <a:latin typeface="+mn-lt"/>
              </a:rPr>
            </a:br>
            <a:br>
              <a:rPr lang="en-US" altLang="en-US" sz="1800" dirty="0">
                <a:solidFill>
                  <a:schemeClr val="bg1"/>
                </a:solidFill>
                <a:latin typeface="+mn-lt"/>
              </a:rPr>
            </a:br>
            <a:br>
              <a:rPr lang="en-US" altLang="en-US" sz="1800" dirty="0">
                <a:solidFill>
                  <a:schemeClr val="bg1"/>
                </a:solidFill>
                <a:latin typeface="+mn-lt"/>
              </a:rPr>
            </a:br>
            <a:r>
              <a:rPr lang="en-US" altLang="en-US" sz="4800" dirty="0">
                <a:solidFill>
                  <a:schemeClr val="accent2">
                    <a:lumMod val="60000"/>
                    <a:lumOff val="40000"/>
                  </a:schemeClr>
                </a:solidFill>
                <a:latin typeface="+mn-lt"/>
              </a:rPr>
              <a:t>Plot 1</a:t>
            </a:r>
            <a:br>
              <a:rPr lang="en-US" altLang="en-US" sz="1800" dirty="0">
                <a:solidFill>
                  <a:schemeClr val="bg1"/>
                </a:solidFill>
                <a:latin typeface="+mn-lt"/>
              </a:rPr>
            </a:br>
            <a:r>
              <a:rPr lang="en-US" altLang="en-US" sz="1800" dirty="0">
                <a:solidFill>
                  <a:schemeClr val="bg1"/>
                </a:solidFill>
                <a:latin typeface="+mn-lt"/>
              </a:rPr>
              <a:t>Bar plot to find Request Time Slot vs Count for </a:t>
            </a:r>
            <a:br>
              <a:rPr lang="en-US" altLang="en-US" sz="1800" dirty="0">
                <a:solidFill>
                  <a:schemeClr val="bg1"/>
                </a:solidFill>
                <a:latin typeface="+mn-lt"/>
              </a:rPr>
            </a:br>
            <a:r>
              <a:rPr lang="en-US" altLang="en-US" sz="1800" dirty="0">
                <a:solidFill>
                  <a:schemeClr val="bg1"/>
                </a:solidFill>
                <a:latin typeface="+mn-lt"/>
              </a:rPr>
              <a:t>Trip completed, cancelled trips and No Cars</a:t>
            </a:r>
            <a:br>
              <a:rPr lang="en-US" altLang="en-US" sz="1800" dirty="0">
                <a:solidFill>
                  <a:schemeClr val="bg1"/>
                </a:solidFill>
                <a:latin typeface="+mn-lt"/>
              </a:rPr>
            </a:br>
            <a:r>
              <a:rPr lang="en-US" altLang="en-US" sz="1800" dirty="0">
                <a:solidFill>
                  <a:schemeClr val="bg1"/>
                </a:solidFill>
                <a:latin typeface="+mn-lt"/>
              </a:rPr>
              <a:t>Available </a:t>
            </a:r>
            <a:br>
              <a:rPr kumimoji="0" lang="en-US" altLang="en-US" sz="4800" b="0" i="0" u="none" strike="noStrike" cap="none" normalizeH="0" baseline="0" dirty="0">
                <a:ln>
                  <a:noFill/>
                </a:ln>
                <a:solidFill>
                  <a:schemeClr val="bg1"/>
                </a:solidFill>
                <a:effectLst/>
                <a:latin typeface="+mn-lt"/>
              </a:rPr>
            </a:br>
            <a:br>
              <a:rPr kumimoji="0" lang="en-US" altLang="en-US" sz="4800" b="0" i="0" u="none" strike="noStrike" cap="none" normalizeH="0" baseline="0" dirty="0">
                <a:ln>
                  <a:noFill/>
                </a:ln>
                <a:solidFill>
                  <a:schemeClr val="bg1"/>
                </a:solidFill>
                <a:effectLst/>
                <a:latin typeface="+mn-lt"/>
              </a:rPr>
            </a:br>
            <a:br>
              <a:rPr kumimoji="0" lang="en-US" altLang="en-US" sz="4800" b="0" i="0" u="none" strike="noStrike" cap="none" normalizeH="0" baseline="0" dirty="0">
                <a:ln>
                  <a:noFill/>
                </a:ln>
                <a:solidFill>
                  <a:schemeClr val="bg1"/>
                </a:solidFill>
                <a:effectLst/>
                <a:latin typeface="+mn-lt"/>
              </a:rPr>
            </a:br>
            <a:r>
              <a:rPr kumimoji="0" lang="en-US" altLang="en-US" sz="4800" b="0" i="0" u="none" strike="noStrike" cap="none" normalizeH="0" baseline="0" dirty="0">
                <a:ln>
                  <a:noFill/>
                </a:ln>
                <a:solidFill>
                  <a:schemeClr val="accent2">
                    <a:lumMod val="60000"/>
                    <a:lumOff val="40000"/>
                  </a:schemeClr>
                </a:solidFill>
                <a:effectLst/>
                <a:latin typeface="+mn-lt"/>
              </a:rPr>
              <a:t>Conclusion</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n-lt"/>
              </a:rPr>
              <a:t>1) Most No Cars Available are in the Evening.</a:t>
            </a:r>
            <a:br>
              <a:rPr kumimoji="0" lang="en-US" altLang="en-US" sz="1800" b="0" i="0" u="none" strike="noStrike" cap="none" normalizeH="0" baseline="0" dirty="0">
                <a:ln>
                  <a:noFill/>
                </a:ln>
                <a:solidFill>
                  <a:schemeClr val="bg1"/>
                </a:solidFill>
                <a:effectLst/>
                <a:latin typeface="+mn-lt"/>
              </a:rPr>
            </a:br>
            <a:r>
              <a:rPr kumimoji="0" lang="en-US" altLang="en-US" sz="1800" b="0" i="0" u="none" strike="noStrike" cap="none" normalizeH="0" baseline="0" dirty="0">
                <a:ln>
                  <a:noFill/>
                </a:ln>
                <a:solidFill>
                  <a:schemeClr val="bg1"/>
                </a:solidFill>
                <a:effectLst/>
                <a:latin typeface="+mn-lt"/>
              </a:rPr>
              <a:t>2) Most Cancelled trips are in the Morning.</a:t>
            </a:r>
            <a:br>
              <a:rPr kumimoji="0" lang="en-US" altLang="en-US" sz="1800" b="0" i="0" u="none" strike="noStrike" cap="none" normalizeH="0" baseline="0" dirty="0">
                <a:ln>
                  <a:noFill/>
                </a:ln>
                <a:solidFill>
                  <a:schemeClr val="bg1"/>
                </a:solidFill>
                <a:effectLst/>
                <a:latin typeface="+mn-lt"/>
              </a:rPr>
            </a:br>
            <a:r>
              <a:rPr kumimoji="0" lang="en-US" altLang="en-US" sz="1800" b="0" i="0" u="none" strike="noStrike" cap="none" normalizeH="0" baseline="0" dirty="0">
                <a:ln>
                  <a:noFill/>
                </a:ln>
                <a:solidFill>
                  <a:schemeClr val="bg1"/>
                </a:solidFill>
                <a:effectLst/>
                <a:latin typeface="+mn-lt"/>
              </a:rPr>
              <a:t>3) Least Cancelled trips are at </a:t>
            </a:r>
            <a:r>
              <a:rPr lang="en-US" altLang="en-US" sz="1800" dirty="0">
                <a:solidFill>
                  <a:schemeClr val="bg1"/>
                </a:solidFill>
                <a:latin typeface="+mn-lt"/>
              </a:rPr>
              <a:t>Night </a:t>
            </a:r>
            <a:r>
              <a:rPr kumimoji="0" lang="en-US" altLang="en-US" sz="1800" b="0" i="0" u="none" strike="noStrike" cap="none" normalizeH="0" baseline="0" dirty="0">
                <a:ln>
                  <a:noFill/>
                </a:ln>
                <a:solidFill>
                  <a:schemeClr val="bg1"/>
                </a:solidFill>
                <a:effectLst/>
                <a:latin typeface="+mn-lt"/>
              </a:rPr>
              <a:t>or Early </a:t>
            </a:r>
            <a:br>
              <a:rPr kumimoji="0" lang="en-US" altLang="en-US" sz="1800" b="0" i="0" u="none" strike="noStrike" cap="none" normalizeH="0" baseline="0" dirty="0">
                <a:ln>
                  <a:noFill/>
                </a:ln>
                <a:solidFill>
                  <a:schemeClr val="bg1"/>
                </a:solidFill>
                <a:effectLst/>
                <a:latin typeface="+mn-lt"/>
              </a:rPr>
            </a:br>
            <a:r>
              <a:rPr kumimoji="0" lang="en-US" altLang="en-US" sz="1800" b="0" i="0" u="none" strike="noStrike" cap="none" normalizeH="0" baseline="0" dirty="0">
                <a:ln>
                  <a:noFill/>
                </a:ln>
                <a:solidFill>
                  <a:schemeClr val="bg1"/>
                </a:solidFill>
                <a:effectLst/>
                <a:latin typeface="+mn-lt"/>
              </a:rPr>
              <a:t>     Morning. </a:t>
            </a:r>
            <a:br>
              <a:rPr kumimoji="0" lang="en-US" altLang="en-US" sz="1800" b="0" i="0" u="none" strike="noStrike" cap="none" normalizeH="0" baseline="0" dirty="0">
                <a:ln>
                  <a:noFill/>
                </a:ln>
                <a:solidFill>
                  <a:schemeClr val="bg1"/>
                </a:solidFill>
                <a:effectLst/>
                <a:latin typeface="+mn-lt"/>
              </a:rPr>
            </a:br>
            <a:br>
              <a:rPr kumimoji="0" lang="en-US" altLang="en-US" sz="1800" b="0" i="0" u="none" strike="noStrike" cap="none" normalizeH="0" baseline="0" dirty="0">
                <a:ln>
                  <a:noFill/>
                </a:ln>
                <a:solidFill>
                  <a:schemeClr val="bg1"/>
                </a:solidFill>
                <a:effectLst/>
                <a:latin typeface="+mn-lt"/>
              </a:rPr>
            </a:br>
            <a:endParaRPr kumimoji="0" lang="en-US" altLang="en-US" sz="18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8838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7FCF98-B5D5-443F-A539-8DC512752A81}"/>
              </a:ext>
            </a:extLst>
          </p:cNvPr>
          <p:cNvPicPr>
            <a:picLocks noChangeAspect="1"/>
          </p:cNvPicPr>
          <p:nvPr/>
        </p:nvPicPr>
        <p:blipFill rotWithShape="1">
          <a:blip r:embed="rId2"/>
          <a:srcRect l="15468" t="40139" r="54688" b="7917"/>
          <a:stretch/>
        </p:blipFill>
        <p:spPr>
          <a:xfrm>
            <a:off x="457200" y="1009650"/>
            <a:ext cx="4533900" cy="4438950"/>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2F51F4F8-3974-4578-9F0D-5312DB1AFE3A}"/>
              </a:ext>
            </a:extLst>
          </p:cNvPr>
          <p:cNvSpPr txBox="1"/>
          <p:nvPr/>
        </p:nvSpPr>
        <p:spPr>
          <a:xfrm>
            <a:off x="6305550" y="1009650"/>
            <a:ext cx="3819525" cy="4247317"/>
          </a:xfrm>
          <a:prstGeom prst="rect">
            <a:avLst/>
          </a:prstGeom>
          <a:noFill/>
        </p:spPr>
        <p:txBody>
          <a:bodyPr wrap="square" rtlCol="0">
            <a:spAutoFit/>
          </a:bodyPr>
          <a:lstStyle/>
          <a:p>
            <a:r>
              <a:rPr lang="en-US" sz="4800" dirty="0">
                <a:solidFill>
                  <a:schemeClr val="accent2">
                    <a:lumMod val="60000"/>
                    <a:lumOff val="40000"/>
                  </a:schemeClr>
                </a:solidFill>
              </a:rPr>
              <a:t>Plot 2</a:t>
            </a:r>
          </a:p>
          <a:p>
            <a:r>
              <a:rPr lang="en-US" dirty="0"/>
              <a:t>To find count of status according to both pickup point and time slot.</a:t>
            </a:r>
          </a:p>
          <a:p>
            <a:endParaRPr lang="en-US" dirty="0"/>
          </a:p>
          <a:p>
            <a:endParaRPr lang="en-US" sz="4800" dirty="0">
              <a:solidFill>
                <a:schemeClr val="accent2">
                  <a:lumMod val="60000"/>
                  <a:lumOff val="40000"/>
                </a:schemeClr>
              </a:solidFill>
            </a:endParaRPr>
          </a:p>
          <a:p>
            <a:r>
              <a:rPr lang="en-US" sz="4800" dirty="0">
                <a:solidFill>
                  <a:schemeClr val="accent2">
                    <a:lumMod val="60000"/>
                    <a:lumOff val="40000"/>
                  </a:schemeClr>
                </a:solidFill>
              </a:rPr>
              <a:t>Conclusions</a:t>
            </a:r>
          </a:p>
          <a:p>
            <a:pPr marL="342900" indent="-342900">
              <a:buAutoNum type="arabicParenR"/>
            </a:pPr>
            <a:r>
              <a:rPr lang="en-IN" dirty="0"/>
              <a:t>Maximum No Cars Available are in the evening from airport to city.</a:t>
            </a:r>
          </a:p>
          <a:p>
            <a:pPr marL="342900" indent="-342900">
              <a:buAutoNum type="arabicParenR"/>
            </a:pPr>
            <a:r>
              <a:rPr lang="en-IN" dirty="0"/>
              <a:t>Maximum Cancelled trips are in the morning, from city to airport.</a:t>
            </a:r>
          </a:p>
        </p:txBody>
      </p:sp>
    </p:spTree>
    <p:extLst>
      <p:ext uri="{BB962C8B-B14F-4D97-AF65-F5344CB8AC3E}">
        <p14:creationId xmlns:p14="http://schemas.microsoft.com/office/powerpoint/2010/main" val="192598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959E137-AA64-4141-AF08-E6B987B44676}"/>
              </a:ext>
            </a:extLst>
          </p:cNvPr>
          <p:cNvPicPr>
            <a:picLocks noChangeAspect="1"/>
          </p:cNvPicPr>
          <p:nvPr/>
        </p:nvPicPr>
        <p:blipFill rotWithShape="1">
          <a:blip r:embed="rId2"/>
          <a:srcRect l="14766" t="43246" r="54531" b="9583"/>
          <a:stretch/>
        </p:blipFill>
        <p:spPr>
          <a:xfrm>
            <a:off x="287292" y="1019148"/>
            <a:ext cx="4996051" cy="4317537"/>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0C7CEAE3-0526-4D7C-B41E-C5A6437BAB1A}"/>
              </a:ext>
            </a:extLst>
          </p:cNvPr>
          <p:cNvSpPr txBox="1"/>
          <p:nvPr/>
        </p:nvSpPr>
        <p:spPr>
          <a:xfrm>
            <a:off x="5808708" y="749380"/>
            <a:ext cx="6096000" cy="4062651"/>
          </a:xfrm>
          <a:prstGeom prst="rect">
            <a:avLst/>
          </a:prstGeom>
          <a:noFill/>
        </p:spPr>
        <p:txBody>
          <a:bodyPr wrap="square">
            <a:spAutoFit/>
          </a:bodyPr>
          <a:lstStyle/>
          <a:p>
            <a:r>
              <a:rPr lang="en-IN" sz="4800" dirty="0">
                <a:solidFill>
                  <a:schemeClr val="accent2">
                    <a:lumMod val="60000"/>
                    <a:lumOff val="40000"/>
                  </a:schemeClr>
                </a:solidFill>
              </a:rPr>
              <a:t>Plot 3</a:t>
            </a:r>
          </a:p>
          <a:p>
            <a:r>
              <a:rPr lang="en-IN" dirty="0"/>
              <a:t>To count the number of requests that was completed and which was not, against the time slot.</a:t>
            </a:r>
          </a:p>
          <a:p>
            <a:endParaRPr lang="en-IN" dirty="0"/>
          </a:p>
          <a:p>
            <a:endParaRPr lang="en-IN" dirty="0"/>
          </a:p>
          <a:p>
            <a:r>
              <a:rPr lang="en-IN" sz="4800" dirty="0">
                <a:solidFill>
                  <a:schemeClr val="accent2">
                    <a:lumMod val="60000"/>
                    <a:lumOff val="40000"/>
                  </a:schemeClr>
                </a:solidFill>
              </a:rPr>
              <a:t>Conclusions</a:t>
            </a:r>
          </a:p>
          <a:p>
            <a:pPr marL="342900" indent="-342900">
              <a:buAutoNum type="arabicParenR"/>
            </a:pPr>
            <a:r>
              <a:rPr lang="en-IN" dirty="0"/>
              <a:t>Maximum trips were left incomplete in the evening time period.</a:t>
            </a:r>
          </a:p>
          <a:p>
            <a:pPr marL="342900" indent="-342900">
              <a:buAutoNum type="arabicParenR"/>
            </a:pPr>
            <a:r>
              <a:rPr lang="en-IN" dirty="0"/>
              <a:t>Maximum trips were completed in evening and morning slots.</a:t>
            </a:r>
          </a:p>
          <a:p>
            <a:pPr marL="342900" indent="-342900">
              <a:buAutoNum type="arabicParenR"/>
            </a:pPr>
            <a:r>
              <a:rPr lang="en-IN" dirty="0"/>
              <a:t>Least trips were completed in the early morning.</a:t>
            </a:r>
          </a:p>
        </p:txBody>
      </p:sp>
    </p:spTree>
    <p:extLst>
      <p:ext uri="{BB962C8B-B14F-4D97-AF65-F5344CB8AC3E}">
        <p14:creationId xmlns:p14="http://schemas.microsoft.com/office/powerpoint/2010/main" val="153388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E6245A-9349-4F6A-ACE6-9C652FD43501}"/>
              </a:ext>
            </a:extLst>
          </p:cNvPr>
          <p:cNvPicPr>
            <a:picLocks noGrp="1" noChangeAspect="1"/>
          </p:cNvPicPr>
          <p:nvPr>
            <p:ph idx="1"/>
          </p:nvPr>
        </p:nvPicPr>
        <p:blipFill rotWithShape="1">
          <a:blip r:embed="rId2"/>
          <a:srcRect l="14075" t="39933" r="54297" b="8401"/>
          <a:stretch/>
        </p:blipFill>
        <p:spPr>
          <a:xfrm>
            <a:off x="619124" y="1553222"/>
            <a:ext cx="4619625" cy="42450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239459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{03A71F57-F838-452B-AFFF-3860579F89D9}tf56160789_win32</Template>
  <TotalTime>554</TotalTime>
  <Words>270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Bookman Old Style</vt:lpstr>
      <vt:lpstr>Calibri</vt:lpstr>
      <vt:lpstr>Elephant</vt:lpstr>
      <vt:lpstr>Franklin Gothic Book</vt:lpstr>
      <vt:lpstr>freight-text-pro</vt:lpstr>
      <vt:lpstr>Inter</vt:lpstr>
      <vt:lpstr>Roboto Mono</vt:lpstr>
      <vt:lpstr>1_RetrospectVTI</vt:lpstr>
      <vt:lpstr>Uber Request- Case Study</vt:lpstr>
      <vt:lpstr>Business Objectives The aim of analysis is to identify the root cause of the problem (i.e. cancellation and non-availability of cars) and recommend ways to improve the situation. As a result of your analysis, you should be able to present to the client the root cause(s) and possible hypotheses of the problem(s) and recommend ways to improve them.</vt:lpstr>
      <vt:lpstr>PowerPoint Presentation</vt:lpstr>
      <vt:lpstr>     Plot 1 Bar plot to find Request Time Slot vs Count for  Trip completed, cancelled trips and No Cars Available    Conclusion 1) Most No Cars Available are in the Evening. 2) Most Cancelled trips are in the Morning. 3) Least Cancelled trips are at Night or Early       Morning.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Request- Case Study</dc:title>
  <dc:creator>sonal singh</dc:creator>
  <cp:lastModifiedBy>sonal singh</cp:lastModifiedBy>
  <cp:revision>1</cp:revision>
  <dcterms:created xsi:type="dcterms:W3CDTF">2021-07-26T10:52:04Z</dcterms:created>
  <dcterms:modified xsi:type="dcterms:W3CDTF">2021-07-26T20:06:48Z</dcterms:modified>
</cp:coreProperties>
</file>