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Lst>
  <p:sldSz cx="12192000" cy="6858000"/>
  <p:notesSz cx="6858000" cy="9144000"/>
  <p:embeddedFontLst>
    <p:embeddedFont>
      <p:font typeface="Poppins" pitchFamily="2" charset="77"/>
      <p:regular r:id="rId3"/>
      <p:bold r:id="rId4"/>
      <p:italic r:id="rId5"/>
      <p:boldItalic r:id="rId6"/>
    </p:embeddedFont>
    <p:embeddedFont>
      <p:font typeface="Poppins Light" pitchFamily="2" charset="77"/>
      <p:regular r:id="rId7"/>
      <p:italic r:id="rId8"/>
    </p:embeddedFont>
    <p:embeddedFont>
      <p:font typeface="Poppins SemiBold" pitchFamily="2" charset="77"/>
      <p:regular r:id="rId9"/>
      <p:bold r:id="rId10"/>
      <p:italic r:id="rId11"/>
      <p:boldItalic r:id="rId12"/>
    </p:embeddedFont>
    <p:embeddedFont>
      <p:font typeface="Roboto Serif" pitchFamily="2" charset="77"/>
      <p:regular r:id="rId13"/>
      <p:bold r:id="rId14"/>
      <p:italic r:id="rId15"/>
      <p:boldItalic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EFEFEF"/>
    <a:srgbClr val="272727"/>
    <a:srgbClr val="CFD0D8"/>
    <a:srgbClr val="FAFBFF"/>
    <a:srgbClr val="C8D1E9"/>
    <a:srgbClr val="A5AD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75"/>
    <p:restoredTop sz="94689"/>
  </p:normalViewPr>
  <p:slideViewPr>
    <p:cSldViewPr snapToGrid="0">
      <p:cViewPr>
        <p:scale>
          <a:sx n="130" d="100"/>
          <a:sy n="130" d="100"/>
        </p:scale>
        <p:origin x="2152"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font" Target="fonts/font1.fntdata"/><Relationship Id="rId4" Type="http://schemas.openxmlformats.org/officeDocument/2006/relationships/font" Target="fonts/font2.fntdata"/><Relationship Id="rId5" Type="http://schemas.openxmlformats.org/officeDocument/2006/relationships/font" Target="fonts/font3.fntdata"/><Relationship Id="rId6" Type="http://schemas.openxmlformats.org/officeDocument/2006/relationships/font" Target="fonts/font4.fntdata"/><Relationship Id="rId7" Type="http://schemas.openxmlformats.org/officeDocument/2006/relationships/font" Target="fonts/font5.fntdata"/><Relationship Id="rId8" Type="http://schemas.openxmlformats.org/officeDocument/2006/relationships/font" Target="fonts/font6.fntdata"/><Relationship Id="rId9" Type="http://schemas.openxmlformats.org/officeDocument/2006/relationships/font" Target="fonts/font7.fntdata"/><Relationship Id="rId10" Type="http://schemas.openxmlformats.org/officeDocument/2006/relationships/font" Target="fonts/font8.fntdata"/><Relationship Id="rId11" Type="http://schemas.openxmlformats.org/officeDocument/2006/relationships/font" Target="fonts/font9.fntdata"/><Relationship Id="rId12" Type="http://schemas.openxmlformats.org/officeDocument/2006/relationships/font" Target="fonts/font10.fntdata"/><Relationship Id="rId13" Type="http://schemas.openxmlformats.org/officeDocument/2006/relationships/font" Target="fonts/font11.fntdata"/><Relationship Id="rId14" Type="http://schemas.openxmlformats.org/officeDocument/2006/relationships/font" Target="fonts/font12.fntdata"/><Relationship Id="rId15" Type="http://schemas.openxmlformats.org/officeDocument/2006/relationships/font" Target="fonts/font13.fntdata"/><Relationship Id="rId16" Type="http://schemas.openxmlformats.org/officeDocument/2006/relationships/font" Target="fonts/font14.fntdata"/><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slide" Target="slides/slide6.xml"/><Relationship Id="rId27" Type="http://schemas.openxmlformats.org/officeDocument/2006/relationships/slide" Target="slides/slide7.xml"/><Relationship Id="rId28" Type="http://schemas.openxmlformats.org/officeDocument/2006/relationships/slide" Target="slides/slide8.xml"/><Relationship Id="rId29" Type="http://schemas.openxmlformats.org/officeDocument/2006/relationships/slide" Target="slides/slide9.xml"/><Relationship Id="rId30" Type="http://schemas.openxmlformats.org/officeDocument/2006/relationships/slide" Target="slides/slide10.xml"/><Relationship Id="rId31" Type="http://schemas.openxmlformats.org/officeDocument/2006/relationships/slide" Target="slides/slide11.xml"/><Relationship Id="rId32" Type="http://schemas.openxmlformats.org/officeDocument/2006/relationships/slide" Target="slides/slide12.xml"/><Relationship Id="rId33" Type="http://schemas.openxmlformats.org/officeDocument/2006/relationships/slide" Target="slides/slide13.xml"/><Relationship Id="rId34" Type="http://schemas.openxmlformats.org/officeDocument/2006/relationships/slide" Target="slides/slide14.xml"/><Relationship Id="rId35" Type="http://schemas.openxmlformats.org/officeDocument/2006/relationships/slide" Target="slides/slide15.xml"/><Relationship Id="rId36"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929AF-2805-9F40-B71E-C5CA2A769CFD}" type="datetimeFigureOut">
              <a:rPr lang="fr-FR" smtClean="0"/>
              <a:t>12/05/2025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59799-ECC4-1646-8675-7989A9F35534}" type="slidenum">
              <a:rPr lang="fr-FR" smtClean="0"/>
              <a:t>‹N°›</a:t>
            </a:fld>
            <a:endParaRPr lang="fr-FR"/>
          </a:p>
        </p:txBody>
      </p:sp>
    </p:spTree>
    <p:extLst>
      <p:ext uri="{BB962C8B-B14F-4D97-AF65-F5344CB8AC3E}">
        <p14:creationId xmlns:p14="http://schemas.microsoft.com/office/powerpoint/2010/main" val="1127433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Large Language Models, or LLMs, are sophisticated artificial intelligence systems designed to comprehend and produce text that resembles human writing. They fall under the category of foundation models, which are pre-trained using extensive amounts of unlabeled and self-supervised data. This training process allows LLMs to identify and learn various patterns within the data, resulting in outputs that are both adaptable and generalizable. For example, models like GPT-3 boast an impressive 175 billion parameters and are trained on datasets that can reach petabytes in size. This immense scale is crucial as it enables LLMs to capture a wide array of linguistic nuances and patterns. Furthermore, most LLMs employ a neural network architecture known as a transformer, which is particularly effective for processing sequences of data, such as sentences. This architecture is vital for maintaining context over longer passages of text, ensuring that the responses generated are coherent and contextually relevant. Overall, LLMs signify a major leap forward in natural language processing, facilitating more advanced interactions between humans and machines.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summary, Large Language Models (LLMs) are sophisticated AI systems that excel in generating human-like text by leveraging vast datasets and transformer architecture, which ensures coherent responses. The transformer model has transformed natural language processing through its self-attention mechanisms, allowing for effective context understanding and parallel processing. Training these models involves extensive data collection and iterative refinement, while fine-tuning enables them to adapt to specific tasks, enhancing their performance and efficiency. This combination of advanced architecture and targeted training makes LLMs powerful tools across various applications, from customer service to content creation and beyond.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Large Language Models, or LLMs, are remarkable for their size and scale, often comprising billions of parameters. This vast number of parameters allows them to learn intricate patterns in language, making them powerful tools for various applications. The architecture most commonly used in LLMs is the transformer, which is specifically designed to handle sequential data. It employs self-attention mechanisms that help the model understand the context of each word in relation to others in a sentence, enhancing its ability to generate coherent text. The training of LLMs occurs in two main phases: pre-training and fine-tuning. During pre-training, the model learns from a large corpus of text, focusing on predicting the next word in a sentence, which helps it grasp language structure. Fine-tuning then takes place on smaller, task-specific datasets, allowing the model to refine its skills for particular applications. While LLMs are capable of generalizing from their training data to perform a variety of tasks, they are not without flaws. They can sometimes generate incorrect or nonsensical outputs and may reflect biases inherent in their training data. This has led to continuous research aimed at addressing these limitations and improving the reliability of LLMs.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Large Language Models, or LLMs, have a significant impact across multiple sectors. In customer service, they are utilized to create intelligent chatbots that can manage customer inquiries effectively, which allows human agents to dedicate their time to more complex issues that require personal attention. In the realm of content creation, LLMs are capable of generating a wide array of written materials, such as articles, emails, social media posts, and even video scripts, thereby streamlining the creative process. Furthermore, in education, LLMs can act as virtual tutors, offering explanations and generating practice problems tailored to individual learning needs, which enhances the educational experience. In healthcare, they play a crucial role by helping to triage patient queries and analyze medical literature, thus improving the efficiency of healthcare delivery. The versatility of LLMs extends to sentiment analysis in business, where they help organizations understand public sentiment towards their products or services, enabling informed decision-making. As technology continues to advance, the applications of LLMs are expected to grow, further transforming industries by automating tasks and providing intelligent solutions.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Transformer architecture, introduced in the influential paper 'Attention is All You Need' by Vaswani et al. in 2017, has significantly transformed the field of natural language processing (NLP) and the handling of sequence data. Unlike earlier models that depended on recurrent neural networks (RNNs) and convolutional neural networks (CNNs), Transformers leverage a self-attention mechanism that enables them to assess the importance of each word in relation to others within a sequence. This architecture includes essential elements such as multi-head attention, which allows the model to focus on various parts of a sentence at once, and positional encoding, which conveys the order of words. Additionally, Transformers are designed to manage long-range dependencies effectively, making them suitable for complex data patterns. They also support parallel processing, enhancing their scalability for larger models. Beyond NLP, the versatility of Transformers has led to their application in diverse fields, including image processing and reinforcement learning, marking them as a foundational technology in modern AI.</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first step in the mathematical formulation of Transformers is the Input Representation, where we take a sequence of words and convert them into a matrix of word embeddings, denoted as X. This matrix has dimensions (n, d), where n represents the number of tokens and d is the dimensionality of the embeddings. Next, we move to the Query, Key, and Value Transformation step, where the input embeddings are transformed into three distinct representations: Queries (Q), Keys (K), and Values (V). This transformation is achieved using learned weight matrices, specifically W_Q, W_K, and W_V. Following this, we calculate the Attention Scores by taking the dot product of the Queries and Keys, which helps us determine how much focus each word should receive. We then apply a softmax function to these scores to obtain the attention weights. Finally, we implement the Multi-Head Attention Mechanism, which allows the model to run several self-attention processes simultaneously. This parallel processing enhances the model's ability to focus on various parts of the input, effectively capturing the contextual relationships between words.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slide, we explore three popular transformer models that have significantly impacted natural language processing. First, BERT, introduced by Google in 2018, revolutionized how machines understand language by using a bidirectional approach. This means it looks at the context of a word by considering the words that come before and after it, which allows for a deeper understanding of meaning. BERT is built on a transformer architecture with multiple layers of encoders and is pre-trained on a vast amount of text, utilizing techniques like masked language modeling and next sentence prediction. Next, we have RoBERTa, which stands for Robustly optimized BERT approach, developed by Facebook AI. RoBERTa takes BERT's foundation and enhances it by removing the next sentence prediction task and training on a much larger dataset with dynamic masking, leading to improved performance. Finally, DistilBERT, created by Hugging Face, is a smaller and faster version of BERT. It retains 97% of BERT's language understanding capabilities while being 60% faster, making it an excellent choice for applications where speed and efficiency are crucial. Each of these models has unique strengths, making them invaluable tools for developers and researchers in the field of language data.</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Training Large Language Models, or LLMs, begins with the crucial step of data collection, where extensive datasets are gathered from diverse sources such as books, articles, and websites. For example, models like GPT-3 have been trained on an impressive corpus of around 45 terabytes of text data, which provides a rich foundation for learning. The next step involves the model architecture, primarily based on transformer models, which are designed to understand the context of words in relation to one another. This architecture is essential for grasping the meaning and structure of sentences. Following this, the training process is initiated, where the model's parameters are adjusted through multiple iterations. This involves predicting the next word in a sentence, starting from random guesses and refining these predictions over time. Finally, the evaluation and refinement stage is critical, as it allows for continuous assessment of the model's performance, ensuring that it becomes increasingly accurate and valuable across various applications. This comprehensive approach combines vast amounts of text data, advanced neural network architectures, and iterative learning techniques, highlighting the sophistication involved in training LLMs.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Fine-tuning is a crucial process in the development of Large Language Models, where a pre-trained model is further trained on a smaller, task-specific dataset. This adaptation allows the model to apply its general knowledge to perform specific tasks more effectively, such as sentiment analysis, question answering, or text summarization, which enhances the accuracy and relevance of its outputs. One of the key advantages of fine-tuning is its efficiency; it is significantly faster and requires fewer computational resources compared to training a model from scratch, as it builds on the existing knowledge of the pre-trained model. Moreover, fine-tuned models tend to outperform their general counterparts in specific applications because they focus on relevant data, leading to more accurate predictions. Fine-tuning also enables LLMs to adapt to different domains, such as healthcare, finance, or customer service, making them versatile tools for various applications. Importantly, this process can be effective even with smaller datasets, as the model already has a foundational understanding of language, which is particularly useful in situations where labeled data is limited. Overall, fine-tuning is essential for maximizing the effectiveness of LLMs in task-specific applications, enhancing their performance, efficiency, and adaptability.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begin with, the first step in coding transformers for sentiment analysis is data preparation. This involves selecting a suitable dataset that contains labeled text data, which is essential for training the model. A popular choice is the IMDb movie reviews dataset, as it provides a rich source of sentiment-labeled text. Following this, the second step is text preprocessing, where the raw text data is cleaned. This includes removing any special characters, converting all text to lowercase to maintain consistency, and tokenizing the sentences to prepare them for input into the model. The third step is model selection and fine-tuning. Here, developers can choose a pre-trained transformer model, such as BERT or RoBERTa, which have been trained on extensive text corpora. Fine-tuning involves training the model further on a smaller, task-specific dataset, adjusting hyperparameters, and selecting an appropriate loss function to optimize performance. Finally, the fourth step is model evaluation and deployment. After training the model, it is crucial to evaluate its performance using metrics like accuracy and F1-score, and generating a confusion matrix can help visualize the results. Once satisfied with the model's performance, it can be serialized for future use and deployed via an API, allowing for real-time sentiment analysis. By following these steps, developers can effectively leverage the power of transformers in natural language processing.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274618" y="2138796"/>
            <a:ext cx="9642764" cy="950768"/>
          </a:xfrm>
        </p:spPr>
        <p:txBody>
          <a:bodyPr anchor="t">
            <a:normAutofit/>
          </a:bodyPr>
          <a:lstStyle>
            <a:lvl1pPr algn="l">
              <a:defRPr sz="3200">
                <a:solidFill>
                  <a:srgbClr val="595959"/>
                </a:solidFill>
                <a:latin typeface="+mn-lt"/>
              </a:defRPr>
            </a:lvl1pPr>
          </a:lstStyle>
          <a:p>
            <a:r>
              <a:rPr lang="en-GB" dirty="0"/>
              <a:t>Presentation title</a:t>
            </a:r>
          </a:p>
        </p:txBody>
      </p:sp>
      <p:sp>
        <p:nvSpPr>
          <p:cNvPr id="3" name="Sous-titre 2">
            <a:extLst>
              <a:ext uri="{FF2B5EF4-FFF2-40B4-BE49-F238E27FC236}">
                <a16:creationId xmlns:a16="http://schemas.microsoft.com/office/drawing/2014/main" id="{85EF4148-EA48-00BF-95EE-9E50D0580322}"/>
              </a:ext>
            </a:extLst>
          </p:cNvPr>
          <p:cNvSpPr>
            <a:spLocks noGrp="1"/>
          </p:cNvSpPr>
          <p:nvPr>
            <p:ph type="subTitle" idx="1" hasCustomPrompt="1"/>
          </p:nvPr>
        </p:nvSpPr>
        <p:spPr>
          <a:xfrm>
            <a:off x="1274617" y="3214736"/>
            <a:ext cx="9642763" cy="428528"/>
          </a:xfrm>
        </p:spPr>
        <p:txBody>
          <a:bodyPr anchor="b">
            <a:normAutofit/>
          </a:bodyPr>
          <a:lstStyle>
            <a:lvl1pPr marL="0" indent="0" algn="l">
              <a:buNone/>
              <a:defRPr sz="20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Presented by…</a:t>
            </a:r>
          </a:p>
        </p:txBody>
      </p:sp>
      <p:grpSp>
        <p:nvGrpSpPr>
          <p:cNvPr id="16" name="Groupe 15">
            <a:extLst>
              <a:ext uri="{FF2B5EF4-FFF2-40B4-BE49-F238E27FC236}">
                <a16:creationId xmlns:a16="http://schemas.microsoft.com/office/drawing/2014/main" id="{26757769-0631-E964-FA70-EF97F93757C4}"/>
              </a:ext>
            </a:extLst>
          </p:cNvPr>
          <p:cNvGrpSpPr/>
          <p:nvPr userDrawn="1"/>
        </p:nvGrpSpPr>
        <p:grpSpPr>
          <a:xfrm>
            <a:off x="701748" y="2095077"/>
            <a:ext cx="384999" cy="360077"/>
            <a:chOff x="602504" y="1642425"/>
            <a:chExt cx="223901" cy="243599"/>
          </a:xfrm>
        </p:grpSpPr>
        <p:sp>
          <p:nvSpPr>
            <p:cNvPr id="12" name="Google Shape;137;p26">
              <a:extLst>
                <a:ext uri="{FF2B5EF4-FFF2-40B4-BE49-F238E27FC236}">
                  <a16:creationId xmlns:a16="http://schemas.microsoft.com/office/drawing/2014/main" id="{EEB55A51-8FAF-42FE-EE09-1E485D9A6E78}"/>
                </a:ext>
              </a:extLst>
            </p:cNvPr>
            <p:cNvSpPr/>
            <p:nvPr userDrawn="1"/>
          </p:nvSpPr>
          <p:spPr>
            <a:xfrm>
              <a:off x="602504" y="1642425"/>
              <a:ext cx="223889" cy="213950"/>
            </a:xfrm>
            <a:custGeom>
              <a:avLst/>
              <a:gdLst/>
              <a:ahLst/>
              <a:cxnLst/>
              <a:rect l="l" t="t" r="r" b="b"/>
              <a:pathLst>
                <a:path w="5406" h="5166" extrusionOk="0">
                  <a:moveTo>
                    <a:pt x="1519" y="0"/>
                  </a:moveTo>
                  <a:cubicBezTo>
                    <a:pt x="1122" y="1586"/>
                    <a:pt x="-911" y="3938"/>
                    <a:pt x="482" y="4795"/>
                  </a:cubicBezTo>
                  <a:cubicBezTo>
                    <a:pt x="1881" y="5656"/>
                    <a:pt x="3765" y="4666"/>
                    <a:pt x="5407" y="4666"/>
                  </a:cubicBezTo>
                </a:path>
              </a:pathLst>
            </a:custGeom>
            <a:noFill/>
            <a:ln w="19050" cap="flat" cmpd="sng">
              <a:solidFill>
                <a:schemeClr val="tx1"/>
              </a:solidFill>
              <a:prstDash val="solid"/>
              <a:round/>
              <a:headEnd type="none" w="med" len="med"/>
              <a:tailEnd type="none" w="med" len="med"/>
            </a:ln>
          </p:spPr>
          <p:txBody>
            <a:bodyPr/>
            <a:lstStyle/>
            <a:p>
              <a:endParaRPr lang="en-GB" dirty="0">
                <a:solidFill>
                  <a:schemeClr val="bg2"/>
                </a:solidFill>
              </a:endParaRPr>
            </a:p>
          </p:txBody>
        </p:sp>
        <p:sp>
          <p:nvSpPr>
            <p:cNvPr id="13" name="Google Shape;138;p26">
              <a:extLst>
                <a:ext uri="{FF2B5EF4-FFF2-40B4-BE49-F238E27FC236}">
                  <a16:creationId xmlns:a16="http://schemas.microsoft.com/office/drawing/2014/main" id="{C97E5891-4BE1-6BA7-1567-D7E2530A14C5}"/>
                </a:ext>
              </a:extLst>
            </p:cNvPr>
            <p:cNvSpPr/>
            <p:nvPr userDrawn="1"/>
          </p:nvSpPr>
          <p:spPr>
            <a:xfrm>
              <a:off x="735409" y="1796576"/>
              <a:ext cx="90996" cy="89448"/>
            </a:xfrm>
            <a:custGeom>
              <a:avLst/>
              <a:gdLst/>
              <a:ahLst/>
              <a:cxnLst/>
              <a:rect l="l" t="t" r="r" b="b"/>
              <a:pathLst>
                <a:path w="3759" h="3915" extrusionOk="0">
                  <a:moveTo>
                    <a:pt x="0" y="0"/>
                  </a:moveTo>
                  <a:cubicBezTo>
                    <a:pt x="1183" y="562"/>
                    <a:pt x="3126" y="196"/>
                    <a:pt x="3677" y="1384"/>
                  </a:cubicBezTo>
                  <a:cubicBezTo>
                    <a:pt x="4156" y="2417"/>
                    <a:pt x="2252" y="3178"/>
                    <a:pt x="1385" y="3915"/>
                  </a:cubicBezTo>
                </a:path>
              </a:pathLst>
            </a:cu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a:lstStyle/>
            <a:p>
              <a:endParaRPr lang="en-GB" dirty="0">
                <a:solidFill>
                  <a:schemeClr val="bg2"/>
                </a:solidFill>
              </a:endParaRPr>
            </a:p>
          </p:txBody>
        </p:sp>
      </p:grpSp>
      <p:cxnSp>
        <p:nvCxnSpPr>
          <p:cNvPr id="21" name="Connecteur droit 20">
            <a:extLst>
              <a:ext uri="{FF2B5EF4-FFF2-40B4-BE49-F238E27FC236}">
                <a16:creationId xmlns:a16="http://schemas.microsoft.com/office/drawing/2014/main" id="{5CF2BB10-061C-5EE4-4CC6-FDF0E8284EA6}"/>
              </a:ext>
            </a:extLst>
          </p:cNvPr>
          <p:cNvCxnSpPr>
            <a:cxnSpLocks/>
          </p:cNvCxnSpPr>
          <p:nvPr userDrawn="1"/>
        </p:nvCxnSpPr>
        <p:spPr>
          <a:xfrm>
            <a:off x="1247887" y="3173506"/>
            <a:ext cx="48481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33BC59C8-41B3-720E-9F16-F75D1452A3AA}"/>
              </a:ext>
            </a:extLst>
          </p:cNvPr>
          <p:cNvCxnSpPr>
            <a:cxnSpLocks/>
          </p:cNvCxnSpPr>
          <p:nvPr userDrawn="1"/>
        </p:nvCxnSpPr>
        <p:spPr>
          <a:xfrm>
            <a:off x="1247887" y="3677344"/>
            <a:ext cx="48481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894237" y="5965603"/>
            <a:ext cx="1332769" cy="331958"/>
          </a:xfrm>
        </p:spPr>
        <p:txBody>
          <a:bodyPr anchor="ctr">
            <a:normAutofit/>
          </a:bodyPr>
          <a:lstStyle>
            <a:lvl1pPr marL="0" indent="0" algn="ctr">
              <a:buNone/>
              <a:defRPr sz="1200">
                <a:solidFill>
                  <a:srgbClr val="59595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MM/DD/YY</a:t>
            </a:r>
          </a:p>
        </p:txBody>
      </p:sp>
      <p:pic>
        <p:nvPicPr>
          <p:cNvPr id="43" name="Graphique 42">
            <a:extLst>
              <a:ext uri="{FF2B5EF4-FFF2-40B4-BE49-F238E27FC236}">
                <a16:creationId xmlns:a16="http://schemas.microsoft.com/office/drawing/2014/main" id="{D65BFD78-15A7-BA7D-FC51-1D88774F10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91670" y="5368219"/>
            <a:ext cx="1926281" cy="1488490"/>
          </a:xfrm>
          <a:prstGeom prst="rect">
            <a:avLst/>
          </a:prstGeom>
        </p:spPr>
      </p:pic>
      <p:pic>
        <p:nvPicPr>
          <p:cNvPr id="4" name="Graphique 3">
            <a:extLst>
              <a:ext uri="{FF2B5EF4-FFF2-40B4-BE49-F238E27FC236}">
                <a16:creationId xmlns:a16="http://schemas.microsoft.com/office/drawing/2014/main" id="{8A153AC5-DD61-5623-F699-9A890F21071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33737" y="5361544"/>
            <a:ext cx="1168550" cy="1095516"/>
          </a:xfrm>
          <a:prstGeom prst="rect">
            <a:avLst/>
          </a:prstGeom>
        </p:spPr>
      </p:pic>
    </p:spTree>
    <p:extLst>
      <p:ext uri="{BB962C8B-B14F-4D97-AF65-F5344CB8AC3E}">
        <p14:creationId xmlns:p14="http://schemas.microsoft.com/office/powerpoint/2010/main" val="151133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ual Pa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BC053D-BB3C-F936-9AE8-9F66576FC600}"/>
              </a:ext>
            </a:extLst>
          </p:cNvPr>
          <p:cNvSpPr/>
          <p:nvPr userDrawn="1"/>
        </p:nvSpPr>
        <p:spPr>
          <a:xfrm>
            <a:off x="4495800" y="0"/>
            <a:ext cx="7696199" cy="6858000"/>
          </a:xfrm>
          <a:prstGeom prst="rect">
            <a:avLst/>
          </a:prstGeom>
          <a:solidFill>
            <a:srgbClr val="E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space réservé du texte 2">
            <a:extLst>
              <a:ext uri="{FF2B5EF4-FFF2-40B4-BE49-F238E27FC236}">
                <a16:creationId xmlns:a16="http://schemas.microsoft.com/office/drawing/2014/main" id="{F02964B3-8325-1798-1014-27092A9E3641}"/>
              </a:ext>
            </a:extLst>
          </p:cNvPr>
          <p:cNvSpPr>
            <a:spLocks noGrp="1"/>
          </p:cNvSpPr>
          <p:nvPr>
            <p:ph type="body" idx="11" hasCustomPrompt="1"/>
          </p:nvPr>
        </p:nvSpPr>
        <p:spPr>
          <a:xfrm>
            <a:off x="4495800" y="6422070"/>
            <a:ext cx="6934200"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10" name="Espace réservé du texte 2">
            <a:extLst>
              <a:ext uri="{FF2B5EF4-FFF2-40B4-BE49-F238E27FC236}">
                <a16:creationId xmlns:a16="http://schemas.microsoft.com/office/drawing/2014/main" id="{1AD7F8B7-6245-29FE-47A8-1C88D6152DD4}"/>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
        <p:nvSpPr>
          <p:cNvPr id="11" name="Titre 1">
            <a:extLst>
              <a:ext uri="{FF2B5EF4-FFF2-40B4-BE49-F238E27FC236}">
                <a16:creationId xmlns:a16="http://schemas.microsoft.com/office/drawing/2014/main" id="{96849780-DAF4-7E17-8A54-2C9806890935}"/>
              </a:ext>
            </a:extLst>
          </p:cNvPr>
          <p:cNvSpPr>
            <a:spLocks noGrp="1"/>
          </p:cNvSpPr>
          <p:nvPr>
            <p:ph type="ctrTitle" hasCustomPrompt="1"/>
          </p:nvPr>
        </p:nvSpPr>
        <p:spPr>
          <a:xfrm>
            <a:off x="753735" y="2105733"/>
            <a:ext cx="3706321" cy="950768"/>
          </a:xfrm>
        </p:spPr>
        <p:txBody>
          <a:bodyPr anchor="t">
            <a:normAutofit/>
          </a:bodyPr>
          <a:lstStyle>
            <a:lvl1pPr marL="0" indent="0" algn="l">
              <a:tabLst>
                <a:tab pos="1282700" algn="l"/>
              </a:tabLst>
              <a:defRPr sz="2800" b="1" i="0">
                <a:solidFill>
                  <a:schemeClr val="tx1"/>
                </a:solidFill>
                <a:latin typeface="Poppins SemiBold" pitchFamily="2" charset="77"/>
                <a:cs typeface="Poppins SemiBold" pitchFamily="2" charset="77"/>
              </a:defRPr>
            </a:lvl1pPr>
          </a:lstStyle>
          <a:p>
            <a:r>
              <a:rPr lang="fr-FR" dirty="0"/>
              <a:t>Section 0.0</a:t>
            </a:r>
          </a:p>
        </p:txBody>
      </p:sp>
      <p:sp>
        <p:nvSpPr>
          <p:cNvPr id="12" name="Sous-titre 2">
            <a:extLst>
              <a:ext uri="{FF2B5EF4-FFF2-40B4-BE49-F238E27FC236}">
                <a16:creationId xmlns:a16="http://schemas.microsoft.com/office/drawing/2014/main" id="{CB219D0F-C138-385F-4A8D-3BB6C06D6D53}"/>
              </a:ext>
            </a:extLst>
          </p:cNvPr>
          <p:cNvSpPr>
            <a:spLocks noGrp="1"/>
          </p:cNvSpPr>
          <p:nvPr>
            <p:ph type="subTitle" idx="1" hasCustomPrompt="1"/>
          </p:nvPr>
        </p:nvSpPr>
        <p:spPr>
          <a:xfrm>
            <a:off x="734637" y="3150245"/>
            <a:ext cx="3725419" cy="3124590"/>
          </a:xfrm>
        </p:spPr>
        <p:txBody>
          <a:bodyPr anchor="t">
            <a:normAutofit/>
          </a:bodyPr>
          <a:lstStyle>
            <a:lvl1pPr marL="0" indent="0" algn="l">
              <a:buNone/>
              <a:defRPr sz="2000" b="0" i="0">
                <a:solidFill>
                  <a:schemeClr val="accent6"/>
                </a:solidFill>
                <a:latin typeface="Poppins" pitchFamily="2" charset="77"/>
                <a:cs typeface="Poppi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Section </a:t>
            </a:r>
            <a:r>
              <a:rPr lang="fr-FR" dirty="0" err="1"/>
              <a:t>title</a:t>
            </a:r>
            <a:endParaRPr lang="fr-FR" dirty="0"/>
          </a:p>
        </p:txBody>
      </p:sp>
      <p:pic>
        <p:nvPicPr>
          <p:cNvPr id="6" name="Image 5">
            <a:extLst>
              <a:ext uri="{FF2B5EF4-FFF2-40B4-BE49-F238E27FC236}">
                <a16:creationId xmlns:a16="http://schemas.microsoft.com/office/drawing/2014/main" id="{ABD96A89-D314-16D6-321F-7014C932669E}"/>
              </a:ext>
            </a:extLst>
          </p:cNvPr>
          <p:cNvPicPr>
            <a:picLocks/>
          </p:cNvPicPr>
          <p:nvPr userDrawn="1"/>
        </p:nvPicPr>
        <p:blipFill>
          <a:blip r:embed="rId2"/>
          <a:stretch>
            <a:fillRect/>
          </a:stretch>
        </p:blipFill>
        <p:spPr>
          <a:xfrm>
            <a:off x="208800" y="1728000"/>
            <a:ext cx="543600" cy="702000"/>
          </a:xfrm>
          <a:prstGeom prst="rect">
            <a:avLst/>
          </a:prstGeom>
        </p:spPr>
      </p:pic>
    </p:spTree>
    <p:extLst>
      <p:ext uri="{BB962C8B-B14F-4D97-AF65-F5344CB8AC3E}">
        <p14:creationId xmlns:p14="http://schemas.microsoft.com/office/powerpoint/2010/main" val="192559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ual Pa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BC053D-BB3C-F936-9AE8-9F66576FC600}"/>
              </a:ext>
            </a:extLst>
          </p:cNvPr>
          <p:cNvSpPr/>
          <p:nvPr userDrawn="1"/>
        </p:nvSpPr>
        <p:spPr>
          <a:xfrm>
            <a:off x="4495800" y="0"/>
            <a:ext cx="7696199" cy="6858000"/>
          </a:xfrm>
          <a:prstGeom prst="rect">
            <a:avLst/>
          </a:prstGeom>
          <a:solidFill>
            <a:srgbClr val="E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space réservé du texte 2">
            <a:extLst>
              <a:ext uri="{FF2B5EF4-FFF2-40B4-BE49-F238E27FC236}">
                <a16:creationId xmlns:a16="http://schemas.microsoft.com/office/drawing/2014/main" id="{F02964B3-8325-1798-1014-27092A9E3641}"/>
              </a:ext>
            </a:extLst>
          </p:cNvPr>
          <p:cNvSpPr>
            <a:spLocks noGrp="1"/>
          </p:cNvSpPr>
          <p:nvPr>
            <p:ph type="body" idx="11" hasCustomPrompt="1"/>
          </p:nvPr>
        </p:nvSpPr>
        <p:spPr>
          <a:xfrm>
            <a:off x="4495800" y="6422070"/>
            <a:ext cx="6934200"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10" name="Espace réservé du texte 2">
            <a:extLst>
              <a:ext uri="{FF2B5EF4-FFF2-40B4-BE49-F238E27FC236}">
                <a16:creationId xmlns:a16="http://schemas.microsoft.com/office/drawing/2014/main" id="{1AD7F8B7-6245-29FE-47A8-1C88D6152DD4}"/>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
        <p:nvSpPr>
          <p:cNvPr id="11" name="Titre 1">
            <a:extLst>
              <a:ext uri="{FF2B5EF4-FFF2-40B4-BE49-F238E27FC236}">
                <a16:creationId xmlns:a16="http://schemas.microsoft.com/office/drawing/2014/main" id="{96849780-DAF4-7E17-8A54-2C9806890935}"/>
              </a:ext>
            </a:extLst>
          </p:cNvPr>
          <p:cNvSpPr>
            <a:spLocks noGrp="1"/>
          </p:cNvSpPr>
          <p:nvPr>
            <p:ph type="ctrTitle" hasCustomPrompt="1"/>
          </p:nvPr>
        </p:nvSpPr>
        <p:spPr>
          <a:xfrm>
            <a:off x="753735" y="2105733"/>
            <a:ext cx="3706321" cy="950768"/>
          </a:xfrm>
        </p:spPr>
        <p:txBody>
          <a:bodyPr anchor="t">
            <a:normAutofit/>
          </a:bodyPr>
          <a:lstStyle>
            <a:lvl1pPr marL="0" indent="0" algn="l">
              <a:tabLst>
                <a:tab pos="1282700" algn="l"/>
              </a:tabLst>
              <a:defRPr sz="2800" b="1" i="0">
                <a:solidFill>
                  <a:schemeClr val="tx1"/>
                </a:solidFill>
                <a:latin typeface="Poppins SemiBold" pitchFamily="2" charset="77"/>
                <a:cs typeface="Poppins SemiBold" pitchFamily="2" charset="77"/>
              </a:defRPr>
            </a:lvl1pPr>
          </a:lstStyle>
          <a:p>
            <a:r>
              <a:rPr lang="fr-FR" dirty="0"/>
              <a:t>Section 0.0</a:t>
            </a:r>
          </a:p>
        </p:txBody>
      </p:sp>
      <p:sp>
        <p:nvSpPr>
          <p:cNvPr id="12" name="Sous-titre 2">
            <a:extLst>
              <a:ext uri="{FF2B5EF4-FFF2-40B4-BE49-F238E27FC236}">
                <a16:creationId xmlns:a16="http://schemas.microsoft.com/office/drawing/2014/main" id="{CB219D0F-C138-385F-4A8D-3BB6C06D6D53}"/>
              </a:ext>
            </a:extLst>
          </p:cNvPr>
          <p:cNvSpPr>
            <a:spLocks noGrp="1"/>
          </p:cNvSpPr>
          <p:nvPr>
            <p:ph type="subTitle" idx="1" hasCustomPrompt="1"/>
          </p:nvPr>
        </p:nvSpPr>
        <p:spPr>
          <a:xfrm>
            <a:off x="734637" y="3150245"/>
            <a:ext cx="3725419" cy="3124590"/>
          </a:xfrm>
        </p:spPr>
        <p:txBody>
          <a:bodyPr anchor="t">
            <a:normAutofit/>
          </a:bodyPr>
          <a:lstStyle>
            <a:lvl1pPr marL="0" indent="0" algn="l">
              <a:buNone/>
              <a:defRPr sz="2000" b="0" i="0">
                <a:solidFill>
                  <a:schemeClr val="accent6"/>
                </a:solidFill>
                <a:latin typeface="Poppins" pitchFamily="2" charset="77"/>
                <a:cs typeface="Poppi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Section </a:t>
            </a:r>
            <a:r>
              <a:rPr lang="fr-FR" dirty="0" err="1"/>
              <a:t>title</a:t>
            </a:r>
            <a:endParaRPr lang="fr-FR" dirty="0"/>
          </a:p>
        </p:txBody>
      </p:sp>
      <p:pic>
        <p:nvPicPr>
          <p:cNvPr id="2" name="Image 1">
            <a:extLst>
              <a:ext uri="{FF2B5EF4-FFF2-40B4-BE49-F238E27FC236}">
                <a16:creationId xmlns:a16="http://schemas.microsoft.com/office/drawing/2014/main" id="{CCE3A85D-2BC2-C6F3-ABF1-854F8467651E}"/>
              </a:ext>
            </a:extLst>
          </p:cNvPr>
          <p:cNvPicPr>
            <a:picLocks/>
          </p:cNvPicPr>
          <p:nvPr userDrawn="1"/>
        </p:nvPicPr>
        <p:blipFill>
          <a:blip r:embed="rId2"/>
          <a:stretch>
            <a:fillRect/>
          </a:stretch>
        </p:blipFill>
        <p:spPr>
          <a:xfrm>
            <a:off x="208800" y="1728000"/>
            <a:ext cx="543600" cy="702000"/>
          </a:xfrm>
          <a:prstGeom prst="rect">
            <a:avLst/>
          </a:prstGeom>
        </p:spPr>
      </p:pic>
    </p:spTree>
    <p:extLst>
      <p:ext uri="{BB962C8B-B14F-4D97-AF65-F5344CB8AC3E}">
        <p14:creationId xmlns:p14="http://schemas.microsoft.com/office/powerpoint/2010/main" val="2126160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ual Pan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9BC053D-BB3C-F936-9AE8-9F66576FC600}"/>
              </a:ext>
            </a:extLst>
          </p:cNvPr>
          <p:cNvSpPr/>
          <p:nvPr userDrawn="1"/>
        </p:nvSpPr>
        <p:spPr>
          <a:xfrm>
            <a:off x="4495800" y="0"/>
            <a:ext cx="7696199" cy="6858000"/>
          </a:xfrm>
          <a:prstGeom prst="rect">
            <a:avLst/>
          </a:prstGeom>
          <a:solidFill>
            <a:srgbClr val="E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space réservé du texte 2">
            <a:extLst>
              <a:ext uri="{FF2B5EF4-FFF2-40B4-BE49-F238E27FC236}">
                <a16:creationId xmlns:a16="http://schemas.microsoft.com/office/drawing/2014/main" id="{F02964B3-8325-1798-1014-27092A9E3641}"/>
              </a:ext>
            </a:extLst>
          </p:cNvPr>
          <p:cNvSpPr>
            <a:spLocks noGrp="1"/>
          </p:cNvSpPr>
          <p:nvPr>
            <p:ph type="body" idx="11" hasCustomPrompt="1"/>
          </p:nvPr>
        </p:nvSpPr>
        <p:spPr>
          <a:xfrm>
            <a:off x="4495800" y="6422070"/>
            <a:ext cx="6934200"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10" name="Espace réservé du texte 2">
            <a:extLst>
              <a:ext uri="{FF2B5EF4-FFF2-40B4-BE49-F238E27FC236}">
                <a16:creationId xmlns:a16="http://schemas.microsoft.com/office/drawing/2014/main" id="{1AD7F8B7-6245-29FE-47A8-1C88D6152DD4}"/>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
        <p:nvSpPr>
          <p:cNvPr id="11" name="Titre 1">
            <a:extLst>
              <a:ext uri="{FF2B5EF4-FFF2-40B4-BE49-F238E27FC236}">
                <a16:creationId xmlns:a16="http://schemas.microsoft.com/office/drawing/2014/main" id="{96849780-DAF4-7E17-8A54-2C9806890935}"/>
              </a:ext>
            </a:extLst>
          </p:cNvPr>
          <p:cNvSpPr>
            <a:spLocks noGrp="1"/>
          </p:cNvSpPr>
          <p:nvPr>
            <p:ph type="ctrTitle" hasCustomPrompt="1"/>
          </p:nvPr>
        </p:nvSpPr>
        <p:spPr>
          <a:xfrm>
            <a:off x="753735" y="2105733"/>
            <a:ext cx="3706321" cy="950768"/>
          </a:xfrm>
        </p:spPr>
        <p:txBody>
          <a:bodyPr anchor="t">
            <a:normAutofit/>
          </a:bodyPr>
          <a:lstStyle>
            <a:lvl1pPr marL="0" indent="0" algn="l">
              <a:tabLst>
                <a:tab pos="1282700" algn="l"/>
              </a:tabLst>
              <a:defRPr sz="2800" b="1" i="0">
                <a:solidFill>
                  <a:schemeClr val="tx1"/>
                </a:solidFill>
                <a:latin typeface="Poppins SemiBold" pitchFamily="2" charset="77"/>
                <a:cs typeface="Poppins SemiBold" pitchFamily="2" charset="77"/>
              </a:defRPr>
            </a:lvl1pPr>
          </a:lstStyle>
          <a:p>
            <a:r>
              <a:rPr lang="fr-FR" dirty="0"/>
              <a:t>Section 0.0</a:t>
            </a:r>
          </a:p>
        </p:txBody>
      </p:sp>
      <p:sp>
        <p:nvSpPr>
          <p:cNvPr id="12" name="Sous-titre 2">
            <a:extLst>
              <a:ext uri="{FF2B5EF4-FFF2-40B4-BE49-F238E27FC236}">
                <a16:creationId xmlns:a16="http://schemas.microsoft.com/office/drawing/2014/main" id="{CB219D0F-C138-385F-4A8D-3BB6C06D6D53}"/>
              </a:ext>
            </a:extLst>
          </p:cNvPr>
          <p:cNvSpPr>
            <a:spLocks noGrp="1"/>
          </p:cNvSpPr>
          <p:nvPr>
            <p:ph type="subTitle" idx="1" hasCustomPrompt="1"/>
          </p:nvPr>
        </p:nvSpPr>
        <p:spPr>
          <a:xfrm>
            <a:off x="734637" y="3150245"/>
            <a:ext cx="3725419" cy="3124590"/>
          </a:xfrm>
        </p:spPr>
        <p:txBody>
          <a:bodyPr anchor="t">
            <a:normAutofit/>
          </a:bodyPr>
          <a:lstStyle>
            <a:lvl1pPr marL="0" indent="0" algn="l">
              <a:buNone/>
              <a:defRPr sz="2000" b="0" i="0">
                <a:solidFill>
                  <a:schemeClr val="accent6"/>
                </a:solidFill>
                <a:latin typeface="Poppins" pitchFamily="2" charset="77"/>
                <a:cs typeface="Poppi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Section </a:t>
            </a:r>
            <a:r>
              <a:rPr lang="fr-FR" dirty="0" err="1"/>
              <a:t>title</a:t>
            </a:r>
            <a:endParaRPr lang="fr-FR" dirty="0"/>
          </a:p>
        </p:txBody>
      </p:sp>
      <p:pic>
        <p:nvPicPr>
          <p:cNvPr id="2" name="Image 1">
            <a:extLst>
              <a:ext uri="{FF2B5EF4-FFF2-40B4-BE49-F238E27FC236}">
                <a16:creationId xmlns:a16="http://schemas.microsoft.com/office/drawing/2014/main" id="{9DFBFABF-0165-0748-DA97-5AE7FE754B73}"/>
              </a:ext>
            </a:extLst>
          </p:cNvPr>
          <p:cNvPicPr>
            <a:picLocks/>
          </p:cNvPicPr>
          <p:nvPr userDrawn="1"/>
        </p:nvPicPr>
        <p:blipFill>
          <a:blip r:embed="rId2"/>
          <a:stretch>
            <a:fillRect/>
          </a:stretch>
        </p:blipFill>
        <p:spPr>
          <a:xfrm>
            <a:off x="208800" y="1727999"/>
            <a:ext cx="543600" cy="702000"/>
          </a:xfrm>
          <a:prstGeom prst="rect">
            <a:avLst/>
          </a:prstGeom>
        </p:spPr>
      </p:pic>
    </p:spTree>
    <p:extLst>
      <p:ext uri="{BB962C8B-B14F-4D97-AF65-F5344CB8AC3E}">
        <p14:creationId xmlns:p14="http://schemas.microsoft.com/office/powerpoint/2010/main" val="3769786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Tree>
    <p:extLst>
      <p:ext uri="{BB962C8B-B14F-4D97-AF65-F5344CB8AC3E}">
        <p14:creationId xmlns:p14="http://schemas.microsoft.com/office/powerpoint/2010/main" val="58623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p:bg>
      <p:bgPr>
        <a:solidFill>
          <a:srgbClr val="F6F6F6"/>
        </a:solidFill>
        <a:effectLst/>
      </p:bgPr>
    </p:bg>
    <p:spTree>
      <p:nvGrpSpPr>
        <p:cNvPr id="1" name=""/>
        <p:cNvGrpSpPr/>
        <p:nvPr/>
      </p:nvGrpSpPr>
      <p:grpSpPr>
        <a:xfrm>
          <a:off x="0" y="0"/>
          <a:ext cx="0" cy="0"/>
          <a:chOff x="0" y="0"/>
          <a:chExt cx="0" cy="0"/>
        </a:xfrm>
      </p:grpSpPr>
      <p:pic>
        <p:nvPicPr>
          <p:cNvPr id="4" name="Graphique 3">
            <a:extLst>
              <a:ext uri="{FF2B5EF4-FFF2-40B4-BE49-F238E27FC236}">
                <a16:creationId xmlns:a16="http://schemas.microsoft.com/office/drawing/2014/main" id="{CF7B3847-2916-9B0E-E49B-4E7CC165781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00930" y="5148042"/>
            <a:ext cx="1190141" cy="1115758"/>
          </a:xfrm>
          <a:prstGeom prst="rect">
            <a:avLst/>
          </a:prstGeom>
        </p:spPr>
      </p:pic>
    </p:spTree>
    <p:extLst>
      <p:ext uri="{BB962C8B-B14F-4D97-AF65-F5344CB8AC3E}">
        <p14:creationId xmlns:p14="http://schemas.microsoft.com/office/powerpoint/2010/main" val="256882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93582778-49D4-9961-7DC2-789749BAF2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37370" y="272154"/>
            <a:ext cx="1033029" cy="968465"/>
          </a:xfrm>
          <a:prstGeom prst="rect">
            <a:avLst/>
          </a:prstGeom>
        </p:spPr>
      </p:pic>
    </p:spTree>
    <p:extLst>
      <p:ext uri="{BB962C8B-B14F-4D97-AF65-F5344CB8AC3E}">
        <p14:creationId xmlns:p14="http://schemas.microsoft.com/office/powerpoint/2010/main" val="109980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 Title">
    <p:spTree>
      <p:nvGrpSpPr>
        <p:cNvPr id="1" name=""/>
        <p:cNvGrpSpPr/>
        <p:nvPr/>
      </p:nvGrpSpPr>
      <p:grpSpPr>
        <a:xfrm>
          <a:off x="0" y="0"/>
          <a:ext cx="0" cy="0"/>
          <a:chOff x="0" y="0"/>
          <a:chExt cx="0" cy="0"/>
        </a:xfrm>
      </p:grpSpPr>
      <p:sp>
        <p:nvSpPr>
          <p:cNvPr id="23" name="Titre 1">
            <a:extLst>
              <a:ext uri="{FF2B5EF4-FFF2-40B4-BE49-F238E27FC236}">
                <a16:creationId xmlns:a16="http://schemas.microsoft.com/office/drawing/2014/main" id="{F6C117F0-C989-7F88-241E-D3A5FE99A1FA}"/>
              </a:ext>
            </a:extLst>
          </p:cNvPr>
          <p:cNvSpPr>
            <a:spLocks noGrp="1"/>
          </p:cNvSpPr>
          <p:nvPr userDrawn="1">
            <p:ph type="ctrTitle" hasCustomPrompt="1"/>
          </p:nvPr>
        </p:nvSpPr>
        <p:spPr>
          <a:xfrm>
            <a:off x="1236000" y="2426607"/>
            <a:ext cx="9720000" cy="1638885"/>
          </a:xfrm>
        </p:spPr>
        <p:txBody>
          <a:bodyPr anchor="ctr">
            <a:noAutofit/>
          </a:bodyPr>
          <a:lstStyle>
            <a:lvl1pPr algn="ctr">
              <a:defRPr sz="4000" b="1">
                <a:solidFill>
                  <a:schemeClr val="tx1"/>
                </a:solidFill>
                <a:latin typeface="+mj-lt"/>
              </a:defRPr>
            </a:lvl1pPr>
          </a:lstStyle>
          <a:p>
            <a:r>
              <a:rPr lang="fr-FR" dirty="0"/>
              <a:t>Part </a:t>
            </a:r>
            <a:r>
              <a:rPr lang="fr-FR" dirty="0" err="1"/>
              <a:t>title</a:t>
            </a:r>
            <a:endParaRPr lang="fr-FR" dirty="0"/>
          </a:p>
        </p:txBody>
      </p:sp>
      <p:pic>
        <p:nvPicPr>
          <p:cNvPr id="3" name="Graphique 2">
            <a:extLst>
              <a:ext uri="{FF2B5EF4-FFF2-40B4-BE49-F238E27FC236}">
                <a16:creationId xmlns:a16="http://schemas.microsoft.com/office/drawing/2014/main" id="{765EBA7B-DD2B-0323-0257-BCA51CBBD4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4253" y="5083375"/>
            <a:ext cx="1361598" cy="1276499"/>
          </a:xfrm>
          <a:prstGeom prst="rect">
            <a:avLst/>
          </a:prstGeom>
        </p:spPr>
      </p:pic>
      <p:sp>
        <p:nvSpPr>
          <p:cNvPr id="6" name="Espace réservé du texte 2">
            <a:extLst>
              <a:ext uri="{FF2B5EF4-FFF2-40B4-BE49-F238E27FC236}">
                <a16:creationId xmlns:a16="http://schemas.microsoft.com/office/drawing/2014/main" id="{5177CE00-D60B-13A4-66C3-23B23E47082D}"/>
              </a:ext>
            </a:extLst>
          </p:cNvPr>
          <p:cNvSpPr>
            <a:spLocks noGrp="1"/>
          </p:cNvSpPr>
          <p:nvPr>
            <p:ph type="body" idx="11" hasCustomPrompt="1"/>
          </p:nvPr>
        </p:nvSpPr>
        <p:spPr>
          <a:xfrm>
            <a:off x="5697044" y="1525934"/>
            <a:ext cx="782163" cy="547073"/>
          </a:xfrm>
        </p:spPr>
        <p:txBody>
          <a:bodyPr anchor="ctr">
            <a:noAutofit/>
          </a:bodyPr>
          <a:lstStyle>
            <a:lvl1pPr marL="0" indent="0" algn="ctr">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Tree>
    <p:extLst>
      <p:ext uri="{BB962C8B-B14F-4D97-AF65-F5344CB8AC3E}">
        <p14:creationId xmlns:p14="http://schemas.microsoft.com/office/powerpoint/2010/main" val="64695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EAF2705-8171-527B-589E-C73110303970}"/>
              </a:ext>
            </a:extLst>
          </p:cNvPr>
          <p:cNvPicPr>
            <a:picLocks noChangeAspect="1"/>
          </p:cNvPicPr>
          <p:nvPr userDrawn="1"/>
        </p:nvPicPr>
        <p:blipFill>
          <a:blip r:embed="rId2"/>
          <a:stretch>
            <a:fillRect/>
          </a:stretch>
        </p:blipFill>
        <p:spPr>
          <a:xfrm>
            <a:off x="397933" y="302588"/>
            <a:ext cx="719309" cy="806546"/>
          </a:xfrm>
          <a:prstGeom prst="rect">
            <a:avLst/>
          </a:prstGeom>
        </p:spPr>
      </p:pic>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140557" y="744293"/>
            <a:ext cx="10349388" cy="950768"/>
          </a:xfrm>
        </p:spPr>
        <p:txBody>
          <a:bodyPr anchor="t">
            <a:normAutofit/>
          </a:bodyPr>
          <a:lstStyle>
            <a:lvl1pPr marL="0" indent="0" algn="l">
              <a:tabLst>
                <a:tab pos="1282700" algn="l"/>
              </a:tabLst>
              <a:defRPr sz="3200" b="1" i="0">
                <a:solidFill>
                  <a:schemeClr val="tx1"/>
                </a:solidFill>
                <a:latin typeface="Poppins SemiBold" pitchFamily="2" charset="77"/>
                <a:cs typeface="Poppins SemiBold" pitchFamily="2" charset="77"/>
              </a:defRPr>
            </a:lvl1pPr>
          </a:lstStyle>
          <a:p>
            <a:r>
              <a:rPr lang="fr-FR" dirty="0"/>
              <a:t>Section </a:t>
            </a:r>
            <a:r>
              <a:rPr lang="fr-FR" dirty="0" err="1"/>
              <a:t>title</a:t>
            </a:r>
            <a:endParaRPr lang="fr-FR" dirty="0"/>
          </a:p>
        </p:txBody>
      </p: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8" name="Espace réservé du texte 7">
            <a:extLst>
              <a:ext uri="{FF2B5EF4-FFF2-40B4-BE49-F238E27FC236}">
                <a16:creationId xmlns:a16="http://schemas.microsoft.com/office/drawing/2014/main" id="{5D4FFB3C-705C-D4AB-42A4-B432DC106BD0}"/>
              </a:ext>
            </a:extLst>
          </p:cNvPr>
          <p:cNvSpPr>
            <a:spLocks noGrp="1"/>
          </p:cNvSpPr>
          <p:nvPr>
            <p:ph type="body" sz="quarter" idx="12" hasCustomPrompt="1"/>
          </p:nvPr>
        </p:nvSpPr>
        <p:spPr>
          <a:xfrm>
            <a:off x="702788" y="2003425"/>
            <a:ext cx="10786424" cy="4359128"/>
          </a:xfrm>
        </p:spPr>
        <p:txBody>
          <a:bodyPr/>
          <a:lstStyle>
            <a:lvl1pPr marL="182563" indent="-182563">
              <a:buClr>
                <a:schemeClr val="accent1"/>
              </a:buClr>
              <a:buSzPct val="80000"/>
              <a:tabLst/>
              <a:defRPr/>
            </a:lvl1pPr>
            <a:lvl2pPr marL="450850" indent="-182563">
              <a:buClr>
                <a:schemeClr val="accent1"/>
              </a:buClr>
              <a:buSzPct val="80000"/>
              <a:tabLst/>
              <a:defRPr/>
            </a:lvl2pPr>
            <a:lvl3pPr marL="622300" indent="-122238">
              <a:buClr>
                <a:schemeClr val="accent1"/>
              </a:buClr>
              <a:buSzPct val="80000"/>
              <a:tabLst/>
              <a:defRPr/>
            </a:lvl3pPr>
            <a:lvl4pPr marL="804863" indent="-133350">
              <a:buClr>
                <a:schemeClr val="accent1"/>
              </a:buClr>
              <a:buSzPct val="80000"/>
              <a:tabLst/>
              <a:defRPr/>
            </a:lvl4pPr>
            <a:lvl5pPr marL="989013" indent="-134938">
              <a:buClr>
                <a:schemeClr val="accent1"/>
              </a:buClr>
              <a:buSzPct val="80000"/>
              <a:tabLst/>
              <a:defRPr/>
            </a:lvl5p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Tree>
    <p:extLst>
      <p:ext uri="{BB962C8B-B14F-4D97-AF65-F5344CB8AC3E}">
        <p14:creationId xmlns:p14="http://schemas.microsoft.com/office/powerpoint/2010/main" val="222952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A5798A2-3A51-7088-3C5F-97E1845EE574}"/>
              </a:ext>
            </a:extLst>
          </p:cNvPr>
          <p:cNvPicPr>
            <a:picLocks noChangeAspect="1"/>
          </p:cNvPicPr>
          <p:nvPr userDrawn="1"/>
        </p:nvPicPr>
        <p:blipFill>
          <a:blip r:embed="rId2"/>
          <a:stretch>
            <a:fillRect/>
          </a:stretch>
        </p:blipFill>
        <p:spPr>
          <a:xfrm>
            <a:off x="399600" y="302400"/>
            <a:ext cx="719179" cy="806400"/>
          </a:xfrm>
          <a:prstGeom prst="rect">
            <a:avLst/>
          </a:prstGeom>
        </p:spPr>
      </p:pic>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140557" y="744293"/>
            <a:ext cx="10349388" cy="950768"/>
          </a:xfrm>
        </p:spPr>
        <p:txBody>
          <a:bodyPr anchor="t">
            <a:normAutofit/>
          </a:bodyPr>
          <a:lstStyle>
            <a:lvl1pPr marL="0" indent="0" algn="l">
              <a:tabLst>
                <a:tab pos="1282700" algn="l"/>
              </a:tabLst>
              <a:defRPr sz="3200" b="1" i="0">
                <a:solidFill>
                  <a:schemeClr val="tx1"/>
                </a:solidFill>
                <a:latin typeface="Poppins SemiBold" pitchFamily="2" charset="77"/>
                <a:cs typeface="Poppins SemiBold" pitchFamily="2" charset="77"/>
              </a:defRPr>
            </a:lvl1pPr>
          </a:lstStyle>
          <a:p>
            <a:r>
              <a:rPr lang="fr-FR" dirty="0"/>
              <a:t>Section </a:t>
            </a:r>
            <a:r>
              <a:rPr lang="fr-FR" dirty="0" err="1"/>
              <a:t>title</a:t>
            </a:r>
            <a:endParaRPr lang="fr-FR" dirty="0"/>
          </a:p>
        </p:txBody>
      </p: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8" name="Espace réservé du texte 7">
            <a:extLst>
              <a:ext uri="{FF2B5EF4-FFF2-40B4-BE49-F238E27FC236}">
                <a16:creationId xmlns:a16="http://schemas.microsoft.com/office/drawing/2014/main" id="{5D4FFB3C-705C-D4AB-42A4-B432DC106BD0}"/>
              </a:ext>
            </a:extLst>
          </p:cNvPr>
          <p:cNvSpPr>
            <a:spLocks noGrp="1"/>
          </p:cNvSpPr>
          <p:nvPr>
            <p:ph type="body" sz="quarter" idx="12" hasCustomPrompt="1"/>
          </p:nvPr>
        </p:nvSpPr>
        <p:spPr>
          <a:xfrm>
            <a:off x="702788" y="2003425"/>
            <a:ext cx="10786424" cy="4359128"/>
          </a:xfrm>
        </p:spPr>
        <p:txBody>
          <a:bodyPr/>
          <a:lstStyle>
            <a:lvl1pPr marL="182563" indent="-182563">
              <a:buClr>
                <a:schemeClr val="accent2"/>
              </a:buClr>
              <a:buSzPct val="80000"/>
              <a:tabLst/>
              <a:defRPr/>
            </a:lvl1pPr>
            <a:lvl2pPr marL="450850" indent="-182563">
              <a:buClr>
                <a:schemeClr val="accent2"/>
              </a:buClr>
              <a:buSzPct val="80000"/>
              <a:tabLst/>
              <a:defRPr/>
            </a:lvl2pPr>
            <a:lvl3pPr marL="622300" indent="-122238">
              <a:buClr>
                <a:schemeClr val="accent2"/>
              </a:buClr>
              <a:buSzPct val="80000"/>
              <a:tabLst/>
              <a:defRPr/>
            </a:lvl3pPr>
            <a:lvl4pPr marL="804863" indent="-133350">
              <a:buClr>
                <a:schemeClr val="accent2"/>
              </a:buClr>
              <a:buSzPct val="80000"/>
              <a:tabLst/>
              <a:defRPr/>
            </a:lvl4pPr>
            <a:lvl5pPr marL="989013" indent="-134938">
              <a:buClr>
                <a:schemeClr val="accent2"/>
              </a:buClr>
              <a:buSzPct val="80000"/>
              <a:tabLst/>
              <a:defRPr/>
            </a:lvl5p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Tree>
    <p:extLst>
      <p:ext uri="{BB962C8B-B14F-4D97-AF65-F5344CB8AC3E}">
        <p14:creationId xmlns:p14="http://schemas.microsoft.com/office/powerpoint/2010/main" val="2110919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140557" y="744293"/>
            <a:ext cx="10349388" cy="950768"/>
          </a:xfrm>
        </p:spPr>
        <p:txBody>
          <a:bodyPr anchor="t">
            <a:normAutofit/>
          </a:bodyPr>
          <a:lstStyle>
            <a:lvl1pPr marL="0" indent="0" algn="l">
              <a:tabLst>
                <a:tab pos="1282700" algn="l"/>
              </a:tabLst>
              <a:defRPr sz="3200" b="1" i="0">
                <a:solidFill>
                  <a:schemeClr val="tx1"/>
                </a:solidFill>
                <a:latin typeface="Poppins SemiBold" pitchFamily="2" charset="77"/>
                <a:cs typeface="Poppins SemiBold" pitchFamily="2" charset="77"/>
              </a:defRPr>
            </a:lvl1pPr>
          </a:lstStyle>
          <a:p>
            <a:r>
              <a:rPr lang="fr-FR" dirty="0"/>
              <a:t>Section </a:t>
            </a:r>
            <a:r>
              <a:rPr lang="fr-FR" dirty="0" err="1"/>
              <a:t>title</a:t>
            </a:r>
            <a:endParaRPr lang="fr-FR" dirty="0"/>
          </a:p>
        </p:txBody>
      </p: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8" name="Espace réservé du texte 7">
            <a:extLst>
              <a:ext uri="{FF2B5EF4-FFF2-40B4-BE49-F238E27FC236}">
                <a16:creationId xmlns:a16="http://schemas.microsoft.com/office/drawing/2014/main" id="{5D4FFB3C-705C-D4AB-42A4-B432DC106BD0}"/>
              </a:ext>
            </a:extLst>
          </p:cNvPr>
          <p:cNvSpPr>
            <a:spLocks noGrp="1"/>
          </p:cNvSpPr>
          <p:nvPr>
            <p:ph type="body" sz="quarter" idx="12" hasCustomPrompt="1"/>
          </p:nvPr>
        </p:nvSpPr>
        <p:spPr>
          <a:xfrm>
            <a:off x="702788" y="2003425"/>
            <a:ext cx="10786424" cy="4359128"/>
          </a:xfrm>
        </p:spPr>
        <p:txBody>
          <a:bodyPr/>
          <a:lstStyle>
            <a:lvl1pPr marL="182563" indent="-182563">
              <a:buClr>
                <a:schemeClr val="accent3"/>
              </a:buClr>
              <a:buSzPct val="80000"/>
              <a:tabLst/>
              <a:defRPr/>
            </a:lvl1pPr>
            <a:lvl2pPr marL="450850" indent="-182563">
              <a:buClr>
                <a:schemeClr val="accent3"/>
              </a:buClr>
              <a:buSzPct val="80000"/>
              <a:tabLst/>
              <a:defRPr/>
            </a:lvl2pPr>
            <a:lvl3pPr marL="622300" indent="-122238">
              <a:buClr>
                <a:schemeClr val="accent3"/>
              </a:buClr>
              <a:buSzPct val="80000"/>
              <a:tabLst/>
              <a:defRPr/>
            </a:lvl3pPr>
            <a:lvl4pPr marL="804863" indent="-133350">
              <a:buClr>
                <a:schemeClr val="accent3"/>
              </a:buClr>
              <a:buSzPct val="80000"/>
              <a:tabLst/>
              <a:defRPr/>
            </a:lvl4pPr>
            <a:lvl5pPr marL="989013" indent="-134938">
              <a:buClr>
                <a:schemeClr val="accent3"/>
              </a:buClr>
              <a:buSzPct val="80000"/>
              <a:tabLst/>
              <a:defRPr/>
            </a:lvl5p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pic>
        <p:nvPicPr>
          <p:cNvPr id="11" name="Image 10">
            <a:extLst>
              <a:ext uri="{FF2B5EF4-FFF2-40B4-BE49-F238E27FC236}">
                <a16:creationId xmlns:a16="http://schemas.microsoft.com/office/drawing/2014/main" id="{B24B0DAD-6100-3049-4B49-D578180EF918}"/>
              </a:ext>
            </a:extLst>
          </p:cNvPr>
          <p:cNvPicPr>
            <a:picLocks noChangeAspect="1"/>
          </p:cNvPicPr>
          <p:nvPr userDrawn="1"/>
        </p:nvPicPr>
        <p:blipFill>
          <a:blip r:embed="rId2"/>
          <a:stretch>
            <a:fillRect/>
          </a:stretch>
        </p:blipFill>
        <p:spPr>
          <a:xfrm>
            <a:off x="399600" y="302400"/>
            <a:ext cx="719179" cy="806400"/>
          </a:xfrm>
          <a:prstGeom prst="rect">
            <a:avLst/>
          </a:prstGeom>
        </p:spPr>
      </p:pic>
    </p:spTree>
    <p:extLst>
      <p:ext uri="{BB962C8B-B14F-4D97-AF65-F5344CB8AC3E}">
        <p14:creationId xmlns:p14="http://schemas.microsoft.com/office/powerpoint/2010/main" val="24837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140557" y="744293"/>
            <a:ext cx="10349388" cy="950768"/>
          </a:xfrm>
        </p:spPr>
        <p:txBody>
          <a:bodyPr anchor="t">
            <a:normAutofit/>
          </a:bodyPr>
          <a:lstStyle>
            <a:lvl1pPr marL="0" indent="0" algn="l">
              <a:tabLst>
                <a:tab pos="1282700" algn="l"/>
              </a:tabLst>
              <a:defRPr sz="3200" b="1" i="0">
                <a:solidFill>
                  <a:schemeClr val="tx1"/>
                </a:solidFill>
                <a:latin typeface="Poppins SemiBold" pitchFamily="2" charset="77"/>
                <a:cs typeface="Poppins SemiBold" pitchFamily="2" charset="77"/>
              </a:defRPr>
            </a:lvl1pPr>
          </a:lstStyle>
          <a:p>
            <a:r>
              <a:rPr lang="fr-FR" dirty="0"/>
              <a:t>Section </a:t>
            </a:r>
            <a:r>
              <a:rPr lang="fr-FR" dirty="0" err="1"/>
              <a:t>title</a:t>
            </a:r>
            <a:endParaRPr lang="fr-FR" dirty="0"/>
          </a:p>
        </p:txBody>
      </p: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8" name="Espace réservé du texte 7">
            <a:extLst>
              <a:ext uri="{FF2B5EF4-FFF2-40B4-BE49-F238E27FC236}">
                <a16:creationId xmlns:a16="http://schemas.microsoft.com/office/drawing/2014/main" id="{5D4FFB3C-705C-D4AB-42A4-B432DC106BD0}"/>
              </a:ext>
            </a:extLst>
          </p:cNvPr>
          <p:cNvSpPr>
            <a:spLocks noGrp="1"/>
          </p:cNvSpPr>
          <p:nvPr>
            <p:ph type="body" sz="quarter" idx="12" hasCustomPrompt="1"/>
          </p:nvPr>
        </p:nvSpPr>
        <p:spPr>
          <a:xfrm>
            <a:off x="702788" y="2003425"/>
            <a:ext cx="10786424" cy="4359128"/>
          </a:xfrm>
        </p:spPr>
        <p:txBody>
          <a:bodyPr/>
          <a:lstStyle>
            <a:lvl1pPr marL="182563" indent="-182563">
              <a:buClr>
                <a:schemeClr val="accent4"/>
              </a:buClr>
              <a:buSzPct val="80000"/>
              <a:tabLst/>
              <a:defRPr/>
            </a:lvl1pPr>
            <a:lvl2pPr marL="450850" indent="-182563">
              <a:buClr>
                <a:schemeClr val="accent4"/>
              </a:buClr>
              <a:buSzPct val="80000"/>
              <a:tabLst/>
              <a:defRPr/>
            </a:lvl2pPr>
            <a:lvl3pPr marL="622300" indent="-122238">
              <a:buClr>
                <a:schemeClr val="accent4"/>
              </a:buClr>
              <a:buSzPct val="80000"/>
              <a:tabLst/>
              <a:defRPr/>
            </a:lvl3pPr>
            <a:lvl4pPr marL="804863" indent="-133350">
              <a:buClr>
                <a:schemeClr val="accent4"/>
              </a:buClr>
              <a:buSzPct val="80000"/>
              <a:tabLst/>
              <a:defRPr/>
            </a:lvl4pPr>
            <a:lvl5pPr marL="989013" indent="-134938">
              <a:buClr>
                <a:schemeClr val="accent4"/>
              </a:buClr>
              <a:buSzPct val="80000"/>
              <a:tabLst/>
              <a:defRPr/>
            </a:lvl5p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pic>
        <p:nvPicPr>
          <p:cNvPr id="5" name="Image 4">
            <a:extLst>
              <a:ext uri="{FF2B5EF4-FFF2-40B4-BE49-F238E27FC236}">
                <a16:creationId xmlns:a16="http://schemas.microsoft.com/office/drawing/2014/main" id="{39279FED-4839-D6D9-E8A2-65AED8A6543F}"/>
              </a:ext>
            </a:extLst>
          </p:cNvPr>
          <p:cNvPicPr>
            <a:picLocks noChangeAspect="1"/>
          </p:cNvPicPr>
          <p:nvPr userDrawn="1"/>
        </p:nvPicPr>
        <p:blipFill>
          <a:blip r:embed="rId2"/>
          <a:stretch>
            <a:fillRect/>
          </a:stretch>
        </p:blipFill>
        <p:spPr>
          <a:xfrm>
            <a:off x="399600" y="302400"/>
            <a:ext cx="720000" cy="807321"/>
          </a:xfrm>
          <a:prstGeom prst="rect">
            <a:avLst/>
          </a:prstGeom>
        </p:spPr>
      </p:pic>
    </p:spTree>
    <p:extLst>
      <p:ext uri="{BB962C8B-B14F-4D97-AF65-F5344CB8AC3E}">
        <p14:creationId xmlns:p14="http://schemas.microsoft.com/office/powerpoint/2010/main" val="233286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bg>
      <p:bgPr>
        <a:solidFill>
          <a:srgbClr val="F6F6F6">
            <a:alpha val="39000"/>
          </a:srgb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7473C3-2838-17D6-3796-822CC058AE15}"/>
              </a:ext>
            </a:extLst>
          </p:cNvPr>
          <p:cNvSpPr>
            <a:spLocks noGrp="1"/>
          </p:cNvSpPr>
          <p:nvPr>
            <p:ph type="ctrTitle" hasCustomPrompt="1"/>
          </p:nvPr>
        </p:nvSpPr>
        <p:spPr>
          <a:xfrm>
            <a:off x="1140557" y="744293"/>
            <a:ext cx="10349388" cy="950768"/>
          </a:xfrm>
        </p:spPr>
        <p:txBody>
          <a:bodyPr anchor="t">
            <a:normAutofit/>
          </a:bodyPr>
          <a:lstStyle>
            <a:lvl1pPr marL="0" indent="0" algn="l">
              <a:tabLst>
                <a:tab pos="1282700" algn="l"/>
              </a:tabLst>
              <a:defRPr sz="3200" b="1" i="0">
                <a:solidFill>
                  <a:schemeClr val="tx1"/>
                </a:solidFill>
                <a:latin typeface="Poppins SemiBold" pitchFamily="2" charset="77"/>
                <a:cs typeface="Poppins SemiBold" pitchFamily="2" charset="77"/>
              </a:defRPr>
            </a:lvl1pPr>
          </a:lstStyle>
          <a:p>
            <a:r>
              <a:rPr lang="fr-FR" dirty="0"/>
              <a:t>Section </a:t>
            </a:r>
            <a:r>
              <a:rPr lang="fr-FR" dirty="0" err="1"/>
              <a:t>title</a:t>
            </a:r>
            <a:endParaRPr lang="fr-FR" dirty="0"/>
          </a:p>
        </p:txBody>
      </p:sp>
      <p:sp>
        <p:nvSpPr>
          <p:cNvPr id="41" name="Espace réservé du texte 2">
            <a:extLst>
              <a:ext uri="{FF2B5EF4-FFF2-40B4-BE49-F238E27FC236}">
                <a16:creationId xmlns:a16="http://schemas.microsoft.com/office/drawing/2014/main" id="{53C0ED43-FBB6-6089-4A60-349A26F49B13}"/>
              </a:ext>
            </a:extLst>
          </p:cNvPr>
          <p:cNvSpPr>
            <a:spLocks noGrp="1"/>
          </p:cNvSpPr>
          <p:nvPr>
            <p:ph type="body" idx="11" hasCustomPrompt="1"/>
          </p:nvPr>
        </p:nvSpPr>
        <p:spPr>
          <a:xfrm>
            <a:off x="702788" y="6422070"/>
            <a:ext cx="10727212"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8" name="Espace réservé du texte 7">
            <a:extLst>
              <a:ext uri="{FF2B5EF4-FFF2-40B4-BE49-F238E27FC236}">
                <a16:creationId xmlns:a16="http://schemas.microsoft.com/office/drawing/2014/main" id="{5D4FFB3C-705C-D4AB-42A4-B432DC106BD0}"/>
              </a:ext>
            </a:extLst>
          </p:cNvPr>
          <p:cNvSpPr>
            <a:spLocks noGrp="1"/>
          </p:cNvSpPr>
          <p:nvPr>
            <p:ph type="body" sz="quarter" idx="12" hasCustomPrompt="1"/>
          </p:nvPr>
        </p:nvSpPr>
        <p:spPr>
          <a:xfrm>
            <a:off x="702788" y="2003425"/>
            <a:ext cx="10786424" cy="4359128"/>
          </a:xfrm>
        </p:spPr>
        <p:txBody>
          <a:bodyPr/>
          <a:lstStyle>
            <a:lvl1pPr marL="182563" indent="-182563">
              <a:buClr>
                <a:schemeClr val="tx1"/>
              </a:buClr>
              <a:buSzPct val="80000"/>
              <a:tabLst/>
              <a:defRPr/>
            </a:lvl1pPr>
            <a:lvl2pPr marL="450850" indent="-182563">
              <a:buClr>
                <a:schemeClr val="tx1"/>
              </a:buClr>
              <a:buSzPct val="80000"/>
              <a:tabLst/>
              <a:defRPr/>
            </a:lvl2pPr>
            <a:lvl3pPr marL="622300" indent="-122238">
              <a:buClr>
                <a:schemeClr val="tx1"/>
              </a:buClr>
              <a:buSzPct val="80000"/>
              <a:tabLst/>
              <a:defRPr/>
            </a:lvl3pPr>
            <a:lvl4pPr marL="804863" indent="-133350">
              <a:buClr>
                <a:schemeClr val="tx1"/>
              </a:buClr>
              <a:buSzPct val="80000"/>
              <a:tabLst/>
              <a:defRPr/>
            </a:lvl4pPr>
            <a:lvl5pPr marL="989013" indent="-134938">
              <a:buClr>
                <a:schemeClr val="tx1"/>
              </a:buClr>
              <a:buSzPct val="80000"/>
              <a:tabLst/>
              <a:defRPr/>
            </a:lvl5p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10" name="Espace réservé du texte 2">
            <a:extLst>
              <a:ext uri="{FF2B5EF4-FFF2-40B4-BE49-F238E27FC236}">
                <a16:creationId xmlns:a16="http://schemas.microsoft.com/office/drawing/2014/main" id="{25B388B5-5F2B-AB19-D4D7-F4100D4B4219}"/>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pic>
        <p:nvPicPr>
          <p:cNvPr id="7" name="Image 6">
            <a:extLst>
              <a:ext uri="{FF2B5EF4-FFF2-40B4-BE49-F238E27FC236}">
                <a16:creationId xmlns:a16="http://schemas.microsoft.com/office/drawing/2014/main" id="{CA197AFA-8CA6-3636-A38A-92148B36D70C}"/>
              </a:ext>
            </a:extLst>
          </p:cNvPr>
          <p:cNvPicPr>
            <a:picLocks noChangeAspect="1"/>
          </p:cNvPicPr>
          <p:nvPr userDrawn="1"/>
        </p:nvPicPr>
        <p:blipFill>
          <a:blip r:embed="rId2"/>
          <a:stretch>
            <a:fillRect/>
          </a:stretch>
        </p:blipFill>
        <p:spPr>
          <a:xfrm>
            <a:off x="399600" y="302400"/>
            <a:ext cx="719179" cy="806400"/>
          </a:xfrm>
          <a:prstGeom prst="rect">
            <a:avLst/>
          </a:prstGeom>
        </p:spPr>
      </p:pic>
    </p:spTree>
    <p:extLst>
      <p:ext uri="{BB962C8B-B14F-4D97-AF65-F5344CB8AC3E}">
        <p14:creationId xmlns:p14="http://schemas.microsoft.com/office/powerpoint/2010/main" val="1046069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ual Pane">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366591EC-1A68-0839-4215-491C6B21AB31}"/>
              </a:ext>
            </a:extLst>
          </p:cNvPr>
          <p:cNvPicPr>
            <a:picLocks noChangeAspect="1"/>
          </p:cNvPicPr>
          <p:nvPr userDrawn="1"/>
        </p:nvPicPr>
        <p:blipFill>
          <a:blip r:embed="rId2"/>
          <a:stretch>
            <a:fillRect/>
          </a:stretch>
        </p:blipFill>
        <p:spPr>
          <a:xfrm>
            <a:off x="209178" y="1729649"/>
            <a:ext cx="544557" cy="700534"/>
          </a:xfrm>
          <a:prstGeom prst="rect">
            <a:avLst/>
          </a:prstGeom>
        </p:spPr>
      </p:pic>
      <p:sp>
        <p:nvSpPr>
          <p:cNvPr id="3" name="Rectangle 2">
            <a:extLst>
              <a:ext uri="{FF2B5EF4-FFF2-40B4-BE49-F238E27FC236}">
                <a16:creationId xmlns:a16="http://schemas.microsoft.com/office/drawing/2014/main" id="{A9BC053D-BB3C-F936-9AE8-9F66576FC600}"/>
              </a:ext>
            </a:extLst>
          </p:cNvPr>
          <p:cNvSpPr/>
          <p:nvPr userDrawn="1"/>
        </p:nvSpPr>
        <p:spPr>
          <a:xfrm>
            <a:off x="4495800" y="0"/>
            <a:ext cx="7696199" cy="6858000"/>
          </a:xfrm>
          <a:prstGeom prst="rect">
            <a:avLst/>
          </a:prstGeom>
          <a:solidFill>
            <a:srgbClr val="EFEF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Espace réservé du texte 2">
            <a:extLst>
              <a:ext uri="{FF2B5EF4-FFF2-40B4-BE49-F238E27FC236}">
                <a16:creationId xmlns:a16="http://schemas.microsoft.com/office/drawing/2014/main" id="{F02964B3-8325-1798-1014-27092A9E3641}"/>
              </a:ext>
            </a:extLst>
          </p:cNvPr>
          <p:cNvSpPr>
            <a:spLocks noGrp="1"/>
          </p:cNvSpPr>
          <p:nvPr>
            <p:ph type="body" idx="11" hasCustomPrompt="1"/>
          </p:nvPr>
        </p:nvSpPr>
        <p:spPr>
          <a:xfrm>
            <a:off x="4495800" y="6422070"/>
            <a:ext cx="6934200"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err="1"/>
              <a:t>Presentation</a:t>
            </a:r>
            <a:r>
              <a:rPr lang="fr-FR" dirty="0"/>
              <a:t> </a:t>
            </a:r>
            <a:r>
              <a:rPr lang="fr-FR" dirty="0" err="1"/>
              <a:t>title</a:t>
            </a:r>
            <a:endParaRPr lang="fr-FR" dirty="0"/>
          </a:p>
        </p:txBody>
      </p:sp>
      <p:sp>
        <p:nvSpPr>
          <p:cNvPr id="10" name="Espace réservé du texte 2">
            <a:extLst>
              <a:ext uri="{FF2B5EF4-FFF2-40B4-BE49-F238E27FC236}">
                <a16:creationId xmlns:a16="http://schemas.microsoft.com/office/drawing/2014/main" id="{1AD7F8B7-6245-29FE-47A8-1C88D6152DD4}"/>
              </a:ext>
            </a:extLst>
          </p:cNvPr>
          <p:cNvSpPr>
            <a:spLocks noGrp="1"/>
          </p:cNvSpPr>
          <p:nvPr>
            <p:ph type="body" idx="13" hasCustomPrompt="1"/>
          </p:nvPr>
        </p:nvSpPr>
        <p:spPr>
          <a:xfrm>
            <a:off x="11489211" y="6422069"/>
            <a:ext cx="544289" cy="288695"/>
          </a:xfrm>
        </p:spPr>
        <p:txBody>
          <a:bodyPr anchor="ctr">
            <a:normAutofit/>
          </a:bodyPr>
          <a:lstStyle>
            <a:lvl1pPr marL="0" indent="0" algn="r">
              <a:buNone/>
              <a:defRPr sz="1050" b="0" i="0">
                <a:solidFill>
                  <a:schemeClr val="tx1"/>
                </a:solidFill>
                <a:latin typeface="Poppins Light" pitchFamily="2" charset="77"/>
                <a:cs typeface="Poppins Light"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00</a:t>
            </a:r>
          </a:p>
        </p:txBody>
      </p:sp>
      <p:sp>
        <p:nvSpPr>
          <p:cNvPr id="11" name="Titre 1">
            <a:extLst>
              <a:ext uri="{FF2B5EF4-FFF2-40B4-BE49-F238E27FC236}">
                <a16:creationId xmlns:a16="http://schemas.microsoft.com/office/drawing/2014/main" id="{96849780-DAF4-7E17-8A54-2C9806890935}"/>
              </a:ext>
            </a:extLst>
          </p:cNvPr>
          <p:cNvSpPr>
            <a:spLocks noGrp="1"/>
          </p:cNvSpPr>
          <p:nvPr>
            <p:ph type="ctrTitle" hasCustomPrompt="1"/>
          </p:nvPr>
        </p:nvSpPr>
        <p:spPr>
          <a:xfrm>
            <a:off x="753735" y="2105733"/>
            <a:ext cx="3706321" cy="950768"/>
          </a:xfrm>
        </p:spPr>
        <p:txBody>
          <a:bodyPr anchor="t">
            <a:normAutofit/>
          </a:bodyPr>
          <a:lstStyle>
            <a:lvl1pPr marL="0" indent="0" algn="l">
              <a:tabLst>
                <a:tab pos="1282700" algn="l"/>
              </a:tabLst>
              <a:defRPr sz="2800" b="1" i="0">
                <a:solidFill>
                  <a:schemeClr val="tx1"/>
                </a:solidFill>
                <a:latin typeface="Poppins SemiBold" pitchFamily="2" charset="77"/>
                <a:cs typeface="Poppins SemiBold" pitchFamily="2" charset="77"/>
              </a:defRPr>
            </a:lvl1pPr>
          </a:lstStyle>
          <a:p>
            <a:r>
              <a:rPr lang="fr-FR" dirty="0"/>
              <a:t>Section 0.0</a:t>
            </a:r>
          </a:p>
        </p:txBody>
      </p:sp>
      <p:sp>
        <p:nvSpPr>
          <p:cNvPr id="12" name="Sous-titre 2">
            <a:extLst>
              <a:ext uri="{FF2B5EF4-FFF2-40B4-BE49-F238E27FC236}">
                <a16:creationId xmlns:a16="http://schemas.microsoft.com/office/drawing/2014/main" id="{CB219D0F-C138-385F-4A8D-3BB6C06D6D53}"/>
              </a:ext>
            </a:extLst>
          </p:cNvPr>
          <p:cNvSpPr>
            <a:spLocks noGrp="1"/>
          </p:cNvSpPr>
          <p:nvPr>
            <p:ph type="subTitle" idx="1" hasCustomPrompt="1"/>
          </p:nvPr>
        </p:nvSpPr>
        <p:spPr>
          <a:xfrm>
            <a:off x="734637" y="3150245"/>
            <a:ext cx="3725419" cy="3124590"/>
          </a:xfrm>
        </p:spPr>
        <p:txBody>
          <a:bodyPr anchor="t">
            <a:normAutofit/>
          </a:bodyPr>
          <a:lstStyle>
            <a:lvl1pPr marL="0" indent="0" algn="l">
              <a:buNone/>
              <a:defRPr sz="2000" b="0" i="0">
                <a:solidFill>
                  <a:schemeClr val="accent6"/>
                </a:solidFill>
                <a:latin typeface="Poppins" pitchFamily="2" charset="77"/>
                <a:cs typeface="Poppi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Section </a:t>
            </a:r>
            <a:r>
              <a:rPr lang="fr-FR" dirty="0" err="1"/>
              <a:t>title</a:t>
            </a:r>
            <a:endParaRPr lang="fr-FR" dirty="0"/>
          </a:p>
        </p:txBody>
      </p:sp>
    </p:spTree>
    <p:extLst>
      <p:ext uri="{BB962C8B-B14F-4D97-AF65-F5344CB8AC3E}">
        <p14:creationId xmlns:p14="http://schemas.microsoft.com/office/powerpoint/2010/main" val="13058437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91C7448-0E9E-0E80-20D4-7C3B3FD1E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dirty="0" err="1"/>
              <a:t>Modify</a:t>
            </a:r>
            <a:r>
              <a:rPr lang="fr-FR" dirty="0"/>
              <a:t> the </a:t>
            </a:r>
            <a:r>
              <a:rPr lang="fr-FR" dirty="0" err="1"/>
              <a:t>title</a:t>
            </a:r>
            <a:r>
              <a:rPr lang="fr-FR" dirty="0"/>
              <a:t> style</a:t>
            </a:r>
          </a:p>
        </p:txBody>
      </p:sp>
      <p:sp>
        <p:nvSpPr>
          <p:cNvPr id="3" name="Espace réservé du texte 2">
            <a:extLst>
              <a:ext uri="{FF2B5EF4-FFF2-40B4-BE49-F238E27FC236}">
                <a16:creationId xmlns:a16="http://schemas.microsoft.com/office/drawing/2014/main" id="{42FF0C98-2B8F-A418-AC16-19CD18C86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Click to </a:t>
            </a:r>
            <a:r>
              <a:rPr lang="fr-FR" dirty="0" err="1"/>
              <a:t>modify</a:t>
            </a:r>
            <a:r>
              <a:rPr lang="fr-FR" dirty="0"/>
              <a:t> </a:t>
            </a:r>
            <a:r>
              <a:rPr lang="fr-FR" dirty="0" err="1"/>
              <a:t>mask</a:t>
            </a:r>
            <a:r>
              <a:rPr lang="fr-FR" dirty="0"/>
              <a:t> </a:t>
            </a:r>
            <a:r>
              <a:rPr lang="fr-FR" dirty="0" err="1"/>
              <a:t>text</a:t>
            </a:r>
            <a:r>
              <a:rPr lang="fr-FR" dirty="0"/>
              <a:t> styles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fr-FR" dirty="0"/>
          </a:p>
        </p:txBody>
      </p:sp>
      <p:sp>
        <p:nvSpPr>
          <p:cNvPr id="4" name="Espace réservé de la date 3">
            <a:extLst>
              <a:ext uri="{FF2B5EF4-FFF2-40B4-BE49-F238E27FC236}">
                <a16:creationId xmlns:a16="http://schemas.microsoft.com/office/drawing/2014/main" id="{D50A3C23-9256-277A-1FB9-50356E4F3F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32DEB-D074-7540-850A-46D7C8139E60}" type="datetimeFigureOut">
              <a:rPr lang="fr-FR" smtClean="0"/>
              <a:t>12/05/2025</a:t>
            </a:fld>
            <a:endParaRPr lang="fr-FR" dirty="0"/>
          </a:p>
        </p:txBody>
      </p:sp>
      <p:sp>
        <p:nvSpPr>
          <p:cNvPr id="5" name="Espace réservé du pied de page 4">
            <a:extLst>
              <a:ext uri="{FF2B5EF4-FFF2-40B4-BE49-F238E27FC236}">
                <a16:creationId xmlns:a16="http://schemas.microsoft.com/office/drawing/2014/main" id="{F48CDB4D-E8EF-01C5-AC14-8E5B94BF54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46C4395C-449D-03EE-BCFD-7EC6B3343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BDDDCA-EC32-844F-85D7-C798DB77095C}" type="slidenum">
              <a:rPr lang="fr-FR" smtClean="0"/>
              <a:t>‹N°›</a:t>
            </a:fld>
            <a:endParaRPr lang="fr-FR" dirty="0"/>
          </a:p>
        </p:txBody>
      </p:sp>
    </p:spTree>
    <p:extLst>
      <p:ext uri="{BB962C8B-B14F-4D97-AF65-F5344CB8AC3E}">
        <p14:creationId xmlns:p14="http://schemas.microsoft.com/office/powerpoint/2010/main" val="2994101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5" r:id="rId6"/>
    <p:sldLayoutId id="2147483672" r:id="rId7"/>
    <p:sldLayoutId id="2147483674" r:id="rId8"/>
    <p:sldLayoutId id="2147483666" r:id="rId9"/>
    <p:sldLayoutId id="2147483675" r:id="rId10"/>
    <p:sldLayoutId id="2147483676" r:id="rId11"/>
    <p:sldLayoutId id="2147483677" r:id="rId12"/>
    <p:sldLayoutId id="2147483673" r:id="rId13"/>
    <p:sldLayoutId id="214748366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3.png"/><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 Id="rId3"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Introduction to Large Language Models and Transformers</a:t>
            </a:r>
          </a:p>
        </p:txBody>
      </p:sp>
      <p:sp>
        <p:nvSpPr>
          <p:cNvPr id="3" name="Subtitle 2"/>
          <p:cNvSpPr>
            <a:spLocks noGrp="1"/>
          </p:cNvSpPr>
          <p:nvPr>
            <p:ph type="subTitle" idx="1"/>
          </p:nvPr>
        </p:nvSpPr>
        <p:spPr/>
        <p:txBody>
          <a:bodyPr/>
          <a:lstStyle/>
          <a:p>
            <a:r>
              <a:t>Presented by Anne Yu</a:t>
            </a:r>
          </a:p>
        </p:txBody>
      </p:sp>
      <p:sp>
        <p:nvSpPr>
          <p:cNvPr id="4" name="Text Placeholder 3"/>
          <p:cNvSpPr>
            <a:spLocks noGrp="1"/>
          </p:cNvSpPr>
          <p:nvPr>
            <p:ph type="body" idx="11"/>
          </p:nvPr>
        </p:nvSpPr>
        <p:spPr/>
        <p:txBody>
          <a:bodyPr/>
          <a:lstStyle/>
          <a:p>
            <a:r>
              <a:t>05.29.2025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p:nvPr>
        </p:nvSpPr>
        <p:spPr/>
        <p:txBody>
          <a:bodyPr/>
          <a:lstStyle/>
          <a:p>
            <a:pPr>
              <a:defRPr/>
            </a:pPr>
            <a:r>
              <a:rPr/>
              <a:t>Introduction to Large Language Models and Transformers</a:t>
            </a:r>
          </a:p>
        </p:txBody>
      </p:sp>
      <p:sp>
        <p:nvSpPr>
          <p:cNvPr id="3" name="Text Placeholder 2"/>
          <p:cNvSpPr>
            <a:spLocks noGrp="1"/>
          </p:cNvSpPr>
          <p:nvPr>
            <p:ph type="body" idx="13"/>
          </p:nvPr>
        </p:nvSpPr>
        <p:spPr/>
        <p:txBody>
          <a:bodyPr/>
          <a:lstStyle/>
          <a:p>
            <a:r>
              <a:t>10</a:t>
            </a:r>
          </a:p>
        </p:txBody>
      </p:sp>
      <p:sp>
        <p:nvSpPr>
          <p:cNvPr id="4" name="Title 3"/>
          <p:cNvSpPr>
            <a:spLocks noGrp="1"/>
          </p:cNvSpPr>
          <p:nvPr>
            <p:ph type="ctrTitle"/>
          </p:nvPr>
        </p:nvSpPr>
        <p:spPr/>
        <p:txBody>
          <a:bodyPr/>
          <a:lstStyle/>
          <a:p>
            <a:r>
              <a:t>Section 2.3</a:t>
            </a:r>
          </a:p>
        </p:txBody>
      </p:sp>
      <p:sp>
        <p:nvSpPr>
          <p:cNvPr id="5" name="Subtitle 4"/>
          <p:cNvSpPr>
            <a:spLocks noGrp="1"/>
          </p:cNvSpPr>
          <p:nvPr>
            <p:ph type="subTitle" idx="1"/>
          </p:nvPr>
        </p:nvSpPr>
        <p:spPr/>
        <p:txBody>
          <a:bodyPr/>
          <a:lstStyle/>
          <a:p>
            <a:pPr>
              <a:defRPr/>
            </a:pPr>
            <a:r>
              <a:rPr/>
              <a:t>Popular Transformers in NLP</a:t>
            </a:r>
          </a:p>
        </p:txBody>
      </p:sp>
      <p:sp>
        <p:nvSpPr>
          <p:cNvPr id="6" name="TextBox 5"/>
          <p:cNvSpPr txBox="1"/>
          <p:nvPr/>
        </p:nvSpPr>
        <p:spPr>
          <a:xfrm rot="21540000">
            <a:off x="5040000" y="745200"/>
            <a:ext cx="6613199" cy="203200"/>
          </a:xfrm>
          <a:prstGeom prst="rect">
            <a:avLst/>
          </a:prstGeom>
          <a:noFill/>
        </p:spPr>
        <p:txBody>
          <a:bodyPr wrap="none" anchor="ctr">
            <a:noAutofit/>
          </a:bodyPr>
          <a:lstStyle/>
          <a:p>
            <a:pPr>
              <a:defRPr sz="1400">
                <a:solidFill>
                  <a:schemeClr val="accent2"/>
                </a:solidFill>
                <a:latin typeface="Poppins Medium"/>
              </a:defRPr>
            </a:pPr>
            <a:r>
              <a:rPr/>
              <a:t>BERT</a:t>
            </a:r>
          </a:p>
        </p:txBody>
      </p:sp>
      <p:sp>
        <p:nvSpPr>
          <p:cNvPr id="7" name="TextBox 6"/>
          <p:cNvSpPr txBox="1"/>
          <p:nvPr/>
        </p:nvSpPr>
        <p:spPr>
          <a:xfrm>
            <a:off x="5040000" y="1128400"/>
            <a:ext cx="6613199" cy="1286000"/>
          </a:xfrm>
          <a:prstGeom prst="rect">
            <a:avLst/>
          </a:prstGeom>
          <a:noFill/>
        </p:spPr>
        <p:txBody>
          <a:bodyPr wrap="square">
            <a:spAutoFit/>
          </a:bodyPr>
          <a:lstStyle/>
          <a:p>
            <a:pPr>
              <a:defRPr/>
            </a:pPr>
            <a:r>
              <a:rPr sz="1200"/>
              <a:t>BERT is a groundbreaking model by Google that understands word context using a bidirectional approach.</a:t>
            </a:r>
          </a:p>
        </p:txBody>
      </p:sp>
      <p:sp>
        <p:nvSpPr>
          <p:cNvPr id="8" name="TextBox 7"/>
          <p:cNvSpPr txBox="1"/>
          <p:nvPr/>
        </p:nvSpPr>
        <p:spPr>
          <a:xfrm rot="21540000">
            <a:off x="5040000" y="2594400"/>
            <a:ext cx="6613199" cy="203200"/>
          </a:xfrm>
          <a:prstGeom prst="rect">
            <a:avLst/>
          </a:prstGeom>
          <a:noFill/>
        </p:spPr>
        <p:txBody>
          <a:bodyPr wrap="none" anchor="ctr">
            <a:noAutofit/>
          </a:bodyPr>
          <a:lstStyle/>
          <a:p>
            <a:pPr>
              <a:defRPr sz="1400">
                <a:solidFill>
                  <a:schemeClr val="accent2"/>
                </a:solidFill>
                <a:latin typeface="Poppins Medium"/>
              </a:defRPr>
            </a:pPr>
            <a:r>
              <a:rPr/>
              <a:t>RoBERTa</a:t>
            </a:r>
          </a:p>
        </p:txBody>
      </p:sp>
      <p:sp>
        <p:nvSpPr>
          <p:cNvPr id="9" name="TextBox 8"/>
          <p:cNvSpPr txBox="1"/>
          <p:nvPr/>
        </p:nvSpPr>
        <p:spPr>
          <a:xfrm>
            <a:off x="5040000" y="2977600"/>
            <a:ext cx="6613199" cy="1286000"/>
          </a:xfrm>
          <a:prstGeom prst="rect">
            <a:avLst/>
          </a:prstGeom>
          <a:noFill/>
        </p:spPr>
        <p:txBody>
          <a:bodyPr wrap="square">
            <a:spAutoFit/>
          </a:bodyPr>
          <a:lstStyle/>
          <a:p>
            <a:pPr>
              <a:defRPr/>
            </a:pPr>
            <a:r>
              <a:rPr sz="1200"/>
              <a:t>RoBERTa, developed by Facebook AI, enhances BERT's performance by optimizing training methods and using larger datasets.</a:t>
            </a:r>
          </a:p>
        </p:txBody>
      </p:sp>
      <p:sp>
        <p:nvSpPr>
          <p:cNvPr id="10" name="TextBox 9"/>
          <p:cNvSpPr txBox="1"/>
          <p:nvPr/>
        </p:nvSpPr>
        <p:spPr>
          <a:xfrm rot="21540000">
            <a:off x="5040000" y="4443600"/>
            <a:ext cx="6613199" cy="203200"/>
          </a:xfrm>
          <a:prstGeom prst="rect">
            <a:avLst/>
          </a:prstGeom>
          <a:noFill/>
        </p:spPr>
        <p:txBody>
          <a:bodyPr wrap="none" anchor="ctr">
            <a:noAutofit/>
          </a:bodyPr>
          <a:lstStyle/>
          <a:p>
            <a:pPr>
              <a:defRPr sz="1400">
                <a:solidFill>
                  <a:schemeClr val="accent2"/>
                </a:solidFill>
                <a:latin typeface="Poppins Medium"/>
              </a:defRPr>
            </a:pPr>
            <a:r>
              <a:rPr/>
              <a:t>DistilBERT</a:t>
            </a:r>
          </a:p>
        </p:txBody>
      </p:sp>
      <p:sp>
        <p:nvSpPr>
          <p:cNvPr id="11" name="TextBox 10"/>
          <p:cNvSpPr txBox="1"/>
          <p:nvPr/>
        </p:nvSpPr>
        <p:spPr>
          <a:xfrm>
            <a:off x="5040000" y="4826800"/>
            <a:ext cx="6613199" cy="1286000"/>
          </a:xfrm>
          <a:prstGeom prst="rect">
            <a:avLst/>
          </a:prstGeom>
          <a:noFill/>
        </p:spPr>
        <p:txBody>
          <a:bodyPr wrap="square">
            <a:spAutoFit/>
          </a:bodyPr>
          <a:lstStyle/>
          <a:p>
            <a:pPr>
              <a:defRPr/>
            </a:pPr>
            <a:r>
              <a:rPr sz="1200"/>
              <a:t>DistilBERT is a compact version of BERT that maintains most of its capabilities while being faster and lighter.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Training and Fine-Tuning LLMs</a:t>
            </a:r>
          </a:p>
        </p:txBody>
      </p:sp>
      <p:sp>
        <p:nvSpPr>
          <p:cNvPr id="3" name="Text Placeholder 2"/>
          <p:cNvSpPr>
            <a:spLocks noGrp="1"/>
          </p:cNvSpPr>
          <p:nvPr>
            <p:ph type="body" idx="11"/>
          </p:nvPr>
        </p:nvSpPr>
        <p:spPr/>
        <p:txBody>
          <a:bodyPr/>
          <a:lstStyle/>
          <a:p>
            <a:pPr>
              <a:defRPr>
                <a:solidFill>
                  <a:schemeClr val="accent3"/>
                </a:solidFill>
              </a:defRPr>
            </a:pPr>
            <a:r>
              <a:t>03</a:t>
            </a:r>
          </a:p>
        </p:txBody>
      </p:sp>
      <p:pic>
        <p:nvPicPr>
          <p:cNvPr id="4" name="Picture 3" descr="circle-blue.png"/>
          <p:cNvPicPr>
            <a:picLocks noChangeAspect="1"/>
          </p:cNvPicPr>
          <p:nvPr/>
        </p:nvPicPr>
        <p:blipFill>
          <a:blip r:embed="rId2"/>
          <a:stretch>
            <a:fillRect/>
          </a:stretch>
        </p:blipFill>
        <p:spPr>
          <a:xfrm>
            <a:off x="5662800" y="1360800"/>
            <a:ext cx="868273" cy="8100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3.1. Training Large Language Models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12</a:t>
            </a:r>
          </a:p>
        </p:txBody>
      </p:sp>
      <p:pic>
        <p:nvPicPr>
          <p:cNvPr id="6" name="Picture 5" descr="circle-blue.png"/>
          <p:cNvPicPr>
            <a:picLocks noChangeAspect="1"/>
          </p:cNvPicPr>
          <p:nvPr/>
        </p:nvPicPr>
        <p:blipFill>
          <a:blip r:embed="rId2"/>
          <a:stretch>
            <a:fillRect/>
          </a:stretch>
        </p:blipFill>
        <p:spPr>
          <a:xfrm>
            <a:off x="702000" y="1875968"/>
            <a:ext cx="540000" cy="503758"/>
          </a:xfrm>
          <a:prstGeom prst="rect">
            <a:avLst/>
          </a:prstGeom>
        </p:spPr>
      </p:pic>
      <p:sp>
        <p:nvSpPr>
          <p:cNvPr id="7" name="TextBox 6"/>
          <p:cNvSpPr txBox="1"/>
          <p:nvPr/>
        </p:nvSpPr>
        <p:spPr>
          <a:xfrm>
            <a:off x="702000" y="1875968"/>
            <a:ext cx="540000" cy="540000"/>
          </a:xfrm>
          <a:prstGeom prst="rect">
            <a:avLst/>
          </a:prstGeom>
          <a:noFill/>
        </p:spPr>
        <p:txBody>
          <a:bodyPr wrap="none" anchor="ctr">
            <a:spAutoFit/>
          </a:bodyPr>
          <a:lstStyle/>
          <a:p>
            <a:pPr algn="ctr">
              <a:defRPr>
                <a:solidFill>
                  <a:schemeClr val="accent3"/>
                </a:solidFill>
                <a:latin typeface="Roboto Serif"/>
              </a:defRPr>
            </a:pPr>
            <a:r>
              <a:t>1</a:t>
            </a:r>
          </a:p>
        </p:txBody>
      </p:sp>
      <p:sp>
        <p:nvSpPr>
          <p:cNvPr id="8" name="TextBox 7"/>
          <p:cNvSpPr txBox="1"/>
          <p:nvPr/>
        </p:nvSpPr>
        <p:spPr>
          <a:xfrm>
            <a:off x="1422000" y="1875968"/>
            <a:ext cx="10069200" cy="924208"/>
          </a:xfrm>
          <a:prstGeom prst="rect">
            <a:avLst/>
          </a:prstGeom>
          <a:noFill/>
        </p:spPr>
        <p:txBody>
          <a:bodyPr wrap="square">
            <a:spAutoFit/>
          </a:bodyPr>
          <a:lstStyle/>
          <a:p>
            <a:pPr>
              <a:defRPr b="1"/>
            </a:pPr>
            <a:r>
              <a:rPr>
                <a:latin typeface="Poppins"/>
              </a:rPr>
              <a:t>Data Collection</a:t>
            </a:r>
          </a:p>
          <a:p>
            <a:pPr>
              <a:defRPr/>
            </a:pPr>
            <a:r>
              <a:rPr>
                <a:latin typeface="Roboto Serif"/>
              </a:rPr>
              <a:t>Gather extensive datasets from various sources like books, articles, and websites.</a:t>
            </a:r>
          </a:p>
        </p:txBody>
      </p:sp>
      <p:pic>
        <p:nvPicPr>
          <p:cNvPr id="9" name="Picture 8" descr="circle-blue.png"/>
          <p:cNvPicPr>
            <a:picLocks noChangeAspect="1"/>
          </p:cNvPicPr>
          <p:nvPr/>
        </p:nvPicPr>
        <p:blipFill>
          <a:blip r:embed="rId2"/>
          <a:stretch>
            <a:fillRect/>
          </a:stretch>
        </p:blipFill>
        <p:spPr>
          <a:xfrm>
            <a:off x="702000" y="2980176"/>
            <a:ext cx="540000" cy="503758"/>
          </a:xfrm>
          <a:prstGeom prst="rect">
            <a:avLst/>
          </a:prstGeom>
        </p:spPr>
      </p:pic>
      <p:sp>
        <p:nvSpPr>
          <p:cNvPr id="10" name="TextBox 9"/>
          <p:cNvSpPr txBox="1"/>
          <p:nvPr/>
        </p:nvSpPr>
        <p:spPr>
          <a:xfrm>
            <a:off x="702000" y="2980176"/>
            <a:ext cx="540000" cy="540000"/>
          </a:xfrm>
          <a:prstGeom prst="rect">
            <a:avLst/>
          </a:prstGeom>
          <a:noFill/>
        </p:spPr>
        <p:txBody>
          <a:bodyPr wrap="none" anchor="ctr">
            <a:spAutoFit/>
          </a:bodyPr>
          <a:lstStyle/>
          <a:p>
            <a:pPr algn="ctr">
              <a:defRPr>
                <a:solidFill>
                  <a:schemeClr val="accent3"/>
                </a:solidFill>
                <a:latin typeface="Roboto Serif"/>
              </a:defRPr>
            </a:pPr>
            <a:r>
              <a:t>2</a:t>
            </a:r>
          </a:p>
        </p:txBody>
      </p:sp>
      <p:sp>
        <p:nvSpPr>
          <p:cNvPr id="11" name="TextBox 10"/>
          <p:cNvSpPr txBox="1"/>
          <p:nvPr/>
        </p:nvSpPr>
        <p:spPr>
          <a:xfrm>
            <a:off x="1422000" y="2980176"/>
            <a:ext cx="10069200" cy="924208"/>
          </a:xfrm>
          <a:prstGeom prst="rect">
            <a:avLst/>
          </a:prstGeom>
          <a:noFill/>
        </p:spPr>
        <p:txBody>
          <a:bodyPr wrap="square">
            <a:spAutoFit/>
          </a:bodyPr>
          <a:lstStyle/>
          <a:p>
            <a:pPr>
              <a:defRPr b="1"/>
            </a:pPr>
            <a:r>
              <a:rPr>
                <a:latin typeface="Poppins"/>
              </a:rPr>
              <a:t>Model Architecture</a:t>
            </a:r>
          </a:p>
          <a:p>
            <a:pPr>
              <a:defRPr/>
            </a:pPr>
            <a:r>
              <a:rPr>
                <a:latin typeface="Roboto Serif"/>
              </a:rPr>
              <a:t>Utilize transformer architectures to effectively process and analyze text data.</a:t>
            </a:r>
          </a:p>
        </p:txBody>
      </p:sp>
      <p:pic>
        <p:nvPicPr>
          <p:cNvPr id="12" name="Picture 11" descr="circle-blue.png"/>
          <p:cNvPicPr>
            <a:picLocks noChangeAspect="1"/>
          </p:cNvPicPr>
          <p:nvPr/>
        </p:nvPicPr>
        <p:blipFill>
          <a:blip r:embed="rId2"/>
          <a:stretch>
            <a:fillRect/>
          </a:stretch>
        </p:blipFill>
        <p:spPr>
          <a:xfrm>
            <a:off x="702000" y="4084384"/>
            <a:ext cx="540000" cy="503758"/>
          </a:xfrm>
          <a:prstGeom prst="rect">
            <a:avLst/>
          </a:prstGeom>
        </p:spPr>
      </p:pic>
      <p:sp>
        <p:nvSpPr>
          <p:cNvPr id="13" name="TextBox 12"/>
          <p:cNvSpPr txBox="1"/>
          <p:nvPr/>
        </p:nvSpPr>
        <p:spPr>
          <a:xfrm>
            <a:off x="702000" y="4084384"/>
            <a:ext cx="540000" cy="540000"/>
          </a:xfrm>
          <a:prstGeom prst="rect">
            <a:avLst/>
          </a:prstGeom>
          <a:noFill/>
        </p:spPr>
        <p:txBody>
          <a:bodyPr wrap="none" anchor="ctr">
            <a:spAutoFit/>
          </a:bodyPr>
          <a:lstStyle/>
          <a:p>
            <a:pPr algn="ctr">
              <a:defRPr>
                <a:solidFill>
                  <a:schemeClr val="accent3"/>
                </a:solidFill>
                <a:latin typeface="Roboto Serif"/>
              </a:defRPr>
            </a:pPr>
            <a:r>
              <a:t>3</a:t>
            </a:r>
          </a:p>
        </p:txBody>
      </p:sp>
      <p:sp>
        <p:nvSpPr>
          <p:cNvPr id="14" name="TextBox 13"/>
          <p:cNvSpPr txBox="1"/>
          <p:nvPr/>
        </p:nvSpPr>
        <p:spPr>
          <a:xfrm>
            <a:off x="1422000" y="4084384"/>
            <a:ext cx="10069200" cy="924208"/>
          </a:xfrm>
          <a:prstGeom prst="rect">
            <a:avLst/>
          </a:prstGeom>
          <a:noFill/>
        </p:spPr>
        <p:txBody>
          <a:bodyPr wrap="square">
            <a:spAutoFit/>
          </a:bodyPr>
          <a:lstStyle/>
          <a:p>
            <a:pPr>
              <a:defRPr b="1"/>
            </a:pPr>
            <a:r>
              <a:rPr>
                <a:latin typeface="Poppins"/>
              </a:rPr>
              <a:t>Training Process</a:t>
            </a:r>
          </a:p>
          <a:p>
            <a:pPr>
              <a:defRPr/>
            </a:pPr>
            <a:r>
              <a:rPr>
                <a:latin typeface="Roboto Serif"/>
              </a:rPr>
              <a:t>Adjust model parameters through iterations to improve text predictions.</a:t>
            </a:r>
          </a:p>
        </p:txBody>
      </p:sp>
      <p:pic>
        <p:nvPicPr>
          <p:cNvPr id="15" name="Picture 14" descr="circle-blue.png"/>
          <p:cNvPicPr>
            <a:picLocks noChangeAspect="1"/>
          </p:cNvPicPr>
          <p:nvPr/>
        </p:nvPicPr>
        <p:blipFill>
          <a:blip r:embed="rId2"/>
          <a:stretch>
            <a:fillRect/>
          </a:stretch>
        </p:blipFill>
        <p:spPr>
          <a:xfrm>
            <a:off x="702000" y="5188592"/>
            <a:ext cx="540000" cy="503758"/>
          </a:xfrm>
          <a:prstGeom prst="rect">
            <a:avLst/>
          </a:prstGeom>
        </p:spPr>
      </p:pic>
      <p:sp>
        <p:nvSpPr>
          <p:cNvPr id="16" name="TextBox 15"/>
          <p:cNvSpPr txBox="1"/>
          <p:nvPr/>
        </p:nvSpPr>
        <p:spPr>
          <a:xfrm>
            <a:off x="702000" y="5188592"/>
            <a:ext cx="540000" cy="540000"/>
          </a:xfrm>
          <a:prstGeom prst="rect">
            <a:avLst/>
          </a:prstGeom>
          <a:noFill/>
        </p:spPr>
        <p:txBody>
          <a:bodyPr wrap="none" anchor="ctr">
            <a:spAutoFit/>
          </a:bodyPr>
          <a:lstStyle/>
          <a:p>
            <a:pPr algn="ctr">
              <a:defRPr>
                <a:solidFill>
                  <a:schemeClr val="accent3"/>
                </a:solidFill>
                <a:latin typeface="Roboto Serif"/>
              </a:defRPr>
            </a:pPr>
            <a:r>
              <a:t>4</a:t>
            </a:r>
          </a:p>
        </p:txBody>
      </p:sp>
      <p:sp>
        <p:nvSpPr>
          <p:cNvPr id="17" name="TextBox 16"/>
          <p:cNvSpPr txBox="1"/>
          <p:nvPr/>
        </p:nvSpPr>
        <p:spPr>
          <a:xfrm>
            <a:off x="1422000" y="5188592"/>
            <a:ext cx="10069200" cy="924208"/>
          </a:xfrm>
          <a:prstGeom prst="rect">
            <a:avLst/>
          </a:prstGeom>
          <a:noFill/>
        </p:spPr>
        <p:txBody>
          <a:bodyPr wrap="square">
            <a:spAutoFit/>
          </a:bodyPr>
          <a:lstStyle/>
          <a:p>
            <a:pPr>
              <a:defRPr b="1"/>
            </a:pPr>
            <a:r>
              <a:rPr>
                <a:latin typeface="Poppins"/>
              </a:rPr>
              <a:t>Evaluation and Refinement</a:t>
            </a:r>
          </a:p>
          <a:p>
            <a:pPr>
              <a:defRPr/>
            </a:pPr>
            <a:r>
              <a:rPr>
                <a:latin typeface="Roboto Serif"/>
              </a:rPr>
              <a:t>Continuously assess model performance and refine through feedback.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3.2. Fine-Tuning LLMs for Specific Tasks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4" name="Text Placeholder 3"/>
          <p:cNvSpPr>
            <a:spLocks noGrp="1"/>
          </p:cNvSpPr>
          <p:nvPr>
            <p:ph type="body" idx="12" sz="quarter"/>
          </p:nvPr>
        </p:nvSpPr>
        <p:spPr/>
        <p:txBody>
          <a:bodyPr/>
          <a:lstStyle/>
          <a:p>
            <a:pPr>
              <a:defRPr/>
            </a:pPr>
            <a:r>
              <a:rPr sz="2000"/>
              <a:t>Fine-tuning adapts pre-trained models for specific tasks.</a:t>
            </a:r>
          </a:p>
          <a:p>
            <a:pPr>
              <a:defRPr/>
            </a:pPr>
            <a:r>
              <a:rPr sz="2000"/>
              <a:t>It improves accuracy in applications like sentiment analysis and text summarization.</a:t>
            </a:r>
          </a:p>
          <a:p>
            <a:pPr>
              <a:defRPr/>
            </a:pPr>
            <a:r>
              <a:rPr sz="2000"/>
              <a:t>Fine-tuning is more efficient than training from scratch.</a:t>
            </a:r>
          </a:p>
          <a:p>
            <a:pPr>
              <a:defRPr/>
            </a:pPr>
            <a:r>
              <a:rPr sz="2000"/>
              <a:t>Fine-tuned models often outperform general models in specific tasks.</a:t>
            </a:r>
          </a:p>
          <a:p>
            <a:pPr>
              <a:defRPr/>
            </a:pPr>
            <a:r>
              <a:rPr sz="2000"/>
              <a:t>It allows adaptation to various domains with smaller datasets.</a:t>
            </a:r>
          </a:p>
        </p:txBody>
      </p:sp>
      <p:sp>
        <p:nvSpPr>
          <p:cNvPr id="5" name="Text Placeholder 4"/>
          <p:cNvSpPr>
            <a:spLocks noGrp="1"/>
          </p:cNvSpPr>
          <p:nvPr>
            <p:ph type="body" idx="13"/>
          </p:nvPr>
        </p:nvSpPr>
        <p:spPr/>
        <p:txBody>
          <a:bodyPr/>
          <a:lstStyle/>
          <a:p>
            <a:r>
              <a:t>13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3.3. Coding Transformers for Sentiment Analysis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14</a:t>
            </a:r>
          </a:p>
        </p:txBody>
      </p:sp>
      <p:pic>
        <p:nvPicPr>
          <p:cNvPr id="6" name="Picture 5" descr="circle-blue.png"/>
          <p:cNvPicPr>
            <a:picLocks noChangeAspect="1"/>
          </p:cNvPicPr>
          <p:nvPr/>
        </p:nvPicPr>
        <p:blipFill>
          <a:blip r:embed="rId2"/>
          <a:stretch>
            <a:fillRect/>
          </a:stretch>
        </p:blipFill>
        <p:spPr>
          <a:xfrm>
            <a:off x="702000" y="1875968"/>
            <a:ext cx="540000" cy="503758"/>
          </a:xfrm>
          <a:prstGeom prst="rect">
            <a:avLst/>
          </a:prstGeom>
        </p:spPr>
      </p:pic>
      <p:sp>
        <p:nvSpPr>
          <p:cNvPr id="7" name="TextBox 6"/>
          <p:cNvSpPr txBox="1"/>
          <p:nvPr/>
        </p:nvSpPr>
        <p:spPr>
          <a:xfrm>
            <a:off x="702000" y="1875968"/>
            <a:ext cx="540000" cy="540000"/>
          </a:xfrm>
          <a:prstGeom prst="rect">
            <a:avLst/>
          </a:prstGeom>
          <a:noFill/>
        </p:spPr>
        <p:txBody>
          <a:bodyPr wrap="none" anchor="ctr">
            <a:spAutoFit/>
          </a:bodyPr>
          <a:lstStyle/>
          <a:p>
            <a:pPr algn="ctr">
              <a:defRPr>
                <a:solidFill>
                  <a:schemeClr val="accent3"/>
                </a:solidFill>
                <a:latin typeface="Roboto Serif"/>
              </a:defRPr>
            </a:pPr>
            <a:r>
              <a:t>1</a:t>
            </a:r>
          </a:p>
        </p:txBody>
      </p:sp>
      <p:sp>
        <p:nvSpPr>
          <p:cNvPr id="8" name="TextBox 7"/>
          <p:cNvSpPr txBox="1"/>
          <p:nvPr/>
        </p:nvSpPr>
        <p:spPr>
          <a:xfrm>
            <a:off x="1422000" y="1875968"/>
            <a:ext cx="10069200" cy="924208"/>
          </a:xfrm>
          <a:prstGeom prst="rect">
            <a:avLst/>
          </a:prstGeom>
          <a:noFill/>
        </p:spPr>
        <p:txBody>
          <a:bodyPr wrap="square">
            <a:spAutoFit/>
          </a:bodyPr>
          <a:lstStyle/>
          <a:p>
            <a:pPr>
              <a:defRPr b="1"/>
            </a:pPr>
            <a:r>
              <a:rPr>
                <a:latin typeface="Poppins"/>
              </a:rPr>
              <a:t>Data Preparation</a:t>
            </a:r>
          </a:p>
          <a:p>
            <a:pPr>
              <a:defRPr/>
            </a:pPr>
            <a:r>
              <a:rPr>
                <a:latin typeface="Roboto Serif"/>
              </a:rPr>
              <a:t>Select a labeled dataset for sentiment analysis, such as IMDb movie reviews.</a:t>
            </a:r>
          </a:p>
        </p:txBody>
      </p:sp>
      <p:pic>
        <p:nvPicPr>
          <p:cNvPr id="9" name="Picture 8" descr="circle-blue.png"/>
          <p:cNvPicPr>
            <a:picLocks noChangeAspect="1"/>
          </p:cNvPicPr>
          <p:nvPr/>
        </p:nvPicPr>
        <p:blipFill>
          <a:blip r:embed="rId2"/>
          <a:stretch>
            <a:fillRect/>
          </a:stretch>
        </p:blipFill>
        <p:spPr>
          <a:xfrm>
            <a:off x="702000" y="2980176"/>
            <a:ext cx="540000" cy="503758"/>
          </a:xfrm>
          <a:prstGeom prst="rect">
            <a:avLst/>
          </a:prstGeom>
        </p:spPr>
      </p:pic>
      <p:sp>
        <p:nvSpPr>
          <p:cNvPr id="10" name="TextBox 9"/>
          <p:cNvSpPr txBox="1"/>
          <p:nvPr/>
        </p:nvSpPr>
        <p:spPr>
          <a:xfrm>
            <a:off x="702000" y="2980176"/>
            <a:ext cx="540000" cy="540000"/>
          </a:xfrm>
          <a:prstGeom prst="rect">
            <a:avLst/>
          </a:prstGeom>
          <a:noFill/>
        </p:spPr>
        <p:txBody>
          <a:bodyPr wrap="none" anchor="ctr">
            <a:spAutoFit/>
          </a:bodyPr>
          <a:lstStyle/>
          <a:p>
            <a:pPr algn="ctr">
              <a:defRPr>
                <a:solidFill>
                  <a:schemeClr val="accent3"/>
                </a:solidFill>
                <a:latin typeface="Roboto Serif"/>
              </a:defRPr>
            </a:pPr>
            <a:r>
              <a:t>2</a:t>
            </a:r>
          </a:p>
        </p:txBody>
      </p:sp>
      <p:sp>
        <p:nvSpPr>
          <p:cNvPr id="11" name="TextBox 10"/>
          <p:cNvSpPr txBox="1"/>
          <p:nvPr/>
        </p:nvSpPr>
        <p:spPr>
          <a:xfrm>
            <a:off x="1422000" y="2980176"/>
            <a:ext cx="10069200" cy="924208"/>
          </a:xfrm>
          <a:prstGeom prst="rect">
            <a:avLst/>
          </a:prstGeom>
          <a:noFill/>
        </p:spPr>
        <p:txBody>
          <a:bodyPr wrap="square">
            <a:spAutoFit/>
          </a:bodyPr>
          <a:lstStyle/>
          <a:p>
            <a:pPr>
              <a:defRPr b="1"/>
            </a:pPr>
            <a:r>
              <a:rPr>
                <a:latin typeface="Poppins"/>
              </a:rPr>
              <a:t>Text Preprocessing</a:t>
            </a:r>
          </a:p>
          <a:p>
            <a:pPr>
              <a:defRPr/>
            </a:pPr>
            <a:r>
              <a:rPr>
                <a:latin typeface="Roboto Serif"/>
              </a:rPr>
              <a:t>Clean the text data by removing special characters, converting to lowercase, and tokenizing.</a:t>
            </a:r>
          </a:p>
        </p:txBody>
      </p:sp>
      <p:pic>
        <p:nvPicPr>
          <p:cNvPr id="12" name="Picture 11" descr="circle-blue.png"/>
          <p:cNvPicPr>
            <a:picLocks noChangeAspect="1"/>
          </p:cNvPicPr>
          <p:nvPr/>
        </p:nvPicPr>
        <p:blipFill>
          <a:blip r:embed="rId2"/>
          <a:stretch>
            <a:fillRect/>
          </a:stretch>
        </p:blipFill>
        <p:spPr>
          <a:xfrm>
            <a:off x="702000" y="4084384"/>
            <a:ext cx="540000" cy="503758"/>
          </a:xfrm>
          <a:prstGeom prst="rect">
            <a:avLst/>
          </a:prstGeom>
        </p:spPr>
      </p:pic>
      <p:sp>
        <p:nvSpPr>
          <p:cNvPr id="13" name="TextBox 12"/>
          <p:cNvSpPr txBox="1"/>
          <p:nvPr/>
        </p:nvSpPr>
        <p:spPr>
          <a:xfrm>
            <a:off x="702000" y="4084384"/>
            <a:ext cx="540000" cy="540000"/>
          </a:xfrm>
          <a:prstGeom prst="rect">
            <a:avLst/>
          </a:prstGeom>
          <a:noFill/>
        </p:spPr>
        <p:txBody>
          <a:bodyPr wrap="none" anchor="ctr">
            <a:spAutoFit/>
          </a:bodyPr>
          <a:lstStyle/>
          <a:p>
            <a:pPr algn="ctr">
              <a:defRPr>
                <a:solidFill>
                  <a:schemeClr val="accent3"/>
                </a:solidFill>
                <a:latin typeface="Roboto Serif"/>
              </a:defRPr>
            </a:pPr>
            <a:r>
              <a:t>3</a:t>
            </a:r>
          </a:p>
        </p:txBody>
      </p:sp>
      <p:sp>
        <p:nvSpPr>
          <p:cNvPr id="14" name="TextBox 13"/>
          <p:cNvSpPr txBox="1"/>
          <p:nvPr/>
        </p:nvSpPr>
        <p:spPr>
          <a:xfrm>
            <a:off x="1422000" y="4084384"/>
            <a:ext cx="10069200" cy="924208"/>
          </a:xfrm>
          <a:prstGeom prst="rect">
            <a:avLst/>
          </a:prstGeom>
          <a:noFill/>
        </p:spPr>
        <p:txBody>
          <a:bodyPr wrap="square">
            <a:spAutoFit/>
          </a:bodyPr>
          <a:lstStyle/>
          <a:p>
            <a:pPr>
              <a:defRPr b="1"/>
            </a:pPr>
            <a:r>
              <a:rPr>
                <a:latin typeface="Poppins"/>
              </a:rPr>
              <a:t>Model Selection and Fine-Tuning</a:t>
            </a:r>
          </a:p>
          <a:p>
            <a:pPr>
              <a:defRPr/>
            </a:pPr>
            <a:r>
              <a:rPr>
                <a:latin typeface="Roboto Serif"/>
              </a:rPr>
              <a:t>Choose a pre-trained transformer model like BERT, and fine-tune it on your specific dataset.</a:t>
            </a:r>
          </a:p>
        </p:txBody>
      </p:sp>
      <p:pic>
        <p:nvPicPr>
          <p:cNvPr id="15" name="Picture 14" descr="circle-blue.png"/>
          <p:cNvPicPr>
            <a:picLocks noChangeAspect="1"/>
          </p:cNvPicPr>
          <p:nvPr/>
        </p:nvPicPr>
        <p:blipFill>
          <a:blip r:embed="rId2"/>
          <a:stretch>
            <a:fillRect/>
          </a:stretch>
        </p:blipFill>
        <p:spPr>
          <a:xfrm>
            <a:off x="702000" y="5188592"/>
            <a:ext cx="540000" cy="503758"/>
          </a:xfrm>
          <a:prstGeom prst="rect">
            <a:avLst/>
          </a:prstGeom>
        </p:spPr>
      </p:pic>
      <p:sp>
        <p:nvSpPr>
          <p:cNvPr id="16" name="TextBox 15"/>
          <p:cNvSpPr txBox="1"/>
          <p:nvPr/>
        </p:nvSpPr>
        <p:spPr>
          <a:xfrm>
            <a:off x="702000" y="5188592"/>
            <a:ext cx="540000" cy="540000"/>
          </a:xfrm>
          <a:prstGeom prst="rect">
            <a:avLst/>
          </a:prstGeom>
          <a:noFill/>
        </p:spPr>
        <p:txBody>
          <a:bodyPr wrap="none" anchor="ctr">
            <a:spAutoFit/>
          </a:bodyPr>
          <a:lstStyle/>
          <a:p>
            <a:pPr algn="ctr">
              <a:defRPr>
                <a:solidFill>
                  <a:schemeClr val="accent3"/>
                </a:solidFill>
                <a:latin typeface="Roboto Serif"/>
              </a:defRPr>
            </a:pPr>
            <a:r>
              <a:t>4</a:t>
            </a:r>
          </a:p>
        </p:txBody>
      </p:sp>
      <p:sp>
        <p:nvSpPr>
          <p:cNvPr id="17" name="TextBox 16"/>
          <p:cNvSpPr txBox="1"/>
          <p:nvPr/>
        </p:nvSpPr>
        <p:spPr>
          <a:xfrm>
            <a:off x="1422000" y="5188592"/>
            <a:ext cx="10069200" cy="924208"/>
          </a:xfrm>
          <a:prstGeom prst="rect">
            <a:avLst/>
          </a:prstGeom>
          <a:noFill/>
        </p:spPr>
        <p:txBody>
          <a:bodyPr wrap="square">
            <a:spAutoFit/>
          </a:bodyPr>
          <a:lstStyle/>
          <a:p>
            <a:pPr>
              <a:defRPr b="1"/>
            </a:pPr>
            <a:r>
              <a:rPr>
                <a:latin typeface="Poppins"/>
              </a:rPr>
              <a:t>Model Evaluation and Deployment</a:t>
            </a:r>
          </a:p>
          <a:p>
            <a:pPr>
              <a:defRPr/>
            </a:pPr>
            <a:r>
              <a:rPr>
                <a:latin typeface="Roboto Serif"/>
              </a:rPr>
              <a:t>Evaluate the model's performance and deploy it for real-time sentiment analysis.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Take Home Messages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15</a:t>
            </a:r>
          </a:p>
        </p:txBody>
      </p:sp>
      <p:sp>
        <p:nvSpPr>
          <p:cNvPr id="6" name="TextBox 5"/>
          <p:cNvSpPr txBox="1"/>
          <p:nvPr/>
        </p:nvSpPr>
        <p:spPr>
          <a:xfrm>
            <a:off x="702000" y="1767968"/>
            <a:ext cx="10789200" cy="360000"/>
          </a:xfrm>
          <a:prstGeom prst="rect">
            <a:avLst/>
          </a:prstGeom>
          <a:noFill/>
        </p:spPr>
        <p:txBody>
          <a:bodyPr wrap="none" anchor="ctr">
            <a:noAutofit/>
          </a:bodyPr>
          <a:lstStyle/>
          <a:p>
            <a:pPr>
              <a:defRPr b="0">
                <a:solidFill>
                  <a:schemeClr val="accent1"/>
                </a:solidFill>
              </a:defRPr>
            </a:pPr>
            <a:r>
              <a:rPr sz="1400">
                <a:latin typeface="Poppins Medium"/>
              </a:rPr>
              <a:t>DEFINING LARGE LANGUAGE MODELS AND THEIR CAPABILITIES</a:t>
            </a:r>
          </a:p>
        </p:txBody>
      </p:sp>
      <p:sp>
        <p:nvSpPr>
          <p:cNvPr id="7" name="TextBox 6"/>
          <p:cNvSpPr txBox="1"/>
          <p:nvPr/>
        </p:nvSpPr>
        <p:spPr>
          <a:xfrm>
            <a:off x="702000" y="2307968"/>
            <a:ext cx="10789200" cy="812277"/>
          </a:xfrm>
          <a:prstGeom prst="rect">
            <a:avLst/>
          </a:prstGeom>
          <a:noFill/>
        </p:spPr>
        <p:txBody>
          <a:bodyPr wrap="square">
            <a:spAutoFit/>
          </a:bodyPr>
          <a:lstStyle/>
          <a:p>
            <a:pPr>
              <a:defRPr/>
            </a:pPr>
            <a:r>
              <a:rPr sz="1400">
                <a:latin typeface="Roboto Serif"/>
              </a:rPr>
              <a:t>Large Language Models (LLMs) are advanced AI systems that generate human-like text by learning from vast datasets. They utilize transformer architecture to maintain context and coherence in longer texts.</a:t>
            </a:r>
          </a:p>
        </p:txBody>
      </p:sp>
      <p:sp>
        <p:nvSpPr>
          <p:cNvPr id="8" name="TextBox 7"/>
          <p:cNvSpPr txBox="1"/>
          <p:nvPr/>
        </p:nvSpPr>
        <p:spPr>
          <a:xfrm>
            <a:off x="702000" y="3300245"/>
            <a:ext cx="10789200" cy="360000"/>
          </a:xfrm>
          <a:prstGeom prst="rect">
            <a:avLst/>
          </a:prstGeom>
          <a:noFill/>
        </p:spPr>
        <p:txBody>
          <a:bodyPr wrap="none" anchor="ctr">
            <a:noAutofit/>
          </a:bodyPr>
          <a:lstStyle/>
          <a:p>
            <a:pPr>
              <a:defRPr b="0">
                <a:solidFill>
                  <a:schemeClr val="accent2"/>
                </a:solidFill>
              </a:defRPr>
            </a:pPr>
            <a:r>
              <a:rPr sz="1400">
                <a:latin typeface="Poppins Medium"/>
              </a:rPr>
              <a:t>UNDERSTANDING THE TRANSFORMER ARCHITECTURE</a:t>
            </a:r>
          </a:p>
        </p:txBody>
      </p:sp>
      <p:sp>
        <p:nvSpPr>
          <p:cNvPr id="9" name="TextBox 8"/>
          <p:cNvSpPr txBox="1"/>
          <p:nvPr/>
        </p:nvSpPr>
        <p:spPr>
          <a:xfrm>
            <a:off x="702000" y="3840245"/>
            <a:ext cx="10789200" cy="812277"/>
          </a:xfrm>
          <a:prstGeom prst="rect">
            <a:avLst/>
          </a:prstGeom>
          <a:noFill/>
        </p:spPr>
        <p:txBody>
          <a:bodyPr wrap="square">
            <a:spAutoFit/>
          </a:bodyPr>
          <a:lstStyle/>
          <a:p>
            <a:pPr>
              <a:defRPr/>
            </a:pPr>
            <a:r>
              <a:rPr sz="1400">
                <a:latin typeface="Roboto Serif"/>
              </a:rPr>
              <a:t>Transformers have revolutionized natural language processing by employing self-attention mechanisms to assess word significance in context. They enable parallel processing and handle long-range dependencies effectively.</a:t>
            </a:r>
          </a:p>
        </p:txBody>
      </p:sp>
      <p:sp>
        <p:nvSpPr>
          <p:cNvPr id="10" name="TextBox 9"/>
          <p:cNvSpPr txBox="1"/>
          <p:nvPr/>
        </p:nvSpPr>
        <p:spPr>
          <a:xfrm>
            <a:off x="702000" y="4832522"/>
            <a:ext cx="10789200" cy="360000"/>
          </a:xfrm>
          <a:prstGeom prst="rect">
            <a:avLst/>
          </a:prstGeom>
          <a:noFill/>
        </p:spPr>
        <p:txBody>
          <a:bodyPr wrap="none" anchor="ctr">
            <a:noAutofit/>
          </a:bodyPr>
          <a:lstStyle/>
          <a:p>
            <a:pPr>
              <a:defRPr b="0">
                <a:solidFill>
                  <a:schemeClr val="accent3"/>
                </a:solidFill>
              </a:defRPr>
            </a:pPr>
            <a:r>
              <a:rPr sz="1400">
                <a:latin typeface="Poppins Medium"/>
              </a:rPr>
              <a:t>TRAINING AND FINE-TUNING FOR SPECIFIC APPLICATIONS</a:t>
            </a:r>
          </a:p>
        </p:txBody>
      </p:sp>
      <p:sp>
        <p:nvSpPr>
          <p:cNvPr id="11" name="TextBox 10"/>
          <p:cNvSpPr txBox="1"/>
          <p:nvPr/>
        </p:nvSpPr>
        <p:spPr>
          <a:xfrm>
            <a:off x="702000" y="5372522"/>
            <a:ext cx="10789200" cy="812277"/>
          </a:xfrm>
          <a:prstGeom prst="rect">
            <a:avLst/>
          </a:prstGeom>
          <a:noFill/>
        </p:spPr>
        <p:txBody>
          <a:bodyPr wrap="square">
            <a:spAutoFit/>
          </a:bodyPr>
          <a:lstStyle/>
          <a:p>
            <a:pPr>
              <a:defRPr/>
            </a:pPr>
            <a:r>
              <a:rPr sz="1400">
                <a:latin typeface="Roboto Serif"/>
              </a:rPr>
              <a:t>Training LLMs involves extensive data collection and iterative parameter adjustments. Fine-tuning allows these models to adapt to specific tasks, improving accuracy and efficiency in applications like sentiment analysis.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oval.png"/>
          <p:cNvPicPr>
            <a:picLocks noChangeAspect="1"/>
          </p:cNvPicPr>
          <p:nvPr/>
        </p:nvPicPr>
        <p:blipFill>
          <a:blip r:embed="rId2"/>
          <a:stretch>
            <a:fillRect/>
          </a:stretch>
        </p:blipFill>
        <p:spPr>
          <a:xfrm rot="21240000">
            <a:off x="1519200" y="2700000"/>
            <a:ext cx="3510000" cy="1180800"/>
          </a:xfrm>
          <a:prstGeom prst="rect">
            <a:avLst/>
          </a:prstGeom>
        </p:spPr>
      </p:pic>
      <p:pic>
        <p:nvPicPr>
          <p:cNvPr id="3" name="Picture 2" descr="underline.png"/>
          <p:cNvPicPr>
            <a:picLocks noChangeAspect="1"/>
          </p:cNvPicPr>
          <p:nvPr/>
        </p:nvPicPr>
        <p:blipFill>
          <a:blip r:embed="rId3"/>
          <a:stretch>
            <a:fillRect/>
          </a:stretch>
        </p:blipFill>
        <p:spPr>
          <a:xfrm rot="21300000">
            <a:off x="7563600" y="3193199"/>
            <a:ext cx="2664000" cy="208800"/>
          </a:xfrm>
          <a:prstGeom prst="rect">
            <a:avLst/>
          </a:prstGeom>
        </p:spPr>
      </p:pic>
      <p:sp>
        <p:nvSpPr>
          <p:cNvPr id="4" name="TextBox 3"/>
          <p:cNvSpPr txBox="1"/>
          <p:nvPr/>
        </p:nvSpPr>
        <p:spPr>
          <a:xfrm rot="21360000">
            <a:off x="0" y="2750400"/>
            <a:ext cx="12193200" cy="774000"/>
          </a:xfrm>
          <a:prstGeom prst="rect">
            <a:avLst/>
          </a:prstGeom>
          <a:noFill/>
        </p:spPr>
        <p:txBody>
          <a:bodyPr wrap="none" anchor="ctr">
            <a:spAutoFit/>
          </a:bodyPr>
          <a:lstStyle/>
          <a:p>
            <a:pPr algn="ctr">
              <a:defRPr sz="4400"/>
            </a:pPr>
            <a:r>
              <a:rPr>
                <a:latin typeface="Poppins Medium"/>
              </a:rPr>
              <a:t>Thank you  </a:t>
            </a:r>
            <a:r>
              <a:rPr>
                <a:latin typeface="Roboto Serif"/>
              </a:rPr>
              <a:t>for your attention!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circle-green.png"/>
          <p:cNvPicPr>
            <a:picLocks noChangeAspect="1"/>
          </p:cNvPicPr>
          <p:nvPr/>
        </p:nvPicPr>
        <p:blipFill>
          <a:blip r:embed="rId2"/>
          <a:stretch>
            <a:fillRect/>
          </a:stretch>
        </p:blipFill>
        <p:spPr>
          <a:xfrm>
            <a:off x="1260000" y="1629000"/>
            <a:ext cx="522000" cy="486966"/>
          </a:xfrm>
          <a:prstGeom prst="rect">
            <a:avLst/>
          </a:prstGeom>
        </p:spPr>
      </p:pic>
      <p:sp>
        <p:nvSpPr>
          <p:cNvPr id="3" name="TextBox 2"/>
          <p:cNvSpPr txBox="1"/>
          <p:nvPr/>
        </p:nvSpPr>
        <p:spPr>
          <a:xfrm>
            <a:off x="1260000" y="1629000"/>
            <a:ext cx="522000" cy="486000"/>
          </a:xfrm>
          <a:prstGeom prst="rect">
            <a:avLst/>
          </a:prstGeom>
          <a:noFill/>
        </p:spPr>
        <p:txBody>
          <a:bodyPr wrap="none" anchor="ctr">
            <a:spAutoFit/>
          </a:bodyPr>
          <a:lstStyle/>
          <a:p>
            <a:pPr algn="ctr">
              <a:defRPr sz="2000">
                <a:solidFill>
                  <a:schemeClr val="accent1"/>
                </a:solidFill>
                <a:latin typeface="Poppins"/>
              </a:defRPr>
            </a:pPr>
            <a:r>
              <a:t>01</a:t>
            </a:r>
          </a:p>
        </p:txBody>
      </p:sp>
      <p:sp>
        <p:nvSpPr>
          <p:cNvPr id="4" name="TextBox 3"/>
          <p:cNvSpPr txBox="1"/>
          <p:nvPr/>
        </p:nvSpPr>
        <p:spPr>
          <a:xfrm>
            <a:off x="1890000" y="1602000"/>
            <a:ext cx="9720000" cy="540000"/>
          </a:xfrm>
          <a:prstGeom prst="rect">
            <a:avLst/>
          </a:prstGeom>
          <a:noFill/>
        </p:spPr>
        <p:txBody>
          <a:bodyPr wrap="none" anchor="ctr">
            <a:noAutofit/>
          </a:bodyPr>
          <a:lstStyle/>
          <a:p>
            <a:pPr>
              <a:defRPr>
                <a:solidFill>
                  <a:schemeClr val="accent6"/>
                </a:solidFill>
              </a:defRPr>
            </a:pPr>
            <a:r>
              <a:rPr sz="2000">
                <a:latin typeface="Roboto Serif"/>
              </a:rPr>
              <a:t>Understanding Large Language Models</a:t>
            </a:r>
          </a:p>
        </p:txBody>
      </p:sp>
      <p:pic>
        <p:nvPicPr>
          <p:cNvPr id="5" name="Picture 4" descr="circle-pink.png"/>
          <p:cNvPicPr>
            <a:picLocks noChangeAspect="1"/>
          </p:cNvPicPr>
          <p:nvPr/>
        </p:nvPicPr>
        <p:blipFill>
          <a:blip r:embed="rId3"/>
          <a:stretch>
            <a:fillRect/>
          </a:stretch>
        </p:blipFill>
        <p:spPr>
          <a:xfrm>
            <a:off x="1260000" y="2439000"/>
            <a:ext cx="522000" cy="486966"/>
          </a:xfrm>
          <a:prstGeom prst="rect">
            <a:avLst/>
          </a:prstGeom>
        </p:spPr>
      </p:pic>
      <p:sp>
        <p:nvSpPr>
          <p:cNvPr id="6" name="TextBox 5"/>
          <p:cNvSpPr txBox="1"/>
          <p:nvPr/>
        </p:nvSpPr>
        <p:spPr>
          <a:xfrm>
            <a:off x="1260000" y="2439000"/>
            <a:ext cx="522000" cy="486000"/>
          </a:xfrm>
          <a:prstGeom prst="rect">
            <a:avLst/>
          </a:prstGeom>
          <a:noFill/>
        </p:spPr>
        <p:txBody>
          <a:bodyPr wrap="none" anchor="ctr">
            <a:spAutoFit/>
          </a:bodyPr>
          <a:lstStyle/>
          <a:p>
            <a:pPr algn="ctr">
              <a:defRPr sz="2000">
                <a:solidFill>
                  <a:schemeClr val="accent2"/>
                </a:solidFill>
                <a:latin typeface="Poppins"/>
              </a:defRPr>
            </a:pPr>
            <a:r>
              <a:t>02</a:t>
            </a:r>
          </a:p>
        </p:txBody>
      </p:sp>
      <p:sp>
        <p:nvSpPr>
          <p:cNvPr id="7" name="TextBox 6"/>
          <p:cNvSpPr txBox="1"/>
          <p:nvPr/>
        </p:nvSpPr>
        <p:spPr>
          <a:xfrm>
            <a:off x="1890000" y="2412000"/>
            <a:ext cx="9720000" cy="540000"/>
          </a:xfrm>
          <a:prstGeom prst="rect">
            <a:avLst/>
          </a:prstGeom>
          <a:noFill/>
        </p:spPr>
        <p:txBody>
          <a:bodyPr wrap="none" anchor="ctr">
            <a:noAutofit/>
          </a:bodyPr>
          <a:lstStyle/>
          <a:p>
            <a:pPr>
              <a:defRPr>
                <a:solidFill>
                  <a:schemeClr val="accent6"/>
                </a:solidFill>
              </a:defRPr>
            </a:pPr>
            <a:r>
              <a:rPr sz="2000">
                <a:latin typeface="Roboto Serif"/>
              </a:rPr>
              <a:t>The Transformer Architecture</a:t>
            </a:r>
          </a:p>
        </p:txBody>
      </p:sp>
      <p:pic>
        <p:nvPicPr>
          <p:cNvPr id="8" name="Picture 7" descr="circle-blue.png"/>
          <p:cNvPicPr>
            <a:picLocks noChangeAspect="1"/>
          </p:cNvPicPr>
          <p:nvPr/>
        </p:nvPicPr>
        <p:blipFill>
          <a:blip r:embed="rId4"/>
          <a:stretch>
            <a:fillRect/>
          </a:stretch>
        </p:blipFill>
        <p:spPr>
          <a:xfrm>
            <a:off x="1260000" y="3249000"/>
            <a:ext cx="522000" cy="486966"/>
          </a:xfrm>
          <a:prstGeom prst="rect">
            <a:avLst/>
          </a:prstGeom>
        </p:spPr>
      </p:pic>
      <p:sp>
        <p:nvSpPr>
          <p:cNvPr id="9" name="TextBox 8"/>
          <p:cNvSpPr txBox="1"/>
          <p:nvPr/>
        </p:nvSpPr>
        <p:spPr>
          <a:xfrm>
            <a:off x="1260000" y="3249000"/>
            <a:ext cx="522000" cy="486000"/>
          </a:xfrm>
          <a:prstGeom prst="rect">
            <a:avLst/>
          </a:prstGeom>
          <a:noFill/>
        </p:spPr>
        <p:txBody>
          <a:bodyPr wrap="none" anchor="ctr">
            <a:spAutoFit/>
          </a:bodyPr>
          <a:lstStyle/>
          <a:p>
            <a:pPr algn="ctr">
              <a:defRPr sz="2000">
                <a:solidFill>
                  <a:schemeClr val="accent3"/>
                </a:solidFill>
                <a:latin typeface="Poppins"/>
              </a:defRPr>
            </a:pPr>
            <a:r>
              <a:t>03</a:t>
            </a:r>
          </a:p>
        </p:txBody>
      </p:sp>
      <p:sp>
        <p:nvSpPr>
          <p:cNvPr id="10" name="TextBox 9"/>
          <p:cNvSpPr txBox="1"/>
          <p:nvPr/>
        </p:nvSpPr>
        <p:spPr>
          <a:xfrm>
            <a:off x="1890000" y="3221999"/>
            <a:ext cx="9720000" cy="540000"/>
          </a:xfrm>
          <a:prstGeom prst="rect">
            <a:avLst/>
          </a:prstGeom>
          <a:noFill/>
        </p:spPr>
        <p:txBody>
          <a:bodyPr wrap="none" anchor="ctr">
            <a:noAutofit/>
          </a:bodyPr>
          <a:lstStyle/>
          <a:p>
            <a:pPr>
              <a:defRPr>
                <a:solidFill>
                  <a:schemeClr val="accent6"/>
                </a:solidFill>
              </a:defRPr>
            </a:pPr>
            <a:r>
              <a:rPr sz="2000">
                <a:latin typeface="Roboto Serif"/>
              </a:rPr>
              <a:t>Training and Fine-Tuning LLMs</a:t>
            </a:r>
          </a:p>
        </p:txBody>
      </p:sp>
      <p:pic>
        <p:nvPicPr>
          <p:cNvPr id="11" name="Picture 10" descr="oval.png"/>
          <p:cNvPicPr>
            <a:picLocks noChangeAspect="1"/>
          </p:cNvPicPr>
          <p:nvPr/>
        </p:nvPicPr>
        <p:blipFill>
          <a:blip r:embed="rId5"/>
          <a:stretch>
            <a:fillRect/>
          </a:stretch>
        </p:blipFill>
        <p:spPr>
          <a:xfrm rot="21240000">
            <a:off x="8310400" y="4896000"/>
            <a:ext cx="2802800" cy="1224000"/>
          </a:xfrm>
          <a:prstGeom prst="rect">
            <a:avLst/>
          </a:prstGeom>
        </p:spPr>
      </p:pic>
      <p:sp>
        <p:nvSpPr>
          <p:cNvPr id="12" name="TextBox 11"/>
          <p:cNvSpPr txBox="1"/>
          <p:nvPr/>
        </p:nvSpPr>
        <p:spPr>
          <a:xfrm rot="21240000">
            <a:off x="8310400" y="4896000"/>
            <a:ext cx="2802800" cy="1224000"/>
          </a:xfrm>
          <a:prstGeom prst="rect">
            <a:avLst/>
          </a:prstGeom>
          <a:noFill/>
        </p:spPr>
        <p:txBody>
          <a:bodyPr wrap="none" anchor="ctr">
            <a:spAutoFit/>
          </a:bodyPr>
          <a:lstStyle/>
          <a:p>
            <a:pPr algn="ctr">
              <a:defRPr b="1" sz="4400">
                <a:solidFill>
                  <a:schemeClr val="tx1"/>
                </a:solidFill>
                <a:latin typeface="Poppins"/>
              </a:defRPr>
            </a:pPr>
            <a:r>
              <a:t>Outline</a:t>
            </a:r>
          </a:p>
        </p:txBody>
      </p:sp>
      <p:pic>
        <p:nvPicPr>
          <p:cNvPr id="13" name="Picture 12" descr="arrow.png"/>
          <p:cNvPicPr>
            <a:picLocks noChangeAspect="1"/>
          </p:cNvPicPr>
          <p:nvPr/>
        </p:nvPicPr>
        <p:blipFill>
          <a:blip r:embed="rId6"/>
          <a:stretch>
            <a:fillRect/>
          </a:stretch>
        </p:blipFill>
        <p:spPr>
          <a:xfrm>
            <a:off x="7770400" y="4068000"/>
            <a:ext cx="1061795" cy="1080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Understanding Large Language Models</a:t>
            </a:r>
          </a:p>
        </p:txBody>
      </p:sp>
      <p:sp>
        <p:nvSpPr>
          <p:cNvPr id="3" name="Text Placeholder 2"/>
          <p:cNvSpPr>
            <a:spLocks noGrp="1"/>
          </p:cNvSpPr>
          <p:nvPr>
            <p:ph type="body" idx="11"/>
          </p:nvPr>
        </p:nvSpPr>
        <p:spPr/>
        <p:txBody>
          <a:bodyPr/>
          <a:lstStyle/>
          <a:p>
            <a:pPr>
              <a:defRPr>
                <a:solidFill>
                  <a:schemeClr val="accent1"/>
                </a:solidFill>
              </a:defRPr>
            </a:pPr>
            <a:r>
              <a:t>01</a:t>
            </a:r>
          </a:p>
        </p:txBody>
      </p:sp>
      <p:pic>
        <p:nvPicPr>
          <p:cNvPr id="4" name="Picture 3" descr="circle-green.png"/>
          <p:cNvPicPr>
            <a:picLocks noChangeAspect="1"/>
          </p:cNvPicPr>
          <p:nvPr/>
        </p:nvPicPr>
        <p:blipFill>
          <a:blip r:embed="rId2"/>
          <a:stretch>
            <a:fillRect/>
          </a:stretch>
        </p:blipFill>
        <p:spPr>
          <a:xfrm>
            <a:off x="5662800" y="1360800"/>
            <a:ext cx="868273" cy="810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1"/>
          </p:nvPr>
        </p:nvSpPr>
        <p:spPr/>
        <p:txBody>
          <a:bodyPr/>
          <a:lstStyle/>
          <a:p>
            <a:pPr>
              <a:defRPr/>
            </a:pPr>
            <a:r>
              <a:rPr/>
              <a:t>Introduction to Large Language Models and Transformers</a:t>
            </a:r>
          </a:p>
        </p:txBody>
      </p:sp>
      <p:sp>
        <p:nvSpPr>
          <p:cNvPr id="3" name="Text Placeholder 2"/>
          <p:cNvSpPr>
            <a:spLocks noGrp="1"/>
          </p:cNvSpPr>
          <p:nvPr>
            <p:ph type="body" idx="13"/>
          </p:nvPr>
        </p:nvSpPr>
        <p:spPr/>
        <p:txBody>
          <a:bodyPr/>
          <a:lstStyle/>
          <a:p>
            <a:r>
              <a:t>4</a:t>
            </a:r>
          </a:p>
        </p:txBody>
      </p:sp>
      <p:sp>
        <p:nvSpPr>
          <p:cNvPr id="4" name="Title 3"/>
          <p:cNvSpPr>
            <a:spLocks noGrp="1"/>
          </p:cNvSpPr>
          <p:nvPr>
            <p:ph type="ctrTitle"/>
          </p:nvPr>
        </p:nvSpPr>
        <p:spPr/>
        <p:txBody>
          <a:bodyPr/>
          <a:lstStyle/>
          <a:p>
            <a:r>
              <a:t>Section 1.1</a:t>
            </a:r>
          </a:p>
        </p:txBody>
      </p:sp>
      <p:sp>
        <p:nvSpPr>
          <p:cNvPr id="5" name="Subtitle 4"/>
          <p:cNvSpPr>
            <a:spLocks noGrp="1"/>
          </p:cNvSpPr>
          <p:nvPr>
            <p:ph type="subTitle" idx="1"/>
          </p:nvPr>
        </p:nvSpPr>
        <p:spPr/>
        <p:txBody>
          <a:bodyPr/>
          <a:lstStyle/>
          <a:p>
            <a:pPr>
              <a:defRPr/>
            </a:pPr>
            <a:r>
              <a:rPr/>
              <a:t>What are Large Language Models?</a:t>
            </a:r>
          </a:p>
        </p:txBody>
      </p:sp>
      <p:sp>
        <p:nvSpPr>
          <p:cNvPr id="6" name="TextBox 5"/>
          <p:cNvSpPr txBox="1"/>
          <p:nvPr/>
        </p:nvSpPr>
        <p:spPr>
          <a:xfrm rot="21540000">
            <a:off x="5040000" y="745200"/>
            <a:ext cx="6613199" cy="203200"/>
          </a:xfrm>
          <a:prstGeom prst="rect">
            <a:avLst/>
          </a:prstGeom>
          <a:noFill/>
        </p:spPr>
        <p:txBody>
          <a:bodyPr wrap="none" anchor="ctr">
            <a:noAutofit/>
          </a:bodyPr>
          <a:lstStyle/>
          <a:p>
            <a:pPr>
              <a:defRPr sz="1400">
                <a:solidFill>
                  <a:srgbClr val="07B65C"/>
                </a:solidFill>
                <a:latin typeface="Poppins Medium"/>
              </a:defRPr>
            </a:pPr>
            <a:r>
              <a:rPr/>
              <a:t>Definition and Purpose</a:t>
            </a:r>
          </a:p>
        </p:txBody>
      </p:sp>
      <p:sp>
        <p:nvSpPr>
          <p:cNvPr id="7" name="TextBox 6"/>
          <p:cNvSpPr txBox="1"/>
          <p:nvPr/>
        </p:nvSpPr>
        <p:spPr>
          <a:xfrm>
            <a:off x="5040000" y="1128400"/>
            <a:ext cx="6613199" cy="1286000"/>
          </a:xfrm>
          <a:prstGeom prst="rect">
            <a:avLst/>
          </a:prstGeom>
          <a:noFill/>
        </p:spPr>
        <p:txBody>
          <a:bodyPr wrap="square">
            <a:spAutoFit/>
          </a:bodyPr>
          <a:lstStyle/>
          <a:p>
            <a:pPr>
              <a:defRPr/>
            </a:pPr>
            <a:r>
              <a:rPr sz="1200"/>
              <a:t>Large Language Models (LLMs) are AI systems that understand and generate human-like text.</a:t>
            </a:r>
          </a:p>
        </p:txBody>
      </p:sp>
      <p:sp>
        <p:nvSpPr>
          <p:cNvPr id="8" name="TextBox 7"/>
          <p:cNvSpPr txBox="1"/>
          <p:nvPr/>
        </p:nvSpPr>
        <p:spPr>
          <a:xfrm rot="21540000">
            <a:off x="5040000" y="2594400"/>
            <a:ext cx="6613199" cy="203200"/>
          </a:xfrm>
          <a:prstGeom prst="rect">
            <a:avLst/>
          </a:prstGeom>
          <a:noFill/>
        </p:spPr>
        <p:txBody>
          <a:bodyPr wrap="none" anchor="ctr">
            <a:noAutofit/>
          </a:bodyPr>
          <a:lstStyle/>
          <a:p>
            <a:pPr>
              <a:defRPr sz="1400">
                <a:solidFill>
                  <a:srgbClr val="07B65C"/>
                </a:solidFill>
                <a:latin typeface="Poppins Medium"/>
              </a:defRPr>
            </a:pPr>
            <a:r>
              <a:rPr/>
              <a:t>Training and Scale</a:t>
            </a:r>
          </a:p>
        </p:txBody>
      </p:sp>
      <p:sp>
        <p:nvSpPr>
          <p:cNvPr id="9" name="TextBox 8"/>
          <p:cNvSpPr txBox="1"/>
          <p:nvPr/>
        </p:nvSpPr>
        <p:spPr>
          <a:xfrm>
            <a:off x="5040000" y="2977600"/>
            <a:ext cx="6613199" cy="1286000"/>
          </a:xfrm>
          <a:prstGeom prst="rect">
            <a:avLst/>
          </a:prstGeom>
          <a:noFill/>
        </p:spPr>
        <p:txBody>
          <a:bodyPr wrap="square">
            <a:spAutoFit/>
          </a:bodyPr>
          <a:lstStyle/>
          <a:p>
            <a:pPr>
              <a:defRPr/>
            </a:pPr>
            <a:r>
              <a:rPr sz="1200"/>
              <a:t>LLMs are trained on vast datasets, often containing billions of parameters, enabling them to learn complex language patterns.</a:t>
            </a:r>
          </a:p>
        </p:txBody>
      </p:sp>
      <p:sp>
        <p:nvSpPr>
          <p:cNvPr id="10" name="TextBox 9"/>
          <p:cNvSpPr txBox="1"/>
          <p:nvPr/>
        </p:nvSpPr>
        <p:spPr>
          <a:xfrm rot="21540000">
            <a:off x="5040000" y="4443600"/>
            <a:ext cx="6613199" cy="203200"/>
          </a:xfrm>
          <a:prstGeom prst="rect">
            <a:avLst/>
          </a:prstGeom>
          <a:noFill/>
        </p:spPr>
        <p:txBody>
          <a:bodyPr wrap="none" anchor="ctr">
            <a:noAutofit/>
          </a:bodyPr>
          <a:lstStyle/>
          <a:p>
            <a:pPr>
              <a:defRPr sz="1400">
                <a:solidFill>
                  <a:srgbClr val="07B65C"/>
                </a:solidFill>
                <a:latin typeface="Poppins Medium"/>
              </a:defRPr>
            </a:pPr>
            <a:r>
              <a:rPr/>
              <a:t>Architecture and Functionality</a:t>
            </a:r>
          </a:p>
        </p:txBody>
      </p:sp>
      <p:sp>
        <p:nvSpPr>
          <p:cNvPr id="11" name="TextBox 10"/>
          <p:cNvSpPr txBox="1"/>
          <p:nvPr/>
        </p:nvSpPr>
        <p:spPr>
          <a:xfrm>
            <a:off x="5040000" y="4826800"/>
            <a:ext cx="6613199" cy="1286000"/>
          </a:xfrm>
          <a:prstGeom prst="rect">
            <a:avLst/>
          </a:prstGeom>
          <a:noFill/>
        </p:spPr>
        <p:txBody>
          <a:bodyPr wrap="square">
            <a:spAutoFit/>
          </a:bodyPr>
          <a:lstStyle/>
          <a:p>
            <a:pPr>
              <a:defRPr/>
            </a:pPr>
            <a:r>
              <a:rPr sz="1200"/>
              <a:t>Most LLMs use transformer architecture, which helps maintain context in longer texts for coherent responses.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1.2. Characteristics of Large Language Models (LLMs)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5</a:t>
            </a:r>
          </a:p>
        </p:txBody>
      </p:sp>
      <p:pic>
        <p:nvPicPr>
          <p:cNvPr id="6" name="Picture 5" descr="circle-green.png"/>
          <p:cNvPicPr>
            <a:picLocks noChangeAspect="1"/>
          </p:cNvPicPr>
          <p:nvPr/>
        </p:nvPicPr>
        <p:blipFill>
          <a:blip r:embed="rId2"/>
          <a:stretch>
            <a:fillRect/>
          </a:stretch>
        </p:blipFill>
        <p:spPr>
          <a:xfrm>
            <a:off x="702000" y="1875968"/>
            <a:ext cx="540000" cy="503758"/>
          </a:xfrm>
          <a:prstGeom prst="rect">
            <a:avLst/>
          </a:prstGeom>
        </p:spPr>
      </p:pic>
      <p:sp>
        <p:nvSpPr>
          <p:cNvPr id="7" name="TextBox 6"/>
          <p:cNvSpPr txBox="1"/>
          <p:nvPr/>
        </p:nvSpPr>
        <p:spPr>
          <a:xfrm>
            <a:off x="702000" y="1875968"/>
            <a:ext cx="540000" cy="540000"/>
          </a:xfrm>
          <a:prstGeom prst="rect">
            <a:avLst/>
          </a:prstGeom>
          <a:noFill/>
        </p:spPr>
        <p:txBody>
          <a:bodyPr wrap="none" anchor="ctr">
            <a:spAutoFit/>
          </a:bodyPr>
          <a:lstStyle/>
          <a:p>
            <a:pPr algn="ctr">
              <a:defRPr>
                <a:solidFill>
                  <a:schemeClr val="accent1"/>
                </a:solidFill>
                <a:latin typeface="Roboto Serif"/>
              </a:defRPr>
            </a:pPr>
            <a:r>
              <a:t>1</a:t>
            </a:r>
          </a:p>
        </p:txBody>
      </p:sp>
      <p:sp>
        <p:nvSpPr>
          <p:cNvPr id="8" name="TextBox 7"/>
          <p:cNvSpPr txBox="1"/>
          <p:nvPr/>
        </p:nvSpPr>
        <p:spPr>
          <a:xfrm>
            <a:off x="1422000" y="1875968"/>
            <a:ext cx="10069200" cy="924208"/>
          </a:xfrm>
          <a:prstGeom prst="rect">
            <a:avLst/>
          </a:prstGeom>
          <a:noFill/>
        </p:spPr>
        <p:txBody>
          <a:bodyPr wrap="square">
            <a:spAutoFit/>
          </a:bodyPr>
          <a:lstStyle/>
          <a:p>
            <a:pPr>
              <a:defRPr b="1"/>
            </a:pPr>
            <a:r>
              <a:rPr>
                <a:latin typeface="Poppins"/>
              </a:rPr>
              <a:t>Understanding Size and Scale</a:t>
            </a:r>
          </a:p>
          <a:p>
            <a:pPr>
              <a:defRPr/>
            </a:pPr>
            <a:r>
              <a:rPr>
                <a:latin typeface="Roboto Serif"/>
              </a:rPr>
              <a:t>LLMs are defined by their immense size, often containing billions of parameters that enable them to learn complex language patterns.</a:t>
            </a:r>
          </a:p>
        </p:txBody>
      </p:sp>
      <p:pic>
        <p:nvPicPr>
          <p:cNvPr id="9" name="Picture 8" descr="circle-green.png"/>
          <p:cNvPicPr>
            <a:picLocks noChangeAspect="1"/>
          </p:cNvPicPr>
          <p:nvPr/>
        </p:nvPicPr>
        <p:blipFill>
          <a:blip r:embed="rId2"/>
          <a:stretch>
            <a:fillRect/>
          </a:stretch>
        </p:blipFill>
        <p:spPr>
          <a:xfrm>
            <a:off x="702000" y="2980176"/>
            <a:ext cx="540000" cy="503758"/>
          </a:xfrm>
          <a:prstGeom prst="rect">
            <a:avLst/>
          </a:prstGeom>
        </p:spPr>
      </p:pic>
      <p:sp>
        <p:nvSpPr>
          <p:cNvPr id="10" name="TextBox 9"/>
          <p:cNvSpPr txBox="1"/>
          <p:nvPr/>
        </p:nvSpPr>
        <p:spPr>
          <a:xfrm>
            <a:off x="702000" y="2980176"/>
            <a:ext cx="540000" cy="540000"/>
          </a:xfrm>
          <a:prstGeom prst="rect">
            <a:avLst/>
          </a:prstGeom>
          <a:noFill/>
        </p:spPr>
        <p:txBody>
          <a:bodyPr wrap="none" anchor="ctr">
            <a:spAutoFit/>
          </a:bodyPr>
          <a:lstStyle/>
          <a:p>
            <a:pPr algn="ctr">
              <a:defRPr>
                <a:solidFill>
                  <a:schemeClr val="accent1"/>
                </a:solidFill>
                <a:latin typeface="Roboto Serif"/>
              </a:defRPr>
            </a:pPr>
            <a:r>
              <a:t>2</a:t>
            </a:r>
          </a:p>
        </p:txBody>
      </p:sp>
      <p:sp>
        <p:nvSpPr>
          <p:cNvPr id="11" name="TextBox 10"/>
          <p:cNvSpPr txBox="1"/>
          <p:nvPr/>
        </p:nvSpPr>
        <p:spPr>
          <a:xfrm>
            <a:off x="1422000" y="2980176"/>
            <a:ext cx="10069200" cy="924208"/>
          </a:xfrm>
          <a:prstGeom prst="rect">
            <a:avLst/>
          </a:prstGeom>
          <a:noFill/>
        </p:spPr>
        <p:txBody>
          <a:bodyPr wrap="square">
            <a:spAutoFit/>
          </a:bodyPr>
          <a:lstStyle/>
          <a:p>
            <a:pPr>
              <a:defRPr b="1"/>
            </a:pPr>
            <a:r>
              <a:rPr>
                <a:latin typeface="Poppins"/>
              </a:rPr>
              <a:t>Transformer Architecture</a:t>
            </a:r>
          </a:p>
          <a:p>
            <a:pPr>
              <a:defRPr/>
            </a:pPr>
            <a:r>
              <a:rPr>
                <a:latin typeface="Roboto Serif"/>
              </a:rPr>
              <a:t>Most LLMs utilize transformer architecture, which is designed to process sequential data and employs self-attention mechanisms for contextual understanding.</a:t>
            </a:r>
          </a:p>
        </p:txBody>
      </p:sp>
      <p:pic>
        <p:nvPicPr>
          <p:cNvPr id="12" name="Picture 11" descr="circle-green.png"/>
          <p:cNvPicPr>
            <a:picLocks noChangeAspect="1"/>
          </p:cNvPicPr>
          <p:nvPr/>
        </p:nvPicPr>
        <p:blipFill>
          <a:blip r:embed="rId2"/>
          <a:stretch>
            <a:fillRect/>
          </a:stretch>
        </p:blipFill>
        <p:spPr>
          <a:xfrm>
            <a:off x="702000" y="4084384"/>
            <a:ext cx="540000" cy="503758"/>
          </a:xfrm>
          <a:prstGeom prst="rect">
            <a:avLst/>
          </a:prstGeom>
        </p:spPr>
      </p:pic>
      <p:sp>
        <p:nvSpPr>
          <p:cNvPr id="13" name="TextBox 12"/>
          <p:cNvSpPr txBox="1"/>
          <p:nvPr/>
        </p:nvSpPr>
        <p:spPr>
          <a:xfrm>
            <a:off x="702000" y="4084384"/>
            <a:ext cx="540000" cy="540000"/>
          </a:xfrm>
          <a:prstGeom prst="rect">
            <a:avLst/>
          </a:prstGeom>
          <a:noFill/>
        </p:spPr>
        <p:txBody>
          <a:bodyPr wrap="none" anchor="ctr">
            <a:spAutoFit/>
          </a:bodyPr>
          <a:lstStyle/>
          <a:p>
            <a:pPr algn="ctr">
              <a:defRPr>
                <a:solidFill>
                  <a:schemeClr val="accent1"/>
                </a:solidFill>
                <a:latin typeface="Roboto Serif"/>
              </a:defRPr>
            </a:pPr>
            <a:r>
              <a:t>3</a:t>
            </a:r>
          </a:p>
        </p:txBody>
      </p:sp>
      <p:sp>
        <p:nvSpPr>
          <p:cNvPr id="14" name="TextBox 13"/>
          <p:cNvSpPr txBox="1"/>
          <p:nvPr/>
        </p:nvSpPr>
        <p:spPr>
          <a:xfrm>
            <a:off x="1422000" y="4084384"/>
            <a:ext cx="10069200" cy="924208"/>
          </a:xfrm>
          <a:prstGeom prst="rect">
            <a:avLst/>
          </a:prstGeom>
          <a:noFill/>
        </p:spPr>
        <p:txBody>
          <a:bodyPr wrap="square">
            <a:spAutoFit/>
          </a:bodyPr>
          <a:lstStyle/>
          <a:p>
            <a:pPr>
              <a:defRPr b="1"/>
            </a:pPr>
            <a:r>
              <a:rPr>
                <a:latin typeface="Poppins"/>
              </a:rPr>
              <a:t>Two-Step Training Process</a:t>
            </a:r>
          </a:p>
          <a:p>
            <a:pPr>
              <a:defRPr/>
            </a:pPr>
            <a:r>
              <a:rPr>
                <a:latin typeface="Roboto Serif"/>
              </a:rPr>
              <a:t>LLMs undergo pre-training on large text corpora to predict words, followed by fine-tuning on specific datasets to improve task performance.</a:t>
            </a:r>
          </a:p>
        </p:txBody>
      </p:sp>
      <p:pic>
        <p:nvPicPr>
          <p:cNvPr id="15" name="Picture 14" descr="circle-green.png"/>
          <p:cNvPicPr>
            <a:picLocks noChangeAspect="1"/>
          </p:cNvPicPr>
          <p:nvPr/>
        </p:nvPicPr>
        <p:blipFill>
          <a:blip r:embed="rId2"/>
          <a:stretch>
            <a:fillRect/>
          </a:stretch>
        </p:blipFill>
        <p:spPr>
          <a:xfrm>
            <a:off x="702000" y="5188592"/>
            <a:ext cx="540000" cy="503758"/>
          </a:xfrm>
          <a:prstGeom prst="rect">
            <a:avLst/>
          </a:prstGeom>
        </p:spPr>
      </p:pic>
      <p:sp>
        <p:nvSpPr>
          <p:cNvPr id="16" name="TextBox 15"/>
          <p:cNvSpPr txBox="1"/>
          <p:nvPr/>
        </p:nvSpPr>
        <p:spPr>
          <a:xfrm>
            <a:off x="702000" y="5188592"/>
            <a:ext cx="540000" cy="540000"/>
          </a:xfrm>
          <a:prstGeom prst="rect">
            <a:avLst/>
          </a:prstGeom>
          <a:noFill/>
        </p:spPr>
        <p:txBody>
          <a:bodyPr wrap="none" anchor="ctr">
            <a:spAutoFit/>
          </a:bodyPr>
          <a:lstStyle/>
          <a:p>
            <a:pPr algn="ctr">
              <a:defRPr>
                <a:solidFill>
                  <a:schemeClr val="accent1"/>
                </a:solidFill>
                <a:latin typeface="Roboto Serif"/>
              </a:defRPr>
            </a:pPr>
            <a:r>
              <a:t>4</a:t>
            </a:r>
          </a:p>
        </p:txBody>
      </p:sp>
      <p:sp>
        <p:nvSpPr>
          <p:cNvPr id="17" name="TextBox 16"/>
          <p:cNvSpPr txBox="1"/>
          <p:nvPr/>
        </p:nvSpPr>
        <p:spPr>
          <a:xfrm>
            <a:off x="1422000" y="5188592"/>
            <a:ext cx="10069200" cy="924208"/>
          </a:xfrm>
          <a:prstGeom prst="rect">
            <a:avLst/>
          </a:prstGeom>
          <a:noFill/>
        </p:spPr>
        <p:txBody>
          <a:bodyPr wrap="square">
            <a:spAutoFit/>
          </a:bodyPr>
          <a:lstStyle/>
          <a:p>
            <a:pPr>
              <a:defRPr b="1"/>
            </a:pPr>
            <a:r>
              <a:rPr>
                <a:latin typeface="Poppins"/>
              </a:rPr>
              <a:t>Generalization and Limitations</a:t>
            </a:r>
          </a:p>
          <a:p>
            <a:pPr>
              <a:defRPr/>
            </a:pPr>
            <a:r>
              <a:rPr>
                <a:latin typeface="Roboto Serif"/>
              </a:rPr>
              <a:t>LLMs can generalize from training data for various tasks, but they may produce errors and reflect biases, prompting ongoing research for improvements.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1.3. Applications of Large Language Models (LLMs)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6</a:t>
            </a:r>
          </a:p>
        </p:txBody>
      </p:sp>
      <p:graphicFrame>
        <p:nvGraphicFramePr>
          <p:cNvPr id="6" name="Table 5"/>
          <p:cNvGraphicFramePr>
            <a:graphicFrameLocks noGrp="1"/>
          </p:cNvGraphicFramePr>
          <p:nvPr/>
        </p:nvGraphicFramePr>
        <p:xfrm>
          <a:off x="702000" y="2432680"/>
          <a:ext cx="3476400" cy="576000"/>
        </p:xfrm>
        <a:graphic>
          <a:graphicData uri="http://schemas.openxmlformats.org/drawingml/2006/table">
            <a:tbl>
              <a:tblGrid>
                <a:gridCol w="3476400"/>
              </a:tblGrid>
              <a:tr h="576000">
                <a:tc>
                  <a:txBody>
                    <a:bodyPr wrap="square"/>
                    <a:lstStyle/>
                    <a:p>
                      <a:pPr>
                        <a:defRPr b="0">
                          <a:solidFill>
                            <a:schemeClr val="tx1"/>
                          </a:solidFill>
                        </a:defRPr>
                      </a:pPr>
                      <a:r>
                        <a:rPr>
                          <a:latin typeface="Poppins Medium"/>
                        </a:rPr>
                        <a:t>Customer Service</a:t>
                      </a:r>
                    </a:p>
                  </a:txBody>
                  <a:tcPr anchor="ctr">
                    <a:lnL w="25400" cap="flat" cmpd="sng" algn="ctr">
                      <a:solidFill>
                        <a:srgbClr val="07B65C"/>
                      </a:solidFill>
                      <a:prstDash val="solid"/>
                      <a:round/>
                      <a:headEnd type="none" w="med" len="med"/>
                      <a:tailEnd type="none" w="med" len="med"/>
                    </a:lnL>
                    <a:lnR w="0" cmpd="sng">
                      <a:noFill/>
                      <a:prstDash val="solid"/>
                    </a:lnR>
                    <a:lnT w="0" cmpd="sng">
                      <a:noFill/>
                      <a:prstDash val="solid"/>
                    </a:lnT>
                    <a:lnB w="0" cmpd="sng">
                      <a:noFill/>
                      <a:prstDash val="solid"/>
                    </a:lnB>
                    <a:noFill/>
                  </a:tcPr>
                </a:tc>
              </a:tr>
            </a:tbl>
          </a:graphicData>
        </a:graphic>
      </p:graphicFrame>
      <p:sp>
        <p:nvSpPr>
          <p:cNvPr id="7" name="TextBox 6"/>
          <p:cNvSpPr txBox="1"/>
          <p:nvPr/>
        </p:nvSpPr>
        <p:spPr>
          <a:xfrm>
            <a:off x="702000" y="3368680"/>
            <a:ext cx="3476400" cy="792480"/>
          </a:xfrm>
          <a:prstGeom prst="rect">
            <a:avLst/>
          </a:prstGeom>
          <a:noFill/>
        </p:spPr>
        <p:txBody>
          <a:bodyPr wrap="square">
            <a:spAutoFit/>
          </a:bodyPr>
          <a:lstStyle/>
          <a:p>
            <a:pPr>
              <a:defRPr/>
            </a:pPr>
            <a:r>
              <a:rPr sz="1600">
                <a:latin typeface="Roboto Serif"/>
              </a:rPr>
              <a:t>LLMs enhance customer service by powering chatbots that efficiently handle inquiries.</a:t>
            </a:r>
          </a:p>
        </p:txBody>
      </p:sp>
      <p:graphicFrame>
        <p:nvGraphicFramePr>
          <p:cNvPr id="8" name="Table 7"/>
          <p:cNvGraphicFramePr>
            <a:graphicFrameLocks noGrp="1"/>
          </p:cNvGraphicFramePr>
          <p:nvPr/>
        </p:nvGraphicFramePr>
        <p:xfrm>
          <a:off x="4358400" y="2432680"/>
          <a:ext cx="3476400" cy="576000"/>
        </p:xfrm>
        <a:graphic>
          <a:graphicData uri="http://schemas.openxmlformats.org/drawingml/2006/table">
            <a:tbl>
              <a:tblGrid>
                <a:gridCol w="3476400"/>
              </a:tblGrid>
              <a:tr h="576000">
                <a:tc>
                  <a:txBody>
                    <a:bodyPr wrap="square"/>
                    <a:lstStyle/>
                    <a:p>
                      <a:pPr>
                        <a:defRPr b="0">
                          <a:solidFill>
                            <a:schemeClr val="tx1"/>
                          </a:solidFill>
                        </a:defRPr>
                      </a:pPr>
                      <a:r>
                        <a:rPr>
                          <a:latin typeface="Poppins Medium"/>
                        </a:rPr>
                        <a:t>Content Creation</a:t>
                      </a:r>
                    </a:p>
                  </a:txBody>
                  <a:tcPr anchor="ctr">
                    <a:lnL w="25400" cap="flat" cmpd="sng" algn="ctr">
                      <a:solidFill>
                        <a:srgbClr val="07B65C"/>
                      </a:solidFill>
                      <a:prstDash val="solid"/>
                      <a:round/>
                      <a:headEnd type="none" w="med" len="med"/>
                      <a:tailEnd type="none" w="med" len="med"/>
                    </a:lnL>
                    <a:lnR w="0" cmpd="sng">
                      <a:noFill/>
                      <a:prstDash val="solid"/>
                    </a:lnR>
                    <a:lnT w="0" cmpd="sng">
                      <a:noFill/>
                      <a:prstDash val="solid"/>
                    </a:lnT>
                    <a:lnB w="0" cmpd="sng">
                      <a:noFill/>
                      <a:prstDash val="solid"/>
                    </a:lnB>
                    <a:noFill/>
                  </a:tcPr>
                </a:tc>
              </a:tr>
            </a:tbl>
          </a:graphicData>
        </a:graphic>
      </p:graphicFrame>
      <p:sp>
        <p:nvSpPr>
          <p:cNvPr id="9" name="TextBox 8"/>
          <p:cNvSpPr txBox="1"/>
          <p:nvPr/>
        </p:nvSpPr>
        <p:spPr>
          <a:xfrm>
            <a:off x="4358400" y="3368680"/>
            <a:ext cx="3476400" cy="1056640"/>
          </a:xfrm>
          <a:prstGeom prst="rect">
            <a:avLst/>
          </a:prstGeom>
          <a:noFill/>
        </p:spPr>
        <p:txBody>
          <a:bodyPr wrap="square">
            <a:spAutoFit/>
          </a:bodyPr>
          <a:lstStyle/>
          <a:p>
            <a:pPr>
              <a:defRPr/>
            </a:pPr>
            <a:r>
              <a:rPr sz="1600">
                <a:latin typeface="Roboto Serif"/>
              </a:rPr>
              <a:t>They assist in generating various types of content, including articles and social media posts.</a:t>
            </a:r>
          </a:p>
        </p:txBody>
      </p:sp>
      <p:graphicFrame>
        <p:nvGraphicFramePr>
          <p:cNvPr id="10" name="Table 9"/>
          <p:cNvGraphicFramePr>
            <a:graphicFrameLocks noGrp="1"/>
          </p:cNvGraphicFramePr>
          <p:nvPr/>
        </p:nvGraphicFramePr>
        <p:xfrm>
          <a:off x="8014799" y="2432680"/>
          <a:ext cx="3476400" cy="576000"/>
        </p:xfrm>
        <a:graphic>
          <a:graphicData uri="http://schemas.openxmlformats.org/drawingml/2006/table">
            <a:tbl>
              <a:tblGrid>
                <a:gridCol w="3476400"/>
              </a:tblGrid>
              <a:tr h="576000">
                <a:tc>
                  <a:txBody>
                    <a:bodyPr wrap="square"/>
                    <a:lstStyle/>
                    <a:p>
                      <a:pPr>
                        <a:defRPr b="0">
                          <a:solidFill>
                            <a:schemeClr val="tx1"/>
                          </a:solidFill>
                        </a:defRPr>
                      </a:pPr>
                      <a:r>
                        <a:rPr>
                          <a:latin typeface="Poppins Medium"/>
                        </a:rPr>
                        <a:t>Education and Healthcare</a:t>
                      </a:r>
                    </a:p>
                  </a:txBody>
                  <a:tcPr anchor="ctr">
                    <a:lnL w="25400" cap="flat" cmpd="sng" algn="ctr">
                      <a:solidFill>
                        <a:srgbClr val="07B65C"/>
                      </a:solidFill>
                      <a:prstDash val="solid"/>
                      <a:round/>
                      <a:headEnd type="none" w="med" len="med"/>
                      <a:tailEnd type="none" w="med" len="med"/>
                    </a:lnL>
                    <a:lnR w="0" cmpd="sng">
                      <a:noFill/>
                      <a:prstDash val="solid"/>
                    </a:lnR>
                    <a:lnT w="0" cmpd="sng">
                      <a:noFill/>
                      <a:prstDash val="solid"/>
                    </a:lnT>
                    <a:lnB w="0" cmpd="sng">
                      <a:noFill/>
                      <a:prstDash val="solid"/>
                    </a:lnB>
                    <a:noFill/>
                  </a:tcPr>
                </a:tc>
              </a:tr>
            </a:tbl>
          </a:graphicData>
        </a:graphic>
      </p:graphicFrame>
      <p:sp>
        <p:nvSpPr>
          <p:cNvPr id="11" name="TextBox 10"/>
          <p:cNvSpPr txBox="1"/>
          <p:nvPr/>
        </p:nvSpPr>
        <p:spPr>
          <a:xfrm>
            <a:off x="8014799" y="3368680"/>
            <a:ext cx="3476400" cy="1056640"/>
          </a:xfrm>
          <a:prstGeom prst="rect">
            <a:avLst/>
          </a:prstGeom>
          <a:noFill/>
        </p:spPr>
        <p:txBody>
          <a:bodyPr wrap="square">
            <a:spAutoFit/>
          </a:bodyPr>
          <a:lstStyle/>
          <a:p>
            <a:pPr>
              <a:defRPr/>
            </a:pPr>
            <a:r>
              <a:rPr sz="1600">
                <a:latin typeface="Roboto Serif"/>
              </a:rPr>
              <a:t>LLMs support personalized learning and assist in healthcare by triaging patient queries.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The Transformer Architecture</a:t>
            </a:r>
          </a:p>
        </p:txBody>
      </p:sp>
      <p:sp>
        <p:nvSpPr>
          <p:cNvPr id="3" name="Text Placeholder 2"/>
          <p:cNvSpPr>
            <a:spLocks noGrp="1"/>
          </p:cNvSpPr>
          <p:nvPr>
            <p:ph type="body" idx="11"/>
          </p:nvPr>
        </p:nvSpPr>
        <p:spPr/>
        <p:txBody>
          <a:bodyPr/>
          <a:lstStyle/>
          <a:p>
            <a:pPr>
              <a:defRPr>
                <a:solidFill>
                  <a:schemeClr val="accent2"/>
                </a:solidFill>
              </a:defRPr>
            </a:pPr>
            <a:r>
              <a:t>02</a:t>
            </a:r>
          </a:p>
        </p:txBody>
      </p:sp>
      <p:pic>
        <p:nvPicPr>
          <p:cNvPr id="4" name="Picture 3" descr="circle-pink.png"/>
          <p:cNvPicPr>
            <a:picLocks noChangeAspect="1"/>
          </p:cNvPicPr>
          <p:nvPr/>
        </p:nvPicPr>
        <p:blipFill>
          <a:blip r:embed="rId2"/>
          <a:stretch>
            <a:fillRect/>
          </a:stretch>
        </p:blipFill>
        <p:spPr>
          <a:xfrm>
            <a:off x="5662800" y="1360800"/>
            <a:ext cx="868273" cy="8100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2.1. Introduction to Transformers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4" name="Text Placeholder 3"/>
          <p:cNvSpPr>
            <a:spLocks noGrp="1"/>
          </p:cNvSpPr>
          <p:nvPr>
            <p:ph type="body" idx="12" sz="quarter"/>
          </p:nvPr>
        </p:nvSpPr>
        <p:spPr/>
        <p:txBody>
          <a:bodyPr/>
          <a:lstStyle/>
          <a:p>
            <a:pPr>
              <a:defRPr/>
            </a:pPr>
            <a:r>
              <a:rPr sz="2000"/>
              <a:t>Transformers revolutionized natural language processing since 2017.</a:t>
            </a:r>
          </a:p>
          <a:p>
            <a:pPr>
              <a:defRPr/>
            </a:pPr>
            <a:r>
              <a:rPr sz="2000"/>
              <a:t>They use self-attention to weigh word significance in context.</a:t>
            </a:r>
          </a:p>
          <a:p>
            <a:pPr>
              <a:defRPr/>
            </a:pPr>
            <a:r>
              <a:rPr sz="2000"/>
              <a:t>Key components include multi-head attention and positional encoding.</a:t>
            </a:r>
          </a:p>
          <a:p>
            <a:pPr>
              <a:defRPr/>
            </a:pPr>
            <a:r>
              <a:rPr sz="2000"/>
              <a:t>Transformers handle long-range dependencies and allow for parallel processing.</a:t>
            </a:r>
          </a:p>
          <a:p>
            <a:pPr>
              <a:defRPr/>
            </a:pPr>
            <a:r>
              <a:rPr sz="2000"/>
              <a:t>Their applications extend beyond NLP to image processing and reinforcement learning.</a:t>
            </a:r>
          </a:p>
        </p:txBody>
      </p:sp>
      <p:sp>
        <p:nvSpPr>
          <p:cNvPr id="5" name="Text Placeholder 4"/>
          <p:cNvSpPr>
            <a:spLocks noGrp="1"/>
          </p:cNvSpPr>
          <p:nvPr>
            <p:ph type="body" idx="13"/>
          </p:nvPr>
        </p:nvSpPr>
        <p:spPr/>
        <p:txBody>
          <a:bodyPr/>
          <a:lstStyle/>
          <a:p>
            <a:r>
              <a:t>8</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pPr>
            <a:r>
              <a:rPr/>
              <a:t>Section 2.2. Mathematical Formulation of Transformers</a:t>
            </a:r>
          </a:p>
        </p:txBody>
      </p:sp>
      <p:sp>
        <p:nvSpPr>
          <p:cNvPr id="3" name="Text Placeholder 2"/>
          <p:cNvSpPr>
            <a:spLocks noGrp="1"/>
          </p:cNvSpPr>
          <p:nvPr>
            <p:ph type="body" idx="11"/>
          </p:nvPr>
        </p:nvSpPr>
        <p:spPr/>
        <p:txBody>
          <a:bodyPr/>
          <a:lstStyle/>
          <a:p>
            <a:pPr>
              <a:defRPr/>
            </a:pPr>
            <a:r>
              <a:rPr/>
              <a:t>Introduction to Large Language Models and Transformers</a:t>
            </a:r>
          </a:p>
        </p:txBody>
      </p:sp>
      <p:sp>
        <p:nvSpPr>
          <p:cNvPr id="5" name="Text Placeholder 4"/>
          <p:cNvSpPr>
            <a:spLocks noGrp="1"/>
          </p:cNvSpPr>
          <p:nvPr>
            <p:ph type="body" idx="13"/>
          </p:nvPr>
        </p:nvSpPr>
        <p:spPr/>
        <p:txBody>
          <a:bodyPr/>
          <a:lstStyle/>
          <a:p>
            <a:r>
              <a:t>9</a:t>
            </a:r>
          </a:p>
        </p:txBody>
      </p:sp>
      <p:pic>
        <p:nvPicPr>
          <p:cNvPr id="6" name="Picture 5" descr="circle-pink.png"/>
          <p:cNvPicPr>
            <a:picLocks noChangeAspect="1"/>
          </p:cNvPicPr>
          <p:nvPr/>
        </p:nvPicPr>
        <p:blipFill>
          <a:blip r:embed="rId2"/>
          <a:stretch>
            <a:fillRect/>
          </a:stretch>
        </p:blipFill>
        <p:spPr>
          <a:xfrm>
            <a:off x="702000" y="1875968"/>
            <a:ext cx="540000" cy="503758"/>
          </a:xfrm>
          <a:prstGeom prst="rect">
            <a:avLst/>
          </a:prstGeom>
        </p:spPr>
      </p:pic>
      <p:sp>
        <p:nvSpPr>
          <p:cNvPr id="7" name="TextBox 6"/>
          <p:cNvSpPr txBox="1"/>
          <p:nvPr/>
        </p:nvSpPr>
        <p:spPr>
          <a:xfrm>
            <a:off x="702000" y="1875968"/>
            <a:ext cx="540000" cy="540000"/>
          </a:xfrm>
          <a:prstGeom prst="rect">
            <a:avLst/>
          </a:prstGeom>
          <a:noFill/>
        </p:spPr>
        <p:txBody>
          <a:bodyPr wrap="none" anchor="ctr">
            <a:spAutoFit/>
          </a:bodyPr>
          <a:lstStyle/>
          <a:p>
            <a:pPr algn="ctr">
              <a:defRPr>
                <a:solidFill>
                  <a:schemeClr val="accent2"/>
                </a:solidFill>
                <a:latin typeface="Roboto Serif"/>
              </a:defRPr>
            </a:pPr>
            <a:r>
              <a:t>1</a:t>
            </a:r>
          </a:p>
        </p:txBody>
      </p:sp>
      <p:sp>
        <p:nvSpPr>
          <p:cNvPr id="8" name="TextBox 7"/>
          <p:cNvSpPr txBox="1"/>
          <p:nvPr/>
        </p:nvSpPr>
        <p:spPr>
          <a:xfrm>
            <a:off x="1422000" y="1875968"/>
            <a:ext cx="10069200" cy="924208"/>
          </a:xfrm>
          <a:prstGeom prst="rect">
            <a:avLst/>
          </a:prstGeom>
          <a:noFill/>
        </p:spPr>
        <p:txBody>
          <a:bodyPr wrap="square">
            <a:spAutoFit/>
          </a:bodyPr>
          <a:lstStyle/>
          <a:p>
            <a:pPr>
              <a:defRPr b="1"/>
            </a:pPr>
            <a:r>
              <a:rPr>
                <a:latin typeface="Poppins"/>
              </a:rPr>
              <a:t>Input Representation</a:t>
            </a:r>
          </a:p>
          <a:p>
            <a:pPr>
              <a:defRPr/>
            </a:pPr>
            <a:r>
              <a:rPr>
                <a:latin typeface="Roboto Serif"/>
              </a:rPr>
              <a:t>Transform the input sequence into a matrix of word embeddings.</a:t>
            </a:r>
          </a:p>
        </p:txBody>
      </p:sp>
      <p:pic>
        <p:nvPicPr>
          <p:cNvPr id="9" name="Picture 8" descr="circle-pink.png"/>
          <p:cNvPicPr>
            <a:picLocks noChangeAspect="1"/>
          </p:cNvPicPr>
          <p:nvPr/>
        </p:nvPicPr>
        <p:blipFill>
          <a:blip r:embed="rId2"/>
          <a:stretch>
            <a:fillRect/>
          </a:stretch>
        </p:blipFill>
        <p:spPr>
          <a:xfrm>
            <a:off x="702000" y="2980176"/>
            <a:ext cx="540000" cy="503758"/>
          </a:xfrm>
          <a:prstGeom prst="rect">
            <a:avLst/>
          </a:prstGeom>
        </p:spPr>
      </p:pic>
      <p:sp>
        <p:nvSpPr>
          <p:cNvPr id="10" name="TextBox 9"/>
          <p:cNvSpPr txBox="1"/>
          <p:nvPr/>
        </p:nvSpPr>
        <p:spPr>
          <a:xfrm>
            <a:off x="702000" y="2980176"/>
            <a:ext cx="540000" cy="540000"/>
          </a:xfrm>
          <a:prstGeom prst="rect">
            <a:avLst/>
          </a:prstGeom>
          <a:noFill/>
        </p:spPr>
        <p:txBody>
          <a:bodyPr wrap="none" anchor="ctr">
            <a:spAutoFit/>
          </a:bodyPr>
          <a:lstStyle/>
          <a:p>
            <a:pPr algn="ctr">
              <a:defRPr>
                <a:solidFill>
                  <a:schemeClr val="accent2"/>
                </a:solidFill>
                <a:latin typeface="Roboto Serif"/>
              </a:defRPr>
            </a:pPr>
            <a:r>
              <a:t>2</a:t>
            </a:r>
          </a:p>
        </p:txBody>
      </p:sp>
      <p:sp>
        <p:nvSpPr>
          <p:cNvPr id="11" name="TextBox 10"/>
          <p:cNvSpPr txBox="1"/>
          <p:nvPr/>
        </p:nvSpPr>
        <p:spPr>
          <a:xfrm>
            <a:off x="1422000" y="2980176"/>
            <a:ext cx="10069200" cy="924208"/>
          </a:xfrm>
          <a:prstGeom prst="rect">
            <a:avLst/>
          </a:prstGeom>
          <a:noFill/>
        </p:spPr>
        <p:txBody>
          <a:bodyPr wrap="square">
            <a:spAutoFit/>
          </a:bodyPr>
          <a:lstStyle/>
          <a:p>
            <a:pPr>
              <a:defRPr b="1"/>
            </a:pPr>
            <a:r>
              <a:rPr>
                <a:latin typeface="Poppins"/>
              </a:rPr>
              <a:t>Query, Key, and Value Transformation</a:t>
            </a:r>
          </a:p>
          <a:p>
            <a:pPr>
              <a:defRPr/>
            </a:pPr>
            <a:r>
              <a:rPr>
                <a:latin typeface="Roboto Serif"/>
              </a:rPr>
              <a:t>Convert the input embeddings into Queries, Keys, and Values using learned weight matrices.</a:t>
            </a:r>
          </a:p>
        </p:txBody>
      </p:sp>
      <p:pic>
        <p:nvPicPr>
          <p:cNvPr id="12" name="Picture 11" descr="circle-pink.png"/>
          <p:cNvPicPr>
            <a:picLocks noChangeAspect="1"/>
          </p:cNvPicPr>
          <p:nvPr/>
        </p:nvPicPr>
        <p:blipFill>
          <a:blip r:embed="rId2"/>
          <a:stretch>
            <a:fillRect/>
          </a:stretch>
        </p:blipFill>
        <p:spPr>
          <a:xfrm>
            <a:off x="702000" y="4084384"/>
            <a:ext cx="540000" cy="503758"/>
          </a:xfrm>
          <a:prstGeom prst="rect">
            <a:avLst/>
          </a:prstGeom>
        </p:spPr>
      </p:pic>
      <p:sp>
        <p:nvSpPr>
          <p:cNvPr id="13" name="TextBox 12"/>
          <p:cNvSpPr txBox="1"/>
          <p:nvPr/>
        </p:nvSpPr>
        <p:spPr>
          <a:xfrm>
            <a:off x="702000" y="4084384"/>
            <a:ext cx="540000" cy="540000"/>
          </a:xfrm>
          <a:prstGeom prst="rect">
            <a:avLst/>
          </a:prstGeom>
          <a:noFill/>
        </p:spPr>
        <p:txBody>
          <a:bodyPr wrap="none" anchor="ctr">
            <a:spAutoFit/>
          </a:bodyPr>
          <a:lstStyle/>
          <a:p>
            <a:pPr algn="ctr">
              <a:defRPr>
                <a:solidFill>
                  <a:schemeClr val="accent2"/>
                </a:solidFill>
                <a:latin typeface="Roboto Serif"/>
              </a:defRPr>
            </a:pPr>
            <a:r>
              <a:t>3</a:t>
            </a:r>
          </a:p>
        </p:txBody>
      </p:sp>
      <p:sp>
        <p:nvSpPr>
          <p:cNvPr id="14" name="TextBox 13"/>
          <p:cNvSpPr txBox="1"/>
          <p:nvPr/>
        </p:nvSpPr>
        <p:spPr>
          <a:xfrm>
            <a:off x="1422000" y="4084384"/>
            <a:ext cx="10069200" cy="924208"/>
          </a:xfrm>
          <a:prstGeom prst="rect">
            <a:avLst/>
          </a:prstGeom>
          <a:noFill/>
        </p:spPr>
        <p:txBody>
          <a:bodyPr wrap="square">
            <a:spAutoFit/>
          </a:bodyPr>
          <a:lstStyle/>
          <a:p>
            <a:pPr>
              <a:defRPr b="1"/>
            </a:pPr>
            <a:r>
              <a:rPr>
                <a:latin typeface="Poppins"/>
              </a:rPr>
              <a:t>Attention Score Calculation</a:t>
            </a:r>
          </a:p>
          <a:p>
            <a:pPr>
              <a:defRPr/>
            </a:pPr>
            <a:r>
              <a:rPr>
                <a:latin typeface="Roboto Serif"/>
              </a:rPr>
              <a:t>Compute attention scores by taking the dot product of Queries and Keys, then apply softmax.</a:t>
            </a:r>
          </a:p>
        </p:txBody>
      </p:sp>
      <p:pic>
        <p:nvPicPr>
          <p:cNvPr id="15" name="Picture 14" descr="circle-pink.png"/>
          <p:cNvPicPr>
            <a:picLocks noChangeAspect="1"/>
          </p:cNvPicPr>
          <p:nvPr/>
        </p:nvPicPr>
        <p:blipFill>
          <a:blip r:embed="rId2"/>
          <a:stretch>
            <a:fillRect/>
          </a:stretch>
        </p:blipFill>
        <p:spPr>
          <a:xfrm>
            <a:off x="702000" y="5188592"/>
            <a:ext cx="540000" cy="503758"/>
          </a:xfrm>
          <a:prstGeom prst="rect">
            <a:avLst/>
          </a:prstGeom>
        </p:spPr>
      </p:pic>
      <p:sp>
        <p:nvSpPr>
          <p:cNvPr id="16" name="TextBox 15"/>
          <p:cNvSpPr txBox="1"/>
          <p:nvPr/>
        </p:nvSpPr>
        <p:spPr>
          <a:xfrm>
            <a:off x="702000" y="5188592"/>
            <a:ext cx="540000" cy="540000"/>
          </a:xfrm>
          <a:prstGeom prst="rect">
            <a:avLst/>
          </a:prstGeom>
          <a:noFill/>
        </p:spPr>
        <p:txBody>
          <a:bodyPr wrap="none" anchor="ctr">
            <a:spAutoFit/>
          </a:bodyPr>
          <a:lstStyle/>
          <a:p>
            <a:pPr algn="ctr">
              <a:defRPr>
                <a:solidFill>
                  <a:schemeClr val="accent2"/>
                </a:solidFill>
                <a:latin typeface="Roboto Serif"/>
              </a:defRPr>
            </a:pPr>
            <a:r>
              <a:t>4</a:t>
            </a:r>
          </a:p>
        </p:txBody>
      </p:sp>
      <p:sp>
        <p:nvSpPr>
          <p:cNvPr id="17" name="TextBox 16"/>
          <p:cNvSpPr txBox="1"/>
          <p:nvPr/>
        </p:nvSpPr>
        <p:spPr>
          <a:xfrm>
            <a:off x="1422000" y="5188592"/>
            <a:ext cx="10069200" cy="924208"/>
          </a:xfrm>
          <a:prstGeom prst="rect">
            <a:avLst/>
          </a:prstGeom>
          <a:noFill/>
        </p:spPr>
        <p:txBody>
          <a:bodyPr wrap="square">
            <a:spAutoFit/>
          </a:bodyPr>
          <a:lstStyle/>
          <a:p>
            <a:pPr>
              <a:defRPr b="1"/>
            </a:pPr>
            <a:r>
              <a:rPr>
                <a:latin typeface="Poppins"/>
              </a:rPr>
              <a:t>Multi-Head Attention Mechanism</a:t>
            </a:r>
          </a:p>
          <a:p>
            <a:pPr>
              <a:defRPr/>
            </a:pPr>
            <a:r>
              <a:rPr>
                <a:latin typeface="Roboto Serif"/>
              </a:rPr>
              <a:t>Run multiple self-attention processes in parallel to enhance focus on different input parts.</a:t>
            </a:r>
          </a:p>
        </p:txBody>
      </p:sp>
    </p:spTree>
  </p:cSld>
  <p:clrMapOvr>
    <a:masterClrMapping/>
  </p:clrMapOvr>
</p:sld>
</file>

<file path=ppt/theme/theme1.xml><?xml version="1.0" encoding="utf-8"?>
<a:theme xmlns:a="http://schemas.openxmlformats.org/drawingml/2006/main" name="Thème Office">
  <a:themeElements>
    <a:clrScheme name="Nolej">
      <a:dk1>
        <a:srgbClr val="1B1B1B"/>
      </a:dk1>
      <a:lt1>
        <a:srgbClr val="FFFFFF"/>
      </a:lt1>
      <a:dk2>
        <a:srgbClr val="44546A"/>
      </a:dk2>
      <a:lt2>
        <a:srgbClr val="E7E6E6"/>
      </a:lt2>
      <a:accent1>
        <a:srgbClr val="04CB63"/>
      </a:accent1>
      <a:accent2>
        <a:srgbClr val="FF83EA"/>
      </a:accent2>
      <a:accent3>
        <a:srgbClr val="05ACFF"/>
      </a:accent3>
      <a:accent4>
        <a:srgbClr val="FFCF03"/>
      </a:accent4>
      <a:accent5>
        <a:srgbClr val="FF482A"/>
      </a:accent5>
      <a:accent6>
        <a:srgbClr val="595959"/>
      </a:accent6>
      <a:hlink>
        <a:srgbClr val="0563C1"/>
      </a:hlink>
      <a:folHlink>
        <a:srgbClr val="954F72"/>
      </a:folHlink>
    </a:clrScheme>
    <a:fontScheme name="Poppins+Roboto">
      <a:majorFont>
        <a:latin typeface="Poppins"/>
        <a:ea typeface=""/>
        <a:cs typeface=""/>
      </a:majorFont>
      <a:minorFont>
        <a:latin typeface="Roboto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TotalTime>
  <Words>0</Words>
  <Application>Microsoft Macintosh PowerPoint</Application>
  <PresentationFormat>Grand écran</PresentationFormat>
  <Paragraphs>0</Paragraphs>
  <Slides>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0</vt:i4>
      </vt:variant>
    </vt:vector>
  </HeadingPairs>
  <TitlesOfParts>
    <vt:vector size="7" baseType="lpstr">
      <vt:lpstr>Poppins Light</vt:lpstr>
      <vt:lpstr>Calibri</vt:lpstr>
      <vt:lpstr>Poppins</vt:lpstr>
      <vt:lpstr>Roboto Serif</vt:lpstr>
      <vt:lpstr>Arial</vt:lpstr>
      <vt:lpstr>Poppins SemiBold</vt:lpstr>
      <vt:lpstr>Thème Office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Large Language Models and Transformers</dc:title>
  <dc:subject/>
  <dc:creator>Nolej (https://nolej.io/)</dc:creator>
  <cp:keywords/>
  <dc:description/>
  <cp:lastModifiedBy>Nolej (https://nolej.io/)</cp:lastModifiedBy>
  <cp:revision>1</cp:revision>
  <dcterms:created xsi:type="dcterms:W3CDTF">2025-05-29T03:16:12Z</dcterms:created>
  <dcterms:modified xsi:type="dcterms:W3CDTF">2025-05-29T03:16:12Z</dcterms:modified>
  <cp:category/>
</cp:coreProperties>
</file>