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9" r:id="rId3"/>
    <p:sldId id="267" r:id="rId4"/>
    <p:sldId id="265" r:id="rId5"/>
    <p:sldId id="264" r:id="rId6"/>
    <p:sldId id="259" r:id="rId7"/>
    <p:sldId id="260" r:id="rId8"/>
    <p:sldId id="268" r:id="rId9"/>
    <p:sldId id="261" r:id="rId10"/>
  </p:sldIdLst>
  <p:sldSz cx="9144000" cy="5143500" type="screen16x9"/>
  <p:notesSz cx="6858000" cy="9144000"/>
  <p:embeddedFontLst>
    <p:embeddedFont>
      <p:font typeface="Lato" charset="0"/>
      <p:regular r:id="rId12"/>
      <p:bold r:id="rId13"/>
      <p:italic r:id="rId14"/>
      <p:boldItalic r:id="rId15"/>
    </p:embeddedFont>
    <p:embeddedFont>
      <p:font typeface="IBM Plex Sans" charset="0"/>
      <p:regular r:id="rId16"/>
      <p:bold r:id="rId17"/>
      <p:italic r:id="rId18"/>
      <p:boldItalic r:id="rId19"/>
    </p:embeddedFont>
    <p:embeddedFont>
      <p:font typeface="Raleway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73B4E-1822-4C27-B2C0-24F9A0EB1BBA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DD671848-37EB-43AC-A293-3C4BCFFB5335}" type="pres">
      <dgm:prSet presAssocID="{86073B4E-1822-4C27-B2C0-24F9A0EB1B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8E970B2A-5C88-4B31-9518-8D3C8F398427}" type="presOf" srcId="{86073B4E-1822-4C27-B2C0-24F9A0EB1BBA}" destId="{DD671848-37EB-43AC-A293-3C4BCFFB5335}" srcOrd="0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1dcdd86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1dcdd86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1dcdd86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91dcdd86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91dcdd866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91dcdd866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91dcdd86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91dcdd86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91dcdd866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91dcdd866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80" y="-64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90" name="Google Shape;90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1" name="Google Shape;91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2" name="Google Shape;92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3" name="Google Shape;93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4" name="Google Shape;94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5" name="Google Shape;95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6" name="Google Shape;96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97" name="Google Shape;97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3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100" name="Google Shape;100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1" name="Google Shape;101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2" name="Google Shape;102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3" name="Google Shape;103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4" name="Google Shape;104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6" name="Google Shape;106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07" name="Google Shape;107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08" name="Google Shape;108;p13"/>
          <p:cNvGrpSpPr/>
          <p:nvPr/>
        </p:nvGrpSpPr>
        <p:grpSpPr>
          <a:xfrm rot="1713340">
            <a:off x="283612" y="1816744"/>
            <a:ext cx="92358" cy="248646"/>
            <a:chOff x="3598964" y="244675"/>
            <a:chExt cx="98810" cy="255406"/>
          </a:xfrm>
        </p:grpSpPr>
        <p:sp>
          <p:nvSpPr>
            <p:cNvPr id="109" name="Google Shape;109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0" name="Google Shape;110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1" name="Google Shape;111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2" name="Google Shape;112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3" name="Google Shape;113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4" name="Google Shape;114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5" name="Google Shape;115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6" name="Google Shape;116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3730294" y="1776875"/>
            <a:ext cx="118572" cy="328376"/>
            <a:chOff x="3598964" y="244675"/>
            <a:chExt cx="98810" cy="255406"/>
          </a:xfrm>
        </p:grpSpPr>
        <p:sp>
          <p:nvSpPr>
            <p:cNvPr id="118" name="Google Shape;118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19" name="Google Shape;119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0" name="Google Shape;120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1" name="Google Shape;121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3" name="Google Shape;123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4" name="Google Shape;124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5" name="Google Shape;125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3848877" y="1776875"/>
            <a:ext cx="118572" cy="328376"/>
            <a:chOff x="3598964" y="244675"/>
            <a:chExt cx="98810" cy="255406"/>
          </a:xfrm>
        </p:grpSpPr>
        <p:sp>
          <p:nvSpPr>
            <p:cNvPr id="127" name="Google Shape;127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8" name="Google Shape;128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29" name="Google Shape;129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2" name="Google Shape;132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4" name="Google Shape;134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135" name="Google Shape;135;p13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136" name="Google Shape;136;p13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7" name="Google Shape;137;p13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0" name="Google Shape;140;p13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1" name="Google Shape;141;p13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2" name="Google Shape;142;p13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491469" y="1012839"/>
            <a:ext cx="8011400" cy="731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4400" b="1" u="sng" dirty="0" smtClean="0">
                <a:solidFill>
                  <a:schemeClr val="lt1"/>
                </a:solidFill>
              </a:rPr>
              <a:t>Text Classification</a:t>
            </a:r>
          </a:p>
          <a:p>
            <a:pPr lvl="0" algn="ctr"/>
            <a:endParaRPr lang="en-IN" sz="2800" b="1" dirty="0" smtClean="0">
              <a:solidFill>
                <a:schemeClr val="lt1"/>
              </a:solidFill>
            </a:endParaRPr>
          </a:p>
          <a:p>
            <a:pPr lvl="0" algn="ctr"/>
            <a:endParaRPr lang="en-IN" sz="2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algn="ctr"/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SONAL BHARTI</a:t>
            </a:r>
          </a:p>
          <a:p>
            <a:pPr algn="ctr"/>
            <a:r>
              <a:rPr lang="en-I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National Institute of Technology,</a:t>
            </a:r>
          </a:p>
          <a:p>
            <a:pPr algn="ctr"/>
            <a:r>
              <a:rPr lang="en-I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Jamshedpur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99" y="4081500"/>
            <a:ext cx="2847248" cy="6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-15599" y="4668943"/>
            <a:ext cx="4593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112325" rIns="112325" bIns="1123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DEDED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Coding the next generation of automation applications</a:t>
            </a:r>
            <a:endParaRPr sz="1300">
              <a:solidFill>
                <a:srgbClr val="EDEDE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97" y="160747"/>
            <a:ext cx="2076050" cy="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2" y="1965433"/>
            <a:ext cx="3619500" cy="3030921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</p:pic>
      <p:pic>
        <p:nvPicPr>
          <p:cNvPr id="3" name="Picture 2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5" y="1303283"/>
            <a:ext cx="4974429" cy="38402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Google Shape;192;p14"/>
          <p:cNvSpPr txBox="1">
            <a:spLocks/>
          </p:cNvSpPr>
          <p:nvPr/>
        </p:nvSpPr>
        <p:spPr>
          <a:xfrm>
            <a:off x="666822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200" b="1" i="0" u="sng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Visualisation</a:t>
            </a:r>
            <a:endParaRPr kumimoji="0" lang="en-IN" sz="3200" b="1" i="0" u="sng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5" y="704194"/>
            <a:ext cx="410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 smtClean="0"/>
              <a:t>Word Cloud</a:t>
            </a:r>
            <a:r>
              <a:rPr lang="en-IN" sz="1800" dirty="0" smtClean="0"/>
              <a:t> - used for representing text data in which the size of each word indicates its frequency or importance</a:t>
            </a:r>
            <a:r>
              <a:rPr lang="en-IN" sz="1800" u="sng" dirty="0" smtClean="0"/>
              <a:t> </a:t>
            </a:r>
            <a:endParaRPr lang="en-IN" sz="18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92414" y="746236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 smtClean="0"/>
              <a:t>Frequency distribution Class wise</a:t>
            </a:r>
            <a:endParaRPr lang="en-IN" sz="1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/>
          <p:nvPr/>
        </p:nvSpPr>
        <p:spPr>
          <a:xfrm>
            <a:off x="5" y="11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20;p15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221" name="Google Shape;221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2" name="Google Shape;222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3" name="Google Shape;223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4" name="Google Shape;224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5" name="Google Shape;225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6" name="Google Shape;226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7" name="Google Shape;227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28" name="Google Shape;228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3" name="Google Shape;229;p15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230" name="Google Shape;230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1" name="Google Shape;231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2" name="Google Shape;232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3" name="Google Shape;233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4" name="Google Shape;234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5" name="Google Shape;235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6" name="Google Shape;236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37" name="Google Shape;237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" name="Google Shape;238;p15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239" name="Google Shape;239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0" name="Google Shape;240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1" name="Google Shape;241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2" name="Google Shape;242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3" name="Google Shape;243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4" name="Google Shape;244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5" name="Google Shape;245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46" name="Google Shape;246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5" name="Google Shape;256;p15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257" name="Google Shape;257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8" name="Google Shape;258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59" name="Google Shape;259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0" name="Google Shape;260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1" name="Google Shape;261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2" name="Google Shape;262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3" name="Google Shape;263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4" name="Google Shape;264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6" name="Google Shape;265;p15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266" name="Google Shape;266;p15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7" name="Google Shape;267;p15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8" name="Google Shape;268;p15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69" name="Google Shape;269;p15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0" name="Google Shape;270;p15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1" name="Google Shape;271;p15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2" name="Google Shape;272;p15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73" name="Google Shape;273;p15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274" name="Google Shape;274;p15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708429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lt1"/>
                </a:solidFill>
              </a:rPr>
              <a:t>Model Options Considered</a:t>
            </a:r>
            <a:endParaRPr u="sng">
              <a:solidFill>
                <a:schemeClr val="lt1"/>
              </a:solidFill>
            </a:endParaRPr>
          </a:p>
        </p:txBody>
      </p:sp>
      <p:graphicFrame>
        <p:nvGraphicFramePr>
          <p:cNvPr id="68" name="Diagram 67"/>
          <p:cNvGraphicFramePr/>
          <p:nvPr/>
        </p:nvGraphicFramePr>
        <p:xfrm>
          <a:off x="0" y="-238015"/>
          <a:ext cx="9144000" cy="55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99695" y="441435"/>
            <a:ext cx="86815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600" b="1" u="sng" dirty="0" smtClean="0">
                <a:solidFill>
                  <a:schemeClr val="bg1"/>
                </a:solidFill>
              </a:rPr>
              <a:t>Support Vector Classifier:-</a:t>
            </a:r>
          </a:p>
          <a:p>
            <a:pPr>
              <a:buClr>
                <a:schemeClr val="bg1"/>
              </a:buClr>
            </a:pPr>
            <a:r>
              <a:rPr lang="en-IN" sz="1600" dirty="0" smtClean="0">
                <a:solidFill>
                  <a:schemeClr val="bg1"/>
                </a:solidFill>
              </a:rPr>
              <a:t>The goal of the SVM algorithm is to create the best line or decision boundary that can segregate n-dimensional space into classes. This best decision boundary is called a hyper plane.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600" b="1" u="sng" dirty="0" smtClean="0">
                <a:solidFill>
                  <a:schemeClr val="bg1"/>
                </a:solidFill>
              </a:rPr>
              <a:t>K-Nearest Neighbour:-</a:t>
            </a:r>
          </a:p>
          <a:p>
            <a:pPr>
              <a:buClr>
                <a:schemeClr val="bg1"/>
              </a:buClr>
            </a:pPr>
            <a:r>
              <a:rPr lang="en-IN" sz="1600" dirty="0" smtClean="0">
                <a:solidFill>
                  <a:schemeClr val="bg1"/>
                </a:solidFill>
              </a:rPr>
              <a:t>K Nearest Neighbour is a simple algorithm that stores all the available cases and classifies the new data or case based on a similarity measure.</a:t>
            </a:r>
          </a:p>
          <a:p>
            <a:pPr>
              <a:buClr>
                <a:schemeClr val="bg1"/>
              </a:buClr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600" b="1" u="sng" dirty="0" smtClean="0">
                <a:solidFill>
                  <a:schemeClr val="bg1"/>
                </a:solidFill>
              </a:rPr>
              <a:t>Logistic Regression:-</a:t>
            </a:r>
          </a:p>
          <a:p>
            <a:pPr>
              <a:buClr>
                <a:schemeClr val="bg1"/>
              </a:buClr>
            </a:pPr>
            <a:r>
              <a:rPr lang="en-IN" sz="1600" dirty="0" smtClean="0">
                <a:solidFill>
                  <a:schemeClr val="bg1"/>
                </a:solidFill>
              </a:rPr>
              <a:t>Data is fit into linear regression model, which then be acted upon by a logistic function predicting the target categorical dependent variable</a:t>
            </a:r>
          </a:p>
          <a:p>
            <a:pPr>
              <a:buClr>
                <a:schemeClr val="bg1"/>
              </a:buClr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600" b="1" u="sng" dirty="0" smtClean="0">
                <a:solidFill>
                  <a:schemeClr val="bg1"/>
                </a:solidFill>
              </a:rPr>
              <a:t>Naive Bayes:-</a:t>
            </a:r>
          </a:p>
          <a:p>
            <a:pPr>
              <a:buClr>
                <a:schemeClr val="bg1"/>
              </a:buClr>
            </a:pPr>
            <a:r>
              <a:rPr lang="en-IN" sz="1600" dirty="0" smtClean="0">
                <a:solidFill>
                  <a:schemeClr val="bg1"/>
                </a:solidFill>
              </a:rPr>
              <a:t>All naive Bayes classifiers assume that the value of a particular feature is independent of the value of any other feature, given the class variable.</a:t>
            </a:r>
          </a:p>
          <a:p>
            <a:pPr>
              <a:buClr>
                <a:schemeClr val="bg1"/>
              </a:buClr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14594" y="483475"/>
            <a:ext cx="1429406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We can see from the plot that the </a:t>
            </a:r>
            <a:r>
              <a:rPr lang="en-IN" sz="2000" b="1" smtClean="0"/>
              <a:t>Tf-Idf Vectorizer </a:t>
            </a:r>
            <a:r>
              <a:rPr lang="en-IN" sz="2000" b="1" dirty="0" smtClean="0"/>
              <a:t>performs the best among all others for all the models.</a:t>
            </a:r>
            <a:endParaRPr lang="en-IN" sz="2000" b="1" dirty="0"/>
          </a:p>
        </p:txBody>
      </p:sp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663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16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294" name="Google Shape;294;p16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5" name="Google Shape;295;p16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6" name="Google Shape;296;p16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7" name="Google Shape;297;p16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8" name="Google Shape;298;p16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299" name="Google Shape;299;p16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0" name="Google Shape;300;p16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301" name="Google Shape;301;p16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338" name="Google Shape;338;p16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/>
          </p:nvPr>
        </p:nvSpPr>
        <p:spPr>
          <a:xfrm>
            <a:off x="813533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lt1"/>
                </a:solidFill>
              </a:rPr>
              <a:t>Final Solution</a:t>
            </a:r>
            <a:endParaRPr sz="2400" u="sng">
              <a:solidFill>
                <a:schemeClr val="lt1"/>
              </a:solidFill>
            </a:endParaRPr>
          </a:p>
        </p:txBody>
      </p:sp>
      <p:sp>
        <p:nvSpPr>
          <p:cNvPr id="340" name="Google Shape;340;p16"/>
          <p:cNvSpPr txBox="1">
            <a:spLocks noGrp="1"/>
          </p:cNvSpPr>
          <p:nvPr>
            <p:ph type="body" idx="1"/>
          </p:nvPr>
        </p:nvSpPr>
        <p:spPr>
          <a:xfrm>
            <a:off x="0" y="357352"/>
            <a:ext cx="9144000" cy="466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None/>
            </a:pPr>
            <a:r>
              <a:rPr lang="en-IN" sz="2000" b="1" dirty="0" smtClean="0">
                <a:solidFill>
                  <a:schemeClr val="lt1"/>
                </a:solidFill>
              </a:rPr>
              <a:t>Final Model -  Random forest classifier</a:t>
            </a:r>
          </a:p>
          <a:p>
            <a:pPr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IN" sz="2000" dirty="0" smtClean="0">
                <a:solidFill>
                  <a:schemeClr val="lt1"/>
                </a:solidFill>
              </a:rPr>
              <a:t>After considering the accuracy of all the models , Random forest classifier came out with highest accuracy therefore chosen as final model.</a:t>
            </a:r>
          </a:p>
          <a:p>
            <a:pPr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IN" sz="2000" dirty="0" smtClean="0">
                <a:solidFill>
                  <a:schemeClr val="bg1"/>
                </a:solidFill>
              </a:rPr>
              <a:t>The</a:t>
            </a:r>
            <a:r>
              <a:rPr lang="en-IN" sz="2000" b="1" dirty="0" smtClean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key principle underlying the random forest approach comprises the construction of many “simple” decision trees in the training stage and the majority vote (mode) across them in the classification stage.</a:t>
            </a:r>
          </a:p>
          <a:p>
            <a:pPr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IN" sz="2000" dirty="0" smtClean="0">
                <a:solidFill>
                  <a:schemeClr val="bg1"/>
                </a:solidFill>
              </a:rPr>
              <a:t>Pre-processing –  convert text to lower case ,  remove stopwords and punctuations , lemmatization.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lt1"/>
                </a:solidFill>
              </a:rPr>
              <a:t>Applied TF-IDF vectorizer to convert text data into numerical forms. Then, used random forest classifier to make predictions.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lang="en-IN" sz="2000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en-IN" sz="2000" dirty="0" smtClean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§"/>
            </a:pP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375337" y="0"/>
            <a:ext cx="466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solidFill>
                  <a:schemeClr val="bg2"/>
                </a:solidFill>
              </a:rPr>
              <a:t>Model Metric</a:t>
            </a:r>
            <a:endParaRPr lang="en-IN" sz="4000" b="1" u="sng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3269" y="1145627"/>
            <a:ext cx="468761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2"/>
                </a:solidFill>
              </a:rPr>
              <a:t>Accuracy=</a:t>
            </a:r>
            <a:r>
              <a:rPr lang="en-IN" sz="1800" b="1" dirty="0" smtClean="0"/>
              <a:t>TP+TN/TP+FP+FN+TN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IN" sz="1800" b="1" dirty="0" smtClean="0">
                <a:solidFill>
                  <a:schemeClr val="bg2"/>
                </a:solidFill>
              </a:rPr>
              <a:t>Score: </a:t>
            </a:r>
            <a:r>
              <a:rPr lang="en-IN" sz="1800" dirty="0" smtClean="0"/>
              <a:t>0.833333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2"/>
                </a:solidFill>
              </a:rPr>
              <a:t>Precision= </a:t>
            </a:r>
            <a:r>
              <a:rPr lang="en-IN" sz="1800" b="1" dirty="0" smtClean="0"/>
              <a:t>TP/TP+FP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IN" sz="1800" b="1" dirty="0" smtClean="0">
                <a:solidFill>
                  <a:schemeClr val="bg2"/>
                </a:solidFill>
              </a:rPr>
              <a:t>Score: </a:t>
            </a:r>
            <a:r>
              <a:rPr lang="en-IN" sz="1800" dirty="0" smtClean="0"/>
              <a:t>0.800000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2"/>
                </a:solidFill>
              </a:rPr>
              <a:t>Recall = </a:t>
            </a:r>
            <a:r>
              <a:rPr lang="en-IN" sz="1800" b="1" dirty="0" smtClean="0"/>
              <a:t>TP/TP+FN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IN" sz="1800" b="1" dirty="0" smtClean="0">
                <a:solidFill>
                  <a:schemeClr val="bg2"/>
                </a:solidFill>
              </a:rPr>
              <a:t>Score: </a:t>
            </a:r>
            <a:r>
              <a:rPr lang="en-IN" sz="1800" dirty="0" smtClean="0"/>
              <a:t>0.833333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2"/>
                </a:solidFill>
              </a:rPr>
              <a:t>F1 = </a:t>
            </a:r>
            <a:r>
              <a:rPr lang="en-IN" sz="1800" b="1" dirty="0" smtClean="0"/>
              <a:t>2*(Recall*Precision)/(Recall+Precision)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IN" sz="1800" b="1" dirty="0" smtClean="0">
                <a:solidFill>
                  <a:schemeClr val="bg2"/>
                </a:solidFill>
              </a:rPr>
              <a:t>Score: </a:t>
            </a:r>
            <a:r>
              <a:rPr lang="en-IN" sz="1800" dirty="0" smtClean="0"/>
              <a:t>0.833333</a:t>
            </a: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</a:pPr>
            <a:endParaRPr lang="en-IN" sz="1800" b="1" dirty="0" smtClean="0">
              <a:solidFill>
                <a:schemeClr val="bg2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2"/>
                </a:solidFill>
              </a:rPr>
              <a:t>ROC AUC: </a:t>
            </a:r>
            <a:r>
              <a:rPr lang="en-IN" sz="1800" dirty="0" smtClean="0"/>
              <a:t>1.000000</a:t>
            </a:r>
            <a:endParaRPr lang="en-IN" sz="1800" dirty="0" smtClean="0">
              <a:solidFill>
                <a:schemeClr val="bg2"/>
              </a:solidFill>
            </a:endParaRPr>
          </a:p>
          <a:p>
            <a:endParaRPr lang="en-IN" dirty="0"/>
          </a:p>
        </p:txBody>
      </p:sp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59" y="876079"/>
            <a:ext cx="4614041" cy="4267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145" y="252248"/>
            <a:ext cx="756744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Hyperparameter Optimisation : </a:t>
            </a:r>
            <a:r>
              <a:rPr lang="en-IN" sz="2000" u="sng" dirty="0" smtClean="0"/>
              <a:t>S</a:t>
            </a:r>
            <a:r>
              <a:rPr lang="en-IN" sz="2000" dirty="0" smtClean="0"/>
              <a:t>earching different values for model hyperparameters and choose a subset that results in a model that achieves the best performance on a given dataset.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36580" y="1734206"/>
            <a:ext cx="536027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Grid Search</a:t>
            </a:r>
            <a:r>
              <a:rPr lang="en-IN" sz="2000" dirty="0" smtClean="0"/>
              <a:t>: Define a search space as a grid of hyperparameter values and evaluate every position in the grid.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5311" y="3594538"/>
            <a:ext cx="8439806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Following values for the model hyperparameters were obtained:-</a:t>
            </a:r>
          </a:p>
          <a:p>
            <a:r>
              <a:rPr lang="en-IN" sz="2000" dirty="0" smtClean="0"/>
              <a:t>{'</a:t>
            </a:r>
            <a:r>
              <a:rPr lang="en-IN" sz="2000" dirty="0" err="1" smtClean="0"/>
              <a:t>max_depth</a:t>
            </a:r>
            <a:r>
              <a:rPr lang="en-IN" sz="2000" dirty="0" smtClean="0"/>
              <a:t>': 10, '</a:t>
            </a:r>
            <a:r>
              <a:rPr lang="en-IN" sz="2000" dirty="0" err="1" smtClean="0"/>
              <a:t>max_features</a:t>
            </a:r>
            <a:r>
              <a:rPr lang="en-IN" sz="2000" dirty="0" smtClean="0"/>
              <a:t>': 'auto', '</a:t>
            </a:r>
            <a:r>
              <a:rPr lang="en-IN" sz="2000" dirty="0" err="1" smtClean="0"/>
              <a:t>min_samples_leaf</a:t>
            </a:r>
            <a:r>
              <a:rPr lang="en-IN" sz="2000" dirty="0" smtClean="0"/>
              <a:t>': 1, '</a:t>
            </a:r>
            <a:r>
              <a:rPr lang="en-IN" sz="2000" dirty="0" err="1" smtClean="0"/>
              <a:t>min_samples_split</a:t>
            </a:r>
            <a:r>
              <a:rPr lang="en-IN" sz="2000" dirty="0" smtClean="0"/>
              <a:t>': 2, '</a:t>
            </a:r>
            <a:r>
              <a:rPr lang="en-IN" sz="2000" dirty="0" err="1" smtClean="0"/>
              <a:t>n_estimators</a:t>
            </a:r>
            <a:r>
              <a:rPr lang="en-IN" sz="2000" dirty="0" smtClean="0"/>
              <a:t>': 15}</a:t>
            </a:r>
            <a:endParaRPr lang="en-IN" sz="2000" b="1" dirty="0" smtClean="0"/>
          </a:p>
          <a:p>
            <a:endParaRPr lang="en-IN" sz="2000" b="1" dirty="0"/>
          </a:p>
        </p:txBody>
      </p:sp>
      <p:pic>
        <p:nvPicPr>
          <p:cNvPr id="1026" name="Picture 2" descr="Common Problems in Hyperparameter Optimization | SigO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821" y="1429408"/>
            <a:ext cx="2596055" cy="1929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97195">
            <a:off x="6096202" y="863537"/>
            <a:ext cx="2923546" cy="454614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8"/>
          <p:cNvSpPr/>
          <p:nvPr/>
        </p:nvSpPr>
        <p:spPr>
          <a:xfrm rot="3815004">
            <a:off x="4490941" y="4316031"/>
            <a:ext cx="1242766" cy="98034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18"/>
          <p:cNvGrpSpPr/>
          <p:nvPr/>
        </p:nvGrpSpPr>
        <p:grpSpPr>
          <a:xfrm rot="5400000">
            <a:off x="4757758" y="2810279"/>
            <a:ext cx="127040" cy="306488"/>
            <a:chOff x="3598964" y="244675"/>
            <a:chExt cx="98810" cy="255406"/>
          </a:xfrm>
        </p:grpSpPr>
        <p:sp>
          <p:nvSpPr>
            <p:cNvPr id="413" name="Google Shape;413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4" name="Google Shape;414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5" name="Google Shape;415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6" name="Google Shape;416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7" name="Google Shape;417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8" name="Google Shape;418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19" name="Google Shape;419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0" name="Google Shape;420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927107" y="314578"/>
            <a:ext cx="118572" cy="328376"/>
            <a:chOff x="3598964" y="244675"/>
            <a:chExt cx="98810" cy="255406"/>
          </a:xfrm>
        </p:grpSpPr>
        <p:sp>
          <p:nvSpPr>
            <p:cNvPr id="422" name="Google Shape;422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3" name="Google Shape;423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4" name="Google Shape;424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5" name="Google Shape;425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6" name="Google Shape;426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7" name="Google Shape;427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8" name="Google Shape;428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29" name="Google Shape;429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30" name="Google Shape;430;p18"/>
          <p:cNvGrpSpPr/>
          <p:nvPr/>
        </p:nvGrpSpPr>
        <p:grpSpPr>
          <a:xfrm rot="1713340">
            <a:off x="174123" y="1757179"/>
            <a:ext cx="92358" cy="248646"/>
            <a:chOff x="3598964" y="244675"/>
            <a:chExt cx="98810" cy="255406"/>
          </a:xfrm>
        </p:grpSpPr>
        <p:sp>
          <p:nvSpPr>
            <p:cNvPr id="431" name="Google Shape;431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2" name="Google Shape;432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3" name="Google Shape;433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4" name="Google Shape;434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5" name="Google Shape;435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6" name="Google Shape;436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7" name="Google Shape;437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38" name="Google Shape;438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474677" y="4373725"/>
            <a:ext cx="118572" cy="328376"/>
            <a:chOff x="3598964" y="244675"/>
            <a:chExt cx="98810" cy="255406"/>
          </a:xfrm>
        </p:grpSpPr>
        <p:sp>
          <p:nvSpPr>
            <p:cNvPr id="440" name="Google Shape;440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1" name="Google Shape;441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2" name="Google Shape;442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3" name="Google Shape;443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4" name="Google Shape;444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5" name="Google Shape;445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6" name="Google Shape;446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47" name="Google Shape;447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2142852" y="3678325"/>
            <a:ext cx="118572" cy="328376"/>
            <a:chOff x="3598964" y="244675"/>
            <a:chExt cx="98810" cy="255406"/>
          </a:xfrm>
        </p:grpSpPr>
        <p:sp>
          <p:nvSpPr>
            <p:cNvPr id="449" name="Google Shape;449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0" name="Google Shape;450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1" name="Google Shape;451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2" name="Google Shape;452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3" name="Google Shape;453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4" name="Google Shape;454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5" name="Google Shape;455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6" name="Google Shape;456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grpSp>
        <p:nvGrpSpPr>
          <p:cNvPr id="457" name="Google Shape;457;p18"/>
          <p:cNvGrpSpPr/>
          <p:nvPr/>
        </p:nvGrpSpPr>
        <p:grpSpPr>
          <a:xfrm>
            <a:off x="2337627" y="3678325"/>
            <a:ext cx="118572" cy="328376"/>
            <a:chOff x="3598964" y="244675"/>
            <a:chExt cx="98810" cy="255406"/>
          </a:xfrm>
        </p:grpSpPr>
        <p:sp>
          <p:nvSpPr>
            <p:cNvPr id="458" name="Google Shape;458;p18"/>
            <p:cNvSpPr/>
            <p:nvPr/>
          </p:nvSpPr>
          <p:spPr>
            <a:xfrm rot="5400000">
              <a:off x="3662478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59" name="Google Shape;459;p18"/>
            <p:cNvSpPr/>
            <p:nvPr/>
          </p:nvSpPr>
          <p:spPr>
            <a:xfrm rot="5400000">
              <a:off x="3662478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0" name="Google Shape;460;p18"/>
            <p:cNvSpPr/>
            <p:nvPr/>
          </p:nvSpPr>
          <p:spPr>
            <a:xfrm rot="5400000">
              <a:off x="3596785" y="246854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1" name="Google Shape;461;p18"/>
            <p:cNvSpPr/>
            <p:nvPr/>
          </p:nvSpPr>
          <p:spPr>
            <a:xfrm rot="5400000">
              <a:off x="3596785" y="464785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2" name="Google Shape;462;p18"/>
            <p:cNvSpPr/>
            <p:nvPr/>
          </p:nvSpPr>
          <p:spPr>
            <a:xfrm rot="5400000">
              <a:off x="3662478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3" name="Google Shape;463;p18"/>
            <p:cNvSpPr/>
            <p:nvPr/>
          </p:nvSpPr>
          <p:spPr>
            <a:xfrm rot="5400000">
              <a:off x="3596785" y="321179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4" name="Google Shape;464;p18"/>
            <p:cNvSpPr/>
            <p:nvPr/>
          </p:nvSpPr>
          <p:spPr>
            <a:xfrm rot="5400000">
              <a:off x="3662478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sp>
          <p:nvSpPr>
            <p:cNvPr id="465" name="Google Shape;465;p18"/>
            <p:cNvSpPr/>
            <p:nvPr/>
          </p:nvSpPr>
          <p:spPr>
            <a:xfrm rot="5400000">
              <a:off x="3596785" y="393631"/>
              <a:ext cx="37475" cy="33118"/>
            </a:xfrm>
            <a:custGeom>
              <a:avLst/>
              <a:gdLst/>
              <a:ahLst/>
              <a:cxnLst/>
              <a:rect l="l" t="t" r="r" b="b"/>
              <a:pathLst>
                <a:path w="38734" h="38734" extrusionOk="0">
                  <a:moveTo>
                    <a:pt x="32432" y="0"/>
                  </a:moveTo>
                  <a:lnTo>
                    <a:pt x="6394" y="0"/>
                  </a:lnTo>
                  <a:lnTo>
                    <a:pt x="5559" y="40"/>
                  </a:lnTo>
                  <a:lnTo>
                    <a:pt x="0" y="5974"/>
                  </a:lnTo>
                  <a:lnTo>
                    <a:pt x="0" y="32012"/>
                  </a:lnTo>
                  <a:lnTo>
                    <a:pt x="5974" y="38407"/>
                  </a:lnTo>
                  <a:lnTo>
                    <a:pt x="32012" y="38407"/>
                  </a:lnTo>
                  <a:lnTo>
                    <a:pt x="38407" y="32432"/>
                  </a:lnTo>
                  <a:lnTo>
                    <a:pt x="38407" y="6394"/>
                  </a:lnTo>
                  <a:lnTo>
                    <a:pt x="32432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</p:grpSp>
      <p:sp>
        <p:nvSpPr>
          <p:cNvPr id="466" name="Google Shape;466;p18"/>
          <p:cNvSpPr/>
          <p:nvPr/>
        </p:nvSpPr>
        <p:spPr>
          <a:xfrm rot="2817929">
            <a:off x="5378272" y="-205353"/>
            <a:ext cx="531916" cy="531916"/>
          </a:xfrm>
          <a:prstGeom prst="rect">
            <a:avLst/>
          </a:prstGeom>
          <a:solidFill>
            <a:srgbClr val="555555">
              <a:alpha val="31840"/>
            </a:srgbClr>
          </a:solidFill>
          <a:ln>
            <a:noFill/>
          </a:ln>
        </p:spPr>
        <p:txBody>
          <a:bodyPr spcFirstLastPara="1" wrap="square" lIns="112325" tIns="112325" rIns="112325" bIns="112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title"/>
          </p:nvPr>
        </p:nvSpPr>
        <p:spPr>
          <a:xfrm>
            <a:off x="887104" y="2207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>
                <a:solidFill>
                  <a:schemeClr val="lt1"/>
                </a:solidFill>
              </a:rPr>
              <a:t>Further </a:t>
            </a:r>
            <a:r>
              <a:rPr lang="en" sz="3600" u="sng" dirty="0" smtClean="0">
                <a:solidFill>
                  <a:schemeClr val="lt1"/>
                </a:solidFill>
              </a:rPr>
              <a:t>Improvement Scope</a:t>
            </a:r>
            <a:endParaRPr sz="3600" u="sng">
              <a:solidFill>
                <a:schemeClr val="lt1"/>
              </a:solidFill>
            </a:endParaRPr>
          </a:p>
        </p:txBody>
      </p:sp>
      <p:sp>
        <p:nvSpPr>
          <p:cNvPr id="468" name="Google Shape;468;p18"/>
          <p:cNvSpPr txBox="1">
            <a:spLocks noGrp="1"/>
          </p:cNvSpPr>
          <p:nvPr>
            <p:ph type="body" idx="1"/>
          </p:nvPr>
        </p:nvSpPr>
        <p:spPr>
          <a:xfrm>
            <a:off x="493986" y="882869"/>
            <a:ext cx="7966205" cy="290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lt1"/>
                </a:solidFill>
              </a:rPr>
              <a:t> If a larger dataset is provided ,  then we could use deep learning RNN models like LSTM and GRU for better results.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lt1"/>
                </a:solidFill>
              </a:rPr>
              <a:t>Ensemble techniques could also be used by combining several base models in order to produce one predictive model.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lt1"/>
                </a:solidFill>
              </a:rPr>
              <a:t>Further hyperparameter tuning could be done, if more time is provided.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464</Words>
  <PresentationFormat>On-screen Show (16:9)</PresentationFormat>
  <Paragraphs>55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IBM Plex Sans</vt:lpstr>
      <vt:lpstr>Raleway</vt:lpstr>
      <vt:lpstr>Wingdings</vt:lpstr>
      <vt:lpstr>Streamline</vt:lpstr>
      <vt:lpstr>Slide 1</vt:lpstr>
      <vt:lpstr>Slide 2</vt:lpstr>
      <vt:lpstr>Slide 3</vt:lpstr>
      <vt:lpstr>Model Options Considered</vt:lpstr>
      <vt:lpstr>Slide 5</vt:lpstr>
      <vt:lpstr>Final Solution</vt:lpstr>
      <vt:lpstr>Slide 7</vt:lpstr>
      <vt:lpstr>Slide 8</vt:lpstr>
      <vt:lpstr>Further Improvement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cp:lastModifiedBy>Sanjay</cp:lastModifiedBy>
  <cp:revision>71</cp:revision>
  <dcterms:modified xsi:type="dcterms:W3CDTF">2022-01-23T16:24:59Z</dcterms:modified>
</cp:coreProperties>
</file>