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81" d="100"/>
          <a:sy n="8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E6E810-C584-4147-8AC0-37F4FA2D2989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804" name="Rectangle 12"/>
            <p:cNvSpPr>
              <a:spLocks noChangeArrowheads="1"/>
            </p:cNvSpPr>
            <p:nvPr userDrawn="1"/>
          </p:nvSpPr>
          <p:spPr bwMode="white">
            <a:xfrm>
              <a:off x="0" y="2352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94" name="Rectangle 2"/>
            <p:cNvSpPr>
              <a:spLocks noChangeArrowheads="1"/>
            </p:cNvSpPr>
            <p:nvPr userDrawn="1"/>
          </p:nvSpPr>
          <p:spPr bwMode="white">
            <a:xfrm>
              <a:off x="0" y="720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95" name="Rectangle 3"/>
            <p:cNvSpPr>
              <a:spLocks noChangeArrowheads="1"/>
            </p:cNvSpPr>
            <p:nvPr userDrawn="1"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33803" name="Picture 11" descr="D:\FRONTPAGE THEMES\CONSTRUC\URBBANND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824" t="8493" r="35922"/>
            <a:stretch>
              <a:fillRect/>
            </a:stretch>
          </p:blipFill>
          <p:spPr bwMode="ltGray">
            <a:xfrm>
              <a:off x="0" y="0"/>
              <a:ext cx="5760" cy="905"/>
            </a:xfrm>
            <a:prstGeom prst="rect">
              <a:avLst/>
            </a:prstGeom>
            <a:noFill/>
          </p:spPr>
        </p:pic>
      </p:grpSp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485DEE-8A7E-4161-A6D3-B304D99E62D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08128-536B-4B0F-999B-3786D4A23A2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E2CCF-CF64-48F4-AE32-983B2A061DD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94DED-DCDF-4E11-AA18-A61B3118EB9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F86FA-A365-4D06-A00B-EB656AC3742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91CBE-78DB-461E-90AC-03E6BC59CC2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1BB5D-400A-478C-90FC-E1820B4ABC3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B9AE3-C4BE-4F2B-90C5-8107CE935BA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864D9-E3E8-49EC-8497-12BDEF7AB49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189D0-BF1B-4335-AEE4-71F09113258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5E4A3-361F-413B-B522-8BFF6C5FE0C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0" name="Rectangle 2"/>
            <p:cNvSpPr>
              <a:spLocks noChangeArrowheads="1"/>
            </p:cNvSpPr>
            <p:nvPr/>
          </p:nvSpPr>
          <p:spPr bwMode="white">
            <a:xfrm>
              <a:off x="0" y="0"/>
              <a:ext cx="5760" cy="12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22538" name="Picture 10" descr="D:\FRONTPAGE THEMES\CONSTRUC\URBBANND.PNG"/>
            <p:cNvPicPr>
              <a:picLocks noChangeAspect="1" noChangeArrowheads="1"/>
            </p:cNvPicPr>
            <p:nvPr/>
          </p:nvPicPr>
          <p:blipFill>
            <a:blip r:embed="rId13" cstate="print"/>
            <a:srcRect t="66667"/>
            <a:stretch>
              <a:fillRect/>
            </a:stretch>
          </p:blipFill>
          <p:spPr bwMode="ltGray">
            <a:xfrm>
              <a:off x="0" y="0"/>
              <a:ext cx="5760" cy="192"/>
            </a:xfrm>
            <a:prstGeom prst="rect">
              <a:avLst/>
            </a:prstGeom>
            <a:noFill/>
          </p:spPr>
        </p:pic>
      </p:grp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IN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6192CF-67BC-4087-A935-81E151BC4CC3}" type="slidenum">
              <a:rPr lang="en-IN"/>
              <a:pPr/>
              <a:t>‹#›</a:t>
            </a:fld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buChar char="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mographics_of_Toronto_neighbourhoods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Identifying Proper Location for  Restaurants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IN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Factors affecting setting up a new eatery business</a:t>
            </a:r>
          </a:p>
          <a:p>
            <a:pPr lvl="1"/>
            <a:r>
              <a:rPr lang="en-IN" dirty="0" smtClean="0"/>
              <a:t>Location.</a:t>
            </a:r>
          </a:p>
          <a:p>
            <a:pPr lvl="1"/>
            <a:r>
              <a:rPr lang="en-IN" dirty="0" smtClean="0"/>
              <a:t>Food quality.</a:t>
            </a:r>
          </a:p>
          <a:p>
            <a:pPr lvl="1"/>
            <a:r>
              <a:rPr lang="en-IN" dirty="0" smtClean="0"/>
              <a:t>Pricing.</a:t>
            </a:r>
          </a:p>
          <a:p>
            <a:pPr lvl="1"/>
            <a:r>
              <a:rPr lang="en-IN" dirty="0" smtClean="0"/>
              <a:t>Customer Service.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Location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 smtClean="0"/>
              <a:t>We understand that location is one of the </a:t>
            </a:r>
            <a:r>
              <a:rPr lang="en-IN" sz="2800" dirty="0" smtClean="0"/>
              <a:t>foremost deciding </a:t>
            </a:r>
            <a:r>
              <a:rPr lang="en-IN" sz="2800" dirty="0" smtClean="0"/>
              <a:t>point for success of any business.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The below factors will be considered in deciding proper location for setting up a restaurant :-</a:t>
            </a:r>
          </a:p>
          <a:p>
            <a:pPr lvl="1"/>
            <a:r>
              <a:rPr lang="en-IN" sz="2400" dirty="0" smtClean="0"/>
              <a:t>Population density.</a:t>
            </a:r>
          </a:p>
          <a:p>
            <a:pPr lvl="1"/>
            <a:r>
              <a:rPr lang="en-IN" sz="2400" dirty="0" smtClean="0"/>
              <a:t>Average Income.</a:t>
            </a:r>
          </a:p>
          <a:p>
            <a:pPr lvl="1"/>
            <a:r>
              <a:rPr lang="en-IN" sz="2400" dirty="0" smtClean="0"/>
              <a:t>Transit Commuting %.</a:t>
            </a:r>
            <a:r>
              <a:rPr lang="en-IN" sz="2400" dirty="0"/>
              <a:t>	</a:t>
            </a:r>
            <a:r>
              <a:rPr lang="en-IN" sz="2400" dirty="0" smtClean="0"/>
              <a:t>	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Population density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 smtClean="0"/>
              <a:t>It is observed that greater is the population density higher is the number of eateries – cafe, restaurants, pizza huts etc in the surrounding areas.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7" name="Picture 6" descr="dat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3717032"/>
            <a:ext cx="3168352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Average Income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 smtClean="0"/>
              <a:t>We observe that initially with increasing average income the number of eateries-restaurants have increased but then begin to decrease beyond 50000 for Toronto.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861048"/>
            <a:ext cx="42767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Transit Commuting %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Our assumption was that more the transit % more will be the people around which will lead to more business for restaurants.</a:t>
            </a:r>
          </a:p>
          <a:p>
            <a:r>
              <a:rPr lang="en-IN" sz="2800" dirty="0" smtClean="0"/>
              <a:t>But we couldn’t establish direct connection between the two and this point needs further analysis.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Basically we see that for eatery business we need to look for location with high population density and average income .</a:t>
            </a:r>
          </a:p>
          <a:p>
            <a:pPr>
              <a:buNone/>
            </a:pPr>
            <a:r>
              <a:rPr lang="en-IN" dirty="0" smtClean="0"/>
              <a:t>Cluster 3 looks to be safest option in our case study.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Future directions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Population density based on age range has to analyzed to see if particular age group impacts the restaurant business more than others.</a:t>
            </a:r>
          </a:p>
          <a:p>
            <a:pPr>
              <a:buNone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Grouping the location into residential, official and commercial spaces to check the impact on eatery business.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Data Sources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7772400" cy="49685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Wiki page </a:t>
            </a:r>
            <a:r>
              <a:rPr lang="en-US" sz="2800" u="sng" dirty="0" smtClean="0">
                <a:hlinkClick r:id="rId2"/>
              </a:rPr>
              <a:t>https://en.wikipedia.org/wiki/List_of_postal_codes_of_Canada:_M</a:t>
            </a:r>
            <a:r>
              <a:rPr lang="en-IN" sz="2800" dirty="0" smtClean="0"/>
              <a:t> for getting Toronto and neighbourhood info.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Page </a:t>
            </a:r>
            <a:r>
              <a:rPr lang="en-US" sz="2800" b="1" dirty="0" smtClean="0"/>
              <a:t>http://cocl.us/Geospatial_data </a:t>
            </a:r>
            <a:r>
              <a:rPr lang="en-IN" sz="2800" dirty="0" smtClean="0"/>
              <a:t>for getting latitude/longitudes based on postal codes.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Demographic details from </a:t>
            </a:r>
            <a:r>
              <a:rPr lang="en-US" sz="2800" dirty="0" smtClean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en.wikipedia.org/wiki/Demographics_of_Toronto_neighbourhoods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Foursquare API for exploring neighbourhoods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struction design template">
  <a:themeElements>
    <a:clrScheme name="Office Theme 1">
      <a:dk1>
        <a:srgbClr val="000000"/>
      </a:dk1>
      <a:lt1>
        <a:srgbClr val="EAE8E2"/>
      </a:lt1>
      <a:dk2>
        <a:srgbClr val="5F5F5F"/>
      </a:dk2>
      <a:lt2>
        <a:srgbClr val="FDBC03"/>
      </a:lt2>
      <a:accent1>
        <a:srgbClr val="A7C1CB"/>
      </a:accent1>
      <a:accent2>
        <a:srgbClr val="AFAA9F"/>
      </a:accent2>
      <a:accent3>
        <a:srgbClr val="B6B6B6"/>
      </a:accent3>
      <a:accent4>
        <a:srgbClr val="C8C6C1"/>
      </a:accent4>
      <a:accent5>
        <a:srgbClr val="D0DDE2"/>
      </a:accent5>
      <a:accent6>
        <a:srgbClr val="9E9A90"/>
      </a:accent6>
      <a:hlink>
        <a:srgbClr val="A38D77"/>
      </a:hlink>
      <a:folHlink>
        <a:srgbClr val="73675F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AE8E2"/>
        </a:lt1>
        <a:dk2>
          <a:srgbClr val="5F5F5F"/>
        </a:dk2>
        <a:lt2>
          <a:srgbClr val="FDBC03"/>
        </a:lt2>
        <a:accent1>
          <a:srgbClr val="A7C1CB"/>
        </a:accent1>
        <a:accent2>
          <a:srgbClr val="AFAA9F"/>
        </a:accent2>
        <a:accent3>
          <a:srgbClr val="B6B6B6"/>
        </a:accent3>
        <a:accent4>
          <a:srgbClr val="C8C6C1"/>
        </a:accent4>
        <a:accent5>
          <a:srgbClr val="D0DDE2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B75E31"/>
        </a:dk2>
        <a:lt2>
          <a:srgbClr val="463828"/>
        </a:lt2>
        <a:accent1>
          <a:srgbClr val="E09F98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EDCDCA"/>
        </a:accent5>
        <a:accent6>
          <a:srgbClr val="878787"/>
        </a:accent6>
        <a:hlink>
          <a:srgbClr val="CDC0A5"/>
        </a:hlink>
        <a:folHlink>
          <a:srgbClr val="E4D8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4D4D4D"/>
        </a:dk2>
        <a:lt2>
          <a:srgbClr val="00000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AE8E2"/>
        </a:lt1>
        <a:dk2>
          <a:srgbClr val="783A34"/>
        </a:dk2>
        <a:lt2>
          <a:srgbClr val="FFCC99"/>
        </a:lt2>
        <a:accent1>
          <a:srgbClr val="83AAAD"/>
        </a:accent1>
        <a:accent2>
          <a:srgbClr val="C09F8E"/>
        </a:accent2>
        <a:accent3>
          <a:srgbClr val="BEAEAE"/>
        </a:accent3>
        <a:accent4>
          <a:srgbClr val="C8C6C1"/>
        </a:accent4>
        <a:accent5>
          <a:srgbClr val="C1D2D3"/>
        </a:accent5>
        <a:accent6>
          <a:srgbClr val="AE9080"/>
        </a:accent6>
        <a:hlink>
          <a:srgbClr val="766758"/>
        </a:hlink>
        <a:folHlink>
          <a:srgbClr val="A067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EAE8E2"/>
        </a:lt1>
        <a:dk2>
          <a:srgbClr val="246C76"/>
        </a:dk2>
        <a:lt2>
          <a:srgbClr val="FFCC99"/>
        </a:lt2>
        <a:accent1>
          <a:srgbClr val="E09850"/>
        </a:accent1>
        <a:accent2>
          <a:srgbClr val="99AEB5"/>
        </a:accent2>
        <a:accent3>
          <a:srgbClr val="ACBABD"/>
        </a:accent3>
        <a:accent4>
          <a:srgbClr val="C8C6C1"/>
        </a:accent4>
        <a:accent5>
          <a:srgbClr val="EDCAB3"/>
        </a:accent5>
        <a:accent6>
          <a:srgbClr val="8A9DA4"/>
        </a:accent6>
        <a:hlink>
          <a:srgbClr val="70AFBC"/>
        </a:hlink>
        <a:folHlink>
          <a:srgbClr val="72919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AE8E2"/>
        </a:lt1>
        <a:dk2>
          <a:srgbClr val="50627C"/>
        </a:dk2>
        <a:lt2>
          <a:srgbClr val="FFCC00"/>
        </a:lt2>
        <a:accent1>
          <a:srgbClr val="87B3BD"/>
        </a:accent1>
        <a:accent2>
          <a:srgbClr val="AFAA9F"/>
        </a:accent2>
        <a:accent3>
          <a:srgbClr val="B3B7BF"/>
        </a:accent3>
        <a:accent4>
          <a:srgbClr val="C8C6C1"/>
        </a:accent4>
        <a:accent5>
          <a:srgbClr val="C3D6DB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Construction design template</Template>
  <TotalTime>76</TotalTime>
  <Words>282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Construction design template</vt:lpstr>
      <vt:lpstr>Identifying Proper Location for  Restaurants</vt:lpstr>
      <vt:lpstr>Introduction</vt:lpstr>
      <vt:lpstr>Location</vt:lpstr>
      <vt:lpstr>Population density</vt:lpstr>
      <vt:lpstr>Average Income</vt:lpstr>
      <vt:lpstr>Transit Commuting %</vt:lpstr>
      <vt:lpstr>Conclusion</vt:lpstr>
      <vt:lpstr>Future directions</vt:lpstr>
      <vt:lpstr>Data 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Deciding Location of Restaurants</dc:title>
  <dc:creator>Pooja</dc:creator>
  <cp:lastModifiedBy>Pooja</cp:lastModifiedBy>
  <cp:revision>8</cp:revision>
  <dcterms:created xsi:type="dcterms:W3CDTF">2019-05-08T09:33:41Z</dcterms:created>
  <dcterms:modified xsi:type="dcterms:W3CDTF">2019-05-08T17:23:42Z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TC010690061033</vt:lpwstr>
  </property>
</Properties>
</file>