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9"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79238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2680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916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545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88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082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497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415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539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3588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52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1/28/2024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5045275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PRHF7zEd9CfwVHlCevYasaSlsDJ7fgLf/edit?usp=sharing&amp;ouid=104860669088498760642&amp;rtpof=true&amp;sd=true" TargetMode="External"/><Relationship Id="rId2" Type="http://schemas.openxmlformats.org/officeDocument/2006/relationships/hyperlink" Target="https://drive.google.com/drive/folders/1s8oKf66ZTyqGRrWJhRM07s6fAifR6X3R?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6448" y="1268143"/>
            <a:ext cx="6328582" cy="4007025"/>
          </a:xfrm>
        </p:spPr>
        <p:txBody>
          <a:bodyPr vert="horz" wrap="square" lIns="0" tIns="0" rIns="0" bIns="0" rtlCol="0" anchor="t" anchorCtr="0">
            <a:noAutofit/>
          </a:bodyPr>
          <a:lstStyle/>
          <a:p>
            <a:pPr algn="ctr"/>
            <a:r>
              <a:rPr lang="en-US" sz="8900" dirty="0">
                <a:latin typeface="Calibri"/>
                <a:ea typeface="+mj-lt"/>
                <a:cs typeface="+mj-lt"/>
              </a:rPr>
              <a:t>ABC Call Volume Trend Analysis</a:t>
            </a:r>
            <a:endParaRPr lang="en-US" sz="8900">
              <a:latin typeface="Calibri"/>
              <a:cs typeface="Calibri"/>
            </a:endParaRPr>
          </a:p>
        </p:txBody>
      </p:sp>
      <p:sp>
        <p:nvSpPr>
          <p:cNvPr id="3" name="Subtitle 2"/>
          <p:cNvSpPr>
            <a:spLocks noGrp="1"/>
          </p:cNvSpPr>
          <p:nvPr>
            <p:ph type="subTitle" idx="1"/>
          </p:nvPr>
        </p:nvSpPr>
        <p:spPr>
          <a:xfrm>
            <a:off x="478976" y="5279723"/>
            <a:ext cx="5437187" cy="683707"/>
          </a:xfrm>
        </p:spPr>
        <p:txBody>
          <a:bodyPr vert="horz" wrap="square" lIns="0" tIns="0" rIns="0" bIns="0" rtlCol="0" anchor="t">
            <a:noAutofit/>
          </a:bodyPr>
          <a:lstStyle/>
          <a:p>
            <a:r>
              <a:rPr lang="en-US" sz="4800" spc="-50" dirty="0">
                <a:solidFill>
                  <a:schemeClr val="tx1"/>
                </a:solidFill>
                <a:latin typeface="Calibri"/>
                <a:ea typeface="+mj-lt"/>
                <a:cs typeface="+mj-lt"/>
              </a:rPr>
              <a:t>By Sonali Gupta</a:t>
            </a:r>
          </a:p>
        </p:txBody>
      </p:sp>
      <p:pic>
        <p:nvPicPr>
          <p:cNvPr id="4" name="Picture 3" descr="Call Center Agents Working · Free Stock Video">
            <a:extLst>
              <a:ext uri="{FF2B5EF4-FFF2-40B4-BE49-F238E27FC236}">
                <a16:creationId xmlns:a16="http://schemas.microsoft.com/office/drawing/2014/main" id="{2B1350FF-1828-F64E-7D3B-1FFFEA91B1F0}"/>
              </a:ext>
            </a:extLst>
          </p:cNvPr>
          <p:cNvPicPr>
            <a:picLocks noChangeAspect="1"/>
          </p:cNvPicPr>
          <p:nvPr/>
        </p:nvPicPr>
        <p:blipFill rotWithShape="1">
          <a:blip r:embed="rId2"/>
          <a:srcRect l="38110" t="16080" r="2520" b="-23869"/>
          <a:stretch/>
        </p:blipFill>
        <p:spPr>
          <a:xfrm>
            <a:off x="6638146" y="488997"/>
            <a:ext cx="5489039" cy="661180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3210-1AFA-5C1F-27A6-30E816CB37D1}"/>
              </a:ext>
            </a:extLst>
          </p:cNvPr>
          <p:cNvSpPr>
            <a:spLocks noGrp="1"/>
          </p:cNvSpPr>
          <p:nvPr>
            <p:ph type="title"/>
          </p:nvPr>
        </p:nvSpPr>
        <p:spPr>
          <a:xfrm>
            <a:off x="442363" y="365760"/>
            <a:ext cx="10742186" cy="1569976"/>
          </a:xfrm>
        </p:spPr>
        <p:txBody>
          <a:bodyPr vert="horz" lIns="91440" tIns="45720" rIns="91440" bIns="45720" rtlCol="0" anchor="t">
            <a:noAutofit/>
          </a:bodyPr>
          <a:lstStyle/>
          <a:p>
            <a:pPr algn="just"/>
            <a:r>
              <a:rPr lang="en-US" sz="6000" dirty="0">
                <a:solidFill>
                  <a:schemeClr val="tx1">
                    <a:lumMod val="95000"/>
                    <a:lumOff val="5000"/>
                  </a:schemeClr>
                </a:solidFill>
                <a:latin typeface="Calibri"/>
                <a:cs typeface="Calibri"/>
              </a:rPr>
              <a:t>3. </a:t>
            </a:r>
            <a:r>
              <a:rPr lang="en-US" sz="6000" dirty="0">
                <a:solidFill>
                  <a:schemeClr val="tx1">
                    <a:lumMod val="95000"/>
                    <a:lumOff val="5000"/>
                  </a:schemeClr>
                </a:solidFill>
                <a:latin typeface="Calibri"/>
                <a:ea typeface="+mj-lt"/>
                <a:cs typeface="+mj-lt"/>
              </a:rPr>
              <a:t>Manpower Planning For Day Shift</a:t>
            </a:r>
            <a:endParaRPr lang="en-US" sz="6000" dirty="0">
              <a:solidFill>
                <a:schemeClr val="tx1">
                  <a:lumMod val="95000"/>
                  <a:lumOff val="5000"/>
                </a:schemeClr>
              </a:solidFill>
              <a:latin typeface="Calibri"/>
              <a:cs typeface="Calibri"/>
            </a:endParaRPr>
          </a:p>
        </p:txBody>
      </p:sp>
      <p:sp>
        <p:nvSpPr>
          <p:cNvPr id="3" name="Content Placeholder 2">
            <a:extLst>
              <a:ext uri="{FF2B5EF4-FFF2-40B4-BE49-F238E27FC236}">
                <a16:creationId xmlns:a16="http://schemas.microsoft.com/office/drawing/2014/main" id="{15A4CB85-C2ED-2DFB-F5A8-61502E7090E0}"/>
              </a:ext>
            </a:extLst>
          </p:cNvPr>
          <p:cNvSpPr>
            <a:spLocks noGrp="1"/>
          </p:cNvSpPr>
          <p:nvPr>
            <p:ph idx="1"/>
          </p:nvPr>
        </p:nvSpPr>
        <p:spPr>
          <a:xfrm>
            <a:off x="442363" y="2058836"/>
            <a:ext cx="10737585" cy="4423225"/>
          </a:xfrm>
        </p:spPr>
        <p:txBody>
          <a:bodyPr vert="horz" lIns="91440" tIns="45720" rIns="91440" bIns="45720" rtlCol="0" anchor="t">
            <a:normAutofit/>
          </a:bodyPr>
          <a:lstStyle/>
          <a:p>
            <a:pPr algn="just"/>
            <a:r>
              <a:rPr lang="en-US" sz="2600" dirty="0">
                <a:solidFill>
                  <a:schemeClr val="tx1">
                    <a:lumMod val="95000"/>
                    <a:lumOff val="5000"/>
                  </a:schemeClr>
                </a:solidFill>
                <a:latin typeface="Calibri"/>
                <a:ea typeface="+mn-lt"/>
                <a:cs typeface="+mn-lt"/>
              </a:rPr>
              <a:t>We need to provide the minimum number of agents required to reduce abandon rate to 10%. In other words, how many agents are required to increase the answered rate to 90%. Some assumptions has been provided about the agent:</a:t>
            </a:r>
            <a:endParaRPr lang="en-US" sz="2600" dirty="0">
              <a:solidFill>
                <a:schemeClr val="tx1">
                  <a:lumMod val="95000"/>
                  <a:lumOff val="5000"/>
                </a:schemeClr>
              </a:solidFill>
              <a:latin typeface="Calibri"/>
              <a:cs typeface="Calibri"/>
            </a:endParaRPr>
          </a:p>
        </p:txBody>
      </p:sp>
      <p:pic>
        <p:nvPicPr>
          <p:cNvPr id="4" name="Picture 3" descr="A screenshot of a cell phone&#10;&#10;Description automatically generated">
            <a:extLst>
              <a:ext uri="{FF2B5EF4-FFF2-40B4-BE49-F238E27FC236}">
                <a16:creationId xmlns:a16="http://schemas.microsoft.com/office/drawing/2014/main" id="{012914D3-8D79-247F-6C3B-4EF40E0091D2}"/>
              </a:ext>
            </a:extLst>
          </p:cNvPr>
          <p:cNvPicPr>
            <a:picLocks noChangeAspect="1"/>
          </p:cNvPicPr>
          <p:nvPr/>
        </p:nvPicPr>
        <p:blipFill>
          <a:blip r:embed="rId2"/>
          <a:stretch>
            <a:fillRect/>
          </a:stretch>
        </p:blipFill>
        <p:spPr>
          <a:xfrm>
            <a:off x="440307" y="3707022"/>
            <a:ext cx="10750669" cy="2793879"/>
          </a:xfrm>
          <a:prstGeom prst="rect">
            <a:avLst/>
          </a:prstGeom>
        </p:spPr>
      </p:pic>
    </p:spTree>
    <p:extLst>
      <p:ext uri="{BB962C8B-B14F-4D97-AF65-F5344CB8AC3E}">
        <p14:creationId xmlns:p14="http://schemas.microsoft.com/office/powerpoint/2010/main" val="354118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9803-3535-31C1-7DE8-90207BBABE0C}"/>
              </a:ext>
            </a:extLst>
          </p:cNvPr>
          <p:cNvSpPr>
            <a:spLocks noGrp="1"/>
          </p:cNvSpPr>
          <p:nvPr>
            <p:ph type="title"/>
          </p:nvPr>
        </p:nvSpPr>
        <p:spPr>
          <a:xfrm>
            <a:off x="399231" y="365760"/>
            <a:ext cx="10770941" cy="1454957"/>
          </a:xfrm>
        </p:spPr>
        <p:txBody>
          <a:bodyPr vert="horz" lIns="91440" tIns="45720" rIns="91440" bIns="45720" rtlCol="0" anchor="t">
            <a:noAutofit/>
          </a:bodyPr>
          <a:lstStyle/>
          <a:p>
            <a:pPr algn="just"/>
            <a:r>
              <a:rPr lang="en-US" sz="5400" dirty="0">
                <a:latin typeface="Calibri"/>
                <a:ea typeface="+mj-lt"/>
                <a:cs typeface="+mj-lt"/>
              </a:rPr>
              <a:t>Pivot tables used for these calculations:</a:t>
            </a:r>
            <a:endParaRPr lang="en-US" sz="5400">
              <a:latin typeface="Calibri"/>
              <a:cs typeface="Calibri"/>
            </a:endParaRPr>
          </a:p>
        </p:txBody>
      </p:sp>
      <p:pic>
        <p:nvPicPr>
          <p:cNvPr id="4" name="Content Placeholder 3" descr="A screenshot of a computer&#10;&#10;Description automatically generated">
            <a:extLst>
              <a:ext uri="{FF2B5EF4-FFF2-40B4-BE49-F238E27FC236}">
                <a16:creationId xmlns:a16="http://schemas.microsoft.com/office/drawing/2014/main" id="{B88750DE-05BA-C1A4-D5DF-79EE658EE517}"/>
              </a:ext>
            </a:extLst>
          </p:cNvPr>
          <p:cNvPicPr>
            <a:picLocks noGrp="1" noChangeAspect="1"/>
          </p:cNvPicPr>
          <p:nvPr>
            <p:ph idx="1"/>
          </p:nvPr>
        </p:nvPicPr>
        <p:blipFill>
          <a:blip r:embed="rId2"/>
          <a:stretch>
            <a:fillRect/>
          </a:stretch>
        </p:blipFill>
        <p:spPr>
          <a:xfrm>
            <a:off x="399877" y="2021111"/>
            <a:ext cx="10765047" cy="1191883"/>
          </a:xfrm>
        </p:spPr>
      </p:pic>
      <p:pic>
        <p:nvPicPr>
          <p:cNvPr id="5" name="Picture 4" descr="A screenshot of a data&#10;&#10;Description automatically generated">
            <a:extLst>
              <a:ext uri="{FF2B5EF4-FFF2-40B4-BE49-F238E27FC236}">
                <a16:creationId xmlns:a16="http://schemas.microsoft.com/office/drawing/2014/main" id="{8F5D8FEE-32BE-6889-4B0A-FE28902F4568}"/>
              </a:ext>
            </a:extLst>
          </p:cNvPr>
          <p:cNvPicPr>
            <a:picLocks noChangeAspect="1"/>
          </p:cNvPicPr>
          <p:nvPr/>
        </p:nvPicPr>
        <p:blipFill>
          <a:blip r:embed="rId3"/>
          <a:stretch>
            <a:fillRect/>
          </a:stretch>
        </p:blipFill>
        <p:spPr>
          <a:xfrm>
            <a:off x="4258754" y="3294752"/>
            <a:ext cx="2955627" cy="3374007"/>
          </a:xfrm>
          <a:prstGeom prst="rect">
            <a:avLst/>
          </a:prstGeom>
        </p:spPr>
      </p:pic>
    </p:spTree>
    <p:extLst>
      <p:ext uri="{BB962C8B-B14F-4D97-AF65-F5344CB8AC3E}">
        <p14:creationId xmlns:p14="http://schemas.microsoft.com/office/powerpoint/2010/main" val="420700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83E79-256C-330A-C392-3E17D66FE152}"/>
              </a:ext>
            </a:extLst>
          </p:cNvPr>
          <p:cNvSpPr>
            <a:spLocks noGrp="1"/>
          </p:cNvSpPr>
          <p:nvPr>
            <p:ph idx="1"/>
          </p:nvPr>
        </p:nvSpPr>
        <p:spPr>
          <a:xfrm>
            <a:off x="499872" y="376687"/>
            <a:ext cx="10579435" cy="6148506"/>
          </a:xfrm>
        </p:spPr>
        <p:txBody>
          <a:bodyPr vert="horz" lIns="91440" tIns="45720" rIns="91440" bIns="45720" rtlCol="0" anchor="t">
            <a:normAutofit/>
          </a:bodyPr>
          <a:lstStyle/>
          <a:p>
            <a:pPr algn="just"/>
            <a:r>
              <a:rPr lang="en-US" sz="2400" b="1" dirty="0">
                <a:solidFill>
                  <a:schemeClr val="tx1">
                    <a:lumMod val="95000"/>
                    <a:lumOff val="5000"/>
                  </a:schemeClr>
                </a:solidFill>
                <a:latin typeface="Calibri"/>
                <a:ea typeface="+mn-lt"/>
                <a:cs typeface="+mn-lt"/>
              </a:rPr>
              <a:t>First, we calculated</a:t>
            </a:r>
            <a:endParaRPr lang="en-US" sz="2400" b="1" dirty="0">
              <a:solidFill>
                <a:schemeClr val="tx1">
                  <a:lumMod val="95000"/>
                  <a:lumOff val="5000"/>
                </a:schemeClr>
              </a:solidFill>
              <a:latin typeface="Calibri"/>
              <a:cs typeface="Calibri"/>
            </a:endParaRPr>
          </a:p>
          <a:p>
            <a:pPr algn="just"/>
            <a:r>
              <a:rPr lang="en-US" sz="2400" b="1" dirty="0">
                <a:solidFill>
                  <a:schemeClr val="tx1">
                    <a:lumMod val="95000"/>
                    <a:lumOff val="5000"/>
                  </a:schemeClr>
                </a:solidFill>
                <a:latin typeface="Calibri"/>
                <a:ea typeface="+mn-lt"/>
                <a:cs typeface="+mn-lt"/>
              </a:rPr>
              <a:t>Total incoming calls per day = total number of calls / 23 (as the provided data is for 23 days) = 5130 calls</a:t>
            </a:r>
            <a:endParaRPr lang="en-US" sz="2400" b="1" dirty="0">
              <a:solidFill>
                <a:schemeClr val="tx1">
                  <a:lumMod val="95000"/>
                  <a:lumOff val="5000"/>
                </a:schemeClr>
              </a:solidFill>
              <a:latin typeface="Calibri"/>
              <a:cs typeface="Calibri"/>
            </a:endParaRPr>
          </a:p>
          <a:p>
            <a:pPr algn="just"/>
            <a:r>
              <a:rPr lang="en-US" sz="2400" b="1" dirty="0">
                <a:solidFill>
                  <a:schemeClr val="tx1">
                    <a:lumMod val="95000"/>
                    <a:lumOff val="5000"/>
                  </a:schemeClr>
                </a:solidFill>
                <a:latin typeface="Calibri"/>
                <a:ea typeface="+mn-lt"/>
                <a:cs typeface="+mn-lt"/>
              </a:rPr>
              <a:t>Average time required to answer a call = average of call seconds(s) for answered calls only = 198.62 seconds</a:t>
            </a:r>
            <a:endParaRPr lang="en-US" sz="2400" b="1" dirty="0">
              <a:solidFill>
                <a:schemeClr val="tx1">
                  <a:lumMod val="95000"/>
                  <a:lumOff val="5000"/>
                </a:schemeClr>
              </a:solidFill>
              <a:latin typeface="Calibri"/>
              <a:cs typeface="Calibri"/>
            </a:endParaRPr>
          </a:p>
          <a:p>
            <a:pPr algn="just"/>
            <a:r>
              <a:rPr lang="en-US" sz="2400" b="1" dirty="0">
                <a:solidFill>
                  <a:schemeClr val="tx1">
                    <a:lumMod val="95000"/>
                    <a:lumOff val="5000"/>
                  </a:schemeClr>
                </a:solidFill>
                <a:latin typeface="Calibri"/>
                <a:ea typeface="+mn-lt"/>
                <a:cs typeface="+mn-lt"/>
              </a:rPr>
              <a:t>Time required to answer 90% of calls (in hours) = total incoming calls per day * average time required to answer a call * 0.9 / 3600(convert to hours) = 254.72 hours</a:t>
            </a:r>
            <a:endParaRPr lang="en-US" sz="2400" b="1" dirty="0">
              <a:solidFill>
                <a:schemeClr val="tx1">
                  <a:lumMod val="95000"/>
                  <a:lumOff val="5000"/>
                </a:schemeClr>
              </a:solidFill>
              <a:latin typeface="Calibri"/>
              <a:cs typeface="Calibri"/>
            </a:endParaRPr>
          </a:p>
          <a:p>
            <a:pPr algn="just"/>
            <a:r>
              <a:rPr lang="en-US" sz="2400" b="1" dirty="0">
                <a:solidFill>
                  <a:schemeClr val="tx1">
                    <a:lumMod val="95000"/>
                    <a:lumOff val="5000"/>
                  </a:schemeClr>
                </a:solidFill>
                <a:latin typeface="Calibri"/>
                <a:ea typeface="+mn-lt"/>
                <a:cs typeface="+mn-lt"/>
              </a:rPr>
              <a:t>So, total agents required to answer 90% of calls = time required to answer 90% of calls (in hours) / 4.5 (</a:t>
            </a:r>
            <a:r>
              <a:rPr lang="en-US" sz="2400" b="1" dirty="0" err="1">
                <a:solidFill>
                  <a:schemeClr val="tx1">
                    <a:lumMod val="95000"/>
                    <a:lumOff val="5000"/>
                  </a:schemeClr>
                </a:solidFill>
                <a:latin typeface="Calibri"/>
                <a:ea typeface="+mn-lt"/>
                <a:cs typeface="+mn-lt"/>
              </a:rPr>
              <a:t>i.e</a:t>
            </a:r>
            <a:r>
              <a:rPr lang="en-US" sz="2400" b="1" dirty="0">
                <a:solidFill>
                  <a:schemeClr val="tx1">
                    <a:lumMod val="95000"/>
                    <a:lumOff val="5000"/>
                  </a:schemeClr>
                </a:solidFill>
                <a:latin typeface="Calibri"/>
                <a:ea typeface="+mn-lt"/>
                <a:cs typeface="+mn-lt"/>
              </a:rPr>
              <a:t> occupancy time) = 57</a:t>
            </a:r>
            <a:endParaRPr lang="en-US" sz="2400" b="1" dirty="0">
              <a:solidFill>
                <a:schemeClr val="tx1">
                  <a:lumMod val="95000"/>
                  <a:lumOff val="5000"/>
                </a:schemeClr>
              </a:solidFill>
              <a:latin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6ED4FC2F-CBFC-0D01-74F0-492D7E0FCD56}"/>
              </a:ext>
            </a:extLst>
          </p:cNvPr>
          <p:cNvPicPr>
            <a:picLocks noChangeAspect="1"/>
          </p:cNvPicPr>
          <p:nvPr/>
        </p:nvPicPr>
        <p:blipFill>
          <a:blip r:embed="rId2"/>
          <a:stretch>
            <a:fillRect/>
          </a:stretch>
        </p:blipFill>
        <p:spPr>
          <a:xfrm>
            <a:off x="497816" y="4793771"/>
            <a:ext cx="10592518" cy="1727439"/>
          </a:xfrm>
          <a:prstGeom prst="rect">
            <a:avLst/>
          </a:prstGeom>
        </p:spPr>
      </p:pic>
    </p:spTree>
    <p:extLst>
      <p:ext uri="{BB962C8B-B14F-4D97-AF65-F5344CB8AC3E}">
        <p14:creationId xmlns:p14="http://schemas.microsoft.com/office/powerpoint/2010/main" val="7593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B3313-2199-C301-5A8C-A1C49B0F297A}"/>
              </a:ext>
            </a:extLst>
          </p:cNvPr>
          <p:cNvSpPr>
            <a:spLocks noGrp="1"/>
          </p:cNvSpPr>
          <p:nvPr>
            <p:ph idx="1"/>
          </p:nvPr>
        </p:nvSpPr>
        <p:spPr>
          <a:xfrm>
            <a:off x="427986" y="276046"/>
            <a:ext cx="10723208" cy="6306657"/>
          </a:xfrm>
        </p:spPr>
        <p:txBody>
          <a:bodyPr vert="horz" lIns="91440" tIns="45720" rIns="91440" bIns="45720" rtlCol="0" anchor="t">
            <a:normAutofit lnSpcReduction="10000"/>
          </a:bodyPr>
          <a:lstStyle/>
          <a:p>
            <a:pPr algn="just"/>
            <a:r>
              <a:rPr lang="en-US" sz="2800" b="1" dirty="0">
                <a:latin typeface="Calibri"/>
                <a:ea typeface="+mn-lt"/>
                <a:cs typeface="+mn-lt"/>
              </a:rPr>
              <a:t>Now, number of agents required for each time bucket = total number of agents * percentage count of call seconds(s) </a:t>
            </a:r>
          </a:p>
          <a:p>
            <a:pPr algn="just"/>
            <a:endParaRPr lang="en-US" sz="2800" b="1" dirty="0">
              <a:latin typeface="Calibri"/>
              <a:cs typeface="Calibri"/>
            </a:endParaRPr>
          </a:p>
          <a:p>
            <a:pPr algn="just"/>
            <a:endParaRPr lang="en-US" sz="2800" b="1" dirty="0">
              <a:latin typeface="Calibri"/>
              <a:cs typeface="Calibri"/>
            </a:endParaRPr>
          </a:p>
          <a:p>
            <a:pPr algn="just"/>
            <a:endParaRPr lang="en-US" sz="2800" b="1" dirty="0">
              <a:latin typeface="Calibri"/>
              <a:cs typeface="Calibri"/>
            </a:endParaRPr>
          </a:p>
          <a:p>
            <a:pPr algn="just"/>
            <a:endParaRPr lang="en-US" sz="2800" b="1" dirty="0">
              <a:latin typeface="Calibri"/>
              <a:cs typeface="Calibri"/>
            </a:endParaRPr>
          </a:p>
          <a:p>
            <a:pPr algn="just"/>
            <a:endParaRPr lang="en-US" sz="2800" b="1" dirty="0">
              <a:latin typeface="Calibri"/>
              <a:cs typeface="Calibri"/>
            </a:endParaRPr>
          </a:p>
          <a:p>
            <a:pPr algn="just"/>
            <a:endParaRPr lang="en-US" sz="2800" b="1" dirty="0">
              <a:latin typeface="Calibri"/>
              <a:cs typeface="Calibri"/>
            </a:endParaRPr>
          </a:p>
          <a:p>
            <a:pPr marL="0" indent="0" algn="just">
              <a:buNone/>
            </a:pPr>
            <a:r>
              <a:rPr lang="en-US" sz="2800" dirty="0">
                <a:latin typeface="Calibri"/>
                <a:ea typeface="+mn-lt"/>
                <a:cs typeface="+mn-lt"/>
              </a:rPr>
              <a:t>Insight Gained</a:t>
            </a:r>
            <a:endParaRPr lang="en-US" sz="2800" b="1" dirty="0">
              <a:latin typeface="Calibri"/>
              <a:cs typeface="Calibri"/>
            </a:endParaRPr>
          </a:p>
          <a:p>
            <a:pPr algn="just"/>
            <a:r>
              <a:rPr lang="en-US" sz="2800" dirty="0">
                <a:latin typeface="Calibri"/>
                <a:ea typeface="+mn-lt"/>
                <a:cs typeface="+mn-lt"/>
              </a:rPr>
              <a:t>After the analysis, in total 57 more agents are required to answer 90% of calls and the above screenshot is also showing the number of agents required for each time bucket.</a:t>
            </a:r>
            <a:endParaRPr lang="en-US" dirty="0">
              <a:latin typeface="Calibri"/>
            </a:endParaRPr>
          </a:p>
        </p:txBody>
      </p:sp>
      <p:pic>
        <p:nvPicPr>
          <p:cNvPr id="4" name="Picture 3" descr="A screenshot of a calculator&#10;&#10;Description automatically generated">
            <a:extLst>
              <a:ext uri="{FF2B5EF4-FFF2-40B4-BE49-F238E27FC236}">
                <a16:creationId xmlns:a16="http://schemas.microsoft.com/office/drawing/2014/main" id="{6DA5335D-F5C2-3335-51A1-4091BC199D43}"/>
              </a:ext>
            </a:extLst>
          </p:cNvPr>
          <p:cNvPicPr>
            <a:picLocks noChangeAspect="1"/>
          </p:cNvPicPr>
          <p:nvPr/>
        </p:nvPicPr>
        <p:blipFill>
          <a:blip r:embed="rId2"/>
          <a:stretch>
            <a:fillRect/>
          </a:stretch>
        </p:blipFill>
        <p:spPr>
          <a:xfrm>
            <a:off x="425930" y="1033642"/>
            <a:ext cx="10736292" cy="3511130"/>
          </a:xfrm>
          <a:prstGeom prst="rect">
            <a:avLst/>
          </a:prstGeom>
        </p:spPr>
      </p:pic>
    </p:spTree>
    <p:extLst>
      <p:ext uri="{BB962C8B-B14F-4D97-AF65-F5344CB8AC3E}">
        <p14:creationId xmlns:p14="http://schemas.microsoft.com/office/powerpoint/2010/main" val="270706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EE5A-ED10-6C24-17A5-C45E76D4E03F}"/>
              </a:ext>
            </a:extLst>
          </p:cNvPr>
          <p:cNvSpPr>
            <a:spLocks noGrp="1"/>
          </p:cNvSpPr>
          <p:nvPr>
            <p:ph type="title"/>
          </p:nvPr>
        </p:nvSpPr>
        <p:spPr>
          <a:xfrm>
            <a:off x="557382" y="365760"/>
            <a:ext cx="10612790" cy="1771259"/>
          </a:xfrm>
        </p:spPr>
        <p:txBody>
          <a:bodyPr vert="horz" lIns="91440" tIns="45720" rIns="91440" bIns="45720" rtlCol="0" anchor="t">
            <a:noAutofit/>
          </a:bodyPr>
          <a:lstStyle/>
          <a:p>
            <a:pPr algn="just"/>
            <a:r>
              <a:rPr lang="en-US" sz="6600" dirty="0">
                <a:latin typeface="Calibri"/>
                <a:cs typeface="Calibri"/>
              </a:rPr>
              <a:t>4. </a:t>
            </a:r>
            <a:r>
              <a:rPr lang="en-US" sz="6600" dirty="0">
                <a:latin typeface="Calibri"/>
                <a:ea typeface="+mj-lt"/>
                <a:cs typeface="+mj-lt"/>
              </a:rPr>
              <a:t>Night Shift Manpower Planning</a:t>
            </a:r>
            <a:endParaRPr lang="en-US" sz="6600" b="1" dirty="0">
              <a:latin typeface="Calibri"/>
              <a:cs typeface="Calibri"/>
            </a:endParaRPr>
          </a:p>
        </p:txBody>
      </p:sp>
      <p:sp>
        <p:nvSpPr>
          <p:cNvPr id="3" name="Content Placeholder 2">
            <a:extLst>
              <a:ext uri="{FF2B5EF4-FFF2-40B4-BE49-F238E27FC236}">
                <a16:creationId xmlns:a16="http://schemas.microsoft.com/office/drawing/2014/main" id="{D474B844-560E-38A0-98FF-0E6C77D2F365}"/>
              </a:ext>
            </a:extLst>
          </p:cNvPr>
          <p:cNvSpPr>
            <a:spLocks noGrp="1"/>
          </p:cNvSpPr>
          <p:nvPr>
            <p:ph idx="1"/>
          </p:nvPr>
        </p:nvSpPr>
        <p:spPr>
          <a:xfrm>
            <a:off x="557382" y="2231366"/>
            <a:ext cx="10608189" cy="4351337"/>
          </a:xfrm>
        </p:spPr>
        <p:txBody>
          <a:bodyPr vert="horz" lIns="91440" tIns="45720" rIns="91440" bIns="45720" rtlCol="0" anchor="t">
            <a:normAutofit/>
          </a:bodyPr>
          <a:lstStyle/>
          <a:p>
            <a:pPr algn="just"/>
            <a:r>
              <a:rPr lang="en-US" sz="2800" dirty="0">
                <a:solidFill>
                  <a:schemeClr val="tx1">
                    <a:lumMod val="95000"/>
                    <a:lumOff val="5000"/>
                  </a:schemeClr>
                </a:solidFill>
                <a:latin typeface="Calibri"/>
                <a:ea typeface="+mn-lt"/>
                <a:cs typeface="+mn-lt"/>
              </a:rPr>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given as follows:</a:t>
            </a:r>
            <a:endParaRPr lang="en-US" sz="2800" dirty="0">
              <a:solidFill>
                <a:schemeClr val="tx1">
                  <a:lumMod val="95000"/>
                  <a:lumOff val="5000"/>
                </a:schemeClr>
              </a:solidFill>
              <a:latin typeface="Calibri"/>
              <a:cs typeface="Calibri"/>
            </a:endParaRPr>
          </a:p>
        </p:txBody>
      </p:sp>
      <p:pic>
        <p:nvPicPr>
          <p:cNvPr id="4" name="Picture 3" descr="A close-up of a phone number&#10;&#10;Description automatically generated">
            <a:extLst>
              <a:ext uri="{FF2B5EF4-FFF2-40B4-BE49-F238E27FC236}">
                <a16:creationId xmlns:a16="http://schemas.microsoft.com/office/drawing/2014/main" id="{18F5F75E-CE16-A523-FEC6-41C97F01D060}"/>
              </a:ext>
            </a:extLst>
          </p:cNvPr>
          <p:cNvPicPr>
            <a:picLocks noChangeAspect="1"/>
          </p:cNvPicPr>
          <p:nvPr/>
        </p:nvPicPr>
        <p:blipFill>
          <a:blip r:embed="rId2"/>
          <a:stretch>
            <a:fillRect/>
          </a:stretch>
        </p:blipFill>
        <p:spPr>
          <a:xfrm>
            <a:off x="555325" y="4788020"/>
            <a:ext cx="10621272" cy="1695808"/>
          </a:xfrm>
          <a:prstGeom prst="rect">
            <a:avLst/>
          </a:prstGeom>
        </p:spPr>
      </p:pic>
    </p:spTree>
    <p:extLst>
      <p:ext uri="{BB962C8B-B14F-4D97-AF65-F5344CB8AC3E}">
        <p14:creationId xmlns:p14="http://schemas.microsoft.com/office/powerpoint/2010/main" val="278936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6E094-A1F0-54BB-D634-2578D565E9C2}"/>
              </a:ext>
            </a:extLst>
          </p:cNvPr>
          <p:cNvSpPr>
            <a:spLocks noGrp="1"/>
          </p:cNvSpPr>
          <p:nvPr>
            <p:ph idx="1"/>
          </p:nvPr>
        </p:nvSpPr>
        <p:spPr>
          <a:xfrm>
            <a:off x="528627" y="362310"/>
            <a:ext cx="10579435" cy="6191638"/>
          </a:xfrm>
        </p:spPr>
        <p:txBody>
          <a:bodyPr vert="horz" lIns="91440" tIns="45720" rIns="91440" bIns="45720" rtlCol="0" anchor="t">
            <a:normAutofit/>
          </a:bodyPr>
          <a:lstStyle/>
          <a:p>
            <a:pPr algn="just"/>
            <a:r>
              <a:rPr lang="en-US" sz="2800" dirty="0">
                <a:latin typeface="Calibri"/>
                <a:ea typeface="+mn-lt"/>
                <a:cs typeface="+mn-lt"/>
              </a:rPr>
              <a:t>I need to propose a manpower plan for each time bucket throughout the day by keeping the maximum abandon rate at 10%.</a:t>
            </a:r>
            <a:endParaRPr lang="en-US" sz="2800">
              <a:latin typeface="Calibri"/>
              <a:cs typeface="Calibri"/>
            </a:endParaRPr>
          </a:p>
          <a:p>
            <a:pPr algn="just"/>
            <a:r>
              <a:rPr lang="en-US" sz="2800" dirty="0">
                <a:latin typeface="Calibri"/>
                <a:ea typeface="+mn-lt"/>
                <a:cs typeface="+mn-lt"/>
              </a:rPr>
              <a:t>To do this, I first created a column named day of the month using day() in excel which gives the day of the month using </a:t>
            </a:r>
            <a:r>
              <a:rPr lang="en-US" sz="2800" dirty="0" err="1">
                <a:latin typeface="Calibri"/>
                <a:ea typeface="+mn-lt"/>
                <a:cs typeface="+mn-lt"/>
              </a:rPr>
              <a:t>date_&amp;_time</a:t>
            </a:r>
            <a:r>
              <a:rPr lang="en-US" sz="2800" dirty="0">
                <a:latin typeface="Calibri"/>
                <a:ea typeface="+mn-lt"/>
                <a:cs typeface="+mn-lt"/>
              </a:rPr>
              <a:t> column given the dataset.</a:t>
            </a:r>
            <a:endParaRPr lang="en-US" sz="2800">
              <a:latin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D06CAD14-752C-EC9F-A50D-C5EDC72A0D7D}"/>
              </a:ext>
            </a:extLst>
          </p:cNvPr>
          <p:cNvPicPr>
            <a:picLocks noChangeAspect="1"/>
          </p:cNvPicPr>
          <p:nvPr/>
        </p:nvPicPr>
        <p:blipFill>
          <a:blip r:embed="rId2"/>
          <a:stretch>
            <a:fillRect/>
          </a:stretch>
        </p:blipFill>
        <p:spPr>
          <a:xfrm>
            <a:off x="526572" y="2676972"/>
            <a:ext cx="10592519" cy="3833186"/>
          </a:xfrm>
          <a:prstGeom prst="rect">
            <a:avLst/>
          </a:prstGeom>
        </p:spPr>
      </p:pic>
    </p:spTree>
    <p:extLst>
      <p:ext uri="{BB962C8B-B14F-4D97-AF65-F5344CB8AC3E}">
        <p14:creationId xmlns:p14="http://schemas.microsoft.com/office/powerpoint/2010/main" val="325374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12C6D-C513-2C15-741A-C3BA0E0EDB33}"/>
              </a:ext>
            </a:extLst>
          </p:cNvPr>
          <p:cNvSpPr>
            <a:spLocks noGrp="1"/>
          </p:cNvSpPr>
          <p:nvPr>
            <p:ph idx="1"/>
          </p:nvPr>
        </p:nvSpPr>
        <p:spPr>
          <a:xfrm>
            <a:off x="557382" y="347933"/>
            <a:ext cx="10565057" cy="6177260"/>
          </a:xfrm>
        </p:spPr>
        <p:txBody>
          <a:bodyPr vert="horz" lIns="91440" tIns="45720" rIns="91440" bIns="45720" rtlCol="0" anchor="t">
            <a:normAutofit/>
          </a:bodyPr>
          <a:lstStyle/>
          <a:p>
            <a:pPr marL="0" indent="0" algn="just">
              <a:buNone/>
            </a:pPr>
            <a:r>
              <a:rPr lang="en-US" sz="2800" dirty="0">
                <a:latin typeface="Calibri"/>
                <a:ea typeface="+mn-lt"/>
                <a:cs typeface="+mn-lt"/>
              </a:rPr>
              <a:t>Same assumptions of the day shift will be taken for the night shift too:</a:t>
            </a:r>
            <a:endParaRPr lang="en-US"/>
          </a:p>
          <a:p>
            <a:pPr algn="just"/>
            <a:endParaRPr lang="en-US" sz="3200" dirty="0">
              <a:latin typeface="Calibri"/>
              <a:cs typeface="Calibri"/>
            </a:endParaRPr>
          </a:p>
          <a:p>
            <a:pPr algn="just"/>
            <a:endParaRPr lang="en-US" sz="3200" dirty="0">
              <a:latin typeface="Calibri"/>
              <a:cs typeface="Calibri"/>
            </a:endParaRPr>
          </a:p>
          <a:p>
            <a:pPr algn="just"/>
            <a:endParaRPr lang="en-US" sz="3200" dirty="0">
              <a:latin typeface="Calibri"/>
              <a:ea typeface="+mn-lt"/>
              <a:cs typeface="Calibri"/>
            </a:endParaRPr>
          </a:p>
          <a:p>
            <a:pPr marL="0" indent="0" algn="just">
              <a:buNone/>
            </a:pPr>
            <a:r>
              <a:rPr lang="en-US" sz="2800" dirty="0">
                <a:latin typeface="Calibri"/>
                <a:ea typeface="+mn-lt"/>
                <a:cs typeface="+mn-lt"/>
              </a:rPr>
              <a:t>Pivot tables used for the manpower planning:</a:t>
            </a:r>
            <a:endParaRPr lang="en-US" sz="2800" dirty="0">
              <a:latin typeface="Calibri"/>
              <a:cs typeface="Calibri"/>
            </a:endParaRPr>
          </a:p>
        </p:txBody>
      </p:sp>
      <p:pic>
        <p:nvPicPr>
          <p:cNvPr id="4" name="Picture 3" descr="A screenshot of a cell phone&#10;&#10;Description automatically generated">
            <a:extLst>
              <a:ext uri="{FF2B5EF4-FFF2-40B4-BE49-F238E27FC236}">
                <a16:creationId xmlns:a16="http://schemas.microsoft.com/office/drawing/2014/main" id="{1ECF4D27-713B-2E0C-C143-A7EFA33FCFC0}"/>
              </a:ext>
            </a:extLst>
          </p:cNvPr>
          <p:cNvPicPr>
            <a:picLocks noChangeAspect="1"/>
          </p:cNvPicPr>
          <p:nvPr/>
        </p:nvPicPr>
        <p:blipFill>
          <a:blip r:embed="rId2"/>
          <a:stretch>
            <a:fillRect/>
          </a:stretch>
        </p:blipFill>
        <p:spPr>
          <a:xfrm>
            <a:off x="555326" y="831550"/>
            <a:ext cx="10578140" cy="201750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4688D26-359B-B42B-3B72-BCA637F9B991}"/>
              </a:ext>
            </a:extLst>
          </p:cNvPr>
          <p:cNvPicPr>
            <a:picLocks noChangeAspect="1"/>
          </p:cNvPicPr>
          <p:nvPr/>
        </p:nvPicPr>
        <p:blipFill>
          <a:blip r:embed="rId3"/>
          <a:stretch>
            <a:fillRect/>
          </a:stretch>
        </p:blipFill>
        <p:spPr>
          <a:xfrm>
            <a:off x="550472" y="3424596"/>
            <a:ext cx="5239468" cy="309993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D4108F9-C122-8250-CBD4-F70D1DFCC829}"/>
              </a:ext>
            </a:extLst>
          </p:cNvPr>
          <p:cNvPicPr>
            <a:picLocks noChangeAspect="1"/>
          </p:cNvPicPr>
          <p:nvPr/>
        </p:nvPicPr>
        <p:blipFill>
          <a:blip r:embed="rId4"/>
          <a:stretch>
            <a:fillRect/>
          </a:stretch>
        </p:blipFill>
        <p:spPr>
          <a:xfrm>
            <a:off x="6137514" y="3420103"/>
            <a:ext cx="4992180" cy="3108926"/>
          </a:xfrm>
          <a:prstGeom prst="rect">
            <a:avLst/>
          </a:prstGeom>
        </p:spPr>
      </p:pic>
    </p:spTree>
    <p:extLst>
      <p:ext uri="{BB962C8B-B14F-4D97-AF65-F5344CB8AC3E}">
        <p14:creationId xmlns:p14="http://schemas.microsoft.com/office/powerpoint/2010/main" val="389479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4EA43-78B0-F62E-4DEA-993FFC291E4B}"/>
              </a:ext>
            </a:extLst>
          </p:cNvPr>
          <p:cNvSpPr>
            <a:spLocks noGrp="1"/>
          </p:cNvSpPr>
          <p:nvPr>
            <p:ph idx="1"/>
          </p:nvPr>
        </p:nvSpPr>
        <p:spPr>
          <a:xfrm>
            <a:off x="312966" y="319178"/>
            <a:ext cx="10795095" cy="6220393"/>
          </a:xfrm>
        </p:spPr>
        <p:txBody>
          <a:bodyPr vert="horz" lIns="91440" tIns="45720" rIns="91440" bIns="45720" rtlCol="0" anchor="t">
            <a:normAutofit/>
          </a:bodyPr>
          <a:lstStyle/>
          <a:p>
            <a:pPr marL="0" indent="0" algn="just">
              <a:buNone/>
            </a:pPr>
            <a:r>
              <a:rPr lang="en-US" sz="2200" dirty="0">
                <a:latin typeface="Calibri"/>
                <a:ea typeface="+mn-lt"/>
                <a:cs typeface="+mn-lt"/>
              </a:rPr>
              <a:t>Now, we calculated</a:t>
            </a:r>
            <a:endParaRPr lang="en-US" sz="2200" dirty="0">
              <a:latin typeface="Calibri"/>
              <a:cs typeface="Calibri"/>
            </a:endParaRPr>
          </a:p>
          <a:p>
            <a:pPr algn="just"/>
            <a:r>
              <a:rPr lang="en-US" sz="2200" dirty="0">
                <a:latin typeface="Calibri"/>
                <a:ea typeface="+mn-lt"/>
                <a:cs typeface="+mn-lt"/>
              </a:rPr>
              <a:t>Total incoming calls per day = 5130 calls</a:t>
            </a:r>
            <a:endParaRPr lang="en-US" sz="2200" dirty="0">
              <a:latin typeface="Calibri"/>
              <a:cs typeface="Calibri"/>
            </a:endParaRPr>
          </a:p>
          <a:p>
            <a:pPr algn="just"/>
            <a:r>
              <a:rPr lang="en-US" sz="2200" dirty="0">
                <a:latin typeface="Calibri"/>
                <a:ea typeface="+mn-lt"/>
                <a:cs typeface="+mn-lt"/>
              </a:rPr>
              <a:t>Average time required to answer a call = average of call seconds(s) for each time bucket = 198.18 seconds</a:t>
            </a:r>
            <a:endParaRPr lang="en-US" sz="2200" dirty="0">
              <a:latin typeface="Calibri"/>
              <a:cs typeface="Calibri"/>
            </a:endParaRPr>
          </a:p>
          <a:p>
            <a:pPr algn="just"/>
            <a:r>
              <a:rPr lang="en-US" sz="2200" dirty="0">
                <a:latin typeface="Calibri"/>
                <a:ea typeface="+mn-lt"/>
                <a:cs typeface="+mn-lt"/>
              </a:rPr>
              <a:t>Expected number of calls coming per day at night time (9pm to 9am) is 30% of calls during day hours = 1539 calls</a:t>
            </a:r>
            <a:endParaRPr lang="en-US" sz="2200" dirty="0">
              <a:latin typeface="Calibri"/>
              <a:cs typeface="Calibri"/>
            </a:endParaRPr>
          </a:p>
          <a:p>
            <a:pPr algn="just"/>
            <a:r>
              <a:rPr lang="en-US" sz="2200" dirty="0">
                <a:latin typeface="Calibri"/>
                <a:ea typeface="+mn-lt"/>
                <a:cs typeface="+mn-lt"/>
              </a:rPr>
              <a:t>Hours required to answer calls at night shift = number of calls coming during night time * average time required to answer a call * 0.9(we need to answer 90% of calls) / 3600( converting it to hours) = 76.25 hours</a:t>
            </a:r>
            <a:endParaRPr lang="en-US" sz="2200" dirty="0">
              <a:latin typeface="Calibri"/>
              <a:cs typeface="Calibri"/>
            </a:endParaRPr>
          </a:p>
          <a:p>
            <a:pPr algn="just"/>
            <a:r>
              <a:rPr lang="en-US" sz="2200" dirty="0">
                <a:latin typeface="Calibri"/>
                <a:ea typeface="+mn-lt"/>
                <a:cs typeface="+mn-lt"/>
              </a:rPr>
              <a:t>So, total agents required to answer 90% of calls during night time = time required to answer 90% of calls (in hours) / 4.5 (</a:t>
            </a:r>
            <a:r>
              <a:rPr lang="en-US" sz="2200" dirty="0" err="1">
                <a:latin typeface="Calibri"/>
                <a:ea typeface="+mn-lt"/>
                <a:cs typeface="+mn-lt"/>
              </a:rPr>
              <a:t>i.e</a:t>
            </a:r>
            <a:r>
              <a:rPr lang="en-US" sz="2200" dirty="0">
                <a:latin typeface="Calibri"/>
                <a:ea typeface="+mn-lt"/>
                <a:cs typeface="+mn-lt"/>
              </a:rPr>
              <a:t> occupancy time) = 17</a:t>
            </a:r>
            <a:endParaRPr lang="en-US" sz="2200" dirty="0">
              <a:latin typeface="Calibri"/>
              <a:cs typeface="Calibri"/>
            </a:endParaRPr>
          </a:p>
        </p:txBody>
      </p:sp>
      <p:pic>
        <p:nvPicPr>
          <p:cNvPr id="4" name="Picture 3" descr="A screenshot of a white paper with black text&#10;&#10;Description automatically generated">
            <a:extLst>
              <a:ext uri="{FF2B5EF4-FFF2-40B4-BE49-F238E27FC236}">
                <a16:creationId xmlns:a16="http://schemas.microsoft.com/office/drawing/2014/main" id="{3891BB1E-FE47-A87B-77C2-9F0837CE97EC}"/>
              </a:ext>
            </a:extLst>
          </p:cNvPr>
          <p:cNvPicPr>
            <a:picLocks noChangeAspect="1"/>
          </p:cNvPicPr>
          <p:nvPr/>
        </p:nvPicPr>
        <p:blipFill>
          <a:blip r:embed="rId2"/>
          <a:stretch>
            <a:fillRect/>
          </a:stretch>
        </p:blipFill>
        <p:spPr>
          <a:xfrm>
            <a:off x="312966" y="4859547"/>
            <a:ext cx="10795094" cy="1679275"/>
          </a:xfrm>
          <a:prstGeom prst="rect">
            <a:avLst/>
          </a:prstGeom>
        </p:spPr>
      </p:pic>
    </p:spTree>
    <p:extLst>
      <p:ext uri="{BB962C8B-B14F-4D97-AF65-F5344CB8AC3E}">
        <p14:creationId xmlns:p14="http://schemas.microsoft.com/office/powerpoint/2010/main" val="94306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61842-1097-7535-8AEF-E7FE1106D16B}"/>
              </a:ext>
            </a:extLst>
          </p:cNvPr>
          <p:cNvSpPr>
            <a:spLocks noGrp="1"/>
          </p:cNvSpPr>
          <p:nvPr>
            <p:ph idx="1"/>
          </p:nvPr>
        </p:nvSpPr>
        <p:spPr>
          <a:xfrm>
            <a:off x="399231" y="362310"/>
            <a:ext cx="10766340" cy="6220393"/>
          </a:xfrm>
        </p:spPr>
        <p:txBody>
          <a:bodyPr vert="horz" lIns="91440" tIns="45720" rIns="91440" bIns="45720" rtlCol="0" anchor="t">
            <a:normAutofit fontScale="92500" lnSpcReduction="10000"/>
          </a:bodyPr>
          <a:lstStyle/>
          <a:p>
            <a:pPr marL="0" indent="0" algn="just">
              <a:buNone/>
            </a:pPr>
            <a:r>
              <a:rPr lang="en-US" sz="2600" dirty="0">
                <a:latin typeface="Calibri"/>
                <a:ea typeface="+mn-lt"/>
                <a:cs typeface="+mn-lt"/>
              </a:rPr>
              <a:t>Now, we can calculate the number of agents required to answer the call during night shift for each time bucket = total number of agents required * time distribution for each time bucket</a:t>
            </a:r>
            <a:endParaRPr lang="en-US" sz="2600"/>
          </a:p>
          <a:p>
            <a:pPr algn="just"/>
            <a:endParaRPr lang="en-US" sz="2400" dirty="0">
              <a:latin typeface="Calibri"/>
              <a:cs typeface="Calibri"/>
            </a:endParaRPr>
          </a:p>
          <a:p>
            <a:pPr algn="just"/>
            <a:endParaRPr lang="en-US" sz="2400" dirty="0">
              <a:latin typeface="Calibri"/>
              <a:cs typeface="Calibri"/>
            </a:endParaRPr>
          </a:p>
          <a:p>
            <a:pPr algn="just"/>
            <a:endParaRPr lang="en-US" sz="2400" dirty="0">
              <a:latin typeface="Calibri"/>
              <a:cs typeface="Calibri"/>
            </a:endParaRPr>
          </a:p>
          <a:p>
            <a:pPr algn="just"/>
            <a:endParaRPr lang="en-US" sz="2400" dirty="0">
              <a:latin typeface="Calibri"/>
              <a:cs typeface="Calibri"/>
            </a:endParaRPr>
          </a:p>
          <a:p>
            <a:pPr algn="just"/>
            <a:endParaRPr lang="en-US" sz="2400" dirty="0">
              <a:latin typeface="Calibri"/>
              <a:cs typeface="Calibri"/>
            </a:endParaRPr>
          </a:p>
          <a:p>
            <a:pPr algn="just"/>
            <a:endParaRPr lang="en-US" sz="2400" dirty="0">
              <a:latin typeface="Calibri"/>
              <a:cs typeface="Calibri"/>
            </a:endParaRPr>
          </a:p>
          <a:p>
            <a:pPr marL="0" indent="0" algn="just">
              <a:buNone/>
            </a:pPr>
            <a:endParaRPr lang="en-US" sz="2400" dirty="0">
              <a:latin typeface="Calibri"/>
              <a:ea typeface="+mn-lt"/>
              <a:cs typeface="+mn-lt"/>
            </a:endParaRPr>
          </a:p>
          <a:p>
            <a:pPr marL="0" indent="0" algn="just">
              <a:buNone/>
            </a:pPr>
            <a:r>
              <a:rPr lang="en-US" sz="2600" dirty="0">
                <a:latin typeface="Calibri"/>
                <a:ea typeface="+mn-lt"/>
                <a:cs typeface="+mn-lt"/>
              </a:rPr>
              <a:t>Insight Gained</a:t>
            </a:r>
          </a:p>
          <a:p>
            <a:pPr algn="just"/>
            <a:r>
              <a:rPr lang="en-US" sz="2600" dirty="0">
                <a:latin typeface="Calibri"/>
                <a:ea typeface="+mn-lt"/>
                <a:cs typeface="+mn-lt"/>
              </a:rPr>
              <a:t>After the analysis, in total 17 more agents are required to answer 90% of calls during the night shift and the above screenshot is also showing the number of agents required for each time bucket during night shift.</a:t>
            </a:r>
          </a:p>
        </p:txBody>
      </p:sp>
      <p:pic>
        <p:nvPicPr>
          <p:cNvPr id="4" name="Picture 3" descr="A table with numbers and letters&#10;&#10;Description automatically generated">
            <a:extLst>
              <a:ext uri="{FF2B5EF4-FFF2-40B4-BE49-F238E27FC236}">
                <a16:creationId xmlns:a16="http://schemas.microsoft.com/office/drawing/2014/main" id="{7554CF7B-3435-2F20-7451-022D07B0824E}"/>
              </a:ext>
            </a:extLst>
          </p:cNvPr>
          <p:cNvPicPr>
            <a:picLocks noChangeAspect="1"/>
          </p:cNvPicPr>
          <p:nvPr/>
        </p:nvPicPr>
        <p:blipFill>
          <a:blip r:embed="rId2"/>
          <a:stretch>
            <a:fillRect/>
          </a:stretch>
        </p:blipFill>
        <p:spPr>
          <a:xfrm>
            <a:off x="397175" y="1376722"/>
            <a:ext cx="10779424" cy="3572593"/>
          </a:xfrm>
          <a:prstGeom prst="rect">
            <a:avLst/>
          </a:prstGeom>
        </p:spPr>
      </p:pic>
    </p:spTree>
    <p:extLst>
      <p:ext uri="{BB962C8B-B14F-4D97-AF65-F5344CB8AC3E}">
        <p14:creationId xmlns:p14="http://schemas.microsoft.com/office/powerpoint/2010/main" val="225538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360F-B15C-441D-B657-928C498DD5FC}"/>
              </a:ext>
            </a:extLst>
          </p:cNvPr>
          <p:cNvSpPr>
            <a:spLocks noGrp="1"/>
          </p:cNvSpPr>
          <p:nvPr>
            <p:ph type="title"/>
          </p:nvPr>
        </p:nvSpPr>
        <p:spPr>
          <a:xfrm>
            <a:off x="427986" y="365760"/>
            <a:ext cx="10756563" cy="1066770"/>
          </a:xfrm>
        </p:spPr>
        <p:txBody>
          <a:bodyPr vert="horz" lIns="91440" tIns="45720" rIns="91440" bIns="45720" rtlCol="0" anchor="t">
            <a:noAutofit/>
          </a:bodyPr>
          <a:lstStyle/>
          <a:p>
            <a:pPr algn="just"/>
            <a:r>
              <a:rPr lang="en-US" sz="8000" dirty="0">
                <a:latin typeface="Calibri"/>
                <a:ea typeface="+mj-lt"/>
                <a:cs typeface="+mj-lt"/>
              </a:rPr>
              <a:t>Insights</a:t>
            </a:r>
            <a:endParaRPr lang="en-US" sz="8000">
              <a:latin typeface="Calibri"/>
              <a:cs typeface="Calibri"/>
            </a:endParaRPr>
          </a:p>
        </p:txBody>
      </p:sp>
      <p:sp>
        <p:nvSpPr>
          <p:cNvPr id="3" name="Content Placeholder 2">
            <a:extLst>
              <a:ext uri="{FF2B5EF4-FFF2-40B4-BE49-F238E27FC236}">
                <a16:creationId xmlns:a16="http://schemas.microsoft.com/office/drawing/2014/main" id="{1AC0FE9B-E869-F170-FB21-43FA6F44A775}"/>
              </a:ext>
            </a:extLst>
          </p:cNvPr>
          <p:cNvSpPr>
            <a:spLocks noGrp="1"/>
          </p:cNvSpPr>
          <p:nvPr>
            <p:ph idx="1"/>
          </p:nvPr>
        </p:nvSpPr>
        <p:spPr>
          <a:xfrm>
            <a:off x="427986" y="1498122"/>
            <a:ext cx="10751962" cy="4998316"/>
          </a:xfrm>
        </p:spPr>
        <p:txBody>
          <a:bodyPr vert="horz" lIns="91440" tIns="45720" rIns="91440" bIns="45720" rtlCol="0" anchor="t">
            <a:noAutofit/>
          </a:bodyPr>
          <a:lstStyle/>
          <a:p>
            <a:pPr marL="0" indent="0" algn="just">
              <a:buNone/>
            </a:pPr>
            <a:r>
              <a:rPr lang="en-US" sz="2300" dirty="0">
                <a:latin typeface="Calibri"/>
                <a:ea typeface="+mn-lt"/>
                <a:cs typeface="+mn-lt"/>
              </a:rPr>
              <a:t>After the analysis, various insights has been found:</a:t>
            </a:r>
            <a:endParaRPr lang="en-US" sz="2300">
              <a:latin typeface="Calibri"/>
              <a:cs typeface="Calibri"/>
            </a:endParaRPr>
          </a:p>
          <a:p>
            <a:pPr marL="0" indent="0" algn="just">
              <a:buNone/>
            </a:pPr>
            <a:r>
              <a:rPr lang="en-US" sz="2300" dirty="0">
                <a:latin typeface="Calibri"/>
                <a:ea typeface="+mn-lt"/>
                <a:cs typeface="+mn-lt"/>
              </a:rPr>
              <a:t>1) The company requires 17 to 19 more agents to handle 90% of calls during night shift.</a:t>
            </a:r>
            <a:endParaRPr lang="en-US" sz="2300">
              <a:latin typeface="Calibri"/>
              <a:cs typeface="Calibri"/>
            </a:endParaRPr>
          </a:p>
          <a:p>
            <a:pPr marL="0" indent="0" algn="just">
              <a:buNone/>
            </a:pPr>
            <a:r>
              <a:rPr lang="en-US" sz="2300" dirty="0">
                <a:latin typeface="Calibri"/>
                <a:ea typeface="+mn-lt"/>
                <a:cs typeface="+mn-lt"/>
              </a:rPr>
              <a:t>2) The company required 57 more agents to answer 90% of calls during day shift.</a:t>
            </a:r>
            <a:endParaRPr lang="en-US" sz="2300">
              <a:latin typeface="Calibri"/>
              <a:cs typeface="Calibri"/>
            </a:endParaRPr>
          </a:p>
          <a:p>
            <a:pPr marL="0" indent="0" algn="just">
              <a:buNone/>
            </a:pPr>
            <a:r>
              <a:rPr lang="en-US" sz="2300" dirty="0">
                <a:latin typeface="Calibri"/>
                <a:ea typeface="+mn-lt"/>
                <a:cs typeface="+mn-lt"/>
              </a:rPr>
              <a:t>3) The staffing issue can be solved by hiring new agents for day shift and by changing the shift of some of the day staff to night shift.</a:t>
            </a:r>
            <a:endParaRPr lang="en-US" sz="2300">
              <a:latin typeface="Calibri"/>
              <a:cs typeface="Calibri"/>
            </a:endParaRPr>
          </a:p>
          <a:p>
            <a:pPr marL="0" indent="0" algn="just">
              <a:buNone/>
            </a:pPr>
            <a:r>
              <a:rPr lang="en-US" sz="2300" dirty="0">
                <a:latin typeface="Calibri"/>
                <a:ea typeface="+mn-lt"/>
                <a:cs typeface="+mn-lt"/>
              </a:rPr>
              <a:t>4) As, the company’s peak hours are during morning and afternoon, then they can shift the evening staff to this time of the day.</a:t>
            </a:r>
            <a:endParaRPr lang="en-US" sz="2300">
              <a:latin typeface="Calibri"/>
              <a:cs typeface="Calibri"/>
            </a:endParaRPr>
          </a:p>
          <a:p>
            <a:pPr marL="0" indent="0" algn="just">
              <a:buNone/>
            </a:pPr>
            <a:r>
              <a:rPr lang="en-US" sz="2300" dirty="0">
                <a:latin typeface="Calibri"/>
                <a:ea typeface="+mn-lt"/>
                <a:cs typeface="+mn-lt"/>
              </a:rPr>
              <a:t>5) Also, some of the morning staff should start their shift early at 5am instead of 9am to reduce abandon rate.</a:t>
            </a:r>
            <a:endParaRPr lang="en-US" sz="2300">
              <a:latin typeface="Calibri"/>
              <a:cs typeface="Calibri"/>
            </a:endParaRPr>
          </a:p>
          <a:p>
            <a:pPr marL="0" indent="0" algn="just">
              <a:buNone/>
            </a:pPr>
            <a:r>
              <a:rPr lang="en-US" sz="2300" dirty="0">
                <a:latin typeface="Calibri"/>
                <a:ea typeface="+mn-lt"/>
                <a:cs typeface="+mn-lt"/>
              </a:rPr>
              <a:t>6) Overall, the company should create 3 shifts that are morning, evening and night so that they can provide 24/7 support to their customers.</a:t>
            </a:r>
            <a:endParaRPr lang="en-US" sz="2300">
              <a:latin typeface="Calibri"/>
              <a:cs typeface="Calibri"/>
            </a:endParaRPr>
          </a:p>
        </p:txBody>
      </p:sp>
    </p:spTree>
    <p:extLst>
      <p:ext uri="{BB962C8B-B14F-4D97-AF65-F5344CB8AC3E}">
        <p14:creationId xmlns:p14="http://schemas.microsoft.com/office/powerpoint/2010/main" val="103942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F7F4-B37C-E6C7-6C29-BC8C827147A8}"/>
              </a:ext>
            </a:extLst>
          </p:cNvPr>
          <p:cNvSpPr>
            <a:spLocks noGrp="1"/>
          </p:cNvSpPr>
          <p:nvPr>
            <p:ph type="title"/>
          </p:nvPr>
        </p:nvSpPr>
        <p:spPr>
          <a:xfrm>
            <a:off x="550862" y="290483"/>
            <a:ext cx="11091600" cy="1332000"/>
          </a:xfrm>
        </p:spPr>
        <p:txBody>
          <a:bodyPr>
            <a:noAutofit/>
          </a:bodyPr>
          <a:lstStyle/>
          <a:p>
            <a:r>
              <a:rPr lang="en-US" sz="8800">
                <a:latin typeface="Calibri"/>
                <a:ea typeface="+mj-lt"/>
                <a:cs typeface="+mj-lt"/>
              </a:rPr>
              <a:t>Project Description</a:t>
            </a:r>
            <a:endParaRPr lang="en-US" sz="8800">
              <a:latin typeface="Calibri"/>
              <a:cs typeface="Calibri"/>
            </a:endParaRPr>
          </a:p>
        </p:txBody>
      </p:sp>
      <p:sp>
        <p:nvSpPr>
          <p:cNvPr id="3" name="Content Placeholder 2">
            <a:extLst>
              <a:ext uri="{FF2B5EF4-FFF2-40B4-BE49-F238E27FC236}">
                <a16:creationId xmlns:a16="http://schemas.microsoft.com/office/drawing/2014/main" id="{C1020E41-220D-0E90-4E0F-B677F4DA9672}"/>
              </a:ext>
            </a:extLst>
          </p:cNvPr>
          <p:cNvSpPr>
            <a:spLocks noGrp="1"/>
          </p:cNvSpPr>
          <p:nvPr>
            <p:ph idx="1"/>
          </p:nvPr>
        </p:nvSpPr>
        <p:spPr>
          <a:xfrm>
            <a:off x="550863" y="1710634"/>
            <a:ext cx="10644576" cy="4928528"/>
          </a:xfrm>
        </p:spPr>
        <p:txBody>
          <a:bodyPr vert="horz" wrap="square" lIns="0" tIns="0" rIns="0" bIns="0" rtlCol="0" anchor="t">
            <a:noAutofit/>
          </a:bodyPr>
          <a:lstStyle/>
          <a:p>
            <a:pPr algn="just"/>
            <a:r>
              <a:rPr lang="en-US" sz="2400" dirty="0">
                <a:solidFill>
                  <a:schemeClr val="tx1">
                    <a:lumMod val="95000"/>
                    <a:lumOff val="5000"/>
                  </a:schemeClr>
                </a:solidFill>
                <a:latin typeface="Calibri"/>
                <a:ea typeface="+mj-lt"/>
                <a:cs typeface="+mj-lt"/>
              </a:rPr>
              <a:t>The project focuses on Customer Experience (CX) analytics, specifically on the inbound calling team of a company named ABC which operates in the insurance sector. </a:t>
            </a:r>
          </a:p>
          <a:p>
            <a:pPr algn="just"/>
            <a:r>
              <a:rPr lang="en-US" sz="2400" dirty="0">
                <a:solidFill>
                  <a:schemeClr val="tx1">
                    <a:lumMod val="95000"/>
                    <a:lumOff val="5000"/>
                  </a:schemeClr>
                </a:solidFill>
                <a:latin typeface="Calibri"/>
                <a:ea typeface="+mn-lt"/>
                <a:cs typeface="+mn-lt"/>
              </a:rPr>
              <a:t>A Customer Experience (CX) team plays a crucial role in a company. They analyze customer’s feedback and data, derive insights from it, and share these insights with the rest of the organization. </a:t>
            </a:r>
            <a:endParaRPr lang="en-US" sz="2400">
              <a:solidFill>
                <a:schemeClr val="tx1">
                  <a:lumMod val="95000"/>
                  <a:lumOff val="5000"/>
                </a:schemeClr>
              </a:solidFill>
              <a:latin typeface="Calibri"/>
              <a:ea typeface="+mn-lt"/>
              <a:cs typeface="Calibri"/>
            </a:endParaRPr>
          </a:p>
          <a:p>
            <a:pPr algn="just"/>
            <a:r>
              <a:rPr lang="en-US" sz="2400" dirty="0">
                <a:solidFill>
                  <a:schemeClr val="tx1">
                    <a:lumMod val="95000"/>
                    <a:lumOff val="5000"/>
                  </a:schemeClr>
                </a:solidFill>
                <a:latin typeface="Calibri"/>
                <a:ea typeface="+mn-lt"/>
                <a:cs typeface="+mn-lt"/>
              </a:rPr>
              <a:t>Inbound customer support, involves handling incoming calls from existing or prospective customers. The goal is to attract, engage, and delight customers, turning them into loyal advocates for the business.</a:t>
            </a:r>
            <a:endParaRPr lang="en-US" sz="2400">
              <a:solidFill>
                <a:schemeClr val="tx1">
                  <a:lumMod val="95000"/>
                  <a:lumOff val="5000"/>
                </a:schemeClr>
              </a:solidFill>
              <a:latin typeface="Calibri"/>
              <a:ea typeface="Source Sans Pro"/>
              <a:cs typeface="Calibri"/>
            </a:endParaRPr>
          </a:p>
          <a:p>
            <a:pPr algn="just"/>
            <a:r>
              <a:rPr lang="en-US" sz="2400" dirty="0">
                <a:solidFill>
                  <a:schemeClr val="tx1">
                    <a:lumMod val="95000"/>
                    <a:lumOff val="5000"/>
                  </a:schemeClr>
                </a:solidFill>
                <a:latin typeface="Calibri"/>
                <a:ea typeface="+mn-lt"/>
                <a:cs typeface="+mn-lt"/>
              </a:rPr>
              <a:t>I have been provided with a dataset and I will be using analytical skills to understand the trends in the call volume of the CX team and derive valuable insights from it.</a:t>
            </a:r>
            <a:endParaRPr lang="en-US" sz="2400">
              <a:solidFill>
                <a:schemeClr val="tx1">
                  <a:lumMod val="95000"/>
                  <a:lumOff val="5000"/>
                </a:schemeClr>
              </a:solidFill>
              <a:latin typeface="Calibri"/>
              <a:ea typeface="Source Sans Pro"/>
              <a:cs typeface="Calibri"/>
            </a:endParaRPr>
          </a:p>
          <a:p>
            <a:pPr algn="just"/>
            <a:endParaRPr lang="en-US" sz="2400" dirty="0">
              <a:solidFill>
                <a:schemeClr val="tx1"/>
              </a:solidFill>
              <a:latin typeface="Source Sans Pro"/>
              <a:ea typeface="Source Sans Pro"/>
              <a:cs typeface="Calibri"/>
            </a:endParaRPr>
          </a:p>
        </p:txBody>
      </p:sp>
    </p:spTree>
    <p:extLst>
      <p:ext uri="{BB962C8B-B14F-4D97-AF65-F5344CB8AC3E}">
        <p14:creationId xmlns:p14="http://schemas.microsoft.com/office/powerpoint/2010/main" val="304482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A4CD-8BFF-7B55-83E0-CC67C03D98EB}"/>
              </a:ext>
            </a:extLst>
          </p:cNvPr>
          <p:cNvSpPr>
            <a:spLocks noGrp="1"/>
          </p:cNvSpPr>
          <p:nvPr>
            <p:ph type="title"/>
          </p:nvPr>
        </p:nvSpPr>
        <p:spPr>
          <a:xfrm>
            <a:off x="471118" y="365760"/>
            <a:ext cx="10684677" cy="1109903"/>
          </a:xfrm>
        </p:spPr>
        <p:txBody>
          <a:bodyPr vert="horz" lIns="91440" tIns="45720" rIns="91440" bIns="45720" rtlCol="0" anchor="t">
            <a:normAutofit fontScale="90000"/>
          </a:bodyPr>
          <a:lstStyle/>
          <a:p>
            <a:pPr algn="just"/>
            <a:r>
              <a:rPr lang="en-US" sz="8800" dirty="0">
                <a:latin typeface="Calibri"/>
                <a:ea typeface="+mj-lt"/>
                <a:cs typeface="+mj-lt"/>
              </a:rPr>
              <a:t>Project Link:</a:t>
            </a:r>
            <a:endParaRPr lang="en-US" sz="8800" dirty="0">
              <a:latin typeface="Calibri"/>
              <a:cs typeface="Calibri"/>
            </a:endParaRPr>
          </a:p>
        </p:txBody>
      </p:sp>
      <p:sp>
        <p:nvSpPr>
          <p:cNvPr id="3" name="Content Placeholder 2">
            <a:extLst>
              <a:ext uri="{FF2B5EF4-FFF2-40B4-BE49-F238E27FC236}">
                <a16:creationId xmlns:a16="http://schemas.microsoft.com/office/drawing/2014/main" id="{A00C2CDC-F7C4-C835-86B0-E220B86C2BF8}"/>
              </a:ext>
            </a:extLst>
          </p:cNvPr>
          <p:cNvSpPr>
            <a:spLocks noGrp="1"/>
          </p:cNvSpPr>
          <p:nvPr>
            <p:ph idx="1"/>
          </p:nvPr>
        </p:nvSpPr>
        <p:spPr>
          <a:xfrm>
            <a:off x="471118" y="1713781"/>
            <a:ext cx="10680076" cy="2079714"/>
          </a:xfrm>
        </p:spPr>
        <p:txBody>
          <a:bodyPr vert="horz" lIns="91440" tIns="45720" rIns="91440" bIns="45720" rtlCol="0" anchor="t">
            <a:normAutofit fontScale="92500"/>
          </a:bodyPr>
          <a:lstStyle/>
          <a:p>
            <a:pPr marL="0" indent="0" algn="just">
              <a:buNone/>
            </a:pPr>
            <a:r>
              <a:rPr lang="en-US" sz="6600" dirty="0">
                <a:latin typeface="Calibri"/>
                <a:ea typeface="+mn-lt"/>
                <a:cs typeface="+mn-lt"/>
                <a:hlinkClick r:id="rId2"/>
              </a:rPr>
              <a:t>Google Drive Link </a:t>
            </a:r>
            <a:r>
              <a:rPr lang="en-US" sz="6600" dirty="0">
                <a:latin typeface="Calibri"/>
                <a:ea typeface="+mn-lt"/>
                <a:cs typeface="+mn-lt"/>
              </a:rPr>
              <a:t>For The Project</a:t>
            </a:r>
          </a:p>
          <a:p>
            <a:pPr marL="0" indent="0" algn="just">
              <a:buNone/>
            </a:pPr>
            <a:r>
              <a:rPr lang="en-US" sz="6600" dirty="0">
                <a:latin typeface="Calibri"/>
                <a:ea typeface="+mn-lt"/>
                <a:cs typeface="+mn-lt"/>
              </a:rPr>
              <a:t>Project’s Excel Sheet </a:t>
            </a:r>
            <a:r>
              <a:rPr lang="en-US" sz="6600" dirty="0">
                <a:latin typeface="Calibri"/>
                <a:ea typeface="+mn-lt"/>
                <a:cs typeface="+mn-lt"/>
                <a:hlinkClick r:id="rId3"/>
              </a:rPr>
              <a:t>Link</a:t>
            </a:r>
            <a:endParaRPr lang="en-US" dirty="0">
              <a:latin typeface="Calibri"/>
              <a:cs typeface="Calibri"/>
            </a:endParaRPr>
          </a:p>
        </p:txBody>
      </p:sp>
    </p:spTree>
    <p:extLst>
      <p:ext uri="{BB962C8B-B14F-4D97-AF65-F5344CB8AC3E}">
        <p14:creationId xmlns:p14="http://schemas.microsoft.com/office/powerpoint/2010/main" val="376951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058C-9838-C42A-7AFF-AE113AAC3061}"/>
              </a:ext>
            </a:extLst>
          </p:cNvPr>
          <p:cNvSpPr>
            <a:spLocks noGrp="1"/>
          </p:cNvSpPr>
          <p:nvPr>
            <p:ph type="title"/>
          </p:nvPr>
        </p:nvSpPr>
        <p:spPr>
          <a:xfrm>
            <a:off x="514249" y="983987"/>
            <a:ext cx="10684677" cy="2878316"/>
          </a:xfrm>
        </p:spPr>
        <p:txBody>
          <a:bodyPr>
            <a:noAutofit/>
          </a:bodyPr>
          <a:lstStyle/>
          <a:p>
            <a:pPr algn="ctr"/>
            <a:r>
              <a:rPr lang="en-US" sz="9600" dirty="0">
                <a:latin typeface="Calibri"/>
                <a:cs typeface="Calibri"/>
              </a:rPr>
              <a:t>Thank You</a:t>
            </a:r>
            <a:endParaRPr lang="en-US" sz="9600"/>
          </a:p>
        </p:txBody>
      </p:sp>
    </p:spTree>
    <p:extLst>
      <p:ext uri="{BB962C8B-B14F-4D97-AF65-F5344CB8AC3E}">
        <p14:creationId xmlns:p14="http://schemas.microsoft.com/office/powerpoint/2010/main" val="112173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4959-FD7C-5AD2-1506-68C2CA4B0B5A}"/>
              </a:ext>
            </a:extLst>
          </p:cNvPr>
          <p:cNvSpPr>
            <a:spLocks noGrp="1"/>
          </p:cNvSpPr>
          <p:nvPr>
            <p:ph type="title"/>
          </p:nvPr>
        </p:nvSpPr>
        <p:spPr>
          <a:xfrm>
            <a:off x="550862" y="204218"/>
            <a:ext cx="11091600" cy="1332000"/>
          </a:xfrm>
        </p:spPr>
        <p:txBody>
          <a:bodyPr vert="horz" wrap="square" lIns="0" tIns="0" rIns="0" bIns="0" rtlCol="0" anchor="t" anchorCtr="0">
            <a:noAutofit/>
          </a:bodyPr>
          <a:lstStyle/>
          <a:p>
            <a:pPr algn="just"/>
            <a:r>
              <a:rPr lang="en-US" sz="8800">
                <a:latin typeface="Calibri"/>
                <a:cs typeface="Calibri"/>
              </a:rPr>
              <a:t>Dataset Description</a:t>
            </a:r>
          </a:p>
          <a:p>
            <a:endParaRPr lang="en-US"/>
          </a:p>
        </p:txBody>
      </p:sp>
      <p:sp>
        <p:nvSpPr>
          <p:cNvPr id="3" name="Content Placeholder 2">
            <a:extLst>
              <a:ext uri="{FF2B5EF4-FFF2-40B4-BE49-F238E27FC236}">
                <a16:creationId xmlns:a16="http://schemas.microsoft.com/office/drawing/2014/main" id="{262746CE-4C04-EC63-67DC-B657FF7B4587}"/>
              </a:ext>
            </a:extLst>
          </p:cNvPr>
          <p:cNvSpPr>
            <a:spLocks noGrp="1"/>
          </p:cNvSpPr>
          <p:nvPr>
            <p:ph idx="1"/>
          </p:nvPr>
        </p:nvSpPr>
        <p:spPr>
          <a:xfrm>
            <a:off x="550863" y="1538106"/>
            <a:ext cx="10658953" cy="5115676"/>
          </a:xfrm>
        </p:spPr>
        <p:txBody>
          <a:bodyPr vert="horz" wrap="square" lIns="0" tIns="0" rIns="0" bIns="0" rtlCol="0" anchor="t">
            <a:noAutofit/>
          </a:bodyPr>
          <a:lstStyle/>
          <a:p>
            <a:pPr algn="just"/>
            <a:r>
              <a:rPr lang="en-US" sz="2700" dirty="0">
                <a:solidFill>
                  <a:schemeClr val="tx1">
                    <a:lumMod val="95000"/>
                    <a:lumOff val="5000"/>
                  </a:schemeClr>
                </a:solidFill>
                <a:latin typeface="Calibri"/>
                <a:ea typeface="+mj-ea"/>
                <a:cs typeface="Calibri"/>
              </a:rPr>
              <a:t>I have been provided with a dataset that spans 23 days and includes various details such as the agent's name and ID, the queue time (how long a customer had to wait before connecting with an agent), the time of the call, the duration of the call, and the call status (whether it was abandoned, answered, or transferred), </a:t>
            </a:r>
            <a:r>
              <a:rPr lang="en-US" sz="2700" dirty="0" err="1">
                <a:solidFill>
                  <a:schemeClr val="tx1">
                    <a:lumMod val="95000"/>
                    <a:lumOff val="5000"/>
                  </a:schemeClr>
                </a:solidFill>
                <a:latin typeface="Calibri"/>
                <a:ea typeface="+mj-ea"/>
                <a:cs typeface="Calibri"/>
              </a:rPr>
              <a:t>wrapped_by</a:t>
            </a:r>
            <a:r>
              <a:rPr lang="en-US" sz="2700" dirty="0">
                <a:solidFill>
                  <a:schemeClr val="tx1">
                    <a:lumMod val="95000"/>
                    <a:lumOff val="5000"/>
                  </a:schemeClr>
                </a:solidFill>
                <a:latin typeface="Calibri"/>
                <a:ea typeface="+mj-ea"/>
                <a:cs typeface="Calibri"/>
              </a:rPr>
              <a:t>, ringing and </a:t>
            </a:r>
            <a:r>
              <a:rPr lang="en-US" sz="2700" dirty="0" err="1">
                <a:solidFill>
                  <a:schemeClr val="tx1">
                    <a:lumMod val="95000"/>
                    <a:lumOff val="5000"/>
                  </a:schemeClr>
                </a:solidFill>
                <a:latin typeface="Calibri"/>
                <a:ea typeface="+mj-ea"/>
                <a:cs typeface="Calibri"/>
              </a:rPr>
              <a:t>IVR_Duration</a:t>
            </a:r>
            <a:r>
              <a:rPr lang="en-US" sz="2700" dirty="0">
                <a:solidFill>
                  <a:schemeClr val="tx1">
                    <a:lumMod val="95000"/>
                    <a:lumOff val="5000"/>
                  </a:schemeClr>
                </a:solidFill>
                <a:latin typeface="Calibri"/>
                <a:ea typeface="+mj-ea"/>
                <a:cs typeface="Calibri"/>
              </a:rPr>
              <a:t>.</a:t>
            </a:r>
          </a:p>
          <a:p>
            <a:pPr algn="just"/>
            <a:r>
              <a:rPr lang="en-US" sz="2700" dirty="0">
                <a:solidFill>
                  <a:schemeClr val="tx1">
                    <a:lumMod val="95000"/>
                    <a:lumOff val="5000"/>
                  </a:schemeClr>
                </a:solidFill>
                <a:latin typeface="Calibri"/>
                <a:ea typeface="+mn-lt"/>
                <a:cs typeface="+mn-lt"/>
              </a:rPr>
              <a:t>Here is the brief overview of the given raw dataset:</a:t>
            </a:r>
            <a:endParaRPr lang="en-US" sz="2700" dirty="0">
              <a:solidFill>
                <a:schemeClr val="tx1">
                  <a:lumMod val="95000"/>
                  <a:lumOff val="5000"/>
                </a:schemeClr>
              </a:solidFill>
              <a:latin typeface="Calibri"/>
              <a:ea typeface="+mj-ea"/>
              <a:cs typeface="Calibri"/>
            </a:endParaRPr>
          </a:p>
          <a:p>
            <a:pPr marL="0" indent="0" algn="just">
              <a:buNone/>
            </a:pPr>
            <a:r>
              <a:rPr lang="en-US" sz="2700" dirty="0">
                <a:solidFill>
                  <a:schemeClr val="tx1">
                    <a:lumMod val="95000"/>
                    <a:lumOff val="5000"/>
                  </a:schemeClr>
                </a:solidFill>
                <a:latin typeface="Calibri"/>
                <a:ea typeface="+mn-lt"/>
                <a:cs typeface="+mn-lt"/>
              </a:rPr>
              <a:t>•   Number of observations or rows: </a:t>
            </a:r>
            <a:r>
              <a:rPr lang="en-US" sz="2700" dirty="0">
                <a:solidFill>
                  <a:schemeClr val="tx1">
                    <a:lumMod val="95000"/>
                    <a:lumOff val="5000"/>
                  </a:schemeClr>
                </a:solidFill>
                <a:ea typeface="+mn-lt"/>
                <a:cs typeface="+mn-lt"/>
              </a:rPr>
              <a:t>117989 rows including the header</a:t>
            </a:r>
            <a:endParaRPr lang="en-US" sz="2700" dirty="0">
              <a:solidFill>
                <a:schemeClr val="tx1">
                  <a:lumMod val="95000"/>
                  <a:lumOff val="5000"/>
                </a:schemeClr>
              </a:solidFill>
              <a:latin typeface="Calibri"/>
              <a:ea typeface="+mn-lt"/>
              <a:cs typeface="Calibri"/>
            </a:endParaRPr>
          </a:p>
          <a:p>
            <a:pPr marL="0" indent="0" algn="just">
              <a:buNone/>
            </a:pPr>
            <a:r>
              <a:rPr lang="en-US" sz="2700" dirty="0">
                <a:solidFill>
                  <a:schemeClr val="tx1">
                    <a:lumMod val="95000"/>
                    <a:lumOff val="5000"/>
                  </a:schemeClr>
                </a:solidFill>
                <a:latin typeface="Calibri"/>
                <a:ea typeface="+mn-lt"/>
                <a:cs typeface="+mn-lt"/>
              </a:rPr>
              <a:t>•   Number of variables or columns: 13</a:t>
            </a:r>
          </a:p>
          <a:p>
            <a:pPr marL="0" indent="0" algn="just">
              <a:buNone/>
            </a:pPr>
            <a:r>
              <a:rPr lang="en-US" sz="2700" dirty="0">
                <a:solidFill>
                  <a:schemeClr val="tx1">
                    <a:lumMod val="95000"/>
                    <a:lumOff val="5000"/>
                  </a:schemeClr>
                </a:solidFill>
                <a:latin typeface="Calibri"/>
                <a:ea typeface="Source Sans Pro"/>
                <a:cs typeface="Calibri"/>
              </a:rPr>
              <a:t>Also, agent's name and agent ID contains NA as values for the abandon calls.</a:t>
            </a:r>
          </a:p>
        </p:txBody>
      </p:sp>
    </p:spTree>
    <p:extLst>
      <p:ext uri="{BB962C8B-B14F-4D97-AF65-F5344CB8AC3E}">
        <p14:creationId xmlns:p14="http://schemas.microsoft.com/office/powerpoint/2010/main" val="424561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E3E-C926-093C-72E1-22C37613B70C}"/>
              </a:ext>
            </a:extLst>
          </p:cNvPr>
          <p:cNvSpPr>
            <a:spLocks noGrp="1"/>
          </p:cNvSpPr>
          <p:nvPr>
            <p:ph type="title"/>
          </p:nvPr>
        </p:nvSpPr>
        <p:spPr>
          <a:xfrm>
            <a:off x="550862" y="333615"/>
            <a:ext cx="11091600" cy="1375132"/>
          </a:xfrm>
        </p:spPr>
        <p:txBody>
          <a:bodyPr>
            <a:noAutofit/>
          </a:bodyPr>
          <a:lstStyle/>
          <a:p>
            <a:r>
              <a:rPr lang="en-US" sz="9600">
                <a:latin typeface="Calibri"/>
                <a:ea typeface="+mj-lt"/>
                <a:cs typeface="+mj-lt"/>
              </a:rPr>
              <a:t>Tech-Stack Used</a:t>
            </a:r>
          </a:p>
        </p:txBody>
      </p:sp>
      <p:sp>
        <p:nvSpPr>
          <p:cNvPr id="3" name="Content Placeholder 2">
            <a:extLst>
              <a:ext uri="{FF2B5EF4-FFF2-40B4-BE49-F238E27FC236}">
                <a16:creationId xmlns:a16="http://schemas.microsoft.com/office/drawing/2014/main" id="{9948C7A8-1BFD-076D-0BDD-A9DD05F78F29}"/>
              </a:ext>
            </a:extLst>
          </p:cNvPr>
          <p:cNvSpPr>
            <a:spLocks noGrp="1"/>
          </p:cNvSpPr>
          <p:nvPr>
            <p:ph idx="1"/>
          </p:nvPr>
        </p:nvSpPr>
        <p:spPr>
          <a:xfrm>
            <a:off x="550863" y="1552483"/>
            <a:ext cx="10615822" cy="5029171"/>
          </a:xfrm>
        </p:spPr>
        <p:txBody>
          <a:bodyPr vert="horz" wrap="square" lIns="0" tIns="0" rIns="0" bIns="0" rtlCol="0" anchor="t">
            <a:noAutofit/>
          </a:bodyPr>
          <a:lstStyle/>
          <a:p>
            <a:pPr algn="just"/>
            <a:r>
              <a:rPr lang="en-US" sz="3200" dirty="0">
                <a:solidFill>
                  <a:schemeClr val="tx1"/>
                </a:solidFill>
                <a:latin typeface="Calibri"/>
                <a:ea typeface="+mj-lt"/>
                <a:cs typeface="+mj-lt"/>
              </a:rPr>
              <a:t>To complete this project, I am using MS Excel 2021 as it is an excellent analyzing and visualizing tool to analyze small size datasets. </a:t>
            </a:r>
          </a:p>
          <a:p>
            <a:pPr algn="just"/>
            <a:r>
              <a:rPr lang="en-US" sz="3200" dirty="0">
                <a:solidFill>
                  <a:schemeClr val="tx1"/>
                </a:solidFill>
                <a:latin typeface="Calibri"/>
                <a:ea typeface="+mj-lt"/>
                <a:cs typeface="+mj-lt"/>
              </a:rPr>
              <a:t>Also, I will be using MS Power Point and MS Word to form a report.</a:t>
            </a:r>
          </a:p>
        </p:txBody>
      </p:sp>
      <p:pic>
        <p:nvPicPr>
          <p:cNvPr id="4" name="Picture 3" descr="A logo of a green square with a x&#10;&#10;Description automatically generated">
            <a:extLst>
              <a:ext uri="{FF2B5EF4-FFF2-40B4-BE49-F238E27FC236}">
                <a16:creationId xmlns:a16="http://schemas.microsoft.com/office/drawing/2014/main" id="{03C0EF2E-D7F3-6B87-F597-2B7937233947}"/>
              </a:ext>
            </a:extLst>
          </p:cNvPr>
          <p:cNvPicPr>
            <a:picLocks noChangeAspect="1"/>
          </p:cNvPicPr>
          <p:nvPr/>
        </p:nvPicPr>
        <p:blipFill>
          <a:blip r:embed="rId2"/>
          <a:stretch>
            <a:fillRect/>
          </a:stretch>
        </p:blipFill>
        <p:spPr>
          <a:xfrm>
            <a:off x="2360134" y="4459139"/>
            <a:ext cx="7471735" cy="2123538"/>
          </a:xfrm>
          <a:prstGeom prst="rect">
            <a:avLst/>
          </a:prstGeom>
        </p:spPr>
      </p:pic>
    </p:spTree>
    <p:extLst>
      <p:ext uri="{BB962C8B-B14F-4D97-AF65-F5344CB8AC3E}">
        <p14:creationId xmlns:p14="http://schemas.microsoft.com/office/powerpoint/2010/main" val="26990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1796-B6AB-9D06-50AC-151AEBA62342}"/>
              </a:ext>
            </a:extLst>
          </p:cNvPr>
          <p:cNvSpPr>
            <a:spLocks noGrp="1"/>
          </p:cNvSpPr>
          <p:nvPr>
            <p:ph type="title"/>
          </p:nvPr>
        </p:nvSpPr>
        <p:spPr>
          <a:xfrm>
            <a:off x="550862" y="434256"/>
            <a:ext cx="11091600" cy="1346377"/>
          </a:xfrm>
        </p:spPr>
        <p:txBody>
          <a:bodyPr>
            <a:normAutofit/>
          </a:bodyPr>
          <a:lstStyle/>
          <a:p>
            <a:pPr algn="just"/>
            <a:r>
              <a:rPr lang="en-US" sz="8800">
                <a:latin typeface="Calibri"/>
                <a:cs typeface="Calibri"/>
              </a:rPr>
              <a:t>Approach</a:t>
            </a:r>
            <a:endParaRPr lang="en-US" sz="5400">
              <a:latin typeface="Calibri"/>
              <a:cs typeface="Calibri"/>
            </a:endParaRPr>
          </a:p>
        </p:txBody>
      </p:sp>
      <p:sp>
        <p:nvSpPr>
          <p:cNvPr id="3" name="Content Placeholder 2">
            <a:extLst>
              <a:ext uri="{FF2B5EF4-FFF2-40B4-BE49-F238E27FC236}">
                <a16:creationId xmlns:a16="http://schemas.microsoft.com/office/drawing/2014/main" id="{00E1DDD5-3EAE-69B5-1EEE-A5BCC1D9575A}"/>
              </a:ext>
            </a:extLst>
          </p:cNvPr>
          <p:cNvSpPr>
            <a:spLocks noGrp="1"/>
          </p:cNvSpPr>
          <p:nvPr>
            <p:ph idx="1"/>
          </p:nvPr>
        </p:nvSpPr>
        <p:spPr>
          <a:xfrm>
            <a:off x="550863" y="1840030"/>
            <a:ext cx="10643610" cy="4768588"/>
          </a:xfrm>
        </p:spPr>
        <p:txBody>
          <a:bodyPr vert="horz" wrap="square" lIns="0" tIns="0" rIns="0" bIns="0" rtlCol="0" anchor="t">
            <a:noAutofit/>
          </a:bodyPr>
          <a:lstStyle/>
          <a:p>
            <a:pPr algn="just"/>
            <a:r>
              <a:rPr lang="en-US" sz="3300" dirty="0">
                <a:latin typeface="Calibri"/>
                <a:ea typeface="+mj-ea"/>
                <a:cs typeface="Calibri"/>
              </a:rPr>
              <a:t>First, data profiling has been done to understand the structure, quality, and content of the given dataset. This will help me understand data's characteristics and potential challenges. </a:t>
            </a:r>
            <a:endParaRPr lang="en-US" sz="3300" dirty="0">
              <a:ea typeface="Source Sans Pro"/>
            </a:endParaRPr>
          </a:p>
          <a:p>
            <a:pPr algn="just"/>
            <a:r>
              <a:rPr lang="en-US" sz="3300" dirty="0">
                <a:latin typeface="Calibri"/>
                <a:ea typeface="+mj-ea"/>
                <a:cs typeface="Calibri"/>
              </a:rPr>
              <a:t>Data cleaning is being done by removing blanks, duplicates, deleting extra columns named </a:t>
            </a:r>
            <a:r>
              <a:rPr lang="en-US" sz="3300" dirty="0" err="1">
                <a:latin typeface="Calibri"/>
                <a:ea typeface="+mj-ea"/>
                <a:cs typeface="Calibri"/>
              </a:rPr>
              <a:t>wrapped_by</a:t>
            </a:r>
            <a:r>
              <a:rPr lang="en-US" sz="3300" dirty="0">
                <a:latin typeface="Calibri"/>
                <a:ea typeface="+mj-ea"/>
                <a:cs typeface="Calibri"/>
              </a:rPr>
              <a:t>, ringing, </a:t>
            </a:r>
            <a:r>
              <a:rPr lang="en-US" sz="3300" dirty="0" err="1">
                <a:latin typeface="Calibri"/>
                <a:ea typeface="+mj-ea"/>
                <a:cs typeface="Calibri"/>
              </a:rPr>
              <a:t>IVR_duration</a:t>
            </a:r>
            <a:r>
              <a:rPr lang="en-US" sz="3300" dirty="0">
                <a:latin typeface="Calibri"/>
                <a:ea typeface="+mj-ea"/>
                <a:cs typeface="Calibri"/>
              </a:rPr>
              <a:t> and converting data types if required.</a:t>
            </a:r>
          </a:p>
          <a:p>
            <a:pPr algn="just"/>
            <a:r>
              <a:rPr lang="en-US" sz="3300" dirty="0">
                <a:latin typeface="Calibri"/>
                <a:ea typeface="+mj-ea"/>
                <a:cs typeface="Calibri"/>
              </a:rPr>
              <a:t> Then, I transformed, analyzed and visualized the data using charts and graphs to extract valuable insights from it.</a:t>
            </a:r>
          </a:p>
        </p:txBody>
      </p:sp>
    </p:spTree>
    <p:extLst>
      <p:ext uri="{BB962C8B-B14F-4D97-AF65-F5344CB8AC3E}">
        <p14:creationId xmlns:p14="http://schemas.microsoft.com/office/powerpoint/2010/main" val="277756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34D-49F1-4CEA-B2D6-238D54719204}"/>
              </a:ext>
            </a:extLst>
          </p:cNvPr>
          <p:cNvSpPr>
            <a:spLocks noGrp="1"/>
          </p:cNvSpPr>
          <p:nvPr>
            <p:ph type="title"/>
          </p:nvPr>
        </p:nvSpPr>
        <p:spPr>
          <a:xfrm>
            <a:off x="550862" y="319237"/>
            <a:ext cx="10674657" cy="1490151"/>
          </a:xfrm>
        </p:spPr>
        <p:txBody>
          <a:bodyPr vert="horz" lIns="91440" tIns="45720" rIns="91440" bIns="45720" rtlCol="0" anchor="t">
            <a:noAutofit/>
          </a:bodyPr>
          <a:lstStyle/>
          <a:p>
            <a:pPr marL="742950" indent="-742950" algn="just">
              <a:buAutoNum type="arabicPeriod"/>
            </a:pPr>
            <a:r>
              <a:rPr lang="en-US" sz="5400" dirty="0">
                <a:latin typeface="Calibri"/>
                <a:cs typeface="Calibri"/>
              </a:rPr>
              <a:t>Average Call Duration For Each Time Bucket</a:t>
            </a:r>
          </a:p>
        </p:txBody>
      </p:sp>
      <p:sp>
        <p:nvSpPr>
          <p:cNvPr id="3" name="Content Placeholder 2">
            <a:extLst>
              <a:ext uri="{FF2B5EF4-FFF2-40B4-BE49-F238E27FC236}">
                <a16:creationId xmlns:a16="http://schemas.microsoft.com/office/drawing/2014/main" id="{ED922954-3E1C-8A66-DC6B-B31316FA1AEE}"/>
              </a:ext>
            </a:extLst>
          </p:cNvPr>
          <p:cNvSpPr>
            <a:spLocks noGrp="1"/>
          </p:cNvSpPr>
          <p:nvPr>
            <p:ph idx="1"/>
          </p:nvPr>
        </p:nvSpPr>
        <p:spPr>
          <a:xfrm>
            <a:off x="550863" y="1897539"/>
            <a:ext cx="10673331" cy="4813510"/>
          </a:xfrm>
        </p:spPr>
        <p:txBody>
          <a:bodyPr vert="horz" wrap="square" lIns="0" tIns="0" rIns="0" bIns="0" rtlCol="0" anchor="t">
            <a:normAutofit/>
          </a:bodyPr>
          <a:lstStyle/>
          <a:p>
            <a:pPr algn="just"/>
            <a:r>
              <a:rPr lang="en-US" sz="4000" dirty="0">
                <a:solidFill>
                  <a:schemeClr val="tx1">
                    <a:lumMod val="95000"/>
                    <a:lumOff val="5000"/>
                  </a:schemeClr>
                </a:solidFill>
                <a:latin typeface="Calibri"/>
                <a:cs typeface="Calibri"/>
              </a:rPr>
              <a:t>Below is the pivot table showing the average call duration for each time bucket:</a:t>
            </a:r>
            <a:endParaRPr lang="en-US" dirty="0">
              <a:solidFill>
                <a:schemeClr val="tx1">
                  <a:lumMod val="95000"/>
                  <a:lumOff val="5000"/>
                </a:schemeClr>
              </a:solidFill>
              <a:ea typeface="Source Sans Pro"/>
            </a:endParaRPr>
          </a:p>
        </p:txBody>
      </p:sp>
      <p:pic>
        <p:nvPicPr>
          <p:cNvPr id="5" name="Picture 4" descr="A screenshot of a computer screen&#10;&#10;Description automatically generated">
            <a:extLst>
              <a:ext uri="{FF2B5EF4-FFF2-40B4-BE49-F238E27FC236}">
                <a16:creationId xmlns:a16="http://schemas.microsoft.com/office/drawing/2014/main" id="{13900F3B-C737-FAE4-8D2C-F0834C8A360F}"/>
              </a:ext>
            </a:extLst>
          </p:cNvPr>
          <p:cNvPicPr>
            <a:picLocks noChangeAspect="1"/>
          </p:cNvPicPr>
          <p:nvPr/>
        </p:nvPicPr>
        <p:blipFill>
          <a:blip r:embed="rId2"/>
          <a:stretch>
            <a:fillRect/>
          </a:stretch>
        </p:blipFill>
        <p:spPr>
          <a:xfrm>
            <a:off x="4275680" y="3079690"/>
            <a:ext cx="3633063" cy="3475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03518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42F35-320F-9713-4691-31C5578E0774}"/>
              </a:ext>
            </a:extLst>
          </p:cNvPr>
          <p:cNvSpPr>
            <a:spLocks noGrp="1"/>
          </p:cNvSpPr>
          <p:nvPr>
            <p:ph idx="1"/>
          </p:nvPr>
        </p:nvSpPr>
        <p:spPr>
          <a:xfrm>
            <a:off x="550863" y="1969425"/>
            <a:ext cx="10644576" cy="4741625"/>
          </a:xfrm>
        </p:spPr>
        <p:txBody>
          <a:bodyPr vert="horz" wrap="square" lIns="0" tIns="0" rIns="0" bIns="0" rtlCol="0" anchor="t">
            <a:noAutofit/>
          </a:bodyPr>
          <a:lstStyle/>
          <a:p>
            <a:endParaRPr lang="en-US" dirty="0"/>
          </a:p>
          <a:p>
            <a:endParaRPr lang="en-US" dirty="0">
              <a:solidFill>
                <a:srgbClr val="FFFFFF">
                  <a:alpha val="60000"/>
                </a:srgbClr>
              </a:solidFill>
              <a:ea typeface="Source Sans Pro"/>
            </a:endParaRPr>
          </a:p>
          <a:p>
            <a:endParaRPr lang="en-US" dirty="0">
              <a:solidFill>
                <a:srgbClr val="FFFFFF">
                  <a:alpha val="60000"/>
                </a:srgbClr>
              </a:solidFill>
              <a:ea typeface="Source Sans Pro"/>
            </a:endParaRPr>
          </a:p>
          <a:p>
            <a:endParaRPr lang="en-US" dirty="0">
              <a:solidFill>
                <a:srgbClr val="FFFFFF">
                  <a:alpha val="60000"/>
                </a:srgbClr>
              </a:solidFill>
              <a:ea typeface="Source Sans Pro"/>
            </a:endParaRPr>
          </a:p>
          <a:p>
            <a:endParaRPr lang="en-US" dirty="0">
              <a:solidFill>
                <a:srgbClr val="FFFFFF">
                  <a:alpha val="60000"/>
                </a:srgbClr>
              </a:solidFill>
              <a:ea typeface="Source Sans Pro"/>
            </a:endParaRPr>
          </a:p>
          <a:p>
            <a:endParaRPr lang="en-US" sz="2400" dirty="0">
              <a:solidFill>
                <a:schemeClr val="tx1"/>
              </a:solidFill>
              <a:latin typeface="Calibri"/>
              <a:ea typeface="+mj-lt"/>
              <a:cs typeface="+mj-lt"/>
            </a:endParaRPr>
          </a:p>
          <a:p>
            <a:pPr marL="0" indent="0">
              <a:buNone/>
            </a:pPr>
            <a:r>
              <a:rPr lang="en-US" sz="2800" dirty="0">
                <a:solidFill>
                  <a:schemeClr val="tx1">
                    <a:lumMod val="95000"/>
                    <a:lumOff val="5000"/>
                  </a:schemeClr>
                </a:solidFill>
                <a:latin typeface="Calibri"/>
                <a:ea typeface="+mj-lt"/>
                <a:cs typeface="+mj-lt"/>
              </a:rPr>
              <a:t>Insight Gained</a:t>
            </a:r>
            <a:endParaRPr lang="en-US" sz="2800" dirty="0">
              <a:solidFill>
                <a:schemeClr val="tx1">
                  <a:lumMod val="95000"/>
                  <a:lumOff val="5000"/>
                </a:schemeClr>
              </a:solidFill>
              <a:latin typeface="Source Sans Pro"/>
              <a:ea typeface="Source Sans Pro"/>
              <a:cs typeface="+mj-lt"/>
            </a:endParaRPr>
          </a:p>
          <a:p>
            <a:pPr algn="just"/>
            <a:r>
              <a:rPr lang="en-US" sz="2800" dirty="0">
                <a:solidFill>
                  <a:schemeClr val="tx1">
                    <a:lumMod val="95000"/>
                    <a:lumOff val="5000"/>
                  </a:schemeClr>
                </a:solidFill>
                <a:latin typeface="Calibri"/>
                <a:ea typeface="+mj-lt"/>
                <a:cs typeface="+mj-lt"/>
              </a:rPr>
              <a:t>After the analysis, it has been found that average call duration is maximum between 10 am to 11 am and between 8pm to 9pm and minimum between 12pm and 1pm.</a:t>
            </a:r>
          </a:p>
        </p:txBody>
      </p:sp>
      <p:pic>
        <p:nvPicPr>
          <p:cNvPr id="5" name="Picture 4" descr="A graph of blue bars&#10;&#10;Description automatically generated">
            <a:extLst>
              <a:ext uri="{FF2B5EF4-FFF2-40B4-BE49-F238E27FC236}">
                <a16:creationId xmlns:a16="http://schemas.microsoft.com/office/drawing/2014/main" id="{FB9E0197-B704-551D-C83A-B72FEB9B276F}"/>
              </a:ext>
            </a:extLst>
          </p:cNvPr>
          <p:cNvPicPr>
            <a:picLocks noChangeAspect="1"/>
          </p:cNvPicPr>
          <p:nvPr/>
        </p:nvPicPr>
        <p:blipFill>
          <a:blip r:embed="rId2"/>
          <a:stretch>
            <a:fillRect/>
          </a:stretch>
        </p:blipFill>
        <p:spPr>
          <a:xfrm>
            <a:off x="547869" y="266071"/>
            <a:ext cx="10650568" cy="4370539"/>
          </a:xfrm>
          <a:prstGeom prst="rect">
            <a:avLst/>
          </a:prstGeom>
        </p:spPr>
      </p:pic>
    </p:spTree>
    <p:extLst>
      <p:ext uri="{BB962C8B-B14F-4D97-AF65-F5344CB8AC3E}">
        <p14:creationId xmlns:p14="http://schemas.microsoft.com/office/powerpoint/2010/main" val="120396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D2DF-A89A-8038-BE32-E4CE14015E36}"/>
              </a:ext>
            </a:extLst>
          </p:cNvPr>
          <p:cNvSpPr>
            <a:spLocks noGrp="1"/>
          </p:cNvSpPr>
          <p:nvPr>
            <p:ph type="title"/>
          </p:nvPr>
        </p:nvSpPr>
        <p:spPr>
          <a:xfrm>
            <a:off x="557381" y="178854"/>
            <a:ext cx="10627168" cy="1038015"/>
          </a:xfrm>
        </p:spPr>
        <p:txBody>
          <a:bodyPr vert="horz" wrap="square" lIns="0" tIns="0" rIns="0" bIns="0" rtlCol="0" anchor="t" anchorCtr="0">
            <a:noAutofit/>
          </a:bodyPr>
          <a:lstStyle/>
          <a:p>
            <a:pPr algn="just"/>
            <a:r>
              <a:rPr lang="en-US" sz="8000" dirty="0">
                <a:latin typeface="Calibri"/>
                <a:cs typeface="Calibri"/>
              </a:rPr>
              <a:t>2. </a:t>
            </a:r>
            <a:r>
              <a:rPr lang="en-US" sz="8000" dirty="0">
                <a:latin typeface="Calibri"/>
                <a:ea typeface="+mj-lt"/>
                <a:cs typeface="+mj-lt"/>
              </a:rPr>
              <a:t>Call Volume Analysis</a:t>
            </a:r>
            <a:endParaRPr lang="en-US" sz="8000" dirty="0">
              <a:latin typeface="Calibri"/>
              <a:cs typeface="Calibri"/>
            </a:endParaRPr>
          </a:p>
        </p:txBody>
      </p:sp>
      <p:sp>
        <p:nvSpPr>
          <p:cNvPr id="3" name="Content Placeholder 2">
            <a:extLst>
              <a:ext uri="{FF2B5EF4-FFF2-40B4-BE49-F238E27FC236}">
                <a16:creationId xmlns:a16="http://schemas.microsoft.com/office/drawing/2014/main" id="{BFAE9BB2-2809-A930-1C20-1A775FF204BC}"/>
              </a:ext>
            </a:extLst>
          </p:cNvPr>
          <p:cNvSpPr>
            <a:spLocks noGrp="1"/>
          </p:cNvSpPr>
          <p:nvPr>
            <p:ph idx="1"/>
          </p:nvPr>
        </p:nvSpPr>
        <p:spPr>
          <a:xfrm>
            <a:off x="550863" y="1279313"/>
            <a:ext cx="10615822" cy="5230454"/>
          </a:xfrm>
        </p:spPr>
        <p:txBody>
          <a:bodyPr vert="horz" wrap="square" lIns="0" tIns="0" rIns="0" bIns="0" rtlCol="0" anchor="t">
            <a:noAutofit/>
          </a:bodyPr>
          <a:lstStyle/>
          <a:p>
            <a:pPr algn="just"/>
            <a:r>
              <a:rPr lang="en-US" sz="3200" dirty="0">
                <a:solidFill>
                  <a:schemeClr val="tx1">
                    <a:lumMod val="95000"/>
                    <a:lumOff val="5000"/>
                  </a:schemeClr>
                </a:solidFill>
                <a:latin typeface="Calibri"/>
                <a:ea typeface="+mj-lt"/>
                <a:cs typeface="+mj-lt"/>
              </a:rPr>
              <a:t>Below is the pivot table showing the count of calls received in each time bucket:</a:t>
            </a:r>
            <a:endParaRPr lang="en-US" sz="3200">
              <a:solidFill>
                <a:schemeClr val="tx1">
                  <a:lumMod val="95000"/>
                  <a:lumOff val="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7BB4F41-0718-7588-DDAF-F8BA13CE70F5}"/>
              </a:ext>
            </a:extLst>
          </p:cNvPr>
          <p:cNvPicPr>
            <a:picLocks noChangeAspect="1"/>
          </p:cNvPicPr>
          <p:nvPr/>
        </p:nvPicPr>
        <p:blipFill>
          <a:blip r:embed="rId2"/>
          <a:stretch>
            <a:fillRect/>
          </a:stretch>
        </p:blipFill>
        <p:spPr>
          <a:xfrm>
            <a:off x="2123538" y="2169091"/>
            <a:ext cx="7484851" cy="4345737"/>
          </a:xfrm>
          <a:prstGeom prst="rect">
            <a:avLst/>
          </a:prstGeom>
        </p:spPr>
      </p:pic>
    </p:spTree>
    <p:extLst>
      <p:ext uri="{BB962C8B-B14F-4D97-AF65-F5344CB8AC3E}">
        <p14:creationId xmlns:p14="http://schemas.microsoft.com/office/powerpoint/2010/main" val="409088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42629-1AA6-5EF8-9DC2-E6B90C2D9A0C}"/>
              </a:ext>
            </a:extLst>
          </p:cNvPr>
          <p:cNvSpPr>
            <a:spLocks noGrp="1"/>
          </p:cNvSpPr>
          <p:nvPr>
            <p:ph idx="1"/>
          </p:nvPr>
        </p:nvSpPr>
        <p:spPr>
          <a:xfrm>
            <a:off x="320826" y="172256"/>
            <a:ext cx="10845858" cy="6366266"/>
          </a:xfrm>
        </p:spPr>
        <p:txBody>
          <a:bodyPr vert="horz" wrap="square" lIns="0" tIns="0" rIns="0" bIns="0" rtlCol="0" anchor="t">
            <a:noAutofit/>
          </a:bodyPr>
          <a:lstStyle/>
          <a:p>
            <a:endParaRPr lang="en-US"/>
          </a:p>
          <a:p>
            <a:endParaRPr lang="en-US" dirty="0">
              <a:solidFill>
                <a:srgbClr val="FFFFFF">
                  <a:alpha val="60000"/>
                </a:srgbClr>
              </a:solidFill>
              <a:ea typeface="Source Sans Pro"/>
            </a:endParaRPr>
          </a:p>
          <a:p>
            <a:endParaRPr lang="en-US" dirty="0">
              <a:solidFill>
                <a:srgbClr val="FFFFFF">
                  <a:alpha val="60000"/>
                </a:srgbClr>
              </a:solidFill>
              <a:ea typeface="Source Sans Pro"/>
            </a:endParaRPr>
          </a:p>
          <a:p>
            <a:endParaRPr lang="en-US" dirty="0">
              <a:solidFill>
                <a:srgbClr val="FFFFFF">
                  <a:alpha val="60000"/>
                </a:srgbClr>
              </a:solidFill>
              <a:latin typeface="Source Sans Pro"/>
              <a:ea typeface="Source Sans Pro"/>
              <a:cs typeface="+mj-lt"/>
            </a:endParaRPr>
          </a:p>
          <a:p>
            <a:pPr marL="0" indent="0">
              <a:buNone/>
            </a:pPr>
            <a:endParaRPr lang="en-US" dirty="0">
              <a:solidFill>
                <a:schemeClr val="tx1"/>
              </a:solidFill>
              <a:latin typeface="Calibri"/>
              <a:ea typeface="+mj-lt"/>
              <a:cs typeface="+mj-lt"/>
            </a:endParaRPr>
          </a:p>
          <a:p>
            <a:pPr marL="0" indent="0">
              <a:buNone/>
            </a:pPr>
            <a:endParaRPr lang="en-US" dirty="0">
              <a:solidFill>
                <a:schemeClr val="tx1"/>
              </a:solidFill>
              <a:latin typeface="Calibri"/>
              <a:ea typeface="+mj-lt"/>
              <a:cs typeface="+mj-lt"/>
            </a:endParaRPr>
          </a:p>
          <a:p>
            <a:pPr marL="0" indent="0">
              <a:buNone/>
            </a:pPr>
            <a:endParaRPr lang="en-US" dirty="0">
              <a:solidFill>
                <a:schemeClr val="tx1"/>
              </a:solidFill>
              <a:latin typeface="Calibri"/>
              <a:ea typeface="+mj-lt"/>
              <a:cs typeface="+mj-lt"/>
            </a:endParaRPr>
          </a:p>
          <a:p>
            <a:pPr marL="0" indent="0">
              <a:buNone/>
            </a:pPr>
            <a:endParaRPr lang="en-US" dirty="0">
              <a:latin typeface="Calibri"/>
              <a:ea typeface="+mj-lt"/>
              <a:cs typeface="+mj-lt"/>
            </a:endParaRPr>
          </a:p>
          <a:p>
            <a:pPr marL="0" indent="0">
              <a:buNone/>
            </a:pPr>
            <a:r>
              <a:rPr lang="en-US" sz="2400" dirty="0">
                <a:solidFill>
                  <a:schemeClr val="tx1">
                    <a:lumMod val="95000"/>
                    <a:lumOff val="5000"/>
                  </a:schemeClr>
                </a:solidFill>
                <a:latin typeface="Calibri"/>
                <a:ea typeface="+mj-lt"/>
                <a:cs typeface="+mj-lt"/>
              </a:rPr>
              <a:t>Insight Gained</a:t>
            </a:r>
            <a:endParaRPr lang="en-US" sz="2400" dirty="0">
              <a:solidFill>
                <a:schemeClr val="tx1">
                  <a:lumMod val="95000"/>
                  <a:lumOff val="5000"/>
                </a:schemeClr>
              </a:solidFill>
              <a:latin typeface="Source Sans Pro"/>
              <a:ea typeface="Source Sans Pro"/>
              <a:cs typeface="+mj-lt"/>
            </a:endParaRPr>
          </a:p>
          <a:p>
            <a:pPr algn="just"/>
            <a:r>
              <a:rPr lang="en-US" sz="2400" dirty="0">
                <a:solidFill>
                  <a:schemeClr val="tx1">
                    <a:lumMod val="95000"/>
                    <a:lumOff val="5000"/>
                  </a:schemeClr>
                </a:solidFill>
                <a:latin typeface="Calibri"/>
                <a:ea typeface="+mj-lt"/>
                <a:cs typeface="+mj-lt"/>
              </a:rPr>
              <a:t>After the analysis, it has been found that maximum number of calls are answered between 12pm to 1pm time bucket, and lowest are answered between 8pm to 9pm. Also, maximum number of calls are abandoned between 10am to 11am and least are abandoned between 4pm and 5pm. So, it seems that during the morning hours only most of the calls are abandoned that needs to be improved by the company.</a:t>
            </a:r>
          </a:p>
        </p:txBody>
      </p:sp>
      <p:pic>
        <p:nvPicPr>
          <p:cNvPr id="4" name="Picture 3" descr="A graph of numbers and a number of calls&#10;&#10;Description automatically generated">
            <a:extLst>
              <a:ext uri="{FF2B5EF4-FFF2-40B4-BE49-F238E27FC236}">
                <a16:creationId xmlns:a16="http://schemas.microsoft.com/office/drawing/2014/main" id="{04B65583-2A06-8307-DD3E-3CA101AC87DA}"/>
              </a:ext>
            </a:extLst>
          </p:cNvPr>
          <p:cNvPicPr>
            <a:picLocks noChangeAspect="1"/>
          </p:cNvPicPr>
          <p:nvPr/>
        </p:nvPicPr>
        <p:blipFill>
          <a:blip r:embed="rId2"/>
          <a:stretch>
            <a:fillRect/>
          </a:stretch>
        </p:blipFill>
        <p:spPr>
          <a:xfrm>
            <a:off x="325289" y="310102"/>
            <a:ext cx="10865688" cy="3549231"/>
          </a:xfrm>
          <a:prstGeom prst="rect">
            <a:avLst/>
          </a:prstGeom>
        </p:spPr>
      </p:pic>
    </p:spTree>
    <p:extLst>
      <p:ext uri="{BB962C8B-B14F-4D97-AF65-F5344CB8AC3E}">
        <p14:creationId xmlns:p14="http://schemas.microsoft.com/office/powerpoint/2010/main" val="36809263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1350</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Source Sans Pro</vt:lpstr>
      <vt:lpstr>Wingdings 2</vt:lpstr>
      <vt:lpstr>View</vt:lpstr>
      <vt:lpstr>ABC Call Volume Trend Analysis</vt:lpstr>
      <vt:lpstr>Project Description</vt:lpstr>
      <vt:lpstr>Dataset Description </vt:lpstr>
      <vt:lpstr>Tech-Stack Used</vt:lpstr>
      <vt:lpstr>Approach</vt:lpstr>
      <vt:lpstr>Average Call Duration For Each Time Bucket</vt:lpstr>
      <vt:lpstr>PowerPoint Presentation</vt:lpstr>
      <vt:lpstr>2. Call Volume Analysis</vt:lpstr>
      <vt:lpstr>PowerPoint Presentation</vt:lpstr>
      <vt:lpstr>3. Manpower Planning For Day Shift</vt:lpstr>
      <vt:lpstr>Pivot tables used for these calculations:</vt:lpstr>
      <vt:lpstr>PowerPoint Presentation</vt:lpstr>
      <vt:lpstr>PowerPoint Presentation</vt:lpstr>
      <vt:lpstr>4. Night Shift Manpower Planning</vt:lpstr>
      <vt:lpstr>PowerPoint Presentation</vt:lpstr>
      <vt:lpstr>PowerPoint Presentation</vt:lpstr>
      <vt:lpstr>PowerPoint Presentation</vt:lpstr>
      <vt:lpstr>PowerPoint Presentation</vt:lpstr>
      <vt:lpstr>Insights</vt:lpstr>
      <vt:lpstr>Project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Gupta</dc:creator>
  <cp:lastModifiedBy>Sonali Gupta</cp:lastModifiedBy>
  <cp:revision>653</cp:revision>
  <dcterms:created xsi:type="dcterms:W3CDTF">2024-01-26T13:50:06Z</dcterms:created>
  <dcterms:modified xsi:type="dcterms:W3CDTF">2024-01-28T14:07:07Z</dcterms:modified>
</cp:coreProperties>
</file>