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99C6B7-2C69-4EDA-901F-4C25C543B73C}">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F2B93-2A7B-4579-A966-ABF47C6E8694}" type="datetimeFigureOut">
              <a:rPr lang="en-IO" smtClean="0"/>
              <a:t>11/12/2023</a:t>
            </a:fld>
            <a:endParaRPr lang="en-IO"/>
          </a:p>
        </p:txBody>
      </p:sp>
      <p:sp>
        <p:nvSpPr>
          <p:cNvPr id="5" name="Footer Placeholder 4"/>
          <p:cNvSpPr>
            <a:spLocks noGrp="1"/>
          </p:cNvSpPr>
          <p:nvPr>
            <p:ph type="ftr" sz="quarter" idx="11"/>
          </p:nvPr>
        </p:nvSpPr>
        <p:spPr>
          <a:xfrm>
            <a:off x="2416500" y="329307"/>
            <a:ext cx="4973915" cy="309201"/>
          </a:xfrm>
        </p:spPr>
        <p:txBody>
          <a:bodyPr/>
          <a:lstStyle/>
          <a:p>
            <a:endParaRPr lang="en-IO"/>
          </a:p>
        </p:txBody>
      </p:sp>
      <p:sp>
        <p:nvSpPr>
          <p:cNvPr id="6" name="Slide Number Placeholder 5"/>
          <p:cNvSpPr>
            <a:spLocks noGrp="1"/>
          </p:cNvSpPr>
          <p:nvPr>
            <p:ph type="sldNum" sz="quarter" idx="12"/>
          </p:nvPr>
        </p:nvSpPr>
        <p:spPr>
          <a:xfrm>
            <a:off x="1437664" y="798973"/>
            <a:ext cx="811019" cy="503578"/>
          </a:xfrm>
        </p:spPr>
        <p:txBody>
          <a:bodyPr/>
          <a:lstStyle/>
          <a:p>
            <a:fld id="{B651634A-F94A-44A3-A2EF-067FA04F7AD8}" type="slidenum">
              <a:rPr lang="en-IO" smtClean="0"/>
              <a:t>‹#›</a:t>
            </a:fld>
            <a:endParaRPr lang="en-I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15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F2B93-2A7B-4579-A966-ABF47C6E8694}" type="datetimeFigureOut">
              <a:rPr lang="en-IO" smtClean="0"/>
              <a:t>11/12/2023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B651634A-F94A-44A3-A2EF-067FA04F7AD8}" type="slidenum">
              <a:rPr lang="en-IO" smtClean="0"/>
              <a:t>‹#›</a:t>
            </a:fld>
            <a:endParaRPr lang="en-I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05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F2B93-2A7B-4579-A966-ABF47C6E8694}" type="datetimeFigureOut">
              <a:rPr lang="en-IO" smtClean="0"/>
              <a:t>11/12/2023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B651634A-F94A-44A3-A2EF-067FA04F7AD8}" type="slidenum">
              <a:rPr lang="en-IO" smtClean="0"/>
              <a:t>‹#›</a:t>
            </a:fld>
            <a:endParaRPr lang="en-I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722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F2B93-2A7B-4579-A966-ABF47C6E8694}" type="datetimeFigureOut">
              <a:rPr lang="en-IO" smtClean="0"/>
              <a:t>11/12/2023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B651634A-F94A-44A3-A2EF-067FA04F7AD8}" type="slidenum">
              <a:rPr lang="en-IO" smtClean="0"/>
              <a:t>‹#›</a:t>
            </a:fld>
            <a:endParaRPr lang="en-I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56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F2B93-2A7B-4579-A966-ABF47C6E8694}" type="datetimeFigureOut">
              <a:rPr lang="en-IO" smtClean="0"/>
              <a:t>11/12/2023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B651634A-F94A-44A3-A2EF-067FA04F7AD8}" type="slidenum">
              <a:rPr lang="en-IO" smtClean="0"/>
              <a:t>‹#›</a:t>
            </a:fld>
            <a:endParaRPr lang="en-I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13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F2B93-2A7B-4579-A966-ABF47C6E8694}" type="datetimeFigureOut">
              <a:rPr lang="en-IO" smtClean="0"/>
              <a:t>11/12/2023</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B651634A-F94A-44A3-A2EF-067FA04F7AD8}" type="slidenum">
              <a:rPr lang="en-IO" smtClean="0"/>
              <a:t>‹#›</a:t>
            </a:fld>
            <a:endParaRPr lang="en-I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098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F2B93-2A7B-4579-A966-ABF47C6E8694}" type="datetimeFigureOut">
              <a:rPr lang="en-IO" smtClean="0"/>
              <a:t>11/12/2023</a:t>
            </a:fld>
            <a:endParaRPr lang="en-IO"/>
          </a:p>
        </p:txBody>
      </p:sp>
      <p:sp>
        <p:nvSpPr>
          <p:cNvPr id="8" name="Footer Placeholder 7"/>
          <p:cNvSpPr>
            <a:spLocks noGrp="1"/>
          </p:cNvSpPr>
          <p:nvPr>
            <p:ph type="ftr" sz="quarter" idx="11"/>
          </p:nvPr>
        </p:nvSpPr>
        <p:spPr/>
        <p:txBody>
          <a:bodyPr/>
          <a:lstStyle/>
          <a:p>
            <a:endParaRPr lang="en-IO"/>
          </a:p>
        </p:txBody>
      </p:sp>
      <p:sp>
        <p:nvSpPr>
          <p:cNvPr id="9" name="Slide Number Placeholder 8"/>
          <p:cNvSpPr>
            <a:spLocks noGrp="1"/>
          </p:cNvSpPr>
          <p:nvPr>
            <p:ph type="sldNum" sz="quarter" idx="12"/>
          </p:nvPr>
        </p:nvSpPr>
        <p:spPr/>
        <p:txBody>
          <a:bodyPr/>
          <a:lstStyle/>
          <a:p>
            <a:fld id="{B651634A-F94A-44A3-A2EF-067FA04F7AD8}" type="slidenum">
              <a:rPr lang="en-IO" smtClean="0"/>
              <a:t>‹#›</a:t>
            </a:fld>
            <a:endParaRPr lang="en-I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38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F2B93-2A7B-4579-A966-ABF47C6E8694}" type="datetimeFigureOut">
              <a:rPr lang="en-IO" smtClean="0"/>
              <a:t>11/12/2023</a:t>
            </a:fld>
            <a:endParaRPr lang="en-IO"/>
          </a:p>
        </p:txBody>
      </p:sp>
      <p:sp>
        <p:nvSpPr>
          <p:cNvPr id="4" name="Footer Placeholder 3"/>
          <p:cNvSpPr>
            <a:spLocks noGrp="1"/>
          </p:cNvSpPr>
          <p:nvPr>
            <p:ph type="ftr" sz="quarter" idx="11"/>
          </p:nvPr>
        </p:nvSpPr>
        <p:spPr/>
        <p:txBody>
          <a:bodyPr/>
          <a:lstStyle/>
          <a:p>
            <a:endParaRPr lang="en-IO"/>
          </a:p>
        </p:txBody>
      </p:sp>
      <p:sp>
        <p:nvSpPr>
          <p:cNvPr id="5" name="Slide Number Placeholder 4"/>
          <p:cNvSpPr>
            <a:spLocks noGrp="1"/>
          </p:cNvSpPr>
          <p:nvPr>
            <p:ph type="sldNum" sz="quarter" idx="12"/>
          </p:nvPr>
        </p:nvSpPr>
        <p:spPr/>
        <p:txBody>
          <a:bodyPr/>
          <a:lstStyle/>
          <a:p>
            <a:fld id="{B651634A-F94A-44A3-A2EF-067FA04F7AD8}" type="slidenum">
              <a:rPr lang="en-IO" smtClean="0"/>
              <a:t>‹#›</a:t>
            </a:fld>
            <a:endParaRPr lang="en-I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970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F2B93-2A7B-4579-A966-ABF47C6E8694}" type="datetimeFigureOut">
              <a:rPr lang="en-IO" smtClean="0"/>
              <a:t>11/12/2023</a:t>
            </a:fld>
            <a:endParaRPr lang="en-IO"/>
          </a:p>
        </p:txBody>
      </p:sp>
      <p:sp>
        <p:nvSpPr>
          <p:cNvPr id="3" name="Footer Placeholder 2"/>
          <p:cNvSpPr>
            <a:spLocks noGrp="1"/>
          </p:cNvSpPr>
          <p:nvPr>
            <p:ph type="ftr" sz="quarter" idx="11"/>
          </p:nvPr>
        </p:nvSpPr>
        <p:spPr/>
        <p:txBody>
          <a:bodyPr/>
          <a:lstStyle/>
          <a:p>
            <a:endParaRPr lang="en-IO"/>
          </a:p>
        </p:txBody>
      </p:sp>
      <p:sp>
        <p:nvSpPr>
          <p:cNvPr id="4" name="Slide Number Placeholder 3"/>
          <p:cNvSpPr>
            <a:spLocks noGrp="1"/>
          </p:cNvSpPr>
          <p:nvPr>
            <p:ph type="sldNum" sz="quarter" idx="12"/>
          </p:nvPr>
        </p:nvSpPr>
        <p:spPr/>
        <p:txBody>
          <a:bodyPr/>
          <a:lstStyle/>
          <a:p>
            <a:fld id="{B651634A-F94A-44A3-A2EF-067FA04F7AD8}" type="slidenum">
              <a:rPr lang="en-IO" smtClean="0"/>
              <a:t>‹#›</a:t>
            </a:fld>
            <a:endParaRPr lang="en-IO"/>
          </a:p>
        </p:txBody>
      </p:sp>
    </p:spTree>
    <p:extLst>
      <p:ext uri="{BB962C8B-B14F-4D97-AF65-F5344CB8AC3E}">
        <p14:creationId xmlns:p14="http://schemas.microsoft.com/office/powerpoint/2010/main" val="43980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F2B93-2A7B-4579-A966-ABF47C6E8694}" type="datetimeFigureOut">
              <a:rPr lang="en-IO" smtClean="0"/>
              <a:t>11/12/2023</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B651634A-F94A-44A3-A2EF-067FA04F7AD8}" type="slidenum">
              <a:rPr lang="en-IO" smtClean="0"/>
              <a:t>‹#›</a:t>
            </a:fld>
            <a:endParaRPr lang="en-I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20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AAF2B93-2A7B-4579-A966-ABF47C6E8694}" type="datetimeFigureOut">
              <a:rPr lang="en-IO" smtClean="0"/>
              <a:t>11/12/2023</a:t>
            </a:fld>
            <a:endParaRPr lang="en-IO"/>
          </a:p>
        </p:txBody>
      </p:sp>
      <p:sp>
        <p:nvSpPr>
          <p:cNvPr id="6" name="Footer Placeholder 5"/>
          <p:cNvSpPr>
            <a:spLocks noGrp="1"/>
          </p:cNvSpPr>
          <p:nvPr>
            <p:ph type="ftr" sz="quarter" idx="11"/>
          </p:nvPr>
        </p:nvSpPr>
        <p:spPr>
          <a:xfrm>
            <a:off x="1447382" y="318640"/>
            <a:ext cx="5541004" cy="320931"/>
          </a:xfrm>
        </p:spPr>
        <p:txBody>
          <a:bodyPr/>
          <a:lstStyle/>
          <a:p>
            <a:endParaRPr lang="en-IO"/>
          </a:p>
        </p:txBody>
      </p:sp>
      <p:sp>
        <p:nvSpPr>
          <p:cNvPr id="7" name="Slide Number Placeholder 6"/>
          <p:cNvSpPr>
            <a:spLocks noGrp="1"/>
          </p:cNvSpPr>
          <p:nvPr>
            <p:ph type="sldNum" sz="quarter" idx="12"/>
          </p:nvPr>
        </p:nvSpPr>
        <p:spPr/>
        <p:txBody>
          <a:bodyPr/>
          <a:lstStyle/>
          <a:p>
            <a:fld id="{B651634A-F94A-44A3-A2EF-067FA04F7AD8}" type="slidenum">
              <a:rPr lang="en-IO" smtClean="0"/>
              <a:t>‹#›</a:t>
            </a:fld>
            <a:endParaRPr lang="en-I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18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AAF2B93-2A7B-4579-A966-ABF47C6E8694}" type="datetimeFigureOut">
              <a:rPr lang="en-IO" smtClean="0"/>
              <a:t>11/12/2023</a:t>
            </a:fld>
            <a:endParaRPr lang="en-I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51634A-F94A-44A3-A2EF-067FA04F7AD8}" type="slidenum">
              <a:rPr lang="en-IO" smtClean="0"/>
              <a:t>‹#›</a:t>
            </a:fld>
            <a:endParaRPr lang="en-I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38403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drive/folders/1OZFzNJGDh9DNyDNqlXwH1PuqImy88CWd?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F76C-A07D-403A-8931-67D6C9FBAEB3}"/>
              </a:ext>
            </a:extLst>
          </p:cNvPr>
          <p:cNvSpPr>
            <a:spLocks noGrp="1"/>
          </p:cNvSpPr>
          <p:nvPr>
            <p:ph type="ctrTitle"/>
          </p:nvPr>
        </p:nvSpPr>
        <p:spPr>
          <a:xfrm>
            <a:off x="1154954" y="1447800"/>
            <a:ext cx="9387539" cy="2277035"/>
          </a:xfrm>
        </p:spPr>
        <p:txBody>
          <a:bodyPr/>
          <a:lstStyle/>
          <a:p>
            <a:pPr algn="ctr"/>
            <a:r>
              <a:rPr lang="en-US" dirty="0"/>
              <a:t>Hiring Process Analytics</a:t>
            </a:r>
            <a:endParaRPr lang="en-IO" dirty="0"/>
          </a:p>
        </p:txBody>
      </p:sp>
      <p:sp>
        <p:nvSpPr>
          <p:cNvPr id="3" name="Subtitle 2">
            <a:extLst>
              <a:ext uri="{FF2B5EF4-FFF2-40B4-BE49-F238E27FC236}">
                <a16:creationId xmlns:a16="http://schemas.microsoft.com/office/drawing/2014/main" id="{0B46D006-8C86-4DB4-962C-9C41DA62FCE7}"/>
              </a:ext>
            </a:extLst>
          </p:cNvPr>
          <p:cNvSpPr>
            <a:spLocks noGrp="1"/>
          </p:cNvSpPr>
          <p:nvPr>
            <p:ph type="subTitle" idx="1"/>
          </p:nvPr>
        </p:nvSpPr>
        <p:spPr>
          <a:xfrm>
            <a:off x="1154954" y="4182034"/>
            <a:ext cx="8825658" cy="981637"/>
          </a:xfrm>
        </p:spPr>
        <p:txBody>
          <a:bodyPr>
            <a:normAutofit fontScale="25000" lnSpcReduction="20000"/>
          </a:bodyPr>
          <a:lstStyle/>
          <a:p>
            <a:endParaRPr lang="en-US" dirty="0"/>
          </a:p>
          <a:p>
            <a:endParaRPr lang="en-US" dirty="0"/>
          </a:p>
          <a:p>
            <a:endParaRPr lang="en-US" dirty="0"/>
          </a:p>
          <a:p>
            <a:pPr algn="l"/>
            <a:r>
              <a:rPr lang="en-US" sz="7400" dirty="0"/>
              <a:t>By Sonali Gupta</a:t>
            </a:r>
            <a:endParaRPr lang="en-IO" sz="7400" dirty="0"/>
          </a:p>
        </p:txBody>
      </p:sp>
    </p:spTree>
    <p:extLst>
      <p:ext uri="{BB962C8B-B14F-4D97-AF65-F5344CB8AC3E}">
        <p14:creationId xmlns:p14="http://schemas.microsoft.com/office/powerpoint/2010/main" val="119141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3A84-E8B0-4B2A-BFD4-1F2610328C1D}"/>
              </a:ext>
            </a:extLst>
          </p:cNvPr>
          <p:cNvSpPr>
            <a:spLocks noGrp="1"/>
          </p:cNvSpPr>
          <p:nvPr>
            <p:ph type="title"/>
          </p:nvPr>
        </p:nvSpPr>
        <p:spPr>
          <a:xfrm>
            <a:off x="946897" y="401109"/>
            <a:ext cx="10298206" cy="1179640"/>
          </a:xfrm>
        </p:spPr>
        <p:txBody>
          <a:bodyPr>
            <a:noAutofit/>
          </a:bodyPr>
          <a:lstStyle/>
          <a:p>
            <a:pPr algn="just"/>
            <a:r>
              <a:rPr lang="en-US" sz="4400" dirty="0"/>
              <a:t>5. </a:t>
            </a:r>
            <a:r>
              <a:rPr lang="en-US" sz="4400" dirty="0">
                <a:effectLst/>
                <a:latin typeface="Calibri" panose="020F0502020204030204" pitchFamily="34" charset="0"/>
                <a:ea typeface="Calibri" panose="020F0502020204030204" pitchFamily="34" charset="0"/>
                <a:cs typeface="Times New Roman" panose="02020603050405020304" pitchFamily="18" charset="0"/>
              </a:rPr>
              <a:t>Different position tiers within the company</a:t>
            </a:r>
            <a:endParaRPr lang="en-IO" sz="4400" dirty="0"/>
          </a:p>
        </p:txBody>
      </p:sp>
      <p:pic>
        <p:nvPicPr>
          <p:cNvPr id="4" name="Content Placeholder 3">
            <a:extLst>
              <a:ext uri="{FF2B5EF4-FFF2-40B4-BE49-F238E27FC236}">
                <a16:creationId xmlns:a16="http://schemas.microsoft.com/office/drawing/2014/main" id="{486ADE43-35A3-4BEA-8A0C-D7B0390851AE}"/>
              </a:ext>
            </a:extLst>
          </p:cNvPr>
          <p:cNvPicPr>
            <a:picLocks noGrp="1"/>
          </p:cNvPicPr>
          <p:nvPr>
            <p:ph idx="1"/>
          </p:nvPr>
        </p:nvPicPr>
        <p:blipFill>
          <a:blip r:embed="rId2"/>
          <a:stretch>
            <a:fillRect/>
          </a:stretch>
        </p:blipFill>
        <p:spPr>
          <a:xfrm>
            <a:off x="6710082" y="1936376"/>
            <a:ext cx="4535021" cy="3926542"/>
          </a:xfrm>
          <a:prstGeom prst="rect">
            <a:avLst/>
          </a:prstGeom>
        </p:spPr>
      </p:pic>
      <p:sp>
        <p:nvSpPr>
          <p:cNvPr id="6" name="Title 1">
            <a:extLst>
              <a:ext uri="{FF2B5EF4-FFF2-40B4-BE49-F238E27FC236}">
                <a16:creationId xmlns:a16="http://schemas.microsoft.com/office/drawing/2014/main" id="{F8599194-41B2-4094-BE48-ABE2298515B2}"/>
              </a:ext>
            </a:extLst>
          </p:cNvPr>
          <p:cNvSpPr txBox="1">
            <a:spLocks/>
          </p:cNvSpPr>
          <p:nvPr/>
        </p:nvSpPr>
        <p:spPr>
          <a:xfrm>
            <a:off x="946897" y="2089197"/>
            <a:ext cx="5149103" cy="6222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mn-lt"/>
              </a:rPr>
              <a:t>This table is showing the count of hirings as per post</a:t>
            </a:r>
            <a:endParaRPr lang="en-IO" sz="2800" dirty="0">
              <a:latin typeface="+mn-lt"/>
            </a:endParaRPr>
          </a:p>
        </p:txBody>
      </p:sp>
    </p:spTree>
    <p:extLst>
      <p:ext uri="{BB962C8B-B14F-4D97-AF65-F5344CB8AC3E}">
        <p14:creationId xmlns:p14="http://schemas.microsoft.com/office/powerpoint/2010/main" val="86465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E85F-CC4F-412D-A416-A2E49B44C570}"/>
              </a:ext>
            </a:extLst>
          </p:cNvPr>
          <p:cNvSpPr>
            <a:spLocks noGrp="1"/>
          </p:cNvSpPr>
          <p:nvPr>
            <p:ph type="title"/>
          </p:nvPr>
        </p:nvSpPr>
        <p:spPr>
          <a:xfrm>
            <a:off x="838199" y="1440889"/>
            <a:ext cx="3343835" cy="2109133"/>
          </a:xfrm>
        </p:spPr>
        <p:txBody>
          <a:bodyPr>
            <a:normAutofit fontScale="90000"/>
          </a:bodyPr>
          <a:lstStyle/>
          <a:p>
            <a:pPr algn="just"/>
            <a:r>
              <a:rPr lang="en-US" cap="none" dirty="0">
                <a:latin typeface="Calibri" panose="020F0502020204030204" pitchFamily="34" charset="0"/>
                <a:ea typeface="Calibri" panose="020F0502020204030204" pitchFamily="34" charset="0"/>
                <a:cs typeface="Times New Roman" panose="02020603050405020304" pitchFamily="18" charset="0"/>
              </a:rPr>
              <a:t>This</a:t>
            </a:r>
            <a:r>
              <a:rPr lang="en-US" sz="3200" cap="none" dirty="0">
                <a:effectLst/>
                <a:latin typeface="Calibri" panose="020F0502020204030204" pitchFamily="34" charset="0"/>
                <a:ea typeface="Calibri" panose="020F0502020204030204" pitchFamily="34" charset="0"/>
                <a:cs typeface="Times New Roman" panose="02020603050405020304" pitchFamily="18" charset="0"/>
              </a:rPr>
              <a:t> is the pie chart showing the distribution of the positions within the company.</a:t>
            </a:r>
            <a:endParaRPr lang="en-IO" sz="3200" cap="none" dirty="0"/>
          </a:p>
        </p:txBody>
      </p:sp>
      <p:pic>
        <p:nvPicPr>
          <p:cNvPr id="4" name="Content Placeholder 3">
            <a:extLst>
              <a:ext uri="{FF2B5EF4-FFF2-40B4-BE49-F238E27FC236}">
                <a16:creationId xmlns:a16="http://schemas.microsoft.com/office/drawing/2014/main" id="{3AD5A644-76C2-4B59-9D83-94CD2EBB7046}"/>
              </a:ext>
            </a:extLst>
          </p:cNvPr>
          <p:cNvPicPr>
            <a:picLocks noGrp="1"/>
          </p:cNvPicPr>
          <p:nvPr>
            <p:ph idx="1"/>
          </p:nvPr>
        </p:nvPicPr>
        <p:blipFill>
          <a:blip r:embed="rId2"/>
          <a:stretch>
            <a:fillRect/>
          </a:stretch>
        </p:blipFill>
        <p:spPr>
          <a:xfrm>
            <a:off x="4182034" y="389966"/>
            <a:ext cx="7557246" cy="4219630"/>
          </a:xfrm>
          <a:prstGeom prst="rect">
            <a:avLst/>
          </a:prstGeom>
        </p:spPr>
      </p:pic>
      <p:sp>
        <p:nvSpPr>
          <p:cNvPr id="6" name="Title 1">
            <a:extLst>
              <a:ext uri="{FF2B5EF4-FFF2-40B4-BE49-F238E27FC236}">
                <a16:creationId xmlns:a16="http://schemas.microsoft.com/office/drawing/2014/main" id="{A23C14D0-E74C-4528-8BCE-9C3D47A74AD2}"/>
              </a:ext>
            </a:extLst>
          </p:cNvPr>
          <p:cNvSpPr txBox="1">
            <a:spLocks/>
          </p:cNvSpPr>
          <p:nvPr/>
        </p:nvSpPr>
        <p:spPr>
          <a:xfrm>
            <a:off x="838199" y="4623042"/>
            <a:ext cx="10901081" cy="10980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7000"/>
              </a:lnSpc>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Insight Found:</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After analysis, it has been found that the maximum number of hirings are done for the c9 position that is 1239 and minimum number of hirings are done for n6 position that is 1. </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115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C4D9-02EC-4FA9-8392-F41E989ECF15}"/>
              </a:ext>
            </a:extLst>
          </p:cNvPr>
          <p:cNvSpPr>
            <a:spLocks noGrp="1"/>
          </p:cNvSpPr>
          <p:nvPr>
            <p:ph type="title"/>
          </p:nvPr>
        </p:nvSpPr>
        <p:spPr/>
        <p:txBody>
          <a:bodyPr>
            <a:normAutofit/>
          </a:bodyPr>
          <a:lstStyle/>
          <a:p>
            <a:pPr algn="just"/>
            <a:r>
              <a:rPr lang="en-US" sz="5400" dirty="0">
                <a:effectLst/>
                <a:latin typeface="Calibri" panose="020F0502020204030204" pitchFamily="34" charset="0"/>
                <a:ea typeface="Calibri" panose="020F0502020204030204" pitchFamily="34" charset="0"/>
                <a:cs typeface="Times New Roman" panose="02020603050405020304" pitchFamily="18" charset="0"/>
              </a:rPr>
              <a:t>Result</a:t>
            </a:r>
            <a:endParaRPr lang="en-IO" sz="5400" dirty="0"/>
          </a:p>
        </p:txBody>
      </p:sp>
      <p:sp>
        <p:nvSpPr>
          <p:cNvPr id="3" name="Content Placeholder 2">
            <a:extLst>
              <a:ext uri="{FF2B5EF4-FFF2-40B4-BE49-F238E27FC236}">
                <a16:creationId xmlns:a16="http://schemas.microsoft.com/office/drawing/2014/main" id="{5E6233A3-C7B8-4C63-AE1C-9071E2B6ADBA}"/>
              </a:ext>
            </a:extLst>
          </p:cNvPr>
          <p:cNvSpPr>
            <a:spLocks noGrp="1"/>
          </p:cNvSpPr>
          <p:nvPr>
            <p:ph idx="1"/>
          </p:nvPr>
        </p:nvSpPr>
        <p:spPr/>
        <p:txBody>
          <a:bodyPr>
            <a:norm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 have performed statistical analysis and answered the questions asked in the project by using various excel formulas. This project also helped me understand EDA (Exploratory Data Analysis) which is used to identify general patterns in the data.</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These patterns include outliers and features of the data that might be unexpected. EDA is an important first step in any data analysis</a:t>
            </a:r>
            <a:r>
              <a:rPr lang="en-IO" sz="2400" dirty="0">
                <a:effectLst/>
                <a:latin typeface="Calibri" panose="020F0502020204030204" pitchFamily="34" charset="0"/>
                <a:ea typeface="Calibri" panose="020F0502020204030204" pitchFamily="34" charset="0"/>
                <a:cs typeface="Times New Roman" panose="02020603050405020304" pitchFamily="18" charset="0"/>
              </a:rPr>
              <a:t>. This project also helped me in leveling up my knowledge on statistical analysis and excel formulas too. </a:t>
            </a:r>
          </a:p>
        </p:txBody>
      </p:sp>
    </p:spTree>
    <p:extLst>
      <p:ext uri="{BB962C8B-B14F-4D97-AF65-F5344CB8AC3E}">
        <p14:creationId xmlns:p14="http://schemas.microsoft.com/office/powerpoint/2010/main" val="283190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DCEA-1190-408C-A98A-7A21C15FD7B2}"/>
              </a:ext>
            </a:extLst>
          </p:cNvPr>
          <p:cNvSpPr>
            <a:spLocks noGrp="1"/>
          </p:cNvSpPr>
          <p:nvPr>
            <p:ph type="title"/>
          </p:nvPr>
        </p:nvSpPr>
        <p:spPr/>
        <p:txBody>
          <a:bodyPr>
            <a:normAutofit/>
          </a:bodyPr>
          <a:lstStyle/>
          <a:p>
            <a:pPr algn="just"/>
            <a:r>
              <a:rPr lang="en-US" sz="5400" dirty="0"/>
              <a:t>Drive Link</a:t>
            </a:r>
            <a:endParaRPr lang="en-IO" sz="5400" dirty="0"/>
          </a:p>
        </p:txBody>
      </p:sp>
      <p:sp>
        <p:nvSpPr>
          <p:cNvPr id="3" name="Content Placeholder 2">
            <a:extLst>
              <a:ext uri="{FF2B5EF4-FFF2-40B4-BE49-F238E27FC236}">
                <a16:creationId xmlns:a16="http://schemas.microsoft.com/office/drawing/2014/main" id="{0B3B0C6C-DB84-40E5-A018-AC08885654F1}"/>
              </a:ext>
            </a:extLst>
          </p:cNvPr>
          <p:cNvSpPr>
            <a:spLocks noGrp="1"/>
          </p:cNvSpPr>
          <p:nvPr>
            <p:ph idx="1"/>
          </p:nvPr>
        </p:nvSpPr>
        <p:spPr>
          <a:xfrm>
            <a:off x="838200" y="1825625"/>
            <a:ext cx="10515600" cy="809999"/>
          </a:xfrm>
        </p:spPr>
        <p:txBody>
          <a:bodyPr>
            <a:noAutofit/>
          </a:bodyPr>
          <a:lstStyle/>
          <a:p>
            <a:pPr marL="0" indent="0" algn="ctr">
              <a:buNone/>
            </a:pPr>
            <a:r>
              <a:rPr lang="en-US" sz="3600" dirty="0">
                <a:hlinkClick r:id="rId2"/>
              </a:rPr>
              <a:t>Google Drive Link</a:t>
            </a:r>
            <a:r>
              <a:rPr lang="en-US" sz="3600" dirty="0"/>
              <a:t> For the Project</a:t>
            </a:r>
          </a:p>
        </p:txBody>
      </p:sp>
    </p:spTree>
    <p:extLst>
      <p:ext uri="{BB962C8B-B14F-4D97-AF65-F5344CB8AC3E}">
        <p14:creationId xmlns:p14="http://schemas.microsoft.com/office/powerpoint/2010/main" val="381170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37B3-8C51-405D-BFB0-CCBB5AFA3066}"/>
              </a:ext>
            </a:extLst>
          </p:cNvPr>
          <p:cNvSpPr>
            <a:spLocks noGrp="1"/>
          </p:cNvSpPr>
          <p:nvPr>
            <p:ph type="ctrTitle"/>
          </p:nvPr>
        </p:nvSpPr>
        <p:spPr/>
        <p:txBody>
          <a:bodyPr/>
          <a:lstStyle/>
          <a:p>
            <a:r>
              <a:rPr lang="en-US" dirty="0"/>
              <a:t>Thank You</a:t>
            </a:r>
            <a:endParaRPr lang="en-IO" dirty="0"/>
          </a:p>
        </p:txBody>
      </p:sp>
      <p:sp>
        <p:nvSpPr>
          <p:cNvPr id="3" name="Subtitle 2">
            <a:extLst>
              <a:ext uri="{FF2B5EF4-FFF2-40B4-BE49-F238E27FC236}">
                <a16:creationId xmlns:a16="http://schemas.microsoft.com/office/drawing/2014/main" id="{392E1ACB-830D-46D6-A3D1-C5EAFAA266CA}"/>
              </a:ext>
            </a:extLst>
          </p:cNvPr>
          <p:cNvSpPr>
            <a:spLocks noGrp="1"/>
          </p:cNvSpPr>
          <p:nvPr>
            <p:ph type="subTitle" idx="1"/>
          </p:nvPr>
        </p:nvSpPr>
        <p:spPr/>
        <p:txBody>
          <a:bodyPr/>
          <a:lstStyle/>
          <a:p>
            <a:endParaRPr lang="en-IO" dirty="0"/>
          </a:p>
        </p:txBody>
      </p:sp>
    </p:spTree>
    <p:extLst>
      <p:ext uri="{BB962C8B-B14F-4D97-AF65-F5344CB8AC3E}">
        <p14:creationId xmlns:p14="http://schemas.microsoft.com/office/powerpoint/2010/main" val="295997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CB90-44E5-44C1-9931-15B91D8B07E3}"/>
              </a:ext>
            </a:extLst>
          </p:cNvPr>
          <p:cNvSpPr>
            <a:spLocks noGrp="1"/>
          </p:cNvSpPr>
          <p:nvPr>
            <p:ph type="title"/>
          </p:nvPr>
        </p:nvSpPr>
        <p:spPr>
          <a:xfrm>
            <a:off x="838200" y="804519"/>
            <a:ext cx="10515599" cy="1049235"/>
          </a:xfrm>
        </p:spPr>
        <p:txBody>
          <a:bodyPr>
            <a:normAutofit/>
          </a:bodyPr>
          <a:lstStyle/>
          <a:p>
            <a:pPr algn="just"/>
            <a:r>
              <a:rPr lang="en-US" sz="5400" b="1" dirty="0">
                <a:effectLst/>
                <a:latin typeface="Calibri" panose="020F0502020204030204" pitchFamily="34" charset="0"/>
                <a:ea typeface="Calibri" panose="020F0502020204030204" pitchFamily="34" charset="0"/>
                <a:cs typeface="Times New Roman" panose="02020603050405020304" pitchFamily="18" charset="0"/>
              </a:rPr>
              <a:t>Project Description</a:t>
            </a:r>
            <a:endParaRPr lang="en-IO" sz="5400" dirty="0"/>
          </a:p>
        </p:txBody>
      </p:sp>
      <p:sp>
        <p:nvSpPr>
          <p:cNvPr id="3" name="Content Placeholder 2">
            <a:extLst>
              <a:ext uri="{FF2B5EF4-FFF2-40B4-BE49-F238E27FC236}">
                <a16:creationId xmlns:a16="http://schemas.microsoft.com/office/drawing/2014/main" id="{F8530C7B-EA26-4BB9-9EA3-FAB84FA64EBD}"/>
              </a:ext>
            </a:extLst>
          </p:cNvPr>
          <p:cNvSpPr>
            <a:spLocks noGrp="1"/>
          </p:cNvSpPr>
          <p:nvPr>
            <p:ph idx="1"/>
          </p:nvPr>
        </p:nvSpPr>
        <p:spPr>
          <a:xfrm>
            <a:off x="838200" y="1986989"/>
            <a:ext cx="10515600" cy="3499411"/>
          </a:xfrm>
        </p:spPr>
        <p:txBody>
          <a:bodyPr>
            <a:noAutofit/>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Analyze the company's hiring process data and draw meaningful insights from it.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The hiring process is a crucial function of any company, and understanding trends such as the number of rejections, interviews, job types, and vacancies can provide valuable insights for the hiring department.</a:t>
            </a:r>
          </a:p>
          <a:p>
            <a:pPr algn="just"/>
            <a:r>
              <a:rPr lang="en-US" sz="2400" dirty="0">
                <a:latin typeface="Calibri" panose="020F0502020204030204" pitchFamily="34" charset="0"/>
                <a:ea typeface="Calibri" panose="020F0502020204030204" pitchFamily="34" charset="0"/>
                <a:cs typeface="Times New Roman" panose="02020603050405020304" pitchFamily="18" charset="0"/>
              </a:rPr>
              <a:t>The insights provided by a data analyst could potentially help the company improve its hiring process and make better hiring decisions in the future.</a:t>
            </a:r>
            <a:endParaRPr lang="en-IO"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93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CCB5-3E9D-4AEA-82B1-C5D6B8763C39}"/>
              </a:ext>
            </a:extLst>
          </p:cNvPr>
          <p:cNvSpPr>
            <a:spLocks noGrp="1"/>
          </p:cNvSpPr>
          <p:nvPr>
            <p:ph type="title"/>
          </p:nvPr>
        </p:nvSpPr>
        <p:spPr>
          <a:xfrm>
            <a:off x="838200" y="804519"/>
            <a:ext cx="10515600" cy="795681"/>
          </a:xfrm>
        </p:spPr>
        <p:txBody>
          <a:bodyPr>
            <a:normAutofit fontScale="90000"/>
          </a:bodyPr>
          <a:lstStyle/>
          <a:p>
            <a:pPr algn="just"/>
            <a:r>
              <a:rPr lang="en-US" sz="5400" b="1" dirty="0">
                <a:effectLst/>
                <a:latin typeface="Calibri" panose="020F0502020204030204" pitchFamily="34" charset="0"/>
                <a:ea typeface="Calibri" panose="020F0502020204030204" pitchFamily="34" charset="0"/>
                <a:cs typeface="Times New Roman" panose="02020603050405020304" pitchFamily="18" charset="0"/>
              </a:rPr>
              <a:t>Tech-Stack Used</a:t>
            </a:r>
            <a:endParaRPr lang="en-IO" sz="5400" dirty="0"/>
          </a:p>
        </p:txBody>
      </p:sp>
      <p:sp>
        <p:nvSpPr>
          <p:cNvPr id="3" name="Content Placeholder 2">
            <a:extLst>
              <a:ext uri="{FF2B5EF4-FFF2-40B4-BE49-F238E27FC236}">
                <a16:creationId xmlns:a16="http://schemas.microsoft.com/office/drawing/2014/main" id="{CDBF4D3E-39F3-4860-A840-194D27CE48FF}"/>
              </a:ext>
            </a:extLst>
          </p:cNvPr>
          <p:cNvSpPr>
            <a:spLocks noGrp="1"/>
          </p:cNvSpPr>
          <p:nvPr>
            <p:ph idx="1"/>
          </p:nvPr>
        </p:nvSpPr>
        <p:spPr>
          <a:xfrm>
            <a:off x="838200" y="2073599"/>
            <a:ext cx="10515600" cy="4700961"/>
          </a:xfrm>
        </p:spPr>
        <p:txBody>
          <a:bodyPr>
            <a:normAutofit/>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To complete this project, I am using MS Excel 2021 as the given dataset is small in size and MS Excel is an excellent analysis tool to analyze small size datasets.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It can also be used for data visualization and drawing insights from it.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Also, I will be using MS Power Point and MS Word to form a report.</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8532392-D991-454A-86F9-CED76E8C599C}"/>
              </a:ext>
            </a:extLst>
          </p:cNvPr>
          <p:cNvPicPr>
            <a:picLocks noChangeAspect="1"/>
          </p:cNvPicPr>
          <p:nvPr/>
        </p:nvPicPr>
        <p:blipFill>
          <a:blip r:embed="rId2"/>
          <a:stretch>
            <a:fillRect/>
          </a:stretch>
        </p:blipFill>
        <p:spPr>
          <a:xfrm>
            <a:off x="3060623" y="4151586"/>
            <a:ext cx="6311977" cy="1901895"/>
          </a:xfrm>
          <a:prstGeom prst="rect">
            <a:avLst/>
          </a:prstGeom>
        </p:spPr>
      </p:pic>
    </p:spTree>
    <p:extLst>
      <p:ext uri="{BB962C8B-B14F-4D97-AF65-F5344CB8AC3E}">
        <p14:creationId xmlns:p14="http://schemas.microsoft.com/office/powerpoint/2010/main" val="43592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BD48-2774-4208-ABD2-BBD8A779D588}"/>
              </a:ext>
            </a:extLst>
          </p:cNvPr>
          <p:cNvSpPr>
            <a:spLocks noGrp="1"/>
          </p:cNvSpPr>
          <p:nvPr>
            <p:ph type="title"/>
          </p:nvPr>
        </p:nvSpPr>
        <p:spPr>
          <a:xfrm>
            <a:off x="838201" y="815662"/>
            <a:ext cx="10216654" cy="725271"/>
          </a:xfrm>
        </p:spPr>
        <p:txBody>
          <a:bodyPr>
            <a:normAutofit fontScale="90000"/>
          </a:bodyPr>
          <a:lstStyle/>
          <a:p>
            <a:pPr algn="just"/>
            <a:r>
              <a:rPr lang="en-US" sz="5400" b="1" dirty="0">
                <a:effectLst/>
                <a:latin typeface="Calibri" panose="020F0502020204030204" pitchFamily="34" charset="0"/>
                <a:ea typeface="Calibri" panose="020F0502020204030204" pitchFamily="34" charset="0"/>
                <a:cs typeface="Times New Roman" panose="02020603050405020304" pitchFamily="18" charset="0"/>
              </a:rPr>
              <a:t>Approach</a:t>
            </a:r>
            <a:endParaRPr lang="en-IO" sz="5400" dirty="0"/>
          </a:p>
        </p:txBody>
      </p:sp>
      <p:sp>
        <p:nvSpPr>
          <p:cNvPr id="3" name="Content Placeholder 2">
            <a:extLst>
              <a:ext uri="{FF2B5EF4-FFF2-40B4-BE49-F238E27FC236}">
                <a16:creationId xmlns:a16="http://schemas.microsoft.com/office/drawing/2014/main" id="{6E1ACB33-8C80-40DC-BFB0-B187267EC3B4}"/>
              </a:ext>
            </a:extLst>
          </p:cNvPr>
          <p:cNvSpPr>
            <a:spLocks noGrp="1"/>
          </p:cNvSpPr>
          <p:nvPr>
            <p:ph idx="1"/>
          </p:nvPr>
        </p:nvSpPr>
        <p:spPr>
          <a:xfrm>
            <a:off x="838200" y="2018493"/>
            <a:ext cx="10515600" cy="4023845"/>
          </a:xfrm>
        </p:spPr>
        <p:txBody>
          <a:bodyPr>
            <a:norm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I will first check if there are any missing values in the dataset. </a:t>
            </a:r>
          </a:p>
          <a:p>
            <a:pPr algn="just"/>
            <a:r>
              <a:rPr lang="en-US" dirty="0">
                <a:latin typeface="Calibri" panose="020F0502020204030204" pitchFamily="34" charset="0"/>
                <a:ea typeface="Calibri" panose="020F0502020204030204" pitchFamily="34" charset="0"/>
                <a:cs typeface="Times New Roman" panose="02020603050405020304" pitchFamily="18" charset="0"/>
              </a:rPr>
              <a:t>Then, I will be looking for the columns with multiple categories that can be combined.</a:t>
            </a:r>
          </a:p>
          <a:p>
            <a:pPr algn="just"/>
            <a:r>
              <a:rPr lang="en-US" dirty="0">
                <a:latin typeface="Calibri" panose="020F0502020204030204" pitchFamily="34" charset="0"/>
                <a:ea typeface="Calibri" panose="020F0502020204030204" pitchFamily="34" charset="0"/>
                <a:cs typeface="Times New Roman" panose="02020603050405020304" pitchFamily="18" charset="0"/>
              </a:rPr>
              <a:t>Then, I will be checking for outliers in the dataset that may skew my analysis and remove them or replace them depending on the situation.</a:t>
            </a:r>
          </a:p>
          <a:p>
            <a:pPr algn="just"/>
            <a:r>
              <a:rPr lang="en-US" dirty="0">
                <a:latin typeface="Calibri" panose="020F0502020204030204" pitchFamily="34" charset="0"/>
                <a:ea typeface="Calibri" panose="020F0502020204030204" pitchFamily="34" charset="0"/>
                <a:cs typeface="Times New Roman" panose="02020603050405020304" pitchFamily="18" charset="0"/>
              </a:rPr>
              <a:t>After cleaning and preparing my data, I will summarize my findings. This involves calculating averages, medians, or other statistical measures. It also involves creating visualizations to better understand the data.</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After analyzing the given dataset that contains all the hiring process info, various insights has been found.</a:t>
            </a:r>
            <a:endParaRPr lang="en-IO" dirty="0"/>
          </a:p>
        </p:txBody>
      </p:sp>
    </p:spTree>
    <p:extLst>
      <p:ext uri="{BB962C8B-B14F-4D97-AF65-F5344CB8AC3E}">
        <p14:creationId xmlns:p14="http://schemas.microsoft.com/office/powerpoint/2010/main" val="40227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FB5C-AFD9-461F-8CA9-8ADBDF74E44B}"/>
              </a:ext>
            </a:extLst>
          </p:cNvPr>
          <p:cNvSpPr>
            <a:spLocks noGrp="1"/>
          </p:cNvSpPr>
          <p:nvPr>
            <p:ph type="title"/>
          </p:nvPr>
        </p:nvSpPr>
        <p:spPr>
          <a:xfrm>
            <a:off x="838200" y="1010898"/>
            <a:ext cx="10645588" cy="671482"/>
          </a:xfrm>
        </p:spPr>
        <p:txBody>
          <a:bodyPr>
            <a:normAutofit fontScale="90000"/>
          </a:bodyPr>
          <a:lstStyle/>
          <a:p>
            <a:pPr algn="just"/>
            <a:r>
              <a:rPr lang="en-US" sz="5400" dirty="0"/>
              <a:t>1. </a:t>
            </a:r>
            <a:r>
              <a:rPr lang="en-US" sz="5400" dirty="0">
                <a:effectLst/>
                <a:latin typeface="Calibri" panose="020F0502020204030204" pitchFamily="34" charset="0"/>
                <a:ea typeface="Calibri" panose="020F0502020204030204" pitchFamily="34" charset="0"/>
                <a:cs typeface="Times New Roman" panose="02020603050405020304" pitchFamily="18" charset="0"/>
              </a:rPr>
              <a:t>Gender Distribution of Hires</a:t>
            </a:r>
            <a:endParaRPr lang="en-IO" sz="5400" dirty="0"/>
          </a:p>
        </p:txBody>
      </p:sp>
      <p:sp>
        <p:nvSpPr>
          <p:cNvPr id="3" name="Content Placeholder 2">
            <a:extLst>
              <a:ext uri="{FF2B5EF4-FFF2-40B4-BE49-F238E27FC236}">
                <a16:creationId xmlns:a16="http://schemas.microsoft.com/office/drawing/2014/main" id="{0072CE1A-F106-4F2D-8262-D82C115B85E0}"/>
              </a:ext>
            </a:extLst>
          </p:cNvPr>
          <p:cNvSpPr>
            <a:spLocks noGrp="1"/>
          </p:cNvSpPr>
          <p:nvPr>
            <p:ph idx="1"/>
          </p:nvPr>
        </p:nvSpPr>
        <p:spPr>
          <a:xfrm>
            <a:off x="838200" y="2002681"/>
            <a:ext cx="10645588" cy="4438651"/>
          </a:xfrm>
        </p:spPr>
        <p:txBody>
          <a:bodyPr>
            <a:normAutofit/>
          </a:bodyPr>
          <a:lstStyle/>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After analyzing the given dataset, it has been found that total 4697 people are hired by the company out of which,</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Total Females hired by the company = 1856</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Total Males hired by the company = 2563</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Number of people who doesn’t say anything about their gender = 268</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Number of genders data missing in the dataset but are hired by the company = 10</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51B5A57F-A13A-4C08-AD58-7555E3B7CCA4}"/>
              </a:ext>
            </a:extLst>
          </p:cNvPr>
          <p:cNvPicPr/>
          <p:nvPr/>
        </p:nvPicPr>
        <p:blipFill>
          <a:blip r:embed="rId2"/>
          <a:stretch>
            <a:fillRect/>
          </a:stretch>
        </p:blipFill>
        <p:spPr>
          <a:xfrm>
            <a:off x="6160994" y="2643283"/>
            <a:ext cx="5042646" cy="1159249"/>
          </a:xfrm>
          <a:prstGeom prst="rect">
            <a:avLst/>
          </a:prstGeom>
        </p:spPr>
      </p:pic>
      <p:sp>
        <p:nvSpPr>
          <p:cNvPr id="12" name="TextBox 11">
            <a:extLst>
              <a:ext uri="{FF2B5EF4-FFF2-40B4-BE49-F238E27FC236}">
                <a16:creationId xmlns:a16="http://schemas.microsoft.com/office/drawing/2014/main" id="{3F7FAD92-6565-4947-9F9C-072150DA24DE}"/>
              </a:ext>
            </a:extLst>
          </p:cNvPr>
          <p:cNvSpPr txBox="1"/>
          <p:nvPr/>
        </p:nvSpPr>
        <p:spPr>
          <a:xfrm>
            <a:off x="838200" y="5214532"/>
            <a:ext cx="10515600" cy="838948"/>
          </a:xfrm>
          <a:prstGeom prst="rect">
            <a:avLst/>
          </a:prstGeom>
          <a:noFill/>
        </p:spPr>
        <p:txBody>
          <a:bodyPr wrap="square">
            <a:spAutoFit/>
          </a:bodyPr>
          <a:lstStyle/>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Insight found:</a:t>
            </a:r>
            <a:endParaRPr lang="en-IO"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analysis, it has been observed that more males had been hired than females.</a:t>
            </a:r>
            <a:endParaRPr lang="en-IO"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13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4D83-D7FC-4F2D-94EF-57DD5FC8320A}"/>
              </a:ext>
            </a:extLst>
          </p:cNvPr>
          <p:cNvSpPr>
            <a:spLocks noGrp="1"/>
          </p:cNvSpPr>
          <p:nvPr>
            <p:ph type="title"/>
          </p:nvPr>
        </p:nvSpPr>
        <p:spPr>
          <a:xfrm>
            <a:off x="838200" y="304843"/>
            <a:ext cx="10515600" cy="1258151"/>
          </a:xfrm>
        </p:spPr>
        <p:txBody>
          <a:bodyPr>
            <a:noAutofit/>
          </a:bodyPr>
          <a:lstStyle/>
          <a:p>
            <a:pPr algn="just"/>
            <a:r>
              <a:rPr lang="en-US" sz="4400" dirty="0"/>
              <a:t>2. </a:t>
            </a:r>
            <a:r>
              <a:rPr lang="en-US" sz="4400" dirty="0">
                <a:effectLst/>
                <a:latin typeface="Calibri" panose="020F0502020204030204" pitchFamily="34" charset="0"/>
                <a:ea typeface="Calibri" panose="020F0502020204030204" pitchFamily="34" charset="0"/>
                <a:cs typeface="Times New Roman" panose="02020603050405020304" pitchFamily="18" charset="0"/>
              </a:rPr>
              <a:t>Average Salary Offered by the Company</a:t>
            </a:r>
            <a:endParaRPr lang="en-IO" sz="4400" dirty="0"/>
          </a:p>
        </p:txBody>
      </p:sp>
      <p:sp>
        <p:nvSpPr>
          <p:cNvPr id="3" name="Content Placeholder 2">
            <a:extLst>
              <a:ext uri="{FF2B5EF4-FFF2-40B4-BE49-F238E27FC236}">
                <a16:creationId xmlns:a16="http://schemas.microsoft.com/office/drawing/2014/main" id="{B92B2384-F0F0-4462-A3B2-38EED77F499F}"/>
              </a:ext>
            </a:extLst>
          </p:cNvPr>
          <p:cNvSpPr>
            <a:spLocks noGrp="1"/>
          </p:cNvSpPr>
          <p:nvPr>
            <p:ph idx="1"/>
          </p:nvPr>
        </p:nvSpPr>
        <p:spPr>
          <a:xfrm>
            <a:off x="838200" y="1975495"/>
            <a:ext cx="10515600" cy="4252446"/>
          </a:xfrm>
        </p:spPr>
        <p:txBody>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MS Excel, I have used the average function “=Average(G2:G7169)” to calculate the average salary offered to all the candidates.</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Average salary offered by the company = 49983</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Minimum Salary Offered by the company = 100</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Maximum Salary Offered by the company = 400000</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pic>
        <p:nvPicPr>
          <p:cNvPr id="4" name="Picture 3">
            <a:extLst>
              <a:ext uri="{FF2B5EF4-FFF2-40B4-BE49-F238E27FC236}">
                <a16:creationId xmlns:a16="http://schemas.microsoft.com/office/drawing/2014/main" id="{40DE0D05-CF04-42B1-B485-BD40F0C8FF01}"/>
              </a:ext>
            </a:extLst>
          </p:cNvPr>
          <p:cNvPicPr/>
          <p:nvPr/>
        </p:nvPicPr>
        <p:blipFill>
          <a:blip r:embed="rId2"/>
          <a:stretch>
            <a:fillRect/>
          </a:stretch>
        </p:blipFill>
        <p:spPr>
          <a:xfrm>
            <a:off x="6589059" y="2662518"/>
            <a:ext cx="4558553" cy="2087246"/>
          </a:xfrm>
          <a:prstGeom prst="rect">
            <a:avLst/>
          </a:prstGeom>
        </p:spPr>
      </p:pic>
      <p:sp>
        <p:nvSpPr>
          <p:cNvPr id="6" name="TextBox 5">
            <a:extLst>
              <a:ext uri="{FF2B5EF4-FFF2-40B4-BE49-F238E27FC236}">
                <a16:creationId xmlns:a16="http://schemas.microsoft.com/office/drawing/2014/main" id="{FDB1941A-79DE-419B-A46C-BF1D58A35418}"/>
              </a:ext>
            </a:extLst>
          </p:cNvPr>
          <p:cNvSpPr txBox="1"/>
          <p:nvPr/>
        </p:nvSpPr>
        <p:spPr>
          <a:xfrm>
            <a:off x="838200" y="4749764"/>
            <a:ext cx="10515600" cy="1065676"/>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Although, 1 row is missing the salary offered to a candidate. The missing value can be an outlier which can affect the average salary offered by the company. So, I have chosen to delete the row that was missing the salary offered to a candidate as a part of data cleaning.</a:t>
            </a:r>
            <a:endParaRPr lang="en-IO"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452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049D-F559-47E9-9E89-C6928DEAAD72}"/>
              </a:ext>
            </a:extLst>
          </p:cNvPr>
          <p:cNvSpPr>
            <a:spLocks noGrp="1"/>
          </p:cNvSpPr>
          <p:nvPr>
            <p:ph type="title"/>
          </p:nvPr>
        </p:nvSpPr>
        <p:spPr>
          <a:xfrm>
            <a:off x="839788" y="191948"/>
            <a:ext cx="6363635" cy="1438835"/>
          </a:xfrm>
        </p:spPr>
        <p:txBody>
          <a:bodyPr>
            <a:noAutofit/>
          </a:bodyPr>
          <a:lstStyle/>
          <a:p>
            <a:r>
              <a:rPr lang="en-US" sz="4800" dirty="0"/>
              <a:t>3. </a:t>
            </a:r>
            <a:r>
              <a:rPr lang="en-US" sz="4800" dirty="0">
                <a:effectLst/>
                <a:latin typeface="Calibri" panose="020F0502020204030204" pitchFamily="34" charset="0"/>
                <a:ea typeface="Calibri" panose="020F0502020204030204" pitchFamily="34" charset="0"/>
                <a:cs typeface="Times New Roman" panose="02020603050405020304" pitchFamily="18" charset="0"/>
              </a:rPr>
              <a:t>Salary Distribution in the company</a:t>
            </a:r>
            <a:endParaRPr lang="en-IO" sz="4800" dirty="0"/>
          </a:p>
        </p:txBody>
      </p:sp>
      <p:sp>
        <p:nvSpPr>
          <p:cNvPr id="4" name="Text Placeholder 3">
            <a:extLst>
              <a:ext uri="{FF2B5EF4-FFF2-40B4-BE49-F238E27FC236}">
                <a16:creationId xmlns:a16="http://schemas.microsoft.com/office/drawing/2014/main" id="{9B6FA705-AB3B-4797-9D7E-7FF38054DC8D}"/>
              </a:ext>
            </a:extLst>
          </p:cNvPr>
          <p:cNvSpPr>
            <a:spLocks noGrp="1"/>
          </p:cNvSpPr>
          <p:nvPr>
            <p:ph type="body" sz="half" idx="2"/>
          </p:nvPr>
        </p:nvSpPr>
        <p:spPr>
          <a:xfrm>
            <a:off x="839788" y="1630783"/>
            <a:ext cx="6172200" cy="4238836"/>
          </a:xfrm>
        </p:spPr>
        <p:txBody>
          <a:bodyPr>
            <a:normAutofit lnSpcReduction="10000"/>
          </a:bodyPr>
          <a:lstStyle/>
          <a:p>
            <a:pPr marL="342900" indent="-342900" algn="just">
              <a:lnSpc>
                <a:spcPct val="107000"/>
              </a:lnSpc>
              <a:spcAft>
                <a:spcPts val="800"/>
              </a:spcAft>
              <a:buFont typeface="Arial" panose="020B0604020202020204" pitchFamily="34" charset="0"/>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This pivot table is generated through grouping feature of pivot tables where offered salary is placed under row labels and count of offered salary under values in pivot table. </a:t>
            </a:r>
          </a:p>
          <a:p>
            <a:pPr marL="342900" indent="-342900" algn="just">
              <a:lnSpc>
                <a:spcPct val="107000"/>
              </a:lnSpc>
              <a:spcAft>
                <a:spcPts val="800"/>
              </a:spcAft>
              <a:buFont typeface="Arial" panose="020B0604020202020204" pitchFamily="34" charset="0"/>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It is showing the salary distribution within the company.</a:t>
            </a:r>
          </a:p>
          <a:p>
            <a:pPr algn="just">
              <a:lnSpc>
                <a:spcPct val="107000"/>
              </a:lnSpc>
              <a:spcAft>
                <a:spcPts val="800"/>
              </a:spcAft>
            </a:pPr>
            <a:r>
              <a:rPr lang="en-US" sz="2200" b="1" dirty="0">
                <a:effectLst/>
                <a:latin typeface="Calibri" panose="020F0502020204030204" pitchFamily="34" charset="0"/>
                <a:ea typeface="Calibri" panose="020F0502020204030204" pitchFamily="34" charset="0"/>
                <a:cs typeface="Times New Roman" panose="02020603050405020304" pitchFamily="18" charset="0"/>
              </a:rPr>
              <a:t>Insight Found:</a:t>
            </a:r>
            <a:endParaRPr lang="en-IO"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After analysis, it has been found that the salaries between 40100 to 50099 is offered to maximum number of candidates. </a:t>
            </a:r>
            <a:endParaRPr lang="en-IO"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pic>
        <p:nvPicPr>
          <p:cNvPr id="5" name="Picture 4">
            <a:extLst>
              <a:ext uri="{FF2B5EF4-FFF2-40B4-BE49-F238E27FC236}">
                <a16:creationId xmlns:a16="http://schemas.microsoft.com/office/drawing/2014/main" id="{82C16485-AA19-4A46-9CE5-215D6933FBF8}"/>
              </a:ext>
            </a:extLst>
          </p:cNvPr>
          <p:cNvPicPr/>
          <p:nvPr/>
        </p:nvPicPr>
        <p:blipFill>
          <a:blip r:embed="rId2"/>
          <a:stretch>
            <a:fillRect/>
          </a:stretch>
        </p:blipFill>
        <p:spPr>
          <a:xfrm>
            <a:off x="7203423" y="191948"/>
            <a:ext cx="4515036" cy="5694807"/>
          </a:xfrm>
          <a:prstGeom prst="rect">
            <a:avLst/>
          </a:prstGeom>
        </p:spPr>
      </p:pic>
    </p:spTree>
    <p:extLst>
      <p:ext uri="{BB962C8B-B14F-4D97-AF65-F5344CB8AC3E}">
        <p14:creationId xmlns:p14="http://schemas.microsoft.com/office/powerpoint/2010/main" val="238162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F029-AE37-4F61-960A-B1600A6E3C24}"/>
              </a:ext>
            </a:extLst>
          </p:cNvPr>
          <p:cNvSpPr>
            <a:spLocks noGrp="1"/>
          </p:cNvSpPr>
          <p:nvPr>
            <p:ph type="title"/>
          </p:nvPr>
        </p:nvSpPr>
        <p:spPr>
          <a:xfrm>
            <a:off x="839788" y="344687"/>
            <a:ext cx="10512424" cy="1218840"/>
          </a:xfrm>
        </p:spPr>
        <p:txBody>
          <a:bodyPr>
            <a:noAutofit/>
          </a:bodyPr>
          <a:lstStyle/>
          <a:p>
            <a:pPr algn="just"/>
            <a:r>
              <a:rPr lang="en-US" sz="4400" dirty="0"/>
              <a:t>4. </a:t>
            </a:r>
            <a:r>
              <a:rPr lang="en-US" sz="4400" dirty="0">
                <a:effectLst/>
                <a:latin typeface="Calibri" panose="020F0502020204030204" pitchFamily="34" charset="0"/>
                <a:ea typeface="Calibri" panose="020F0502020204030204" pitchFamily="34" charset="0"/>
                <a:cs typeface="Times New Roman" panose="02020603050405020304" pitchFamily="18" charset="0"/>
              </a:rPr>
              <a:t>Proportion of people working in different departments</a:t>
            </a:r>
            <a:endParaRPr lang="en-IO" sz="4400" dirty="0"/>
          </a:p>
        </p:txBody>
      </p:sp>
      <p:sp>
        <p:nvSpPr>
          <p:cNvPr id="3" name="Text Placeholder 2">
            <a:extLst>
              <a:ext uri="{FF2B5EF4-FFF2-40B4-BE49-F238E27FC236}">
                <a16:creationId xmlns:a16="http://schemas.microsoft.com/office/drawing/2014/main" id="{5E6C358E-007E-426A-87E0-F765BF85EB83}"/>
              </a:ext>
            </a:extLst>
          </p:cNvPr>
          <p:cNvSpPr>
            <a:spLocks noGrp="1"/>
          </p:cNvSpPr>
          <p:nvPr>
            <p:ph type="body" idx="1"/>
          </p:nvPr>
        </p:nvSpPr>
        <p:spPr>
          <a:xfrm>
            <a:off x="839788" y="1909482"/>
            <a:ext cx="10512424" cy="887506"/>
          </a:xfrm>
        </p:spPr>
        <p:txBody>
          <a:bodyPr>
            <a:noAutofit/>
          </a:bodyPr>
          <a:lstStyle/>
          <a:p>
            <a:pPr algn="just"/>
            <a:r>
              <a:rPr lang="en-US" sz="2400"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T</a:t>
            </a:r>
            <a:r>
              <a:rPr lang="en-US" sz="24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otal 4697 number of people were hired by the company. The below table shows the count of people hired for each department by the company.</a:t>
            </a:r>
            <a:endParaRPr lang="en-IO" sz="24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78B0C60-6B74-42BF-80EF-3EDBCF0AE0D3}"/>
              </a:ext>
            </a:extLst>
          </p:cNvPr>
          <p:cNvPicPr>
            <a:picLocks noGrp="1"/>
          </p:cNvPicPr>
          <p:nvPr>
            <p:ph sz="half" idx="2"/>
          </p:nvPr>
        </p:nvPicPr>
        <p:blipFill>
          <a:blip r:embed="rId2"/>
          <a:stretch>
            <a:fillRect/>
          </a:stretch>
        </p:blipFill>
        <p:spPr>
          <a:xfrm>
            <a:off x="3591500" y="2796988"/>
            <a:ext cx="5008999" cy="3092824"/>
          </a:xfrm>
          <a:prstGeom prst="rect">
            <a:avLst/>
          </a:prstGeom>
        </p:spPr>
      </p:pic>
    </p:spTree>
    <p:extLst>
      <p:ext uri="{BB962C8B-B14F-4D97-AF65-F5344CB8AC3E}">
        <p14:creationId xmlns:p14="http://schemas.microsoft.com/office/powerpoint/2010/main" val="32798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322A-04BF-439E-9E0A-EAFFCB1342D1}"/>
              </a:ext>
            </a:extLst>
          </p:cNvPr>
          <p:cNvSpPr>
            <a:spLocks noGrp="1"/>
          </p:cNvSpPr>
          <p:nvPr>
            <p:ph type="title"/>
          </p:nvPr>
        </p:nvSpPr>
        <p:spPr>
          <a:xfrm>
            <a:off x="614084" y="1972607"/>
            <a:ext cx="4939551" cy="3769287"/>
          </a:xfrm>
        </p:spPr>
        <p:txBody>
          <a:bodyPr>
            <a:noAutofit/>
          </a:bodyPr>
          <a:lstStyle/>
          <a:p>
            <a:pPr algn="just">
              <a:lnSpc>
                <a:spcPct val="107000"/>
              </a:lnSpc>
              <a:spcAft>
                <a:spcPts val="800"/>
              </a:spcAft>
            </a:pPr>
            <a:r>
              <a:rPr lang="en-US" sz="2000" b="1" cap="none" dirty="0">
                <a:latin typeface="Calibri" panose="020F0502020204030204" pitchFamily="34" charset="0"/>
                <a:ea typeface="Calibri" panose="020F0502020204030204" pitchFamily="34" charset="0"/>
                <a:cs typeface="Times New Roman" panose="02020603050405020304" pitchFamily="18" charset="0"/>
              </a:rPr>
              <a:t>I</a:t>
            </a:r>
            <a:r>
              <a:rPr lang="en-US" sz="2000" b="1" cap="none" dirty="0">
                <a:effectLst/>
                <a:latin typeface="Calibri" panose="020F0502020204030204" pitchFamily="34" charset="0"/>
                <a:ea typeface="Calibri" panose="020F0502020204030204" pitchFamily="34" charset="0"/>
                <a:cs typeface="Times New Roman" panose="02020603050405020304" pitchFamily="18" charset="0"/>
              </a:rPr>
              <a:t>nsight found:</a:t>
            </a:r>
            <a:br>
              <a:rPr lang="en-US" sz="2000" b="1" cap="none" dirty="0">
                <a:effectLst/>
                <a:latin typeface="Calibri" panose="020F0502020204030204" pitchFamily="34" charset="0"/>
                <a:ea typeface="Calibri" panose="020F0502020204030204" pitchFamily="34" charset="0"/>
                <a:cs typeface="Times New Roman" panose="02020603050405020304" pitchFamily="18" charset="0"/>
              </a:rPr>
            </a:br>
            <a:br>
              <a:rPr lang="en-US" sz="2000" b="1" cap="none" dirty="0">
                <a:effectLst/>
                <a:latin typeface="Calibri" panose="020F0502020204030204" pitchFamily="34" charset="0"/>
                <a:ea typeface="Calibri" panose="020F0502020204030204" pitchFamily="34" charset="0"/>
                <a:cs typeface="Times New Roman" panose="02020603050405020304" pitchFamily="18" charset="0"/>
              </a:rPr>
            </a:br>
            <a:r>
              <a:rPr lang="en-US" sz="2000" cap="none" dirty="0">
                <a:latin typeface="Calibri" panose="020F0502020204030204" pitchFamily="34" charset="0"/>
                <a:ea typeface="Calibri" panose="020F0502020204030204" pitchFamily="34" charset="0"/>
                <a:cs typeface="Times New Roman" panose="02020603050405020304" pitchFamily="18" charset="0"/>
              </a:rPr>
              <a:t>A</a:t>
            </a:r>
            <a:r>
              <a:rPr lang="en-US" sz="2000" cap="none" dirty="0">
                <a:effectLst/>
                <a:latin typeface="Calibri" panose="020F0502020204030204" pitchFamily="34" charset="0"/>
                <a:ea typeface="Calibri" panose="020F0502020204030204" pitchFamily="34" charset="0"/>
                <a:cs typeface="Times New Roman" panose="02020603050405020304" pitchFamily="18" charset="0"/>
              </a:rPr>
              <a:t>fter analysis, it has been found that 39% of people are hired for operations department and only 2% of people are hired for HR department. maximum number of hirings are done for operations department and minimum for HR department.</a:t>
            </a:r>
            <a:endParaRPr lang="en-IO" sz="2000" cap="none"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60E71A3-BD81-49A7-9978-39C53A25EFA1}"/>
              </a:ext>
            </a:extLst>
          </p:cNvPr>
          <p:cNvPicPr>
            <a:picLocks noGrp="1"/>
          </p:cNvPicPr>
          <p:nvPr>
            <p:ph idx="1"/>
          </p:nvPr>
        </p:nvPicPr>
        <p:blipFill>
          <a:blip r:embed="rId2"/>
          <a:stretch>
            <a:fillRect/>
          </a:stretch>
        </p:blipFill>
        <p:spPr>
          <a:xfrm>
            <a:off x="5553635" y="1279898"/>
            <a:ext cx="6024281" cy="4461996"/>
          </a:xfrm>
          <a:prstGeom prst="rect">
            <a:avLst/>
          </a:prstGeom>
        </p:spPr>
      </p:pic>
      <p:sp>
        <p:nvSpPr>
          <p:cNvPr id="5" name="Title 1">
            <a:extLst>
              <a:ext uri="{FF2B5EF4-FFF2-40B4-BE49-F238E27FC236}">
                <a16:creationId xmlns:a16="http://schemas.microsoft.com/office/drawing/2014/main" id="{C846B630-27BE-4416-8A53-1096160A876C}"/>
              </a:ext>
            </a:extLst>
          </p:cNvPr>
          <p:cNvSpPr txBox="1">
            <a:spLocks/>
          </p:cNvSpPr>
          <p:nvPr/>
        </p:nvSpPr>
        <p:spPr>
          <a:xfrm>
            <a:off x="614084" y="735106"/>
            <a:ext cx="10963833" cy="692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latin typeface="Calibri" panose="020F0502020204030204" pitchFamily="34" charset="0"/>
                <a:ea typeface="Calibri" panose="020F0502020204030204" pitchFamily="34" charset="0"/>
                <a:cs typeface="Times New Roman" panose="02020603050405020304" pitchFamily="18" charset="0"/>
              </a:rPr>
              <a:t>This is the pie chart showing the proportion of the people working in different departments along with their percentage share.</a:t>
            </a:r>
            <a:endParaRPr lang="en-IO" sz="2000" dirty="0"/>
          </a:p>
        </p:txBody>
      </p:sp>
    </p:spTree>
    <p:extLst>
      <p:ext uri="{BB962C8B-B14F-4D97-AF65-F5344CB8AC3E}">
        <p14:creationId xmlns:p14="http://schemas.microsoft.com/office/powerpoint/2010/main" val="23998292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TotalTime>
  <Words>818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Hiring Process Analytics</vt:lpstr>
      <vt:lpstr>Project Description</vt:lpstr>
      <vt:lpstr>Tech-Stack Used</vt:lpstr>
      <vt:lpstr>Approach</vt:lpstr>
      <vt:lpstr>1. Gender Distribution of Hires</vt:lpstr>
      <vt:lpstr>2. Average Salary Offered by the Company</vt:lpstr>
      <vt:lpstr>3. Salary Distribution in the company</vt:lpstr>
      <vt:lpstr>4. Proportion of people working in different departments</vt:lpstr>
      <vt:lpstr>Insight found:  After analysis, it has been found that 39% of people are hired for operations department and only 2% of people are hired for HR department. maximum number of hirings are done for operations department and minimum for HR department.</vt:lpstr>
      <vt:lpstr>5. Different position tiers within the company</vt:lpstr>
      <vt:lpstr>This is the pie chart showing the distribution of the positions within the company.</vt:lpstr>
      <vt:lpstr>Result</vt:lpstr>
      <vt:lpstr>Drive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Sonali Gupta</dc:creator>
  <cp:lastModifiedBy>Sonali Gupta</cp:lastModifiedBy>
  <cp:revision>13</cp:revision>
  <dcterms:created xsi:type="dcterms:W3CDTF">2023-12-11T13:44:46Z</dcterms:created>
  <dcterms:modified xsi:type="dcterms:W3CDTF">2023-12-11T15:34:11Z</dcterms:modified>
</cp:coreProperties>
</file>