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7" r:id="rId4"/>
    <p:sldId id="266" r:id="rId5"/>
    <p:sldId id="260" r:id="rId6"/>
    <p:sldId id="261" r:id="rId7"/>
    <p:sldId id="268" r:id="rId8"/>
    <p:sldId id="272" r:id="rId9"/>
    <p:sldId id="274" r:id="rId10"/>
    <p:sldId id="278" r:id="rId11"/>
    <p:sldId id="273" r:id="rId12"/>
    <p:sldId id="276" r:id="rId13"/>
    <p:sldId id="267" r:id="rId14"/>
    <p:sldId id="264" r:id="rId15"/>
    <p:sldId id="270"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6/19/2021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prezi.com/p/fh62zznlt7ay/fake-news-detection-using-machine-learning/?fallback=1" TargetMode="External"/><Relationship Id="rId2" Type="http://schemas.openxmlformats.org/officeDocument/2006/relationships/hyperlink" Target="https://data-flair.training/blogs/advanced-python-project-detecting-fake-new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893E18-FD4D-4524-9169-C4F585191CA0}"/>
              </a:ext>
            </a:extLst>
          </p:cNvPr>
          <p:cNvSpPr>
            <a:spLocks noGrp="1"/>
          </p:cNvSpPr>
          <p:nvPr>
            <p:ph type="title"/>
          </p:nvPr>
        </p:nvSpPr>
        <p:spPr>
          <a:xfrm>
            <a:off x="2592924" y="624109"/>
            <a:ext cx="8628451" cy="1932659"/>
          </a:xfrm>
        </p:spPr>
        <p:txBody>
          <a:bodyPr>
            <a:normAutofit/>
          </a:bodyPr>
          <a:lstStyle/>
          <a:p>
            <a:r>
              <a:rPr lang="en-IN" dirty="0"/>
              <a:t>Fake News Detection Using Machine Learning</a:t>
            </a:r>
          </a:p>
        </p:txBody>
      </p:sp>
      <p:sp>
        <p:nvSpPr>
          <p:cNvPr id="3" name="Subtitle 2">
            <a:extLst>
              <a:ext uri="{FF2B5EF4-FFF2-40B4-BE49-F238E27FC236}">
                <a16:creationId xmlns:a16="http://schemas.microsoft.com/office/drawing/2014/main" xmlns="" id="{147AD221-FF05-4D30-A19A-F8860B20CAB7}"/>
              </a:ext>
            </a:extLst>
          </p:cNvPr>
          <p:cNvSpPr>
            <a:spLocks noGrp="1"/>
          </p:cNvSpPr>
          <p:nvPr>
            <p:ph sz="half" idx="1"/>
          </p:nvPr>
        </p:nvSpPr>
        <p:spPr>
          <a:xfrm>
            <a:off x="2589212" y="3463596"/>
            <a:ext cx="3145763" cy="2564341"/>
          </a:xfrm>
        </p:spPr>
        <p:txBody>
          <a:bodyPr>
            <a:normAutofit fontScale="92500" lnSpcReduction="20000"/>
          </a:bodyPr>
          <a:lstStyle/>
          <a:p>
            <a:pPr marL="0" indent="0">
              <a:buNone/>
            </a:pPr>
            <a:r>
              <a:rPr lang="en-IN" sz="2400" b="1" dirty="0">
                <a:solidFill>
                  <a:schemeClr val="tx1"/>
                </a:solidFill>
              </a:rPr>
              <a:t>Submitted to:    </a:t>
            </a:r>
          </a:p>
          <a:p>
            <a:pPr marL="0" indent="0">
              <a:buNone/>
            </a:pPr>
            <a:r>
              <a:rPr lang="en-IN">
                <a:solidFill>
                  <a:schemeClr val="tx1"/>
                </a:solidFill>
              </a:rPr>
              <a:t>                                                              </a:t>
            </a:r>
            <a:r>
              <a:rPr lang="en-IN" smtClean="0">
                <a:solidFill>
                  <a:schemeClr val="tx1"/>
                </a:solidFill>
              </a:rPr>
              <a:t>Mrs</a:t>
            </a:r>
            <a:r>
              <a:rPr lang="en-IN" dirty="0">
                <a:solidFill>
                  <a:schemeClr val="tx1"/>
                </a:solidFill>
              </a:rPr>
              <a:t>. Kamini Maheshwari</a:t>
            </a:r>
          </a:p>
          <a:p>
            <a:pPr marL="0" indent="0">
              <a:buNone/>
            </a:pPr>
            <a:r>
              <a:rPr lang="en-IN" dirty="0" err="1">
                <a:solidFill>
                  <a:schemeClr val="tx1"/>
                </a:solidFill>
              </a:rPr>
              <a:t>Dr.</a:t>
            </a:r>
            <a:r>
              <a:rPr lang="en-IN" dirty="0">
                <a:solidFill>
                  <a:schemeClr val="tx1"/>
                </a:solidFill>
              </a:rPr>
              <a:t> Divakar Singh                                                                                  </a:t>
            </a:r>
          </a:p>
        </p:txBody>
      </p:sp>
      <p:sp>
        <p:nvSpPr>
          <p:cNvPr id="4" name="Content Placeholder 3">
            <a:extLst>
              <a:ext uri="{FF2B5EF4-FFF2-40B4-BE49-F238E27FC236}">
                <a16:creationId xmlns:a16="http://schemas.microsoft.com/office/drawing/2014/main" xmlns="" id="{10FF1F3E-382D-4FA2-91D4-25CE1576CEA1}"/>
              </a:ext>
            </a:extLst>
          </p:cNvPr>
          <p:cNvSpPr>
            <a:spLocks noGrp="1"/>
          </p:cNvSpPr>
          <p:nvPr>
            <p:ph sz="half" idx="2"/>
          </p:nvPr>
        </p:nvSpPr>
        <p:spPr>
          <a:xfrm>
            <a:off x="7927759" y="3463596"/>
            <a:ext cx="3941686" cy="2440248"/>
          </a:xfrm>
        </p:spPr>
        <p:txBody>
          <a:bodyPr>
            <a:normAutofit fontScale="92500" lnSpcReduction="20000"/>
          </a:bodyPr>
          <a:lstStyle/>
          <a:p>
            <a:pPr marL="0" indent="0">
              <a:buNone/>
            </a:pPr>
            <a:r>
              <a:rPr lang="en-IN" sz="2400" b="1" dirty="0">
                <a:solidFill>
                  <a:schemeClr val="tx1"/>
                </a:solidFill>
              </a:rPr>
              <a:t>Presented by:</a:t>
            </a:r>
          </a:p>
          <a:p>
            <a:pPr marL="0" indent="0">
              <a:buNone/>
            </a:pPr>
            <a:endParaRPr lang="en-IN" dirty="0">
              <a:solidFill>
                <a:schemeClr val="tx1"/>
              </a:solidFill>
            </a:endParaRPr>
          </a:p>
          <a:p>
            <a:pPr marL="0" indent="0">
              <a:buNone/>
            </a:pPr>
            <a:r>
              <a:rPr lang="en-IN" dirty="0">
                <a:solidFill>
                  <a:schemeClr val="tx1"/>
                </a:solidFill>
              </a:rPr>
              <a:t>Sonali Mahavar</a:t>
            </a:r>
          </a:p>
          <a:p>
            <a:pPr marL="0" indent="0">
              <a:buNone/>
            </a:pPr>
            <a:r>
              <a:rPr lang="en-IN" dirty="0">
                <a:solidFill>
                  <a:schemeClr val="tx1"/>
                </a:solidFill>
              </a:rPr>
              <a:t>Rupali Patel</a:t>
            </a:r>
          </a:p>
          <a:p>
            <a:pPr marL="0" indent="0">
              <a:buNone/>
            </a:pPr>
            <a:r>
              <a:rPr lang="en-IN" dirty="0">
                <a:solidFill>
                  <a:schemeClr val="tx1"/>
                </a:solidFill>
              </a:rPr>
              <a:t>Mansi Mittal</a:t>
            </a:r>
          </a:p>
          <a:p>
            <a:pPr marL="0" indent="0">
              <a:buNone/>
            </a:pPr>
            <a:r>
              <a:rPr lang="en-IN" dirty="0">
                <a:solidFill>
                  <a:schemeClr val="tx1"/>
                </a:solidFill>
              </a:rPr>
              <a:t>Sandhya Rani </a:t>
            </a:r>
            <a:r>
              <a:rPr lang="en-IN" dirty="0" err="1">
                <a:solidFill>
                  <a:schemeClr val="tx1"/>
                </a:solidFill>
              </a:rPr>
              <a:t>Mourya</a:t>
            </a:r>
            <a:endParaRPr lang="en-IN" dirty="0">
              <a:solidFill>
                <a:schemeClr val="tx1"/>
              </a:solidFill>
            </a:endParaRPr>
          </a:p>
          <a:p>
            <a:pPr marL="0" indent="0">
              <a:buNone/>
            </a:pPr>
            <a:r>
              <a:rPr lang="en-IN" dirty="0" err="1">
                <a:solidFill>
                  <a:schemeClr val="tx1"/>
                </a:solidFill>
              </a:rPr>
              <a:t>Girraj</a:t>
            </a:r>
            <a:r>
              <a:rPr lang="en-IN" dirty="0">
                <a:solidFill>
                  <a:schemeClr val="tx1"/>
                </a:solidFill>
              </a:rPr>
              <a:t> Yadav</a:t>
            </a:r>
          </a:p>
          <a:p>
            <a:endParaRPr lang="en-IN" dirty="0"/>
          </a:p>
        </p:txBody>
      </p:sp>
    </p:spTree>
    <p:extLst>
      <p:ext uri="{BB962C8B-B14F-4D97-AF65-F5344CB8AC3E}">
        <p14:creationId xmlns:p14="http://schemas.microsoft.com/office/powerpoint/2010/main" xmlns="" val="2898386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a:xfrm>
            <a:off x="155275" y="0"/>
            <a:ext cx="11349337" cy="5911222"/>
          </a:xfrm>
        </p:spPr>
        <p:txBody>
          <a:bodyPr/>
          <a:lstStyle/>
          <a:p>
            <a:r>
              <a:rPr lang="en-US" dirty="0" smtClean="0"/>
              <a:t>Defining dependent and independent variables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Splitting training and testing</a:t>
            </a:r>
          </a:p>
        </p:txBody>
      </p:sp>
      <p:pic>
        <p:nvPicPr>
          <p:cNvPr id="6" name="Picture 5" descr="20210619_105858 (2).jpg"/>
          <p:cNvPicPr>
            <a:picLocks noChangeAspect="1"/>
          </p:cNvPicPr>
          <p:nvPr/>
        </p:nvPicPr>
        <p:blipFill>
          <a:blip r:embed="rId2"/>
          <a:stretch>
            <a:fillRect/>
          </a:stretch>
        </p:blipFill>
        <p:spPr>
          <a:xfrm>
            <a:off x="2572397" y="597882"/>
            <a:ext cx="7254240" cy="1607820"/>
          </a:xfrm>
          <a:prstGeom prst="rect">
            <a:avLst/>
          </a:prstGeom>
        </p:spPr>
      </p:pic>
      <p:pic>
        <p:nvPicPr>
          <p:cNvPr id="7" name="Picture 6" descr="20210619_105858 (3).jpg"/>
          <p:cNvPicPr>
            <a:picLocks noChangeAspect="1"/>
          </p:cNvPicPr>
          <p:nvPr/>
        </p:nvPicPr>
        <p:blipFill>
          <a:blip r:embed="rId3"/>
          <a:stretch>
            <a:fillRect/>
          </a:stretch>
        </p:blipFill>
        <p:spPr>
          <a:xfrm>
            <a:off x="2342072" y="3887350"/>
            <a:ext cx="7162800" cy="15849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EF32006-7C4B-427F-8FBD-962BA25A7072}"/>
              </a:ext>
            </a:extLst>
          </p:cNvPr>
          <p:cNvSpPr>
            <a:spLocks noGrp="1"/>
          </p:cNvSpPr>
          <p:nvPr>
            <p:ph idx="1"/>
          </p:nvPr>
        </p:nvSpPr>
        <p:spPr>
          <a:xfrm>
            <a:off x="1455938" y="97654"/>
            <a:ext cx="10048674" cy="5813568"/>
          </a:xfrm>
        </p:spPr>
        <p:txBody>
          <a:bodyPr/>
          <a:lstStyle/>
          <a:p>
            <a:r>
              <a:rPr lang="en-IN" b="0" i="0" dirty="0">
                <a:solidFill>
                  <a:srgbClr val="444444"/>
                </a:solidFill>
                <a:effectLst/>
                <a:latin typeface="Georgia" panose="02040502050405020303" pitchFamily="18" charset="0"/>
              </a:rPr>
              <a:t>Initialize a </a:t>
            </a:r>
            <a:r>
              <a:rPr lang="en-IN" b="0" i="0" dirty="0" err="1">
                <a:solidFill>
                  <a:schemeClr val="bg2">
                    <a:lumMod val="25000"/>
                  </a:schemeClr>
                </a:solidFill>
                <a:effectLst/>
                <a:latin typeface="Georgia" panose="02040502050405020303" pitchFamily="18" charset="0"/>
              </a:rPr>
              <a:t>TfidfVectorizer</a:t>
            </a:r>
            <a:r>
              <a:rPr lang="en-IN" b="0" i="0" dirty="0">
                <a:solidFill>
                  <a:schemeClr val="bg2">
                    <a:lumMod val="25000"/>
                  </a:schemeClr>
                </a:solidFill>
                <a:effectLst/>
                <a:latin typeface="Georgia" panose="02040502050405020303" pitchFamily="18" charset="0"/>
              </a:rPr>
              <a:t>   </a:t>
            </a:r>
          </a:p>
          <a:p>
            <a:endParaRPr lang="en-IN" dirty="0">
              <a:solidFill>
                <a:srgbClr val="444444"/>
              </a:solidFill>
              <a:latin typeface="Georgia" panose="02040502050405020303" pitchFamily="18" charset="0"/>
            </a:endParaRPr>
          </a:p>
          <a:p>
            <a:endParaRPr lang="en-IN" dirty="0">
              <a:solidFill>
                <a:srgbClr val="444444"/>
              </a:solidFill>
              <a:latin typeface="Georgia" panose="02040502050405020303" pitchFamily="18" charset="0"/>
            </a:endParaRPr>
          </a:p>
          <a:p>
            <a:endParaRPr lang="en-IN" dirty="0">
              <a:solidFill>
                <a:srgbClr val="444444"/>
              </a:solidFill>
              <a:latin typeface="Georgia" panose="02040502050405020303" pitchFamily="18" charset="0"/>
            </a:endParaRPr>
          </a:p>
          <a:p>
            <a:endParaRPr lang="en-IN" dirty="0">
              <a:solidFill>
                <a:srgbClr val="444444"/>
              </a:solidFill>
              <a:latin typeface="Georgia" panose="02040502050405020303" pitchFamily="18" charset="0"/>
            </a:endParaRPr>
          </a:p>
          <a:p>
            <a:endParaRPr lang="en-IN" dirty="0">
              <a:solidFill>
                <a:srgbClr val="444444"/>
              </a:solidFill>
              <a:latin typeface="Georgia" panose="02040502050405020303" pitchFamily="18" charset="0"/>
            </a:endParaRPr>
          </a:p>
          <a:p>
            <a:pPr marL="0" indent="0">
              <a:buNone/>
            </a:pPr>
            <a:endParaRPr lang="en-US" dirty="0">
              <a:solidFill>
                <a:srgbClr val="444444"/>
              </a:solidFill>
              <a:latin typeface="Georgia" panose="02040502050405020303" pitchFamily="18" charset="0"/>
            </a:endParaRPr>
          </a:p>
          <a:p>
            <a:r>
              <a:rPr lang="en-IN" dirty="0">
                <a:solidFill>
                  <a:srgbClr val="444444"/>
                </a:solidFill>
                <a:latin typeface="Georgia" panose="02040502050405020303" pitchFamily="18" charset="0"/>
              </a:rPr>
              <a:t>I</a:t>
            </a:r>
            <a:r>
              <a:rPr lang="en-IN" b="0" i="0" dirty="0">
                <a:solidFill>
                  <a:srgbClr val="444444"/>
                </a:solidFill>
                <a:effectLst/>
                <a:latin typeface="Georgia" panose="02040502050405020303" pitchFamily="18" charset="0"/>
              </a:rPr>
              <a:t>nitialize </a:t>
            </a:r>
            <a:r>
              <a:rPr lang="en-IN" dirty="0" smtClean="0">
                <a:solidFill>
                  <a:srgbClr val="444444"/>
                </a:solidFill>
                <a:latin typeface="Georgia" panose="02040502050405020303" pitchFamily="18" charset="0"/>
              </a:rPr>
              <a:t>Logistic Regression</a:t>
            </a:r>
            <a:endParaRPr lang="en-IN" dirty="0"/>
          </a:p>
          <a:p>
            <a:endParaRPr lang="en-IN" dirty="0"/>
          </a:p>
        </p:txBody>
      </p:sp>
      <p:pic>
        <p:nvPicPr>
          <p:cNvPr id="4" name="Picture 3">
            <a:extLst>
              <a:ext uri="{FF2B5EF4-FFF2-40B4-BE49-F238E27FC236}">
                <a16:creationId xmlns:a16="http://schemas.microsoft.com/office/drawing/2014/main" xmlns="" id="{48DC0A78-96AF-4E9C-8CBD-9A19EAB52373}"/>
              </a:ext>
            </a:extLst>
          </p:cNvPr>
          <p:cNvPicPr>
            <a:picLocks noChangeAspect="1"/>
          </p:cNvPicPr>
          <p:nvPr/>
        </p:nvPicPr>
        <p:blipFill>
          <a:blip r:embed="rId2"/>
          <a:stretch>
            <a:fillRect/>
          </a:stretch>
        </p:blipFill>
        <p:spPr>
          <a:xfrm>
            <a:off x="2228293" y="569343"/>
            <a:ext cx="5475095" cy="2139351"/>
          </a:xfrm>
          <a:prstGeom prst="rect">
            <a:avLst/>
          </a:prstGeom>
        </p:spPr>
      </p:pic>
      <p:pic>
        <p:nvPicPr>
          <p:cNvPr id="5" name="Picture 4">
            <a:extLst>
              <a:ext uri="{FF2B5EF4-FFF2-40B4-BE49-F238E27FC236}">
                <a16:creationId xmlns:a16="http://schemas.microsoft.com/office/drawing/2014/main" xmlns="" id="{F8DCDCBA-3F16-46D7-9094-04B92F3CD7E1}"/>
              </a:ext>
            </a:extLst>
          </p:cNvPr>
          <p:cNvPicPr>
            <a:picLocks noChangeAspect="1"/>
          </p:cNvPicPr>
          <p:nvPr/>
        </p:nvPicPr>
        <p:blipFill>
          <a:blip r:embed="rId3"/>
          <a:stretch>
            <a:fillRect/>
          </a:stretch>
        </p:blipFill>
        <p:spPr>
          <a:xfrm>
            <a:off x="1992702" y="3278038"/>
            <a:ext cx="5805577" cy="3291438"/>
          </a:xfrm>
          <a:prstGeom prst="rect">
            <a:avLst/>
          </a:prstGeom>
        </p:spPr>
      </p:pic>
    </p:spTree>
    <p:extLst>
      <p:ext uri="{BB962C8B-B14F-4D97-AF65-F5344CB8AC3E}">
        <p14:creationId xmlns:p14="http://schemas.microsoft.com/office/powerpoint/2010/main" xmlns="" val="2074885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ECACCC2-8DF2-4413-99E1-3A1384597145}"/>
              </a:ext>
            </a:extLst>
          </p:cNvPr>
          <p:cNvSpPr>
            <a:spLocks noGrp="1"/>
          </p:cNvSpPr>
          <p:nvPr>
            <p:ph idx="1"/>
          </p:nvPr>
        </p:nvSpPr>
        <p:spPr>
          <a:xfrm>
            <a:off x="1935332" y="719091"/>
            <a:ext cx="9569280" cy="5192131"/>
          </a:xfrm>
        </p:spPr>
        <p:txBody>
          <a:bodyPr/>
          <a:lstStyle/>
          <a:p>
            <a:r>
              <a:rPr lang="en-US" dirty="0" smtClean="0"/>
              <a:t>Model Testing</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Finally, let’s print out a confusion matrix to gain insight into the number of false and true negatives and positives.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IN" dirty="0"/>
          </a:p>
          <a:p>
            <a:endParaRPr lang="en-IN" dirty="0"/>
          </a:p>
        </p:txBody>
      </p:sp>
      <p:pic>
        <p:nvPicPr>
          <p:cNvPr id="4" name="Content Placeholder 6">
            <a:extLst>
              <a:ext uri="{FF2B5EF4-FFF2-40B4-BE49-F238E27FC236}">
                <a16:creationId xmlns:a16="http://schemas.microsoft.com/office/drawing/2014/main" xmlns="" id="{5B5E65AC-19EC-4DB6-A0D9-E0A065274DC8}"/>
              </a:ext>
            </a:extLst>
          </p:cNvPr>
          <p:cNvPicPr>
            <a:picLocks noChangeAspect="1"/>
          </p:cNvPicPr>
          <p:nvPr/>
        </p:nvPicPr>
        <p:blipFill>
          <a:blip r:embed="rId2"/>
          <a:stretch>
            <a:fillRect/>
          </a:stretch>
        </p:blipFill>
        <p:spPr>
          <a:xfrm>
            <a:off x="3510951" y="4212303"/>
            <a:ext cx="4477109" cy="2495718"/>
          </a:xfrm>
          <a:prstGeom prst="rect">
            <a:avLst/>
          </a:prstGeom>
        </p:spPr>
      </p:pic>
      <p:pic>
        <p:nvPicPr>
          <p:cNvPr id="5" name="Picture 4" descr="20210619_110028.jpg"/>
          <p:cNvPicPr>
            <a:picLocks noChangeAspect="1"/>
          </p:cNvPicPr>
          <p:nvPr/>
        </p:nvPicPr>
        <p:blipFill>
          <a:blip r:embed="rId3"/>
          <a:stretch>
            <a:fillRect/>
          </a:stretch>
        </p:blipFill>
        <p:spPr>
          <a:xfrm>
            <a:off x="3657600" y="1104181"/>
            <a:ext cx="5650302" cy="2292253"/>
          </a:xfrm>
          <a:prstGeom prst="rect">
            <a:avLst/>
          </a:prstGeom>
        </p:spPr>
      </p:pic>
    </p:spTree>
    <p:extLst>
      <p:ext uri="{BB962C8B-B14F-4D97-AF65-F5344CB8AC3E}">
        <p14:creationId xmlns:p14="http://schemas.microsoft.com/office/powerpoint/2010/main" xmlns="" val="1756218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56FD00-35AD-4749-A4AE-7159F281EFA3}"/>
              </a:ext>
            </a:extLst>
          </p:cNvPr>
          <p:cNvSpPr>
            <a:spLocks noGrp="1"/>
          </p:cNvSpPr>
          <p:nvPr>
            <p:ph type="title"/>
          </p:nvPr>
        </p:nvSpPr>
        <p:spPr/>
        <p:txBody>
          <a:bodyPr/>
          <a:lstStyle/>
          <a:p>
            <a:r>
              <a:rPr lang="en-IN" dirty="0"/>
              <a:t>Expected outcome</a:t>
            </a:r>
            <a:br>
              <a:rPr lang="en-IN" dirty="0"/>
            </a:br>
            <a:endParaRPr lang="en-IN" dirty="0"/>
          </a:p>
        </p:txBody>
      </p:sp>
      <p:sp>
        <p:nvSpPr>
          <p:cNvPr id="3" name="Content Placeholder 2">
            <a:extLst>
              <a:ext uri="{FF2B5EF4-FFF2-40B4-BE49-F238E27FC236}">
                <a16:creationId xmlns:a16="http://schemas.microsoft.com/office/drawing/2014/main" xmlns="" id="{AF710160-E185-4079-B185-DDFDCDCEB487}"/>
              </a:ext>
            </a:extLst>
          </p:cNvPr>
          <p:cNvSpPr>
            <a:spLocks noGrp="1"/>
          </p:cNvSpPr>
          <p:nvPr>
            <p:ph idx="1"/>
          </p:nvPr>
        </p:nvSpPr>
        <p:spPr/>
        <p:txBody>
          <a:bodyPr/>
          <a:lstStyle/>
          <a:p>
            <a:r>
              <a:rPr lang="en-US" b="0" i="0" dirty="0">
                <a:solidFill>
                  <a:schemeClr val="tx1"/>
                </a:solidFill>
                <a:effectLst/>
              </a:rPr>
              <a:t>The model must efficiently distinguish between true news and fake news with maximum accuracy.</a:t>
            </a:r>
          </a:p>
          <a:p>
            <a:r>
              <a:rPr lang="en-US" b="0" i="0" dirty="0">
                <a:solidFill>
                  <a:schemeClr val="tx1"/>
                </a:solidFill>
                <a:effectLst/>
              </a:rPr>
              <a:t>We </a:t>
            </a:r>
            <a:r>
              <a:rPr lang="en-US" dirty="0">
                <a:solidFill>
                  <a:schemeClr val="tx1"/>
                </a:solidFill>
              </a:rPr>
              <a:t>take a </a:t>
            </a:r>
            <a:r>
              <a:rPr lang="en-US" b="0" i="0" dirty="0">
                <a:solidFill>
                  <a:schemeClr val="tx1"/>
                </a:solidFill>
                <a:effectLst/>
              </a:rPr>
              <a:t>dataset, implemented a </a:t>
            </a:r>
            <a:r>
              <a:rPr lang="en-US" b="0" i="0" dirty="0" err="1">
                <a:solidFill>
                  <a:schemeClr val="tx1"/>
                </a:solidFill>
                <a:effectLst/>
              </a:rPr>
              <a:t>TfidfVectorizer</a:t>
            </a:r>
            <a:r>
              <a:rPr lang="en-US" b="0" i="0" dirty="0">
                <a:solidFill>
                  <a:schemeClr val="tx1"/>
                </a:solidFill>
                <a:effectLst/>
              </a:rPr>
              <a:t>, initialized a </a:t>
            </a:r>
            <a:r>
              <a:rPr lang="en-US" dirty="0" smtClean="0">
                <a:solidFill>
                  <a:schemeClr val="tx1"/>
                </a:solidFill>
              </a:rPr>
              <a:t>logistic regression </a:t>
            </a:r>
            <a:r>
              <a:rPr lang="en-US" b="0" i="0" dirty="0" smtClean="0">
                <a:solidFill>
                  <a:schemeClr val="tx1"/>
                </a:solidFill>
                <a:effectLst/>
              </a:rPr>
              <a:t>, </a:t>
            </a:r>
            <a:r>
              <a:rPr lang="en-US" b="0" i="0" dirty="0">
                <a:solidFill>
                  <a:schemeClr val="tx1"/>
                </a:solidFill>
                <a:effectLst/>
              </a:rPr>
              <a:t>and find the expected result. At the end we obtain an accuracy of 92.82% in magnitude.</a:t>
            </a:r>
          </a:p>
          <a:p>
            <a:endParaRPr lang="en-IN" dirty="0"/>
          </a:p>
        </p:txBody>
      </p:sp>
    </p:spTree>
    <p:extLst>
      <p:ext uri="{BB962C8B-B14F-4D97-AF65-F5344CB8AC3E}">
        <p14:creationId xmlns:p14="http://schemas.microsoft.com/office/powerpoint/2010/main" xmlns="" val="65109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7E7571-5034-4838-BF1E-AA9E5ACCDF20}"/>
              </a:ext>
            </a:extLst>
          </p:cNvPr>
          <p:cNvSpPr>
            <a:spLocks noGrp="1"/>
          </p:cNvSpPr>
          <p:nvPr>
            <p:ph type="title"/>
          </p:nvPr>
        </p:nvSpPr>
        <p:spPr/>
        <p:txBody>
          <a:bodyPr/>
          <a:lstStyle/>
          <a:p>
            <a:r>
              <a:rPr lang="en-IN" dirty="0"/>
              <a:t>Conclusion</a:t>
            </a:r>
            <a:br>
              <a:rPr lang="en-IN" dirty="0"/>
            </a:br>
            <a:endParaRPr lang="en-IN" dirty="0"/>
          </a:p>
        </p:txBody>
      </p:sp>
      <p:sp>
        <p:nvSpPr>
          <p:cNvPr id="3" name="Content Placeholder 2">
            <a:extLst>
              <a:ext uri="{FF2B5EF4-FFF2-40B4-BE49-F238E27FC236}">
                <a16:creationId xmlns:a16="http://schemas.microsoft.com/office/drawing/2014/main" xmlns="" id="{A1645AE3-90B1-4786-8F94-9A04F4D11CAD}"/>
              </a:ext>
            </a:extLst>
          </p:cNvPr>
          <p:cNvSpPr>
            <a:spLocks noGrp="1"/>
          </p:cNvSpPr>
          <p:nvPr>
            <p:ph idx="1"/>
          </p:nvPr>
        </p:nvSpPr>
        <p:spPr>
          <a:xfrm>
            <a:off x="2589212" y="2104008"/>
            <a:ext cx="8915400" cy="3807214"/>
          </a:xfrm>
        </p:spPr>
        <p:txBody>
          <a:bodyPr/>
          <a:lstStyle/>
          <a:p>
            <a:r>
              <a:rPr lang="en-US" b="0" i="0" dirty="0">
                <a:solidFill>
                  <a:schemeClr val="tx1"/>
                </a:solidFill>
                <a:effectLst/>
              </a:rPr>
              <a:t>In the 21st century, the majority of the tasks are done online. Newspapers who were earlier preferred as hard-copies are now being substituted by applications like Facebook, Twitter, and news articles to be read online. The growing problem of fake news only makes things more complicated and tries to change or hamper the opinion and attitude of people towards use of digital technology.</a:t>
            </a:r>
            <a:endParaRPr lang="en-IN" dirty="0">
              <a:solidFill>
                <a:schemeClr val="tx1"/>
              </a:solidFill>
            </a:endParaRPr>
          </a:p>
        </p:txBody>
      </p:sp>
      <p:pic>
        <p:nvPicPr>
          <p:cNvPr id="4" name="Picture 3" descr="New doc 19 Jun 2021 13.27-1.jpg"/>
          <p:cNvPicPr>
            <a:picLocks noChangeAspect="1"/>
          </p:cNvPicPr>
          <p:nvPr/>
        </p:nvPicPr>
        <p:blipFill>
          <a:blip r:embed="rId2"/>
          <a:stretch>
            <a:fillRect/>
          </a:stretch>
        </p:blipFill>
        <p:spPr>
          <a:xfrm>
            <a:off x="4270075" y="3958086"/>
            <a:ext cx="4287329" cy="2520351"/>
          </a:xfrm>
          <a:prstGeom prst="rect">
            <a:avLst/>
          </a:prstGeom>
        </p:spPr>
      </p:pic>
    </p:spTree>
    <p:extLst>
      <p:ext uri="{BB962C8B-B14F-4D97-AF65-F5344CB8AC3E}">
        <p14:creationId xmlns:p14="http://schemas.microsoft.com/office/powerpoint/2010/main" xmlns="" val="1340351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62F3CE-2C51-4C45-93F1-637FF882ED08}"/>
              </a:ext>
            </a:extLst>
          </p:cNvPr>
          <p:cNvSpPr>
            <a:spLocks noGrp="1"/>
          </p:cNvSpPr>
          <p:nvPr>
            <p:ph type="title"/>
          </p:nvPr>
        </p:nvSpPr>
        <p:spPr/>
        <p:txBody>
          <a:bodyPr/>
          <a:lstStyle/>
          <a:p>
            <a:r>
              <a:rPr lang="en-IN" dirty="0"/>
              <a:t>Reference</a:t>
            </a:r>
          </a:p>
        </p:txBody>
      </p:sp>
      <p:sp>
        <p:nvSpPr>
          <p:cNvPr id="3" name="Content Placeholder 2">
            <a:extLst>
              <a:ext uri="{FF2B5EF4-FFF2-40B4-BE49-F238E27FC236}">
                <a16:creationId xmlns:a16="http://schemas.microsoft.com/office/drawing/2014/main" xmlns="" id="{09AD0F9A-5C11-41BB-AAFA-3576F68452FF}"/>
              </a:ext>
            </a:extLst>
          </p:cNvPr>
          <p:cNvSpPr>
            <a:spLocks noGrp="1"/>
          </p:cNvSpPr>
          <p:nvPr>
            <p:ph idx="1"/>
          </p:nvPr>
        </p:nvSpPr>
        <p:spPr/>
        <p:txBody>
          <a:bodyPr/>
          <a:lstStyle/>
          <a:p>
            <a:r>
              <a:rPr lang="en-IN" dirty="0">
                <a:solidFill>
                  <a:srgbClr val="00B0F0"/>
                </a:solidFill>
                <a:hlinkClick r:id="rId2">
                  <a:extLst>
                    <a:ext uri="{A12FA001-AC4F-418D-AE19-62706E023703}">
                      <ahyp:hlinkClr xmlns:ahyp="http://schemas.microsoft.com/office/drawing/2018/hyperlinkcolor" xmlns="" val="tx"/>
                    </a:ext>
                  </a:extLst>
                </a:hlinkClick>
              </a:rPr>
              <a:t>https://data-flair.training/blogs/advanced-python-project-detecting-fake-news/</a:t>
            </a:r>
            <a:endParaRPr lang="en-IN" dirty="0">
              <a:solidFill>
                <a:srgbClr val="00B0F0"/>
              </a:solidFill>
            </a:endParaRPr>
          </a:p>
          <a:p>
            <a:r>
              <a:rPr lang="en-IN" dirty="0">
                <a:solidFill>
                  <a:srgbClr val="00B0F0"/>
                </a:solidFill>
                <a:hlinkClick r:id="rId3">
                  <a:extLst>
                    <a:ext uri="{A12FA001-AC4F-418D-AE19-62706E023703}">
                      <ahyp:hlinkClr xmlns:ahyp="http://schemas.microsoft.com/office/drawing/2018/hyperlinkcolor" xmlns="" val="tx"/>
                    </a:ext>
                  </a:extLst>
                </a:hlinkClick>
              </a:rPr>
              <a:t>https://prezi.com/p/fh62zznlt7ay/fake-news-detection-using-machine-learning/?fallback=1</a:t>
            </a:r>
            <a:endParaRPr lang="en-IN" dirty="0">
              <a:solidFill>
                <a:srgbClr val="00B0F0"/>
              </a:solidFill>
            </a:endParaRPr>
          </a:p>
          <a:p>
            <a:endParaRPr lang="en-IN" dirty="0">
              <a:solidFill>
                <a:srgbClr val="00B0F0"/>
              </a:solidFill>
            </a:endParaRPr>
          </a:p>
          <a:p>
            <a:endParaRPr lang="en-IN" dirty="0"/>
          </a:p>
          <a:p>
            <a:endParaRPr lang="en-IN" dirty="0"/>
          </a:p>
        </p:txBody>
      </p:sp>
    </p:spTree>
    <p:extLst>
      <p:ext uri="{BB962C8B-B14F-4D97-AF65-F5344CB8AC3E}">
        <p14:creationId xmlns:p14="http://schemas.microsoft.com/office/powerpoint/2010/main" xmlns="" val="1365649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D53981-0263-42EF-B431-F233258DF5BA}"/>
              </a:ext>
            </a:extLst>
          </p:cNvPr>
          <p:cNvSpPr>
            <a:spLocks noGrp="1"/>
          </p:cNvSpPr>
          <p:nvPr>
            <p:ph type="title"/>
          </p:nvPr>
        </p:nvSpPr>
        <p:spPr>
          <a:xfrm>
            <a:off x="2831977" y="624110"/>
            <a:ext cx="8672635" cy="5572504"/>
          </a:xfrm>
        </p:spPr>
        <p:txBody>
          <a:bodyPr>
            <a:normAutofit/>
          </a:bodyPr>
          <a:lstStyle/>
          <a:p>
            <a:pPr algn="ctr"/>
            <a:r>
              <a:rPr lang="en-IN" sz="6000" dirty="0"/>
              <a:t/>
            </a:r>
            <a:br>
              <a:rPr lang="en-IN" sz="6000" dirty="0"/>
            </a:br>
            <a:r>
              <a:rPr lang="en-IN" sz="6000" dirty="0"/>
              <a:t/>
            </a:r>
            <a:br>
              <a:rPr lang="en-IN" sz="6000" dirty="0"/>
            </a:br>
            <a:r>
              <a:rPr lang="en-IN" sz="6000" dirty="0"/>
              <a:t>THANK YOU</a:t>
            </a:r>
          </a:p>
        </p:txBody>
      </p:sp>
    </p:spTree>
    <p:extLst>
      <p:ext uri="{BB962C8B-B14F-4D97-AF65-F5344CB8AC3E}">
        <p14:creationId xmlns:p14="http://schemas.microsoft.com/office/powerpoint/2010/main" xmlns="" val="783576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13E35B-A8BF-4821-991E-2F5C704865C2}"/>
              </a:ext>
            </a:extLst>
          </p:cNvPr>
          <p:cNvSpPr>
            <a:spLocks noGrp="1"/>
          </p:cNvSpPr>
          <p:nvPr>
            <p:ph type="title"/>
          </p:nvPr>
        </p:nvSpPr>
        <p:spPr/>
        <p:txBody>
          <a:bodyPr>
            <a:noAutofit/>
          </a:bodyPr>
          <a:lstStyle/>
          <a:p>
            <a:r>
              <a:rPr lang="en-IN" dirty="0"/>
              <a:t>Content</a:t>
            </a:r>
            <a:r>
              <a:rPr lang="en-IN" sz="4000" dirty="0"/>
              <a:t/>
            </a:r>
            <a:br>
              <a:rPr lang="en-IN" sz="4000" dirty="0"/>
            </a:br>
            <a:endParaRPr lang="en-IN" sz="4000" dirty="0"/>
          </a:p>
        </p:txBody>
      </p:sp>
      <p:sp>
        <p:nvSpPr>
          <p:cNvPr id="7" name="Content Placeholder 6">
            <a:extLst>
              <a:ext uri="{FF2B5EF4-FFF2-40B4-BE49-F238E27FC236}">
                <a16:creationId xmlns:a16="http://schemas.microsoft.com/office/drawing/2014/main" xmlns="" id="{09805CDC-47AF-482C-AB94-E438E7891378}"/>
              </a:ext>
            </a:extLst>
          </p:cNvPr>
          <p:cNvSpPr>
            <a:spLocks noGrp="1"/>
          </p:cNvSpPr>
          <p:nvPr>
            <p:ph idx="1"/>
          </p:nvPr>
        </p:nvSpPr>
        <p:spPr/>
        <p:txBody>
          <a:bodyPr>
            <a:normAutofit/>
          </a:bodyPr>
          <a:lstStyle/>
          <a:p>
            <a:r>
              <a:rPr lang="en-IN" sz="2000" dirty="0"/>
              <a:t>Introduction </a:t>
            </a:r>
          </a:p>
          <a:p>
            <a:r>
              <a:rPr lang="en-IN" sz="2000" dirty="0"/>
              <a:t>Prerequisites</a:t>
            </a:r>
          </a:p>
          <a:p>
            <a:r>
              <a:rPr lang="en-IN" sz="2000" dirty="0"/>
              <a:t>Aims and objective</a:t>
            </a:r>
          </a:p>
          <a:p>
            <a:r>
              <a:rPr lang="en-IN" sz="2000" dirty="0"/>
              <a:t>Literature survey</a:t>
            </a:r>
          </a:p>
          <a:p>
            <a:r>
              <a:rPr lang="en-IN" sz="2000" dirty="0"/>
              <a:t>Project description</a:t>
            </a:r>
          </a:p>
          <a:p>
            <a:r>
              <a:rPr lang="en-IN" sz="2000" dirty="0"/>
              <a:t>Expected outcomes</a:t>
            </a:r>
          </a:p>
          <a:p>
            <a:r>
              <a:rPr lang="en-IN" sz="2000" dirty="0"/>
              <a:t>conclusion</a:t>
            </a:r>
          </a:p>
        </p:txBody>
      </p:sp>
    </p:spTree>
    <p:extLst>
      <p:ext uri="{BB962C8B-B14F-4D97-AF65-F5344CB8AC3E}">
        <p14:creationId xmlns:p14="http://schemas.microsoft.com/office/powerpoint/2010/main" xmlns="" val="1729569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57BC2F-FCD8-401C-B8BB-243DDCB5932E}"/>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xmlns="" id="{3BBAF55D-7EED-4685-AEB0-0268D7B7132A}"/>
              </a:ext>
            </a:extLst>
          </p:cNvPr>
          <p:cNvSpPr>
            <a:spLocks noGrp="1"/>
          </p:cNvSpPr>
          <p:nvPr>
            <p:ph idx="1"/>
          </p:nvPr>
        </p:nvSpPr>
        <p:spPr>
          <a:xfrm>
            <a:off x="2589212" y="2553418"/>
            <a:ext cx="8915400" cy="3680471"/>
          </a:xfrm>
        </p:spPr>
        <p:txBody>
          <a:bodyPr/>
          <a:lstStyle/>
          <a:p>
            <a:r>
              <a:rPr lang="en-US" b="0" i="0" dirty="0">
                <a:solidFill>
                  <a:schemeClr val="tx1"/>
                </a:solidFill>
                <a:effectLst/>
              </a:rPr>
              <a:t>Fake news has been around for decades and is not a new concept. However, the dawn of the social media age has aggravated the generation and circulation of fake news many folds. Fake news can be simply explained as a piece of article which is usually written for economic, personal or political gains.</a:t>
            </a:r>
          </a:p>
          <a:p>
            <a:r>
              <a:rPr lang="en-US" b="0" i="0" dirty="0">
                <a:solidFill>
                  <a:schemeClr val="tx1"/>
                </a:solidFill>
                <a:effectLst/>
              </a:rPr>
              <a:t>Many scientists believe that fake news issue may be addressed by means of machine learning and artificial intelligence . Detection of such unrealistic news articles is possible by using various NLP techniques, Machine learning, and Artificial intelligence</a:t>
            </a:r>
          </a:p>
          <a:p>
            <a:endParaRPr lang="en-IN" dirty="0"/>
          </a:p>
        </p:txBody>
      </p:sp>
      <p:pic>
        <p:nvPicPr>
          <p:cNvPr id="4" name="Picture 3" descr="download.png"/>
          <p:cNvPicPr>
            <a:picLocks noChangeAspect="1"/>
          </p:cNvPicPr>
          <p:nvPr/>
        </p:nvPicPr>
        <p:blipFill>
          <a:blip r:embed="rId2"/>
          <a:stretch>
            <a:fillRect/>
          </a:stretch>
        </p:blipFill>
        <p:spPr>
          <a:xfrm>
            <a:off x="7919049" y="241540"/>
            <a:ext cx="3840032" cy="1854679"/>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extLst>
      <p:ext uri="{BB962C8B-B14F-4D97-AF65-F5344CB8AC3E}">
        <p14:creationId xmlns:p14="http://schemas.microsoft.com/office/powerpoint/2010/main" xmlns="" val="3888416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4C323B-4BAD-4524-AA9E-4ECA0AE650B2}"/>
              </a:ext>
            </a:extLst>
          </p:cNvPr>
          <p:cNvSpPr>
            <a:spLocks noGrp="1"/>
          </p:cNvSpPr>
          <p:nvPr>
            <p:ph type="title"/>
          </p:nvPr>
        </p:nvSpPr>
        <p:spPr/>
        <p:txBody>
          <a:bodyPr/>
          <a:lstStyle/>
          <a:p>
            <a:r>
              <a:rPr lang="en-IN" dirty="0"/>
              <a:t>Prerequisites</a:t>
            </a:r>
            <a:br>
              <a:rPr lang="en-IN" dirty="0"/>
            </a:br>
            <a:endParaRPr lang="en-IN" dirty="0"/>
          </a:p>
        </p:txBody>
      </p:sp>
      <p:sp>
        <p:nvSpPr>
          <p:cNvPr id="3" name="Content Placeholder 2">
            <a:extLst>
              <a:ext uri="{FF2B5EF4-FFF2-40B4-BE49-F238E27FC236}">
                <a16:creationId xmlns:a16="http://schemas.microsoft.com/office/drawing/2014/main" xmlns="" id="{7F3050B1-CB72-433A-9D87-636D0302B7E2}"/>
              </a:ext>
            </a:extLst>
          </p:cNvPr>
          <p:cNvSpPr>
            <a:spLocks noGrp="1"/>
          </p:cNvSpPr>
          <p:nvPr>
            <p:ph idx="1"/>
          </p:nvPr>
        </p:nvSpPr>
        <p:spPr/>
        <p:txBody>
          <a:bodyPr/>
          <a:lstStyle/>
          <a:p>
            <a:r>
              <a:rPr lang="en-IN" dirty="0"/>
              <a:t>Installation of following libraries:</a:t>
            </a:r>
          </a:p>
          <a:p>
            <a:pPr marL="0" indent="0">
              <a:buNone/>
            </a:pPr>
            <a:r>
              <a:rPr lang="en-IN" dirty="0"/>
              <a:t>     </a:t>
            </a:r>
            <a:r>
              <a:rPr lang="en-IN" dirty="0" err="1"/>
              <a:t>Numpy</a:t>
            </a:r>
            <a:endParaRPr lang="en-IN" dirty="0"/>
          </a:p>
          <a:p>
            <a:pPr marL="0" indent="0">
              <a:buNone/>
            </a:pPr>
            <a:r>
              <a:rPr lang="en-IN" dirty="0"/>
              <a:t>     Pandas </a:t>
            </a:r>
          </a:p>
          <a:p>
            <a:pPr marL="0" indent="0">
              <a:buNone/>
            </a:pPr>
            <a:r>
              <a:rPr lang="en-IN" dirty="0"/>
              <a:t>     </a:t>
            </a:r>
            <a:r>
              <a:rPr lang="en-IN" dirty="0" err="1"/>
              <a:t>Sklearn</a:t>
            </a:r>
            <a:endParaRPr lang="en-IN" dirty="0"/>
          </a:p>
          <a:p>
            <a:r>
              <a:rPr lang="en-IN" dirty="0"/>
              <a:t>Installation of Jupiter lab</a:t>
            </a:r>
          </a:p>
          <a:p>
            <a:r>
              <a:rPr lang="en-IN" dirty="0"/>
              <a:t>30MB space for dataset</a:t>
            </a:r>
          </a:p>
          <a:p>
            <a:r>
              <a:rPr lang="en-IN" u="sng" dirty="0">
                <a:solidFill>
                  <a:srgbClr val="0070C0"/>
                </a:solidFill>
              </a:rPr>
              <a:t>https://drive.google.com/file/d/1er9NJTLUA3qnRuyhfzuN0XUsoIC4a-_q/view</a:t>
            </a:r>
          </a:p>
          <a:p>
            <a:endParaRPr lang="en-IN" dirty="0"/>
          </a:p>
          <a:p>
            <a:endParaRPr lang="en-IN" dirty="0"/>
          </a:p>
        </p:txBody>
      </p:sp>
    </p:spTree>
    <p:extLst>
      <p:ext uri="{BB962C8B-B14F-4D97-AF65-F5344CB8AC3E}">
        <p14:creationId xmlns:p14="http://schemas.microsoft.com/office/powerpoint/2010/main" xmlns="" val="1122303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D8D2E1-05C1-4D9E-AF7F-3EF40B7301D5}"/>
              </a:ext>
            </a:extLst>
          </p:cNvPr>
          <p:cNvSpPr>
            <a:spLocks noGrp="1"/>
          </p:cNvSpPr>
          <p:nvPr>
            <p:ph type="title"/>
          </p:nvPr>
        </p:nvSpPr>
        <p:spPr/>
        <p:txBody>
          <a:bodyPr/>
          <a:lstStyle/>
          <a:p>
            <a:r>
              <a:rPr lang="en-IN" dirty="0"/>
              <a:t>Aims and Objective</a:t>
            </a:r>
          </a:p>
        </p:txBody>
      </p:sp>
      <p:sp>
        <p:nvSpPr>
          <p:cNvPr id="3" name="Content Placeholder 2">
            <a:extLst>
              <a:ext uri="{FF2B5EF4-FFF2-40B4-BE49-F238E27FC236}">
                <a16:creationId xmlns:a16="http://schemas.microsoft.com/office/drawing/2014/main" xmlns="" id="{6E7F47B4-3748-4BF3-BA24-8681616953C2}"/>
              </a:ext>
            </a:extLst>
          </p:cNvPr>
          <p:cNvSpPr>
            <a:spLocks noGrp="1"/>
          </p:cNvSpPr>
          <p:nvPr>
            <p:ph idx="1"/>
          </p:nvPr>
        </p:nvSpPr>
        <p:spPr>
          <a:xfrm>
            <a:off x="2589212" y="2130640"/>
            <a:ext cx="8915400" cy="3780581"/>
          </a:xfrm>
        </p:spPr>
        <p:txBody>
          <a:bodyPr/>
          <a:lstStyle/>
          <a:p>
            <a:r>
              <a:rPr lang="en-US" b="0" i="0" dirty="0">
                <a:solidFill>
                  <a:schemeClr val="tx1"/>
                </a:solidFill>
                <a:effectLst/>
              </a:rPr>
              <a:t>Fake news spreads like a wildfire and this is a big issue in this era. You can learn how to distinguish fake news from a real one. W</a:t>
            </a:r>
            <a:r>
              <a:rPr lang="en-US" dirty="0">
                <a:solidFill>
                  <a:schemeClr val="tx1"/>
                </a:solidFill>
              </a:rPr>
              <a:t>e</a:t>
            </a:r>
            <a:r>
              <a:rPr lang="en-US" b="0" i="0" dirty="0">
                <a:solidFill>
                  <a:schemeClr val="tx1"/>
                </a:solidFill>
                <a:effectLst/>
              </a:rPr>
              <a:t> can use supervised learning to implement a model.</a:t>
            </a:r>
          </a:p>
          <a:p>
            <a:r>
              <a:rPr lang="en-US" b="0" i="0" dirty="0">
                <a:solidFill>
                  <a:schemeClr val="tx1"/>
                </a:solidFill>
                <a:effectLst/>
              </a:rPr>
              <a:t>The main objective is to generate a model that can discriminate between “fake” and “true” news articles when it is trained with a certain dataset</a:t>
            </a:r>
            <a:endParaRPr lang="en-IN" dirty="0">
              <a:solidFill>
                <a:schemeClr val="tx1"/>
              </a:solidFill>
            </a:endParaRPr>
          </a:p>
          <a:p>
            <a:endParaRPr lang="en-US" b="0" i="0" dirty="0">
              <a:solidFill>
                <a:schemeClr val="tx1"/>
              </a:solidFill>
              <a:effectLst/>
            </a:endParaRPr>
          </a:p>
          <a:p>
            <a:endParaRPr lang="en-US" b="0" i="0" dirty="0">
              <a:solidFill>
                <a:srgbClr val="353535"/>
              </a:solidFill>
              <a:effectLst/>
              <a:latin typeface="Georgia" panose="02040502050405020303" pitchFamily="18" charset="0"/>
            </a:endParaRPr>
          </a:p>
          <a:p>
            <a:endParaRPr lang="en-IN" dirty="0"/>
          </a:p>
        </p:txBody>
      </p:sp>
      <p:pic>
        <p:nvPicPr>
          <p:cNvPr id="5" name="Picture 4" descr="New doc 19 Jun 2021 13.20-1.jpg"/>
          <p:cNvPicPr>
            <a:picLocks noChangeAspect="1"/>
          </p:cNvPicPr>
          <p:nvPr/>
        </p:nvPicPr>
        <p:blipFill>
          <a:blip r:embed="rId2"/>
          <a:stretch>
            <a:fillRect/>
          </a:stretch>
        </p:blipFill>
        <p:spPr>
          <a:xfrm>
            <a:off x="4175186" y="4290409"/>
            <a:ext cx="4554746" cy="202412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xmlns="" val="2482943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D77CC5-925E-4C27-A1D9-8DB6093C0153}"/>
              </a:ext>
            </a:extLst>
          </p:cNvPr>
          <p:cNvSpPr>
            <a:spLocks noGrp="1"/>
          </p:cNvSpPr>
          <p:nvPr>
            <p:ph type="title"/>
          </p:nvPr>
        </p:nvSpPr>
        <p:spPr>
          <a:xfrm>
            <a:off x="2095131" y="297402"/>
            <a:ext cx="9409482" cy="1607598"/>
          </a:xfrm>
        </p:spPr>
        <p:txBody>
          <a:bodyPr/>
          <a:lstStyle/>
          <a:p>
            <a:r>
              <a:rPr lang="en-IN" dirty="0"/>
              <a:t>Literature survey</a:t>
            </a:r>
          </a:p>
        </p:txBody>
      </p:sp>
      <p:sp>
        <p:nvSpPr>
          <p:cNvPr id="3" name="Content Placeholder 2">
            <a:extLst>
              <a:ext uri="{FF2B5EF4-FFF2-40B4-BE49-F238E27FC236}">
                <a16:creationId xmlns:a16="http://schemas.microsoft.com/office/drawing/2014/main" xmlns="" id="{9DBCFECA-280E-4031-B7D1-D3F3E223C9A5}"/>
              </a:ext>
            </a:extLst>
          </p:cNvPr>
          <p:cNvSpPr>
            <a:spLocks noGrp="1"/>
          </p:cNvSpPr>
          <p:nvPr>
            <p:ph idx="1"/>
          </p:nvPr>
        </p:nvSpPr>
        <p:spPr>
          <a:xfrm>
            <a:off x="2032985" y="1083076"/>
            <a:ext cx="9827581" cy="5628443"/>
          </a:xfrm>
        </p:spPr>
        <p:txBody>
          <a:bodyPr>
            <a:normAutofit/>
          </a:bodyPr>
          <a:lstStyle/>
          <a:p>
            <a:r>
              <a:rPr lang="en-US" dirty="0"/>
              <a:t>Before the era of digital technology, it was spread through mainly yellow journalism with focus on sensational news such as crime, gossip, disasters and satirical news (Stein-Smith 2017). The prevalence of fake news relates to the availability of mass media digital tools (Schade 2019). Since anyone can publish articles via digital media platforms, online news articles include well researched pieces but also opinion-based arguments or simply false information (Burkhardt 2017)</a:t>
            </a:r>
          </a:p>
          <a:p>
            <a:r>
              <a:rPr lang="en-US" dirty="0"/>
              <a:t>Comments on fake news sometimes fuel its ‘credibility’ which can lead to rapid sharing resulting in further fake news (Albright 2017)Clickbait is another tool encouraging the spread of fake news. More clicks on the advert means more money (Chen, Conroy, and Rubin 2015a).</a:t>
            </a:r>
          </a:p>
          <a:p>
            <a:r>
              <a:rPr lang="en-US" dirty="0"/>
              <a:t>A machine learning approach called the rumor identification framework has been developed that legitimizes signals of ambiguous posts so that a person can easily identify fake news (</a:t>
            </a:r>
            <a:r>
              <a:rPr lang="en-US" dirty="0" err="1"/>
              <a:t>Sivasangari</a:t>
            </a:r>
            <a:r>
              <a:rPr lang="en-US" dirty="0"/>
              <a:t>, Anand, and </a:t>
            </a:r>
            <a:r>
              <a:rPr lang="en-US" dirty="0" err="1"/>
              <a:t>Santhya</a:t>
            </a:r>
            <a:r>
              <a:rPr lang="en-US" dirty="0"/>
              <a:t> 2018)</a:t>
            </a:r>
          </a:p>
          <a:p>
            <a:r>
              <a:rPr lang="en-US" dirty="0"/>
              <a:t>Twitter has developed a possible solution to identify and prevent the spread of misleading information through fake accounts, likes and comments (</a:t>
            </a:r>
            <a:r>
              <a:rPr lang="en-US" dirty="0" err="1"/>
              <a:t>Atodiresei</a:t>
            </a:r>
            <a:r>
              <a:rPr lang="en-US" dirty="0"/>
              <a:t>, </a:t>
            </a:r>
            <a:r>
              <a:rPr lang="en-US" dirty="0" err="1"/>
              <a:t>Tănăselea</a:t>
            </a:r>
            <a:r>
              <a:rPr lang="en-US" dirty="0"/>
              <a:t>, and </a:t>
            </a:r>
            <a:r>
              <a:rPr lang="en-US" dirty="0" err="1"/>
              <a:t>Iftene</a:t>
            </a:r>
            <a:r>
              <a:rPr lang="en-US" dirty="0"/>
              <a:t> 2018) - the Twitter crawler.</a:t>
            </a:r>
            <a:endParaRPr lang="en-IN" dirty="0"/>
          </a:p>
        </p:txBody>
      </p:sp>
    </p:spTree>
    <p:extLst>
      <p:ext uri="{BB962C8B-B14F-4D97-AF65-F5344CB8AC3E}">
        <p14:creationId xmlns:p14="http://schemas.microsoft.com/office/powerpoint/2010/main" xmlns="" val="561714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10C656-07DB-4BFE-BA4B-2B5F85BEDE34}"/>
              </a:ext>
            </a:extLst>
          </p:cNvPr>
          <p:cNvSpPr>
            <a:spLocks noGrp="1"/>
          </p:cNvSpPr>
          <p:nvPr>
            <p:ph type="title"/>
          </p:nvPr>
        </p:nvSpPr>
        <p:spPr>
          <a:xfrm>
            <a:off x="2592925" y="257452"/>
            <a:ext cx="8911687" cy="1647548"/>
          </a:xfrm>
        </p:spPr>
        <p:txBody>
          <a:bodyPr/>
          <a:lstStyle/>
          <a:p>
            <a:r>
              <a:rPr lang="en-IN" dirty="0"/>
              <a:t>Project description</a:t>
            </a:r>
            <a:br>
              <a:rPr lang="en-IN" dirty="0"/>
            </a:br>
            <a:endParaRPr lang="en-IN" dirty="0"/>
          </a:p>
        </p:txBody>
      </p:sp>
      <p:sp>
        <p:nvSpPr>
          <p:cNvPr id="3" name="Content Placeholder 2">
            <a:extLst>
              <a:ext uri="{FF2B5EF4-FFF2-40B4-BE49-F238E27FC236}">
                <a16:creationId xmlns:a16="http://schemas.microsoft.com/office/drawing/2014/main" xmlns="" id="{17327848-C2DF-4DC6-9BDA-518D28548423}"/>
              </a:ext>
            </a:extLst>
          </p:cNvPr>
          <p:cNvSpPr>
            <a:spLocks noGrp="1"/>
          </p:cNvSpPr>
          <p:nvPr>
            <p:ph idx="1"/>
          </p:nvPr>
        </p:nvSpPr>
        <p:spPr>
          <a:xfrm>
            <a:off x="2589212" y="1171851"/>
            <a:ext cx="8915400" cy="1997477"/>
          </a:xfrm>
        </p:spPr>
        <p:txBody>
          <a:bodyPr>
            <a:normAutofit/>
          </a:bodyPr>
          <a:lstStyle/>
          <a:p>
            <a:r>
              <a:rPr lang="en-US" b="0" i="0" dirty="0">
                <a:solidFill>
                  <a:srgbClr val="444444"/>
                </a:solidFill>
                <a:effectLst/>
                <a:latin typeface="+mj-lt"/>
              </a:rPr>
              <a:t>This advanced python project of detecting fake news deals with fake and real news. Using </a:t>
            </a:r>
            <a:r>
              <a:rPr lang="en-US" b="0" i="0" dirty="0" err="1">
                <a:solidFill>
                  <a:srgbClr val="444444"/>
                </a:solidFill>
                <a:effectLst/>
                <a:latin typeface="+mj-lt"/>
              </a:rPr>
              <a:t>sklearn</a:t>
            </a:r>
            <a:r>
              <a:rPr lang="en-US" b="0" i="0" dirty="0">
                <a:solidFill>
                  <a:srgbClr val="444444"/>
                </a:solidFill>
                <a:effectLst/>
                <a:latin typeface="+mj-lt"/>
              </a:rPr>
              <a:t>, we build a </a:t>
            </a:r>
            <a:r>
              <a:rPr lang="en-US" b="0" i="0" dirty="0" err="1">
                <a:solidFill>
                  <a:srgbClr val="444444"/>
                </a:solidFill>
                <a:effectLst/>
                <a:latin typeface="+mj-lt"/>
              </a:rPr>
              <a:t>TfidfVectorizer</a:t>
            </a:r>
            <a:r>
              <a:rPr lang="en-US" b="0" i="0" dirty="0">
                <a:solidFill>
                  <a:srgbClr val="444444"/>
                </a:solidFill>
                <a:effectLst/>
                <a:latin typeface="+mj-lt"/>
              </a:rPr>
              <a:t> on our dataset. Then, we initialize a </a:t>
            </a:r>
            <a:r>
              <a:rPr lang="en-US" b="0" i="0" dirty="0" err="1">
                <a:solidFill>
                  <a:srgbClr val="444444"/>
                </a:solidFill>
                <a:effectLst/>
                <a:latin typeface="+mj-lt"/>
              </a:rPr>
              <a:t>PassiveAggressive</a:t>
            </a:r>
            <a:r>
              <a:rPr lang="en-US" b="0" i="0" dirty="0">
                <a:solidFill>
                  <a:srgbClr val="444444"/>
                </a:solidFill>
                <a:effectLst/>
                <a:latin typeface="+mj-lt"/>
              </a:rPr>
              <a:t> Classifier and fit the model. In the end, the accuracy score and the confusion matrix tell us how well our model fares</a:t>
            </a:r>
            <a:r>
              <a:rPr lang="en-US" b="0" i="0" dirty="0">
                <a:solidFill>
                  <a:srgbClr val="444444"/>
                </a:solidFill>
                <a:effectLst/>
                <a:latin typeface="Georgia" panose="02040502050405020303" pitchFamily="18" charset="0"/>
              </a:rPr>
              <a:t>.</a:t>
            </a:r>
            <a:endParaRPr lang="en-IN" dirty="0"/>
          </a:p>
        </p:txBody>
      </p:sp>
      <p:pic>
        <p:nvPicPr>
          <p:cNvPr id="4" name="Picture 3">
            <a:extLst>
              <a:ext uri="{FF2B5EF4-FFF2-40B4-BE49-F238E27FC236}">
                <a16:creationId xmlns:a16="http://schemas.microsoft.com/office/drawing/2014/main" xmlns="" id="{B97CD950-F6F2-46C9-8D5A-349F9F683139}"/>
              </a:ext>
            </a:extLst>
          </p:cNvPr>
          <p:cNvPicPr>
            <a:picLocks noChangeAspect="1"/>
          </p:cNvPicPr>
          <p:nvPr/>
        </p:nvPicPr>
        <p:blipFill>
          <a:blip r:embed="rId2"/>
          <a:stretch>
            <a:fillRect/>
          </a:stretch>
        </p:blipFill>
        <p:spPr>
          <a:xfrm>
            <a:off x="3000652" y="2867487"/>
            <a:ext cx="7750206" cy="3990513"/>
          </a:xfrm>
          <a:prstGeom prst="rect">
            <a:avLst/>
          </a:prstGeom>
        </p:spPr>
      </p:pic>
    </p:spTree>
    <p:extLst>
      <p:ext uri="{BB962C8B-B14F-4D97-AF65-F5344CB8AC3E}">
        <p14:creationId xmlns:p14="http://schemas.microsoft.com/office/powerpoint/2010/main" xmlns="" val="3776040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8B1955D-5D9D-4E19-9C84-29A0174A3D91}"/>
              </a:ext>
            </a:extLst>
          </p:cNvPr>
          <p:cNvSpPr>
            <a:spLocks noGrp="1"/>
          </p:cNvSpPr>
          <p:nvPr>
            <p:ph idx="1"/>
          </p:nvPr>
        </p:nvSpPr>
        <p:spPr>
          <a:xfrm>
            <a:off x="172529" y="0"/>
            <a:ext cx="11332084" cy="6857999"/>
          </a:xfrm>
        </p:spPr>
        <p:txBody>
          <a:bodyPr>
            <a:normAutofit/>
          </a:bodyPr>
          <a:lstStyle/>
          <a:p>
            <a:r>
              <a:rPr lang="en-IN" b="0" i="0" dirty="0">
                <a:solidFill>
                  <a:srgbClr val="444444"/>
                </a:solidFill>
                <a:effectLst/>
                <a:latin typeface="Georgia" panose="02040502050405020303" pitchFamily="18" charset="0"/>
              </a:rPr>
              <a:t>Make necessary imports:</a:t>
            </a:r>
          </a:p>
          <a:p>
            <a:endParaRPr lang="en-IN" b="0" i="0" dirty="0">
              <a:solidFill>
                <a:srgbClr val="444444"/>
              </a:solidFill>
              <a:effectLst/>
              <a:latin typeface="Georgia" panose="02040502050405020303" pitchFamily="18" charset="0"/>
            </a:endParaRPr>
          </a:p>
          <a:p>
            <a:endParaRPr lang="en-IN" dirty="0">
              <a:solidFill>
                <a:srgbClr val="444444"/>
              </a:solidFill>
              <a:latin typeface="Georgia" panose="02040502050405020303" pitchFamily="18" charset="0"/>
            </a:endParaRPr>
          </a:p>
          <a:p>
            <a:endParaRPr lang="en-IN" b="0" i="0" dirty="0">
              <a:solidFill>
                <a:srgbClr val="444444"/>
              </a:solidFill>
              <a:effectLst/>
              <a:latin typeface="Georgia" panose="02040502050405020303" pitchFamily="18" charset="0"/>
            </a:endParaRPr>
          </a:p>
          <a:p>
            <a:endParaRPr lang="en-IN" dirty="0">
              <a:solidFill>
                <a:srgbClr val="444444"/>
              </a:solidFill>
              <a:latin typeface="Georgia" panose="02040502050405020303" pitchFamily="18" charset="0"/>
            </a:endParaRPr>
          </a:p>
          <a:p>
            <a:endParaRPr lang="en-IN" b="0" i="0" dirty="0">
              <a:solidFill>
                <a:srgbClr val="444444"/>
              </a:solidFill>
              <a:effectLst/>
              <a:latin typeface="Georgia" panose="02040502050405020303" pitchFamily="18" charset="0"/>
            </a:endParaRPr>
          </a:p>
          <a:p>
            <a:endParaRPr lang="en-IN" dirty="0">
              <a:solidFill>
                <a:srgbClr val="444444"/>
              </a:solidFill>
              <a:latin typeface="Georgia" panose="02040502050405020303" pitchFamily="18" charset="0"/>
            </a:endParaRPr>
          </a:p>
          <a:p>
            <a:endParaRPr lang="en-IN" b="0" i="0" dirty="0">
              <a:solidFill>
                <a:srgbClr val="444444"/>
              </a:solidFill>
              <a:effectLst/>
              <a:latin typeface="Georgia" panose="02040502050405020303" pitchFamily="18" charset="0"/>
            </a:endParaRPr>
          </a:p>
          <a:p>
            <a:pPr marL="0" indent="0">
              <a:buNone/>
            </a:pPr>
            <a:endParaRPr lang="en-US" dirty="0">
              <a:solidFill>
                <a:srgbClr val="444444"/>
              </a:solidFill>
              <a:latin typeface="Georgia" panose="02040502050405020303" pitchFamily="18" charset="0"/>
            </a:endParaRPr>
          </a:p>
          <a:p>
            <a:r>
              <a:rPr lang="en-US" dirty="0" smtClean="0">
                <a:solidFill>
                  <a:srgbClr val="444444"/>
                </a:solidFill>
                <a:latin typeface="Georgia" panose="02040502050405020303" pitchFamily="18" charset="0"/>
              </a:rPr>
              <a:t>R</a:t>
            </a:r>
            <a:r>
              <a:rPr lang="en-US" b="0" i="0" dirty="0" smtClean="0">
                <a:solidFill>
                  <a:srgbClr val="444444"/>
                </a:solidFill>
                <a:effectLst/>
                <a:latin typeface="Georgia" panose="02040502050405020303" pitchFamily="18" charset="0"/>
              </a:rPr>
              <a:t>ead </a:t>
            </a:r>
            <a:r>
              <a:rPr lang="en-US" b="0" i="0" dirty="0">
                <a:solidFill>
                  <a:srgbClr val="444444"/>
                </a:solidFill>
                <a:effectLst/>
                <a:latin typeface="Georgia" panose="02040502050405020303" pitchFamily="18" charset="0"/>
              </a:rPr>
              <a:t>the data into a </a:t>
            </a:r>
            <a:r>
              <a:rPr lang="en-US" b="0" i="0" dirty="0" err="1">
                <a:solidFill>
                  <a:srgbClr val="444444"/>
                </a:solidFill>
                <a:effectLst/>
                <a:latin typeface="Georgia" panose="02040502050405020303" pitchFamily="18" charset="0"/>
              </a:rPr>
              <a:t>DataFrame</a:t>
            </a:r>
            <a:endParaRPr lang="en-US" b="0" i="0" dirty="0">
              <a:solidFill>
                <a:srgbClr val="444444"/>
              </a:solidFill>
              <a:effectLst/>
              <a:latin typeface="Georgia" panose="02040502050405020303" pitchFamily="18" charset="0"/>
            </a:endParaRPr>
          </a:p>
          <a:p>
            <a:endParaRPr lang="en-US" b="0" i="0" dirty="0">
              <a:solidFill>
                <a:srgbClr val="444444"/>
              </a:solidFill>
              <a:effectLst/>
              <a:latin typeface="Georgia" panose="02040502050405020303" pitchFamily="18" charset="0"/>
            </a:endParaRPr>
          </a:p>
        </p:txBody>
      </p:sp>
      <p:pic>
        <p:nvPicPr>
          <p:cNvPr id="2050" name="Picture 2" descr="importing data sets in python open source projects">
            <a:extLst>
              <a:ext uri="{FF2B5EF4-FFF2-40B4-BE49-F238E27FC236}">
                <a16:creationId xmlns:a16="http://schemas.microsoft.com/office/drawing/2014/main" xmlns="" id="{340A948E-61B0-47CE-B8C3-0731A8CD6C74}"/>
              </a:ext>
            </a:extLst>
          </p:cNvPr>
          <p:cNvPicPr>
            <a:picLocks noChangeAspect="1" noChangeArrowheads="1"/>
          </p:cNvPicPr>
          <p:nvPr/>
        </p:nvPicPr>
        <p:blipFill>
          <a:blip r:embed="rId2"/>
          <a:stretch>
            <a:fillRect/>
          </a:stretch>
        </p:blipFill>
        <p:spPr bwMode="auto">
          <a:xfrm>
            <a:off x="2018581" y="508958"/>
            <a:ext cx="8876581" cy="3079631"/>
          </a:xfrm>
          <a:prstGeom prst="rect">
            <a:avLst/>
          </a:prstGeom>
          <a:noFill/>
          <a:extLst>
            <a:ext uri="{909E8E84-426E-40DD-AFC4-6F175D3DCCD1}">
              <a14:hiddenFill xmlns:a14="http://schemas.microsoft.com/office/drawing/2010/main" xmlns="">
                <a:solidFill>
                  <a:srgbClr val="FFFFFF"/>
                </a:solidFill>
              </a14:hiddenFill>
            </a:ext>
          </a:extLst>
        </p:spPr>
      </p:pic>
      <p:pic>
        <p:nvPicPr>
          <p:cNvPr id="4" name="Picture 3">
            <a:extLst>
              <a:ext uri="{FF2B5EF4-FFF2-40B4-BE49-F238E27FC236}">
                <a16:creationId xmlns:a16="http://schemas.microsoft.com/office/drawing/2014/main" xmlns="" id="{AAFF67D7-3D58-4E2B-994C-F1FD48E29144}"/>
              </a:ext>
            </a:extLst>
          </p:cNvPr>
          <p:cNvPicPr>
            <a:picLocks noChangeAspect="1"/>
          </p:cNvPicPr>
          <p:nvPr/>
        </p:nvPicPr>
        <p:blipFill>
          <a:blip r:embed="rId3"/>
          <a:stretch>
            <a:fillRect/>
          </a:stretch>
        </p:blipFill>
        <p:spPr>
          <a:xfrm>
            <a:off x="1457863" y="4500727"/>
            <a:ext cx="5874589" cy="2365898"/>
          </a:xfrm>
          <a:prstGeom prst="rect">
            <a:avLst/>
          </a:prstGeom>
        </p:spPr>
      </p:pic>
    </p:spTree>
    <p:extLst>
      <p:ext uri="{BB962C8B-B14F-4D97-AF65-F5344CB8AC3E}">
        <p14:creationId xmlns:p14="http://schemas.microsoft.com/office/powerpoint/2010/main" xmlns="" val="2903947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A3D84A4-56FE-48FB-9890-2DF4C5AFAC47}"/>
              </a:ext>
            </a:extLst>
          </p:cNvPr>
          <p:cNvSpPr>
            <a:spLocks noGrp="1"/>
          </p:cNvSpPr>
          <p:nvPr>
            <p:ph idx="1"/>
          </p:nvPr>
        </p:nvSpPr>
        <p:spPr>
          <a:xfrm>
            <a:off x="1784413" y="0"/>
            <a:ext cx="9720200" cy="6676008"/>
          </a:xfrm>
        </p:spPr>
        <p:txBody>
          <a:bodyPr/>
          <a:lstStyle/>
          <a:p>
            <a:r>
              <a:rPr lang="en-US" b="0" i="0" dirty="0" smtClean="0">
                <a:solidFill>
                  <a:srgbClr val="444444"/>
                </a:solidFill>
                <a:effectLst/>
                <a:latin typeface="Georgia" panose="02040502050405020303" pitchFamily="18" charset="0"/>
              </a:rPr>
              <a:t> Class as target feature</a:t>
            </a:r>
            <a:endParaRPr lang="en-US" dirty="0">
              <a:solidFill>
                <a:srgbClr val="444444"/>
              </a:solidFill>
              <a:latin typeface="Georgia" panose="02040502050405020303" pitchFamily="18" charset="0"/>
            </a:endParaRPr>
          </a:p>
          <a:p>
            <a:endParaRPr lang="en-US" b="0" i="0" dirty="0">
              <a:solidFill>
                <a:srgbClr val="444444"/>
              </a:solidFill>
              <a:effectLst/>
              <a:latin typeface="Georgia" panose="02040502050405020303" pitchFamily="18" charset="0"/>
            </a:endParaRPr>
          </a:p>
          <a:p>
            <a:endParaRPr lang="en-US" dirty="0">
              <a:solidFill>
                <a:srgbClr val="444444"/>
              </a:solidFill>
              <a:latin typeface="Georgia" panose="02040502050405020303" pitchFamily="18" charset="0"/>
            </a:endParaRPr>
          </a:p>
          <a:p>
            <a:endParaRPr lang="en-US" b="0" i="0" dirty="0">
              <a:solidFill>
                <a:srgbClr val="444444"/>
              </a:solidFill>
              <a:effectLst/>
              <a:latin typeface="Georgia" panose="02040502050405020303" pitchFamily="18" charset="0"/>
            </a:endParaRPr>
          </a:p>
          <a:p>
            <a:pPr marL="0" indent="0">
              <a:buNone/>
            </a:pPr>
            <a:endParaRPr lang="en-US" dirty="0">
              <a:solidFill>
                <a:srgbClr val="444444"/>
              </a:solidFill>
              <a:latin typeface="Georgia" panose="02040502050405020303" pitchFamily="18" charset="0"/>
            </a:endParaRPr>
          </a:p>
          <a:p>
            <a:pPr marL="0" indent="0">
              <a:buNone/>
            </a:pPr>
            <a:endParaRPr lang="en-US" dirty="0">
              <a:solidFill>
                <a:srgbClr val="444444"/>
              </a:solidFill>
              <a:latin typeface="Georgia" panose="02040502050405020303" pitchFamily="18" charset="0"/>
            </a:endParaRPr>
          </a:p>
          <a:p>
            <a:endParaRPr lang="en-US" b="0" i="0" dirty="0">
              <a:solidFill>
                <a:srgbClr val="444444"/>
              </a:solidFill>
              <a:effectLst/>
              <a:latin typeface="Georgia" panose="02040502050405020303" pitchFamily="18" charset="0"/>
            </a:endParaRPr>
          </a:p>
          <a:p>
            <a:r>
              <a:rPr lang="en-US" b="0" i="0" dirty="0" smtClean="0">
                <a:solidFill>
                  <a:srgbClr val="444444"/>
                </a:solidFill>
                <a:effectLst/>
                <a:latin typeface="Georgia" panose="02040502050405020303" pitchFamily="18" charset="0"/>
              </a:rPr>
              <a:t>Text Processing</a:t>
            </a:r>
            <a:endParaRPr lang="en-US" b="0" i="0" dirty="0">
              <a:solidFill>
                <a:srgbClr val="444444"/>
              </a:solidFill>
              <a:effectLst/>
              <a:latin typeface="Georgia" panose="02040502050405020303" pitchFamily="18" charset="0"/>
            </a:endParaRPr>
          </a:p>
          <a:p>
            <a:endParaRPr lang="en-IN" dirty="0"/>
          </a:p>
        </p:txBody>
      </p:sp>
      <p:pic>
        <p:nvPicPr>
          <p:cNvPr id="5" name="Picture 4">
            <a:extLst>
              <a:ext uri="{FF2B5EF4-FFF2-40B4-BE49-F238E27FC236}">
                <a16:creationId xmlns:a16="http://schemas.microsoft.com/office/drawing/2014/main" xmlns="" id="{74DEEFD9-459C-4085-B0D3-7F35587FABF3}"/>
              </a:ext>
            </a:extLst>
          </p:cNvPr>
          <p:cNvPicPr>
            <a:picLocks noChangeAspect="1"/>
          </p:cNvPicPr>
          <p:nvPr/>
        </p:nvPicPr>
        <p:blipFill>
          <a:blip r:embed="rId2"/>
          <a:stretch>
            <a:fillRect/>
          </a:stretch>
        </p:blipFill>
        <p:spPr>
          <a:xfrm>
            <a:off x="2681055" y="596179"/>
            <a:ext cx="5237993" cy="2069383"/>
          </a:xfrm>
          <a:prstGeom prst="rect">
            <a:avLst/>
          </a:prstGeom>
        </p:spPr>
      </p:pic>
      <p:pic>
        <p:nvPicPr>
          <p:cNvPr id="8" name="Picture 7">
            <a:extLst>
              <a:ext uri="{FF2B5EF4-FFF2-40B4-BE49-F238E27FC236}">
                <a16:creationId xmlns:a16="http://schemas.microsoft.com/office/drawing/2014/main" xmlns="" id="{8B7274E7-AA98-4577-88DF-C4BF65CF623F}"/>
              </a:ext>
            </a:extLst>
          </p:cNvPr>
          <p:cNvPicPr>
            <a:picLocks noChangeAspect="1"/>
          </p:cNvPicPr>
          <p:nvPr/>
        </p:nvPicPr>
        <p:blipFill>
          <a:blip r:embed="rId3"/>
          <a:stretch>
            <a:fillRect/>
          </a:stretch>
        </p:blipFill>
        <p:spPr>
          <a:xfrm>
            <a:off x="3010248" y="3524434"/>
            <a:ext cx="5400507" cy="2608947"/>
          </a:xfrm>
          <a:prstGeom prst="rect">
            <a:avLst/>
          </a:prstGeom>
        </p:spPr>
      </p:pic>
    </p:spTree>
    <p:extLst>
      <p:ext uri="{BB962C8B-B14F-4D97-AF65-F5344CB8AC3E}">
        <p14:creationId xmlns:p14="http://schemas.microsoft.com/office/powerpoint/2010/main" xmlns="" val="100532797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297</TotalTime>
  <Words>685</Words>
  <Application>Microsoft Office PowerPoint</Application>
  <PresentationFormat>Custom</PresentationFormat>
  <Paragraphs>101</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Wisp</vt:lpstr>
      <vt:lpstr>Fake News Detection Using Machine Learning</vt:lpstr>
      <vt:lpstr>Content </vt:lpstr>
      <vt:lpstr>Introduction</vt:lpstr>
      <vt:lpstr>Prerequisites </vt:lpstr>
      <vt:lpstr>Aims and Objective</vt:lpstr>
      <vt:lpstr>Literature survey</vt:lpstr>
      <vt:lpstr>Project description </vt:lpstr>
      <vt:lpstr>Slide 8</vt:lpstr>
      <vt:lpstr>Slide 9</vt:lpstr>
      <vt:lpstr>Slide 10</vt:lpstr>
      <vt:lpstr>Slide 11</vt:lpstr>
      <vt:lpstr>Slide 12</vt:lpstr>
      <vt:lpstr>Expected outcome </vt:lpstr>
      <vt:lpstr>Conclusion </vt:lpstr>
      <vt:lpstr>Reference</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 Using Machine Learning</dc:title>
  <dc:creator>sonali mahavar</dc:creator>
  <cp:lastModifiedBy>mansi</cp:lastModifiedBy>
  <cp:revision>31</cp:revision>
  <dcterms:created xsi:type="dcterms:W3CDTF">2021-01-14T11:36:12Z</dcterms:created>
  <dcterms:modified xsi:type="dcterms:W3CDTF">2021-06-19T11:17:00Z</dcterms:modified>
</cp:coreProperties>
</file>