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6DE2A-7B51-4B13-A80D-8FDBBA622B0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9061F-5B8F-487F-905C-D81EDE030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9061F-5B8F-487F-905C-D81EDE030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E51E-596D-4BDC-8B7A-08AD75F7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9C7C4-9FC3-4EA0-A332-19BD1F0BA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D561-76F9-4C99-AD1C-5263E289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267A-257F-4D5D-9D2C-78D3E500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A9F7-9CDB-474E-B92E-897E7B31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07B4-EDD9-4527-9AB3-8811EE9D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B872-A06D-43BC-AAB0-34B9F6B7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59EB-A5AE-4C68-9B79-9F9B07FC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3081-3762-408E-A046-468AD925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A589-DCDD-4CCC-8E0D-9683653D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B9F8D-D639-4230-8A7C-E0988EA5A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ADEFF-A650-4C15-93C1-45022131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E11-5972-4459-BFB3-7AA68139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9AB2-A675-4663-A100-3EDA53C9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370A-2CC1-4491-B691-832C1AB2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337-D941-45D6-A54E-88AD4CD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3874-DC8B-4188-A540-8C90D3D8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821C-5182-4544-85DE-D319FC58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1509-7861-4B97-BD3A-C79336D5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C1D4-C10C-4A70-B344-B57BE76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D98C-10CB-49C6-83EE-68C432A3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5C8D7-397B-4029-BDDD-B0648B1D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26A2-DF08-4B7A-B6FC-5C4D5300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37655-4E5C-423E-874F-1F858836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3A61-012D-4602-8DD9-80790E26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EFB1-5D7E-4B31-94E3-3859BA4E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C080-57A3-4000-BC51-86C795A1A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40FF-F1B4-48B4-AD29-B1BD019F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9955-6254-48BA-A60D-A9B962A7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9A09-A769-4803-805B-D98E27DA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1905-108F-4703-AF20-0DF5732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CAA6-072D-41CC-91C9-F0B026C3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EF6E-F081-4649-B29F-C50D8EF8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AE4F1-941C-4242-BA3E-B1484E27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6C1B8-7EF9-44C5-8FA1-9164D298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EC1CA-C059-46DC-929D-CC5D9E79C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7F55C-BEA6-4791-9C1B-956A8066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134B-FA96-4127-93E6-8D323E31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7E68C-3B31-43A2-A140-DB3616A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73D-E10E-4DF0-B0F1-D5E97162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FC854-D403-49B5-9704-FE9EB36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86A9-6FA2-47BB-B5B9-2C948BDD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DDDAB-38E2-4991-9C09-192492D4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B40EF-EEE5-4EA8-9901-0B8150A0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BD94E-9B47-46BE-BF6C-E9C62FCE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AB383-F293-4A9B-8357-E8AF696E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1528-1DD0-4D18-BFA4-FAE5F8AC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52D0-3C0B-4000-86D1-DE2A507D9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7AC0-CF01-4DD2-9C95-58A63579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C6B77-5798-456D-A944-7380F6AF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850C-6563-466B-9F8A-D73F8098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814B-3239-4C56-A335-4ABF49CC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C6A-FB0A-4414-AF9B-C1321147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BE1B3-FA55-47CA-B052-B048F988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8E6C-34A8-478C-83AD-55F31066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D7F3-7C11-4E04-AF4E-EBAD650A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33A3-8FB4-4E8D-BD73-6544189D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087C-3F04-46AC-B4C2-164FB7D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951F4-14DD-4B8A-AB67-037B4D0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0530-3577-4F11-9F9B-207070DC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B5A9-C548-46BA-B9B3-27E09C591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C577-BDDC-45AF-8A97-2D6719DAA83E}" type="datetimeFigureOut">
              <a:rPr lang="en-US" smtClean="0"/>
              <a:t>03-Oct-17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B702-226E-472E-B571-71107878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A849-FCB3-40E0-9A41-48E04E0D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A28B-E6D5-47FA-8B0D-A595032F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034E-23CC-4CA6-837E-2CA439C2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44" y="599176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mbria" panose="02040503050406030204" pitchFamily="18" charset="0"/>
              </a:rPr>
              <a:t>Homework5c </a:t>
            </a:r>
            <a:br>
              <a:rPr lang="en-US" sz="4400" dirty="0">
                <a:latin typeface="Cambria" panose="02040503050406030204" pitchFamily="18" charset="0"/>
              </a:rPr>
            </a:br>
            <a:r>
              <a:rPr lang="en-US" sz="4400" dirty="0">
                <a:latin typeface="Cambria" panose="02040503050406030204" pitchFamily="18" charset="0"/>
              </a:rPr>
              <a:t>Impossibility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E81B-2689-43ED-918A-C362FEFB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88" y="3432355"/>
            <a:ext cx="10836111" cy="2944877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Problem Statement: 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Prove the impossibility result for leader election for the anonymous ring</a:t>
            </a:r>
          </a:p>
          <a:p>
            <a:r>
              <a:rPr lang="en-US" dirty="0">
                <a:latin typeface="Cambria" panose="02040503050406030204" pitchFamily="18" charset="0"/>
              </a:rPr>
              <a:t>--Group 6--</a:t>
            </a:r>
          </a:p>
          <a:p>
            <a:r>
              <a:rPr lang="en-US" dirty="0">
                <a:latin typeface="Cambria" panose="02040503050406030204" pitchFamily="18" charset="0"/>
              </a:rPr>
              <a:t>Eric Han</a:t>
            </a:r>
          </a:p>
          <a:p>
            <a:r>
              <a:rPr lang="en-US" dirty="0">
                <a:latin typeface="Cambria" panose="02040503050406030204" pitchFamily="18" charset="0"/>
              </a:rPr>
              <a:t>Mayuri Wadkar</a:t>
            </a:r>
          </a:p>
          <a:p>
            <a:r>
              <a:rPr lang="en-US" dirty="0">
                <a:latin typeface="Cambria" panose="02040503050406030204" pitchFamily="18" charset="0"/>
              </a:rPr>
              <a:t>Sonali Mishra</a:t>
            </a:r>
          </a:p>
        </p:txBody>
      </p:sp>
    </p:spTree>
    <p:extLst>
      <p:ext uri="{BB962C8B-B14F-4D97-AF65-F5344CB8AC3E}">
        <p14:creationId xmlns:p14="http://schemas.microsoft.com/office/powerpoint/2010/main" val="4996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EE5C-98AC-40C1-BB5B-0BA9BEE6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71"/>
            <a:ext cx="10515600" cy="604258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Lets first prove the impossibility result for nonuniform algorithms and synchronous rings. 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Impossibility for synchronous rings implies the same result for asynchronous rings</a:t>
            </a:r>
          </a:p>
          <a:p>
            <a:r>
              <a:rPr lang="en-US" sz="1600" dirty="0">
                <a:latin typeface="Cambria" panose="02040503050406030204" pitchFamily="18" charset="0"/>
              </a:rPr>
              <a:t>Impossibility of nonuniform algorithms implies impossibility of algorithms where n is unknown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Proof: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latin typeface="Cambria" panose="02040503050406030204" pitchFamily="18" charset="0"/>
              </a:rPr>
              <a:t>Assumptions:</a:t>
            </a:r>
          </a:p>
          <a:p>
            <a:pPr marL="457200" lvl="1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For a ring R of size n &gt; 1, there exists anonymous algorithm A for electing a leader in this ring</a:t>
            </a:r>
          </a:p>
          <a:p>
            <a:r>
              <a:rPr lang="en-US" sz="1600" b="1" dirty="0">
                <a:latin typeface="Cambria" panose="02040503050406030204" pitchFamily="18" charset="0"/>
              </a:rPr>
              <a:t>Lemma:</a:t>
            </a:r>
          </a:p>
          <a:p>
            <a:pPr marL="457200" lvl="1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For every round k of the admissible execution of A in R, the states of all the processors at the end of round k are the same</a:t>
            </a:r>
            <a:r>
              <a:rPr lang="en-US" sz="1200" dirty="0">
                <a:latin typeface="Cambria" panose="02040503050406030204" pitchFamily="18" charset="0"/>
              </a:rPr>
              <a:t>.</a:t>
            </a:r>
          </a:p>
          <a:p>
            <a:r>
              <a:rPr lang="en-US" sz="1600" b="1" dirty="0">
                <a:latin typeface="Cambria" panose="02040503050406030204" pitchFamily="18" charset="0"/>
              </a:rPr>
              <a:t>Proof by induction :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</a:rPr>
              <a:t>Base case: All processors begin in the same initial state i.e. k = 0 (before the first round) 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</a:rPr>
              <a:t>Inductive step: 		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Assume that the processors are in same state in round (k-1).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They all send the same message &lt;</a:t>
            </a:r>
            <a:r>
              <a:rPr lang="en-US" sz="1600" dirty="0" err="1">
                <a:latin typeface="Cambria" panose="02040503050406030204" pitchFamily="18" charset="0"/>
              </a:rPr>
              <a:t>M</a:t>
            </a:r>
            <a:r>
              <a:rPr lang="en-US" sz="1600" baseline="-25000" dirty="0" err="1">
                <a:latin typeface="Cambria" panose="02040503050406030204" pitchFamily="18" charset="0"/>
              </a:rPr>
              <a:t>r</a:t>
            </a:r>
            <a:r>
              <a:rPr lang="en-US" sz="1600" dirty="0">
                <a:latin typeface="Cambria" panose="02040503050406030204" pitchFamily="18" charset="0"/>
              </a:rPr>
              <a:t>&gt; to the right and same message &lt;</a:t>
            </a:r>
            <a:r>
              <a:rPr lang="en-US" sz="1600" dirty="0" err="1">
                <a:latin typeface="Cambria" panose="02040503050406030204" pitchFamily="18" charset="0"/>
              </a:rPr>
              <a:t>M</a:t>
            </a:r>
            <a:r>
              <a:rPr lang="en-US" sz="1600" baseline="-25000" dirty="0" err="1">
                <a:latin typeface="Cambria" panose="02040503050406030204" pitchFamily="18" charset="0"/>
              </a:rPr>
              <a:t>l</a:t>
            </a:r>
            <a:r>
              <a:rPr lang="en-US" sz="1600" dirty="0">
                <a:latin typeface="Cambria" panose="02040503050406030204" pitchFamily="18" charset="0"/>
              </a:rPr>
              <a:t>&gt; to the left.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In round k, every processor receives message &lt;</a:t>
            </a:r>
            <a:r>
              <a:rPr lang="en-US" sz="1600" dirty="0" err="1">
                <a:latin typeface="Cambria" panose="02040503050406030204" pitchFamily="18" charset="0"/>
              </a:rPr>
              <a:t>M</a:t>
            </a:r>
            <a:r>
              <a:rPr lang="en-US" sz="1600" baseline="-25000" dirty="0" err="1">
                <a:latin typeface="Cambria" panose="02040503050406030204" pitchFamily="18" charset="0"/>
              </a:rPr>
              <a:t>l</a:t>
            </a:r>
            <a:r>
              <a:rPr lang="en-US" sz="1600" dirty="0">
                <a:latin typeface="Cambria" panose="02040503050406030204" pitchFamily="18" charset="0"/>
              </a:rPr>
              <a:t>&gt; on its right edge and message &lt;</a:t>
            </a:r>
            <a:r>
              <a:rPr lang="en-US" sz="1600" dirty="0" err="1">
                <a:latin typeface="Cambria" panose="02040503050406030204" pitchFamily="18" charset="0"/>
              </a:rPr>
              <a:t>M</a:t>
            </a:r>
            <a:r>
              <a:rPr lang="en-US" sz="1600" baseline="-25000" dirty="0" err="1">
                <a:latin typeface="Cambria" panose="02040503050406030204" pitchFamily="18" charset="0"/>
              </a:rPr>
              <a:t>r</a:t>
            </a:r>
            <a:r>
              <a:rPr lang="en-US" sz="1600" dirty="0">
                <a:latin typeface="Cambria" panose="02040503050406030204" pitchFamily="18" charset="0"/>
              </a:rPr>
              <a:t>&gt; on its left edge.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Thus, all the processors receive exactly same messages in round k.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This implies that if at the end of some round some processor announces itself as a leader, by entering an elected state, so do all other processors</a:t>
            </a:r>
          </a:p>
          <a:p>
            <a:pPr lvl="2"/>
            <a:r>
              <a:rPr lang="en-US" sz="1600" dirty="0">
                <a:latin typeface="Cambria" panose="02040503050406030204" pitchFamily="18" charset="0"/>
              </a:rPr>
              <a:t>This contradicts that A is a leader election algorithm and proves:</a:t>
            </a:r>
          </a:p>
          <a:p>
            <a:pPr marL="1828800" lvl="4" indent="0">
              <a:buNone/>
            </a:pPr>
            <a:endParaRPr lang="en-US" sz="1600" dirty="0">
              <a:latin typeface="Cambria" panose="02040503050406030204" pitchFamily="18" charset="0"/>
            </a:endParaRPr>
          </a:p>
          <a:p>
            <a:pPr marL="1828800" lvl="4" indent="0">
              <a:buNone/>
            </a:pPr>
            <a:r>
              <a:rPr lang="en-US" sz="1600" dirty="0">
                <a:latin typeface="Cambria" panose="02040503050406030204" pitchFamily="18" charset="0"/>
              </a:rPr>
              <a:t>“There is no nonuniform anonymous algorithm for leader election in synchronous rings.”</a:t>
            </a:r>
          </a:p>
          <a:p>
            <a:pPr lvl="1"/>
            <a:endParaRPr lang="en-US" sz="1600" dirty="0">
              <a:latin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E9AE1A6-095C-4F01-B76B-F26668093F38}"/>
              </a:ext>
            </a:extLst>
          </p:cNvPr>
          <p:cNvSpPr/>
          <p:nvPr/>
        </p:nvSpPr>
        <p:spPr>
          <a:xfrm>
            <a:off x="190107" y="5778630"/>
            <a:ext cx="410066" cy="4430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FBCA27C-2364-4A55-AD54-E51DC29412A1}"/>
              </a:ext>
            </a:extLst>
          </p:cNvPr>
          <p:cNvSpPr/>
          <p:nvPr/>
        </p:nvSpPr>
        <p:spPr>
          <a:xfrm>
            <a:off x="670874" y="4898796"/>
            <a:ext cx="410066" cy="44306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94FA626-06E1-4635-81D5-95A39E31D79C}"/>
              </a:ext>
            </a:extLst>
          </p:cNvPr>
          <p:cNvSpPr/>
          <p:nvPr/>
        </p:nvSpPr>
        <p:spPr>
          <a:xfrm>
            <a:off x="1238054" y="5778630"/>
            <a:ext cx="410066" cy="44306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CB76AF4-20EB-41DB-9FE8-9FFEADEEA243}"/>
              </a:ext>
            </a:extLst>
          </p:cNvPr>
          <p:cNvCxnSpPr>
            <a:cxnSpLocks/>
            <a:stCxn id="8" idx="6"/>
            <a:endCxn id="9" idx="0"/>
          </p:cNvCxnSpPr>
          <p:nvPr/>
        </p:nvCxnSpPr>
        <p:spPr>
          <a:xfrm>
            <a:off x="1080940" y="5120326"/>
            <a:ext cx="362147" cy="658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48BCA54-9BBA-4AAD-A39A-B83125B7572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0800000" flipV="1">
            <a:off x="395140" y="5120326"/>
            <a:ext cx="275734" cy="6583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276F87C-81B0-4AAB-924B-6432C5B475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115" y="5697718"/>
            <a:ext cx="12700" cy="10479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DBCF578-F177-4290-8CAD-59E8D12AFF1C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0800000" flipH="1">
            <a:off x="190107" y="4963682"/>
            <a:ext cx="540820" cy="1036479"/>
          </a:xfrm>
          <a:prstGeom prst="curvedConnector4">
            <a:avLst>
              <a:gd name="adj1" fmla="val -18738"/>
              <a:gd name="adj2" fmla="val 104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F99BA50-50E8-414D-8B4A-AFFDF858036B}"/>
              </a:ext>
            </a:extLst>
          </p:cNvPr>
          <p:cNvCxnSpPr>
            <a:cxnSpLocks/>
          </p:cNvCxnSpPr>
          <p:nvPr/>
        </p:nvCxnSpPr>
        <p:spPr>
          <a:xfrm rot="5400000">
            <a:off x="919114" y="5487854"/>
            <a:ext cx="12700" cy="1337907"/>
          </a:xfrm>
          <a:prstGeom prst="curvedConnector3">
            <a:avLst>
              <a:gd name="adj1" fmla="val 461195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2DF6AC8-02BE-4F9E-A520-A5B8C5B59AC4}"/>
              </a:ext>
            </a:extLst>
          </p:cNvPr>
          <p:cNvCxnSpPr>
            <a:stCxn id="9" idx="6"/>
            <a:endCxn id="8" idx="7"/>
          </p:cNvCxnSpPr>
          <p:nvPr/>
        </p:nvCxnSpPr>
        <p:spPr>
          <a:xfrm flipH="1" flipV="1">
            <a:off x="1020887" y="4963681"/>
            <a:ext cx="627233" cy="1036479"/>
          </a:xfrm>
          <a:prstGeom prst="curvedConnector4">
            <a:avLst>
              <a:gd name="adj1" fmla="val -13902"/>
              <a:gd name="adj2" fmla="val 10466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55FE0C-2C3B-462C-8360-D702D0AF746B}"/>
              </a:ext>
            </a:extLst>
          </p:cNvPr>
          <p:cNvSpPr txBox="1"/>
          <p:nvPr/>
        </p:nvSpPr>
        <p:spPr>
          <a:xfrm>
            <a:off x="774133" y="6189098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r</a:t>
            </a:r>
            <a:endParaRPr 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E3575-2F2E-4F18-AA28-F0A5D2DB5456}"/>
              </a:ext>
            </a:extLst>
          </p:cNvPr>
          <p:cNvSpPr txBox="1"/>
          <p:nvPr/>
        </p:nvSpPr>
        <p:spPr>
          <a:xfrm>
            <a:off x="1416749" y="5093408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r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CFA326-A7C0-434D-A16B-EF09A282CDA8}"/>
              </a:ext>
            </a:extLst>
          </p:cNvPr>
          <p:cNvSpPr txBox="1"/>
          <p:nvPr/>
        </p:nvSpPr>
        <p:spPr>
          <a:xfrm>
            <a:off x="395140" y="5340226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r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21B0DD-F25E-4021-AFBA-D56C23D60B2D}"/>
              </a:ext>
            </a:extLst>
          </p:cNvPr>
          <p:cNvSpPr txBox="1"/>
          <p:nvPr/>
        </p:nvSpPr>
        <p:spPr>
          <a:xfrm>
            <a:off x="66141" y="5102895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1265AA-6247-4453-92CE-1A3B1FB9CB84}"/>
              </a:ext>
            </a:extLst>
          </p:cNvPr>
          <p:cNvSpPr txBox="1"/>
          <p:nvPr/>
        </p:nvSpPr>
        <p:spPr>
          <a:xfrm>
            <a:off x="774133" y="6511901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l</a:t>
            </a: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DE8DB1-024F-4F73-96EF-E6707D9ABE9F}"/>
              </a:ext>
            </a:extLst>
          </p:cNvPr>
          <p:cNvSpPr txBox="1"/>
          <p:nvPr/>
        </p:nvSpPr>
        <p:spPr>
          <a:xfrm>
            <a:off x="1126677" y="5297518"/>
            <a:ext cx="355337" cy="2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mbria" panose="02040503050406030204" pitchFamily="18" charset="0"/>
              </a:rPr>
              <a:t>M</a:t>
            </a:r>
            <a:r>
              <a:rPr lang="en-US" sz="1100" baseline="-25000" dirty="0" err="1">
                <a:latin typeface="Cambria" panose="02040503050406030204" pitchFamily="18" charset="0"/>
              </a:rPr>
              <a:t>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26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156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Homework5c  Impossibility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Homework5c  Impossibility Result</dc:title>
  <dc:creator>Mayuri Wadkar</dc:creator>
  <cp:lastModifiedBy>Mayuri Wadkar</cp:lastModifiedBy>
  <cp:revision>21</cp:revision>
  <dcterms:created xsi:type="dcterms:W3CDTF">2017-10-03T22:33:12Z</dcterms:created>
  <dcterms:modified xsi:type="dcterms:W3CDTF">2017-10-04T00:41:19Z</dcterms:modified>
</cp:coreProperties>
</file>