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 dirty="0"/>
              <a:t>Section - 'H' 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Sonali </a:t>
            </a:r>
            <a:r>
              <a:rPr lang="en-US" sz="2800" dirty="0" err="1">
                <a:ea typeface="+mn-lt"/>
                <a:cs typeface="+mn-lt"/>
              </a:rPr>
              <a:t>Kadham</a:t>
            </a:r>
            <a:r>
              <a:rPr lang="en-US" sz="2800" dirty="0">
                <a:ea typeface="+mn-lt"/>
                <a:cs typeface="+mn-lt"/>
              </a:rPr>
              <a:t> - PES1UG19CS493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Sourabh </a:t>
            </a:r>
            <a:r>
              <a:rPr lang="en-US" sz="2800" dirty="0" err="1">
                <a:ea typeface="+mn-lt"/>
                <a:cs typeface="+mn-lt"/>
              </a:rPr>
              <a:t>Nutakki</a:t>
            </a:r>
            <a:r>
              <a:rPr lang="en-US" sz="2800" dirty="0">
                <a:ea typeface="+mn-lt"/>
                <a:cs typeface="+mn-lt"/>
              </a:rPr>
              <a:t> - PES1UG19CS494</a:t>
            </a:r>
            <a:endParaRPr lang="en-US" dirty="0"/>
          </a:p>
          <a:p>
            <a:r>
              <a:rPr lang="en-US" sz="2800" dirty="0" err="1">
                <a:ea typeface="+mn-lt"/>
                <a:cs typeface="+mn-lt"/>
              </a:rPr>
              <a:t>Spurthy</a:t>
            </a:r>
            <a:r>
              <a:rPr lang="en-US" sz="2800" dirty="0">
                <a:ea typeface="+mn-lt"/>
                <a:cs typeface="+mn-lt"/>
              </a:rPr>
              <a:t> Skandan -PES1UG19CS501</a:t>
            </a:r>
            <a:endParaRPr lang="en-US" dirty="0"/>
          </a:p>
          <a:p>
            <a:endParaRPr lang="en-US" sz="2800" dirty="0">
              <a:cs typeface="Calibri" panose="020F0502020204030204"/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 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https://github.com/sonali111-tech/Web-tech-project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Title </a:t>
            </a:r>
            <a:r>
              <a:rPr lang="en-US" sz="3200" dirty="0">
                <a:latin typeface="+mj-lt"/>
                <a:ea typeface="+mj-ea"/>
                <a:cs typeface="+mj-cs"/>
              </a:rPr>
              <a:t>– Music app 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/>
                <a:cs typeface="Times New Roman" panose="02020603050405020304"/>
              </a:rPr>
              <a:t>Abstract</a:t>
            </a:r>
            <a:endParaRPr lang="en-GB"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In any form of its application music expresses its own self. As it is said "Music is worth a thousand words".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 A music app allows you to take your entire music collection wherever you go and listen to it whenever you please.</a:t>
            </a:r>
            <a:endParaRPr lang="en-GB"/>
          </a:p>
          <a:p>
            <a:pPr marL="0" indent="0">
              <a:buNone/>
            </a:pPr>
            <a:endParaRPr lang="en-GB" sz="2400" dirty="0">
              <a:latin typeface="Times New Roman" panose="020206030504050203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/>
                <a:cs typeface="Calibri" panose="020F0502020204030204"/>
              </a:rPr>
              <a:t>Our music app, allows the user to create a collection of songs, add onto it, pick any song from the existing list, edit any information at any point if needed, listen to the song and get a link to the song as well.</a:t>
            </a:r>
            <a:endParaRPr lang="en-GB" sz="2400" dirty="0">
              <a:latin typeface="Times New Roman" panose="02020603050405020304"/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/>
                <a:cs typeface="Calibri" panose="020F0502020204030204"/>
              </a:rPr>
              <a:t>To perform this, we have used a 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MERN stack (React.js + Node.js + Express + MongoDB) CRUD Application example. The back-end server uses Node.js + Express for REST APIs, front-end side is a React client with React Router, Axios &amp; Bootstrap</a:t>
            </a:r>
            <a:r>
              <a:rPr lang="en-GB" sz="2400" dirty="0">
                <a:ea typeface="+mn-lt"/>
                <a:cs typeface="+mn-lt"/>
              </a:rPr>
              <a:t>.</a:t>
            </a:r>
            <a:endParaRPr lang="en-GB" sz="24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lang="en-US" dirty="0"/>
              <a:t>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02" y="1210881"/>
            <a:ext cx="8688796" cy="50151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latin typeface="Times New Roman" panose="02020603050405020304"/>
                <a:ea typeface="+mn-lt"/>
                <a:cs typeface="+mn-lt"/>
              </a:rPr>
              <a:t>package.json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contains 4 main modules: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react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,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react-router-</a:t>
            </a:r>
            <a:r>
              <a:rPr lang="en-US" sz="2000" dirty="0" err="1">
                <a:latin typeface="Times New Roman" panose="02020603050405020304"/>
                <a:cs typeface="Calibri" panose="020F0502020204030204"/>
              </a:rPr>
              <a:t>dom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, </a:t>
            </a:r>
            <a:r>
              <a:rPr lang="en-US" sz="2000" dirty="0" err="1">
                <a:latin typeface="Times New Roman" panose="02020603050405020304"/>
                <a:cs typeface="Calibri" panose="020F0502020204030204"/>
              </a:rPr>
              <a:t>axios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&amp;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bootstrap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r>
              <a:rPr lang="en-US" sz="2000" b="1" dirty="0">
                <a:latin typeface="Times New Roman" panose="02020603050405020304"/>
                <a:ea typeface="+mn-lt"/>
                <a:cs typeface="Times New Roman" panose="02020603050405020304"/>
              </a:rPr>
              <a:t>.env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 configures port for this React CRUD App.</a:t>
            </a:r>
            <a:endParaRPr lang="en-US" sz="2000" dirty="0">
              <a:latin typeface="Times New Roman" panose="02020603050405020304"/>
              <a:ea typeface="+mn-lt"/>
              <a:cs typeface="Calibri" panose="020F0502020204030204"/>
            </a:endParaRPr>
          </a:p>
          <a:p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 </a:t>
            </a:r>
            <a:r>
              <a:rPr lang="en-US" sz="2000" b="1" dirty="0">
                <a:latin typeface="Times New Roman" panose="02020603050405020304"/>
                <a:ea typeface="+mn-lt"/>
                <a:cs typeface="Times New Roman" panose="02020603050405020304"/>
              </a:rPr>
              <a:t>http-common.js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 initializes </a:t>
            </a:r>
            <a:r>
              <a:rPr lang="en-US" sz="2000" dirty="0" err="1">
                <a:latin typeface="Times New Roman" panose="02020603050405020304"/>
                <a:ea typeface="+mn-lt"/>
                <a:cs typeface="Times New Roman" panose="02020603050405020304"/>
              </a:rPr>
              <a:t>axios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 with HTTP base URL and headers. </a:t>
            </a:r>
            <a:endParaRPr lang="en-US" sz="20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2000" b="1" dirty="0">
                <a:latin typeface="Times New Roman" panose="02020603050405020304"/>
                <a:ea typeface="+mn-lt"/>
                <a:cs typeface="+mn-lt"/>
              </a:rPr>
              <a:t>express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 is for building the Rest </a:t>
            </a:r>
            <a:r>
              <a:rPr lang="en-US" sz="2000" dirty="0" err="1">
                <a:latin typeface="Times New Roman" panose="02020603050405020304"/>
                <a:ea typeface="+mn-lt"/>
                <a:cs typeface="+mn-lt"/>
              </a:rPr>
              <a:t>apis</a:t>
            </a:r>
            <a:endParaRPr lang="en-US" sz="20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2000" b="1" dirty="0">
                <a:latin typeface="Times New Roman" panose="02020603050405020304"/>
                <a:ea typeface="+mn-lt"/>
                <a:cs typeface="+mn-lt"/>
              </a:rPr>
              <a:t>body-parser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 helps to parse the request and create the </a:t>
            </a:r>
            <a:r>
              <a:rPr lang="en-US" sz="2000" dirty="0" err="1">
                <a:latin typeface="Times New Roman" panose="02020603050405020304"/>
                <a:ea typeface="+mn-lt"/>
                <a:cs typeface="Times New Roman" panose="02020603050405020304"/>
              </a:rPr>
              <a:t>req.body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object</a:t>
            </a:r>
            <a:endParaRPr lang="en-US" sz="20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2000" b="1" dirty="0" err="1">
                <a:latin typeface="Times New Roman" panose="02020603050405020304"/>
                <a:ea typeface="+mn-lt"/>
                <a:cs typeface="+mn-lt"/>
              </a:rPr>
              <a:t>cors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 provides Express middleware to enable CORS with various options.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b="1" dirty="0">
                <a:latin typeface="Times New Roman" panose="02020603050405020304"/>
                <a:ea typeface="+mn-lt"/>
                <a:cs typeface="Calibri" panose="020F0502020204030204"/>
              </a:rPr>
              <a:t>mongoose</a:t>
            </a:r>
            <a:r>
              <a:rPr lang="en-US" sz="2000" dirty="0">
                <a:latin typeface="Times New Roman" panose="02020603050405020304"/>
                <a:ea typeface="+mn-lt"/>
                <a:cs typeface="Calibri" panose="020F0502020204030204"/>
              </a:rPr>
              <a:t> is also used in the back end.</a:t>
            </a:r>
            <a:endParaRPr lang="en-US" sz="2000" dirty="0">
              <a:latin typeface="Times New Roman" panose="020206030504050203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2000" b="1" dirty="0">
                <a:latin typeface="Times New Roman" panose="02020603050405020304"/>
                <a:ea typeface="+mn-lt"/>
                <a:cs typeface="Times New Roman" panose="02020603050405020304"/>
              </a:rPr>
              <a:t>App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 is the container that has Router &amp; navbar.</a:t>
            </a:r>
            <a:endParaRPr lang="en-US" sz="2000" dirty="0">
              <a:latin typeface="Times New Roman" panose="02020603050405020304"/>
              <a:ea typeface="+mn-lt"/>
              <a:cs typeface="Calibri" panose="020F0502020204030204"/>
            </a:endParaRPr>
          </a:p>
          <a:p>
            <a:r>
              <a:rPr lang="en-US" sz="2000" b="1" dirty="0" err="1">
                <a:latin typeface="Times New Roman" panose="02020603050405020304"/>
                <a:ea typeface="+mn-lt"/>
                <a:cs typeface="Times New Roman" panose="02020603050405020304"/>
              </a:rPr>
              <a:t>TutorialsList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, </a:t>
            </a:r>
            <a:r>
              <a:rPr lang="en-US" sz="2000" b="1" dirty="0">
                <a:latin typeface="Times New Roman" panose="02020603050405020304"/>
                <a:ea typeface="+mn-lt"/>
                <a:cs typeface="Times New Roman" panose="02020603050405020304"/>
              </a:rPr>
              <a:t>Tutorial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, </a:t>
            </a:r>
            <a:r>
              <a:rPr lang="en-US" sz="2000" b="1" dirty="0" err="1">
                <a:latin typeface="Times New Roman" panose="02020603050405020304"/>
                <a:ea typeface="+mn-lt"/>
                <a:cs typeface="Times New Roman" panose="02020603050405020304"/>
              </a:rPr>
              <a:t>AddTutorial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 are the 3 components.</a:t>
            </a:r>
            <a:endParaRPr lang="en-US" sz="2000" dirty="0">
              <a:latin typeface="Times New Roman" panose="02020603050405020304"/>
              <a:ea typeface="+mn-lt"/>
              <a:cs typeface="Calibri" panose="020F0502020204030204"/>
            </a:endParaRPr>
          </a:p>
          <a:p>
            <a:r>
              <a:rPr lang="en-US" sz="2000" b="1" err="1">
                <a:latin typeface="Times New Roman" panose="02020603050405020304"/>
                <a:ea typeface="+mn-lt"/>
                <a:cs typeface="Times New Roman" panose="02020603050405020304"/>
              </a:rPr>
              <a:t>TutorialDataService</a:t>
            </a:r>
            <a:r>
              <a:rPr lang="en-US" sz="2000" dirty="0">
                <a:latin typeface="Times New Roman" panose="02020603050405020304"/>
                <a:ea typeface="+mn-lt"/>
                <a:cs typeface="Times New Roman" panose="02020603050405020304"/>
              </a:rPr>
              <a:t> has methods for sending HTTP requests to the Apis.</a:t>
            </a:r>
            <a:endParaRPr lang="en-US" sz="2000" dirty="0">
              <a:latin typeface="Times New Roman" panose="020206030504050203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2000" dirty="0">
                <a:latin typeface="Times New Roman" panose="02020603050405020304"/>
                <a:ea typeface="+mn-lt"/>
                <a:cs typeface="+mn-lt"/>
              </a:rPr>
            </a:br>
            <a:br>
              <a:rPr lang="en-US" sz="2000" dirty="0">
                <a:latin typeface="Times New Roman" panose="02020603050405020304"/>
                <a:ea typeface="+mn-lt"/>
                <a:cs typeface="+mn-lt"/>
              </a:rPr>
            </a:b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</a:t>
            </a:r>
            <a:br>
              <a:rPr lang="en-US" sz="2000" dirty="0">
                <a:latin typeface="Times New Roman" panose="02020603050405020304"/>
                <a:ea typeface="+mn-lt"/>
                <a:cs typeface="+mn-lt"/>
              </a:rPr>
            </a:br>
            <a:endParaRPr lang="en-US" sz="2000" dirty="0">
              <a:latin typeface="Times New Roman" panose="020206030504050203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5" y="128287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Contributions</a:t>
            </a:r>
            <a:endParaRPr lang="en-GB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43" y="313751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/>
                <a:cs typeface="Calibri" panose="020F0502020204030204"/>
              </a:rPr>
              <a:t>Functionalities</a:t>
            </a:r>
            <a:endParaRPr lang="en-US" sz="540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Sonali</a:t>
            </a:r>
            <a:r>
              <a:rPr lang="en-IN" b="1" dirty="0"/>
              <a:t>- </a:t>
            </a:r>
            <a:r>
              <a:rPr lang="en-US" altLang="en-IN" dirty="0"/>
              <a:t>tutoriallist.component, http-common.js,index.js,App.css ,tutorial.controller,index.js,index.html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Sourabh-</a:t>
            </a:r>
            <a:r>
              <a:rPr lang="en-IN" dirty="0"/>
              <a:t> tutorial.component.js, App.js, tutorial.model.js, tutorial.routes.js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3200" b="1" dirty="0" err="1">
                <a:ea typeface="+mn-lt"/>
                <a:cs typeface="+mn-lt"/>
              </a:rPr>
              <a:t>Spurthy</a:t>
            </a:r>
            <a:r>
              <a:rPr lang="en-IN" sz="3200" b="1" dirty="0">
                <a:ea typeface="+mn-lt"/>
                <a:cs typeface="+mn-lt"/>
              </a:rPr>
              <a:t>- </a:t>
            </a:r>
            <a:r>
              <a:rPr lang="en-IN" sz="3200" dirty="0">
                <a:ea typeface="+mn-lt"/>
                <a:cs typeface="+mn-lt"/>
              </a:rPr>
              <a:t>add-tutorial.component.js, index.js, server.js, db</a:t>
            </a:r>
            <a:r>
              <a:rPr lang="en-IN" dirty="0">
                <a:ea typeface="+mn-lt"/>
                <a:cs typeface="+mn-lt"/>
              </a:rPr>
              <a:t>.config.js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/>
                <a:cs typeface="Calibri" panose="020F0502020204030204"/>
              </a:rPr>
              <a:t>Back end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</p:txBody>
      </p:sp>
      <p:pic>
        <p:nvPicPr>
          <p:cNvPr id="4" name="Picture 4" descr="A picture containing text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5949" r="-445" b="283"/>
          <a:stretch>
            <a:fillRect/>
          </a:stretch>
        </p:blipFill>
        <p:spPr>
          <a:xfrm>
            <a:off x="6392897" y="-765"/>
            <a:ext cx="2747036" cy="4623865"/>
          </a:xfrm>
        </p:spPr>
      </p:pic>
      <p:sp>
        <p:nvSpPr>
          <p:cNvPr id="5" name="TextBox 4"/>
          <p:cNvSpPr txBox="1"/>
          <p:nvPr/>
        </p:nvSpPr>
        <p:spPr>
          <a:xfrm>
            <a:off x="305465" y="1583229"/>
            <a:ext cx="602745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AutoNum type="arabicPeriod"/>
            </a:pPr>
            <a:r>
              <a:rPr lang="en-US" sz="2000" i="1" dirty="0">
                <a:latin typeface="Times New Roman" panose="02020603050405020304"/>
                <a:ea typeface="+mn-lt"/>
                <a:cs typeface="+mn-lt"/>
              </a:rPr>
              <a:t>db.config.js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exports configuring parameters for MongoDB connection &amp; Mongoose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endParaRPr lang="en-US" sz="2000" b="1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Express web server in </a:t>
            </a:r>
            <a:r>
              <a:rPr lang="en-US" sz="2000" i="1" dirty="0">
                <a:latin typeface="Times New Roman" panose="02020603050405020304"/>
                <a:ea typeface="+mn-lt"/>
                <a:cs typeface="+mn-lt"/>
              </a:rPr>
              <a:t>server.js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where we configure CORS, initialize &amp; run Express REST APIs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Next, we add configuration for MongoDB database in models/</a:t>
            </a:r>
            <a:r>
              <a:rPr lang="en-US" sz="2000" i="1" dirty="0">
                <a:latin typeface="Times New Roman" panose="02020603050405020304"/>
                <a:ea typeface="+mn-lt"/>
                <a:cs typeface="+mn-lt"/>
              </a:rPr>
              <a:t>index.js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, create Mongoose data model in models/</a:t>
            </a:r>
            <a:r>
              <a:rPr lang="en-US" sz="2000" i="1" dirty="0">
                <a:latin typeface="Times New Roman" panose="02020603050405020304"/>
                <a:ea typeface="+mn-lt"/>
                <a:cs typeface="+mn-lt"/>
              </a:rPr>
              <a:t>tutorial.model.js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Tutorial controller in controllers.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Routes for handling all CRUD operations (including custom finder) in </a:t>
            </a:r>
            <a:r>
              <a:rPr lang="en-US" sz="2000" i="1" dirty="0">
                <a:latin typeface="Times New Roman" panose="02020603050405020304"/>
                <a:ea typeface="+mn-lt"/>
                <a:cs typeface="+mn-lt"/>
              </a:rPr>
              <a:t>tutorial.routes.js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US" sz="2000" dirty="0">
              <a:latin typeface="Times New Roman" panose="02020603050405020304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/>
                <a:cs typeface="Calibri" panose="020F0502020204030204"/>
              </a:rPr>
              <a:t>Front End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</p:txBody>
      </p:sp>
      <p:pic>
        <p:nvPicPr>
          <p:cNvPr id="4" name="Picture 4" descr="A screenshot of a computer screen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2850" t="9492" r="79926" b="11258"/>
          <a:stretch>
            <a:fillRect/>
          </a:stretch>
        </p:blipFill>
        <p:spPr>
          <a:xfrm>
            <a:off x="6528460" y="2995"/>
            <a:ext cx="2613753" cy="6761253"/>
          </a:xfrm>
        </p:spPr>
      </p:pic>
      <p:sp>
        <p:nvSpPr>
          <p:cNvPr id="5" name="TextBox 4"/>
          <p:cNvSpPr txBox="1"/>
          <p:nvPr/>
        </p:nvSpPr>
        <p:spPr>
          <a:xfrm>
            <a:off x="345394" y="1483403"/>
            <a:ext cx="574794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The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App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component is a container with React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Router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. It has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navbar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that links to routes paths.</a:t>
            </a: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/>
                <a:cs typeface="Calibri" panose="020F0502020204030204"/>
              </a:rPr>
              <a:t>TutorialsList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component gets and displays Tutorials.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cs typeface="Calibri" panose="020F0502020204030204"/>
              </a:rPr>
              <a:t>Tutorial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component has form for editing Tutorial’s details based on </a:t>
            </a:r>
            <a:r>
              <a:rPr lang="en-US" sz="2000" dirty="0">
                <a:latin typeface="Times New Roman" panose="02020603050405020304"/>
                <a:cs typeface="Calibri" panose="020F0502020204030204"/>
              </a:rPr>
              <a:t>:id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/>
                <a:cs typeface="Calibri" panose="020F0502020204030204"/>
              </a:rPr>
              <a:t>AddTutorial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component has form for submission new Tutorial.</a:t>
            </a: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These Components call </a:t>
            </a:r>
            <a:r>
              <a:rPr lang="en-US" sz="2000" dirty="0" err="1">
                <a:latin typeface="Times New Roman" panose="02020603050405020304"/>
                <a:ea typeface="+mn-lt"/>
                <a:cs typeface="+mn-lt"/>
              </a:rPr>
              <a:t>TutorialDataService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methods which use </a:t>
            </a:r>
            <a:r>
              <a:rPr lang="en-US" sz="2000" dirty="0" err="1">
                <a:latin typeface="Times New Roman" panose="02020603050405020304"/>
                <a:ea typeface="+mn-lt"/>
                <a:cs typeface="+mn-lt"/>
              </a:rPr>
              <a:t>axios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 to make HTTP requests and receive responses.</a:t>
            </a:r>
            <a:endParaRPr lang="en-US" sz="2000" dirty="0">
              <a:latin typeface="Times New Roman" panose="02020603050405020304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2640</Words>
  <Application>WPS Presentation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  <vt:lpstr>Member Contributions</vt:lpstr>
      <vt:lpstr>Back end</vt:lpstr>
      <vt:lpstr>Front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sonal</cp:lastModifiedBy>
  <cp:revision>178</cp:revision>
  <dcterms:created xsi:type="dcterms:W3CDTF">2020-11-18T05:59:00Z</dcterms:created>
  <dcterms:modified xsi:type="dcterms:W3CDTF">2020-12-10T06:31:12Z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