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8" r:id="rId4"/>
    <p:sldId id="269" r:id="rId5"/>
    <p:sldId id="258" r:id="rId6"/>
    <p:sldId id="272" r:id="rId7"/>
    <p:sldId id="259" r:id="rId8"/>
    <p:sldId id="260" r:id="rId9"/>
    <p:sldId id="266" r:id="rId10"/>
    <p:sldId id="267" r:id="rId11"/>
    <p:sldId id="270" r:id="rId12"/>
    <p:sldId id="271" r:id="rId13"/>
    <p:sldId id="26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64" autoAdjust="0"/>
    <p:restoredTop sz="94660"/>
  </p:normalViewPr>
  <p:slideViewPr>
    <p:cSldViewPr snapToGrid="0">
      <p:cViewPr>
        <p:scale>
          <a:sx n="78" d="100"/>
          <a:sy n="78" d="100"/>
        </p:scale>
        <p:origin x="754" y="2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0673CD-3299-493F-B4FF-4AE8BDAF3EBA}"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2201F-19EB-4DF5-809B-AB02600E7EB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5875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0673CD-3299-493F-B4FF-4AE8BDAF3EBA}"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2201F-19EB-4DF5-809B-AB02600E7EB4}" type="slidenum">
              <a:rPr lang="en-US" smtClean="0"/>
              <a:t>‹#›</a:t>
            </a:fld>
            <a:endParaRPr lang="en-US"/>
          </a:p>
        </p:txBody>
      </p:sp>
    </p:spTree>
    <p:extLst>
      <p:ext uri="{BB962C8B-B14F-4D97-AF65-F5344CB8AC3E}">
        <p14:creationId xmlns:p14="http://schemas.microsoft.com/office/powerpoint/2010/main" val="39521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0673CD-3299-493F-B4FF-4AE8BDAF3EBA}"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2201F-19EB-4DF5-809B-AB02600E7EB4}" type="slidenum">
              <a:rPr lang="en-US" smtClean="0"/>
              <a:t>‹#›</a:t>
            </a:fld>
            <a:endParaRPr lang="en-US"/>
          </a:p>
        </p:txBody>
      </p:sp>
    </p:spTree>
    <p:extLst>
      <p:ext uri="{BB962C8B-B14F-4D97-AF65-F5344CB8AC3E}">
        <p14:creationId xmlns:p14="http://schemas.microsoft.com/office/powerpoint/2010/main" val="1932314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0673CD-3299-493F-B4FF-4AE8BDAF3EBA}"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2201F-19EB-4DF5-809B-AB02600E7EB4}" type="slidenum">
              <a:rPr lang="en-US" smtClean="0"/>
              <a:t>‹#›</a:t>
            </a:fld>
            <a:endParaRPr lang="en-US"/>
          </a:p>
        </p:txBody>
      </p:sp>
    </p:spTree>
    <p:extLst>
      <p:ext uri="{BB962C8B-B14F-4D97-AF65-F5344CB8AC3E}">
        <p14:creationId xmlns:p14="http://schemas.microsoft.com/office/powerpoint/2010/main" val="827435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0673CD-3299-493F-B4FF-4AE8BDAF3EBA}"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2201F-19EB-4DF5-809B-AB02600E7EB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1677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0673CD-3299-493F-B4FF-4AE8BDAF3EBA}" type="datetimeFigureOut">
              <a:rPr lang="en-US" smtClean="0"/>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12201F-19EB-4DF5-809B-AB02600E7EB4}" type="slidenum">
              <a:rPr lang="en-US" smtClean="0"/>
              <a:t>‹#›</a:t>
            </a:fld>
            <a:endParaRPr lang="en-US"/>
          </a:p>
        </p:txBody>
      </p:sp>
    </p:spTree>
    <p:extLst>
      <p:ext uri="{BB962C8B-B14F-4D97-AF65-F5344CB8AC3E}">
        <p14:creationId xmlns:p14="http://schemas.microsoft.com/office/powerpoint/2010/main" val="3906038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0673CD-3299-493F-B4FF-4AE8BDAF3EBA}" type="datetimeFigureOut">
              <a:rPr lang="en-US" smtClean="0"/>
              <a:t>6/4/2021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12201F-19EB-4DF5-809B-AB02600E7EB4}" type="slidenum">
              <a:rPr lang="en-US" smtClean="0"/>
              <a:t>‹#›</a:t>
            </a:fld>
            <a:endParaRPr lang="en-US"/>
          </a:p>
        </p:txBody>
      </p:sp>
    </p:spTree>
    <p:extLst>
      <p:ext uri="{BB962C8B-B14F-4D97-AF65-F5344CB8AC3E}">
        <p14:creationId xmlns:p14="http://schemas.microsoft.com/office/powerpoint/2010/main" val="1222093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0673CD-3299-493F-B4FF-4AE8BDAF3EBA}" type="datetimeFigureOut">
              <a:rPr lang="en-US" smtClean="0"/>
              <a:t>6/4/2021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12201F-19EB-4DF5-809B-AB02600E7EB4}" type="slidenum">
              <a:rPr lang="en-US" smtClean="0"/>
              <a:t>‹#›</a:t>
            </a:fld>
            <a:endParaRPr lang="en-US"/>
          </a:p>
        </p:txBody>
      </p:sp>
    </p:spTree>
    <p:extLst>
      <p:ext uri="{BB962C8B-B14F-4D97-AF65-F5344CB8AC3E}">
        <p14:creationId xmlns:p14="http://schemas.microsoft.com/office/powerpoint/2010/main" val="1907855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80673CD-3299-493F-B4FF-4AE8BDAF3EBA}" type="datetimeFigureOut">
              <a:rPr lang="en-US" smtClean="0"/>
              <a:t>6/4/2021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B12201F-19EB-4DF5-809B-AB02600E7EB4}" type="slidenum">
              <a:rPr lang="en-US" smtClean="0"/>
              <a:t>‹#›</a:t>
            </a:fld>
            <a:endParaRPr lang="en-US"/>
          </a:p>
        </p:txBody>
      </p:sp>
    </p:spTree>
    <p:extLst>
      <p:ext uri="{BB962C8B-B14F-4D97-AF65-F5344CB8AC3E}">
        <p14:creationId xmlns:p14="http://schemas.microsoft.com/office/powerpoint/2010/main" val="3810000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80673CD-3299-493F-B4FF-4AE8BDAF3EBA}" type="datetimeFigureOut">
              <a:rPr lang="en-US" smtClean="0"/>
              <a:t>6/4/2021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B12201F-19EB-4DF5-809B-AB02600E7EB4}" type="slidenum">
              <a:rPr lang="en-US" smtClean="0"/>
              <a:t>‹#›</a:t>
            </a:fld>
            <a:endParaRPr lang="en-US"/>
          </a:p>
        </p:txBody>
      </p:sp>
    </p:spTree>
    <p:extLst>
      <p:ext uri="{BB962C8B-B14F-4D97-AF65-F5344CB8AC3E}">
        <p14:creationId xmlns:p14="http://schemas.microsoft.com/office/powerpoint/2010/main" val="3646443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0673CD-3299-493F-B4FF-4AE8BDAF3EBA}" type="datetimeFigureOut">
              <a:rPr lang="en-US" smtClean="0"/>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12201F-19EB-4DF5-809B-AB02600E7EB4}" type="slidenum">
              <a:rPr lang="en-US" smtClean="0"/>
              <a:t>‹#›</a:t>
            </a:fld>
            <a:endParaRPr lang="en-US"/>
          </a:p>
        </p:txBody>
      </p:sp>
    </p:spTree>
    <p:extLst>
      <p:ext uri="{BB962C8B-B14F-4D97-AF65-F5344CB8AC3E}">
        <p14:creationId xmlns:p14="http://schemas.microsoft.com/office/powerpoint/2010/main" val="157157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80673CD-3299-493F-B4FF-4AE8BDAF3EBA}" type="datetimeFigureOut">
              <a:rPr lang="en-US" smtClean="0"/>
              <a:t>6/4/2021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B12201F-19EB-4DF5-809B-AB02600E7EB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04368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799E7A5-6820-4172-87B1-3EAB9059B7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14031" cy="6858000"/>
          </a:xfrm>
          <a:prstGeom prst="rect">
            <a:avLst/>
          </a:prstGeom>
        </p:spPr>
      </p:pic>
      <p:sp>
        <p:nvSpPr>
          <p:cNvPr id="6" name="Title 5">
            <a:extLst>
              <a:ext uri="{FF2B5EF4-FFF2-40B4-BE49-F238E27FC236}">
                <a16:creationId xmlns:a16="http://schemas.microsoft.com/office/drawing/2014/main" id="{2303BEA8-6E29-46E6-9403-E4760D0EFB61}"/>
              </a:ext>
            </a:extLst>
          </p:cNvPr>
          <p:cNvSpPr>
            <a:spLocks noGrp="1"/>
          </p:cNvSpPr>
          <p:nvPr>
            <p:ph type="title"/>
          </p:nvPr>
        </p:nvSpPr>
        <p:spPr>
          <a:xfrm>
            <a:off x="1698431" y="4450702"/>
            <a:ext cx="10515600" cy="1362269"/>
          </a:xfrm>
        </p:spPr>
        <p:txBody>
          <a:bodyPr/>
          <a:lstStyle/>
          <a:p>
            <a:pPr algn="r"/>
            <a:r>
              <a:rPr lang="en-US" dirty="0">
                <a:solidFill>
                  <a:schemeClr val="bg1"/>
                </a:solidFill>
              </a:rPr>
              <a:t>LOGISTIC REGRESSION</a:t>
            </a:r>
          </a:p>
        </p:txBody>
      </p:sp>
    </p:spTree>
    <p:extLst>
      <p:ext uri="{BB962C8B-B14F-4D97-AF65-F5344CB8AC3E}">
        <p14:creationId xmlns:p14="http://schemas.microsoft.com/office/powerpoint/2010/main" val="2319796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F1587-2ED0-4ED2-AD6C-637294BFF3A5}"/>
              </a:ext>
            </a:extLst>
          </p:cNvPr>
          <p:cNvSpPr>
            <a:spLocks noGrp="1"/>
          </p:cNvSpPr>
          <p:nvPr>
            <p:ph type="title"/>
          </p:nvPr>
        </p:nvSpPr>
        <p:spPr/>
        <p:txBody>
          <a:bodyPr/>
          <a:lstStyle/>
          <a:p>
            <a:r>
              <a:rPr lang="en-US" dirty="0"/>
              <a:t>Ordinal :</a:t>
            </a:r>
          </a:p>
        </p:txBody>
      </p:sp>
      <p:sp>
        <p:nvSpPr>
          <p:cNvPr id="3" name="Content Placeholder 2">
            <a:extLst>
              <a:ext uri="{FF2B5EF4-FFF2-40B4-BE49-F238E27FC236}">
                <a16:creationId xmlns:a16="http://schemas.microsoft.com/office/drawing/2014/main" id="{B4D2B923-C55E-4FBB-8D52-CE2CAEFFA5EF}"/>
              </a:ext>
            </a:extLst>
          </p:cNvPr>
          <p:cNvSpPr>
            <a:spLocks noGrp="1"/>
          </p:cNvSpPr>
          <p:nvPr>
            <p:ph idx="1"/>
          </p:nvPr>
        </p:nvSpPr>
        <p:spPr/>
        <p:txBody>
          <a:bodyPr>
            <a:normAutofit/>
          </a:bodyPr>
          <a:lstStyle/>
          <a:p>
            <a:br>
              <a:rPr lang="en-US" sz="2400" dirty="0">
                <a:solidFill>
                  <a:schemeClr val="tx1"/>
                </a:solidFill>
              </a:rPr>
            </a:br>
            <a:r>
              <a:rPr lang="en-US" sz="2400" b="0" i="0" dirty="0">
                <a:solidFill>
                  <a:schemeClr val="tx1"/>
                </a:solidFill>
                <a:effectLst/>
              </a:rPr>
              <a:t>In such a kind of classification, dependent variable can have 3 or more possible </a:t>
            </a:r>
            <a:r>
              <a:rPr lang="en-US" sz="2400" b="1" i="1" dirty="0">
                <a:solidFill>
                  <a:schemeClr val="tx1"/>
                </a:solidFill>
                <a:effectLst/>
              </a:rPr>
              <a:t>ordered</a:t>
            </a:r>
            <a:r>
              <a:rPr lang="en-US" sz="2400" b="0" i="0" dirty="0">
                <a:solidFill>
                  <a:schemeClr val="tx1"/>
                </a:solidFill>
                <a:effectLst/>
              </a:rPr>
              <a:t> types or the types having a quantitative significance</a:t>
            </a:r>
          </a:p>
          <a:p>
            <a:r>
              <a:rPr lang="en-US" sz="2400" dirty="0">
                <a:solidFill>
                  <a:schemeClr val="tx1"/>
                </a:solidFill>
              </a:rPr>
              <a:t>For e</a:t>
            </a:r>
            <a:r>
              <a:rPr lang="en-US" sz="2400" b="0" i="0" dirty="0">
                <a:solidFill>
                  <a:schemeClr val="tx1"/>
                </a:solidFill>
                <a:effectLst/>
              </a:rPr>
              <a:t>xamples of such variables might be t-shirt size (XS/S/M/L/XL), answers on an opinion poll (Agree/Disagree/Neutral), or scores on a test (Poor/Average/Good).</a:t>
            </a:r>
            <a:endParaRPr lang="en-US" sz="2400" dirty="0">
              <a:solidFill>
                <a:schemeClr val="tx1"/>
              </a:solidFill>
            </a:endParaRPr>
          </a:p>
        </p:txBody>
      </p:sp>
    </p:spTree>
    <p:extLst>
      <p:ext uri="{BB962C8B-B14F-4D97-AF65-F5344CB8AC3E}">
        <p14:creationId xmlns:p14="http://schemas.microsoft.com/office/powerpoint/2010/main" val="1454286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611BF-734E-445C-B22F-A277C0CDC932}"/>
              </a:ext>
            </a:extLst>
          </p:cNvPr>
          <p:cNvSpPr>
            <a:spLocks noGrp="1"/>
          </p:cNvSpPr>
          <p:nvPr>
            <p:ph type="title"/>
          </p:nvPr>
        </p:nvSpPr>
        <p:spPr/>
        <p:txBody>
          <a:bodyPr/>
          <a:lstStyle/>
          <a:p>
            <a:r>
              <a:rPr lang="en-US" dirty="0"/>
              <a:t>Application of Logistic Regression</a:t>
            </a:r>
          </a:p>
        </p:txBody>
      </p:sp>
      <p:sp>
        <p:nvSpPr>
          <p:cNvPr id="3" name="Content Placeholder 2">
            <a:extLst>
              <a:ext uri="{FF2B5EF4-FFF2-40B4-BE49-F238E27FC236}">
                <a16:creationId xmlns:a16="http://schemas.microsoft.com/office/drawing/2014/main" id="{401C1943-441A-4026-AC23-089B63125096}"/>
              </a:ext>
            </a:extLst>
          </p:cNvPr>
          <p:cNvSpPr>
            <a:spLocks noGrp="1"/>
          </p:cNvSpPr>
          <p:nvPr>
            <p:ph idx="1"/>
          </p:nvPr>
        </p:nvSpPr>
        <p:spPr/>
        <p:txBody>
          <a:bodyPr>
            <a:noAutofit/>
          </a:bodyPr>
          <a:lstStyle/>
          <a:p>
            <a:pPr algn="l" fontAlgn="base"/>
            <a:r>
              <a:rPr lang="en-US" b="1" i="0" dirty="0">
                <a:solidFill>
                  <a:schemeClr val="tx1"/>
                </a:solidFill>
                <a:effectLst/>
              </a:rPr>
              <a:t>Spam Detection</a:t>
            </a:r>
          </a:p>
          <a:p>
            <a:pPr algn="l" fontAlgn="base"/>
            <a:r>
              <a:rPr lang="en-US" b="0" dirty="0">
                <a:solidFill>
                  <a:schemeClr val="tx1"/>
                </a:solidFill>
                <a:effectLst/>
              </a:rPr>
              <a:t>Spam detection is a binary classification problem where we are given an email and we need to classify whether or not it is spam. If the email is spam, we label it 1; if it is not spam, we label it 0. In order to apply Logistic Regression to the spam detection problem, the following features of the email are extracted:</a:t>
            </a:r>
          </a:p>
          <a:p>
            <a:pPr algn="l" fontAlgn="base">
              <a:buFont typeface="Arial" panose="020B0604020202020204" pitchFamily="34" charset="0"/>
              <a:buChar char="•"/>
            </a:pPr>
            <a:r>
              <a:rPr lang="en-US" b="0" i="0" dirty="0">
                <a:solidFill>
                  <a:schemeClr val="tx1"/>
                </a:solidFill>
                <a:effectLst/>
              </a:rPr>
              <a:t>Sender of the email</a:t>
            </a:r>
          </a:p>
          <a:p>
            <a:pPr algn="l" fontAlgn="base">
              <a:buFont typeface="Arial" panose="020B0604020202020204" pitchFamily="34" charset="0"/>
              <a:buChar char="•"/>
            </a:pPr>
            <a:r>
              <a:rPr lang="en-US" b="0" i="0" dirty="0">
                <a:solidFill>
                  <a:schemeClr val="tx1"/>
                </a:solidFill>
                <a:effectLst/>
              </a:rPr>
              <a:t>Number of types in the email</a:t>
            </a:r>
          </a:p>
          <a:p>
            <a:pPr algn="l" fontAlgn="base">
              <a:buFont typeface="Arial" panose="020B0604020202020204" pitchFamily="34" charset="0"/>
              <a:buChar char="•"/>
            </a:pPr>
            <a:r>
              <a:rPr lang="en-US" b="0" i="0" dirty="0">
                <a:solidFill>
                  <a:schemeClr val="tx1"/>
                </a:solidFill>
                <a:effectLst/>
              </a:rPr>
              <a:t>Occurrence of words/phrases like “offer”, “prize”, “free gift”, etc.</a:t>
            </a:r>
          </a:p>
          <a:p>
            <a:pPr algn="l" fontAlgn="base"/>
            <a:r>
              <a:rPr lang="en-US" b="0" dirty="0">
                <a:solidFill>
                  <a:schemeClr val="tx1"/>
                </a:solidFill>
                <a:effectLst/>
              </a:rPr>
              <a:t>The resulting feature vector is then used to train a Logistic classifier which emits a score in the range 0 to 1. If the score is more than 0.5, we label the email as spam. Otherwise, we don’t label it as spam</a:t>
            </a:r>
          </a:p>
          <a:p>
            <a:pPr algn="l" fontAlgn="base"/>
            <a:endParaRPr lang="en-US" b="1" i="0" dirty="0">
              <a:solidFill>
                <a:schemeClr val="tx1"/>
              </a:solidFill>
              <a:effectLst/>
            </a:endParaRPr>
          </a:p>
          <a:p>
            <a:endParaRPr lang="en-US" dirty="0">
              <a:solidFill>
                <a:schemeClr val="tx1"/>
              </a:solidFill>
            </a:endParaRPr>
          </a:p>
        </p:txBody>
      </p:sp>
    </p:spTree>
    <p:extLst>
      <p:ext uri="{BB962C8B-B14F-4D97-AF65-F5344CB8AC3E}">
        <p14:creationId xmlns:p14="http://schemas.microsoft.com/office/powerpoint/2010/main" val="1861407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337251-3960-4595-8C35-6DA9A6213008}"/>
              </a:ext>
            </a:extLst>
          </p:cNvPr>
          <p:cNvSpPr>
            <a:spLocks noGrp="1"/>
          </p:cNvSpPr>
          <p:nvPr>
            <p:ph idx="1"/>
          </p:nvPr>
        </p:nvSpPr>
        <p:spPr/>
        <p:txBody>
          <a:bodyPr>
            <a:normAutofit/>
          </a:bodyPr>
          <a:lstStyle/>
          <a:p>
            <a:pPr algn="l" fontAlgn="base"/>
            <a:r>
              <a:rPr lang="en-US" sz="2400" b="1" i="0" dirty="0">
                <a:solidFill>
                  <a:schemeClr val="tx1"/>
                </a:solidFill>
                <a:effectLst/>
              </a:rPr>
              <a:t>Tumor Prediction</a:t>
            </a:r>
          </a:p>
          <a:p>
            <a:pPr algn="l" fontAlgn="base"/>
            <a:r>
              <a:rPr lang="en-US" sz="2400" b="0" dirty="0">
                <a:solidFill>
                  <a:schemeClr val="tx1"/>
                </a:solidFill>
                <a:effectLst/>
              </a:rPr>
              <a:t>A Logistic Regression classifier may be used to identify whether a tumor is malignant or if it is benign. Several medical imaging techniques are used to extract various features of tumors. For instance, the size of the tumors, the affected body area, etc. These features are then fed to a Logistic Regression classifier to identify if the tumor is malignant or if it is benign</a:t>
            </a:r>
          </a:p>
          <a:p>
            <a:endParaRPr lang="en-US" sz="2400" dirty="0"/>
          </a:p>
        </p:txBody>
      </p:sp>
    </p:spTree>
    <p:extLst>
      <p:ext uri="{BB962C8B-B14F-4D97-AF65-F5344CB8AC3E}">
        <p14:creationId xmlns:p14="http://schemas.microsoft.com/office/powerpoint/2010/main" val="309334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34BB3-424C-4E74-93EB-DE0AE82A7CE5}"/>
              </a:ext>
            </a:extLst>
          </p:cNvPr>
          <p:cNvSpPr>
            <a:spLocks noGrp="1"/>
          </p:cNvSpPr>
          <p:nvPr>
            <p:ph type="title"/>
          </p:nvPr>
        </p:nvSpPr>
        <p:spPr/>
        <p:txBody>
          <a:bodyPr/>
          <a:lstStyle/>
          <a:p>
            <a:r>
              <a:rPr lang="en-US" b="0" i="0" dirty="0">
                <a:solidFill>
                  <a:srgbClr val="24292E"/>
                </a:solidFill>
                <a:effectLst/>
                <a:latin typeface="SFMono-Regular"/>
              </a:rPr>
              <a:t>Why logistic regression is used to solve classification problems?</a:t>
            </a:r>
            <a:endParaRPr lang="en-US" dirty="0"/>
          </a:p>
        </p:txBody>
      </p:sp>
      <p:sp>
        <p:nvSpPr>
          <p:cNvPr id="3" name="Content Placeholder 2">
            <a:extLst>
              <a:ext uri="{FF2B5EF4-FFF2-40B4-BE49-F238E27FC236}">
                <a16:creationId xmlns:a16="http://schemas.microsoft.com/office/drawing/2014/main" id="{FA489B71-8D3F-41B8-B5AF-DE14BEEEE658}"/>
              </a:ext>
            </a:extLst>
          </p:cNvPr>
          <p:cNvSpPr>
            <a:spLocks noGrp="1"/>
          </p:cNvSpPr>
          <p:nvPr>
            <p:ph idx="1"/>
          </p:nvPr>
        </p:nvSpPr>
        <p:spPr/>
        <p:txBody>
          <a:bodyPr>
            <a:normAutofit/>
          </a:bodyPr>
          <a:lstStyle/>
          <a:p>
            <a:r>
              <a:rPr lang="en-US" sz="2400" b="0" dirty="0">
                <a:solidFill>
                  <a:srgbClr val="000000"/>
                </a:solidFill>
                <a:effectLst/>
              </a:rPr>
              <a:t>Logistic regression maps any real value into another value within a range of 0 and 1 by using sigmoid function.</a:t>
            </a:r>
            <a:endParaRPr lang="en-US" sz="2400" dirty="0"/>
          </a:p>
        </p:txBody>
      </p:sp>
    </p:spTree>
    <p:extLst>
      <p:ext uri="{BB962C8B-B14F-4D97-AF65-F5344CB8AC3E}">
        <p14:creationId xmlns:p14="http://schemas.microsoft.com/office/powerpoint/2010/main" val="868452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7C421-AA66-45C2-A5F5-A8D457636A28}"/>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19B80773-F23F-434B-999E-95CA9B0A6B37}"/>
              </a:ext>
            </a:extLst>
          </p:cNvPr>
          <p:cNvSpPr>
            <a:spLocks noGrp="1"/>
          </p:cNvSpPr>
          <p:nvPr>
            <p:ph idx="1"/>
          </p:nvPr>
        </p:nvSpPr>
        <p:spPr>
          <a:xfrm>
            <a:off x="1097280" y="2058798"/>
            <a:ext cx="10058400" cy="4023360"/>
          </a:xfrm>
        </p:spPr>
        <p:txBody>
          <a:bodyPr>
            <a:normAutofit/>
          </a:bodyPr>
          <a:lstStyle/>
          <a:p>
            <a:pPr>
              <a:buFont typeface="Wingdings" panose="05000000000000000000" pitchFamily="2" charset="2"/>
              <a:buChar char="§"/>
            </a:pPr>
            <a:r>
              <a:rPr lang="en-US" sz="2400" b="0" i="0" dirty="0">
                <a:solidFill>
                  <a:srgbClr val="000000"/>
                </a:solidFill>
                <a:effectLst/>
              </a:rPr>
              <a:t>Logistic regression is one of the most popular Machine Learning algorithms, which comes under the Supervised Learning technique.</a:t>
            </a:r>
          </a:p>
          <a:p>
            <a:pPr>
              <a:buFont typeface="Wingdings" panose="05000000000000000000" pitchFamily="2" charset="2"/>
              <a:buChar char="§"/>
            </a:pPr>
            <a:r>
              <a:rPr lang="en-US" sz="2400" b="0" i="0" dirty="0">
                <a:solidFill>
                  <a:srgbClr val="000000"/>
                </a:solidFill>
                <a:effectLst/>
              </a:rPr>
              <a:t>Logistic regression is a classification algorithm. It is used to predict a binary outcome based on a set of independent variables.</a:t>
            </a:r>
          </a:p>
          <a:p>
            <a:pPr>
              <a:buFont typeface="Wingdings" panose="05000000000000000000" pitchFamily="2" charset="2"/>
              <a:buChar char="§"/>
            </a:pPr>
            <a:r>
              <a:rPr lang="en-US" sz="2400" b="0" i="0" dirty="0">
                <a:solidFill>
                  <a:srgbClr val="000000"/>
                </a:solidFill>
                <a:effectLst/>
              </a:rPr>
              <a:t>The nature of dependent variable is dichotomous/categorical, which means there would be only two possible classes.</a:t>
            </a:r>
          </a:p>
          <a:p>
            <a:pPr>
              <a:buFont typeface="Wingdings" panose="05000000000000000000" pitchFamily="2" charset="2"/>
              <a:buChar char="§"/>
            </a:pPr>
            <a:r>
              <a:rPr lang="en-US" sz="2400" b="0" i="0" dirty="0">
                <a:solidFill>
                  <a:srgbClr val="000000"/>
                </a:solidFill>
                <a:effectLst/>
              </a:rPr>
              <a:t>In simple words, the dependent variable is binary in nature having data coded as either 1 (stands for success/yes) or 0 (stands for failure/no).</a:t>
            </a:r>
          </a:p>
          <a:p>
            <a:pPr>
              <a:buFont typeface="Wingdings" panose="05000000000000000000" pitchFamily="2" charset="2"/>
              <a:buChar char="§"/>
            </a:pPr>
            <a:endParaRPr lang="en-US" sz="2400" b="0" i="0" dirty="0">
              <a:solidFill>
                <a:srgbClr val="000000"/>
              </a:solidFill>
              <a:effectLst/>
            </a:endParaRPr>
          </a:p>
          <a:p>
            <a:pPr>
              <a:buFont typeface="Wingdings" panose="05000000000000000000" pitchFamily="2" charset="2"/>
              <a:buChar char="§"/>
            </a:pPr>
            <a:endParaRPr lang="en-US" sz="2400" dirty="0">
              <a:solidFill>
                <a:srgbClr val="000000"/>
              </a:solidFill>
            </a:endParaRPr>
          </a:p>
          <a:p>
            <a:pPr>
              <a:buFont typeface="Wingdings" panose="05000000000000000000" pitchFamily="2" charset="2"/>
              <a:buChar char="§"/>
            </a:pPr>
            <a:endParaRPr lang="en-US" sz="2400" dirty="0"/>
          </a:p>
        </p:txBody>
      </p:sp>
    </p:spTree>
    <p:extLst>
      <p:ext uri="{BB962C8B-B14F-4D97-AF65-F5344CB8AC3E}">
        <p14:creationId xmlns:p14="http://schemas.microsoft.com/office/powerpoint/2010/main" val="749227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811277-FB06-4864-8DD2-7910DAE95679}"/>
              </a:ext>
            </a:extLst>
          </p:cNvPr>
          <p:cNvSpPr>
            <a:spLocks noGrp="1"/>
          </p:cNvSpPr>
          <p:nvPr>
            <p:ph idx="1"/>
          </p:nvPr>
        </p:nvSpPr>
        <p:spPr/>
        <p:txBody>
          <a:bodyPr/>
          <a:lstStyle/>
          <a:p>
            <a:pPr>
              <a:buFont typeface="Wingdings" panose="05000000000000000000" pitchFamily="2" charset="2"/>
              <a:buChar char="§"/>
            </a:pPr>
            <a:r>
              <a:rPr lang="en-US" sz="2400" dirty="0"/>
              <a:t> </a:t>
            </a:r>
            <a:r>
              <a:rPr lang="en-US" sz="2400" b="0" dirty="0">
                <a:solidFill>
                  <a:srgbClr val="000000"/>
                </a:solidFill>
                <a:effectLst/>
              </a:rPr>
              <a:t>Logistic Regression is much similar to the Linear Regression except that how they are used. Linear Regression is used for solving Regression problems, whereas </a:t>
            </a:r>
            <a:r>
              <a:rPr lang="en-US" sz="2400" b="1" dirty="0">
                <a:solidFill>
                  <a:srgbClr val="000000"/>
                </a:solidFill>
                <a:effectLst/>
              </a:rPr>
              <a:t>Logistic regression is used for solving the classification problems</a:t>
            </a:r>
            <a:r>
              <a:rPr lang="en-US" sz="2400" b="0" dirty="0">
                <a:solidFill>
                  <a:srgbClr val="000000"/>
                </a:solidFill>
                <a:effectLst/>
              </a:rPr>
              <a:t>.</a:t>
            </a:r>
          </a:p>
          <a:p>
            <a:pPr>
              <a:buFont typeface="Wingdings" panose="05000000000000000000" pitchFamily="2" charset="2"/>
              <a:buChar char="§"/>
            </a:pPr>
            <a:r>
              <a:rPr lang="en-US" sz="2400" b="0" i="0" dirty="0">
                <a:solidFill>
                  <a:srgbClr val="000000"/>
                </a:solidFill>
                <a:effectLst/>
              </a:rPr>
              <a:t>It is one of the simplest ML algorithms that can be used for various classification problems such as spam detection, Diabetes prediction, cancer detection etc.</a:t>
            </a:r>
          </a:p>
          <a:p>
            <a:pPr algn="l">
              <a:buFont typeface="Wingdings" panose="05000000000000000000" pitchFamily="2" charset="2"/>
              <a:buChar char="§"/>
            </a:pPr>
            <a:r>
              <a:rPr lang="en-US" sz="2400" b="0" dirty="0">
                <a:solidFill>
                  <a:srgbClr val="000000"/>
                </a:solidFill>
                <a:effectLst/>
              </a:rPr>
              <a:t>The dependent variable must be categorical in nature.</a:t>
            </a:r>
          </a:p>
          <a:p>
            <a:pPr algn="l">
              <a:buFont typeface="Wingdings" panose="05000000000000000000" pitchFamily="2" charset="2"/>
              <a:buChar char="§"/>
            </a:pPr>
            <a:r>
              <a:rPr lang="en-US" sz="2400" b="0" dirty="0">
                <a:solidFill>
                  <a:srgbClr val="000000"/>
                </a:solidFill>
                <a:effectLst/>
              </a:rPr>
              <a:t>The independent variable should not have multi-collinearity.</a:t>
            </a:r>
          </a:p>
          <a:p>
            <a:pPr>
              <a:buFont typeface="Wingdings" panose="05000000000000000000" pitchFamily="2" charset="2"/>
              <a:buChar char="§"/>
            </a:pPr>
            <a:endParaRPr lang="en-US" sz="2400" b="0" i="0" dirty="0">
              <a:solidFill>
                <a:srgbClr val="000000"/>
              </a:solidFill>
              <a:effectLst/>
            </a:endParaRPr>
          </a:p>
          <a:p>
            <a:pPr>
              <a:buFont typeface="Wingdings" panose="05000000000000000000" pitchFamily="2" charset="2"/>
              <a:buChar char="§"/>
            </a:pPr>
            <a:endParaRPr lang="en-US" sz="2400" b="0" i="0" dirty="0">
              <a:solidFill>
                <a:srgbClr val="000000"/>
              </a:solidFill>
              <a:effectLst/>
            </a:endParaRPr>
          </a:p>
          <a:p>
            <a:pPr>
              <a:buFont typeface="Wingdings" panose="05000000000000000000" pitchFamily="2" charset="2"/>
              <a:buChar char="§"/>
            </a:pPr>
            <a:endParaRPr lang="en-US" sz="2400" b="0" dirty="0">
              <a:solidFill>
                <a:srgbClr val="000000"/>
              </a:solidFill>
              <a:effectLst/>
            </a:endParaRPr>
          </a:p>
          <a:p>
            <a:pPr>
              <a:buFont typeface="Wingdings" panose="05000000000000000000" pitchFamily="2" charset="2"/>
              <a:buChar char="§"/>
            </a:pPr>
            <a:endParaRPr lang="en-US" dirty="0"/>
          </a:p>
        </p:txBody>
      </p:sp>
    </p:spTree>
    <p:extLst>
      <p:ext uri="{BB962C8B-B14F-4D97-AF65-F5344CB8AC3E}">
        <p14:creationId xmlns:p14="http://schemas.microsoft.com/office/powerpoint/2010/main" val="4280709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gistic Regression in Machine Learning">
            <a:extLst>
              <a:ext uri="{FF2B5EF4-FFF2-40B4-BE49-F238E27FC236}">
                <a16:creationId xmlns:a16="http://schemas.microsoft.com/office/drawing/2014/main" id="{E775ECA2-8E68-4B8B-9AC9-33A616ED1A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17023"/>
            <a:ext cx="6560598" cy="404988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utlining Sigmoid Function curve mapping between the values 0 to 1.">
            <a:extLst>
              <a:ext uri="{FF2B5EF4-FFF2-40B4-BE49-F238E27FC236}">
                <a16:creationId xmlns:a16="http://schemas.microsoft.com/office/drawing/2014/main" id="{B4D04602-BB42-4B98-A6AF-59271C97F6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5854" y="1437905"/>
            <a:ext cx="5666146"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946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D51DD-4298-483B-A3AE-F688F5BFD8FD}"/>
              </a:ext>
            </a:extLst>
          </p:cNvPr>
          <p:cNvSpPr>
            <a:spLocks noGrp="1"/>
          </p:cNvSpPr>
          <p:nvPr>
            <p:ph type="title"/>
          </p:nvPr>
        </p:nvSpPr>
        <p:spPr/>
        <p:txBody>
          <a:bodyPr/>
          <a:lstStyle/>
          <a:p>
            <a:r>
              <a:rPr lang="en-US" dirty="0"/>
              <a:t>Function use in Logistic Regression:</a:t>
            </a:r>
          </a:p>
        </p:txBody>
      </p:sp>
      <p:sp>
        <p:nvSpPr>
          <p:cNvPr id="3" name="Content Placeholder 2">
            <a:extLst>
              <a:ext uri="{FF2B5EF4-FFF2-40B4-BE49-F238E27FC236}">
                <a16:creationId xmlns:a16="http://schemas.microsoft.com/office/drawing/2014/main" id="{635C2D25-08DC-415E-BEC7-28A643B9DDEC}"/>
              </a:ext>
            </a:extLst>
          </p:cNvPr>
          <p:cNvSpPr>
            <a:spLocks noGrp="1"/>
          </p:cNvSpPr>
          <p:nvPr>
            <p:ph idx="1"/>
          </p:nvPr>
        </p:nvSpPr>
        <p:spPr/>
        <p:txBody>
          <a:bodyPr>
            <a:normAutofit/>
          </a:bodyPr>
          <a:lstStyle/>
          <a:p>
            <a:pPr>
              <a:buFont typeface="Wingdings" panose="05000000000000000000" pitchFamily="2" charset="2"/>
              <a:buChar char="§"/>
            </a:pPr>
            <a:r>
              <a:rPr lang="en-US" sz="2400" dirty="0">
                <a:solidFill>
                  <a:schemeClr val="tx1"/>
                </a:solidFill>
              </a:rPr>
              <a:t>Logistic function is used in logistic regression i.e. also known as sigmoid function.</a:t>
            </a:r>
          </a:p>
          <a:p>
            <a:pPr>
              <a:buFont typeface="Wingdings" panose="05000000000000000000" pitchFamily="2" charset="2"/>
              <a:buChar char="§"/>
            </a:pPr>
            <a:r>
              <a:rPr lang="en-US" sz="2400" b="0" dirty="0">
                <a:solidFill>
                  <a:srgbClr val="000000"/>
                </a:solidFill>
                <a:effectLst/>
              </a:rPr>
              <a:t>It maps any real value into another value within a range of 0 and 1.</a:t>
            </a:r>
          </a:p>
          <a:p>
            <a:pPr>
              <a:buFont typeface="Wingdings" panose="05000000000000000000" pitchFamily="2" charset="2"/>
              <a:buChar char="§"/>
            </a:pPr>
            <a:r>
              <a:rPr lang="en-US" sz="2400" b="0" i="0" dirty="0">
                <a:solidFill>
                  <a:srgbClr val="000000"/>
                </a:solidFill>
                <a:effectLst/>
              </a:rPr>
              <a:t>The value of the logistic regression must be between 0 and 1, which cannot go beyond this limit, so it forms a curve like the "S" form. The S-form curve is called the Sigmoid function or the logistic function.</a:t>
            </a:r>
          </a:p>
          <a:p>
            <a:pPr>
              <a:buFont typeface="Wingdings" panose="05000000000000000000" pitchFamily="2" charset="2"/>
              <a:buChar char="§"/>
            </a:pPr>
            <a:r>
              <a:rPr lang="en-US" sz="2400" b="0" i="0" dirty="0">
                <a:solidFill>
                  <a:srgbClr val="000000"/>
                </a:solidFill>
                <a:effectLst/>
              </a:rPr>
              <a:t>Sigmoid Function acts as an activation function in machine learning which is used to decides which value to pass as output and what not to pass</a:t>
            </a:r>
          </a:p>
          <a:p>
            <a:pPr>
              <a:buFont typeface="Wingdings" panose="05000000000000000000" pitchFamily="2" charset="2"/>
              <a:buChar char="§"/>
            </a:pPr>
            <a:endParaRPr lang="en-US" sz="2400" dirty="0"/>
          </a:p>
        </p:txBody>
      </p:sp>
    </p:spTree>
    <p:extLst>
      <p:ext uri="{BB962C8B-B14F-4D97-AF65-F5344CB8AC3E}">
        <p14:creationId xmlns:p14="http://schemas.microsoft.com/office/powerpoint/2010/main" val="1092247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79A8C-2F50-4CBF-850E-38184D10278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F346951-ACA0-4AF1-87BA-05501D0C583D}"/>
              </a:ext>
            </a:extLst>
          </p:cNvPr>
          <p:cNvSpPr>
            <a:spLocks noGrp="1"/>
          </p:cNvSpPr>
          <p:nvPr>
            <p:ph idx="1"/>
          </p:nvPr>
        </p:nvSpPr>
        <p:spPr/>
        <p:txBody>
          <a:bodyPr>
            <a:normAutofit/>
          </a:bodyPr>
          <a:lstStyle/>
          <a:p>
            <a:r>
              <a:rPr lang="es-ES" sz="2400" b="1" i="1" dirty="0">
                <a:solidFill>
                  <a:srgbClr val="000000"/>
                </a:solidFill>
                <a:effectLst/>
              </a:rPr>
              <a:t>Y = 1 / 1+e </a:t>
            </a:r>
            <a:r>
              <a:rPr lang="es-ES" sz="2400" b="1" i="1" baseline="30000" dirty="0">
                <a:solidFill>
                  <a:srgbClr val="000000"/>
                </a:solidFill>
              </a:rPr>
              <a:t>-x</a:t>
            </a:r>
          </a:p>
          <a:p>
            <a:r>
              <a:rPr lang="es-ES" sz="2400" b="1" i="1" baseline="30000" dirty="0">
                <a:solidFill>
                  <a:srgbClr val="000000"/>
                </a:solidFill>
                <a:ea typeface="Roboto" panose="02000000000000000000" pitchFamily="2" charset="0"/>
              </a:rPr>
              <a:t>X = </a:t>
            </a:r>
            <a:r>
              <a:rPr lang="es-ES" sz="2400" baseline="30000" dirty="0">
                <a:solidFill>
                  <a:srgbClr val="000000"/>
                </a:solidFill>
                <a:ea typeface="Roboto" panose="02000000000000000000" pitchFamily="2" charset="0"/>
              </a:rPr>
              <a:t>Independent variable</a:t>
            </a:r>
          </a:p>
          <a:p>
            <a:r>
              <a:rPr lang="es-ES" sz="2400" b="1" i="1" baseline="30000" dirty="0">
                <a:solidFill>
                  <a:srgbClr val="000000"/>
                </a:solidFill>
                <a:ea typeface="Roboto" panose="02000000000000000000" pitchFamily="2" charset="0"/>
              </a:rPr>
              <a:t>e</a:t>
            </a:r>
            <a:r>
              <a:rPr lang="es-ES" sz="2400" baseline="30000" dirty="0">
                <a:solidFill>
                  <a:srgbClr val="000000"/>
                </a:solidFill>
                <a:ea typeface="Roboto" panose="02000000000000000000" pitchFamily="2" charset="0"/>
              </a:rPr>
              <a:t> = natural logarithm base(also known as Euler’s number) where e = 2.178</a:t>
            </a:r>
          </a:p>
          <a:p>
            <a:pPr>
              <a:buFont typeface="Wingdings" panose="05000000000000000000" pitchFamily="2" charset="2"/>
              <a:buChar char="§"/>
            </a:pPr>
            <a:r>
              <a:rPr lang="en-US" sz="2400" dirty="0">
                <a:solidFill>
                  <a:schemeClr val="tx1"/>
                </a:solidFill>
              </a:rPr>
              <a:t>Sigmoid function trying to convert the independent variable into a expression of probability that ranges between 0 to 1 with respect to dependent variable </a:t>
            </a:r>
          </a:p>
          <a:p>
            <a:pPr>
              <a:buFont typeface="Wingdings" panose="05000000000000000000" pitchFamily="2" charset="2"/>
              <a:buChar char="§"/>
            </a:pPr>
            <a:r>
              <a:rPr lang="en-US" sz="2400" b="0" i="0" dirty="0">
                <a:solidFill>
                  <a:schemeClr val="tx1"/>
                </a:solidFill>
                <a:effectLst/>
              </a:rPr>
              <a:t>If the value of x goes to positive infinity then the predicted value of y will become 1 and if it goes to negative infinity then the predicted value of y will become </a:t>
            </a:r>
            <a:r>
              <a:rPr lang="en-US" sz="2400" dirty="0">
                <a:solidFill>
                  <a:schemeClr val="tx1"/>
                </a:solidFill>
                <a:latin typeface="charter"/>
              </a:rPr>
              <a:t>0</a:t>
            </a:r>
            <a:r>
              <a:rPr lang="en-US" b="0" i="0" dirty="0">
                <a:solidFill>
                  <a:srgbClr val="292929"/>
                </a:solidFill>
                <a:effectLst/>
                <a:latin typeface="charter"/>
              </a:rPr>
              <a:t>.</a:t>
            </a:r>
            <a:endParaRPr lang="en-US" dirty="0"/>
          </a:p>
        </p:txBody>
      </p:sp>
    </p:spTree>
    <p:extLst>
      <p:ext uri="{BB962C8B-B14F-4D97-AF65-F5344CB8AC3E}">
        <p14:creationId xmlns:p14="http://schemas.microsoft.com/office/powerpoint/2010/main" val="4213819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FDBE8-F848-40A9-A871-93BFA88AB4A7}"/>
              </a:ext>
            </a:extLst>
          </p:cNvPr>
          <p:cNvSpPr>
            <a:spLocks noGrp="1"/>
          </p:cNvSpPr>
          <p:nvPr>
            <p:ph type="title"/>
          </p:nvPr>
        </p:nvSpPr>
        <p:spPr/>
        <p:txBody>
          <a:bodyPr/>
          <a:lstStyle/>
          <a:p>
            <a:r>
              <a:rPr lang="en-US" dirty="0"/>
              <a:t>Types of Logistic Regression:</a:t>
            </a:r>
          </a:p>
        </p:txBody>
      </p:sp>
      <p:sp>
        <p:nvSpPr>
          <p:cNvPr id="3" name="Content Placeholder 2">
            <a:extLst>
              <a:ext uri="{FF2B5EF4-FFF2-40B4-BE49-F238E27FC236}">
                <a16:creationId xmlns:a16="http://schemas.microsoft.com/office/drawing/2014/main" id="{20DEE21C-7BC1-4F6D-8C22-2EAB68E6B693}"/>
              </a:ext>
            </a:extLst>
          </p:cNvPr>
          <p:cNvSpPr>
            <a:spLocks noGrp="1"/>
          </p:cNvSpPr>
          <p:nvPr>
            <p:ph idx="1"/>
          </p:nvPr>
        </p:nvSpPr>
        <p:spPr/>
        <p:txBody>
          <a:bodyPr/>
          <a:lstStyle/>
          <a:p>
            <a:br>
              <a:rPr lang="en-US" dirty="0"/>
            </a:br>
            <a:r>
              <a:rPr lang="en-US" sz="2400" b="0" i="0" dirty="0">
                <a:solidFill>
                  <a:srgbClr val="000000"/>
                </a:solidFill>
                <a:effectLst/>
              </a:rPr>
              <a:t>Generally, logistic regression means binary logistic regression having binary target variables, but there can be two more categories of target variables that can be predicted by it. Based on those number of categories, Logistic regression can be divided into following types</a:t>
            </a:r>
          </a:p>
          <a:p>
            <a:pPr marL="457200" indent="-457200">
              <a:buFont typeface="+mj-lt"/>
              <a:buAutoNum type="arabicPeriod"/>
            </a:pPr>
            <a:r>
              <a:rPr lang="en-US" sz="2400" dirty="0">
                <a:solidFill>
                  <a:srgbClr val="000000"/>
                </a:solidFill>
              </a:rPr>
              <a:t>Binary/Binomial</a:t>
            </a:r>
          </a:p>
          <a:p>
            <a:pPr marL="457200" indent="-457200">
              <a:buFont typeface="+mj-lt"/>
              <a:buAutoNum type="arabicPeriod"/>
            </a:pPr>
            <a:r>
              <a:rPr lang="en-US" sz="2400" dirty="0">
                <a:solidFill>
                  <a:srgbClr val="000000"/>
                </a:solidFill>
              </a:rPr>
              <a:t>Multinomial</a:t>
            </a:r>
          </a:p>
          <a:p>
            <a:pPr marL="457200" indent="-457200">
              <a:buFont typeface="+mj-lt"/>
              <a:buAutoNum type="arabicPeriod"/>
            </a:pPr>
            <a:r>
              <a:rPr lang="en-US" sz="2400" dirty="0">
                <a:solidFill>
                  <a:srgbClr val="000000"/>
                </a:solidFill>
              </a:rPr>
              <a:t>Ordinal</a:t>
            </a:r>
          </a:p>
          <a:p>
            <a:pPr marL="0" indent="0">
              <a:buNone/>
            </a:pPr>
            <a:endParaRPr lang="en-US" dirty="0"/>
          </a:p>
        </p:txBody>
      </p:sp>
    </p:spTree>
    <p:extLst>
      <p:ext uri="{BB962C8B-B14F-4D97-AF65-F5344CB8AC3E}">
        <p14:creationId xmlns:p14="http://schemas.microsoft.com/office/powerpoint/2010/main" val="3748372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A3779-AAB7-47E3-9691-AB8AE321244A}"/>
              </a:ext>
            </a:extLst>
          </p:cNvPr>
          <p:cNvSpPr>
            <a:spLocks noGrp="1"/>
          </p:cNvSpPr>
          <p:nvPr>
            <p:ph type="title"/>
          </p:nvPr>
        </p:nvSpPr>
        <p:spPr/>
        <p:txBody>
          <a:bodyPr/>
          <a:lstStyle/>
          <a:p>
            <a:r>
              <a:rPr lang="en-US" dirty="0"/>
              <a:t>Binary/Binomial:</a:t>
            </a:r>
          </a:p>
        </p:txBody>
      </p:sp>
      <p:sp>
        <p:nvSpPr>
          <p:cNvPr id="3" name="Content Placeholder 2">
            <a:extLst>
              <a:ext uri="{FF2B5EF4-FFF2-40B4-BE49-F238E27FC236}">
                <a16:creationId xmlns:a16="http://schemas.microsoft.com/office/drawing/2014/main" id="{7F9D25BA-860E-456C-8E7C-69AE61EFCDF6}"/>
              </a:ext>
            </a:extLst>
          </p:cNvPr>
          <p:cNvSpPr>
            <a:spLocks noGrp="1"/>
          </p:cNvSpPr>
          <p:nvPr>
            <p:ph idx="1"/>
          </p:nvPr>
        </p:nvSpPr>
        <p:spPr/>
        <p:txBody>
          <a:bodyPr/>
          <a:lstStyle/>
          <a:p>
            <a:br>
              <a:rPr lang="en-US" dirty="0"/>
            </a:br>
            <a:r>
              <a:rPr lang="en-US" sz="2400" b="0" i="0" dirty="0">
                <a:solidFill>
                  <a:srgbClr val="000000"/>
                </a:solidFill>
                <a:effectLst/>
                <a:cs typeface="Arial" panose="020B0604020202020204" pitchFamily="34" charset="0"/>
              </a:rPr>
              <a:t>In such a kind of classification, a dependent variable will have only two possible types either 1 and 0. For example, these variables may represent success or failure, yes or no, win or loss </a:t>
            </a:r>
            <a:r>
              <a:rPr lang="en-US" sz="2400" b="0" i="0" dirty="0" err="1">
                <a:solidFill>
                  <a:srgbClr val="000000"/>
                </a:solidFill>
                <a:effectLst/>
                <a:cs typeface="Arial" panose="020B0604020202020204" pitchFamily="34" charset="0"/>
              </a:rPr>
              <a:t>etc</a:t>
            </a:r>
            <a:endParaRPr lang="en-US" sz="2400" dirty="0">
              <a:cs typeface="Arial" panose="020B0604020202020204" pitchFamily="34" charset="0"/>
            </a:endParaRPr>
          </a:p>
        </p:txBody>
      </p:sp>
    </p:spTree>
    <p:extLst>
      <p:ext uri="{BB962C8B-B14F-4D97-AF65-F5344CB8AC3E}">
        <p14:creationId xmlns:p14="http://schemas.microsoft.com/office/powerpoint/2010/main" val="3338757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D5C82-18DF-4F2F-BCEC-8C3DBD047A11}"/>
              </a:ext>
            </a:extLst>
          </p:cNvPr>
          <p:cNvSpPr>
            <a:spLocks noGrp="1"/>
          </p:cNvSpPr>
          <p:nvPr>
            <p:ph type="title"/>
          </p:nvPr>
        </p:nvSpPr>
        <p:spPr/>
        <p:txBody>
          <a:bodyPr/>
          <a:lstStyle/>
          <a:p>
            <a:r>
              <a:rPr lang="en-US" dirty="0"/>
              <a:t>Multinomial:</a:t>
            </a:r>
          </a:p>
        </p:txBody>
      </p:sp>
      <p:sp>
        <p:nvSpPr>
          <p:cNvPr id="3" name="Content Placeholder 2">
            <a:extLst>
              <a:ext uri="{FF2B5EF4-FFF2-40B4-BE49-F238E27FC236}">
                <a16:creationId xmlns:a16="http://schemas.microsoft.com/office/drawing/2014/main" id="{3AD1D2F2-CA22-48F3-94B5-00F639469C27}"/>
              </a:ext>
            </a:extLst>
          </p:cNvPr>
          <p:cNvSpPr>
            <a:spLocks noGrp="1"/>
          </p:cNvSpPr>
          <p:nvPr>
            <p:ph idx="1"/>
          </p:nvPr>
        </p:nvSpPr>
        <p:spPr/>
        <p:txBody>
          <a:bodyPr>
            <a:normAutofit/>
          </a:bodyPr>
          <a:lstStyle/>
          <a:p>
            <a:r>
              <a:rPr lang="en-US" sz="2400" b="0" i="0" dirty="0">
                <a:solidFill>
                  <a:srgbClr val="000000"/>
                </a:solidFill>
                <a:effectLst/>
              </a:rPr>
              <a:t>In such a kind of classification, dependent variable can have 3 or more possible </a:t>
            </a:r>
            <a:r>
              <a:rPr lang="en-US" sz="2400" b="1" i="1" dirty="0">
                <a:solidFill>
                  <a:srgbClr val="000000"/>
                </a:solidFill>
                <a:effectLst/>
              </a:rPr>
              <a:t>unordered</a:t>
            </a:r>
            <a:r>
              <a:rPr lang="en-US" sz="2400" b="0" i="0" dirty="0">
                <a:solidFill>
                  <a:srgbClr val="000000"/>
                </a:solidFill>
                <a:effectLst/>
              </a:rPr>
              <a:t> types or the types having no quantitative significance. For example, these variables may represent “Type A” or “Type B” or “Type C”.</a:t>
            </a:r>
            <a:endParaRPr lang="en-US" sz="2400" dirty="0"/>
          </a:p>
        </p:txBody>
      </p:sp>
    </p:spTree>
    <p:extLst>
      <p:ext uri="{BB962C8B-B14F-4D97-AF65-F5344CB8AC3E}">
        <p14:creationId xmlns:p14="http://schemas.microsoft.com/office/powerpoint/2010/main" val="235813204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136</TotalTime>
  <Words>853</Words>
  <Application>Microsoft Office PowerPoint</Application>
  <PresentationFormat>Widescreen</PresentationFormat>
  <Paragraphs>46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charter</vt:lpstr>
      <vt:lpstr>SFMono-Regular</vt:lpstr>
      <vt:lpstr>Wingdings</vt:lpstr>
      <vt:lpstr>Retrospect</vt:lpstr>
      <vt:lpstr>LOGISTIC REGRESSION</vt:lpstr>
      <vt:lpstr>Logistic Regression:</vt:lpstr>
      <vt:lpstr>PowerPoint Presentation</vt:lpstr>
      <vt:lpstr>PowerPoint Presentation</vt:lpstr>
      <vt:lpstr>Function use in Logistic Regression:</vt:lpstr>
      <vt:lpstr>PowerPoint Presentation</vt:lpstr>
      <vt:lpstr>Types of Logistic Regression:</vt:lpstr>
      <vt:lpstr>Binary/Binomial:</vt:lpstr>
      <vt:lpstr>Multinomial:</vt:lpstr>
      <vt:lpstr>Ordinal :</vt:lpstr>
      <vt:lpstr>Application of Logistic Regression</vt:lpstr>
      <vt:lpstr>PowerPoint Presentation</vt:lpstr>
      <vt:lpstr>Why logistic regression is used to solve classification problems?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 SONALI</dc:creator>
  <cp:lastModifiedBy>ER. SONALI</cp:lastModifiedBy>
  <cp:revision>16</cp:revision>
  <dcterms:created xsi:type="dcterms:W3CDTF">2021-06-04T06:19:12Z</dcterms:created>
  <dcterms:modified xsi:type="dcterms:W3CDTF">2021-06-04T10:14:25Z</dcterms:modified>
</cp:coreProperties>
</file>