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C231E3D-748D-4443-892A-F4E26559F5F6}" type="slidenum">
              <a:rPr lang="en-US" smtClean="0"/>
              <a:t>‹#›</a:t>
            </a:fld>
            <a:endParaRPr lang="en-US"/>
          </a:p>
        </p:txBody>
      </p:sp>
    </p:spTree>
    <p:extLst>
      <p:ext uri="{BB962C8B-B14F-4D97-AF65-F5344CB8AC3E}">
        <p14:creationId xmlns:p14="http://schemas.microsoft.com/office/powerpoint/2010/main" val="256114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81AF7-9C38-4F80-803C-025248E31608}"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32882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16534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63767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4068242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D81AF7-9C38-4F80-803C-025248E31608}"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4233219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D81AF7-9C38-4F80-803C-025248E31608}"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30469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27435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73774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306659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81AF7-9C38-4F80-803C-025248E31608}"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69822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81AF7-9C38-4F80-803C-025248E31608}"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409944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81AF7-9C38-4F80-803C-025248E31608}"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11312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81AF7-9C38-4F80-803C-025248E31608}"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318579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81AF7-9C38-4F80-803C-025248E31608}"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3691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81AF7-9C38-4F80-803C-025248E31608}"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162690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81AF7-9C38-4F80-803C-025248E31608}"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231E3D-748D-4443-892A-F4E26559F5F6}" type="slidenum">
              <a:rPr lang="en-US" smtClean="0"/>
              <a:t>‹#›</a:t>
            </a:fld>
            <a:endParaRPr lang="en-US"/>
          </a:p>
        </p:txBody>
      </p:sp>
    </p:spTree>
    <p:extLst>
      <p:ext uri="{BB962C8B-B14F-4D97-AF65-F5344CB8AC3E}">
        <p14:creationId xmlns:p14="http://schemas.microsoft.com/office/powerpoint/2010/main" val="308320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D81AF7-9C38-4F80-803C-025248E31608}" type="datetimeFigureOut">
              <a:rPr lang="en-US" smtClean="0"/>
              <a:t>6/10/2021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C231E3D-748D-4443-892A-F4E26559F5F6}" type="slidenum">
              <a:rPr lang="en-US" smtClean="0"/>
              <a:t>‹#›</a:t>
            </a:fld>
            <a:endParaRPr lang="en-US"/>
          </a:p>
        </p:txBody>
      </p:sp>
    </p:spTree>
    <p:extLst>
      <p:ext uri="{BB962C8B-B14F-4D97-AF65-F5344CB8AC3E}">
        <p14:creationId xmlns:p14="http://schemas.microsoft.com/office/powerpoint/2010/main" val="7674829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2C6189-EC83-4EFA-AC6F-58537C05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5" y="0"/>
            <a:ext cx="12192000" cy="6858000"/>
          </a:xfrm>
          <a:prstGeom prst="rect">
            <a:avLst/>
          </a:prstGeom>
        </p:spPr>
      </p:pic>
      <p:sp>
        <p:nvSpPr>
          <p:cNvPr id="6" name="Title 5">
            <a:extLst>
              <a:ext uri="{FF2B5EF4-FFF2-40B4-BE49-F238E27FC236}">
                <a16:creationId xmlns:a16="http://schemas.microsoft.com/office/drawing/2014/main" id="{8DA0F249-A0F1-47C8-B6F6-405946B75154}"/>
              </a:ext>
            </a:extLst>
          </p:cNvPr>
          <p:cNvSpPr>
            <a:spLocks noGrp="1"/>
          </p:cNvSpPr>
          <p:nvPr>
            <p:ph type="title"/>
          </p:nvPr>
        </p:nvSpPr>
        <p:spPr>
          <a:xfrm>
            <a:off x="1276740" y="3633965"/>
            <a:ext cx="10515600" cy="1325563"/>
          </a:xfrm>
        </p:spPr>
        <p:txBody>
          <a:bodyPr>
            <a:normAutofit/>
          </a:bodyPr>
          <a:lstStyle/>
          <a:p>
            <a:pPr algn="r"/>
            <a:r>
              <a:rPr lang="en-US" sz="6000" b="1" u="sng" dirty="0">
                <a:solidFill>
                  <a:schemeClr val="bg1"/>
                </a:solidFill>
              </a:rPr>
              <a:t>K-Nearest Neighbors</a:t>
            </a:r>
          </a:p>
        </p:txBody>
      </p:sp>
    </p:spTree>
    <p:extLst>
      <p:ext uri="{BB962C8B-B14F-4D97-AF65-F5344CB8AC3E}">
        <p14:creationId xmlns:p14="http://schemas.microsoft.com/office/powerpoint/2010/main" val="195825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83A-B46D-4149-A47B-508156FEB363}"/>
              </a:ext>
            </a:extLst>
          </p:cNvPr>
          <p:cNvSpPr>
            <a:spLocks noGrp="1"/>
          </p:cNvSpPr>
          <p:nvPr>
            <p:ph type="title"/>
          </p:nvPr>
        </p:nvSpPr>
        <p:spPr/>
        <p:txBody>
          <a:bodyPr/>
          <a:lstStyle/>
          <a:p>
            <a:r>
              <a:rPr lang="en-US" dirty="0"/>
              <a:t>Manhattan Distance:</a:t>
            </a:r>
          </a:p>
        </p:txBody>
      </p:sp>
      <p:sp>
        <p:nvSpPr>
          <p:cNvPr id="4" name="Content Placeholder 3">
            <a:extLst>
              <a:ext uri="{FF2B5EF4-FFF2-40B4-BE49-F238E27FC236}">
                <a16:creationId xmlns:a16="http://schemas.microsoft.com/office/drawing/2014/main" id="{9E9FF74D-8A1C-4E3D-A8A0-5E2DB8AFE7A1}"/>
              </a:ext>
            </a:extLst>
          </p:cNvPr>
          <p:cNvSpPr>
            <a:spLocks noGrp="1"/>
          </p:cNvSpPr>
          <p:nvPr>
            <p:ph idx="1"/>
          </p:nvPr>
        </p:nvSpPr>
        <p:spPr/>
        <p:txBody>
          <a:bodyPr/>
          <a:lstStyle/>
          <a:p>
            <a:r>
              <a:rPr lang="en-US" dirty="0">
                <a:solidFill>
                  <a:schemeClr val="tx1"/>
                </a:solidFill>
              </a:rPr>
              <a:t>It is a sum of absolute values of the differences between two points.</a:t>
            </a:r>
          </a:p>
        </p:txBody>
      </p:sp>
      <p:pic>
        <p:nvPicPr>
          <p:cNvPr id="6" name="Picture 2" descr="Compute Manhattan Distance between two points in C++ - CodeSpeedy">
            <a:extLst>
              <a:ext uri="{FF2B5EF4-FFF2-40B4-BE49-F238E27FC236}">
                <a16:creationId xmlns:a16="http://schemas.microsoft.com/office/drawing/2014/main" id="{1C31B182-99A2-453E-A9D2-BE34E38AB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105" y="3157861"/>
            <a:ext cx="4333875" cy="112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0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076C-4AE4-4B54-BE38-D574A26284CA}"/>
              </a:ext>
            </a:extLst>
          </p:cNvPr>
          <p:cNvSpPr>
            <a:spLocks noGrp="1"/>
          </p:cNvSpPr>
          <p:nvPr>
            <p:ph type="title"/>
          </p:nvPr>
        </p:nvSpPr>
        <p:spPr/>
        <p:txBody>
          <a:bodyPr/>
          <a:lstStyle/>
          <a:p>
            <a:r>
              <a:rPr lang="en-US" dirty="0"/>
              <a:t>Advantages of KNN:</a:t>
            </a:r>
          </a:p>
        </p:txBody>
      </p:sp>
      <p:sp>
        <p:nvSpPr>
          <p:cNvPr id="3" name="Content Placeholder 2">
            <a:extLst>
              <a:ext uri="{FF2B5EF4-FFF2-40B4-BE49-F238E27FC236}">
                <a16:creationId xmlns:a16="http://schemas.microsoft.com/office/drawing/2014/main" id="{376021DA-1BEC-4387-8751-32260F6440BF}"/>
              </a:ext>
            </a:extLst>
          </p:cNvPr>
          <p:cNvSpPr>
            <a:spLocks noGrp="1"/>
          </p:cNvSpPr>
          <p:nvPr>
            <p:ph idx="1"/>
          </p:nvPr>
        </p:nvSpPr>
        <p:spPr/>
        <p:txBody>
          <a:bodyPr/>
          <a:lstStyle/>
          <a:p>
            <a:r>
              <a:rPr lang="en-US" b="0" dirty="0">
                <a:solidFill>
                  <a:srgbClr val="000000"/>
                </a:solidFill>
                <a:effectLst/>
              </a:rPr>
              <a:t>It is simple to implement.</a:t>
            </a:r>
          </a:p>
          <a:p>
            <a:r>
              <a:rPr lang="en-US" b="0" dirty="0">
                <a:solidFill>
                  <a:srgbClr val="000000"/>
                </a:solidFill>
                <a:effectLst/>
              </a:rPr>
              <a:t>It can be more effective if the training data is large</a:t>
            </a:r>
          </a:p>
          <a:p>
            <a:r>
              <a:rPr lang="en-US" dirty="0">
                <a:solidFill>
                  <a:srgbClr val="000000"/>
                </a:solidFill>
              </a:rPr>
              <a:t>Useful for classification and regression</a:t>
            </a:r>
            <a:endParaRPr lang="en-US" b="0" dirty="0">
              <a:solidFill>
                <a:srgbClr val="000000"/>
              </a:solidFill>
              <a:effectLst/>
            </a:endParaRPr>
          </a:p>
          <a:p>
            <a:endParaRPr lang="en-US" b="0" dirty="0">
              <a:solidFill>
                <a:srgbClr val="000000"/>
              </a:solidFill>
              <a:effectLst/>
            </a:endParaRPr>
          </a:p>
          <a:p>
            <a:pPr marL="0" indent="0">
              <a:buNone/>
            </a:pPr>
            <a:endParaRPr lang="en-US" dirty="0"/>
          </a:p>
          <a:p>
            <a:endParaRPr lang="en-US" dirty="0"/>
          </a:p>
        </p:txBody>
      </p:sp>
    </p:spTree>
    <p:extLst>
      <p:ext uri="{BB962C8B-B14F-4D97-AF65-F5344CB8AC3E}">
        <p14:creationId xmlns:p14="http://schemas.microsoft.com/office/powerpoint/2010/main" val="225924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16A7-9B32-415A-A645-DABA3CB97FCA}"/>
              </a:ext>
            </a:extLst>
          </p:cNvPr>
          <p:cNvSpPr>
            <a:spLocks noGrp="1"/>
          </p:cNvSpPr>
          <p:nvPr>
            <p:ph type="title"/>
          </p:nvPr>
        </p:nvSpPr>
        <p:spPr/>
        <p:txBody>
          <a:bodyPr/>
          <a:lstStyle/>
          <a:p>
            <a:r>
              <a:rPr lang="en-US" dirty="0"/>
              <a:t>Disadvantages of KNN:</a:t>
            </a:r>
          </a:p>
        </p:txBody>
      </p:sp>
      <p:sp>
        <p:nvSpPr>
          <p:cNvPr id="3" name="Content Placeholder 2">
            <a:extLst>
              <a:ext uri="{FF2B5EF4-FFF2-40B4-BE49-F238E27FC236}">
                <a16:creationId xmlns:a16="http://schemas.microsoft.com/office/drawing/2014/main" id="{7A5D9DD6-5631-4EF1-9B1C-225F74F6565F}"/>
              </a:ext>
            </a:extLst>
          </p:cNvPr>
          <p:cNvSpPr>
            <a:spLocks noGrp="1"/>
          </p:cNvSpPr>
          <p:nvPr>
            <p:ph idx="1"/>
          </p:nvPr>
        </p:nvSpPr>
        <p:spPr/>
        <p:txBody>
          <a:bodyPr/>
          <a:lstStyle/>
          <a:p>
            <a:r>
              <a:rPr lang="en-US" b="0" dirty="0">
                <a:solidFill>
                  <a:srgbClr val="000000"/>
                </a:solidFill>
                <a:effectLst/>
              </a:rPr>
              <a:t>The computation cost is high because of calculating the distance between the data points for all the training samples.</a:t>
            </a:r>
          </a:p>
          <a:p>
            <a:r>
              <a:rPr lang="en-US" dirty="0">
                <a:solidFill>
                  <a:srgbClr val="000000"/>
                </a:solidFill>
              </a:rPr>
              <a:t>High memory required</a:t>
            </a:r>
          </a:p>
          <a:p>
            <a:pPr marL="0" indent="0">
              <a:buNone/>
            </a:pPr>
            <a:endParaRPr lang="en-US" b="0" dirty="0">
              <a:solidFill>
                <a:srgbClr val="000000"/>
              </a:solidFill>
              <a:effectLst/>
            </a:endParaRPr>
          </a:p>
        </p:txBody>
      </p:sp>
    </p:spTree>
    <p:extLst>
      <p:ext uri="{BB962C8B-B14F-4D97-AF65-F5344CB8AC3E}">
        <p14:creationId xmlns:p14="http://schemas.microsoft.com/office/powerpoint/2010/main" val="272575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5746-9A8C-404D-8555-7390E0B9FA5F}"/>
              </a:ext>
            </a:extLst>
          </p:cNvPr>
          <p:cNvSpPr>
            <a:spLocks noGrp="1"/>
          </p:cNvSpPr>
          <p:nvPr>
            <p:ph type="title"/>
          </p:nvPr>
        </p:nvSpPr>
        <p:spPr/>
        <p:txBody>
          <a:bodyPr/>
          <a:lstStyle/>
          <a:p>
            <a:r>
              <a:rPr lang="en-US" dirty="0"/>
              <a:t>KNN Algorithm:</a:t>
            </a:r>
          </a:p>
        </p:txBody>
      </p:sp>
      <p:sp>
        <p:nvSpPr>
          <p:cNvPr id="3" name="Content Placeholder 2">
            <a:extLst>
              <a:ext uri="{FF2B5EF4-FFF2-40B4-BE49-F238E27FC236}">
                <a16:creationId xmlns:a16="http://schemas.microsoft.com/office/drawing/2014/main" id="{81FDFF82-726E-4343-AC90-4677F8181DA3}"/>
              </a:ext>
            </a:extLst>
          </p:cNvPr>
          <p:cNvSpPr>
            <a:spLocks noGrp="1"/>
          </p:cNvSpPr>
          <p:nvPr>
            <p:ph idx="1"/>
          </p:nvPr>
        </p:nvSpPr>
        <p:spPr>
          <a:xfrm>
            <a:off x="1154955" y="2603499"/>
            <a:ext cx="8761412" cy="3592027"/>
          </a:xfrm>
        </p:spPr>
        <p:txBody>
          <a:bodyPr>
            <a:normAutofit/>
          </a:bodyPr>
          <a:lstStyle/>
          <a:p>
            <a:r>
              <a:rPr lang="en-US" b="0" i="0" dirty="0">
                <a:solidFill>
                  <a:schemeClr val="tx1"/>
                </a:solidFill>
                <a:effectLst/>
              </a:rPr>
              <a:t>K-nearest neighbors (KNN) algorithm is a type of supervised ML algorithm which can be used for both classification as well as regression predictive problems.</a:t>
            </a:r>
          </a:p>
          <a:p>
            <a:r>
              <a:rPr lang="en-US" dirty="0">
                <a:solidFill>
                  <a:schemeClr val="tx1"/>
                </a:solidFill>
              </a:rPr>
              <a:t>It is simple , easy to learn, Lazy learning.</a:t>
            </a:r>
            <a:endParaRPr lang="en-US" b="0" i="0" dirty="0">
              <a:solidFill>
                <a:schemeClr val="tx1"/>
              </a:solidFill>
              <a:effectLst/>
            </a:endParaRPr>
          </a:p>
          <a:p>
            <a:r>
              <a:rPr lang="en-US" b="0" i="0" dirty="0">
                <a:solidFill>
                  <a:schemeClr val="tx1"/>
                </a:solidFill>
                <a:effectLst/>
              </a:rPr>
              <a:t>KNN is a lazy learning algorithm because it does not have a specialized training step and uses all the data for training while classification. Due to this </a:t>
            </a:r>
            <a:r>
              <a:rPr lang="en-US" dirty="0">
                <a:solidFill>
                  <a:schemeClr val="tx1"/>
                </a:solidFill>
              </a:rPr>
              <a:t>prediction step is costly.</a:t>
            </a:r>
          </a:p>
          <a:p>
            <a:r>
              <a:rPr lang="en-US" dirty="0">
                <a:solidFill>
                  <a:schemeClr val="tx1"/>
                </a:solidFill>
              </a:rPr>
              <a:t>KNN algorithm assumes the similarity between the new data and available data and take the most similar data to the available data.</a:t>
            </a:r>
          </a:p>
          <a:p>
            <a:r>
              <a:rPr lang="en-US" dirty="0">
                <a:solidFill>
                  <a:schemeClr val="tx1"/>
                </a:solidFill>
              </a:rPr>
              <a:t> </a:t>
            </a:r>
          </a:p>
        </p:txBody>
      </p:sp>
    </p:spTree>
    <p:extLst>
      <p:ext uri="{BB962C8B-B14F-4D97-AF65-F5344CB8AC3E}">
        <p14:creationId xmlns:p14="http://schemas.microsoft.com/office/powerpoint/2010/main" val="135389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80B0E-4C2C-4B69-84E3-F91CDA84E09C}"/>
              </a:ext>
            </a:extLst>
          </p:cNvPr>
          <p:cNvSpPr>
            <a:spLocks noGrp="1"/>
          </p:cNvSpPr>
          <p:nvPr>
            <p:ph idx="1"/>
          </p:nvPr>
        </p:nvSpPr>
        <p:spPr>
          <a:xfrm>
            <a:off x="1136294" y="2267598"/>
            <a:ext cx="8761412" cy="4310484"/>
          </a:xfrm>
        </p:spPr>
        <p:txBody>
          <a:bodyPr/>
          <a:lstStyle/>
          <a:p>
            <a:r>
              <a:rPr lang="en-US" b="0" dirty="0">
                <a:solidFill>
                  <a:schemeClr val="tx1"/>
                </a:solidFill>
                <a:effectLst/>
              </a:rPr>
              <a:t>KNN algorithm at the training phase just stores the dataset and when it gets new data, then it classifies that data into a category that is much similar to the new data.</a:t>
            </a:r>
          </a:p>
          <a:p>
            <a:r>
              <a:rPr lang="en-US" dirty="0">
                <a:solidFill>
                  <a:schemeClr val="tx1"/>
                </a:solidFill>
              </a:rPr>
              <a:t>For example : </a:t>
            </a:r>
            <a:r>
              <a:rPr lang="en-US" b="0" i="0" dirty="0">
                <a:solidFill>
                  <a:schemeClr val="tx1"/>
                </a:solidFill>
                <a:effectLst/>
              </a:rPr>
              <a:t>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lang="en-US" dirty="0">
              <a:solidFill>
                <a:schemeClr val="tx1"/>
              </a:solidFill>
            </a:endParaRPr>
          </a:p>
        </p:txBody>
      </p:sp>
      <p:pic>
        <p:nvPicPr>
          <p:cNvPr id="1026" name="Picture 2" descr="K-Nearest Neighbor(KNN) Algorithm for Machine Learning">
            <a:extLst>
              <a:ext uri="{FF2B5EF4-FFF2-40B4-BE49-F238E27FC236}">
                <a16:creationId xmlns:a16="http://schemas.microsoft.com/office/drawing/2014/main" id="{7ECF5F19-1A6D-49A2-8949-639DB83E3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220" y="4907903"/>
            <a:ext cx="4483748" cy="16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6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n classic machine learning algorithm (a) KNN algorithm - Programmer Sought">
            <a:extLst>
              <a:ext uri="{FF2B5EF4-FFF2-40B4-BE49-F238E27FC236}">
                <a16:creationId xmlns:a16="http://schemas.microsoft.com/office/drawing/2014/main" id="{58601B90-F727-4859-9EE9-1CBA8F0FEB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295" y="2565918"/>
            <a:ext cx="3837943" cy="34803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dicting Cardiovascular Disease Using K Nearest Neighbors Algorithm | by  Tharuka Sewwandi | Towards Data Science">
            <a:extLst>
              <a:ext uri="{FF2B5EF4-FFF2-40B4-BE49-F238E27FC236}">
                <a16:creationId xmlns:a16="http://schemas.microsoft.com/office/drawing/2014/main" id="{C553082F-9E02-4784-8B70-A28D6B7AF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841" y="2565917"/>
            <a:ext cx="3655525" cy="348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9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4D88-92F5-4816-9577-F88DE5793B7D}"/>
              </a:ext>
            </a:extLst>
          </p:cNvPr>
          <p:cNvSpPr>
            <a:spLocks noGrp="1"/>
          </p:cNvSpPr>
          <p:nvPr>
            <p:ph type="title"/>
          </p:nvPr>
        </p:nvSpPr>
        <p:spPr/>
        <p:txBody>
          <a:bodyPr/>
          <a:lstStyle/>
          <a:p>
            <a:r>
              <a:rPr lang="en-US" dirty="0"/>
              <a:t>K in K- Nearest Neighbors:</a:t>
            </a:r>
          </a:p>
        </p:txBody>
      </p:sp>
      <p:sp>
        <p:nvSpPr>
          <p:cNvPr id="3" name="Content Placeholder 2">
            <a:extLst>
              <a:ext uri="{FF2B5EF4-FFF2-40B4-BE49-F238E27FC236}">
                <a16:creationId xmlns:a16="http://schemas.microsoft.com/office/drawing/2014/main" id="{E807ED1A-3BDD-4EC9-9D0E-F2ABFD50E2C3}"/>
              </a:ext>
            </a:extLst>
          </p:cNvPr>
          <p:cNvSpPr>
            <a:spLocks noGrp="1"/>
          </p:cNvSpPr>
          <p:nvPr>
            <p:ph idx="1"/>
          </p:nvPr>
        </p:nvSpPr>
        <p:spPr/>
        <p:txBody>
          <a:bodyPr/>
          <a:lstStyle/>
          <a:p>
            <a:r>
              <a:rPr lang="en-US" dirty="0">
                <a:solidFill>
                  <a:schemeClr val="tx1"/>
                </a:solidFill>
              </a:rPr>
              <a:t>K is the number we used to identify the similar neighbors for new data point.</a:t>
            </a:r>
          </a:p>
          <a:p>
            <a:r>
              <a:rPr lang="en-US" dirty="0">
                <a:solidFill>
                  <a:schemeClr val="tx1"/>
                </a:solidFill>
              </a:rPr>
              <a:t>KNN takes K to decide where the new data point with belongs to </a:t>
            </a:r>
          </a:p>
          <a:p>
            <a:r>
              <a:rPr lang="en-US" dirty="0">
                <a:solidFill>
                  <a:schemeClr val="tx1"/>
                </a:solidFill>
              </a:rPr>
              <a:t>The decision is based on the feature similarity.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14278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9CFE-CF6E-40B6-BE60-48A73C420ED2}"/>
              </a:ext>
            </a:extLst>
          </p:cNvPr>
          <p:cNvSpPr>
            <a:spLocks noGrp="1"/>
          </p:cNvSpPr>
          <p:nvPr>
            <p:ph type="title"/>
          </p:nvPr>
        </p:nvSpPr>
        <p:spPr/>
        <p:txBody>
          <a:bodyPr/>
          <a:lstStyle/>
          <a:p>
            <a:r>
              <a:rPr lang="en-US" dirty="0"/>
              <a:t>How to choose the value of K:</a:t>
            </a:r>
          </a:p>
        </p:txBody>
      </p:sp>
      <p:sp>
        <p:nvSpPr>
          <p:cNvPr id="3" name="Content Placeholder 2">
            <a:extLst>
              <a:ext uri="{FF2B5EF4-FFF2-40B4-BE49-F238E27FC236}">
                <a16:creationId xmlns:a16="http://schemas.microsoft.com/office/drawing/2014/main" id="{31A6F13A-0C1D-45D0-839B-48FB69290B08}"/>
              </a:ext>
            </a:extLst>
          </p:cNvPr>
          <p:cNvSpPr>
            <a:spLocks noGrp="1"/>
          </p:cNvSpPr>
          <p:nvPr>
            <p:ph idx="1"/>
          </p:nvPr>
        </p:nvSpPr>
        <p:spPr/>
        <p:txBody>
          <a:bodyPr/>
          <a:lstStyle/>
          <a:p>
            <a:r>
              <a:rPr lang="en-US" dirty="0">
                <a:solidFill>
                  <a:schemeClr val="tx1"/>
                </a:solidFill>
              </a:rPr>
              <a:t>There is no particular way to determine the value of K.</a:t>
            </a:r>
            <a:r>
              <a:rPr lang="en-US" b="0" i="0" dirty="0">
                <a:solidFill>
                  <a:srgbClr val="000000"/>
                </a:solidFill>
                <a:effectLst/>
              </a:rPr>
              <a:t> so we need to try some values to find the best out of them. </a:t>
            </a:r>
            <a:endParaRPr lang="en-US" dirty="0">
              <a:solidFill>
                <a:schemeClr val="tx1"/>
              </a:solidFill>
            </a:endParaRPr>
          </a:p>
          <a:p>
            <a:r>
              <a:rPr lang="en-US" dirty="0">
                <a:solidFill>
                  <a:schemeClr val="tx1"/>
                </a:solidFill>
              </a:rPr>
              <a:t>On the value of k has impact on the results which we obtain from KNN algorithm.</a:t>
            </a:r>
          </a:p>
          <a:p>
            <a:r>
              <a:rPr lang="en-US" b="0" i="0" dirty="0">
                <a:solidFill>
                  <a:schemeClr val="tx1"/>
                </a:solidFill>
                <a:effectLst/>
              </a:rPr>
              <a:t>A very low value for K such as K=1 , can be lead to give high error. </a:t>
            </a:r>
          </a:p>
          <a:p>
            <a:r>
              <a:rPr lang="en-US" b="0" i="0" dirty="0">
                <a:solidFill>
                  <a:srgbClr val="000000"/>
                </a:solidFill>
                <a:effectLst/>
              </a:rPr>
              <a:t>The most preferred value for K is 5, because at this test set reaches minimum error.</a:t>
            </a:r>
          </a:p>
          <a:p>
            <a:r>
              <a:rPr lang="en-US" dirty="0">
                <a:solidFill>
                  <a:srgbClr val="000000"/>
                </a:solidFill>
              </a:rPr>
              <a:t>If the value of K is small then there is a probability of overfitting the model and if the K value is large then the model becomes expensive. So usually we choose odd number value for K .</a:t>
            </a:r>
            <a:endParaRPr lang="en-US" b="0" i="0"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80357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7A5-2E94-4B94-BC5F-09D5E9A39A4D}"/>
              </a:ext>
            </a:extLst>
          </p:cNvPr>
          <p:cNvSpPr>
            <a:spLocks noGrp="1"/>
          </p:cNvSpPr>
          <p:nvPr>
            <p:ph type="title"/>
          </p:nvPr>
        </p:nvSpPr>
        <p:spPr/>
        <p:txBody>
          <a:bodyPr/>
          <a:lstStyle/>
          <a:p>
            <a:r>
              <a:rPr lang="en-US" dirty="0"/>
              <a:t>Steps of KNN:</a:t>
            </a:r>
          </a:p>
        </p:txBody>
      </p:sp>
      <p:sp>
        <p:nvSpPr>
          <p:cNvPr id="3" name="Content Placeholder 2">
            <a:extLst>
              <a:ext uri="{FF2B5EF4-FFF2-40B4-BE49-F238E27FC236}">
                <a16:creationId xmlns:a16="http://schemas.microsoft.com/office/drawing/2014/main" id="{EC6CAFDA-4A55-4CAE-80FF-8C1D64757DFD}"/>
              </a:ext>
            </a:extLst>
          </p:cNvPr>
          <p:cNvSpPr>
            <a:spLocks noGrp="1"/>
          </p:cNvSpPr>
          <p:nvPr>
            <p:ph idx="1"/>
          </p:nvPr>
        </p:nvSpPr>
        <p:spPr>
          <a:xfrm>
            <a:off x="1154954" y="2603500"/>
            <a:ext cx="8987421" cy="3517382"/>
          </a:xfrm>
        </p:spPr>
        <p:txBody>
          <a:bodyPr>
            <a:normAutofit lnSpcReduction="10000"/>
          </a:bodyPr>
          <a:lstStyle/>
          <a:p>
            <a:r>
              <a:rPr lang="en-US" dirty="0">
                <a:solidFill>
                  <a:schemeClr val="tx1"/>
                </a:solidFill>
              </a:rPr>
              <a:t>Step 1: select the value of  K and it should be odd</a:t>
            </a:r>
          </a:p>
          <a:p>
            <a:r>
              <a:rPr lang="en-US" dirty="0">
                <a:solidFill>
                  <a:schemeClr val="tx1"/>
                </a:solidFill>
              </a:rPr>
              <a:t>Step 2: Calculate the Euclidean distance of new point to each of data point.</a:t>
            </a:r>
          </a:p>
          <a:p>
            <a:r>
              <a:rPr lang="en-US" dirty="0">
                <a:solidFill>
                  <a:schemeClr val="tx1"/>
                </a:solidFill>
              </a:rPr>
              <a:t>Step 3: Take the K nearest neighbors as per calculated distance from new point.</a:t>
            </a:r>
          </a:p>
          <a:p>
            <a:r>
              <a:rPr lang="en-US" dirty="0">
                <a:solidFill>
                  <a:schemeClr val="tx1"/>
                </a:solidFill>
              </a:rPr>
              <a:t>Step 4: Count the number of data points in each category among the K neighbor</a:t>
            </a:r>
          </a:p>
          <a:p>
            <a:r>
              <a:rPr lang="en-US" dirty="0">
                <a:solidFill>
                  <a:schemeClr val="tx1"/>
                </a:solidFill>
              </a:rPr>
              <a:t>Step 5: New data point will belongs to category for which number of neighbors are maximum for Classification.</a:t>
            </a:r>
          </a:p>
          <a:p>
            <a:r>
              <a:rPr lang="en-US" dirty="0">
                <a:solidFill>
                  <a:schemeClr val="tx1"/>
                </a:solidFill>
              </a:rPr>
              <a:t>For Regression, new data point will belongs to the average value of K neighbors.</a:t>
            </a:r>
          </a:p>
          <a:p>
            <a:endParaRPr lang="en-US" dirty="0">
              <a:solidFill>
                <a:schemeClr val="tx1"/>
              </a:solidFill>
            </a:endParaRPr>
          </a:p>
        </p:txBody>
      </p:sp>
    </p:spTree>
    <p:extLst>
      <p:ext uri="{BB962C8B-B14F-4D97-AF65-F5344CB8AC3E}">
        <p14:creationId xmlns:p14="http://schemas.microsoft.com/office/powerpoint/2010/main" val="255449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40A0-44DB-4913-9059-CEB06438C827}"/>
              </a:ext>
            </a:extLst>
          </p:cNvPr>
          <p:cNvSpPr>
            <a:spLocks noGrp="1"/>
          </p:cNvSpPr>
          <p:nvPr>
            <p:ph type="title"/>
          </p:nvPr>
        </p:nvSpPr>
        <p:spPr/>
        <p:txBody>
          <a:bodyPr/>
          <a:lstStyle/>
          <a:p>
            <a:r>
              <a:rPr lang="en-US" dirty="0"/>
              <a:t>How is the Distance Calculated?</a:t>
            </a:r>
          </a:p>
        </p:txBody>
      </p:sp>
      <p:sp>
        <p:nvSpPr>
          <p:cNvPr id="3" name="Content Placeholder 2">
            <a:extLst>
              <a:ext uri="{FF2B5EF4-FFF2-40B4-BE49-F238E27FC236}">
                <a16:creationId xmlns:a16="http://schemas.microsoft.com/office/drawing/2014/main" id="{D9945925-433F-4BFC-8A4C-FB8686966484}"/>
              </a:ext>
            </a:extLst>
          </p:cNvPr>
          <p:cNvSpPr>
            <a:spLocks noGrp="1"/>
          </p:cNvSpPr>
          <p:nvPr>
            <p:ph idx="1"/>
          </p:nvPr>
        </p:nvSpPr>
        <p:spPr/>
        <p:txBody>
          <a:bodyPr/>
          <a:lstStyle/>
          <a:p>
            <a:pPr marL="0" indent="0">
              <a:buNone/>
            </a:pPr>
            <a:r>
              <a:rPr lang="en-US" dirty="0">
                <a:solidFill>
                  <a:schemeClr val="tx1"/>
                </a:solidFill>
              </a:rPr>
              <a:t>It can be calculated by using :</a:t>
            </a:r>
          </a:p>
          <a:p>
            <a:pPr>
              <a:buFont typeface="+mj-lt"/>
              <a:buAutoNum type="arabicPeriod"/>
            </a:pPr>
            <a:r>
              <a:rPr lang="en-US" dirty="0">
                <a:solidFill>
                  <a:schemeClr val="tx1"/>
                </a:solidFill>
              </a:rPr>
              <a:t>Euclidean distance</a:t>
            </a:r>
          </a:p>
          <a:p>
            <a:pPr>
              <a:buFont typeface="+mj-lt"/>
              <a:buAutoNum type="arabicPeriod"/>
            </a:pPr>
            <a:r>
              <a:rPr lang="en-US" dirty="0">
                <a:solidFill>
                  <a:schemeClr val="tx1"/>
                </a:solidFill>
              </a:rPr>
              <a:t>Manhattan distance</a:t>
            </a:r>
          </a:p>
        </p:txBody>
      </p:sp>
    </p:spTree>
    <p:extLst>
      <p:ext uri="{BB962C8B-B14F-4D97-AF65-F5344CB8AC3E}">
        <p14:creationId xmlns:p14="http://schemas.microsoft.com/office/powerpoint/2010/main" val="330663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90FC-4380-4182-99B1-8A4E4B62360C}"/>
              </a:ext>
            </a:extLst>
          </p:cNvPr>
          <p:cNvSpPr>
            <a:spLocks noGrp="1"/>
          </p:cNvSpPr>
          <p:nvPr>
            <p:ph type="title"/>
          </p:nvPr>
        </p:nvSpPr>
        <p:spPr/>
        <p:txBody>
          <a:bodyPr/>
          <a:lstStyle/>
          <a:p>
            <a:r>
              <a:rPr lang="en-US" dirty="0"/>
              <a:t>Euclidean Distance:</a:t>
            </a:r>
          </a:p>
        </p:txBody>
      </p:sp>
      <p:sp>
        <p:nvSpPr>
          <p:cNvPr id="3" name="Content Placeholder 2">
            <a:extLst>
              <a:ext uri="{FF2B5EF4-FFF2-40B4-BE49-F238E27FC236}">
                <a16:creationId xmlns:a16="http://schemas.microsoft.com/office/drawing/2014/main" id="{874EE8DA-6645-491A-8ADE-84384A4361E5}"/>
              </a:ext>
            </a:extLst>
          </p:cNvPr>
          <p:cNvSpPr>
            <a:spLocks noGrp="1"/>
          </p:cNvSpPr>
          <p:nvPr>
            <p:ph idx="1"/>
          </p:nvPr>
        </p:nvSpPr>
        <p:spPr>
          <a:xfrm>
            <a:off x="1154954" y="2370235"/>
            <a:ext cx="8761412" cy="3416300"/>
          </a:xfrm>
        </p:spPr>
        <p:txBody>
          <a:bodyPr/>
          <a:lstStyle/>
          <a:p>
            <a:pPr marL="0" indent="0">
              <a:buNone/>
            </a:pPr>
            <a:r>
              <a:rPr lang="en-US" dirty="0">
                <a:solidFill>
                  <a:schemeClr val="tx1"/>
                </a:solidFill>
              </a:rPr>
              <a:t>Euclidean Distance between (X1,Y1) and (X2,Y2) :</a:t>
            </a:r>
          </a:p>
          <a:p>
            <a:pPr marL="0" indent="0" algn="ctr">
              <a:buNone/>
            </a:pPr>
            <a:r>
              <a:rPr lang="en-US" dirty="0">
                <a:solidFill>
                  <a:schemeClr val="tx1"/>
                </a:solidFill>
              </a:rPr>
              <a:t>               </a:t>
            </a:r>
          </a:p>
        </p:txBody>
      </p:sp>
      <p:pic>
        <p:nvPicPr>
          <p:cNvPr id="3074" name="Picture 2" descr="Top 5 Distance Similarity Measures implementation in Machine Learning | by  Shriya Gupta | Medium">
            <a:extLst>
              <a:ext uri="{FF2B5EF4-FFF2-40B4-BE49-F238E27FC236}">
                <a16:creationId xmlns:a16="http://schemas.microsoft.com/office/drawing/2014/main" id="{8D39FA7F-3E98-472B-8371-9E95E0654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7" y="3060733"/>
            <a:ext cx="51530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OSALIND | Glossary | Euclidean distance">
            <a:extLst>
              <a:ext uri="{FF2B5EF4-FFF2-40B4-BE49-F238E27FC236}">
                <a16:creationId xmlns:a16="http://schemas.microsoft.com/office/drawing/2014/main" id="{1FEBB12D-54E3-4BD1-9CFB-69F80427D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11" y="4207232"/>
            <a:ext cx="2890450" cy="231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14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604</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K-Nearest Neighbors</vt:lpstr>
      <vt:lpstr>KNN Algorithm:</vt:lpstr>
      <vt:lpstr>PowerPoint Presentation</vt:lpstr>
      <vt:lpstr>PowerPoint Presentation</vt:lpstr>
      <vt:lpstr>K in K- Nearest Neighbors:</vt:lpstr>
      <vt:lpstr>How to choose the value of K:</vt:lpstr>
      <vt:lpstr>Steps of KNN:</vt:lpstr>
      <vt:lpstr>How is the Distance Calculated?</vt:lpstr>
      <vt:lpstr>Euclidean Distance:</vt:lpstr>
      <vt:lpstr>Manhattan Distance:</vt:lpstr>
      <vt:lpstr>Advantages of KNN:</vt:lpstr>
      <vt:lpstr>Disadvantages of 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dc:title>
  <dc:creator>ER. SONALI</dc:creator>
  <cp:lastModifiedBy>ER. SONALI</cp:lastModifiedBy>
  <cp:revision>21</cp:revision>
  <dcterms:created xsi:type="dcterms:W3CDTF">2021-06-10T09:27:07Z</dcterms:created>
  <dcterms:modified xsi:type="dcterms:W3CDTF">2021-06-10T12:13:23Z</dcterms:modified>
</cp:coreProperties>
</file>